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7" r:id="rId18"/>
    <p:sldId id="271" r:id="rId19"/>
    <p:sldId id="278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 snapToGrid="0"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15F66-7857-4067-8833-8D4606E215E8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GWADW 2016, Isola d'Elba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D3B7B-E4BE-4475-95A8-A00F29A4F3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0487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62CC5-DE62-445B-B0B0-F5E48E2D3C7E}" type="datetimeFigureOut">
              <a:rPr lang="it-IT" smtClean="0"/>
              <a:t>24/05/2016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GWADW 2016, Isola d'Elba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7082B-F4BB-414B-B96B-9D24B31C3D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225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Notice</a:t>
            </a:r>
            <a:r>
              <a:rPr lang="it-IT" dirty="0" smtClean="0"/>
              <a:t>:</a:t>
            </a:r>
            <a:r>
              <a:rPr lang="it-IT" baseline="0" dirty="0" smtClean="0"/>
              <a:t> </a:t>
            </a:r>
            <a:r>
              <a:rPr lang="it-IT" baseline="0" dirty="0" err="1" smtClean="0"/>
              <a:t>this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in </a:t>
            </a:r>
            <a:r>
              <a:rPr lang="it-IT" baseline="0" dirty="0" err="1" smtClean="0"/>
              <a:t>agreement</a:t>
            </a:r>
            <a:r>
              <a:rPr lang="it-IT" baseline="0" dirty="0" smtClean="0"/>
              <a:t> with </a:t>
            </a:r>
            <a:r>
              <a:rPr lang="it-IT" baseline="0" dirty="0" err="1" smtClean="0"/>
              <a:t>what</a:t>
            </a:r>
            <a:r>
              <a:rPr lang="it-IT" baseline="0" dirty="0" smtClean="0"/>
              <a:t> Martelli and </a:t>
            </a:r>
            <a:r>
              <a:rPr lang="it-IT" baseline="0" dirty="0" err="1" smtClean="0"/>
              <a:t>Piergiovanni</a:t>
            </a:r>
            <a:r>
              <a:rPr lang="it-IT" baseline="0" dirty="0" smtClean="0"/>
              <a:t> </a:t>
            </a:r>
            <a:r>
              <a:rPr lang="it-IT" baseline="0" dirty="0" err="1" smtClean="0"/>
              <a:t>found</a:t>
            </a:r>
            <a:r>
              <a:rPr lang="it-IT" baseline="0" dirty="0" smtClean="0"/>
              <a:t> for a </a:t>
            </a:r>
            <a:r>
              <a:rPr lang="it-IT" baseline="0" dirty="0" err="1" smtClean="0"/>
              <a:t>thin</a:t>
            </a:r>
            <a:r>
              <a:rPr lang="it-IT" baseline="0" dirty="0" smtClean="0"/>
              <a:t> disc (membrane), </a:t>
            </a:r>
            <a:r>
              <a:rPr lang="it-IT" baseline="0" dirty="0" err="1" smtClean="0"/>
              <a:t>while</a:t>
            </a:r>
            <a:r>
              <a:rPr lang="it-IT" baseline="0" dirty="0" smtClean="0"/>
              <a:t> for «</a:t>
            </a:r>
            <a:r>
              <a:rPr lang="it-IT" baseline="0" dirty="0" err="1" smtClean="0"/>
              <a:t>thick</a:t>
            </a:r>
            <a:r>
              <a:rPr lang="it-IT" baseline="0" dirty="0" smtClean="0"/>
              <a:t>» </a:t>
            </a:r>
            <a:r>
              <a:rPr lang="it-IT" baseline="0" dirty="0" err="1" smtClean="0"/>
              <a:t>discs</a:t>
            </a:r>
            <a:r>
              <a:rPr lang="it-IT" baseline="0" dirty="0" smtClean="0"/>
              <a:t> the </a:t>
            </a:r>
            <a:r>
              <a:rPr lang="it-IT" baseline="0" dirty="0" err="1" smtClean="0"/>
              <a:t>signle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Debye</a:t>
            </a:r>
            <a:r>
              <a:rPr lang="it-IT" baseline="0" dirty="0" smtClean="0"/>
              <a:t> </a:t>
            </a:r>
            <a:r>
              <a:rPr lang="it-IT" baseline="0" dirty="0" err="1" smtClean="0"/>
              <a:t>peak</a:t>
            </a:r>
            <a:r>
              <a:rPr lang="it-IT" baseline="0" dirty="0" smtClean="0"/>
              <a:t> </a:t>
            </a:r>
            <a:r>
              <a:rPr lang="it-IT" baseline="0" dirty="0" err="1" smtClean="0"/>
              <a:t>is</a:t>
            </a:r>
            <a:r>
              <a:rPr lang="it-IT" baseline="0" dirty="0" smtClean="0"/>
              <a:t> </a:t>
            </a:r>
            <a:r>
              <a:rPr lang="it-IT" baseline="0" dirty="0" err="1" smtClean="0"/>
              <a:t>not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suitable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Here </a:t>
            </a:r>
            <a:r>
              <a:rPr lang="it-IT" dirty="0" err="1" smtClean="0"/>
              <a:t>again</a:t>
            </a:r>
            <a:r>
              <a:rPr lang="it-IT" dirty="0" smtClean="0"/>
              <a:t>, the </a:t>
            </a:r>
            <a:r>
              <a:rPr lang="it-IT" dirty="0" err="1" smtClean="0"/>
              <a:t>table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valid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only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thin</a:t>
            </a:r>
            <a:r>
              <a:rPr lang="it-IT" baseline="0" dirty="0" smtClean="0"/>
              <a:t> </a:t>
            </a:r>
            <a:r>
              <a:rPr lang="it-IT" baseline="0" dirty="0" err="1" smtClean="0"/>
              <a:t>discs</a:t>
            </a:r>
            <a:r>
              <a:rPr lang="it-IT" baseline="0" dirty="0" smtClean="0"/>
              <a:t>, </a:t>
            </a:r>
            <a:r>
              <a:rPr lang="it-IT" baseline="0" dirty="0" err="1" smtClean="0"/>
              <a:t>while</a:t>
            </a:r>
            <a:r>
              <a:rPr lang="it-IT" baseline="0" dirty="0" smtClean="0"/>
              <a:t> for </a:t>
            </a:r>
            <a:r>
              <a:rPr lang="it-IT" baseline="0" dirty="0" err="1" smtClean="0"/>
              <a:t>thick</a:t>
            </a:r>
            <a:r>
              <a:rPr lang="it-IT" baseline="0" dirty="0" smtClean="0"/>
              <a:t> </a:t>
            </a:r>
            <a:r>
              <a:rPr lang="it-IT" baseline="0" dirty="0" err="1" smtClean="0"/>
              <a:t>ones</a:t>
            </a:r>
            <a:r>
              <a:rPr lang="it-IT" baseline="0" dirty="0" smtClean="0"/>
              <a:t>, the full formula of Martelli, </a:t>
            </a:r>
            <a:r>
              <a:rPr lang="it-IT" baseline="0" dirty="0" err="1" smtClean="0"/>
              <a:t>Piergiovanni</a:t>
            </a:r>
            <a:r>
              <a:rPr lang="it-IT" baseline="0" dirty="0" smtClean="0"/>
              <a:t> must be </a:t>
            </a:r>
            <a:r>
              <a:rPr lang="it-IT" baseline="0" dirty="0" err="1" smtClean="0"/>
              <a:t>exploited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Remember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h </a:t>
            </a:r>
            <a:r>
              <a:rPr lang="it-IT" dirty="0" err="1" smtClean="0"/>
              <a:t>phiL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smtClean="0"/>
              <a:t> small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 è il</a:t>
            </a:r>
            <a:r>
              <a:rPr lang="it-IT" baseline="0" dirty="0" smtClean="0"/>
              <a:t> coefficiente di diffusione, k/Cv, mentre gamma è la variazione di temperatura per una variazione adiabatica di volume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>
                <a:latin typeface="Symbol" panose="05050102010706020507" pitchFamily="18" charset="2"/>
              </a:rPr>
              <a:t>s</a:t>
            </a:r>
            <a:r>
              <a:rPr lang="it-IT" baseline="-25000" dirty="0" smtClean="0"/>
              <a:t>ii</a:t>
            </a:r>
            <a:r>
              <a:rPr lang="it-IT" dirty="0" smtClean="0"/>
              <a:t>=3KU</a:t>
            </a:r>
            <a:r>
              <a:rPr lang="it-IT" baseline="-25000" dirty="0" smtClean="0"/>
              <a:t>ii</a:t>
            </a:r>
            <a:endParaRPr lang="it-IT" baseline="-250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7082B-F4BB-414B-B96B-9D24B31C3DCD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GWADW 2016, Isola d'Elba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0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25/5/16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Lorenzini - GWADW 2016, Isola d'Elba, Italy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534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25/5/16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Lorenzini - GWADW 2016, Isola d'Elba, Italy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67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25/5/16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Lorenzini - GWADW 2016, Isola d'Elba, Italy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59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25/5/16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Lorenzini - GWADW 2016, Isola d'Elba, Italy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414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25/5/16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Lorenzini - GWADW 2016, Isola d'Elba, Italy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51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25/5/16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Lorenzini - GWADW 2016, Isola d'Elba, Italy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8676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25/5/16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Lorenzini - GWADW 2016, Isola d'Elba, Italy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986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25/5/16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Lorenzini - GWADW 2016, Isola d'Elba, Italy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264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25/5/16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Lorenzini - GWADW 2016, Isola d'Elba, Italy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06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25/5/16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Lorenzini - GWADW 2016, Isola d'Elba, Italy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066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Wednesday 25/5/16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M. Lorenzini - GWADW 2016, Isola d'Elba, Italy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122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Wednesday 25/5/16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M. Lorenzini - GWADW 2016, Isola d'Elba, Italy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FBFAE-2121-4F4B-AE4E-BFC807D36F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95206" y="3756933"/>
            <a:ext cx="6791325" cy="1470025"/>
          </a:xfrm>
        </p:spPr>
        <p:txBody>
          <a:bodyPr>
            <a:normAutofit/>
          </a:bodyPr>
          <a:lstStyle/>
          <a:p>
            <a:r>
              <a:rPr lang="it-IT" sz="3200" dirty="0" err="1" smtClean="0">
                <a:latin typeface="Cambria" panose="02040503050406030204" pitchFamily="18" charset="0"/>
              </a:rPr>
              <a:t>Modelling</a:t>
            </a:r>
            <a:r>
              <a:rPr lang="it-IT" sz="3200" dirty="0" smtClean="0">
                <a:latin typeface="Cambria" panose="02040503050406030204" pitchFamily="18" charset="0"/>
              </a:rPr>
              <a:t> </a:t>
            </a:r>
            <a:r>
              <a:rPr lang="it-IT" sz="3200" dirty="0" smtClean="0">
                <a:latin typeface="Cambria" panose="02040503050406030204" pitchFamily="18" charset="0"/>
              </a:rPr>
              <a:t>of the mode-</a:t>
            </a:r>
            <a:r>
              <a:rPr lang="it-IT" sz="3200" dirty="0" err="1" smtClean="0">
                <a:latin typeface="Cambria" panose="02040503050406030204" pitchFamily="18" charset="0"/>
              </a:rPr>
              <a:t>dependent</a:t>
            </a:r>
            <a:r>
              <a:rPr lang="it-IT" sz="3200" dirty="0" smtClean="0">
                <a:latin typeface="Cambria" panose="02040503050406030204" pitchFamily="18" charset="0"/>
              </a:rPr>
              <a:t> </a:t>
            </a:r>
            <a:r>
              <a:rPr lang="it-IT" sz="3200" dirty="0" err="1" smtClean="0">
                <a:latin typeface="Cambria" panose="02040503050406030204" pitchFamily="18" charset="0"/>
              </a:rPr>
              <a:t>mechanical</a:t>
            </a:r>
            <a:r>
              <a:rPr lang="it-IT" sz="3200" dirty="0" smtClean="0">
                <a:latin typeface="Cambria" panose="02040503050406030204" pitchFamily="18" charset="0"/>
              </a:rPr>
              <a:t> </a:t>
            </a:r>
            <a:r>
              <a:rPr lang="it-IT" sz="3200" dirty="0" err="1" smtClean="0">
                <a:latin typeface="Cambria" panose="02040503050406030204" pitchFamily="18" charset="0"/>
              </a:rPr>
              <a:t>losses</a:t>
            </a:r>
            <a:r>
              <a:rPr lang="it-IT" sz="3200" dirty="0" smtClean="0">
                <a:latin typeface="Cambria" panose="02040503050406030204" pitchFamily="18" charset="0"/>
              </a:rPr>
              <a:t> in disc </a:t>
            </a:r>
            <a:r>
              <a:rPr lang="it-IT" sz="3200" dirty="0" err="1" smtClean="0">
                <a:latin typeface="Cambria" panose="02040503050406030204" pitchFamily="18" charset="0"/>
              </a:rPr>
              <a:t>substrates</a:t>
            </a:r>
            <a:endParaRPr lang="it-IT" sz="3200" dirty="0">
              <a:latin typeface="Cambria" panose="020405030504060302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6400" y="5093152"/>
            <a:ext cx="8316685" cy="1464811"/>
          </a:xfrm>
        </p:spPr>
        <p:txBody>
          <a:bodyPr>
            <a:noAutofit/>
          </a:bodyPr>
          <a:lstStyle/>
          <a:p>
            <a:r>
              <a:rPr lang="it-IT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Matteo </a:t>
            </a:r>
            <a:r>
              <a:rPr lang="it-IT" sz="14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(INFN-Gran Sasso Science </a:t>
            </a:r>
            <a:r>
              <a:rPr lang="it-IT" sz="1400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Institute</a:t>
            </a:r>
            <a:r>
              <a:rPr lang="it-IT" sz="1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it-IT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Gianpietro Cagnoli, Massimo Granata (</a:t>
            </a:r>
            <a:r>
              <a:rPr lang="fr-FR" sz="1200" dirty="0">
                <a:solidFill>
                  <a:schemeClr val="tx1"/>
                </a:solidFill>
                <a:latin typeface="Cambria" panose="02040503050406030204" pitchFamily="18" charset="0"/>
              </a:rPr>
              <a:t>Laboratoire des Matériaux </a:t>
            </a:r>
            <a:r>
              <a:rPr lang="fr-FR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Avancés, Lyon - </a:t>
            </a:r>
            <a:r>
              <a:rPr lang="fr-FR" sz="1200" dirty="0">
                <a:solidFill>
                  <a:schemeClr val="tx1"/>
                </a:solidFill>
                <a:latin typeface="Cambria" panose="02040503050406030204" pitchFamily="18" charset="0"/>
              </a:rPr>
              <a:t>CNRS</a:t>
            </a:r>
            <a:r>
              <a:rPr lang="fr-FR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</a:rPr>
              <a:t>Elisabetta  Cesarini (Università di Roma Tor Vergata</a:t>
            </a:r>
            <a:r>
              <a:rPr lang="it-IT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</a:rPr>
              <a:t>Daniel </a:t>
            </a:r>
            <a:r>
              <a:rPr lang="it-IT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Heinert</a:t>
            </a:r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</a:rPr>
              <a:t> , </a:t>
            </a:r>
            <a:r>
              <a:rPr lang="it-IT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Ronny</a:t>
            </a:r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it-IT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Nawrodt</a:t>
            </a:r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</a:rPr>
              <a:t>  (Friedrich-</a:t>
            </a:r>
            <a:r>
              <a:rPr lang="it-IT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Schiller</a:t>
            </a:r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</a:rPr>
              <a:t>-</a:t>
            </a:r>
            <a:r>
              <a:rPr lang="it-IT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Universität</a:t>
            </a:r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</a:rPr>
              <a:t>,  Jena</a:t>
            </a:r>
            <a:r>
              <a:rPr lang="it-IT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</a:rPr>
              <a:t>Filippo Martelli, Francesco </a:t>
            </a:r>
            <a:r>
              <a:rPr lang="it-IT" sz="1200" dirty="0" err="1">
                <a:solidFill>
                  <a:schemeClr val="tx1"/>
                </a:solidFill>
                <a:latin typeface="Cambria" panose="02040503050406030204" pitchFamily="18" charset="0"/>
              </a:rPr>
              <a:t>Piergiovanni</a:t>
            </a:r>
            <a:r>
              <a:rPr lang="it-IT" sz="1200" dirty="0">
                <a:solidFill>
                  <a:schemeClr val="tx1"/>
                </a:solidFill>
                <a:latin typeface="Cambria" panose="02040503050406030204" pitchFamily="18" charset="0"/>
              </a:rPr>
              <a:t> (Università di Urbino</a:t>
            </a:r>
            <a:r>
              <a:rPr lang="it-IT" sz="12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</a:p>
          <a:p>
            <a:endParaRPr lang="it-IT" sz="12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206" y="228600"/>
            <a:ext cx="67913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332955" y="3569643"/>
            <a:ext cx="16450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 i="1" dirty="0">
                <a:latin typeface="Cambria" panose="02040503050406030204" pitchFamily="18" charset="0"/>
              </a:rPr>
              <a:t>http://www.complexification.net/</a:t>
            </a:r>
            <a:endParaRPr lang="it-IT" sz="800" i="1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THERMOELASTIC LOSS 4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10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19313" y="4564658"/>
            <a:ext cx="8519887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dirty="0" smtClean="0">
                <a:latin typeface="Cambria" panose="02040503050406030204" pitchFamily="18" charset="0"/>
              </a:rPr>
              <a:t>The ratio </a:t>
            </a:r>
            <a:r>
              <a:rPr lang="it-IT" sz="2000" b="1" i="1" dirty="0" smtClean="0">
                <a:latin typeface="Cambria" panose="02040503050406030204" pitchFamily="18" charset="0"/>
              </a:rPr>
              <a:t>R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between</a:t>
            </a:r>
            <a:r>
              <a:rPr lang="it-IT" sz="2000" dirty="0" smtClean="0">
                <a:latin typeface="Cambria" panose="02040503050406030204" pitchFamily="18" charset="0"/>
              </a:rPr>
              <a:t> the </a:t>
            </a:r>
            <a:r>
              <a:rPr lang="it-IT" sz="2000" dirty="0" err="1" smtClean="0">
                <a:latin typeface="Cambria" panose="02040503050406030204" pitchFamily="18" charset="0"/>
              </a:rPr>
              <a:t>dilatational</a:t>
            </a:r>
            <a:r>
              <a:rPr lang="it-IT" sz="2000" dirty="0" smtClean="0">
                <a:latin typeface="Cambria" panose="02040503050406030204" pitchFamily="18" charset="0"/>
              </a:rPr>
              <a:t> and </a:t>
            </a:r>
            <a:r>
              <a:rPr lang="it-IT" sz="2000" dirty="0" err="1" smtClean="0">
                <a:latin typeface="Cambria" panose="02040503050406030204" pitchFamily="18" charset="0"/>
              </a:rPr>
              <a:t>total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energy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influenced</a:t>
            </a:r>
            <a:r>
              <a:rPr lang="it-IT" sz="2000" dirty="0" smtClean="0">
                <a:latin typeface="Cambria" panose="02040503050406030204" pitchFamily="18" charset="0"/>
              </a:rPr>
              <a:t> by the mode sape: </a:t>
            </a:r>
            <a:r>
              <a:rPr lang="it-IT" sz="2000" b="1" dirty="0" smtClean="0">
                <a:latin typeface="Cambria" panose="02040503050406030204" pitchFamily="18" charset="0"/>
              </a:rPr>
              <a:t>the </a:t>
            </a:r>
            <a:r>
              <a:rPr lang="it-IT" sz="2000" b="1" dirty="0" err="1" smtClean="0">
                <a:latin typeface="Cambria" panose="02040503050406030204" pitchFamily="18" charset="0"/>
              </a:rPr>
              <a:t>thermoelastic</a:t>
            </a:r>
            <a:r>
              <a:rPr lang="it-IT" sz="2000" b="1" dirty="0" smtClean="0">
                <a:latin typeface="Cambria" panose="02040503050406030204" pitchFamily="18" charset="0"/>
              </a:rPr>
              <a:t> </a:t>
            </a:r>
            <a:r>
              <a:rPr lang="it-IT" sz="2000" b="1" dirty="0" err="1" smtClean="0">
                <a:latin typeface="Cambria" panose="02040503050406030204" pitchFamily="18" charset="0"/>
              </a:rPr>
              <a:t>loss</a:t>
            </a:r>
            <a:r>
              <a:rPr lang="it-IT" sz="2000" b="1" dirty="0" smtClean="0">
                <a:latin typeface="Cambria" panose="02040503050406030204" pitchFamily="18" charset="0"/>
              </a:rPr>
              <a:t> must show a branching </a:t>
            </a:r>
            <a:r>
              <a:rPr lang="it-IT" sz="2000" b="1" dirty="0" err="1" smtClean="0">
                <a:latin typeface="Cambria" panose="02040503050406030204" pitchFamily="18" charset="0"/>
              </a:rPr>
              <a:t>behaviour</a:t>
            </a:r>
            <a:r>
              <a:rPr lang="it-IT" sz="2000" b="1" dirty="0" smtClean="0">
                <a:latin typeface="Cambria" panose="02040503050406030204" pitchFamily="18" charset="0"/>
              </a:rPr>
              <a:t>,  </a:t>
            </a:r>
            <a:r>
              <a:rPr lang="it-IT" sz="2000" b="1" dirty="0" err="1" smtClean="0">
                <a:latin typeface="Cambria" panose="02040503050406030204" pitchFamily="18" charset="0"/>
              </a:rPr>
              <a:t>depending</a:t>
            </a:r>
            <a:r>
              <a:rPr lang="it-IT" sz="2000" b="1" dirty="0" smtClean="0">
                <a:latin typeface="Cambria" panose="02040503050406030204" pitchFamily="18" charset="0"/>
              </a:rPr>
              <a:t> on mode families</a:t>
            </a:r>
            <a:r>
              <a:rPr lang="it-IT" sz="2000" dirty="0" smtClean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000" i="1" dirty="0" smtClean="0">
                <a:latin typeface="Cambria" panose="02040503050406030204" pitchFamily="18" charset="0"/>
              </a:rPr>
              <a:t>R</a:t>
            </a:r>
            <a:r>
              <a:rPr lang="it-IT" sz="2000" dirty="0" smtClean="0">
                <a:latin typeface="Cambria" panose="02040503050406030204" pitchFamily="18" charset="0"/>
              </a:rPr>
              <a:t> can be </a:t>
            </a:r>
            <a:r>
              <a:rPr lang="it-IT" sz="2000" dirty="0" err="1" smtClean="0">
                <a:latin typeface="Cambria" panose="02040503050406030204" pitchFamily="18" charset="0"/>
              </a:rPr>
              <a:t>computed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analytically</a:t>
            </a:r>
            <a:r>
              <a:rPr lang="it-IT" sz="2000" dirty="0" smtClean="0">
                <a:latin typeface="Cambria" panose="02040503050406030204" pitchFamily="18" charset="0"/>
              </a:rPr>
              <a:t> for a </a:t>
            </a:r>
            <a:r>
              <a:rPr lang="it-IT" sz="2000" dirty="0" err="1" smtClean="0">
                <a:latin typeface="Cambria" panose="02040503050406030204" pitchFamily="18" charset="0"/>
              </a:rPr>
              <a:t>thin</a:t>
            </a:r>
            <a:r>
              <a:rPr lang="it-IT" sz="2000" dirty="0" smtClean="0">
                <a:latin typeface="Cambria" panose="02040503050406030204" pitchFamily="18" charset="0"/>
              </a:rPr>
              <a:t> disc </a:t>
            </a:r>
            <a:r>
              <a:rPr lang="it-IT" sz="2000" dirty="0">
                <a:latin typeface="Cambria" panose="02040503050406030204" pitchFamily="18" charset="0"/>
              </a:rPr>
              <a:t>(Amabili, Pasqualini and </a:t>
            </a:r>
            <a:r>
              <a:rPr lang="it-IT" sz="2000" dirty="0" err="1">
                <a:latin typeface="Cambria" panose="02040503050406030204" pitchFamily="18" charset="0"/>
              </a:rPr>
              <a:t>Dalpiaz</a:t>
            </a:r>
            <a:r>
              <a:rPr lang="it-IT" sz="2000" dirty="0">
                <a:latin typeface="Cambria" panose="02040503050406030204" pitchFamily="18" charset="0"/>
              </a:rPr>
              <a:t> </a:t>
            </a:r>
            <a:r>
              <a:rPr lang="it-IT" sz="2000" dirty="0" smtClean="0">
                <a:latin typeface="Cambria" panose="02040503050406030204" pitchFamily="18" charset="0"/>
              </a:rPr>
              <a:t>1995) </a:t>
            </a:r>
            <a:r>
              <a:rPr lang="it-IT" sz="2000" dirty="0">
                <a:latin typeface="Cambria" panose="02040503050406030204" pitchFamily="18" charset="0"/>
              </a:rPr>
              <a:t>or </a:t>
            </a:r>
            <a:r>
              <a:rPr lang="it-IT" sz="2000" dirty="0" smtClean="0">
                <a:latin typeface="Cambria" panose="02040503050406030204" pitchFamily="18" charset="0"/>
              </a:rPr>
              <a:t>by FEM</a:t>
            </a:r>
            <a:endParaRPr lang="it-IT" sz="2000" dirty="0"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/>
          <p:cNvGrpSpPr/>
          <p:nvPr/>
        </p:nvGrpSpPr>
        <p:grpSpPr>
          <a:xfrm>
            <a:off x="319313" y="982909"/>
            <a:ext cx="8628167" cy="3326089"/>
            <a:chOff x="275771" y="2645954"/>
            <a:chExt cx="8628167" cy="3326089"/>
          </a:xfrm>
        </p:grpSpPr>
        <p:sp>
          <p:nvSpPr>
            <p:cNvPr id="3" name="CasellaDiTesto 2"/>
            <p:cNvSpPr txBox="1"/>
            <p:nvPr/>
          </p:nvSpPr>
          <p:spPr>
            <a:xfrm>
              <a:off x="319313" y="2645954"/>
              <a:ext cx="688477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mbria" panose="02040503050406030204" pitchFamily="18" charset="0"/>
                </a:rPr>
                <a:t>Case of a </a:t>
              </a:r>
              <a:r>
                <a:rPr lang="it-IT" sz="2000" b="1" dirty="0" err="1" smtClean="0">
                  <a:latin typeface="Cambria" panose="02040503050406030204" pitchFamily="18" charset="0"/>
                </a:rPr>
                <a:t>thin</a:t>
              </a:r>
              <a:r>
                <a:rPr lang="it-IT" sz="2000" b="1" dirty="0" smtClean="0">
                  <a:latin typeface="Cambria" panose="02040503050406030204" pitchFamily="18" charset="0"/>
                </a:rPr>
                <a:t> </a:t>
              </a:r>
              <a:r>
                <a:rPr lang="it-IT" sz="2000" b="1" dirty="0" err="1" smtClean="0">
                  <a:latin typeface="Cambria" panose="02040503050406030204" pitchFamily="18" charset="0"/>
                </a:rPr>
                <a:t>rod</a:t>
              </a:r>
              <a:r>
                <a:rPr lang="it-IT" sz="2000" dirty="0" smtClean="0">
                  <a:latin typeface="Cambria" panose="02040503050406030204" pitchFamily="18" charset="0"/>
                </a:rPr>
                <a:t>: the </a:t>
              </a:r>
              <a:r>
                <a:rPr lang="it-IT" sz="2000" dirty="0" err="1" smtClean="0">
                  <a:latin typeface="Cambria" panose="02040503050406030204" pitchFamily="18" charset="0"/>
                </a:rPr>
                <a:t>only</a:t>
              </a:r>
              <a:r>
                <a:rPr lang="it-IT" sz="2000" dirty="0" smtClean="0">
                  <a:latin typeface="Cambria" panose="02040503050406030204" pitchFamily="18" charset="0"/>
                </a:rPr>
                <a:t> </a:t>
              </a:r>
              <a:r>
                <a:rPr lang="it-IT" sz="2000" dirty="0" err="1" smtClean="0">
                  <a:latin typeface="Cambria" panose="02040503050406030204" pitchFamily="18" charset="0"/>
                </a:rPr>
                <a:t>relevant</a:t>
              </a:r>
              <a:r>
                <a:rPr lang="it-IT" sz="2000" dirty="0" smtClean="0">
                  <a:latin typeface="Cambria" panose="02040503050406030204" pitchFamily="18" charset="0"/>
                </a:rPr>
                <a:t> stress </a:t>
              </a:r>
              <a:r>
                <a:rPr lang="it-IT" sz="2000" dirty="0" err="1" smtClean="0">
                  <a:latin typeface="Cambria" panose="02040503050406030204" pitchFamily="18" charset="0"/>
                </a:rPr>
                <a:t>is</a:t>
              </a:r>
              <a:r>
                <a:rPr lang="it-IT" sz="2000" dirty="0" smtClean="0">
                  <a:latin typeface="Cambria" panose="02040503050406030204" pitchFamily="18" charset="0"/>
                </a:rPr>
                <a:t> </a:t>
              </a:r>
              <a:r>
                <a:rPr lang="it-IT" sz="2000" dirty="0" err="1" smtClean="0">
                  <a:latin typeface="Cambria" panose="02040503050406030204" pitchFamily="18" charset="0"/>
                </a:rPr>
                <a:t>along</a:t>
              </a:r>
              <a:r>
                <a:rPr lang="it-IT" sz="2000" dirty="0" smtClean="0">
                  <a:latin typeface="Cambria" panose="02040503050406030204" pitchFamily="18" charset="0"/>
                </a:rPr>
                <a:t> the z </a:t>
              </a:r>
              <a:r>
                <a:rPr lang="it-IT" sz="2000" dirty="0" err="1" smtClean="0">
                  <a:latin typeface="Cambria" panose="02040503050406030204" pitchFamily="18" charset="0"/>
                </a:rPr>
                <a:t>axis</a:t>
              </a:r>
              <a:r>
                <a:rPr lang="it-IT" sz="2000" dirty="0">
                  <a:latin typeface="Cambria" panose="02040503050406030204" pitchFamily="18" charset="0"/>
                </a:rPr>
                <a:t>:</a:t>
              </a:r>
              <a:endParaRPr lang="it-IT" sz="2000" dirty="0" smtClean="0">
                <a:latin typeface="Cambria" panose="02040503050406030204" pitchFamily="18" charset="0"/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19313" y="3942080"/>
              <a:ext cx="60020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dirty="0" smtClean="0">
                  <a:latin typeface="Cambria" panose="02040503050406030204" pitchFamily="18" charset="0"/>
                </a:rPr>
                <a:t>Case of a </a:t>
              </a:r>
              <a:r>
                <a:rPr lang="it-IT" sz="2000" b="1" dirty="0" smtClean="0">
                  <a:latin typeface="Cambria" panose="02040503050406030204" pitchFamily="18" charset="0"/>
                </a:rPr>
                <a:t>disc</a:t>
              </a:r>
              <a:r>
                <a:rPr lang="it-IT" sz="2000" dirty="0" smtClean="0">
                  <a:latin typeface="Cambria" panose="02040503050406030204" pitchFamily="18" charset="0"/>
                </a:rPr>
                <a:t>: the </a:t>
              </a:r>
              <a:r>
                <a:rPr lang="it-IT" sz="2000" dirty="0" err="1" smtClean="0">
                  <a:latin typeface="Cambria" panose="02040503050406030204" pitchFamily="18" charset="0"/>
                </a:rPr>
                <a:t>stresses</a:t>
              </a:r>
              <a:r>
                <a:rPr lang="it-IT" sz="2000" dirty="0" smtClean="0">
                  <a:latin typeface="Cambria" panose="02040503050406030204" pitchFamily="18" charset="0"/>
                </a:rPr>
                <a:t> are (</a:t>
              </a:r>
              <a:r>
                <a:rPr lang="it-IT" sz="2000" dirty="0" err="1" smtClean="0">
                  <a:latin typeface="Cambria" panose="02040503050406030204" pitchFamily="18" charset="0"/>
                </a:rPr>
                <a:t>locally</a:t>
              </a:r>
              <a:r>
                <a:rPr lang="it-IT" sz="2000" dirty="0" smtClean="0">
                  <a:latin typeface="Cambria" panose="02040503050406030204" pitchFamily="18" charset="0"/>
                </a:rPr>
                <a:t>) </a:t>
              </a:r>
              <a:r>
                <a:rPr lang="it-IT" sz="2000" dirty="0" err="1" smtClean="0">
                  <a:latin typeface="Cambria" panose="02040503050406030204" pitchFamily="18" charset="0"/>
                </a:rPr>
                <a:t>along</a:t>
              </a:r>
              <a:r>
                <a:rPr lang="it-IT" sz="2000" dirty="0" smtClean="0">
                  <a:latin typeface="Cambria" panose="02040503050406030204" pitchFamily="18" charset="0"/>
                </a:rPr>
                <a:t> x and y: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/>
                <p:cNvSpPr txBox="1"/>
                <p:nvPr/>
              </p:nvSpPr>
              <p:spPr>
                <a:xfrm>
                  <a:off x="275771" y="3206942"/>
                  <a:ext cx="3035253" cy="648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𝐷𝑖𝑙𝑎𝑡𝑎𝑡𝑖𝑜𝑛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it-IT" b="0" i="1" smtClean="0">
                            <a:latin typeface="Cambria Math"/>
                          </a:rPr>
                          <m:t>𝐾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𝑙𝑙</m:t>
                                </m:r>
                              </m:sub>
                            </m:sSub>
                          </m:e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it-IT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18 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𝐾</m:t>
                            </m:r>
                          </m:den>
                        </m:f>
                      </m:oMath>
                    </m:oMathPara>
                  </a14:m>
                  <a:endParaRPr lang="it-IT" dirty="0" err="1" smtClean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CasellaDiTes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71" y="3206942"/>
                  <a:ext cx="3035253" cy="64812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/>
                <p:cNvSpPr txBox="1"/>
                <p:nvPr/>
              </p:nvSpPr>
              <p:spPr>
                <a:xfrm>
                  <a:off x="3464813" y="3206942"/>
                  <a:ext cx="2566921" cy="6481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𝑇𝑂𝑇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/>
                                      </a:rPr>
                                      <m:t>𝑧𝑧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it-IT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it-IT" i="1">
                                <a:latin typeface="Cambria Math"/>
                              </a:rPr>
                              <m:t> 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𝑌</m:t>
                            </m:r>
                          </m:den>
                        </m:f>
                      </m:oMath>
                    </m:oMathPara>
                  </a14:m>
                  <a:endParaRPr lang="it-IT" dirty="0" err="1" smtClean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4" name="CasellaDiTes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4813" y="3206942"/>
                  <a:ext cx="2566921" cy="6481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Freccia a destra 14"/>
            <p:cNvSpPr/>
            <p:nvPr/>
          </p:nvSpPr>
          <p:spPr>
            <a:xfrm>
              <a:off x="6110519" y="3472949"/>
              <a:ext cx="275771" cy="170138"/>
            </a:xfrm>
            <a:prstGeom prst="right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sellaDiTesto 15"/>
                <p:cNvSpPr txBox="1"/>
                <p:nvPr/>
              </p:nvSpPr>
              <p:spPr>
                <a:xfrm>
                  <a:off x="6507321" y="3210977"/>
                  <a:ext cx="2396617" cy="658001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𝐷𝑖𝑙𝑎𝑡𝑎𝑡𝑖𝑜𝑛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𝑇𝑂𝑇</m:t>
                                </m:r>
                              </m:sub>
                            </m:sSub>
                          </m:den>
                        </m:f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𝑌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9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𝐾</m:t>
                            </m:r>
                          </m:den>
                        </m:f>
                      </m:oMath>
                    </m:oMathPara>
                  </a14:m>
                  <a:endParaRPr lang="it-IT" dirty="0" err="1" smtClean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CasellaDiTes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321" y="3210977"/>
                  <a:ext cx="2396617" cy="65800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sellaDiTesto 17"/>
                <p:cNvSpPr txBox="1"/>
                <p:nvPr/>
              </p:nvSpPr>
              <p:spPr>
                <a:xfrm>
                  <a:off x="319313" y="4542256"/>
                  <a:ext cx="4107984" cy="6556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𝐷𝑖𝑙𝑎𝑡𝑎𝑡𝑖𝑜𝑛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it-IT" b="0" i="1" smtClean="0">
                            <a:latin typeface="Cambria Math"/>
                          </a:rPr>
                          <m:t>𝐾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𝑙𝑙</m:t>
                                </m:r>
                              </m:sub>
                            </m:sSub>
                          </m:e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18</m:t>
                            </m:r>
                          </m:den>
                        </m:f>
                        <m:f>
                          <m:f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it-IT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𝐾</m:t>
                            </m:r>
                          </m:den>
                        </m:f>
                      </m:oMath>
                    </m:oMathPara>
                  </a14:m>
                  <a:endParaRPr lang="it-IT" dirty="0" err="1" smtClean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8" name="CasellaDiTes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313" y="4542256"/>
                  <a:ext cx="4107984" cy="65569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CasellaDiTesto 18"/>
                <p:cNvSpPr txBox="1"/>
                <p:nvPr/>
              </p:nvSpPr>
              <p:spPr>
                <a:xfrm>
                  <a:off x="319313" y="5291536"/>
                  <a:ext cx="3400739" cy="6805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𝑇𝑂𝑇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𝑖𝑘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it-IT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it-IT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  <m:t>𝑥𝑥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it-IT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it-IT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𝑦𝑦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it-IT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it-IT" i="1">
                                <a:latin typeface="Cambria Math"/>
                              </a:rPr>
                              <m:t> 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𝑌</m:t>
                            </m:r>
                          </m:den>
                        </m:f>
                      </m:oMath>
                    </m:oMathPara>
                  </a14:m>
                  <a:endParaRPr lang="it-IT" dirty="0" err="1" smtClean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9" name="CasellaDiTesto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313" y="5291536"/>
                  <a:ext cx="3400739" cy="68050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Freccia a destra 19"/>
            <p:cNvSpPr/>
            <p:nvPr/>
          </p:nvSpPr>
          <p:spPr>
            <a:xfrm>
              <a:off x="4550229" y="5214812"/>
              <a:ext cx="275771" cy="170138"/>
            </a:xfrm>
            <a:prstGeom prst="rightArrow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sellaDiTesto 20"/>
                <p:cNvSpPr txBox="1"/>
                <p:nvPr/>
              </p:nvSpPr>
              <p:spPr>
                <a:xfrm>
                  <a:off x="4942667" y="4970880"/>
                  <a:ext cx="3470630" cy="667427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𝐷𝑖𝑙𝑎𝑡𝑎𝑡𝑖𝑜𝑛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𝑇𝑂𝑇</m:t>
                                </m:r>
                              </m:sub>
                            </m:sSub>
                          </m:den>
                        </m:f>
                        <m:r>
                          <a:rPr lang="it-IT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b="0" i="0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𝑥𝑥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𝑦𝑦</m:t>
                                </m:r>
                              </m:sub>
                            </m:sSub>
                          </m:num>
                          <m:den>
                            <m:r>
                              <a:rPr lang="it-IT" b="0" i="1" smtClean="0">
                                <a:latin typeface="Cambria Math"/>
                              </a:rPr>
                              <m:t>18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𝐾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𝑇𝑂𝑇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it-IT" dirty="0" err="1" smtClean="0"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1" name="CasellaDiTes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667" y="4970880"/>
                  <a:ext cx="3470630" cy="66742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THERMOELASTIC LOSS 5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11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99688" y="1016001"/>
            <a:ext cx="835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The </a:t>
            </a:r>
            <a:r>
              <a:rPr lang="it-IT" sz="2000" dirty="0" err="1" smtClean="0">
                <a:latin typeface="Cambria" panose="02040503050406030204" pitchFamily="18" charset="0"/>
              </a:rPr>
              <a:t>dynamical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approach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was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pursued</a:t>
            </a:r>
            <a:r>
              <a:rPr lang="it-IT" sz="2000" dirty="0" smtClean="0">
                <a:latin typeface="Cambria" panose="02040503050406030204" pitchFamily="18" charset="0"/>
              </a:rPr>
              <a:t> by </a:t>
            </a:r>
            <a:r>
              <a:rPr lang="it-IT" sz="2000" dirty="0" err="1" smtClean="0">
                <a:latin typeface="Cambria" panose="02040503050406030204" pitchFamily="18" charset="0"/>
              </a:rPr>
              <a:t>Lifshitz</a:t>
            </a:r>
            <a:r>
              <a:rPr lang="it-IT" sz="2000" dirty="0" smtClean="0">
                <a:latin typeface="Cambria" panose="02040503050406030204" pitchFamily="18" charset="0"/>
              </a:rPr>
              <a:t> and </a:t>
            </a:r>
            <a:r>
              <a:rPr lang="it-IT" sz="2000" dirty="0" err="1" smtClean="0">
                <a:latin typeface="Cambria" panose="02040503050406030204" pitchFamily="18" charset="0"/>
              </a:rPr>
              <a:t>Roukes</a:t>
            </a:r>
            <a:r>
              <a:rPr lang="it-IT" sz="2000" dirty="0">
                <a:latin typeface="Cambria" panose="02040503050406030204" pitchFamily="18" charset="0"/>
              </a:rPr>
              <a:t> </a:t>
            </a:r>
            <a:r>
              <a:rPr lang="it-IT" sz="2000" dirty="0" smtClean="0">
                <a:latin typeface="Cambria" panose="02040503050406030204" pitchFamily="18" charset="0"/>
              </a:rPr>
              <a:t>(2000) for a </a:t>
            </a:r>
            <a:r>
              <a:rPr lang="it-IT" sz="2000" dirty="0" err="1" smtClean="0">
                <a:latin typeface="Cambria" panose="02040503050406030204" pitchFamily="18" charset="0"/>
              </a:rPr>
              <a:t>rod</a:t>
            </a:r>
            <a:r>
              <a:rPr lang="it-IT" sz="2000" dirty="0" smtClean="0">
                <a:latin typeface="Cambria" panose="02040503050406030204" pitchFamily="18" charset="0"/>
              </a:rPr>
              <a:t>. </a:t>
            </a:r>
            <a:r>
              <a:rPr lang="it-IT" sz="2000" dirty="0" err="1" smtClean="0">
                <a:latin typeface="Cambria" panose="02040503050406030204" pitchFamily="18" charset="0"/>
              </a:rPr>
              <a:t>They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found</a:t>
            </a:r>
            <a:r>
              <a:rPr lang="it-IT" sz="2000" dirty="0" smtClean="0">
                <a:latin typeface="Cambria" panose="02040503050406030204" pitchFamily="18" charset="0"/>
              </a:rPr>
              <a:t>:</a:t>
            </a:r>
            <a:endParaRPr lang="it-IT" sz="2000" dirty="0"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399688" y="2873829"/>
            <a:ext cx="8352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Cambria" panose="02040503050406030204" pitchFamily="18" charset="0"/>
              </a:rPr>
              <a:t>Their</a:t>
            </a:r>
            <a:r>
              <a:rPr lang="it-IT" dirty="0" smtClean="0">
                <a:latin typeface="Cambria" panose="02040503050406030204" pitchFamily="18" charset="0"/>
              </a:rPr>
              <a:t> formula </a:t>
            </a:r>
            <a:r>
              <a:rPr lang="it-IT" dirty="0" err="1" smtClean="0">
                <a:latin typeface="Cambria" panose="02040503050406030204" pitchFamily="18" charset="0"/>
              </a:rPr>
              <a:t>was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extended</a:t>
            </a:r>
            <a:r>
              <a:rPr lang="it-IT" dirty="0" smtClean="0">
                <a:latin typeface="Cambria" panose="02040503050406030204" pitchFamily="18" charset="0"/>
              </a:rPr>
              <a:t> to a </a:t>
            </a:r>
            <a:r>
              <a:rPr lang="it-IT" dirty="0" err="1" smtClean="0">
                <a:latin typeface="Cambria" panose="02040503050406030204" pitchFamily="18" charset="0"/>
              </a:rPr>
              <a:t>vibrating</a:t>
            </a:r>
            <a:r>
              <a:rPr lang="it-IT" dirty="0" smtClean="0">
                <a:latin typeface="Cambria" panose="02040503050406030204" pitchFamily="18" charset="0"/>
              </a:rPr>
              <a:t> membrane by Li, </a:t>
            </a:r>
            <a:r>
              <a:rPr lang="it-IT" dirty="0" err="1" smtClean="0">
                <a:latin typeface="Cambria" panose="02040503050406030204" pitchFamily="18" charset="0"/>
              </a:rPr>
              <a:t>Fang</a:t>
            </a:r>
            <a:r>
              <a:rPr lang="it-IT" dirty="0" smtClean="0">
                <a:latin typeface="Cambria" panose="02040503050406030204" pitchFamily="18" charset="0"/>
              </a:rPr>
              <a:t> and </a:t>
            </a:r>
            <a:r>
              <a:rPr lang="it-IT" dirty="0" err="1" smtClean="0">
                <a:latin typeface="Cambria" panose="02040503050406030204" pitchFamily="18" charset="0"/>
              </a:rPr>
              <a:t>Hu</a:t>
            </a:r>
            <a:r>
              <a:rPr lang="it-IT" dirty="0" smtClean="0">
                <a:latin typeface="Cambria" panose="02040503050406030204" pitchFamily="18" charset="0"/>
              </a:rPr>
              <a:t> (2012), in </a:t>
            </a:r>
            <a:r>
              <a:rPr lang="it-IT" dirty="0" err="1" smtClean="0">
                <a:latin typeface="Cambria" panose="02040503050406030204" pitchFamily="18" charset="0"/>
              </a:rPr>
              <a:t>analogy</a:t>
            </a:r>
            <a:r>
              <a:rPr lang="it-IT" dirty="0" smtClean="0">
                <a:latin typeface="Cambria" panose="02040503050406030204" pitchFamily="18" charset="0"/>
              </a:rPr>
              <a:t> with </a:t>
            </a:r>
            <a:r>
              <a:rPr lang="it-IT" dirty="0" err="1" smtClean="0">
                <a:latin typeface="Cambria" panose="02040503050406030204" pitchFamily="18" charset="0"/>
              </a:rPr>
              <a:t>similar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results</a:t>
            </a:r>
            <a:r>
              <a:rPr lang="it-IT" dirty="0" smtClean="0">
                <a:latin typeface="Cambria" panose="02040503050406030204" pitchFamily="18" charset="0"/>
              </a:rPr>
              <a:t> from the </a:t>
            </a:r>
            <a:r>
              <a:rPr lang="it-IT" dirty="0" err="1" smtClean="0">
                <a:latin typeface="Cambria" panose="02040503050406030204" pitchFamily="18" charset="0"/>
              </a:rPr>
              <a:t>classical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Zener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approach</a:t>
            </a:r>
            <a:r>
              <a:rPr lang="it-IT" dirty="0" smtClean="0">
                <a:latin typeface="Cambria" panose="02040503050406030204" pitchFamily="18" charset="0"/>
              </a:rPr>
              <a:t> (</a:t>
            </a:r>
            <a:r>
              <a:rPr lang="it-IT" dirty="0" err="1" smtClean="0">
                <a:latin typeface="Cambria" panose="02040503050406030204" pitchFamily="18" charset="0"/>
              </a:rPr>
              <a:t>see</a:t>
            </a:r>
            <a:r>
              <a:rPr lang="it-IT" dirty="0" smtClean="0">
                <a:latin typeface="Cambria" panose="02040503050406030204" pitchFamily="18" charset="0"/>
              </a:rPr>
              <a:t> for </a:t>
            </a:r>
            <a:r>
              <a:rPr lang="it-IT" dirty="0" err="1" smtClean="0">
                <a:latin typeface="Cambria" panose="02040503050406030204" pitchFamily="18" charset="0"/>
              </a:rPr>
              <a:t>instance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references</a:t>
            </a:r>
            <a:r>
              <a:rPr lang="it-IT" dirty="0" smtClean="0">
                <a:latin typeface="Cambria" panose="02040503050406030204" pitchFamily="18" charset="0"/>
              </a:rPr>
              <a:t> in Blair and </a:t>
            </a:r>
            <a:r>
              <a:rPr lang="it-IT" dirty="0" err="1" smtClean="0">
                <a:latin typeface="Cambria" panose="02040503050406030204" pitchFamily="18" charset="0"/>
              </a:rPr>
              <a:t>Ferreirinho</a:t>
            </a:r>
            <a:r>
              <a:rPr lang="it-IT" dirty="0" smtClean="0">
                <a:latin typeface="Cambria" panose="02040503050406030204" pitchFamily="18" charset="0"/>
              </a:rPr>
              <a:t>, 1982) </a:t>
            </a:r>
            <a:r>
              <a:rPr lang="it-IT" dirty="0" err="1" smtClean="0">
                <a:latin typeface="Cambria" panose="02040503050406030204" pitchFamily="18" charset="0"/>
              </a:rPr>
              <a:t>obtaining</a:t>
            </a:r>
            <a:r>
              <a:rPr lang="it-IT" dirty="0" smtClean="0">
                <a:latin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783772" y="1857828"/>
                <a:ext cx="4975080" cy="88780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𝐿𝑅</m:t>
                              </m:r>
                            </m:sub>
                          </m:sSub>
                        </m:e>
                        <m:sup>
                          <m:r>
                            <a:rPr lang="it-IT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</a:rPr>
                            <m:t>𝑌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den>
                          </m:f>
                          <m:d>
                            <m:d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𝑠𝑖𝑛h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num>
                                <m:den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𝑐𝑜𝑠h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it-IT" sz="2000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2" y="1857828"/>
                <a:ext cx="4975080" cy="8878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6222835" y="2069199"/>
                <a:ext cx="1944571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/>
                          <a:ea typeface="Cambria Math"/>
                        </a:rPr>
                        <m:t>𝜉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ad>
                        <m:radPr>
                          <m:degHide m:val="on"/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𝑉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𝜅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it-IT" sz="2000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835" y="2069199"/>
                <a:ext cx="1944571" cy="465064"/>
              </a:xfrm>
              <a:prstGeom prst="rect">
                <a:avLst/>
              </a:prstGeom>
              <a:blipFill rotWithShape="1">
                <a:blip r:embed="rId4"/>
                <a:stretch>
                  <a:fillRect t="-87013" r="-19749" b="-1506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2831832" y="3860702"/>
                <a:ext cx="2927020" cy="7838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t-IT" sz="20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/>
                                </a:rPr>
                                <m:t>𝐿𝑅</m:t>
                              </m:r>
                            </m:sub>
                          </m:sSub>
                        </m:e>
                        <m:sup>
                          <m:r>
                            <a:rPr lang="it-IT" sz="20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0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it-IT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it-IT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it-IT" sz="2000" b="1" i="1" smtClean="0"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</m:oMath>
                  </m:oMathPara>
                </a14:m>
                <a:endParaRPr lang="it-IT" sz="2000" b="1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832" y="3860702"/>
                <a:ext cx="2927020" cy="78386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5979886" y="4067970"/>
            <a:ext cx="86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latin typeface="Cambria" panose="02040503050406030204" pitchFamily="18" charset="0"/>
              </a:rPr>
              <a:t>w</a:t>
            </a:r>
            <a:r>
              <a:rPr lang="it-IT" dirty="0" err="1" smtClean="0">
                <a:latin typeface="Cambria" panose="02040503050406030204" pitchFamily="18" charset="0"/>
              </a:rPr>
              <a:t>here</a:t>
            </a:r>
            <a:r>
              <a:rPr lang="it-IT" dirty="0" smtClean="0">
                <a:latin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1580516" y="4553414"/>
                <a:ext cx="6076279" cy="938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it-IT" b="1" i="1" smtClean="0"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it-IT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𝑥𝑥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𝑑𝑦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it-IT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it-IT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𝑥𝑥</m:t>
                                              </m:r>
                                            </m:sub>
                                          </m:sSub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it-IT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i="1">
                                                  <a:latin typeface="Cambria Math"/>
                                                </a:rPr>
                                                <m:t>𝑦𝑦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−2(1−</m:t>
                                  </m:r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𝑥𝑥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𝑦𝑦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𝑥𝑦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it-IT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  <m:r>
                                <a:rPr lang="it-IT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𝑑𝑦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it-IT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516" y="4553414"/>
                <a:ext cx="6076279" cy="93820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3341190" y="5669367"/>
                <a:ext cx="2554930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1" i="1" smtClean="0">
                          <a:latin typeface="Cambria Math"/>
                        </a:rPr>
                        <m:t>𝑹</m:t>
                      </m:r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b="0" i="1" smtClean="0">
                              <a:latin typeface="Cambria Math"/>
                            </a:rPr>
                            <m:t>(1+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)(1−2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num>
                        <m:den>
                          <m:r>
                            <a:rPr lang="it-IT" b="0" i="1" smtClean="0">
                              <a:latin typeface="Cambria Math"/>
                            </a:rPr>
                            <m:t>3(1−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  <m:sSub>
                        <m:sSubPr>
                          <m:ctrlPr>
                            <a:rPr lang="it-IT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it-IT" b="1" i="1" smtClean="0"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</m:oMath>
                  </m:oMathPara>
                </a14:m>
                <a:endParaRPr lang="it-IT" b="1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190" y="5669367"/>
                <a:ext cx="2554930" cy="6690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THERMOELASTIC LOSS 6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12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5931" y="1045029"/>
            <a:ext cx="8690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Cambria" panose="02040503050406030204" pitchFamily="18" charset="0"/>
              </a:rPr>
              <a:t>Several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computations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based</a:t>
            </a:r>
            <a:r>
              <a:rPr lang="it-IT" sz="2000" dirty="0" smtClean="0">
                <a:latin typeface="Cambria" panose="02040503050406030204" pitchFamily="18" charset="0"/>
              </a:rPr>
              <a:t> on </a:t>
            </a:r>
            <a:r>
              <a:rPr lang="it-IT" sz="2000" dirty="0" err="1" smtClean="0">
                <a:latin typeface="Cambria" panose="02040503050406030204" pitchFamily="18" charset="0"/>
              </a:rPr>
              <a:t>Lifshitz</a:t>
            </a:r>
            <a:r>
              <a:rPr lang="it-IT" sz="2000" dirty="0" smtClean="0">
                <a:latin typeface="Cambria" panose="02040503050406030204" pitchFamily="18" charset="0"/>
              </a:rPr>
              <a:t> and </a:t>
            </a:r>
            <a:r>
              <a:rPr lang="it-IT" sz="2000" dirty="0" err="1" smtClean="0">
                <a:latin typeface="Cambria" panose="02040503050406030204" pitchFamily="18" charset="0"/>
              </a:rPr>
              <a:t>Roukes</a:t>
            </a:r>
            <a:r>
              <a:rPr lang="it-IT" sz="2000" dirty="0" smtClean="0">
                <a:latin typeface="Cambria" panose="02040503050406030204" pitchFamily="18" charset="0"/>
              </a:rPr>
              <a:t>’ </a:t>
            </a:r>
            <a:r>
              <a:rPr lang="it-IT" sz="2000" dirty="0" err="1" smtClean="0">
                <a:latin typeface="Cambria" panose="02040503050406030204" pitchFamily="18" charset="0"/>
              </a:rPr>
              <a:t>formulation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showed</a:t>
            </a:r>
            <a:r>
              <a:rPr lang="it-IT" sz="2000" dirty="0" smtClean="0">
                <a:latin typeface="Cambria" panose="02040503050406030204" pitchFamily="18" charset="0"/>
              </a:rPr>
              <a:t> a </a:t>
            </a:r>
            <a:r>
              <a:rPr lang="it-IT" sz="2000" b="1" dirty="0" err="1" smtClean="0">
                <a:latin typeface="Cambria" panose="02040503050406030204" pitchFamily="18" charset="0"/>
              </a:rPr>
              <a:t>continuous</a:t>
            </a:r>
            <a:r>
              <a:rPr lang="it-IT" sz="2000" b="1" dirty="0" smtClean="0">
                <a:latin typeface="Cambria" panose="02040503050406030204" pitchFamily="18" charset="0"/>
              </a:rPr>
              <a:t> plot </a:t>
            </a:r>
            <a:r>
              <a:rPr lang="it-IT" sz="2000" dirty="0" smtClean="0">
                <a:latin typeface="Cambria" panose="02040503050406030204" pitchFamily="18" charset="0"/>
              </a:rPr>
              <a:t>of the </a:t>
            </a:r>
            <a:r>
              <a:rPr lang="it-IT" sz="2000" dirty="0" err="1" smtClean="0">
                <a:latin typeface="Cambria" panose="02040503050406030204" pitchFamily="18" charset="0"/>
              </a:rPr>
              <a:t>thermoelastic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in </a:t>
            </a:r>
            <a:r>
              <a:rPr lang="it-IT" sz="2000" dirty="0" err="1" smtClean="0">
                <a:latin typeface="Cambria" panose="02040503050406030204" pitchFamily="18" charset="0"/>
              </a:rPr>
              <a:t>membranes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dirty="0" smtClean="0">
                <a:latin typeface="Cambria" panose="02040503050406030204" pitchFamily="18" charset="0"/>
              </a:rPr>
              <a:t>(for </a:t>
            </a:r>
            <a:r>
              <a:rPr lang="it-IT" dirty="0" err="1" smtClean="0">
                <a:latin typeface="Cambria" panose="02040503050406030204" pitchFamily="18" charset="0"/>
              </a:rPr>
              <a:t>instance</a:t>
            </a:r>
            <a:r>
              <a:rPr lang="it-IT" dirty="0" smtClean="0">
                <a:latin typeface="Cambria" panose="02040503050406030204" pitchFamily="18" charset="0"/>
              </a:rPr>
              <a:t>, </a:t>
            </a:r>
            <a:r>
              <a:rPr lang="it-IT" dirty="0" err="1" smtClean="0">
                <a:latin typeface="Cambria" panose="02040503050406030204" pitchFamily="18" charset="0"/>
              </a:rPr>
              <a:t>Sun</a:t>
            </a:r>
            <a:r>
              <a:rPr lang="it-IT" dirty="0" smtClean="0">
                <a:latin typeface="Cambria" panose="02040503050406030204" pitchFamily="18" charset="0"/>
              </a:rPr>
              <a:t> and </a:t>
            </a:r>
            <a:r>
              <a:rPr lang="it-IT" dirty="0" err="1" smtClean="0">
                <a:latin typeface="Cambria" panose="02040503050406030204" pitchFamily="18" charset="0"/>
              </a:rPr>
              <a:t>Tohmyoh</a:t>
            </a:r>
            <a:r>
              <a:rPr lang="it-IT" dirty="0" smtClean="0">
                <a:latin typeface="Cambria" panose="02040503050406030204" pitchFamily="18" charset="0"/>
              </a:rPr>
              <a:t>, 2009 or </a:t>
            </a:r>
            <a:r>
              <a:rPr lang="it-IT" dirty="0" err="1" smtClean="0">
                <a:latin typeface="Cambria" panose="02040503050406030204" pitchFamily="18" charset="0"/>
              </a:rPr>
              <a:t>Sun</a:t>
            </a:r>
            <a:r>
              <a:rPr lang="it-IT" dirty="0" smtClean="0">
                <a:latin typeface="Cambria" panose="02040503050406030204" pitchFamily="18" charset="0"/>
              </a:rPr>
              <a:t> and </a:t>
            </a:r>
            <a:r>
              <a:rPr lang="it-IT" dirty="0" err="1" smtClean="0">
                <a:latin typeface="Cambria" panose="02040503050406030204" pitchFamily="18" charset="0"/>
              </a:rPr>
              <a:t>Saka</a:t>
            </a:r>
            <a:r>
              <a:rPr lang="it-IT" dirty="0" smtClean="0">
                <a:latin typeface="Cambria" panose="02040503050406030204" pitchFamily="18" charset="0"/>
              </a:rPr>
              <a:t>, 2010)</a:t>
            </a:r>
            <a:r>
              <a:rPr lang="it-IT" sz="2000" dirty="0" smtClean="0">
                <a:latin typeface="Cambria" panose="02040503050406030204" pitchFamily="18" charset="0"/>
              </a:rPr>
              <a:t>: </a:t>
            </a:r>
            <a:endParaRPr lang="it-IT" sz="2000" dirty="0"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 flipH="1">
            <a:off x="285931" y="3408681"/>
            <a:ext cx="86904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Cambria" panose="02040503050406030204" pitchFamily="18" charset="0"/>
              </a:rPr>
              <a:t>BUT</a:t>
            </a:r>
            <a:r>
              <a:rPr lang="it-IT" sz="2000" dirty="0" smtClean="0">
                <a:latin typeface="Cambria" panose="02040503050406030204" pitchFamily="18" charset="0"/>
              </a:rPr>
              <a:t>: in </a:t>
            </a:r>
            <a:r>
              <a:rPr lang="it-IT" sz="2000" dirty="0" err="1" smtClean="0">
                <a:latin typeface="Cambria" panose="02040503050406030204" pitchFamily="18" charset="0"/>
              </a:rPr>
              <a:t>all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those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works</a:t>
            </a:r>
            <a:r>
              <a:rPr lang="it-IT" sz="2000" dirty="0" smtClean="0">
                <a:latin typeface="Cambria" panose="02040503050406030204" pitchFamily="18" charset="0"/>
              </a:rPr>
              <a:t>, </a:t>
            </a:r>
            <a:r>
              <a:rPr lang="it-IT" sz="2000" dirty="0" err="1" smtClean="0">
                <a:latin typeface="Cambria" panose="02040503050406030204" pitchFamily="18" charset="0"/>
              </a:rPr>
              <a:t>membranes</a:t>
            </a:r>
            <a:r>
              <a:rPr lang="it-IT" sz="2000" dirty="0" smtClean="0">
                <a:latin typeface="Cambria" panose="02040503050406030204" pitchFamily="18" charset="0"/>
              </a:rPr>
              <a:t> are </a:t>
            </a:r>
            <a:r>
              <a:rPr lang="it-IT" sz="2000" b="1" dirty="0" err="1" smtClean="0">
                <a:latin typeface="Cambria" panose="02040503050406030204" pitchFamily="18" charset="0"/>
              </a:rPr>
              <a:t>clamped</a:t>
            </a:r>
            <a:r>
              <a:rPr lang="it-IT" sz="2000" b="1" dirty="0" smtClean="0">
                <a:latin typeface="Cambria" panose="02040503050406030204" pitchFamily="18" charset="0"/>
              </a:rPr>
              <a:t> </a:t>
            </a:r>
            <a:r>
              <a:rPr lang="it-IT" sz="2000" b="1" dirty="0" err="1" smtClean="0">
                <a:latin typeface="Cambria" panose="02040503050406030204" pitchFamily="18" charset="0"/>
              </a:rPr>
              <a:t>at</a:t>
            </a:r>
            <a:r>
              <a:rPr lang="it-IT" sz="2000" b="1" dirty="0" smtClean="0">
                <a:latin typeface="Cambria" panose="02040503050406030204" pitchFamily="18" charset="0"/>
              </a:rPr>
              <a:t> the </a:t>
            </a:r>
            <a:r>
              <a:rPr lang="it-IT" sz="2000" b="1" dirty="0" err="1" smtClean="0">
                <a:latin typeface="Cambria" panose="02040503050406030204" pitchFamily="18" charset="0"/>
              </a:rPr>
              <a:t>edges</a:t>
            </a:r>
            <a:r>
              <a:rPr lang="it-IT" sz="2000" dirty="0" smtClean="0">
                <a:latin typeface="Cambria" panose="02040503050406030204" pitchFamily="18" charset="0"/>
              </a:rPr>
              <a:t>. The </a:t>
            </a:r>
            <a:r>
              <a:rPr lang="it-IT" sz="2000" dirty="0" err="1" smtClean="0">
                <a:latin typeface="Cambria" panose="02040503050406030204" pitchFamily="18" charset="0"/>
              </a:rPr>
              <a:t>boundary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conditions</a:t>
            </a:r>
            <a:r>
              <a:rPr lang="it-IT" sz="2000" dirty="0" smtClean="0">
                <a:latin typeface="Cambria" panose="02040503050406030204" pitchFamily="18" charset="0"/>
              </a:rPr>
              <a:t> operate a </a:t>
            </a:r>
            <a:r>
              <a:rPr lang="it-IT" sz="2000" dirty="0" err="1" smtClean="0">
                <a:latin typeface="Cambria" panose="02040503050406030204" pitchFamily="18" charset="0"/>
              </a:rPr>
              <a:t>selection</a:t>
            </a:r>
            <a:r>
              <a:rPr lang="it-IT" sz="2000" dirty="0" smtClean="0">
                <a:latin typeface="Cambria" panose="02040503050406030204" pitchFamily="18" charset="0"/>
              </a:rPr>
              <a:t> of mode families. </a:t>
            </a:r>
            <a:r>
              <a:rPr lang="it-IT" dirty="0" err="1">
                <a:latin typeface="Cambria" panose="02040503050406030204" pitchFamily="18" charset="0"/>
              </a:rPr>
              <a:t>I</a:t>
            </a:r>
            <a:r>
              <a:rPr lang="it-IT" dirty="0" err="1" smtClean="0">
                <a:latin typeface="Cambria" panose="02040503050406030204" pitchFamily="18" charset="0"/>
              </a:rPr>
              <a:t>t</a:t>
            </a:r>
            <a:r>
              <a:rPr lang="it-IT" dirty="0" smtClean="0">
                <a:latin typeface="Cambria" panose="02040503050406030204" pitchFamily="18" charset="0"/>
              </a:rPr>
              <a:t> can be </a:t>
            </a:r>
            <a:r>
              <a:rPr lang="it-IT" dirty="0" err="1" smtClean="0">
                <a:latin typeface="Cambria" panose="02040503050406030204" pitchFamily="18" charset="0"/>
              </a:rPr>
              <a:t>clearly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seen</a:t>
            </a:r>
            <a:r>
              <a:rPr lang="it-IT" dirty="0" smtClean="0">
                <a:latin typeface="Cambria" panose="02040503050406030204" pitchFamily="18" charset="0"/>
              </a:rPr>
              <a:t> in </a:t>
            </a:r>
            <a:r>
              <a:rPr lang="it-IT" dirty="0" err="1" smtClean="0">
                <a:latin typeface="Cambria" panose="02040503050406030204" pitchFamily="18" charset="0"/>
              </a:rPr>
              <a:t>terms</a:t>
            </a:r>
            <a:r>
              <a:rPr lang="it-IT" dirty="0" smtClean="0">
                <a:latin typeface="Cambria" panose="02040503050406030204" pitchFamily="18" charset="0"/>
              </a:rPr>
              <a:t> of Gauss-</a:t>
            </a:r>
            <a:r>
              <a:rPr lang="it-IT" dirty="0" err="1" smtClean="0">
                <a:latin typeface="Cambria" panose="02040503050406030204" pitchFamily="18" charset="0"/>
              </a:rPr>
              <a:t>Bonnet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theorem</a:t>
            </a:r>
            <a:r>
              <a:rPr lang="it-IT" dirty="0" smtClean="0">
                <a:latin typeface="Cambria" panose="02040503050406030204" pitchFamily="18" charset="0"/>
              </a:rPr>
              <a:t>, </a:t>
            </a:r>
            <a:r>
              <a:rPr lang="it-IT" dirty="0" err="1" smtClean="0">
                <a:latin typeface="Cambria" panose="02040503050406030204" pitchFamily="18" charset="0"/>
              </a:rPr>
              <a:t>that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states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b="1" dirty="0" smtClean="0">
                <a:latin typeface="Cambria" panose="02040503050406030204" pitchFamily="18" charset="0"/>
              </a:rPr>
              <a:t>the </a:t>
            </a:r>
            <a:r>
              <a:rPr lang="it-IT" b="1" dirty="0" err="1" smtClean="0">
                <a:latin typeface="Cambria" panose="02040503050406030204" pitchFamily="18" charset="0"/>
              </a:rPr>
              <a:t>Gaussian</a:t>
            </a:r>
            <a:r>
              <a:rPr lang="it-IT" b="1" dirty="0" smtClean="0">
                <a:latin typeface="Cambria" panose="02040503050406030204" pitchFamily="18" charset="0"/>
              </a:rPr>
              <a:t> curvature </a:t>
            </a:r>
            <a:r>
              <a:rPr lang="it-IT" b="1" dirty="0" err="1" smtClean="0">
                <a:latin typeface="Cambria" panose="02040503050406030204" pitchFamily="18" charset="0"/>
              </a:rPr>
              <a:t>is</a:t>
            </a:r>
            <a:r>
              <a:rPr lang="it-IT" b="1" dirty="0" smtClean="0">
                <a:latin typeface="Cambria" panose="02040503050406030204" pitchFamily="18" charset="0"/>
              </a:rPr>
              <a:t> zero for </a:t>
            </a:r>
            <a:r>
              <a:rPr lang="it-IT" b="1" dirty="0" err="1" smtClean="0">
                <a:latin typeface="Cambria" panose="02040503050406030204" pitchFamily="18" charset="0"/>
              </a:rPr>
              <a:t>membranes</a:t>
            </a:r>
            <a:r>
              <a:rPr lang="it-IT" b="1" dirty="0" smtClean="0">
                <a:latin typeface="Cambria" panose="02040503050406030204" pitchFamily="18" charset="0"/>
              </a:rPr>
              <a:t> with  </a:t>
            </a:r>
            <a:r>
              <a:rPr lang="it-IT" b="1" dirty="0" err="1" smtClean="0">
                <a:latin typeface="Cambria" panose="02040503050406030204" pitchFamily="18" charset="0"/>
              </a:rPr>
              <a:t>clamped</a:t>
            </a:r>
            <a:r>
              <a:rPr lang="it-IT" b="1" dirty="0" smtClean="0">
                <a:latin typeface="Cambria" panose="02040503050406030204" pitchFamily="18" charset="0"/>
              </a:rPr>
              <a:t> or </a:t>
            </a:r>
            <a:r>
              <a:rPr lang="it-IT" b="1" dirty="0" err="1" smtClean="0">
                <a:latin typeface="Cambria" panose="02040503050406030204" pitchFamily="18" charset="0"/>
              </a:rPr>
              <a:t>supported</a:t>
            </a:r>
            <a:r>
              <a:rPr lang="it-IT" b="1" dirty="0" smtClean="0">
                <a:latin typeface="Cambria" panose="02040503050406030204" pitchFamily="18" charset="0"/>
              </a:rPr>
              <a:t> </a:t>
            </a:r>
            <a:r>
              <a:rPr lang="it-IT" b="1" dirty="0" err="1" smtClean="0">
                <a:latin typeface="Cambria" panose="02040503050406030204" pitchFamily="18" charset="0"/>
              </a:rPr>
              <a:t>edges</a:t>
            </a:r>
            <a:r>
              <a:rPr lang="it-IT" dirty="0" smtClean="0">
                <a:latin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1785258" y="2287216"/>
                <a:ext cx="5898538" cy="88780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20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</m:e>
                        <m:sup>
                          <m:r>
                            <a:rPr lang="it-IT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</a:rPr>
                            <m:t>𝑌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</a:rPr>
                            <m:t>6</m:t>
                          </m:r>
                        </m:num>
                        <m:den>
                          <m:sSup>
                            <m:sSup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it-IT" sz="20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den>
                          </m:f>
                          <m:d>
                            <m:d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𝑠𝑖𝑛h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𝑠𝑖𝑛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num>
                                <m:den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𝑐𝑜𝑠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𝑐𝑜𝑠h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it-IT" sz="2000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258" y="2287216"/>
                <a:ext cx="5898538" cy="8878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1524001" y="4833257"/>
                <a:ext cx="3672672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it-IT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𝑥𝑥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𝑦𝑦</m:t>
                                  </m:r>
                                </m:sub>
                              </m:sSub>
                              <m:r>
                                <a:rPr lang="it-IT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i="1">
                                          <a:latin typeface="Cambria Math"/>
                                          <a:ea typeface="Cambria Math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r>
                                        <a:rPr lang="it-IT" sz="2000" i="1">
                                          <a:latin typeface="Cambria Math"/>
                                          <a:ea typeface="Cambria Math"/>
                                        </a:rPr>
                                        <m:t>𝑥𝑦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it-IT" sz="2000" b="0" i="1" smtClean="0">
                          <a:latin typeface="Cambria Math"/>
                        </a:rPr>
                        <m:t>𝑑𝑥</m:t>
                      </m:r>
                      <m:r>
                        <a:rPr lang="it-IT" sz="2000" b="0" i="1" smtClean="0">
                          <a:latin typeface="Cambria Math"/>
                        </a:rPr>
                        <m:t> </m:t>
                      </m:r>
                      <m:r>
                        <a:rPr lang="it-IT" sz="2000" b="0" i="1" smtClean="0">
                          <a:latin typeface="Cambria Math"/>
                        </a:rPr>
                        <m:t>𝑑𝑦</m:t>
                      </m:r>
                      <m:r>
                        <a:rPr lang="it-IT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sz="2000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4833257"/>
                <a:ext cx="3672672" cy="89967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ccia a destra 8"/>
          <p:cNvSpPr/>
          <p:nvPr/>
        </p:nvSpPr>
        <p:spPr>
          <a:xfrm>
            <a:off x="5660571" y="5152571"/>
            <a:ext cx="275772" cy="130521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6132286" y="5017776"/>
                <a:ext cx="116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b="1" i="1" smtClean="0">
                              <a:latin typeface="Cambria Math"/>
                            </a:rPr>
                            <m:t>𝑨</m:t>
                          </m:r>
                        </m:e>
                        <m:sub>
                          <m:r>
                            <a:rPr lang="it-IT" sz="2400" b="1" i="1" smtClean="0">
                              <a:latin typeface="Cambria Math"/>
                              <a:ea typeface="Cambria Math"/>
                            </a:rPr>
                            <m:t>𝝂</m:t>
                          </m:r>
                        </m:sub>
                      </m:sSub>
                      <m:r>
                        <a:rPr lang="it-IT" sz="24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it-IT" sz="2400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286" y="5017776"/>
                <a:ext cx="1165063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THERMOELASTIC LOSS 7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13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333829" y="5558963"/>
            <a:ext cx="851988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NOTICE: the </a:t>
            </a:r>
            <a:r>
              <a:rPr lang="it-IT" sz="2000" dirty="0" err="1" smtClean="0">
                <a:latin typeface="Cambria" panose="02040503050406030204" pitchFamily="18" charset="0"/>
              </a:rPr>
              <a:t>knowledge</a:t>
            </a:r>
            <a:r>
              <a:rPr lang="it-IT" sz="2000" dirty="0" smtClean="0">
                <a:latin typeface="Cambria" panose="02040503050406030204" pitchFamily="18" charset="0"/>
              </a:rPr>
              <a:t> of </a:t>
            </a:r>
            <a:r>
              <a:rPr lang="it-IT" sz="2000" i="1" dirty="0" smtClean="0">
                <a:latin typeface="Cambria" panose="02040503050406030204" pitchFamily="18" charset="0"/>
              </a:rPr>
              <a:t>f</a:t>
            </a:r>
            <a:r>
              <a:rPr lang="it-IT" sz="2000" i="1" baseline="-25000" dirty="0" smtClean="0">
                <a:latin typeface="Cambria" panose="02040503050406030204" pitchFamily="18" charset="0"/>
              </a:rPr>
              <a:t>0</a:t>
            </a:r>
            <a:r>
              <a:rPr lang="it-IT" sz="2000" i="1" dirty="0" smtClean="0">
                <a:latin typeface="Cambria" panose="02040503050406030204" pitchFamily="18" charset="0"/>
              </a:rPr>
              <a:t> </a:t>
            </a:r>
            <a:r>
              <a:rPr lang="it-IT" sz="2000" dirty="0" smtClean="0">
                <a:latin typeface="Cambria" panose="02040503050406030204" pitchFamily="18" charset="0"/>
              </a:rPr>
              <a:t>and </a:t>
            </a:r>
            <a:r>
              <a:rPr lang="it-IT" sz="2000" i="1" dirty="0" smtClean="0">
                <a:latin typeface="Cambria" panose="02040503050406030204" pitchFamily="18" charset="0"/>
              </a:rPr>
              <a:t>R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enough</a:t>
            </a:r>
            <a:r>
              <a:rPr lang="it-IT" sz="2000" dirty="0" smtClean="0">
                <a:latin typeface="Cambria" panose="02040503050406030204" pitchFamily="18" charset="0"/>
              </a:rPr>
              <a:t> to estimate the </a:t>
            </a:r>
            <a:r>
              <a:rPr lang="it-IT" sz="2000" dirty="0" err="1" smtClean="0">
                <a:latin typeface="Cambria" panose="02040503050406030204" pitchFamily="18" charset="0"/>
              </a:rPr>
              <a:t>thermoelastic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in </a:t>
            </a:r>
            <a:r>
              <a:rPr lang="it-IT" sz="2000" dirty="0" err="1" smtClean="0">
                <a:latin typeface="Cambria" panose="02040503050406030204" pitchFamily="18" charset="0"/>
              </a:rPr>
              <a:t>thin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substrates</a:t>
            </a:r>
            <a:r>
              <a:rPr lang="it-IT" sz="2000" dirty="0" smtClean="0"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35" y="2200409"/>
            <a:ext cx="6308789" cy="330049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33829" y="1045029"/>
            <a:ext cx="851988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In the case of a membrane with free </a:t>
            </a:r>
            <a:r>
              <a:rPr lang="it-IT" sz="2000" dirty="0" err="1" smtClean="0">
                <a:latin typeface="Cambria" panose="02040503050406030204" pitchFamily="18" charset="0"/>
              </a:rPr>
              <a:t>edges</a:t>
            </a:r>
            <a:r>
              <a:rPr lang="it-IT" sz="2000" dirty="0" smtClean="0">
                <a:latin typeface="Cambria" panose="02040503050406030204" pitchFamily="18" charset="0"/>
              </a:rPr>
              <a:t> (</a:t>
            </a:r>
            <a:r>
              <a:rPr lang="it-IT" sz="2000" dirty="0" err="1" smtClean="0">
                <a:latin typeface="Cambria" panose="02040503050406030204" pitchFamily="18" charset="0"/>
              </a:rPr>
              <a:t>such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as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discs</a:t>
            </a:r>
            <a:r>
              <a:rPr lang="it-IT" sz="2000" dirty="0" smtClean="0">
                <a:latin typeface="Cambria" panose="02040503050406030204" pitchFamily="18" charset="0"/>
              </a:rPr>
              <a:t> in </a:t>
            </a:r>
            <a:r>
              <a:rPr lang="it-IT" sz="2000" dirty="0" err="1" smtClean="0">
                <a:latin typeface="Cambria" panose="02040503050406030204" pitchFamily="18" charset="0"/>
              </a:rPr>
              <a:t>GeNS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measurements</a:t>
            </a:r>
            <a:r>
              <a:rPr lang="it-IT" sz="2000" dirty="0" smtClean="0">
                <a:latin typeface="Cambria" panose="02040503050406030204" pitchFamily="18" charset="0"/>
              </a:rPr>
              <a:t>) the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foreseen</a:t>
            </a:r>
            <a:r>
              <a:rPr lang="it-IT" sz="2000" dirty="0" smtClean="0">
                <a:latin typeface="Cambria" panose="02040503050406030204" pitchFamily="18" charset="0"/>
              </a:rPr>
              <a:t> to be </a:t>
            </a:r>
            <a:r>
              <a:rPr lang="it-IT" sz="2000" dirty="0" err="1" smtClean="0">
                <a:latin typeface="Cambria" panose="02040503050406030204" pitchFamily="18" charset="0"/>
              </a:rPr>
              <a:t>neatly</a:t>
            </a:r>
            <a:r>
              <a:rPr lang="it-IT" sz="2000" dirty="0" smtClean="0">
                <a:latin typeface="Cambria" panose="02040503050406030204" pitchFamily="18" charset="0"/>
              </a:rPr>
              <a:t> mode </a:t>
            </a:r>
            <a:r>
              <a:rPr lang="it-IT" sz="2000" dirty="0" err="1" smtClean="0">
                <a:latin typeface="Cambria" panose="02040503050406030204" pitchFamily="18" charset="0"/>
              </a:rPr>
              <a:t>dependent</a:t>
            </a:r>
            <a:endParaRPr lang="it-IT" sz="20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</a:rPr>
              <a:t>Computed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loss</a:t>
            </a:r>
            <a:r>
              <a:rPr lang="it-IT" dirty="0" smtClean="0">
                <a:latin typeface="Cambria" panose="02040503050406030204" pitchFamily="18" charset="0"/>
              </a:rPr>
              <a:t> angle shows </a:t>
            </a:r>
            <a:r>
              <a:rPr lang="it-IT" dirty="0" err="1" smtClean="0">
                <a:latin typeface="Cambria" panose="02040503050406030204" pitchFamily="18" charset="0"/>
              </a:rPr>
              <a:t>branches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depending</a:t>
            </a:r>
            <a:r>
              <a:rPr lang="it-IT" dirty="0" smtClean="0">
                <a:latin typeface="Cambria" panose="02040503050406030204" pitchFamily="18" charset="0"/>
              </a:rPr>
              <a:t> on mode </a:t>
            </a:r>
            <a:r>
              <a:rPr lang="it-IT" dirty="0" err="1" smtClean="0">
                <a:latin typeface="Cambria" panose="02040503050406030204" pitchFamily="18" charset="0"/>
              </a:rPr>
              <a:t>shape</a:t>
            </a:r>
            <a:r>
              <a:rPr lang="it-IT" dirty="0" smtClean="0">
                <a:latin typeface="Cambria" panose="02040503050406030204" pitchFamily="18" charset="0"/>
              </a:rPr>
              <a:t> families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</a:rPr>
              <a:t>R-</a:t>
            </a:r>
            <a:r>
              <a:rPr lang="it-IT" dirty="0" err="1" smtClean="0">
                <a:latin typeface="Cambria" panose="02040503050406030204" pitchFamily="18" charset="0"/>
              </a:rPr>
              <a:t>normalized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loss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is</a:t>
            </a:r>
            <a:r>
              <a:rPr lang="it-IT" dirty="0" smtClean="0">
                <a:latin typeface="Cambria" panose="02040503050406030204" pitchFamily="18" charset="0"/>
              </a:rPr>
              <a:t> (to a </a:t>
            </a:r>
            <a:r>
              <a:rPr lang="it-IT" dirty="0" err="1" smtClean="0">
                <a:latin typeface="Cambria" panose="02040503050406030204" pitchFamily="18" charset="0"/>
              </a:rPr>
              <a:t>good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approximation</a:t>
            </a:r>
            <a:r>
              <a:rPr lang="it-IT" dirty="0" smtClean="0">
                <a:latin typeface="Cambria" panose="02040503050406030204" pitchFamily="18" charset="0"/>
              </a:rPr>
              <a:t>) a single </a:t>
            </a:r>
            <a:r>
              <a:rPr lang="it-IT" dirty="0" err="1" smtClean="0">
                <a:latin typeface="Cambria" panose="02040503050406030204" pitchFamily="18" charset="0"/>
              </a:rPr>
              <a:t>Debye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peak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centered</a:t>
            </a:r>
            <a:r>
              <a:rPr lang="it-IT" dirty="0" smtClean="0">
                <a:latin typeface="Cambria" panose="02040503050406030204" pitchFamily="18" charset="0"/>
              </a:rPr>
              <a:t> in </a:t>
            </a:r>
            <a:r>
              <a:rPr lang="it-IT" i="1" dirty="0" smtClean="0">
                <a:latin typeface="Cambria" panose="02040503050406030204" pitchFamily="18" charset="0"/>
              </a:rPr>
              <a:t>f</a:t>
            </a:r>
            <a:r>
              <a:rPr lang="it-IT" i="1" baseline="-25000" dirty="0" smtClean="0">
                <a:latin typeface="Cambria" panose="02040503050406030204" pitchFamily="18" charset="0"/>
              </a:rPr>
              <a:t>0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latin typeface="Cambria" panose="020405030504060302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3" y="2583912"/>
            <a:ext cx="3222170" cy="251097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593772" y="2476500"/>
            <a:ext cx="1383166" cy="47148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4695804" y="2581208"/>
            <a:ext cx="47625" cy="45719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4705340" y="2828882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700566" y="2506816"/>
            <a:ext cx="13525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 smtClean="0">
                <a:latin typeface="Cambria" panose="02040503050406030204" pitchFamily="18" charset="0"/>
              </a:rPr>
              <a:t>Martelli </a:t>
            </a:r>
            <a:r>
              <a:rPr lang="it-IT" sz="700" dirty="0" err="1" smtClean="0">
                <a:latin typeface="Cambria" panose="02040503050406030204" pitchFamily="18" charset="0"/>
              </a:rPr>
              <a:t>Piergiovanni</a:t>
            </a:r>
            <a:r>
              <a:rPr lang="it-IT" sz="700" dirty="0">
                <a:latin typeface="Cambria" panose="02040503050406030204" pitchFamily="18" charset="0"/>
              </a:rPr>
              <a:t> </a:t>
            </a:r>
            <a:r>
              <a:rPr lang="it-IT" sz="700" dirty="0" smtClean="0">
                <a:latin typeface="Cambria" panose="02040503050406030204" pitchFamily="18" charset="0"/>
              </a:rPr>
              <a:t>+ANSYS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724392" y="2746950"/>
            <a:ext cx="5212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00" dirty="0" smtClean="0">
                <a:latin typeface="Cambria" panose="02040503050406030204" pitchFamily="18" charset="0"/>
              </a:rPr>
              <a:t>COMSOL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3" y="4187441"/>
            <a:ext cx="969203" cy="56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6" y="2626927"/>
            <a:ext cx="1056290" cy="57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MEASUREMENTS ON </a:t>
            </a: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 BRASS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14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78422" y="1007775"/>
            <a:ext cx="2837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latin typeface="Cambria" panose="02040503050406030204" pitchFamily="18" charset="0"/>
              </a:rPr>
              <a:t>CuZn</a:t>
            </a:r>
            <a:r>
              <a:rPr lang="it-IT" sz="2000" b="1" dirty="0" smtClean="0">
                <a:latin typeface="Cambria" panose="02040503050406030204" pitchFamily="18" charset="0"/>
              </a:rPr>
              <a:t> disc, 3’’ x 510 </a:t>
            </a:r>
            <a:r>
              <a:rPr lang="it-IT" sz="2000" b="1" dirty="0" smtClean="0">
                <a:latin typeface="Symbol" panose="05050102010706020507" pitchFamily="18" charset="2"/>
              </a:rPr>
              <a:t>m</a:t>
            </a:r>
            <a:r>
              <a:rPr lang="it-IT" sz="2000" b="1" dirty="0" smtClean="0">
                <a:latin typeface="Cambria" panose="02040503050406030204" pitchFamily="18" charset="0"/>
              </a:rPr>
              <a:t>m</a:t>
            </a:r>
            <a:endParaRPr lang="it-IT" sz="2000" b="1" dirty="0"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49394" y="1553029"/>
            <a:ext cx="2122441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Cu 62.5 %</a:t>
            </a:r>
          </a:p>
          <a:p>
            <a:endParaRPr lang="it-IT" sz="2000" dirty="0">
              <a:latin typeface="Cambria" panose="02040503050406030204" pitchFamily="18" charset="0"/>
            </a:endParaRPr>
          </a:p>
          <a:p>
            <a:r>
              <a:rPr lang="it-IT" sz="2000" dirty="0" smtClean="0">
                <a:latin typeface="Cambria" panose="02040503050406030204" pitchFamily="18" charset="0"/>
              </a:rPr>
              <a:t>Y=106 </a:t>
            </a:r>
            <a:r>
              <a:rPr lang="it-IT" sz="2000" dirty="0" err="1">
                <a:latin typeface="Cambria" panose="02040503050406030204" pitchFamily="18" charset="0"/>
              </a:rPr>
              <a:t>GPa</a:t>
            </a:r>
            <a:r>
              <a:rPr lang="it-IT" sz="2000" dirty="0">
                <a:latin typeface="Cambria" panose="02040503050406030204" pitchFamily="18" charset="0"/>
              </a:rPr>
              <a:t>; </a:t>
            </a:r>
            <a:endParaRPr lang="it-IT" sz="2000" dirty="0" smtClean="0">
              <a:latin typeface="Cambria" panose="02040503050406030204" pitchFamily="18" charset="0"/>
            </a:endParaRPr>
          </a:p>
          <a:p>
            <a:r>
              <a:rPr lang="it-IT" sz="2000" dirty="0" smtClean="0">
                <a:latin typeface="Symbol" panose="05050102010706020507" pitchFamily="18" charset="2"/>
              </a:rPr>
              <a:t>r</a:t>
            </a:r>
            <a:r>
              <a:rPr lang="it-IT" sz="2000" dirty="0" smtClean="0">
                <a:latin typeface="Cambria" panose="02040503050406030204" pitchFamily="18" charset="0"/>
              </a:rPr>
              <a:t>=8420 kg/m</a:t>
            </a:r>
            <a:r>
              <a:rPr lang="it-IT" sz="2000" baseline="30000" dirty="0" smtClean="0">
                <a:latin typeface="Cambria" panose="02040503050406030204" pitchFamily="18" charset="0"/>
              </a:rPr>
              <a:t>3</a:t>
            </a:r>
            <a:r>
              <a:rPr lang="it-IT" sz="2000" dirty="0">
                <a:latin typeface="Cambria" panose="02040503050406030204" pitchFamily="18" charset="0"/>
              </a:rPr>
              <a:t>; </a:t>
            </a:r>
            <a:endParaRPr lang="it-IT" sz="2000" dirty="0" smtClean="0">
              <a:latin typeface="Cambria" panose="02040503050406030204" pitchFamily="18" charset="0"/>
            </a:endParaRPr>
          </a:p>
          <a:p>
            <a:r>
              <a:rPr lang="it-IT" sz="2000" dirty="0" smtClean="0">
                <a:latin typeface="Symbol" panose="05050102010706020507" pitchFamily="18" charset="2"/>
              </a:rPr>
              <a:t>a</a:t>
            </a:r>
            <a:r>
              <a:rPr lang="it-IT" sz="2000" dirty="0" smtClean="0">
                <a:latin typeface="Cambria" panose="02040503050406030204" pitchFamily="18" charset="0"/>
              </a:rPr>
              <a:t>=18.7e-6 K</a:t>
            </a:r>
            <a:r>
              <a:rPr lang="it-IT" sz="2000" baseline="30000" dirty="0" smtClean="0">
                <a:latin typeface="Cambria" panose="02040503050406030204" pitchFamily="18" charset="0"/>
              </a:rPr>
              <a:t>-1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>
                <a:latin typeface="Cambria" panose="02040503050406030204" pitchFamily="18" charset="0"/>
              </a:rPr>
              <a:t>; </a:t>
            </a:r>
            <a:endParaRPr lang="it-IT" sz="2000" dirty="0" smtClean="0">
              <a:latin typeface="Cambria" panose="02040503050406030204" pitchFamily="18" charset="0"/>
            </a:endParaRPr>
          </a:p>
          <a:p>
            <a:r>
              <a:rPr lang="it-IT" sz="2000" dirty="0">
                <a:latin typeface="Symbol" panose="05050102010706020507" pitchFamily="18" charset="2"/>
              </a:rPr>
              <a:t>k</a:t>
            </a:r>
            <a:r>
              <a:rPr lang="it-IT" sz="2000" dirty="0" smtClean="0">
                <a:latin typeface="Cambria" panose="02040503050406030204" pitchFamily="18" charset="0"/>
              </a:rPr>
              <a:t>= 120 W/(m K)</a:t>
            </a:r>
          </a:p>
          <a:p>
            <a:r>
              <a:rPr lang="it-IT" sz="2000" dirty="0" err="1" smtClean="0">
                <a:latin typeface="Cambria" panose="02040503050406030204" pitchFamily="18" charset="0"/>
              </a:rPr>
              <a:t>C</a:t>
            </a:r>
            <a:r>
              <a:rPr lang="it-IT" sz="2000" baseline="-25000" dirty="0" err="1" smtClean="0">
                <a:latin typeface="Cambria" panose="02040503050406030204" pitchFamily="18" charset="0"/>
              </a:rPr>
              <a:t>p</a:t>
            </a:r>
            <a:r>
              <a:rPr lang="it-IT" sz="2000" dirty="0" smtClean="0">
                <a:latin typeface="Cambria" panose="02040503050406030204" pitchFamily="18" charset="0"/>
              </a:rPr>
              <a:t>=368.4 J/(kg K)</a:t>
            </a:r>
          </a:p>
          <a:p>
            <a:r>
              <a:rPr lang="it-IT" sz="2000" dirty="0" smtClean="0">
                <a:latin typeface="Symbol" panose="05050102010706020507" pitchFamily="18" charset="2"/>
              </a:rPr>
              <a:t>n</a:t>
            </a:r>
            <a:r>
              <a:rPr lang="it-IT" sz="2000" dirty="0" smtClean="0">
                <a:latin typeface="Cambria" panose="02040503050406030204" pitchFamily="18" charset="0"/>
              </a:rPr>
              <a:t>=0.35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42" y="1207830"/>
            <a:ext cx="6552916" cy="467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MEASUREMENTS ON p-SILICON (100)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15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90986" y="1660919"/>
            <a:ext cx="2428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latin typeface="Cambria" panose="02040503050406030204" pitchFamily="18" charset="0"/>
              </a:rPr>
              <a:t>Silicon</a:t>
            </a:r>
            <a:r>
              <a:rPr lang="it-IT" sz="2000" b="1" dirty="0" smtClean="0">
                <a:latin typeface="Cambria" panose="02040503050406030204" pitchFamily="18" charset="0"/>
              </a:rPr>
              <a:t> (100) wafer</a:t>
            </a:r>
            <a:endParaRPr lang="it-IT" sz="2000" b="1" dirty="0"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78" y="1332202"/>
            <a:ext cx="6132513" cy="347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90986" y="2061029"/>
            <a:ext cx="2390322" cy="3477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d=75.94 mm</a:t>
            </a:r>
          </a:p>
          <a:p>
            <a:r>
              <a:rPr lang="it-IT" sz="2000" dirty="0" smtClean="0">
                <a:latin typeface="Cambria" panose="02040503050406030204" pitchFamily="18" charset="0"/>
              </a:rPr>
              <a:t>t=466.7  </a:t>
            </a:r>
            <a:r>
              <a:rPr lang="it-IT" sz="2000" dirty="0" smtClean="0">
                <a:latin typeface="Symbol" panose="05050102010706020507" pitchFamily="18" charset="2"/>
              </a:rPr>
              <a:t>m</a:t>
            </a:r>
            <a:r>
              <a:rPr lang="it-IT" sz="2000" dirty="0" smtClean="0">
                <a:latin typeface="Cambria" panose="02040503050406030204" pitchFamily="18" charset="0"/>
              </a:rPr>
              <a:t>m</a:t>
            </a:r>
          </a:p>
          <a:p>
            <a:r>
              <a:rPr lang="it-IT" sz="2000" dirty="0" smtClean="0">
                <a:latin typeface="Cambria" panose="02040503050406030204" pitchFamily="18" charset="0"/>
              </a:rPr>
              <a:t>K</a:t>
            </a:r>
            <a:r>
              <a:rPr lang="it-IT" sz="2000" dirty="0">
                <a:latin typeface="Cambria" panose="02040503050406030204" pitchFamily="18" charset="0"/>
              </a:rPr>
              <a:t> </a:t>
            </a:r>
            <a:r>
              <a:rPr lang="it-IT" sz="900" dirty="0">
                <a:latin typeface="Cambria" panose="02040503050406030204" pitchFamily="18" charset="0"/>
              </a:rPr>
              <a:t>(bulk </a:t>
            </a:r>
            <a:r>
              <a:rPr lang="it-IT" sz="900" dirty="0" err="1">
                <a:latin typeface="Cambria" panose="02040503050406030204" pitchFamily="18" charset="0"/>
              </a:rPr>
              <a:t>modulus</a:t>
            </a:r>
            <a:r>
              <a:rPr lang="it-IT" sz="900" dirty="0">
                <a:latin typeface="Cambria" panose="02040503050406030204" pitchFamily="18" charset="0"/>
              </a:rPr>
              <a:t>) </a:t>
            </a:r>
            <a:r>
              <a:rPr lang="it-IT" sz="2000" dirty="0" smtClean="0">
                <a:latin typeface="Cambria" panose="02040503050406030204" pitchFamily="18" charset="0"/>
              </a:rPr>
              <a:t>=97.8 </a:t>
            </a:r>
            <a:r>
              <a:rPr lang="it-IT" sz="2000" dirty="0" err="1" smtClean="0">
                <a:latin typeface="Cambria" panose="02040503050406030204" pitchFamily="18" charset="0"/>
              </a:rPr>
              <a:t>GPa</a:t>
            </a:r>
            <a:endParaRPr lang="it-IT" sz="2000" dirty="0" smtClean="0">
              <a:latin typeface="Cambria" panose="02040503050406030204" pitchFamily="18" charset="0"/>
            </a:endParaRPr>
          </a:p>
          <a:p>
            <a:r>
              <a:rPr lang="it-IT" sz="2000" dirty="0" smtClean="0">
                <a:latin typeface="Symbol" panose="05050102010706020507" pitchFamily="18" charset="2"/>
              </a:rPr>
              <a:t>k</a:t>
            </a:r>
            <a:r>
              <a:rPr lang="it-IT" sz="2000" dirty="0" smtClean="0">
                <a:latin typeface="Cambria" panose="02040503050406030204" pitchFamily="18" charset="0"/>
              </a:rPr>
              <a:t>=149 </a:t>
            </a:r>
            <a:r>
              <a:rPr lang="it-IT" sz="2000" dirty="0">
                <a:latin typeface="Cambria" panose="02040503050406030204" pitchFamily="18" charset="0"/>
              </a:rPr>
              <a:t>W/(m </a:t>
            </a:r>
            <a:r>
              <a:rPr lang="it-IT" sz="2000" dirty="0" smtClean="0">
                <a:latin typeface="Cambria" panose="02040503050406030204" pitchFamily="18" charset="0"/>
              </a:rPr>
              <a:t>K)</a:t>
            </a:r>
          </a:p>
          <a:p>
            <a:r>
              <a:rPr lang="it-IT" sz="2000" dirty="0" smtClean="0">
                <a:latin typeface="Symbol" panose="05050102010706020507" pitchFamily="18" charset="2"/>
              </a:rPr>
              <a:t>r</a:t>
            </a:r>
            <a:r>
              <a:rPr lang="it-IT" sz="2000" dirty="0" smtClean="0">
                <a:latin typeface="Cambria" panose="02040503050406030204" pitchFamily="18" charset="0"/>
              </a:rPr>
              <a:t>=2330 kg/m</a:t>
            </a:r>
            <a:r>
              <a:rPr lang="it-IT" sz="2000" baseline="30000" dirty="0" smtClean="0">
                <a:latin typeface="Cambria" panose="02040503050406030204" pitchFamily="18" charset="0"/>
              </a:rPr>
              <a:t>3</a:t>
            </a:r>
          </a:p>
          <a:p>
            <a:r>
              <a:rPr lang="it-IT" sz="2000" dirty="0" smtClean="0">
                <a:latin typeface="Symbol" panose="05050102010706020507" pitchFamily="18" charset="2"/>
              </a:rPr>
              <a:t>a</a:t>
            </a:r>
            <a:r>
              <a:rPr lang="it-IT" sz="2000" dirty="0" smtClean="0">
                <a:latin typeface="Cambria" panose="02040503050406030204" pitchFamily="18" charset="0"/>
              </a:rPr>
              <a:t>=2.58e-6 K</a:t>
            </a:r>
            <a:r>
              <a:rPr lang="it-IT" sz="2000" baseline="30000" dirty="0" smtClean="0">
                <a:latin typeface="Cambria" panose="02040503050406030204" pitchFamily="18" charset="0"/>
              </a:rPr>
              <a:t>-1</a:t>
            </a:r>
          </a:p>
          <a:p>
            <a:r>
              <a:rPr lang="it-IT" sz="2000" dirty="0" smtClean="0">
                <a:latin typeface="Cambria" panose="02040503050406030204" pitchFamily="18" charset="0"/>
              </a:rPr>
              <a:t>C</a:t>
            </a:r>
            <a:r>
              <a:rPr lang="it-IT" sz="2000" baseline="-25000" dirty="0" smtClean="0">
                <a:latin typeface="Cambria" panose="02040503050406030204" pitchFamily="18" charset="0"/>
              </a:rPr>
              <a:t>P</a:t>
            </a:r>
            <a:r>
              <a:rPr lang="it-IT" sz="2000" dirty="0" smtClean="0">
                <a:latin typeface="Cambria" panose="02040503050406030204" pitchFamily="18" charset="0"/>
              </a:rPr>
              <a:t>=710 </a:t>
            </a:r>
            <a:r>
              <a:rPr lang="it-IT" sz="2000" dirty="0">
                <a:latin typeface="Cambria" panose="02040503050406030204" pitchFamily="18" charset="0"/>
              </a:rPr>
              <a:t>J/(kg K</a:t>
            </a:r>
            <a:r>
              <a:rPr lang="it-IT" sz="2000" dirty="0" smtClean="0">
                <a:latin typeface="Cambria" panose="02040503050406030204" pitchFamily="18" charset="0"/>
              </a:rPr>
              <a:t>)</a:t>
            </a:r>
          </a:p>
          <a:p>
            <a:r>
              <a:rPr lang="it-IT" sz="2000" dirty="0" err="1" smtClean="0">
                <a:latin typeface="Cambria" panose="02040503050406030204" pitchFamily="18" charset="0"/>
              </a:rPr>
              <a:t>Stiffness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matrix</a:t>
            </a:r>
            <a:r>
              <a:rPr lang="it-IT" sz="2000" dirty="0" smtClean="0">
                <a:latin typeface="Cambria" panose="02040503050406030204" pitchFamily="18" charset="0"/>
              </a:rPr>
              <a:t>:</a:t>
            </a:r>
          </a:p>
          <a:p>
            <a:r>
              <a:rPr lang="it-IT" sz="2000" dirty="0" smtClean="0">
                <a:latin typeface="Cambria" panose="02040503050406030204" pitchFamily="18" charset="0"/>
              </a:rPr>
              <a:t>C</a:t>
            </a:r>
            <a:r>
              <a:rPr lang="it-IT" sz="2000" baseline="-25000" dirty="0" smtClean="0">
                <a:latin typeface="Cambria" panose="02040503050406030204" pitchFamily="18" charset="0"/>
              </a:rPr>
              <a:t>11</a:t>
            </a:r>
            <a:r>
              <a:rPr lang="it-IT" sz="2000" dirty="0" smtClean="0">
                <a:latin typeface="Cambria" panose="02040503050406030204" pitchFamily="18" charset="0"/>
              </a:rPr>
              <a:t>=1,66 e11 </a:t>
            </a:r>
            <a:r>
              <a:rPr lang="it-IT" sz="2000" dirty="0" err="1" smtClean="0">
                <a:latin typeface="Cambria" panose="02040503050406030204" pitchFamily="18" charset="0"/>
              </a:rPr>
              <a:t>Pa</a:t>
            </a:r>
            <a:endParaRPr lang="it-IT" sz="2000" dirty="0" smtClean="0">
              <a:latin typeface="Cambria" panose="02040503050406030204" pitchFamily="18" charset="0"/>
            </a:endParaRPr>
          </a:p>
          <a:p>
            <a:r>
              <a:rPr lang="it-IT" sz="2000" dirty="0" smtClean="0">
                <a:latin typeface="Cambria" panose="02040503050406030204" pitchFamily="18" charset="0"/>
              </a:rPr>
              <a:t>C</a:t>
            </a:r>
            <a:r>
              <a:rPr lang="it-IT" sz="2000" baseline="-25000" dirty="0" smtClean="0">
                <a:latin typeface="Cambria" panose="02040503050406030204" pitchFamily="18" charset="0"/>
              </a:rPr>
              <a:t>12</a:t>
            </a:r>
            <a:r>
              <a:rPr lang="it-IT" sz="2000" dirty="0" smtClean="0">
                <a:latin typeface="Cambria" panose="02040503050406030204" pitchFamily="18" charset="0"/>
              </a:rPr>
              <a:t>=0,64 e11 </a:t>
            </a:r>
            <a:r>
              <a:rPr lang="it-IT" sz="2000" dirty="0" err="1" smtClean="0">
                <a:latin typeface="Cambria" panose="02040503050406030204" pitchFamily="18" charset="0"/>
              </a:rPr>
              <a:t>Pa</a:t>
            </a:r>
            <a:endParaRPr lang="it-IT" sz="2000" dirty="0" smtClean="0">
              <a:latin typeface="Cambria" panose="02040503050406030204" pitchFamily="18" charset="0"/>
            </a:endParaRPr>
          </a:p>
          <a:p>
            <a:r>
              <a:rPr lang="it-IT" sz="2000" dirty="0" smtClean="0">
                <a:latin typeface="Cambria" panose="02040503050406030204" pitchFamily="18" charset="0"/>
              </a:rPr>
              <a:t>C</a:t>
            </a:r>
            <a:r>
              <a:rPr lang="it-IT" sz="2000" baseline="-25000" dirty="0" smtClean="0">
                <a:latin typeface="Cambria" panose="02040503050406030204" pitchFamily="18" charset="0"/>
              </a:rPr>
              <a:t>44</a:t>
            </a:r>
            <a:r>
              <a:rPr lang="it-IT" sz="2000" dirty="0" smtClean="0">
                <a:latin typeface="Cambria" panose="02040503050406030204" pitchFamily="18" charset="0"/>
              </a:rPr>
              <a:t>=0,8 e11 </a:t>
            </a:r>
            <a:r>
              <a:rPr lang="it-IT" sz="2000" dirty="0" err="1" smtClean="0">
                <a:latin typeface="Cambria" panose="02040503050406030204" pitchFamily="18" charset="0"/>
              </a:rPr>
              <a:t>Pa</a:t>
            </a:r>
            <a:endParaRPr lang="it-IT" sz="2000" dirty="0" smtClean="0">
              <a:latin typeface="Cambria" panose="0204050305040603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90986" y="946574"/>
            <a:ext cx="8103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Cambria" panose="02040503050406030204" pitchFamily="18" charset="0"/>
              </a:rPr>
              <a:t>Silicon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anisotropic</a:t>
            </a:r>
            <a:r>
              <a:rPr lang="it-IT" sz="2000" dirty="0" smtClean="0">
                <a:latin typeface="Cambria" panose="02040503050406030204" pitchFamily="18" charset="0"/>
              </a:rPr>
              <a:t>: </a:t>
            </a:r>
            <a:r>
              <a:rPr lang="it-IT" sz="2000" dirty="0" err="1" smtClean="0">
                <a:latin typeface="Cambria" panose="02040503050406030204" pitchFamily="18" charset="0"/>
              </a:rPr>
              <a:t>only</a:t>
            </a:r>
            <a:r>
              <a:rPr lang="it-IT" sz="2000" dirty="0" smtClean="0">
                <a:latin typeface="Cambria" panose="02040503050406030204" pitchFamily="18" charset="0"/>
              </a:rPr>
              <a:t> FEM-</a:t>
            </a:r>
            <a:r>
              <a:rPr lang="it-IT" sz="2000" dirty="0" err="1" smtClean="0">
                <a:latin typeface="Cambria" panose="02040503050406030204" pitchFamily="18" charset="0"/>
              </a:rPr>
              <a:t>based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computation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perfectly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matching</a:t>
            </a:r>
            <a:endParaRPr lang="it-IT" sz="2000" dirty="0" smtClean="0">
              <a:latin typeface="Cambria" panose="020405030504060302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16200000">
            <a:off x="2416895" y="2972398"/>
            <a:ext cx="981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Cambria" panose="02040503050406030204" pitchFamily="18" charset="0"/>
              </a:rPr>
              <a:t>Loss</a:t>
            </a:r>
            <a:r>
              <a:rPr lang="it-IT" sz="1400" dirty="0" smtClean="0">
                <a:latin typeface="Cambria" panose="02040503050406030204" pitchFamily="18" charset="0"/>
              </a:rPr>
              <a:t> angle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384800" y="4496484"/>
            <a:ext cx="13615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latin typeface="Cambria" panose="02040503050406030204" pitchFamily="18" charset="0"/>
              </a:rPr>
              <a:t>Frequency</a:t>
            </a:r>
            <a:r>
              <a:rPr lang="it-IT" sz="1400" dirty="0" smtClean="0">
                <a:latin typeface="Cambria" panose="02040503050406030204" pitchFamily="18" charset="0"/>
              </a:rPr>
              <a:t> [Hz]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964" y="4830337"/>
            <a:ext cx="4685789" cy="159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H="1" flipV="1">
            <a:off x="4804230" y="2635415"/>
            <a:ext cx="580570" cy="232847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R FACTOR FOR THIN HOMOGENEOUS DISCS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16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8" y="975915"/>
            <a:ext cx="4344761" cy="5315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545943" y="4136571"/>
            <a:ext cx="1938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Cambria" panose="02040503050406030204" pitchFamily="18" charset="0"/>
              </a:rPr>
              <a:t>Butterfly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modes</a:t>
            </a:r>
            <a:endParaRPr lang="it-IT" sz="2000" dirty="0" smtClean="0">
              <a:latin typeface="Cambria" panose="02040503050406030204" pitchFamily="18" charset="0"/>
            </a:endParaRPr>
          </a:p>
        </p:txBody>
      </p:sp>
      <p:cxnSp>
        <p:nvCxnSpPr>
          <p:cNvPr id="9" name="Connettore 2 8"/>
          <p:cNvCxnSpPr>
            <a:stCxn id="3" idx="1"/>
          </p:cNvCxnSpPr>
          <p:nvPr/>
        </p:nvCxnSpPr>
        <p:spPr>
          <a:xfrm flipH="1" flipV="1">
            <a:off x="4978400" y="3033486"/>
            <a:ext cx="1567543" cy="130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3" idx="1"/>
          </p:cNvCxnSpPr>
          <p:nvPr/>
        </p:nvCxnSpPr>
        <p:spPr>
          <a:xfrm flipH="1" flipV="1">
            <a:off x="4978400" y="3512457"/>
            <a:ext cx="1567543" cy="824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3" idx="1"/>
          </p:cNvCxnSpPr>
          <p:nvPr/>
        </p:nvCxnSpPr>
        <p:spPr>
          <a:xfrm flipH="1" flipV="1">
            <a:off x="4978400" y="4034971"/>
            <a:ext cx="1567543" cy="301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3" idx="1"/>
          </p:cNvCxnSpPr>
          <p:nvPr/>
        </p:nvCxnSpPr>
        <p:spPr>
          <a:xfrm flipH="1">
            <a:off x="4978400" y="4336626"/>
            <a:ext cx="1567543" cy="2000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3" idx="1"/>
          </p:cNvCxnSpPr>
          <p:nvPr/>
        </p:nvCxnSpPr>
        <p:spPr>
          <a:xfrm flipH="1">
            <a:off x="4978400" y="4336626"/>
            <a:ext cx="1567543" cy="815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3" idx="1"/>
          </p:cNvCxnSpPr>
          <p:nvPr/>
        </p:nvCxnSpPr>
        <p:spPr>
          <a:xfrm flipH="1">
            <a:off x="4978400" y="4336626"/>
            <a:ext cx="1567543" cy="1367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2061029" y="1161143"/>
            <a:ext cx="27867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mbria" panose="02040503050406030204" pitchFamily="18" charset="0"/>
              </a:rPr>
              <a:t>R </a:t>
            </a:r>
            <a:r>
              <a:rPr lang="it-IT" dirty="0" err="1" smtClean="0">
                <a:latin typeface="Cambria" panose="02040503050406030204" pitchFamily="18" charset="0"/>
              </a:rPr>
              <a:t>factor</a:t>
            </a:r>
            <a:endParaRPr lang="it-IT" dirty="0" smtClean="0">
              <a:latin typeface="Cambria" panose="02040503050406030204" pitchFamily="18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023429" y="1472418"/>
            <a:ext cx="1767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Cambria" panose="02040503050406030204" pitchFamily="18" charset="0"/>
              </a:rPr>
              <a:t>Poisson’s</a:t>
            </a:r>
            <a:r>
              <a:rPr lang="it-IT" sz="2000" dirty="0" smtClean="0">
                <a:latin typeface="Cambria" panose="02040503050406030204" pitchFamily="18" charset="0"/>
              </a:rPr>
              <a:t> ratio</a:t>
            </a:r>
          </a:p>
        </p:txBody>
      </p:sp>
      <p:cxnSp>
        <p:nvCxnSpPr>
          <p:cNvPr id="25" name="Connettore 2 24"/>
          <p:cNvCxnSpPr>
            <a:stCxn id="23" idx="1"/>
          </p:cNvCxnSpPr>
          <p:nvPr/>
        </p:nvCxnSpPr>
        <p:spPr>
          <a:xfrm flipH="1">
            <a:off x="4978400" y="1672473"/>
            <a:ext cx="10450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716" y="3003325"/>
            <a:ext cx="8752114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SILICA DISCS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17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2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1383" y="2162123"/>
            <a:ext cx="6280691" cy="420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SILICA SUBSTRATES 1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18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7371" y="1045029"/>
            <a:ext cx="849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Cambria" panose="02040503050406030204" pitchFamily="18" charset="0"/>
              </a:rPr>
              <a:t>Several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measurements</a:t>
            </a:r>
            <a:r>
              <a:rPr lang="it-IT" sz="2000" dirty="0" smtClean="0">
                <a:latin typeface="Cambria" panose="02040503050406030204" pitchFamily="18" charset="0"/>
              </a:rPr>
              <a:t> of bare </a:t>
            </a:r>
            <a:r>
              <a:rPr lang="it-IT" sz="2000" dirty="0" err="1" smtClean="0">
                <a:latin typeface="Cambria" panose="02040503050406030204" pitchFamily="18" charset="0"/>
              </a:rPr>
              <a:t>silica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discs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showed</a:t>
            </a:r>
            <a:r>
              <a:rPr lang="it-IT" sz="2000" dirty="0" smtClean="0">
                <a:latin typeface="Cambria" panose="02040503050406030204" pitchFamily="18" charset="0"/>
              </a:rPr>
              <a:t> a </a:t>
            </a:r>
            <a:r>
              <a:rPr lang="it-IT" sz="2000" b="1" dirty="0" smtClean="0">
                <a:latin typeface="Cambria" panose="02040503050406030204" pitchFamily="18" charset="0"/>
              </a:rPr>
              <a:t>branching </a:t>
            </a:r>
            <a:r>
              <a:rPr lang="it-IT" sz="2000" b="1" dirty="0" err="1" smtClean="0">
                <a:latin typeface="Cambria" panose="02040503050406030204" pitchFamily="18" charset="0"/>
              </a:rPr>
              <a:t>behavior</a:t>
            </a:r>
            <a:r>
              <a:rPr lang="it-IT" sz="2000" b="1" dirty="0" smtClean="0">
                <a:latin typeface="Cambria" panose="02040503050406030204" pitchFamily="18" charset="0"/>
              </a:rPr>
              <a:t> of </a:t>
            </a:r>
            <a:r>
              <a:rPr lang="it-IT" sz="2000" b="1" dirty="0" err="1" smtClean="0">
                <a:latin typeface="Cambria" panose="02040503050406030204" pitchFamily="18" charset="0"/>
              </a:rPr>
              <a:t>loss</a:t>
            </a:r>
            <a:r>
              <a:rPr lang="it-IT" sz="2000" b="1" dirty="0" smtClean="0">
                <a:latin typeface="Cambria" panose="02040503050406030204" pitchFamily="18" charset="0"/>
              </a:rPr>
              <a:t> angle</a:t>
            </a:r>
            <a:r>
              <a:rPr lang="it-IT" sz="2000" dirty="0" smtClean="0">
                <a:latin typeface="Cambria" panose="02040503050406030204" pitchFamily="18" charset="0"/>
              </a:rPr>
              <a:t> :</a:t>
            </a:r>
            <a:endParaRPr lang="it-IT" sz="2000" dirty="0"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1785258" y="1767951"/>
            <a:ext cx="56341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Corning7980 </a:t>
            </a:r>
            <a:r>
              <a:rPr lang="it-IT" sz="2000" dirty="0" err="1" smtClean="0">
                <a:latin typeface="Cambria" panose="02040503050406030204" pitchFamily="18" charset="0"/>
              </a:rPr>
              <a:t>glass</a:t>
            </a:r>
            <a:r>
              <a:rPr lang="it-IT" sz="2000" dirty="0" smtClean="0">
                <a:latin typeface="Cambria" panose="02040503050406030204" pitchFamily="18" charset="0"/>
              </a:rPr>
              <a:t>, 3’’ x 1 mm, </a:t>
            </a:r>
            <a:r>
              <a:rPr lang="it-IT" sz="2000" dirty="0" err="1" smtClean="0">
                <a:latin typeface="Cambria" panose="02040503050406030204" pitchFamily="18" charset="0"/>
              </a:rPr>
              <a:t>measured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at</a:t>
            </a:r>
            <a:r>
              <a:rPr lang="it-IT" sz="2000" dirty="0" smtClean="0">
                <a:latin typeface="Cambria" panose="02040503050406030204" pitchFamily="18" charset="0"/>
              </a:rPr>
              <a:t> LMA</a:t>
            </a:r>
          </a:p>
        </p:txBody>
      </p:sp>
      <p:sp>
        <p:nvSpPr>
          <p:cNvPr id="9" name="Ovale 8"/>
          <p:cNvSpPr/>
          <p:nvPr/>
        </p:nvSpPr>
        <p:spPr>
          <a:xfrm>
            <a:off x="2543175" y="3729038"/>
            <a:ext cx="80963" cy="80962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4600915" y="3357563"/>
            <a:ext cx="80963" cy="80962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5248275" y="3233738"/>
            <a:ext cx="80963" cy="80962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5753100" y="3119438"/>
            <a:ext cx="80963" cy="80962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6181725" y="3036095"/>
            <a:ext cx="80963" cy="80962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6553200" y="2952752"/>
            <a:ext cx="80963" cy="80962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5845969" y="3698083"/>
            <a:ext cx="80963" cy="80962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6353175" y="3688557"/>
            <a:ext cx="80963" cy="80962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6743700" y="3431381"/>
            <a:ext cx="80963" cy="80962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SILICA SUBSTRATES 1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19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1931609" y="972808"/>
            <a:ext cx="563417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Corning7980 </a:t>
            </a:r>
            <a:r>
              <a:rPr lang="it-IT" sz="2000" dirty="0" err="1" smtClean="0">
                <a:latin typeface="Cambria" panose="02040503050406030204" pitchFamily="18" charset="0"/>
              </a:rPr>
              <a:t>glass</a:t>
            </a:r>
            <a:r>
              <a:rPr lang="it-IT" sz="2000" dirty="0" smtClean="0">
                <a:latin typeface="Cambria" panose="02040503050406030204" pitchFamily="18" charset="0"/>
              </a:rPr>
              <a:t>, 3’’ x 1 mm, </a:t>
            </a:r>
            <a:r>
              <a:rPr lang="it-IT" sz="2000" dirty="0" err="1" smtClean="0">
                <a:latin typeface="Cambria" panose="02040503050406030204" pitchFamily="18" charset="0"/>
              </a:rPr>
              <a:t>measured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at</a:t>
            </a:r>
            <a:r>
              <a:rPr lang="it-IT" sz="2000" dirty="0" smtClean="0">
                <a:latin typeface="Cambria" panose="02040503050406030204" pitchFamily="18" charset="0"/>
              </a:rPr>
              <a:t> LMA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1250852" y="1439137"/>
            <a:ext cx="6589486" cy="4747288"/>
            <a:chOff x="1517763" y="1968006"/>
            <a:chExt cx="5884523" cy="4071053"/>
          </a:xfrm>
        </p:grpSpPr>
        <p:pic>
          <p:nvPicPr>
            <p:cNvPr id="5122" name="Picture 2" descr="C:\Users\Matteo\Desktop\RICERCA\ESPERIMENTI\GeNS\SILICA MODE DEPENDENT LOSS\Senza titolo-1 copi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763" y="1968006"/>
              <a:ext cx="5884523" cy="4071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Ovale 8"/>
            <p:cNvSpPr/>
            <p:nvPr/>
          </p:nvSpPr>
          <p:spPr>
            <a:xfrm>
              <a:off x="2543175" y="3729038"/>
              <a:ext cx="80963" cy="8096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4600915" y="3357563"/>
              <a:ext cx="80963" cy="8096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5248275" y="3233738"/>
              <a:ext cx="80963" cy="8096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5753100" y="3119438"/>
              <a:ext cx="80963" cy="8096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6181725" y="3036095"/>
              <a:ext cx="80963" cy="8096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6553200" y="2952752"/>
              <a:ext cx="80963" cy="8096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5845969" y="3698083"/>
              <a:ext cx="80963" cy="8096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6353175" y="3688557"/>
              <a:ext cx="80963" cy="8096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6743700" y="3431381"/>
              <a:ext cx="80963" cy="80962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902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OUTLINE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2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5616" y="1103085"/>
            <a:ext cx="823631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latin typeface="Cambria" panose="02040503050406030204" pitchFamily="18" charset="0"/>
              </a:rPr>
              <a:t>MEASUREMENT OF COATING LOSS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Cambria" panose="02040503050406030204" pitchFamily="18" charset="0"/>
              </a:rPr>
              <a:t>GeNS</a:t>
            </a:r>
            <a:r>
              <a:rPr lang="it-IT" sz="2000" dirty="0" smtClean="0">
                <a:latin typeface="Cambria" panose="02040503050406030204" pitchFamily="18" charset="0"/>
              </a:rPr>
              <a:t> and disc-</a:t>
            </a:r>
            <a:r>
              <a:rPr lang="it-IT" sz="2000" dirty="0" err="1" smtClean="0">
                <a:latin typeface="Cambria" panose="02040503050406030204" pitchFamily="18" charset="0"/>
              </a:rPr>
              <a:t>shaped</a:t>
            </a:r>
            <a:r>
              <a:rPr lang="it-IT" sz="2000" dirty="0" smtClean="0">
                <a:latin typeface="Cambria" panose="02040503050406030204" pitchFamily="18" charset="0"/>
              </a:rPr>
              <a:t>  </a:t>
            </a:r>
            <a:r>
              <a:rPr lang="it-IT" sz="2000" dirty="0" err="1" smtClean="0">
                <a:latin typeface="Cambria" panose="02040503050406030204" pitchFamily="18" charset="0"/>
              </a:rPr>
              <a:t>samples</a:t>
            </a:r>
            <a:endParaRPr lang="it-IT" sz="2000" dirty="0" smtClean="0">
              <a:latin typeface="Cambria" panose="02040503050406030204" pitchFamily="18" charset="0"/>
            </a:endParaRPr>
          </a:p>
          <a:p>
            <a:pPr lvl="1"/>
            <a:endParaRPr lang="it-IT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latin typeface="Cambria" panose="02040503050406030204" pitchFamily="18" charset="0"/>
              </a:rPr>
              <a:t>SILICON SUBSTRATES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Cambria" panose="02040503050406030204" pitchFamily="18" charset="0"/>
              </a:rPr>
              <a:t>Thermoelastic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noise</a:t>
            </a:r>
            <a:r>
              <a:rPr lang="it-IT" sz="2000" dirty="0" smtClean="0">
                <a:latin typeface="Cambria" panose="02040503050406030204" pitchFamily="18" charset="0"/>
              </a:rPr>
              <a:t>: </a:t>
            </a:r>
            <a:r>
              <a:rPr lang="it-IT" sz="2000" dirty="0" err="1" smtClean="0">
                <a:latin typeface="Cambria" panose="02040503050406030204" pitchFamily="18" charset="0"/>
              </a:rPr>
              <a:t>review</a:t>
            </a:r>
            <a:r>
              <a:rPr lang="it-IT" sz="2000" dirty="0" smtClean="0">
                <a:latin typeface="Cambria" panose="02040503050406030204" pitchFamily="18" charset="0"/>
              </a:rPr>
              <a:t> of </a:t>
            </a:r>
            <a:r>
              <a:rPr lang="it-IT" sz="2000" dirty="0" err="1" smtClean="0">
                <a:latin typeface="Cambria" panose="02040503050406030204" pitchFamily="18" charset="0"/>
              </a:rPr>
              <a:t>theory</a:t>
            </a:r>
            <a:endParaRPr lang="it-IT" sz="2000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Cambria" panose="02040503050406030204" pitchFamily="18" charset="0"/>
              </a:rPr>
              <a:t>Thermoelastic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in </a:t>
            </a:r>
            <a:r>
              <a:rPr lang="it-IT" sz="2000" dirty="0" err="1" smtClean="0">
                <a:latin typeface="Cambria" panose="02040503050406030204" pitchFamily="18" charset="0"/>
              </a:rPr>
              <a:t>discs</a:t>
            </a:r>
            <a:r>
              <a:rPr lang="it-IT" sz="2000" dirty="0" smtClean="0">
                <a:latin typeface="Cambria" panose="02040503050406030204" pitchFamily="18" charset="0"/>
              </a:rPr>
              <a:t>: </a:t>
            </a:r>
            <a:r>
              <a:rPr lang="it-IT" sz="2000" dirty="0" err="1" smtClean="0">
                <a:latin typeface="Cambria" panose="02040503050406030204" pitchFamily="18" charset="0"/>
              </a:rPr>
              <a:t>approach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based</a:t>
            </a:r>
            <a:r>
              <a:rPr lang="it-IT" sz="2000" dirty="0" smtClean="0">
                <a:latin typeface="Cambria" panose="02040503050406030204" pitchFamily="18" charset="0"/>
              </a:rPr>
              <a:t> on </a:t>
            </a:r>
            <a:r>
              <a:rPr lang="it-IT" sz="2000" dirty="0" err="1" smtClean="0">
                <a:latin typeface="Cambria" panose="02040503050406030204" pitchFamily="18" charset="0"/>
              </a:rPr>
              <a:t>Zener’s</a:t>
            </a:r>
            <a:r>
              <a:rPr lang="it-IT" sz="2000" dirty="0" smtClean="0">
                <a:latin typeface="Cambria" panose="02040503050406030204" pitchFamily="18" charset="0"/>
              </a:rPr>
              <a:t> general </a:t>
            </a:r>
            <a:r>
              <a:rPr lang="it-IT" sz="2000" dirty="0" err="1" smtClean="0">
                <a:latin typeface="Cambria" panose="02040503050406030204" pitchFamily="18" charset="0"/>
              </a:rPr>
              <a:t>theory</a:t>
            </a:r>
            <a:endParaRPr lang="it-IT" sz="2000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mbria" panose="02040503050406030204" pitchFamily="18" charset="0"/>
              </a:rPr>
              <a:t>Mode-</a:t>
            </a:r>
            <a:r>
              <a:rPr lang="it-IT" sz="2000" dirty="0" err="1" smtClean="0">
                <a:latin typeface="Cambria" panose="02040503050406030204" pitchFamily="18" charset="0"/>
              </a:rPr>
              <a:t>dependent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parameters</a:t>
            </a:r>
            <a:endParaRPr lang="it-IT" sz="2000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Cambria" panose="02040503050406030204" pitchFamily="18" charset="0"/>
              </a:rPr>
              <a:t>Measurements</a:t>
            </a:r>
            <a:r>
              <a:rPr lang="it-IT" sz="2000" dirty="0" smtClean="0">
                <a:latin typeface="Cambria" panose="02040503050406030204" pitchFamily="18" charset="0"/>
              </a:rPr>
              <a:t> on </a:t>
            </a:r>
            <a:r>
              <a:rPr lang="it-IT" sz="2000" dirty="0" err="1" smtClean="0">
                <a:latin typeface="Cambria" panose="02040503050406030204" pitchFamily="18" charset="0"/>
              </a:rPr>
              <a:t>silicon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discs</a:t>
            </a:r>
            <a:endParaRPr lang="it-IT" sz="2000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mbria" panose="02040503050406030204" pitchFamily="18" charset="0"/>
              </a:rPr>
              <a:t>Comparative </a:t>
            </a:r>
            <a:r>
              <a:rPr lang="it-IT" sz="2000" dirty="0" err="1" smtClean="0">
                <a:latin typeface="Cambria" panose="02040503050406030204" pitchFamily="18" charset="0"/>
              </a:rPr>
              <a:t>measurements</a:t>
            </a:r>
            <a:endParaRPr lang="it-IT" sz="2000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Cambria" panose="02040503050406030204" pitchFamily="18" charset="0"/>
              </a:rPr>
              <a:t>Parameters</a:t>
            </a:r>
            <a:r>
              <a:rPr lang="it-IT" sz="2000" dirty="0" smtClean="0">
                <a:latin typeface="Cambria" panose="02040503050406030204" pitchFamily="18" charset="0"/>
              </a:rPr>
              <a:t> for general </a:t>
            </a:r>
            <a:r>
              <a:rPr lang="it-IT" sz="2000" dirty="0" err="1" smtClean="0">
                <a:latin typeface="Cambria" panose="02040503050406030204" pitchFamily="18" charset="0"/>
              </a:rPr>
              <a:t>evaluation</a:t>
            </a:r>
            <a:endParaRPr lang="it-IT" sz="2000" dirty="0" smtClean="0">
              <a:latin typeface="Cambria" panose="02040503050406030204" pitchFamily="18" charset="0"/>
            </a:endParaRPr>
          </a:p>
          <a:p>
            <a:pPr lvl="1"/>
            <a:endParaRPr lang="it-IT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 smtClean="0">
                <a:latin typeface="Cambria" panose="02040503050406030204" pitchFamily="18" charset="0"/>
              </a:rPr>
              <a:t>SILICA SUBSTRATES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Cambria" panose="02040503050406030204" pitchFamily="18" charset="0"/>
              </a:rPr>
              <a:t>Substrate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measurements</a:t>
            </a:r>
            <a:r>
              <a:rPr lang="it-IT" sz="2000" dirty="0" smtClean="0">
                <a:latin typeface="Cambria" panose="02040503050406030204" pitchFamily="18" charset="0"/>
              </a:rPr>
              <a:t> and mode </a:t>
            </a:r>
            <a:r>
              <a:rPr lang="it-IT" sz="2000" dirty="0" err="1" smtClean="0">
                <a:latin typeface="Cambria" panose="02040503050406030204" pitchFamily="18" charset="0"/>
              </a:rPr>
              <a:t>dependent</a:t>
            </a:r>
            <a:r>
              <a:rPr lang="it-IT" sz="2000" dirty="0" smtClean="0">
                <a:latin typeface="Cambria" panose="02040503050406030204" pitchFamily="18" charset="0"/>
              </a:rPr>
              <a:t> branching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Cambria" panose="02040503050406030204" pitchFamily="18" charset="0"/>
              </a:rPr>
              <a:t>Comparison</a:t>
            </a:r>
            <a:r>
              <a:rPr lang="it-IT" sz="2000" dirty="0" smtClean="0">
                <a:latin typeface="Cambria" panose="02040503050406030204" pitchFamily="18" charset="0"/>
              </a:rPr>
              <a:t> with bulk/</a:t>
            </a:r>
            <a:r>
              <a:rPr lang="it-IT" sz="2000" dirty="0" err="1" smtClean="0">
                <a:latin typeface="Cambria" panose="02040503050406030204" pitchFamily="18" charset="0"/>
              </a:rPr>
              <a:t>shear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energies</a:t>
            </a:r>
            <a:endParaRPr lang="it-IT" sz="2000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Cambria" panose="02040503050406030204" pitchFamily="18" charset="0"/>
              </a:rPr>
              <a:t>Comparison</a:t>
            </a:r>
            <a:r>
              <a:rPr lang="it-IT" sz="2000" dirty="0" smtClean="0">
                <a:latin typeface="Cambria" panose="02040503050406030204" pitchFamily="18" charset="0"/>
              </a:rPr>
              <a:t> with a model of </a:t>
            </a:r>
            <a:r>
              <a:rPr lang="it-IT" sz="2000" dirty="0" err="1" smtClean="0">
                <a:latin typeface="Cambria" panose="02040503050406030204" pitchFamily="18" charset="0"/>
              </a:rPr>
              <a:t>barrel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surface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defects</a:t>
            </a:r>
            <a:endParaRPr lang="it-IT" sz="2000" dirty="0" smtClean="0">
              <a:latin typeface="Cambria" panose="020405030504060302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it-IT" sz="2000" dirty="0"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13" y="653141"/>
            <a:ext cx="2922815" cy="194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SILICA SUBSTRATES 2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20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1199" y="914403"/>
            <a:ext cx="6621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Cambria" panose="02040503050406030204" pitchFamily="18" charset="0"/>
              </a:rPr>
              <a:t>Strain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tensor</a:t>
            </a:r>
            <a:r>
              <a:rPr lang="it-IT" sz="2000" dirty="0" smtClean="0">
                <a:latin typeface="Cambria" panose="02040503050406030204" pitchFamily="18" charset="0"/>
              </a:rPr>
              <a:t>  </a:t>
            </a:r>
            <a:r>
              <a:rPr lang="it-IT" sz="2000" i="1" dirty="0" err="1" smtClean="0">
                <a:latin typeface="Cambria" panose="02040503050406030204" pitchFamily="18" charset="0"/>
              </a:rPr>
              <a:t>u</a:t>
            </a:r>
            <a:r>
              <a:rPr lang="it-IT" sz="2000" i="1" baseline="-25000" dirty="0" err="1" smtClean="0">
                <a:latin typeface="Cambria" panose="02040503050406030204" pitchFamily="18" charset="0"/>
              </a:rPr>
              <a:t>mn</a:t>
            </a:r>
            <a:r>
              <a:rPr lang="it-IT" sz="2000" dirty="0" smtClean="0">
                <a:latin typeface="Cambria" panose="02040503050406030204" pitchFamily="18" charset="0"/>
              </a:rPr>
              <a:t> (up to </a:t>
            </a:r>
            <a:r>
              <a:rPr lang="it-IT" sz="2000" dirty="0" err="1" smtClean="0">
                <a:latin typeface="Cambria" panose="02040503050406030204" pitchFamily="18" charset="0"/>
              </a:rPr>
              <a:t>cubic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symmetry</a:t>
            </a:r>
            <a:r>
              <a:rPr lang="it-IT" sz="2000" dirty="0" smtClean="0">
                <a:latin typeface="Cambria" panose="02040503050406030204" pitchFamily="18" charset="0"/>
              </a:rPr>
              <a:t>) </a:t>
            </a:r>
            <a:r>
              <a:rPr lang="it-IT" sz="2000" dirty="0" err="1" smtClean="0">
                <a:latin typeface="Cambria" panose="02040503050406030204" pitchFamily="18" charset="0"/>
              </a:rPr>
              <a:t>has</a:t>
            </a:r>
            <a:r>
              <a:rPr lang="it-IT" sz="2000" dirty="0" smtClean="0">
                <a:latin typeface="Cambria" panose="02040503050406030204" pitchFamily="18" charset="0"/>
              </a:rPr>
              <a:t> 3 </a:t>
            </a:r>
            <a:r>
              <a:rPr lang="it-IT" sz="2000" dirty="0" err="1" smtClean="0">
                <a:latin typeface="Cambria" panose="02040503050406030204" pitchFamily="18" charset="0"/>
              </a:rPr>
              <a:t>invariants</a:t>
            </a:r>
            <a:r>
              <a:rPr lang="it-IT" sz="2000" dirty="0" smtClean="0">
                <a:latin typeface="Cambria" panose="02040503050406030204" pitchFamily="18" charset="0"/>
              </a:rPr>
              <a:t>:</a:t>
            </a:r>
            <a:endParaRPr lang="it-IT" sz="2000" dirty="0"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268514" y="2322295"/>
            <a:ext cx="86505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latin typeface="Cambria" panose="02040503050406030204" pitchFamily="18" charset="0"/>
              </a:rPr>
              <a:t>I</a:t>
            </a:r>
            <a:r>
              <a:rPr lang="it-IT" sz="2000" b="1" i="1" baseline="-25000" dirty="0" smtClean="0">
                <a:latin typeface="Cambria" panose="02040503050406030204" pitchFamily="18" charset="0"/>
              </a:rPr>
              <a:t>1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basically</a:t>
            </a:r>
            <a:r>
              <a:rPr lang="it-IT" sz="2000" dirty="0" smtClean="0">
                <a:latin typeface="Cambria" panose="02040503050406030204" pitchFamily="18" charset="0"/>
              </a:rPr>
              <a:t> the </a:t>
            </a:r>
            <a:r>
              <a:rPr lang="it-IT" sz="2000" dirty="0" err="1" smtClean="0">
                <a:latin typeface="Cambria" panose="02040503050406030204" pitchFamily="18" charset="0"/>
              </a:rPr>
              <a:t>local</a:t>
            </a:r>
            <a:r>
              <a:rPr lang="it-IT" sz="2000" dirty="0" smtClean="0">
                <a:latin typeface="Cambria" panose="02040503050406030204" pitchFamily="18" charset="0"/>
              </a:rPr>
              <a:t> volume </a:t>
            </a:r>
            <a:r>
              <a:rPr lang="it-IT" sz="2000" dirty="0" err="1" smtClean="0">
                <a:latin typeface="Cambria" panose="02040503050406030204" pitchFamily="18" charset="0"/>
              </a:rPr>
              <a:t>variation</a:t>
            </a:r>
            <a:r>
              <a:rPr lang="it-IT" sz="2000" dirty="0" smtClean="0">
                <a:latin typeface="Cambria" panose="02040503050406030204" pitchFamily="18" charset="0"/>
              </a:rPr>
              <a:t>, </a:t>
            </a:r>
            <a:r>
              <a:rPr lang="it-IT" sz="2000" dirty="0" err="1" smtClean="0">
                <a:latin typeface="Cambria" panose="02040503050406030204" pitchFamily="18" charset="0"/>
              </a:rPr>
              <a:t>that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, </a:t>
            </a:r>
            <a:r>
              <a:rPr lang="it-IT" sz="2000" dirty="0" err="1" smtClean="0">
                <a:latin typeface="Cambria" panose="02040503050406030204" pitchFamily="18" charset="0"/>
              </a:rPr>
              <a:t>proportional</a:t>
            </a:r>
            <a:r>
              <a:rPr lang="it-IT" sz="2000" dirty="0" smtClean="0">
                <a:latin typeface="Cambria" panose="02040503050406030204" pitchFamily="18" charset="0"/>
              </a:rPr>
              <a:t> to </a:t>
            </a:r>
            <a:r>
              <a:rPr lang="it-IT" sz="2000" dirty="0" err="1" smtClean="0">
                <a:latin typeface="Cambria" panose="02040503050406030204" pitchFamily="18" charset="0"/>
              </a:rPr>
              <a:t>dilatation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energy</a:t>
            </a:r>
            <a:r>
              <a:rPr lang="it-IT" sz="2000" dirty="0" smtClean="0">
                <a:latin typeface="Cambria" panose="02040503050406030204" pitchFamily="18" charset="0"/>
              </a:rPr>
              <a:t>. The </a:t>
            </a:r>
            <a:r>
              <a:rPr lang="it-IT" sz="2000" b="1" dirty="0" err="1" smtClean="0">
                <a:latin typeface="Cambria" panose="02040503050406030204" pitchFamily="18" charset="0"/>
              </a:rPr>
              <a:t>total</a:t>
            </a:r>
            <a:r>
              <a:rPr lang="it-IT" sz="2000" b="1" dirty="0" smtClean="0">
                <a:latin typeface="Cambria" panose="02040503050406030204" pitchFamily="18" charset="0"/>
              </a:rPr>
              <a:t> </a:t>
            </a:r>
            <a:r>
              <a:rPr lang="it-IT" sz="2000" b="1" dirty="0" err="1" smtClean="0">
                <a:latin typeface="Cambria" panose="02040503050406030204" pitchFamily="18" charset="0"/>
              </a:rPr>
              <a:t>energy</a:t>
            </a:r>
            <a:r>
              <a:rPr lang="it-IT" sz="2000" b="1" dirty="0" smtClean="0">
                <a:latin typeface="Cambria" panose="02040503050406030204" pitchFamily="18" charset="0"/>
              </a:rPr>
              <a:t> </a:t>
            </a:r>
            <a:r>
              <a:rPr lang="it-IT" sz="2000" b="1" dirty="0" err="1" smtClean="0">
                <a:latin typeface="Cambria" panose="02040503050406030204" pitchFamily="18" charset="0"/>
              </a:rPr>
              <a:t>minus</a:t>
            </a:r>
            <a:r>
              <a:rPr lang="it-IT" sz="2000" b="1" dirty="0" smtClean="0">
                <a:latin typeface="Cambria" panose="02040503050406030204" pitchFamily="18" charset="0"/>
              </a:rPr>
              <a:t> the </a:t>
            </a:r>
            <a:r>
              <a:rPr lang="it-IT" sz="2000" b="1" dirty="0" err="1" smtClean="0">
                <a:latin typeface="Cambria" panose="02040503050406030204" pitchFamily="18" charset="0"/>
              </a:rPr>
              <a:t>dilatation</a:t>
            </a:r>
            <a:r>
              <a:rPr lang="it-IT" sz="2000" b="1" dirty="0" smtClean="0">
                <a:latin typeface="Cambria" panose="02040503050406030204" pitchFamily="18" charset="0"/>
              </a:rPr>
              <a:t> </a:t>
            </a:r>
            <a:r>
              <a:rPr lang="it-IT" sz="2000" b="1" dirty="0" err="1" smtClean="0">
                <a:latin typeface="Cambria" panose="02040503050406030204" pitchFamily="18" charset="0"/>
              </a:rPr>
              <a:t>energy</a:t>
            </a:r>
            <a:r>
              <a:rPr lang="it-IT" sz="2000" b="1" dirty="0" smtClean="0">
                <a:latin typeface="Cambria" panose="02040503050406030204" pitchFamily="18" charset="0"/>
              </a:rPr>
              <a:t> </a:t>
            </a:r>
            <a:r>
              <a:rPr lang="it-IT" sz="2000" dirty="0" smtClean="0">
                <a:latin typeface="Cambria" panose="02040503050406030204" pitchFamily="18" charset="0"/>
              </a:rPr>
              <a:t>(von </a:t>
            </a:r>
            <a:r>
              <a:rPr lang="it-IT" sz="2000" dirty="0" err="1" smtClean="0">
                <a:latin typeface="Cambria" panose="02040503050406030204" pitchFamily="18" charset="0"/>
              </a:rPr>
              <a:t>Mises</a:t>
            </a:r>
            <a:r>
              <a:rPr lang="it-IT" sz="2000" dirty="0" smtClean="0">
                <a:latin typeface="Cambria" panose="02040503050406030204" pitchFamily="18" charset="0"/>
              </a:rPr>
              <a:t>)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also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invariant</a:t>
            </a:r>
            <a:r>
              <a:rPr lang="it-IT" sz="2000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51121" y="3355618"/>
            <a:ext cx="78853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Can </a:t>
            </a:r>
            <a:r>
              <a:rPr lang="it-IT" sz="2000" i="1" dirty="0" smtClean="0">
                <a:latin typeface="Cambria" panose="02040503050406030204" pitchFamily="18" charset="0"/>
              </a:rPr>
              <a:t>I</a:t>
            </a:r>
            <a:r>
              <a:rPr lang="it-IT" sz="2000" i="1" baseline="-25000" dirty="0" smtClean="0">
                <a:latin typeface="Cambria" panose="02040503050406030204" pitchFamily="18" charset="0"/>
              </a:rPr>
              <a:t>1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also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explain</a:t>
            </a:r>
            <a:r>
              <a:rPr lang="it-IT" sz="2000" dirty="0" smtClean="0">
                <a:latin typeface="Cambria" panose="02040503050406030204" pitchFamily="18" charset="0"/>
              </a:rPr>
              <a:t> the </a:t>
            </a:r>
            <a:r>
              <a:rPr lang="it-IT" sz="2000" dirty="0" err="1" smtClean="0">
                <a:latin typeface="Cambria" panose="02040503050406030204" pitchFamily="18" charset="0"/>
              </a:rPr>
              <a:t>observed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behaviour</a:t>
            </a:r>
            <a:r>
              <a:rPr lang="it-IT" sz="2000" dirty="0" smtClean="0">
                <a:latin typeface="Cambria" panose="02040503050406030204" pitchFamily="18" charset="0"/>
              </a:rPr>
              <a:t> (bulk </a:t>
            </a:r>
            <a:r>
              <a:rPr lang="it-IT" sz="2000" dirty="0" err="1" smtClean="0">
                <a:latin typeface="Cambria" panose="02040503050406030204" pitchFamily="18" charset="0"/>
              </a:rPr>
              <a:t>losses</a:t>
            </a:r>
            <a:r>
              <a:rPr lang="it-IT" sz="2000" dirty="0" smtClean="0">
                <a:latin typeface="Cambria" panose="02040503050406030204" pitchFamily="18" charset="0"/>
              </a:rPr>
              <a:t>/</a:t>
            </a:r>
            <a:r>
              <a:rPr lang="it-IT" sz="2000" dirty="0" err="1" smtClean="0">
                <a:latin typeface="Cambria" panose="02040503050406030204" pitchFamily="18" charset="0"/>
              </a:rPr>
              <a:t>shear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losses</a:t>
            </a:r>
            <a:r>
              <a:rPr lang="it-IT" sz="2000" dirty="0" smtClean="0">
                <a:latin typeface="Cambria" panose="02040503050406030204" pitchFamily="18" charset="0"/>
              </a:rPr>
              <a:t>)?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458737"/>
              </p:ext>
            </p:extLst>
          </p:nvPr>
        </p:nvGraphicFramePr>
        <p:xfrm>
          <a:off x="651121" y="3901199"/>
          <a:ext cx="4588536" cy="2275279"/>
        </p:xfrm>
        <a:graphic>
          <a:graphicData uri="http://schemas.openxmlformats.org/drawingml/2006/table">
            <a:tbl>
              <a:tblPr/>
              <a:tblGrid>
                <a:gridCol w="1264765"/>
                <a:gridCol w="1335314"/>
                <a:gridCol w="198845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>
                          <a:latin typeface="Cambria" panose="02040503050406030204" pitchFamily="18" charset="0"/>
                        </a:rPr>
                        <a:t>Mode </a:t>
                      </a:r>
                      <a:r>
                        <a:rPr lang="it-IT" sz="1300" b="1" dirty="0" err="1" smtClean="0">
                          <a:latin typeface="Cambria" panose="02040503050406030204" pitchFamily="18" charset="0"/>
                        </a:rPr>
                        <a:t>shape</a:t>
                      </a:r>
                      <a:endParaRPr lang="it-IT" sz="1300" b="1" dirty="0">
                        <a:latin typeface="Cambria" panose="02040503050406030204" pitchFamily="18" charset="0"/>
                      </a:endParaRPr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err="1" smtClean="0">
                          <a:latin typeface="Cambria" panose="02040503050406030204" pitchFamily="18" charset="0"/>
                        </a:rPr>
                        <a:t>freq</a:t>
                      </a:r>
                      <a:endParaRPr lang="it-IT" sz="1300" b="1" dirty="0">
                        <a:latin typeface="Cambria" panose="02040503050406030204" pitchFamily="18" charset="0"/>
                      </a:endParaRPr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err="1" smtClean="0">
                          <a:latin typeface="Cambria" panose="02040503050406030204" pitchFamily="18" charset="0"/>
                        </a:rPr>
                        <a:t>E_dilatation</a:t>
                      </a:r>
                      <a:r>
                        <a:rPr lang="it-IT" sz="1300" b="1" dirty="0" smtClean="0"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it-IT" sz="1300" b="1" dirty="0" err="1" smtClean="0">
                          <a:latin typeface="Cambria" panose="02040503050406030204" pitchFamily="18" charset="0"/>
                        </a:rPr>
                        <a:t>E_total</a:t>
                      </a:r>
                      <a:endParaRPr lang="it-IT" sz="1300" b="1" dirty="0">
                        <a:latin typeface="Cambria" panose="02040503050406030204" pitchFamily="18" charset="0"/>
                      </a:endParaRPr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4687"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B2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1116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/>
                        <a:t>0.0641</a:t>
                      </a:r>
                      <a:endParaRPr lang="it-IT" sz="1300" b="1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53220"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B4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4463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/>
                        <a:t>0.1255</a:t>
                      </a:r>
                      <a:endParaRPr lang="it-IT" sz="1300" b="1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5296"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B5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6806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/>
                        <a:t>0.1428</a:t>
                      </a:r>
                      <a:endParaRPr lang="it-IT" sz="1300" b="1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2858"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B6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9580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/>
                        <a:t>0.1557</a:t>
                      </a:r>
                      <a:endParaRPr lang="it-IT" sz="1300" b="1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47848"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B7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12769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/>
                        <a:t>0.1656</a:t>
                      </a:r>
                      <a:endParaRPr lang="it-IT" sz="1300" b="1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65410"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B8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16395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/>
                        <a:t>0.1735</a:t>
                      </a:r>
                      <a:endParaRPr lang="it-IT" sz="1300" b="1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99806"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B3D1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10318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/>
                        <a:t>0.2694</a:t>
                      </a:r>
                      <a:endParaRPr lang="it-IT" sz="1300" b="1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9515"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B4D1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14314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/>
                        <a:t>0.2595</a:t>
                      </a:r>
                      <a:endParaRPr lang="it-IT" sz="1300" b="1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8685"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B5D1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dirty="0" smtClean="0"/>
                        <a:t>18807</a:t>
                      </a:r>
                      <a:endParaRPr lang="it-IT" sz="1300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300" b="1" dirty="0" smtClean="0"/>
                        <a:t>0.2539</a:t>
                      </a:r>
                      <a:endParaRPr lang="it-IT" sz="1300" b="1" dirty="0"/>
                    </a:p>
                  </a:txBody>
                  <a:tcPr marL="14038" marR="14038" marT="14038" marB="14038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023" y="3950702"/>
            <a:ext cx="3053397" cy="224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e 9"/>
          <p:cNvSpPr/>
          <p:nvPr/>
        </p:nvSpPr>
        <p:spPr>
          <a:xfrm rot="20601497">
            <a:off x="5838354" y="4416746"/>
            <a:ext cx="2674428" cy="556227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7402286" y="4694859"/>
            <a:ext cx="1134134" cy="379291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3332812" y="1329037"/>
                <a:ext cx="154946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r>
                        <a:rPr lang="it-IT" sz="2000" b="0" i="1" smtClean="0">
                          <a:latin typeface="Cambria Math"/>
                        </a:rPr>
                        <m:t>𝑇𝑟</m:t>
                      </m:r>
                      <m:d>
                        <m:d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000" b="1" i="1" smtClean="0">
                              <a:latin typeface="Cambria Math"/>
                            </a:rPr>
                            <m:t>𝒖</m:t>
                          </m:r>
                        </m:e>
                      </m:d>
                    </m:oMath>
                  </m:oMathPara>
                </a14:m>
                <a:endParaRPr lang="it-IT" sz="2000" b="0" dirty="0" smtClean="0">
                  <a:latin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it-IT" sz="2000" i="1">
                          <a:latin typeface="Cambria Math"/>
                        </a:rPr>
                        <m:t>=</m:t>
                      </m:r>
                      <m:r>
                        <a:rPr lang="it-IT" sz="2000" i="1">
                          <a:latin typeface="Cambria Math"/>
                        </a:rPr>
                        <m:t>𝑇𝑟</m:t>
                      </m:r>
                      <m:d>
                        <m:dPr>
                          <m:ctrlPr>
                            <a:rPr lang="it-IT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2000" dirty="0">
                  <a:latin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it-IT" sz="2000" i="1">
                          <a:latin typeface="Cambria Math"/>
                        </a:rPr>
                        <m:t>=</m:t>
                      </m:r>
                      <m:r>
                        <a:rPr lang="it-IT" sz="2000" i="1">
                          <a:latin typeface="Cambria Math"/>
                        </a:rPr>
                        <m:t>𝑇𝑟</m:t>
                      </m:r>
                      <m:d>
                        <m:dPr>
                          <m:ctrlPr>
                            <a:rPr lang="it-IT" sz="20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b="1" i="1" smtClean="0">
                                  <a:latin typeface="Cambria Math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20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812" y="1329037"/>
                <a:ext cx="1549462" cy="1015663"/>
              </a:xfrm>
              <a:prstGeom prst="rect">
                <a:avLst/>
              </a:prstGeom>
              <a:blipFill rotWithShape="1">
                <a:blip r:embed="rId4"/>
                <a:stretch>
                  <a:fillRect b="-59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SILICA SUBSTRATES 3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21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84479" y="1008018"/>
            <a:ext cx="8554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Cambria" panose="02040503050406030204" pitchFamily="18" charset="0"/>
              </a:rPr>
              <a:t>Another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hypotesis</a:t>
            </a:r>
            <a:r>
              <a:rPr lang="it-IT" sz="2000" dirty="0" smtClean="0">
                <a:latin typeface="Cambria" panose="02040503050406030204" pitchFamily="18" charset="0"/>
              </a:rPr>
              <a:t>: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the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behaviour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b="1" dirty="0" smtClean="0">
                <a:latin typeface="Cambria" panose="02040503050406030204" pitchFamily="18" charset="0"/>
              </a:rPr>
              <a:t>due to a </a:t>
            </a:r>
            <a:r>
              <a:rPr lang="it-IT" sz="2000" b="1" dirty="0" err="1" smtClean="0">
                <a:latin typeface="Cambria" panose="02040503050406030204" pitchFamily="18" charset="0"/>
              </a:rPr>
              <a:t>surface-like</a:t>
            </a:r>
            <a:r>
              <a:rPr lang="it-IT" sz="2000" b="1" dirty="0" smtClean="0">
                <a:latin typeface="Cambria" panose="02040503050406030204" pitchFamily="18" charset="0"/>
              </a:rPr>
              <a:t> </a:t>
            </a:r>
            <a:r>
              <a:rPr lang="it-IT" sz="2000" b="1" dirty="0" err="1" smtClean="0">
                <a:latin typeface="Cambria" panose="02040503050406030204" pitchFamily="18" charset="0"/>
              </a:rPr>
              <a:t>spurious</a:t>
            </a:r>
            <a:r>
              <a:rPr lang="it-IT" sz="2000" b="1" dirty="0" smtClean="0">
                <a:latin typeface="Cambria" panose="02040503050406030204" pitchFamily="18" charset="0"/>
              </a:rPr>
              <a:t> </a:t>
            </a:r>
            <a:r>
              <a:rPr lang="it-IT" sz="2000" b="1" dirty="0" err="1" smtClean="0">
                <a:latin typeface="Cambria" panose="02040503050406030204" pitchFamily="18" charset="0"/>
              </a:rPr>
              <a:t>dissipation</a:t>
            </a:r>
            <a:r>
              <a:rPr lang="it-IT" sz="2000" b="1" dirty="0" smtClean="0">
                <a:latin typeface="Cambria" panose="02040503050406030204" pitchFamily="18" charset="0"/>
              </a:rPr>
              <a:t> in the </a:t>
            </a:r>
            <a:r>
              <a:rPr lang="it-IT" sz="2000" b="1" dirty="0" err="1" smtClean="0">
                <a:latin typeface="Cambria" panose="02040503050406030204" pitchFamily="18" charset="0"/>
              </a:rPr>
              <a:t>barrel</a:t>
            </a:r>
            <a:r>
              <a:rPr lang="it-IT" sz="2000" b="1" dirty="0" smtClean="0">
                <a:latin typeface="Cambria" panose="02040503050406030204" pitchFamily="18" charset="0"/>
              </a:rPr>
              <a:t> (</a:t>
            </a:r>
            <a:r>
              <a:rPr lang="it-IT" sz="2000" b="1" dirty="0" err="1" smtClean="0">
                <a:latin typeface="Cambria" panose="02040503050406030204" pitchFamily="18" charset="0"/>
              </a:rPr>
              <a:t>not</a:t>
            </a:r>
            <a:r>
              <a:rPr lang="it-IT" sz="2000" b="1" dirty="0" smtClean="0">
                <a:latin typeface="Cambria" panose="02040503050406030204" pitchFamily="18" charset="0"/>
              </a:rPr>
              <a:t> </a:t>
            </a:r>
            <a:r>
              <a:rPr lang="it-IT" sz="2000" b="1" dirty="0" err="1" smtClean="0">
                <a:latin typeface="Cambria" panose="02040503050406030204" pitchFamily="18" charset="0"/>
              </a:rPr>
              <a:t>polished</a:t>
            </a:r>
            <a:r>
              <a:rPr lang="it-IT" sz="2000" b="1" dirty="0" smtClean="0">
                <a:latin typeface="Cambria" panose="02040503050406030204" pitchFamily="18" charset="0"/>
              </a:rPr>
              <a:t>) </a:t>
            </a:r>
            <a:r>
              <a:rPr lang="it-IT" sz="2000" b="1" dirty="0" err="1" smtClean="0">
                <a:latin typeface="Cambria" panose="02040503050406030204" pitchFamily="18" charset="0"/>
              </a:rPr>
              <a:t>surface</a:t>
            </a:r>
            <a:r>
              <a:rPr lang="it-IT" sz="2000" b="1" dirty="0" smtClean="0">
                <a:latin typeface="Cambria" panose="02040503050406030204" pitchFamily="18" charset="0"/>
              </a:rPr>
              <a:t> of </a:t>
            </a:r>
            <a:r>
              <a:rPr lang="it-IT" sz="2000" b="1" dirty="0" err="1" smtClean="0">
                <a:latin typeface="Cambria" panose="02040503050406030204" pitchFamily="18" charset="0"/>
              </a:rPr>
              <a:t>discs</a:t>
            </a:r>
            <a:r>
              <a:rPr lang="it-IT" sz="2000" dirty="0" smtClean="0">
                <a:latin typeface="Cambria" panose="02040503050406030204" pitchFamily="18" charset="0"/>
              </a:rPr>
              <a:t>?</a:t>
            </a:r>
            <a:endParaRPr lang="it-IT" sz="2000" dirty="0"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2392680" y="2118360"/>
            <a:ext cx="5231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Cambria" panose="02040503050406030204" pitchFamily="18" charset="0"/>
              </a:rPr>
              <a:t>Define</a:t>
            </a:r>
            <a:r>
              <a:rPr lang="it-IT" sz="2000" dirty="0" smtClean="0">
                <a:latin typeface="Cambria" panose="02040503050406030204" pitchFamily="18" charset="0"/>
              </a:rPr>
              <a:t> the </a:t>
            </a:r>
            <a:r>
              <a:rPr lang="it-IT" sz="2000" dirty="0" err="1" smtClean="0">
                <a:latin typeface="Cambria" panose="02040503050406030204" pitchFamily="18" charset="0"/>
              </a:rPr>
              <a:t>energy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stored</a:t>
            </a:r>
            <a:r>
              <a:rPr lang="it-IT" sz="2000" dirty="0" smtClean="0">
                <a:latin typeface="Cambria" panose="02040503050406030204" pitchFamily="18" charset="0"/>
              </a:rPr>
              <a:t> in the </a:t>
            </a:r>
            <a:r>
              <a:rPr lang="it-IT" sz="2000" dirty="0" err="1" smtClean="0">
                <a:latin typeface="Cambria" panose="02040503050406030204" pitchFamily="18" charset="0"/>
              </a:rPr>
              <a:t>barrel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layer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as</a:t>
            </a:r>
            <a:r>
              <a:rPr lang="it-IT" sz="2000" dirty="0" smtClean="0">
                <a:latin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tangolo 9"/>
              <p:cNvSpPr/>
              <p:nvPr/>
            </p:nvSpPr>
            <p:spPr>
              <a:xfrm>
                <a:off x="3863684" y="2562624"/>
                <a:ext cx="158876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it-IT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⟶0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𝑑</m:t>
                              </m:r>
                            </m:den>
                          </m:f>
                          <m:f>
                            <m:f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it-IT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10" name="Rettango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84" y="2562624"/>
                <a:ext cx="1588768" cy="6127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/>
          <p:cNvSpPr txBox="1"/>
          <p:nvPr/>
        </p:nvSpPr>
        <p:spPr>
          <a:xfrm>
            <a:off x="2392680" y="3256448"/>
            <a:ext cx="6446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Suppose the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contributed</a:t>
            </a:r>
            <a:r>
              <a:rPr lang="it-IT" sz="2000" dirty="0" smtClean="0">
                <a:latin typeface="Cambria" panose="02040503050406030204" pitchFamily="18" charset="0"/>
              </a:rPr>
              <a:t> by a bulk (</a:t>
            </a:r>
            <a:r>
              <a:rPr lang="it-IT" sz="2000" dirty="0" err="1" smtClean="0">
                <a:latin typeface="Cambria" panose="02040503050406030204" pitchFamily="18" charset="0"/>
              </a:rPr>
              <a:t>power-like</a:t>
            </a:r>
            <a:r>
              <a:rPr lang="it-IT" sz="2000" dirty="0" smtClean="0">
                <a:latin typeface="Cambria" panose="02040503050406030204" pitchFamily="18" charset="0"/>
              </a:rPr>
              <a:t>) </a:t>
            </a:r>
            <a:r>
              <a:rPr lang="it-IT" sz="2000" dirty="0" err="1" smtClean="0">
                <a:latin typeface="Cambria" panose="02040503050406030204" pitchFamily="18" charset="0"/>
              </a:rPr>
              <a:t>dissipation</a:t>
            </a:r>
            <a:r>
              <a:rPr lang="it-IT" sz="2000" dirty="0" smtClean="0">
                <a:latin typeface="Cambria" panose="02040503050406030204" pitchFamily="18" charset="0"/>
              </a:rPr>
              <a:t> plus the </a:t>
            </a:r>
            <a:r>
              <a:rPr lang="it-IT" sz="2000" dirty="0" err="1" smtClean="0">
                <a:latin typeface="Cambria" panose="02040503050406030204" pitchFamily="18" charset="0"/>
              </a:rPr>
              <a:t>damping</a:t>
            </a:r>
            <a:r>
              <a:rPr lang="it-IT" sz="2000" dirty="0" smtClean="0">
                <a:latin typeface="Cambria" panose="02040503050406030204" pitchFamily="18" charset="0"/>
              </a:rPr>
              <a:t> due to the </a:t>
            </a:r>
            <a:r>
              <a:rPr lang="it-IT" sz="2000" dirty="0" err="1" smtClean="0">
                <a:latin typeface="Cambria" panose="02040503050406030204" pitchFamily="18" charset="0"/>
              </a:rPr>
              <a:t>barrel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layer</a:t>
            </a:r>
            <a:r>
              <a:rPr lang="it-IT" sz="2000" dirty="0" smtClean="0">
                <a:latin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3793198" y="4128671"/>
                <a:ext cx="2366161" cy="499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i="1">
                          <a:latin typeface="Cambria Math"/>
                        </a:rPr>
                        <m:t>𝜙</m:t>
                      </m:r>
                      <m:r>
                        <a:rPr lang="it-IT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it-IT" sz="2400" i="1">
                          <a:latin typeface="Cambria Math"/>
                        </a:rPr>
                        <m:t>+</m:t>
                      </m:r>
                      <m:r>
                        <a:rPr lang="it-IT" sz="2400" i="1">
                          <a:latin typeface="Cambria Math"/>
                        </a:rPr>
                        <m:t>h</m:t>
                      </m:r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  <m:sSub>
                        <m:sSubPr>
                          <m:ctrlPr>
                            <a:rPr lang="it-IT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400" i="1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it-IT" sz="2400" i="1">
                              <a:latin typeface="Cambria Math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it-IT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198" y="4128671"/>
                <a:ext cx="2366161" cy="499239"/>
              </a:xfrm>
              <a:prstGeom prst="rect">
                <a:avLst/>
              </a:prstGeom>
              <a:blipFill rotWithShape="1">
                <a:blip r:embed="rId4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4047722" y="4951504"/>
                <a:ext cx="1857111" cy="49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it-IT" sz="2400" i="1" smtClean="0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it-IT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latin typeface="Cambria Math"/>
                              </a:rPr>
                              <m:t>𝜙</m:t>
                            </m:r>
                          </m:e>
                          <m:sub>
                            <m:r>
                              <a:rPr lang="it-IT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sz="2400" i="1">
                            <a:latin typeface="Cambria Math"/>
                          </a:rPr>
                          <m:t>=</m:t>
                        </m:r>
                        <m:r>
                          <a:rPr lang="it-IT" sz="2400" b="0" i="1" smtClean="0">
                            <a:latin typeface="Cambria Math"/>
                          </a:rPr>
                          <m:t>𝐴</m:t>
                        </m:r>
                        <m:r>
                          <a:rPr lang="it-IT" sz="2400" i="1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it-IT" sz="2400" b="0" i="1" smtClean="0">
                            <a:latin typeface="Cambria Math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it-IT" sz="2400" dirty="0" smtClean="0"/>
                  <a:t>+ </a:t>
                </a:r>
                <a:r>
                  <a:rPr lang="it-IT" sz="2400" i="1" dirty="0" smtClean="0"/>
                  <a:t>C</a:t>
                </a:r>
                <a:endParaRPr lang="it-IT" sz="2400" dirty="0"/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22" y="4951504"/>
                <a:ext cx="1857111" cy="494751"/>
              </a:xfrm>
              <a:prstGeom prst="rect">
                <a:avLst/>
              </a:prstGeom>
              <a:blipFill rotWithShape="1">
                <a:blip r:embed="rId5"/>
                <a:stretch>
                  <a:fillRect t="-2469" r="-3607" b="-2839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uppo 35"/>
          <p:cNvGrpSpPr/>
          <p:nvPr/>
        </p:nvGrpSpPr>
        <p:grpSpPr>
          <a:xfrm>
            <a:off x="-1497327" y="2562624"/>
            <a:ext cx="3563611" cy="2741120"/>
            <a:chOff x="-1695622" y="2118360"/>
            <a:chExt cx="3563611" cy="2741120"/>
          </a:xfrm>
        </p:grpSpPr>
        <p:grpSp>
          <p:nvGrpSpPr>
            <p:cNvPr id="29" name="Gruppo 28"/>
            <p:cNvGrpSpPr/>
            <p:nvPr/>
          </p:nvGrpSpPr>
          <p:grpSpPr>
            <a:xfrm>
              <a:off x="-1695622" y="2118360"/>
              <a:ext cx="3391244" cy="2741120"/>
              <a:chOff x="-1695622" y="2118360"/>
              <a:chExt cx="3391244" cy="2741120"/>
            </a:xfrm>
          </p:grpSpPr>
          <p:sp>
            <p:nvSpPr>
              <p:cNvPr id="25" name="Arco 24"/>
              <p:cNvSpPr/>
              <p:nvPr/>
            </p:nvSpPr>
            <p:spPr>
              <a:xfrm>
                <a:off x="-1695622" y="3293064"/>
                <a:ext cx="3250102" cy="1461552"/>
              </a:xfrm>
              <a:prstGeom prst="arc">
                <a:avLst>
                  <a:gd name="adj1" fmla="val 18088806"/>
                  <a:gd name="adj2" fmla="val 3404509"/>
                </a:avLst>
              </a:prstGeom>
              <a:solidFill>
                <a:schemeClr val="bg1"/>
              </a:solidFill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8" name="Arco 17"/>
              <p:cNvSpPr/>
              <p:nvPr/>
            </p:nvSpPr>
            <p:spPr>
              <a:xfrm>
                <a:off x="-1695622" y="3249279"/>
                <a:ext cx="3391244" cy="1610201"/>
              </a:xfrm>
              <a:prstGeom prst="arc">
                <a:avLst>
                  <a:gd name="adj1" fmla="val 18088806"/>
                  <a:gd name="adj2" fmla="val 3404509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3" name="Connettore 1 22"/>
              <p:cNvCxnSpPr/>
              <p:nvPr/>
            </p:nvCxnSpPr>
            <p:spPr>
              <a:xfrm>
                <a:off x="1695622" y="2923460"/>
                <a:ext cx="0" cy="120521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o 16"/>
              <p:cNvSpPr/>
              <p:nvPr/>
            </p:nvSpPr>
            <p:spPr>
              <a:xfrm>
                <a:off x="-1695622" y="2118360"/>
                <a:ext cx="3391244" cy="1610201"/>
              </a:xfrm>
              <a:prstGeom prst="arc">
                <a:avLst>
                  <a:gd name="adj1" fmla="val 18088806"/>
                  <a:gd name="adj2" fmla="val 3404509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4" name="Arco 23"/>
              <p:cNvSpPr/>
              <p:nvPr/>
            </p:nvSpPr>
            <p:spPr>
              <a:xfrm>
                <a:off x="-1680382" y="2164080"/>
                <a:ext cx="3250102" cy="1461552"/>
              </a:xfrm>
              <a:prstGeom prst="arc">
                <a:avLst>
                  <a:gd name="adj1" fmla="val 18088806"/>
                  <a:gd name="adj2" fmla="val 3404509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28" name="Connettore 1 27"/>
              <p:cNvCxnSpPr/>
              <p:nvPr/>
            </p:nvCxnSpPr>
            <p:spPr>
              <a:xfrm>
                <a:off x="1573702" y="2879616"/>
                <a:ext cx="0" cy="1205211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nettore 2 30"/>
            <p:cNvCxnSpPr/>
            <p:nvPr/>
          </p:nvCxnSpPr>
          <p:spPr>
            <a:xfrm>
              <a:off x="1371600" y="3962254"/>
              <a:ext cx="1828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2 34"/>
            <p:cNvCxnSpPr/>
            <p:nvPr/>
          </p:nvCxnSpPr>
          <p:spPr>
            <a:xfrm flipH="1">
              <a:off x="1702527" y="3974688"/>
              <a:ext cx="16546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asellaDiTesto 36"/>
          <p:cNvSpPr txBox="1"/>
          <p:nvPr/>
        </p:nvSpPr>
        <p:spPr>
          <a:xfrm>
            <a:off x="2066284" y="420646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 smtClean="0">
                <a:latin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57" y="1464373"/>
            <a:ext cx="6309828" cy="391162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SILICA SUBSTRATES 4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22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630283" y="934156"/>
            <a:ext cx="792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Cambria" panose="02040503050406030204" pitchFamily="18" charset="0"/>
              </a:rPr>
              <a:t>Computation</a:t>
            </a:r>
            <a:r>
              <a:rPr lang="it-IT" dirty="0" smtClean="0">
                <a:latin typeface="Cambria" panose="02040503050406030204" pitchFamily="18" charset="0"/>
              </a:rPr>
              <a:t> of </a:t>
            </a:r>
            <a:r>
              <a:rPr lang="it-IT" dirty="0" err="1" smtClean="0">
                <a:latin typeface="Symbol" panose="05050102010706020507" pitchFamily="18" charset="2"/>
              </a:rPr>
              <a:t>e</a:t>
            </a:r>
            <a:r>
              <a:rPr lang="it-IT" baseline="-25000" dirty="0" err="1" smtClean="0">
                <a:latin typeface="Cambria" panose="02040503050406030204" pitchFamily="18" charset="0"/>
              </a:rPr>
              <a:t>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done</a:t>
            </a:r>
            <a:r>
              <a:rPr lang="it-IT" dirty="0" smtClean="0">
                <a:latin typeface="Cambria" panose="02040503050406030204" pitchFamily="18" charset="0"/>
              </a:rPr>
              <a:t> with a </a:t>
            </a:r>
            <a:r>
              <a:rPr lang="it-IT" i="1" dirty="0" err="1" smtClean="0">
                <a:latin typeface="Cambria" panose="02040503050406030204" pitchFamily="18" charset="0"/>
              </a:rPr>
              <a:t>Matlab</a:t>
            </a:r>
            <a:r>
              <a:rPr lang="it-IT" dirty="0" smtClean="0">
                <a:latin typeface="Cambria" panose="02040503050406030204" pitchFamily="18" charset="0"/>
              </a:rPr>
              <a:t> code </a:t>
            </a:r>
            <a:r>
              <a:rPr lang="it-IT" dirty="0" err="1" smtClean="0">
                <a:latin typeface="Cambria" panose="02040503050406030204" pitchFamily="18" charset="0"/>
              </a:rPr>
              <a:t>based</a:t>
            </a:r>
            <a:r>
              <a:rPr lang="it-IT" dirty="0" smtClean="0">
                <a:latin typeface="Cambria" panose="02040503050406030204" pitchFamily="18" charset="0"/>
              </a:rPr>
              <a:t> on the </a:t>
            </a:r>
            <a:r>
              <a:rPr lang="it-IT" dirty="0" err="1" smtClean="0">
                <a:latin typeface="Cambria" panose="02040503050406030204" pitchFamily="18" charset="0"/>
              </a:rPr>
              <a:t>analytical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description</a:t>
            </a:r>
            <a:r>
              <a:rPr lang="it-IT" dirty="0" smtClean="0">
                <a:latin typeface="Cambria" panose="02040503050406030204" pitchFamily="18" charset="0"/>
              </a:rPr>
              <a:t> of </a:t>
            </a:r>
            <a:r>
              <a:rPr lang="it-IT" dirty="0" err="1" smtClean="0">
                <a:latin typeface="Cambria" panose="02040503050406030204" pitchFamily="18" charset="0"/>
              </a:rPr>
              <a:t>deformed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shape</a:t>
            </a:r>
            <a:r>
              <a:rPr lang="it-IT" dirty="0" smtClean="0">
                <a:latin typeface="Cambria" panose="02040503050406030204" pitchFamily="18" charset="0"/>
              </a:rPr>
              <a:t> in </a:t>
            </a:r>
            <a:r>
              <a:rPr lang="it-IT" dirty="0" err="1" smtClean="0">
                <a:latin typeface="Cambria" panose="02040503050406030204" pitchFamily="18" charset="0"/>
              </a:rPr>
              <a:t>thin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discs</a:t>
            </a:r>
            <a:r>
              <a:rPr lang="it-IT" dirty="0" smtClean="0">
                <a:latin typeface="Cambria" panose="02040503050406030204" pitchFamily="18" charset="0"/>
              </a:rPr>
              <a:t> (Amabili, Pasqualini and </a:t>
            </a:r>
            <a:r>
              <a:rPr lang="it-IT" dirty="0" err="1" smtClean="0">
                <a:latin typeface="Cambria" panose="02040503050406030204" pitchFamily="18" charset="0"/>
              </a:rPr>
              <a:t>Dalpiaz</a:t>
            </a:r>
            <a:r>
              <a:rPr lang="it-IT" dirty="0" smtClean="0">
                <a:latin typeface="Cambria" panose="02040503050406030204" pitchFamily="18" charset="0"/>
              </a:rPr>
              <a:t> 1995)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81000" y="5590419"/>
            <a:ext cx="842554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mbria" panose="02040503050406030204" pitchFamily="18" charset="0"/>
              </a:rPr>
              <a:t>TBD: </a:t>
            </a:r>
            <a:r>
              <a:rPr lang="it-IT" dirty="0" err="1" smtClean="0">
                <a:latin typeface="Cambria" panose="02040503050406030204" pitchFamily="18" charset="0"/>
              </a:rPr>
              <a:t>if</a:t>
            </a:r>
            <a:r>
              <a:rPr lang="it-IT" dirty="0" smtClean="0">
                <a:latin typeface="Cambria" panose="02040503050406030204" pitchFamily="18" charset="0"/>
              </a:rPr>
              <a:t> the model </a:t>
            </a:r>
            <a:r>
              <a:rPr lang="it-IT" dirty="0" err="1" smtClean="0">
                <a:latin typeface="Cambria" panose="02040503050406030204" pitchFamily="18" charset="0"/>
              </a:rPr>
              <a:t>is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correct</a:t>
            </a:r>
            <a:r>
              <a:rPr lang="it-IT" dirty="0" smtClean="0">
                <a:latin typeface="Cambria" panose="02040503050406030204" pitchFamily="18" charset="0"/>
              </a:rPr>
              <a:t>, </a:t>
            </a:r>
            <a:r>
              <a:rPr lang="it-IT" dirty="0" err="1" smtClean="0">
                <a:latin typeface="Cambria" panose="02040503050406030204" pitchFamily="18" charset="0"/>
              </a:rPr>
              <a:t>flame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polishing</a:t>
            </a:r>
            <a:r>
              <a:rPr lang="it-IT" dirty="0" smtClean="0">
                <a:latin typeface="Cambria" panose="02040503050406030204" pitchFamily="18" charset="0"/>
              </a:rPr>
              <a:t> of the </a:t>
            </a:r>
            <a:r>
              <a:rPr lang="it-IT" dirty="0" err="1" smtClean="0">
                <a:latin typeface="Cambria" panose="02040503050406030204" pitchFamily="18" charset="0"/>
              </a:rPr>
              <a:t>barrel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would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result</a:t>
            </a:r>
            <a:r>
              <a:rPr lang="it-IT" dirty="0" smtClean="0">
                <a:latin typeface="Cambria" panose="02040503050406030204" pitchFamily="18" charset="0"/>
              </a:rPr>
              <a:t> in a </a:t>
            </a:r>
            <a:r>
              <a:rPr lang="it-IT" dirty="0" err="1" smtClean="0">
                <a:latin typeface="Cambria" panose="02040503050406030204" pitchFamily="18" charset="0"/>
              </a:rPr>
              <a:t>reduction</a:t>
            </a:r>
            <a:r>
              <a:rPr lang="it-IT" dirty="0" smtClean="0">
                <a:latin typeface="Cambria" panose="02040503050406030204" pitchFamily="18" charset="0"/>
              </a:rPr>
              <a:t> of the </a:t>
            </a:r>
            <a:r>
              <a:rPr lang="it-IT" dirty="0" err="1" smtClean="0">
                <a:latin typeface="Cambria" panose="02040503050406030204" pitchFamily="18" charset="0"/>
              </a:rPr>
              <a:t>amount</a:t>
            </a:r>
            <a:r>
              <a:rPr lang="it-IT" dirty="0" smtClean="0">
                <a:latin typeface="Cambria" panose="02040503050406030204" pitchFamily="18" charset="0"/>
              </a:rPr>
              <a:t> of </a:t>
            </a:r>
            <a:r>
              <a:rPr lang="it-IT" dirty="0" err="1" smtClean="0">
                <a:latin typeface="Cambria" panose="02040503050406030204" pitchFamily="18" charset="0"/>
              </a:rPr>
              <a:t>spurious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losses</a:t>
            </a:r>
            <a:r>
              <a:rPr lang="it-IT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829299" y="5197925"/>
            <a:ext cx="1163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latin typeface="Cambria" panose="02040503050406030204" pitchFamily="18" charset="0"/>
              </a:rPr>
              <a:t>f</a:t>
            </a:r>
            <a:r>
              <a:rPr lang="it-IT" sz="1200" dirty="0" err="1" smtClean="0">
                <a:latin typeface="Cambria" panose="02040503050406030204" pitchFamily="18" charset="0"/>
              </a:rPr>
              <a:t>requency</a:t>
            </a:r>
            <a:r>
              <a:rPr lang="it-IT" sz="1200" dirty="0" smtClean="0">
                <a:latin typeface="Cambria" panose="02040503050406030204" pitchFamily="18" charset="0"/>
              </a:rPr>
              <a:t> [Hz]</a:t>
            </a:r>
          </a:p>
        </p:txBody>
      </p:sp>
      <p:sp>
        <p:nvSpPr>
          <p:cNvPr id="15" name="CasellaDiTesto 14"/>
          <p:cNvSpPr txBox="1"/>
          <p:nvPr/>
        </p:nvSpPr>
        <p:spPr>
          <a:xfrm rot="16200000">
            <a:off x="1372035" y="3454400"/>
            <a:ext cx="826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err="1">
                <a:latin typeface="Cambria" panose="02040503050406030204" pitchFamily="18" charset="0"/>
              </a:rPr>
              <a:t>l</a:t>
            </a:r>
            <a:r>
              <a:rPr lang="it-IT" sz="1200" dirty="0" err="1" smtClean="0">
                <a:latin typeface="Cambria" panose="02040503050406030204" pitchFamily="18" charset="0"/>
              </a:rPr>
              <a:t>oss</a:t>
            </a:r>
            <a:r>
              <a:rPr lang="it-IT" sz="1200" dirty="0" smtClean="0">
                <a:latin typeface="Cambria" panose="02040503050406030204" pitchFamily="18" charset="0"/>
              </a:rPr>
              <a:t> angle</a:t>
            </a:r>
          </a:p>
        </p:txBody>
      </p:sp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CONCLUSIONS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23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331650" y="3899819"/>
            <a:ext cx="8492309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latin typeface="Cambria" panose="02040503050406030204" pitchFamily="18" charset="0"/>
              </a:rPr>
              <a:t>The </a:t>
            </a:r>
            <a:r>
              <a:rPr lang="it-IT" sz="2000" dirty="0" err="1" smtClean="0">
                <a:latin typeface="Cambria" panose="02040503050406030204" pitchFamily="18" charset="0"/>
              </a:rPr>
              <a:t>mechanics</a:t>
            </a:r>
            <a:r>
              <a:rPr lang="it-IT" sz="2000" dirty="0" smtClean="0">
                <a:latin typeface="Cambria" panose="02040503050406030204" pitchFamily="18" charset="0"/>
              </a:rPr>
              <a:t> of the </a:t>
            </a:r>
            <a:r>
              <a:rPr lang="it-IT" sz="2000" dirty="0" err="1" smtClean="0">
                <a:latin typeface="Cambria" panose="02040503050406030204" pitchFamily="18" charset="0"/>
              </a:rPr>
              <a:t>discs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being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revealed</a:t>
            </a:r>
            <a:r>
              <a:rPr lang="it-IT" sz="2000" dirty="0" smtClean="0">
                <a:latin typeface="Cambria" panose="02040503050406030204" pitchFamily="18" charset="0"/>
              </a:rPr>
              <a:t>. </a:t>
            </a:r>
            <a:r>
              <a:rPr lang="it-IT" sz="2000" dirty="0" err="1" smtClean="0">
                <a:latin typeface="Cambria" panose="02040503050406030204" pitchFamily="18" charset="0"/>
              </a:rPr>
              <a:t>There</a:t>
            </a:r>
            <a:r>
              <a:rPr lang="it-IT" sz="2000" dirty="0" smtClean="0">
                <a:latin typeface="Cambria" panose="02040503050406030204" pitchFamily="18" charset="0"/>
              </a:rPr>
              <a:t> are </a:t>
            </a:r>
            <a:r>
              <a:rPr lang="it-IT" sz="2000" dirty="0" err="1" smtClean="0">
                <a:latin typeface="Cambria" panose="02040503050406030204" pitchFamily="18" charset="0"/>
              </a:rPr>
              <a:t>models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that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explain</a:t>
            </a:r>
            <a:r>
              <a:rPr lang="it-IT" sz="2000" dirty="0" smtClean="0">
                <a:latin typeface="Cambria" panose="02040503050406030204" pitchFamily="18" charset="0"/>
              </a:rPr>
              <a:t> the </a:t>
            </a:r>
            <a:r>
              <a:rPr lang="it-IT" sz="2000" dirty="0" err="1" smtClean="0">
                <a:latin typeface="Cambria" panose="02040503050406030204" pitchFamily="18" charset="0"/>
              </a:rPr>
              <a:t>measured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losses</a:t>
            </a:r>
            <a:r>
              <a:rPr lang="it-IT" sz="2000" dirty="0" smtClean="0">
                <a:latin typeface="Cambria" panose="02040503050406030204" pitchFamily="18" charset="0"/>
              </a:rPr>
              <a:t> to a high </a:t>
            </a:r>
            <a:r>
              <a:rPr lang="it-IT" sz="2000" dirty="0" err="1" smtClean="0">
                <a:latin typeface="Cambria" panose="02040503050406030204" pitchFamily="18" charset="0"/>
              </a:rPr>
              <a:t>degree</a:t>
            </a:r>
            <a:r>
              <a:rPr lang="it-IT" sz="2000" dirty="0" smtClean="0">
                <a:latin typeface="Cambria" panose="02040503050406030204" pitchFamily="18" charset="0"/>
              </a:rPr>
              <a:t> of </a:t>
            </a:r>
            <a:r>
              <a:rPr lang="it-IT" sz="2000" dirty="0" err="1" smtClean="0">
                <a:latin typeface="Cambria" panose="02040503050406030204" pitchFamily="18" charset="0"/>
              </a:rPr>
              <a:t>accuracy</a:t>
            </a:r>
            <a:r>
              <a:rPr lang="it-IT" sz="2000" dirty="0" smtClean="0">
                <a:latin typeface="Cambria" panose="02040503050406030204" pitchFamily="18" charset="0"/>
              </a:rPr>
              <a:t>. </a:t>
            </a:r>
            <a:r>
              <a:rPr lang="it-IT" sz="2000" dirty="0" err="1" smtClean="0">
                <a:latin typeface="Cambria" panose="02040503050406030204" pitchFamily="18" charset="0"/>
              </a:rPr>
              <a:t>All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this</a:t>
            </a:r>
            <a:r>
              <a:rPr lang="it-IT" sz="2000" dirty="0" smtClean="0">
                <a:latin typeface="Cambria" panose="02040503050406030204" pitchFamily="18" charset="0"/>
              </a:rPr>
              <a:t> work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important</a:t>
            </a:r>
            <a:r>
              <a:rPr lang="it-IT" sz="2000" dirty="0" smtClean="0">
                <a:latin typeface="Cambria" panose="02040503050406030204" pitchFamily="18" charset="0"/>
              </a:rPr>
              <a:t> for the </a:t>
            </a:r>
            <a:r>
              <a:rPr lang="it-IT" sz="2000" dirty="0" err="1" smtClean="0">
                <a:latin typeface="Cambria" panose="02040503050406030204" pitchFamily="18" charset="0"/>
              </a:rPr>
              <a:t>interpretation</a:t>
            </a:r>
            <a:r>
              <a:rPr lang="it-IT" sz="2000" dirty="0" smtClean="0">
                <a:latin typeface="Cambria" panose="02040503050406030204" pitchFamily="18" charset="0"/>
              </a:rPr>
              <a:t> of </a:t>
            </a:r>
            <a:r>
              <a:rPr lang="it-IT" sz="2000" dirty="0" err="1" smtClean="0">
                <a:latin typeface="Cambria" panose="02040503050406030204" pitchFamily="18" charset="0"/>
              </a:rPr>
              <a:t>measurements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when</a:t>
            </a:r>
            <a:r>
              <a:rPr lang="it-IT" sz="2000" dirty="0" smtClean="0">
                <a:latin typeface="Cambria" panose="02040503050406030204" pitchFamily="18" charset="0"/>
              </a:rPr>
              <a:t> a </a:t>
            </a:r>
            <a:r>
              <a:rPr lang="it-IT" sz="2000" dirty="0" err="1" smtClean="0">
                <a:latin typeface="Cambria" panose="02040503050406030204" pitchFamily="18" charset="0"/>
              </a:rPr>
              <a:t>coating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deposited</a:t>
            </a:r>
            <a:r>
              <a:rPr lang="it-IT" sz="2000" dirty="0" smtClean="0">
                <a:latin typeface="Cambria" panose="02040503050406030204" pitchFamily="18" charset="0"/>
              </a:rPr>
              <a:t> on </a:t>
            </a:r>
            <a:r>
              <a:rPr lang="it-IT" sz="2000" dirty="0" err="1" smtClean="0">
                <a:latin typeface="Cambria" panose="02040503050406030204" pitchFamily="18" charset="0"/>
              </a:rPr>
              <a:t>discs</a:t>
            </a:r>
            <a:r>
              <a:rPr lang="it-IT" sz="2000" dirty="0" smtClean="0">
                <a:latin typeface="Cambria" panose="02040503050406030204" pitchFamily="18" charset="0"/>
              </a:rPr>
              <a:t>.</a:t>
            </a:r>
            <a:endParaRPr lang="it-IT" sz="2000" dirty="0" smtClean="0">
              <a:latin typeface="Cambria" panose="0204050305040603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3132" y="1402080"/>
            <a:ext cx="84208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Cambria" panose="02040503050406030204" pitchFamily="18" charset="0"/>
              </a:rPr>
              <a:t>Thermoelastic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expected</a:t>
            </a:r>
            <a:r>
              <a:rPr lang="it-IT" sz="2000" dirty="0" smtClean="0">
                <a:latin typeface="Cambria" panose="02040503050406030204" pitchFamily="18" charset="0"/>
              </a:rPr>
              <a:t> to show mode-</a:t>
            </a:r>
            <a:r>
              <a:rPr lang="it-IT" sz="2000" dirty="0" err="1" smtClean="0">
                <a:latin typeface="Cambria" panose="02040503050406030204" pitchFamily="18" charset="0"/>
              </a:rPr>
              <a:t>dependent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behavior</a:t>
            </a:r>
            <a:endParaRPr lang="it-IT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Cambria" panose="02040503050406030204" pitchFamily="18" charset="0"/>
              </a:rPr>
              <a:t>Measurements</a:t>
            </a:r>
            <a:r>
              <a:rPr lang="it-IT" sz="2000" dirty="0" smtClean="0">
                <a:latin typeface="Cambria" panose="02040503050406030204" pitchFamily="18" charset="0"/>
              </a:rPr>
              <a:t> on </a:t>
            </a:r>
            <a:r>
              <a:rPr lang="it-IT" sz="2000" dirty="0" err="1" smtClean="0">
                <a:latin typeface="Cambria" panose="02040503050406030204" pitchFamily="18" charset="0"/>
              </a:rPr>
              <a:t>silicon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discs</a:t>
            </a:r>
            <a:r>
              <a:rPr lang="it-IT" sz="2000" dirty="0" smtClean="0">
                <a:latin typeface="Cambria" panose="02040503050406030204" pitchFamily="18" charset="0"/>
              </a:rPr>
              <a:t> with </a:t>
            </a:r>
            <a:r>
              <a:rPr lang="it-IT" sz="2000" dirty="0" err="1" smtClean="0">
                <a:latin typeface="Cambria" panose="02040503050406030204" pitchFamily="18" charset="0"/>
              </a:rPr>
              <a:t>GeNS</a:t>
            </a:r>
            <a:r>
              <a:rPr lang="it-IT" sz="2000" dirty="0" smtClean="0">
                <a:latin typeface="Cambria" panose="02040503050406030204" pitchFamily="18" charset="0"/>
              </a:rPr>
              <a:t> show </a:t>
            </a:r>
            <a:r>
              <a:rPr lang="it-IT" sz="2000" dirty="0" err="1" smtClean="0">
                <a:latin typeface="Cambria" panose="02040503050406030204" pitchFamily="18" charset="0"/>
              </a:rPr>
              <a:t>agreement</a:t>
            </a:r>
            <a:r>
              <a:rPr lang="it-IT" sz="2000" dirty="0" smtClean="0">
                <a:latin typeface="Cambria" panose="02040503050406030204" pitchFamily="18" charset="0"/>
              </a:rPr>
              <a:t> with </a:t>
            </a:r>
            <a:r>
              <a:rPr lang="it-IT" sz="2000" dirty="0" err="1" smtClean="0">
                <a:latin typeface="Cambria" panose="02040503050406030204" pitchFamily="18" charset="0"/>
              </a:rPr>
              <a:t>theoretical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thermoelastic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to high </a:t>
            </a:r>
            <a:r>
              <a:rPr lang="it-IT" sz="2000" dirty="0" err="1" smtClean="0">
                <a:latin typeface="Cambria" panose="02040503050406030204" pitchFamily="18" charset="0"/>
              </a:rPr>
              <a:t>accuracy</a:t>
            </a:r>
            <a:endParaRPr lang="it-IT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Cambria" panose="02040503050406030204" pitchFamily="18" charset="0"/>
              </a:rPr>
              <a:t>A </a:t>
            </a:r>
            <a:r>
              <a:rPr lang="it-IT" sz="2000" dirty="0" err="1" smtClean="0">
                <a:latin typeface="Cambria" panose="02040503050406030204" pitchFamily="18" charset="0"/>
              </a:rPr>
              <a:t>similar</a:t>
            </a:r>
            <a:r>
              <a:rPr lang="it-IT" sz="2000" dirty="0" smtClean="0">
                <a:latin typeface="Cambria" panose="02040503050406030204" pitchFamily="18" charset="0"/>
              </a:rPr>
              <a:t> mode-</a:t>
            </a:r>
            <a:r>
              <a:rPr lang="it-IT" sz="2000" dirty="0" err="1" smtClean="0">
                <a:latin typeface="Cambria" panose="02040503050406030204" pitchFamily="18" charset="0"/>
              </a:rPr>
              <a:t>dependent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in </a:t>
            </a:r>
            <a:r>
              <a:rPr lang="it-IT" sz="2000" dirty="0" err="1" smtClean="0">
                <a:latin typeface="Cambria" panose="02040503050406030204" pitchFamily="18" charset="0"/>
              </a:rPr>
              <a:t>silica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could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probably</a:t>
            </a:r>
            <a:r>
              <a:rPr lang="it-IT" sz="2000" dirty="0" smtClean="0">
                <a:latin typeface="Cambria" panose="02040503050406030204" pitchFamily="18" charset="0"/>
              </a:rPr>
              <a:t> be </a:t>
            </a:r>
            <a:r>
              <a:rPr lang="it-IT" sz="2000" dirty="0" err="1" smtClean="0">
                <a:latin typeface="Cambria" panose="02040503050406030204" pitchFamily="18" charset="0"/>
              </a:rPr>
              <a:t>explained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starting</a:t>
            </a:r>
            <a:r>
              <a:rPr lang="it-IT" sz="2000" dirty="0" smtClean="0">
                <a:latin typeface="Cambria" panose="02040503050406030204" pitchFamily="18" charset="0"/>
              </a:rPr>
              <a:t> from a model </a:t>
            </a:r>
            <a:r>
              <a:rPr lang="it-IT" sz="2000" dirty="0" err="1" smtClean="0">
                <a:latin typeface="Cambria" panose="02040503050406030204" pitchFamily="18" charset="0"/>
              </a:rPr>
              <a:t>that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takes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into</a:t>
            </a:r>
            <a:r>
              <a:rPr lang="it-IT" sz="2000" dirty="0" smtClean="0">
                <a:latin typeface="Cambria" panose="02040503050406030204" pitchFamily="18" charset="0"/>
              </a:rPr>
              <a:t> account </a:t>
            </a:r>
            <a:r>
              <a:rPr lang="it-IT" sz="2000" dirty="0" err="1" smtClean="0">
                <a:latin typeface="Cambria" panose="02040503050406030204" pitchFamily="18" charset="0"/>
              </a:rPr>
              <a:t>spurious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losses</a:t>
            </a:r>
            <a:r>
              <a:rPr lang="it-IT" sz="2000" dirty="0" smtClean="0">
                <a:latin typeface="Cambria" panose="02040503050406030204" pitchFamily="18" charset="0"/>
              </a:rPr>
              <a:t> in the </a:t>
            </a:r>
            <a:r>
              <a:rPr lang="it-IT" sz="2000" dirty="0" err="1" smtClean="0">
                <a:latin typeface="Cambria" panose="02040503050406030204" pitchFamily="18" charset="0"/>
              </a:rPr>
              <a:t>unpolished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lateral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surface</a:t>
            </a:r>
            <a:r>
              <a:rPr lang="it-IT" sz="2000" dirty="0" smtClean="0">
                <a:latin typeface="Cambria" panose="02040503050406030204" pitchFamily="18" charset="0"/>
              </a:rPr>
              <a:t>.</a:t>
            </a:r>
            <a:endParaRPr lang="it-IT" sz="20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COATING LOSS MEASUREMENT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3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601618" y="1112037"/>
            <a:ext cx="6414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evaluated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as</a:t>
            </a:r>
            <a:r>
              <a:rPr lang="it-IT" sz="2000" dirty="0" smtClean="0">
                <a:latin typeface="Cambria" panose="02040503050406030204" pitchFamily="18" charset="0"/>
              </a:rPr>
              <a:t> the </a:t>
            </a:r>
            <a:r>
              <a:rPr lang="it-IT" sz="2000" dirty="0" err="1" smtClean="0">
                <a:latin typeface="Cambria" panose="02040503050406030204" pitchFamily="18" charset="0"/>
              </a:rPr>
              <a:t>effect</a:t>
            </a:r>
            <a:r>
              <a:rPr lang="it-IT" sz="2000" dirty="0" smtClean="0">
                <a:latin typeface="Cambria" panose="02040503050406030204" pitchFamily="18" charset="0"/>
              </a:rPr>
              <a:t> of </a:t>
            </a:r>
            <a:r>
              <a:rPr lang="it-IT" sz="2000" dirty="0" err="1" smtClean="0">
                <a:latin typeface="Cambria" panose="02040503050406030204" pitchFamily="18" charset="0"/>
              </a:rPr>
              <a:t>coating</a:t>
            </a:r>
            <a:r>
              <a:rPr lang="it-IT" sz="2000" dirty="0" smtClean="0">
                <a:latin typeface="Cambria" panose="02040503050406030204" pitchFamily="18" charset="0"/>
              </a:rPr>
              <a:t> on the sample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>
                <a:latin typeface="Cambria" panose="02040503050406030204" pitchFamily="18" charset="0"/>
              </a:rPr>
              <a:t>:</a:t>
            </a:r>
            <a:endParaRPr lang="it-IT" sz="2000" dirty="0" smtClean="0">
              <a:latin typeface="Cambria" panose="020405030504060302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1617" y="2749004"/>
            <a:ext cx="820855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Knowledge of the </a:t>
            </a:r>
            <a:r>
              <a:rPr lang="it-IT" sz="2000" dirty="0" err="1" smtClean="0">
                <a:latin typeface="Cambria" panose="02040503050406030204" pitchFamily="18" charset="0"/>
              </a:rPr>
              <a:t>substrate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mandatory</a:t>
            </a:r>
            <a:r>
              <a:rPr lang="it-IT" sz="2000" dirty="0" smtClean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</a:rPr>
              <a:t>Substrate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is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b="1" dirty="0" err="1" smtClean="0">
                <a:latin typeface="Cambria" panose="02040503050406030204" pitchFamily="18" charset="0"/>
              </a:rPr>
              <a:t>measured</a:t>
            </a:r>
            <a:r>
              <a:rPr lang="it-IT" b="1" dirty="0" smtClean="0">
                <a:latin typeface="Cambria" panose="02040503050406030204" pitchFamily="18" charset="0"/>
              </a:rPr>
              <a:t> </a:t>
            </a:r>
            <a:r>
              <a:rPr lang="it-IT" b="1" dirty="0" err="1" smtClean="0">
                <a:latin typeface="Cambria" panose="02040503050406030204" pitchFamily="18" charset="0"/>
              </a:rPr>
              <a:t>before</a:t>
            </a:r>
            <a:r>
              <a:rPr lang="it-IT" b="1" dirty="0" smtClean="0">
                <a:latin typeface="Cambria" panose="02040503050406030204" pitchFamily="18" charset="0"/>
              </a:rPr>
              <a:t> </a:t>
            </a:r>
            <a:r>
              <a:rPr lang="it-IT" b="1" dirty="0" err="1" smtClean="0">
                <a:latin typeface="Cambria" panose="02040503050406030204" pitchFamily="18" charset="0"/>
              </a:rPr>
              <a:t>coating</a:t>
            </a:r>
            <a:r>
              <a:rPr lang="it-IT" b="1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deposition</a:t>
            </a:r>
            <a:r>
              <a:rPr lang="it-IT" dirty="0" smtClean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</a:rPr>
              <a:t>Substrate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losses</a:t>
            </a:r>
            <a:r>
              <a:rPr lang="it-IT" dirty="0" smtClean="0">
                <a:latin typeface="Cambria" panose="02040503050406030204" pitchFamily="18" charset="0"/>
              </a:rPr>
              <a:t> are </a:t>
            </a:r>
            <a:r>
              <a:rPr lang="it-IT" dirty="0" err="1" smtClean="0">
                <a:latin typeface="Cambria" panose="02040503050406030204" pitchFamily="18" charset="0"/>
              </a:rPr>
              <a:t>supposed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b="1" dirty="0" err="1" smtClean="0">
                <a:latin typeface="Cambria" panose="02040503050406030204" pitchFamily="18" charset="0"/>
              </a:rPr>
              <a:t>independent</a:t>
            </a:r>
            <a:r>
              <a:rPr lang="it-IT" b="1" dirty="0" smtClean="0">
                <a:latin typeface="Cambria" panose="02040503050406030204" pitchFamily="18" charset="0"/>
              </a:rPr>
              <a:t> by the </a:t>
            </a:r>
            <a:r>
              <a:rPr lang="it-IT" b="1" dirty="0" err="1" smtClean="0">
                <a:latin typeface="Cambria" panose="02040503050406030204" pitchFamily="18" charset="0"/>
              </a:rPr>
              <a:t>coating</a:t>
            </a:r>
            <a:r>
              <a:rPr lang="it-IT" b="1" dirty="0" smtClean="0">
                <a:latin typeface="Cambria" panose="02040503050406030204" pitchFamily="18" charset="0"/>
              </a:rPr>
              <a:t> </a:t>
            </a:r>
            <a:r>
              <a:rPr lang="it-IT" b="1" dirty="0" err="1" smtClean="0">
                <a:latin typeface="Cambria" panose="02040503050406030204" pitchFamily="18" charset="0"/>
              </a:rPr>
              <a:t>deposition</a:t>
            </a:r>
            <a:r>
              <a:rPr lang="it-IT" b="1" dirty="0" smtClean="0">
                <a:latin typeface="Cambria" panose="02040503050406030204" pitchFamily="18" charset="0"/>
              </a:rPr>
              <a:t> </a:t>
            </a:r>
            <a:r>
              <a:rPr lang="it-IT" b="1" dirty="0" err="1" smtClean="0">
                <a:latin typeface="Cambria" panose="02040503050406030204" pitchFamily="18" charset="0"/>
              </a:rPr>
              <a:t>process</a:t>
            </a:r>
            <a:r>
              <a:rPr lang="it-IT" b="1" dirty="0" smtClean="0">
                <a:latin typeface="Cambria" panose="02040503050406030204" pitchFamily="18" charset="0"/>
              </a:rPr>
              <a:t> </a:t>
            </a:r>
            <a:r>
              <a:rPr lang="it-IT" dirty="0" smtClean="0">
                <a:latin typeface="Cambria" panose="02040503050406030204" pitchFamily="18" charset="0"/>
              </a:rPr>
              <a:t>(</a:t>
            </a:r>
            <a:r>
              <a:rPr lang="it-IT" dirty="0" err="1" smtClean="0">
                <a:latin typeface="Cambria" panose="02040503050406030204" pitchFamily="18" charset="0"/>
              </a:rPr>
              <a:t>annealing</a:t>
            </a:r>
            <a:r>
              <a:rPr lang="it-IT" dirty="0" smtClean="0">
                <a:latin typeface="Cambria" panose="02040503050406030204" pitchFamily="18" charset="0"/>
              </a:rPr>
              <a:t>, </a:t>
            </a:r>
            <a:r>
              <a:rPr lang="it-IT" dirty="0" err="1" smtClean="0">
                <a:latin typeface="Cambria" panose="02040503050406030204" pitchFamily="18" charset="0"/>
              </a:rPr>
              <a:t>handling</a:t>
            </a:r>
            <a:r>
              <a:rPr lang="it-IT" dirty="0" smtClean="0">
                <a:latin typeface="Cambria" panose="02040503050406030204" pitchFamily="18" charset="0"/>
              </a:rPr>
              <a:t>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</a:rPr>
              <a:t>Energy </a:t>
            </a:r>
            <a:r>
              <a:rPr lang="it-IT" dirty="0" err="1" smtClean="0">
                <a:latin typeface="Cambria" panose="02040503050406030204" pitchFamily="18" charset="0"/>
              </a:rPr>
              <a:t>stored</a:t>
            </a:r>
            <a:r>
              <a:rPr lang="it-IT" dirty="0" smtClean="0">
                <a:latin typeface="Cambria" panose="02040503050406030204" pitchFamily="18" charset="0"/>
              </a:rPr>
              <a:t> in the </a:t>
            </a:r>
            <a:r>
              <a:rPr lang="it-IT" dirty="0" err="1" smtClean="0">
                <a:latin typeface="Cambria" panose="02040503050406030204" pitchFamily="18" charset="0"/>
              </a:rPr>
              <a:t>coating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is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evaluated</a:t>
            </a:r>
            <a:r>
              <a:rPr lang="it-IT" dirty="0" smtClean="0">
                <a:latin typeface="Cambria" panose="02040503050406030204" pitchFamily="18" charset="0"/>
              </a:rPr>
              <a:t> by FEM or </a:t>
            </a:r>
            <a:r>
              <a:rPr lang="it-IT" dirty="0" err="1" smtClean="0">
                <a:latin typeface="Cambria" panose="02040503050406030204" pitchFamily="18" charset="0"/>
              </a:rPr>
              <a:t>analitically</a:t>
            </a:r>
            <a:r>
              <a:rPr lang="it-IT" dirty="0" smtClean="0">
                <a:latin typeface="Cambria" panose="02040503050406030204" pitchFamily="18" charset="0"/>
              </a:rPr>
              <a:t> under </a:t>
            </a:r>
            <a:r>
              <a:rPr lang="it-IT" dirty="0" err="1" smtClean="0">
                <a:latin typeface="Cambria" panose="02040503050406030204" pitchFamily="18" charset="0"/>
              </a:rPr>
              <a:t>simple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assumptions</a:t>
            </a:r>
            <a:r>
              <a:rPr lang="it-IT" dirty="0" smtClean="0">
                <a:latin typeface="Cambria" panose="020405030504060302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</a:rPr>
              <a:t>Direct </a:t>
            </a:r>
            <a:r>
              <a:rPr lang="it-IT" dirty="0" err="1" smtClean="0">
                <a:latin typeface="Cambria" panose="02040503050406030204" pitchFamily="18" charset="0"/>
              </a:rPr>
              <a:t>measurement</a:t>
            </a:r>
            <a:r>
              <a:rPr lang="it-IT" dirty="0" smtClean="0">
                <a:latin typeface="Cambria" panose="02040503050406030204" pitchFamily="18" charset="0"/>
              </a:rPr>
              <a:t> of mode </a:t>
            </a:r>
            <a:r>
              <a:rPr lang="it-IT" dirty="0" err="1" smtClean="0">
                <a:latin typeface="Cambria" panose="02040503050406030204" pitchFamily="18" charset="0"/>
              </a:rPr>
              <a:t>dependent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dilution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factor</a:t>
            </a:r>
            <a:r>
              <a:rPr lang="it-IT" dirty="0" smtClean="0">
                <a:latin typeface="Cambria" panose="02040503050406030204" pitchFamily="18" charset="0"/>
              </a:rPr>
              <a:t> : </a:t>
            </a:r>
            <a:r>
              <a:rPr lang="it-IT" dirty="0" err="1" smtClean="0">
                <a:latin typeface="Cambria" panose="02040503050406030204" pitchFamily="18" charset="0"/>
              </a:rPr>
              <a:t>see</a:t>
            </a:r>
            <a:r>
              <a:rPr lang="it-IT" dirty="0" smtClean="0">
                <a:latin typeface="Cambria" panose="02040503050406030204" pitchFamily="18" charset="0"/>
              </a:rPr>
              <a:t> M. </a:t>
            </a:r>
            <a:r>
              <a:rPr lang="it-IT" dirty="0" err="1" smtClean="0">
                <a:latin typeface="Cambria" panose="02040503050406030204" pitchFamily="18" charset="0"/>
              </a:rPr>
              <a:t>Granata’s</a:t>
            </a:r>
            <a:r>
              <a:rPr lang="it-IT" dirty="0" smtClean="0">
                <a:latin typeface="Cambria" panose="02040503050406030204" pitchFamily="18" charset="0"/>
              </a:rPr>
              <a:t> talk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2369820" y="1714500"/>
                <a:ext cx="4177939" cy="7209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𝐶𝑂𝐴𝑇</m:t>
                          </m:r>
                        </m:sub>
                      </m:sSub>
                      <m:r>
                        <a:rPr lang="it-IT" sz="2000" i="1">
                          <a:latin typeface="Cambria Math"/>
                          <a:ea typeface="Cambria Math"/>
                        </a:rPr>
                        <m:t>≅</m:t>
                      </m:r>
                      <m:d>
                        <m:d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𝑆𝑈𝐵</m:t>
                              </m:r>
                              <m:r>
                                <a:rPr lang="it-IT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it-IT" sz="2000" b="0" i="1" smtClean="0">
                                  <a:latin typeface="Cambria Math"/>
                                </a:rPr>
                                <m:t>𝐶𝑂𝐴𝑇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𝑆𝑈𝐵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𝑆𝑈𝐵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𝐶𝑂𝐴𝑇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820" y="1714500"/>
                <a:ext cx="4177939" cy="7209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3077169" y="4511040"/>
                <a:ext cx="2763240" cy="74943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𝑆𝑈𝐵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000" i="1">
                                  <a:latin typeface="Cambria Math"/>
                                </a:rPr>
                                <m:t>𝐶𝑂𝐴𝑇</m:t>
                              </m:r>
                            </m:sub>
                          </m:sSub>
                        </m:den>
                      </m:f>
                      <m:r>
                        <a:rPr lang="it-IT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𝑆𝑈𝐵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𝑆𝑈𝐵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3 </m:t>
                              </m:r>
                              <m:r>
                                <a:rPr lang="it-IT" sz="20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𝐶𝑂𝐴𝑇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𝐶𝑂𝐴𝑇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69" y="4511040"/>
                <a:ext cx="2763240" cy="7494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03" y="1190624"/>
            <a:ext cx="4035533" cy="115547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DISC SAMPLES FOR </a:t>
            </a:r>
            <a:r>
              <a:rPr lang="it-IT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GeNS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4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3776" y="816969"/>
            <a:ext cx="5314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latin typeface="Cambria" panose="02040503050406030204" pitchFamily="18" charset="0"/>
              </a:rPr>
              <a:t>Ge</a:t>
            </a:r>
            <a:r>
              <a:rPr lang="it-IT" sz="2000" dirty="0" err="1" smtClean="0">
                <a:latin typeface="Cambria" panose="02040503050406030204" pitchFamily="18" charset="0"/>
              </a:rPr>
              <a:t>ntle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b="1" dirty="0" err="1" smtClean="0">
                <a:latin typeface="Cambria" panose="02040503050406030204" pitchFamily="18" charset="0"/>
              </a:rPr>
              <a:t>N</a:t>
            </a:r>
            <a:r>
              <a:rPr lang="it-IT" sz="2000" dirty="0" err="1" smtClean="0">
                <a:latin typeface="Cambria" panose="02040503050406030204" pitchFamily="18" charset="0"/>
              </a:rPr>
              <a:t>odal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b="1" dirty="0" err="1" smtClean="0">
                <a:latin typeface="Cambria" panose="02040503050406030204" pitchFamily="18" charset="0"/>
              </a:rPr>
              <a:t>S</a:t>
            </a:r>
            <a:r>
              <a:rPr lang="it-IT" sz="2000" dirty="0" err="1" smtClean="0">
                <a:latin typeface="Cambria" panose="02040503050406030204" pitchFamily="18" charset="0"/>
              </a:rPr>
              <a:t>uspension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an </a:t>
            </a:r>
            <a:r>
              <a:rPr lang="it-IT" sz="2000" dirty="0" err="1" smtClean="0">
                <a:latin typeface="Cambria" panose="02040503050406030204" pitchFamily="18" charset="0"/>
              </a:rPr>
              <a:t>ideal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reference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solution</a:t>
            </a:r>
            <a:r>
              <a:rPr lang="it-IT" sz="2000" dirty="0" smtClean="0">
                <a:latin typeface="Cambria" panose="02040503050406030204" pitchFamily="18" charset="0"/>
              </a:rPr>
              <a:t> for </a:t>
            </a:r>
            <a:r>
              <a:rPr lang="it-IT" sz="2000" dirty="0" err="1" smtClean="0">
                <a:latin typeface="Cambria" panose="02040503050406030204" pitchFamily="18" charset="0"/>
              </a:rPr>
              <a:t>coating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characterization</a:t>
            </a:r>
            <a:r>
              <a:rPr lang="it-IT" sz="2000" dirty="0" smtClean="0">
                <a:latin typeface="Cambria" panose="02040503050406030204" pitchFamily="18" charset="0"/>
              </a:rPr>
              <a:t>:</a:t>
            </a:r>
          </a:p>
          <a:p>
            <a:endParaRPr lang="it-IT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</a:rPr>
              <a:t>All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suspension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parameters</a:t>
            </a:r>
            <a:r>
              <a:rPr lang="it-IT" dirty="0" smtClean="0">
                <a:latin typeface="Cambria" panose="02040503050406030204" pitchFamily="18" charset="0"/>
              </a:rPr>
              <a:t> are under control;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</a:rPr>
              <a:t>Very</a:t>
            </a:r>
            <a:r>
              <a:rPr lang="it-IT" dirty="0" smtClean="0">
                <a:latin typeface="Cambria" panose="02040503050406030204" pitchFamily="18" charset="0"/>
              </a:rPr>
              <a:t> high </a:t>
            </a:r>
            <a:r>
              <a:rPr lang="it-IT" dirty="0" err="1" smtClean="0">
                <a:latin typeface="Cambria" panose="02040503050406030204" pitchFamily="18" charset="0"/>
              </a:rPr>
              <a:t>repeatability</a:t>
            </a:r>
            <a:r>
              <a:rPr lang="it-IT" dirty="0" smtClean="0">
                <a:latin typeface="Cambria" panose="02040503050406030204" pitchFamily="18" charset="0"/>
              </a:rPr>
              <a:t> of </a:t>
            </a:r>
            <a:r>
              <a:rPr lang="it-IT" dirty="0" err="1" smtClean="0">
                <a:latin typeface="Cambria" panose="02040503050406030204" pitchFamily="18" charset="0"/>
              </a:rPr>
              <a:t>Qs</a:t>
            </a:r>
            <a:r>
              <a:rPr lang="it-IT" dirty="0" smtClean="0">
                <a:latin typeface="Cambria" panose="02040503050406030204" pitchFamily="18" charset="0"/>
              </a:rPr>
              <a:t> (</a:t>
            </a:r>
            <a:r>
              <a:rPr lang="it-IT" dirty="0" err="1" smtClean="0">
                <a:latin typeface="Cambria" panose="02040503050406030204" pitchFamily="18" charset="0"/>
              </a:rPr>
              <a:t>within</a:t>
            </a:r>
            <a:r>
              <a:rPr lang="it-IT" dirty="0" smtClean="0">
                <a:latin typeface="Cambria" panose="02040503050406030204" pitchFamily="18" charset="0"/>
              </a:rPr>
              <a:t> ….%);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</a:rPr>
              <a:t>Stability</a:t>
            </a:r>
            <a:r>
              <a:rPr lang="it-IT" dirty="0" smtClean="0">
                <a:latin typeface="Cambria" panose="02040503050406030204" pitchFamily="18" charset="0"/>
              </a:rPr>
              <a:t> vs </a:t>
            </a:r>
            <a:r>
              <a:rPr lang="it-IT" dirty="0" err="1" smtClean="0">
                <a:latin typeface="Cambria" panose="02040503050406030204" pitchFamily="18" charset="0"/>
              </a:rPr>
              <a:t>repeated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suspensions</a:t>
            </a:r>
            <a:r>
              <a:rPr lang="it-IT" dirty="0" smtClean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</a:rPr>
              <a:t>Coated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surfaces</a:t>
            </a:r>
            <a:r>
              <a:rPr lang="it-IT" dirty="0" smtClean="0">
                <a:latin typeface="Cambria" panose="02040503050406030204" pitchFamily="18" charset="0"/>
              </a:rPr>
              <a:t> are </a:t>
            </a:r>
            <a:r>
              <a:rPr lang="it-IT" dirty="0" err="1" smtClean="0">
                <a:latin typeface="Cambria" panose="02040503050406030204" pitchFamily="18" charset="0"/>
              </a:rPr>
              <a:t>not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damaged</a:t>
            </a:r>
            <a:r>
              <a:rPr lang="it-IT" dirty="0" smtClean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</a:rPr>
              <a:t>All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b="1" dirty="0" smtClean="0">
                <a:latin typeface="Cambria" panose="02040503050406030204" pitchFamily="18" charset="0"/>
              </a:rPr>
              <a:t>mode families </a:t>
            </a:r>
            <a:r>
              <a:rPr lang="it-IT" dirty="0" smtClean="0">
                <a:latin typeface="Cambria" panose="02040503050406030204" pitchFamily="18" charset="0"/>
              </a:rPr>
              <a:t>with </a:t>
            </a:r>
            <a:r>
              <a:rPr lang="it-IT" dirty="0" err="1" smtClean="0">
                <a:latin typeface="Cambria" panose="02040503050406030204" pitchFamily="18" charset="0"/>
              </a:rPr>
              <a:t>nodal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lines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at</a:t>
            </a:r>
            <a:r>
              <a:rPr lang="it-IT" dirty="0" smtClean="0">
                <a:latin typeface="Cambria" panose="02040503050406030204" pitchFamily="18" charset="0"/>
              </a:rPr>
              <a:t> the center can be </a:t>
            </a:r>
            <a:r>
              <a:rPr lang="it-IT" dirty="0" err="1" smtClean="0">
                <a:latin typeface="Cambria" panose="02040503050406030204" pitchFamily="18" charset="0"/>
              </a:rPr>
              <a:t>measured</a:t>
            </a:r>
            <a:endParaRPr lang="it-IT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err="1" smtClean="0">
                <a:latin typeface="Cambria" panose="02040503050406030204" pitchFamily="18" charset="0"/>
              </a:rPr>
              <a:t>Samples</a:t>
            </a:r>
            <a:r>
              <a:rPr lang="it-IT" b="1" dirty="0" smtClean="0">
                <a:latin typeface="Cambria" panose="02040503050406030204" pitchFamily="18" charset="0"/>
              </a:rPr>
              <a:t> are disc-</a:t>
            </a:r>
            <a:r>
              <a:rPr lang="it-IT" b="1" dirty="0" err="1" smtClean="0">
                <a:latin typeface="Cambria" panose="02040503050406030204" pitchFamily="18" charset="0"/>
              </a:rPr>
              <a:t>shaped</a:t>
            </a:r>
            <a:r>
              <a:rPr lang="it-IT" dirty="0" smtClean="0">
                <a:latin typeface="Cambria" panose="02040503050406030204" pitchFamily="18" charset="0"/>
              </a:rPr>
              <a:t>, mode families are set by the </a:t>
            </a:r>
            <a:r>
              <a:rPr lang="it-IT" dirty="0" err="1" smtClean="0">
                <a:latin typeface="Cambria" panose="02040503050406030204" pitchFamily="18" charset="0"/>
              </a:rPr>
              <a:t>condition</a:t>
            </a:r>
            <a:r>
              <a:rPr lang="it-IT" dirty="0" smtClean="0">
                <a:latin typeface="Cambria" panose="02040503050406030204" pitchFamily="18" charset="0"/>
              </a:rPr>
              <a:t> of </a:t>
            </a:r>
            <a:r>
              <a:rPr lang="it-IT" b="1" dirty="0" smtClean="0">
                <a:latin typeface="Cambria" panose="02040503050406030204" pitchFamily="18" charset="0"/>
              </a:rPr>
              <a:t>free </a:t>
            </a:r>
            <a:r>
              <a:rPr lang="it-IT" b="1" dirty="0" err="1" smtClean="0">
                <a:latin typeface="Cambria" panose="02040503050406030204" pitchFamily="18" charset="0"/>
              </a:rPr>
              <a:t>edges</a:t>
            </a:r>
            <a:endParaRPr lang="it-IT" b="1" dirty="0" smtClean="0">
              <a:latin typeface="Cambria" panose="02040503050406030204" pitchFamily="18" charset="0"/>
            </a:endParaRPr>
          </a:p>
          <a:p>
            <a:endParaRPr lang="it-IT" sz="2000" dirty="0"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modo1_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321" y="4088791"/>
            <a:ext cx="1832521" cy="1452268"/>
          </a:xfrm>
          <a:prstGeom prst="rect">
            <a:avLst/>
          </a:prstGeom>
        </p:spPr>
      </p:pic>
      <p:pic>
        <p:nvPicPr>
          <p:cNvPr id="10" name="Immagine 9" descr="modo42a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61252" y="4088791"/>
            <a:ext cx="1832520" cy="145226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3376" y="5656543"/>
            <a:ext cx="894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latin typeface="Cambria" panose="02040503050406030204" pitchFamily="18" charset="0"/>
              </a:rPr>
              <a:t>GeNS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available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at</a:t>
            </a:r>
            <a:r>
              <a:rPr lang="it-IT" sz="2000" dirty="0" smtClean="0">
                <a:latin typeface="Cambria" panose="02040503050406030204" pitchFamily="18" charset="0"/>
              </a:rPr>
              <a:t> LMA (room T and </a:t>
            </a:r>
            <a:r>
              <a:rPr lang="it-IT" sz="2000" dirty="0" err="1" smtClean="0">
                <a:latin typeface="Cambria" panose="02040503050406030204" pitchFamily="18" charset="0"/>
              </a:rPr>
              <a:t>cryogenic</a:t>
            </a:r>
            <a:r>
              <a:rPr lang="it-IT" sz="2000" dirty="0" smtClean="0">
                <a:latin typeface="Cambria" panose="02040503050406030204" pitchFamily="18" charset="0"/>
              </a:rPr>
              <a:t>), Roma Tor Vergata, and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going</a:t>
            </a:r>
            <a:r>
              <a:rPr lang="it-IT" sz="2000" dirty="0" smtClean="0">
                <a:latin typeface="Cambria" panose="02040503050406030204" pitchFamily="18" charset="0"/>
              </a:rPr>
              <a:t> to be set up in Perugia….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162" y="2804394"/>
            <a:ext cx="3382614" cy="249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5264142" y="2328467"/>
            <a:ext cx="370569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Estrangelo Edessa" pitchFamily="66" charset="0"/>
              </a:rPr>
              <a:t>E. Cesarini et al. Rev. Sci. </a:t>
            </a:r>
            <a:r>
              <a:rPr lang="it-IT" sz="1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Estrangelo Edessa" pitchFamily="66" charset="0"/>
              </a:rPr>
              <a:t>Instr</a:t>
            </a:r>
            <a:r>
              <a:rPr lang="it-IT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Estrangelo Edessa" pitchFamily="66" charset="0"/>
              </a:rPr>
              <a:t>. </a:t>
            </a:r>
            <a:r>
              <a:rPr lang="en-GB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Estrangelo Edessa" pitchFamily="66" charset="0"/>
              </a:rPr>
              <a:t>80, 053904 (2009)</a:t>
            </a:r>
            <a:endParaRPr lang="it-IT" sz="1200" b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716" y="3003325"/>
            <a:ext cx="8752114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SILICON DISCS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5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25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6" y="2564168"/>
            <a:ext cx="4646295" cy="377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SILICON SUBSTRATES: THERMOELASTIC LOSS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6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505957" y="2945934"/>
            <a:ext cx="4109721" cy="3016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In </a:t>
            </a:r>
            <a:r>
              <a:rPr lang="it-IT" sz="2000" b="1" dirty="0" err="1" smtClean="0">
                <a:latin typeface="Cambria" panose="02040503050406030204" pitchFamily="18" charset="0"/>
              </a:rPr>
              <a:t>thin</a:t>
            </a:r>
            <a:r>
              <a:rPr lang="it-IT" sz="2000" b="1" dirty="0" smtClean="0">
                <a:latin typeface="Cambria" panose="02040503050406030204" pitchFamily="18" charset="0"/>
              </a:rPr>
              <a:t> </a:t>
            </a:r>
            <a:r>
              <a:rPr lang="it-IT" sz="2000" b="1" dirty="0" err="1" smtClean="0">
                <a:latin typeface="Cambria" panose="02040503050406030204" pitchFamily="18" charset="0"/>
              </a:rPr>
              <a:t>silicon</a:t>
            </a:r>
            <a:r>
              <a:rPr lang="it-IT" sz="2000" b="1" dirty="0" smtClean="0">
                <a:latin typeface="Cambria" panose="02040503050406030204" pitchFamily="18" charset="0"/>
              </a:rPr>
              <a:t> </a:t>
            </a:r>
            <a:r>
              <a:rPr lang="it-IT" sz="2000" b="1" dirty="0" err="1" smtClean="0">
                <a:latin typeface="Cambria" panose="02040503050406030204" pitchFamily="18" charset="0"/>
              </a:rPr>
              <a:t>discs</a:t>
            </a:r>
            <a:r>
              <a:rPr lang="it-IT" sz="2000" dirty="0" smtClean="0">
                <a:latin typeface="Cambria" panose="02040503050406030204" pitchFamily="18" charset="0"/>
              </a:rPr>
              <a:t>, </a:t>
            </a:r>
            <a:r>
              <a:rPr lang="it-IT" sz="2000" dirty="0" err="1" smtClean="0">
                <a:latin typeface="Cambria" panose="02040503050406030204" pitchFamily="18" charset="0"/>
              </a:rPr>
              <a:t>at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acoustic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frequencies</a:t>
            </a:r>
            <a:r>
              <a:rPr lang="it-IT" sz="2000" dirty="0" smtClean="0">
                <a:latin typeface="Cambria" panose="02040503050406030204" pitchFamily="18" charset="0"/>
              </a:rPr>
              <a:t>, the </a:t>
            </a:r>
            <a:r>
              <a:rPr lang="it-IT" sz="2000" dirty="0" err="1" smtClean="0">
                <a:latin typeface="Cambria" panose="02040503050406030204" pitchFamily="18" charset="0"/>
              </a:rPr>
              <a:t>main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contribution</a:t>
            </a:r>
            <a:r>
              <a:rPr lang="it-IT" sz="2000" dirty="0" smtClean="0">
                <a:latin typeface="Cambria" panose="02040503050406030204" pitchFamily="18" charset="0"/>
              </a:rPr>
              <a:t> to the </a:t>
            </a:r>
            <a:r>
              <a:rPr lang="it-IT" sz="2000" dirty="0" err="1" smtClean="0">
                <a:latin typeface="Cambria" panose="02040503050406030204" pitchFamily="18" charset="0"/>
              </a:rPr>
              <a:t>substrate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is</a:t>
            </a:r>
            <a:r>
              <a:rPr lang="it-IT" sz="2000" dirty="0" smtClean="0">
                <a:latin typeface="Cambria" panose="02040503050406030204" pitchFamily="18" charset="0"/>
              </a:rPr>
              <a:t> </a:t>
            </a:r>
            <a:r>
              <a:rPr lang="it-IT" sz="2000" dirty="0" err="1" smtClean="0">
                <a:latin typeface="Cambria" panose="02040503050406030204" pitchFamily="18" charset="0"/>
              </a:rPr>
              <a:t>expected</a:t>
            </a:r>
            <a:r>
              <a:rPr lang="it-IT" sz="2000" dirty="0" smtClean="0">
                <a:latin typeface="Cambria" panose="02040503050406030204" pitchFamily="18" charset="0"/>
              </a:rPr>
              <a:t> to be due to </a:t>
            </a:r>
            <a:r>
              <a:rPr lang="it-IT" sz="2000" b="1" dirty="0" err="1" smtClean="0">
                <a:latin typeface="Cambria" panose="02040503050406030204" pitchFamily="18" charset="0"/>
              </a:rPr>
              <a:t>thermoelastic</a:t>
            </a:r>
            <a:r>
              <a:rPr lang="it-IT" sz="2000" b="1" dirty="0" smtClean="0">
                <a:latin typeface="Cambria" panose="02040503050406030204" pitchFamily="18" charset="0"/>
              </a:rPr>
              <a:t> </a:t>
            </a:r>
            <a:r>
              <a:rPr lang="it-IT" sz="2000" b="1" dirty="0" err="1" smtClean="0">
                <a:latin typeface="Cambria" panose="02040503050406030204" pitchFamily="18" charset="0"/>
              </a:rPr>
              <a:t>loss</a:t>
            </a:r>
            <a:r>
              <a:rPr lang="it-IT" sz="2000" dirty="0" smtClean="0">
                <a:latin typeface="Cambria" panose="02040503050406030204" pitchFamily="18" charset="0"/>
              </a:rPr>
              <a:t>:</a:t>
            </a:r>
          </a:p>
          <a:p>
            <a:endParaRPr lang="it-IT" sz="2000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</a:rPr>
              <a:t>Very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low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intrinsic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losses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measured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at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cryogenic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temperatures</a:t>
            </a:r>
            <a:r>
              <a:rPr lang="it-IT" dirty="0" smtClean="0">
                <a:latin typeface="Cambria" panose="02040503050406030204" pitchFamily="18" charset="0"/>
              </a:rPr>
              <a:t> (</a:t>
            </a:r>
            <a:r>
              <a:rPr lang="it-IT" dirty="0" err="1" smtClean="0">
                <a:latin typeface="Cambria" panose="02040503050406030204" pitchFamily="18" charset="0"/>
              </a:rPr>
              <a:t>lamb</a:t>
            </a:r>
            <a:r>
              <a:rPr lang="it-IT" dirty="0" smtClean="0">
                <a:latin typeface="Cambria" panose="02040503050406030204" pitchFamily="18" charset="0"/>
              </a:rPr>
              <a:t>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smtClean="0">
                <a:latin typeface="Cambria" panose="02040503050406030204" pitchFamily="18" charset="0"/>
              </a:rPr>
              <a:t>High </a:t>
            </a:r>
            <a:r>
              <a:rPr lang="it-IT" dirty="0" err="1" smtClean="0">
                <a:latin typeface="Cambria" panose="02040503050406030204" pitchFamily="18" charset="0"/>
              </a:rPr>
              <a:t>thermal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conductivity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pushes</a:t>
            </a:r>
            <a:r>
              <a:rPr lang="it-IT" dirty="0" smtClean="0">
                <a:latin typeface="Cambria" panose="02040503050406030204" pitchFamily="18" charset="0"/>
              </a:rPr>
              <a:t> the </a:t>
            </a:r>
            <a:r>
              <a:rPr lang="it-IT" dirty="0" err="1" smtClean="0">
                <a:latin typeface="Cambria" panose="02040503050406030204" pitchFamily="18" charset="0"/>
              </a:rPr>
              <a:t>peak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frequency</a:t>
            </a:r>
            <a:r>
              <a:rPr lang="it-IT" dirty="0" smtClean="0">
                <a:latin typeface="Cambria" panose="02040503050406030204" pitchFamily="18" charset="0"/>
              </a:rPr>
              <a:t> in the </a:t>
            </a:r>
            <a:r>
              <a:rPr lang="it-IT" dirty="0" err="1" smtClean="0">
                <a:latin typeface="Cambria" panose="02040503050406030204" pitchFamily="18" charset="0"/>
              </a:rPr>
              <a:t>acoustic</a:t>
            </a:r>
            <a:r>
              <a:rPr lang="it-IT" dirty="0" smtClean="0">
                <a:latin typeface="Cambria" panose="02040503050406030204" pitchFamily="18" charset="0"/>
              </a:rPr>
              <a:t> band</a:t>
            </a:r>
            <a:endParaRPr lang="it-IT" dirty="0"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660399" y="942497"/>
            <a:ext cx="7955280" cy="1708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900" dirty="0" smtClean="0">
                <a:latin typeface="Cambria" panose="02040503050406030204" pitchFamily="18" charset="0"/>
              </a:rPr>
              <a:t>The </a:t>
            </a:r>
            <a:r>
              <a:rPr lang="it-IT" sz="1900" b="1" dirty="0" err="1" smtClean="0">
                <a:latin typeface="Cambria" panose="02040503050406030204" pitchFamily="18" charset="0"/>
              </a:rPr>
              <a:t>thermoelastic</a:t>
            </a:r>
            <a:r>
              <a:rPr lang="it-IT" sz="1900" b="1" dirty="0" smtClean="0">
                <a:latin typeface="Cambria" panose="02040503050406030204" pitchFamily="18" charset="0"/>
              </a:rPr>
              <a:t> </a:t>
            </a:r>
            <a:r>
              <a:rPr lang="it-IT" sz="1900" b="1" dirty="0" err="1" smtClean="0">
                <a:latin typeface="Cambria" panose="02040503050406030204" pitchFamily="18" charset="0"/>
              </a:rPr>
              <a:t>effect</a:t>
            </a:r>
            <a:r>
              <a:rPr lang="it-IT" sz="1900" b="1" dirty="0" smtClean="0">
                <a:latin typeface="Cambria" panose="02040503050406030204" pitchFamily="18" charset="0"/>
              </a:rPr>
              <a:t> </a:t>
            </a:r>
            <a:r>
              <a:rPr lang="it-IT" sz="1900" dirty="0" err="1" smtClean="0">
                <a:latin typeface="Cambria" panose="02040503050406030204" pitchFamily="18" charset="0"/>
              </a:rPr>
              <a:t>is</a:t>
            </a:r>
            <a:r>
              <a:rPr lang="it-IT" sz="1900" dirty="0" smtClean="0">
                <a:latin typeface="Cambria" panose="02040503050406030204" pitchFamily="18" charset="0"/>
              </a:rPr>
              <a:t> a </a:t>
            </a:r>
            <a:r>
              <a:rPr lang="it-IT" sz="1900" dirty="0" err="1" smtClean="0">
                <a:latin typeface="Cambria" panose="02040503050406030204" pitchFamily="18" charset="0"/>
              </a:rPr>
              <a:t>relaxation</a:t>
            </a:r>
            <a:r>
              <a:rPr lang="it-IT" sz="1900" dirty="0" smtClean="0">
                <a:latin typeface="Cambria" panose="02040503050406030204" pitchFamily="18" charset="0"/>
              </a:rPr>
              <a:t> </a:t>
            </a:r>
            <a:r>
              <a:rPr lang="it-IT" sz="1900" dirty="0" err="1" smtClean="0">
                <a:latin typeface="Cambria" panose="02040503050406030204" pitchFamily="18" charset="0"/>
              </a:rPr>
              <a:t>process</a:t>
            </a:r>
            <a:r>
              <a:rPr lang="it-IT" sz="1900" dirty="0" smtClean="0">
                <a:latin typeface="Cambria" panose="02040503050406030204" pitchFamily="18" charset="0"/>
              </a:rPr>
              <a:t> </a:t>
            </a:r>
            <a:r>
              <a:rPr lang="it-IT" sz="1900" dirty="0" err="1" smtClean="0">
                <a:latin typeface="Cambria" panose="02040503050406030204" pitchFamily="18" charset="0"/>
              </a:rPr>
              <a:t>caused</a:t>
            </a:r>
            <a:r>
              <a:rPr lang="it-IT" sz="1900" dirty="0" smtClean="0">
                <a:latin typeface="Cambria" panose="02040503050406030204" pitchFamily="18" charset="0"/>
              </a:rPr>
              <a:t> by the </a:t>
            </a:r>
            <a:r>
              <a:rPr lang="it-IT" sz="1900" dirty="0" err="1" smtClean="0">
                <a:latin typeface="Cambria" panose="02040503050406030204" pitchFamily="18" charset="0"/>
              </a:rPr>
              <a:t>heat</a:t>
            </a:r>
            <a:r>
              <a:rPr lang="it-IT" sz="1900" dirty="0" smtClean="0">
                <a:latin typeface="Cambria" panose="02040503050406030204" pitchFamily="18" charset="0"/>
              </a:rPr>
              <a:t> </a:t>
            </a:r>
            <a:r>
              <a:rPr lang="it-IT" sz="1900" dirty="0" err="1" smtClean="0">
                <a:latin typeface="Cambria" panose="02040503050406030204" pitchFamily="18" charset="0"/>
              </a:rPr>
              <a:t>excanged</a:t>
            </a:r>
            <a:r>
              <a:rPr lang="it-IT" sz="1900" dirty="0" smtClean="0">
                <a:latin typeface="Cambria" panose="02040503050406030204" pitchFamily="18" charset="0"/>
              </a:rPr>
              <a:t> </a:t>
            </a:r>
            <a:r>
              <a:rPr lang="it-IT" sz="1900" dirty="0" err="1" smtClean="0">
                <a:latin typeface="Cambria" panose="02040503050406030204" pitchFamily="18" charset="0"/>
              </a:rPr>
              <a:t>within</a:t>
            </a:r>
            <a:r>
              <a:rPr lang="it-IT" sz="1900" dirty="0" smtClean="0">
                <a:latin typeface="Cambria" panose="02040503050406030204" pitchFamily="18" charset="0"/>
              </a:rPr>
              <a:t> the </a:t>
            </a:r>
            <a:r>
              <a:rPr lang="it-IT" sz="1900" dirty="0" err="1" smtClean="0">
                <a:latin typeface="Cambria" panose="02040503050406030204" pitchFamily="18" charset="0"/>
              </a:rPr>
              <a:t>vibrating</a:t>
            </a:r>
            <a:r>
              <a:rPr lang="it-IT" sz="1900" dirty="0" smtClean="0">
                <a:latin typeface="Cambria" panose="02040503050406030204" pitchFamily="18" charset="0"/>
              </a:rPr>
              <a:t> body, </a:t>
            </a:r>
            <a:r>
              <a:rPr lang="it-IT" sz="1900" dirty="0" err="1" smtClean="0">
                <a:latin typeface="Cambria" panose="02040503050406030204" pitchFamily="18" charset="0"/>
              </a:rPr>
              <a:t>between</a:t>
            </a:r>
            <a:r>
              <a:rPr lang="it-IT" sz="1900" dirty="0" smtClean="0">
                <a:latin typeface="Cambria" panose="02040503050406030204" pitchFamily="18" charset="0"/>
              </a:rPr>
              <a:t> </a:t>
            </a:r>
            <a:r>
              <a:rPr lang="it-IT" sz="1900" dirty="0" err="1" smtClean="0">
                <a:latin typeface="Cambria" panose="02040503050406030204" pitchFamily="18" charset="0"/>
              </a:rPr>
              <a:t>compressed</a:t>
            </a:r>
            <a:r>
              <a:rPr lang="it-IT" sz="1900" dirty="0" smtClean="0">
                <a:latin typeface="Cambria" panose="02040503050406030204" pitchFamily="18" charset="0"/>
              </a:rPr>
              <a:t> and </a:t>
            </a:r>
            <a:r>
              <a:rPr lang="it-IT" sz="1900" dirty="0" err="1" smtClean="0">
                <a:latin typeface="Cambria" panose="02040503050406030204" pitchFamily="18" charset="0"/>
              </a:rPr>
              <a:t>expanded</a:t>
            </a:r>
            <a:r>
              <a:rPr lang="it-IT" sz="1900" dirty="0" smtClean="0">
                <a:latin typeface="Cambria" panose="02040503050406030204" pitchFamily="18" charset="0"/>
              </a:rPr>
              <a:t> </a:t>
            </a:r>
            <a:r>
              <a:rPr lang="it-IT" sz="1900" dirty="0" err="1" smtClean="0">
                <a:latin typeface="Cambria" panose="02040503050406030204" pitchFamily="18" charset="0"/>
              </a:rPr>
              <a:t>regions</a:t>
            </a:r>
            <a:r>
              <a:rPr lang="it-IT" sz="1900" dirty="0" smtClean="0">
                <a:latin typeface="Cambria" panose="02040503050406030204" pitchFamily="18" charset="0"/>
              </a:rPr>
              <a:t>. </a:t>
            </a:r>
            <a:r>
              <a:rPr lang="it-IT" sz="1900" dirty="0" err="1" smtClean="0">
                <a:latin typeface="Cambria" panose="02040503050406030204" pitchFamily="18" charset="0"/>
              </a:rPr>
              <a:t>It</a:t>
            </a:r>
            <a:r>
              <a:rPr lang="it-IT" sz="1900" dirty="0" smtClean="0">
                <a:latin typeface="Cambria" panose="02040503050406030204" pitchFamily="18" charset="0"/>
              </a:rPr>
              <a:t> can be </a:t>
            </a:r>
            <a:r>
              <a:rPr lang="it-IT" sz="1900" dirty="0" err="1" smtClean="0">
                <a:latin typeface="Cambria" panose="02040503050406030204" pitchFamily="18" charset="0"/>
              </a:rPr>
              <a:t>thought</a:t>
            </a:r>
            <a:r>
              <a:rPr lang="it-IT" sz="1900" dirty="0" smtClean="0">
                <a:latin typeface="Cambria" panose="02040503050406030204" pitchFamily="18" charset="0"/>
              </a:rPr>
              <a:t> </a:t>
            </a:r>
            <a:r>
              <a:rPr lang="it-IT" sz="1900" dirty="0" err="1" smtClean="0">
                <a:latin typeface="Cambria" panose="02040503050406030204" pitchFamily="18" charset="0"/>
              </a:rPr>
              <a:t>as</a:t>
            </a:r>
            <a:r>
              <a:rPr lang="it-IT" sz="1900" dirty="0" smtClean="0">
                <a:latin typeface="Cambria" panose="02040503050406030204" pitchFamily="18" charset="0"/>
              </a:rPr>
              <a:t>:</a:t>
            </a:r>
          </a:p>
          <a:p>
            <a:endParaRPr lang="it-IT" sz="1200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</a:rPr>
              <a:t>d</a:t>
            </a:r>
            <a:r>
              <a:rPr lang="it-IT" dirty="0" smtClean="0">
                <a:latin typeface="Cambria" panose="02040503050406030204" pitchFamily="18" charset="0"/>
              </a:rPr>
              <a:t>ue to </a:t>
            </a:r>
            <a:r>
              <a:rPr lang="it-IT" dirty="0" err="1" smtClean="0">
                <a:latin typeface="Cambria" panose="02040503050406030204" pitchFamily="18" charset="0"/>
              </a:rPr>
              <a:t>relaxation</a:t>
            </a:r>
            <a:r>
              <a:rPr lang="it-IT" dirty="0" smtClean="0">
                <a:latin typeface="Cambria" panose="02040503050406030204" pitchFamily="18" charset="0"/>
              </a:rPr>
              <a:t> time </a:t>
            </a:r>
            <a:r>
              <a:rPr lang="it-IT" dirty="0" err="1" smtClean="0">
                <a:latin typeface="Cambria" panose="02040503050406030204" pitchFamily="18" charset="0"/>
              </a:rPr>
              <a:t>induced</a:t>
            </a:r>
            <a:r>
              <a:rPr lang="it-IT" dirty="0" smtClean="0">
                <a:latin typeface="Cambria" panose="02040503050406030204" pitchFamily="18" charset="0"/>
              </a:rPr>
              <a:t> by </a:t>
            </a:r>
            <a:r>
              <a:rPr lang="it-IT" dirty="0" err="1" smtClean="0">
                <a:latin typeface="Cambria" panose="02040503050406030204" pitchFamily="18" charset="0"/>
              </a:rPr>
              <a:t>heat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flux</a:t>
            </a:r>
            <a:endParaRPr lang="it-IT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latin typeface="Cambria" panose="02040503050406030204" pitchFamily="18" charset="0"/>
              </a:rPr>
              <a:t>d</a:t>
            </a:r>
            <a:r>
              <a:rPr lang="it-IT" dirty="0" smtClean="0">
                <a:latin typeface="Cambria" panose="02040503050406030204" pitchFamily="18" charset="0"/>
              </a:rPr>
              <a:t>ue to the </a:t>
            </a:r>
            <a:r>
              <a:rPr lang="it-IT" dirty="0" err="1" smtClean="0">
                <a:latin typeface="Cambria" panose="02040503050406030204" pitchFamily="18" charset="0"/>
              </a:rPr>
              <a:t>increase</a:t>
            </a:r>
            <a:r>
              <a:rPr lang="it-IT" dirty="0" smtClean="0">
                <a:latin typeface="Cambria" panose="02040503050406030204" pitchFamily="18" charset="0"/>
              </a:rPr>
              <a:t> of body </a:t>
            </a:r>
            <a:r>
              <a:rPr lang="it-IT" dirty="0" err="1" smtClean="0">
                <a:latin typeface="Cambria" panose="02040503050406030204" pitchFamily="18" charset="0"/>
              </a:rPr>
              <a:t>entropy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resulting</a:t>
            </a:r>
            <a:r>
              <a:rPr lang="it-IT" dirty="0" smtClean="0">
                <a:latin typeface="Cambria" panose="02040503050406030204" pitchFamily="18" charset="0"/>
              </a:rPr>
              <a:t> from the </a:t>
            </a:r>
            <a:r>
              <a:rPr lang="it-IT" dirty="0" err="1" smtClean="0">
                <a:latin typeface="Cambria" panose="02040503050406030204" pitchFamily="18" charset="0"/>
              </a:rPr>
              <a:t>heat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exchange</a:t>
            </a:r>
            <a:endParaRPr lang="it-IT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THERMOELASTIC LOSS 1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7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377371" y="1151709"/>
                <a:ext cx="8553269" cy="5196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 smtClean="0">
                    <a:latin typeface="Cambria" panose="02040503050406030204" pitchFamily="18" charset="0"/>
                  </a:rPr>
                  <a:t>Thermoelastic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loss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amplitude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can be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computed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following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one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of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two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possible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approaches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(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Zener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, 1938):</a:t>
                </a:r>
              </a:p>
              <a:p>
                <a:endParaRPr lang="it-IT" sz="2000" dirty="0">
                  <a:latin typeface="Cambria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it-IT" sz="2000" b="1" dirty="0" err="1" smtClean="0">
                    <a:latin typeface="Cambria" panose="02040503050406030204" pitchFamily="18" charset="0"/>
                  </a:rPr>
                  <a:t>Dynamical</a:t>
                </a:r>
                <a:r>
                  <a:rPr lang="it-IT" sz="2000" b="1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b="1" dirty="0" err="1" smtClean="0">
                    <a:latin typeface="Cambria" panose="02040503050406030204" pitchFamily="18" charset="0"/>
                  </a:rPr>
                  <a:t>approach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: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evaluate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the rate of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dissipation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of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mechanical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energy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.  The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latter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is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related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to the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phase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lag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between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stresses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and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corresponding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strains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.</a:t>
                </a:r>
              </a:p>
              <a:p>
                <a:pPr lvl="1"/>
                <a:r>
                  <a:rPr lang="it-IT" dirty="0" smtClean="0">
                    <a:latin typeface="Cambria" panose="02040503050406030204" pitchFamily="18" charset="0"/>
                  </a:rPr>
                  <a:t>Solve the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coupled</a:t>
                </a:r>
                <a:r>
                  <a:rPr lang="it-IT" dirty="0" smtClean="0">
                    <a:latin typeface="Cambria" panose="02040503050406030204" pitchFamily="18" charset="0"/>
                  </a:rPr>
                  <a:t>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dynamical</a:t>
                </a:r>
                <a:r>
                  <a:rPr lang="it-IT" dirty="0" smtClean="0">
                    <a:latin typeface="Cambria" panose="02040503050406030204" pitchFamily="18" charset="0"/>
                  </a:rPr>
                  <a:t> and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thermal</a:t>
                </a:r>
                <a:r>
                  <a:rPr lang="it-IT" dirty="0" smtClean="0">
                    <a:latin typeface="Cambria" panose="02040503050406030204" pitchFamily="18" charset="0"/>
                  </a:rPr>
                  <a:t>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equations</a:t>
                </a:r>
                <a:r>
                  <a:rPr lang="it-IT" dirty="0" smtClean="0">
                    <a:latin typeface="Cambria" panose="02040503050406030204" pitchFamily="18" charset="0"/>
                  </a:rPr>
                  <a:t> and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apply</a:t>
                </a:r>
                <a:r>
                  <a:rPr lang="it-IT" dirty="0" smtClean="0">
                    <a:latin typeface="Cambria" panose="02040503050406030204" pitchFamily="18" charset="0"/>
                  </a:rPr>
                  <a:t>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boundary</a:t>
                </a:r>
                <a:r>
                  <a:rPr lang="it-IT" dirty="0" smtClean="0">
                    <a:latin typeface="Cambria" panose="02040503050406030204" pitchFamily="18" charset="0"/>
                  </a:rPr>
                  <a:t>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conditions</a:t>
                </a:r>
                <a:r>
                  <a:rPr lang="it-IT" dirty="0" smtClean="0">
                    <a:latin typeface="Cambria" panose="02040503050406030204" pitchFamily="18" charset="0"/>
                  </a:rPr>
                  <a:t>.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Then</a:t>
                </a:r>
                <a:r>
                  <a:rPr lang="it-IT" dirty="0" smtClean="0">
                    <a:latin typeface="Cambria" panose="02040503050406030204" pitchFamily="18" charset="0"/>
                  </a:rPr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𝑄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/>
                                </a:rPr>
                                <m:t>𝐼𝑚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𝑅𝑒</m:t>
                              </m:r>
                              <m:d>
                                <m:d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it-IT" i="1">
                                      <a:latin typeface="Cambria Math"/>
                                    </a:rPr>
                                    <m:t>𝑌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=2</m:t>
                      </m:r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/>
                                </a:rPr>
                                <m:t>𝐼𝑚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it-IT" i="1">
                                  <a:latin typeface="Cambria Math"/>
                                </a:rPr>
                                <m:t>𝑅𝑒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it-IT" dirty="0">
                  <a:latin typeface="Cambria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it-IT" sz="2000" dirty="0" smtClean="0">
                  <a:latin typeface="Cambria" panose="020405030504060302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it-IT" sz="2000" b="1" dirty="0" smtClean="0">
                    <a:latin typeface="Cambria" panose="02040503050406030204" pitchFamily="18" charset="0"/>
                  </a:rPr>
                  <a:t>Rate of generation of </a:t>
                </a:r>
                <a:r>
                  <a:rPr lang="it-IT" sz="2000" b="1" dirty="0" err="1" smtClean="0">
                    <a:latin typeface="Cambria" panose="02040503050406030204" pitchFamily="18" charset="0"/>
                  </a:rPr>
                  <a:t>heat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: compute the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entropy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rise due to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heat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</a:t>
                </a:r>
                <a:r>
                  <a:rPr lang="it-IT" sz="2000" dirty="0" err="1" smtClean="0">
                    <a:latin typeface="Cambria" panose="02040503050406030204" pitchFamily="18" charset="0"/>
                  </a:rPr>
                  <a:t>currents</a:t>
                </a:r>
                <a:r>
                  <a:rPr lang="it-IT" sz="2000" dirty="0" smtClean="0">
                    <a:latin typeface="Cambria" panose="02040503050406030204" pitchFamily="18" charset="0"/>
                  </a:rPr>
                  <a:t> in the body.</a:t>
                </a:r>
              </a:p>
              <a:p>
                <a:pPr lvl="1"/>
                <a:r>
                  <a:rPr lang="it-IT" dirty="0" smtClean="0">
                    <a:latin typeface="Cambria" panose="02040503050406030204" pitchFamily="18" charset="0"/>
                  </a:rPr>
                  <a:t>The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energy</a:t>
                </a:r>
                <a:r>
                  <a:rPr lang="it-IT" dirty="0" smtClean="0">
                    <a:latin typeface="Cambria" panose="02040503050406030204" pitchFamily="18" charset="0"/>
                  </a:rPr>
                  <a:t>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dissipated</a:t>
                </a:r>
                <a:r>
                  <a:rPr lang="it-IT" dirty="0" smtClean="0">
                    <a:latin typeface="Cambria" panose="02040503050406030204" pitchFamily="18" charset="0"/>
                  </a:rPr>
                  <a:t> per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cycle</a:t>
                </a:r>
                <a:r>
                  <a:rPr lang="it-IT" dirty="0" smtClean="0">
                    <a:latin typeface="Cambria" panose="02040503050406030204" pitchFamily="18" charset="0"/>
                  </a:rPr>
                  <a:t>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is</a:t>
                </a:r>
                <a:r>
                  <a:rPr lang="it-IT" dirty="0" smtClean="0">
                    <a:latin typeface="Cambria" panose="02040503050406030204" pitchFamily="18" charset="0"/>
                  </a:rPr>
                  <a:t>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related</a:t>
                </a:r>
                <a:r>
                  <a:rPr lang="it-IT" dirty="0" smtClean="0">
                    <a:latin typeface="Cambria" panose="02040503050406030204" pitchFamily="18" charset="0"/>
                  </a:rPr>
                  <a:t> to the temperature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field</a:t>
                </a:r>
                <a:r>
                  <a:rPr lang="it-IT" dirty="0" smtClean="0">
                    <a:latin typeface="Cambria" panose="02040503050406030204" pitchFamily="18" charset="0"/>
                  </a:rPr>
                  <a:t>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through</a:t>
                </a:r>
                <a:r>
                  <a:rPr lang="it-IT" dirty="0" smtClean="0">
                    <a:latin typeface="Cambria" panose="02040503050406030204" pitchFamily="18" charset="0"/>
                  </a:rPr>
                  <a:t>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entropy</a:t>
                </a:r>
                <a:r>
                  <a:rPr lang="it-IT" dirty="0" smtClean="0">
                    <a:latin typeface="Cambria" panose="02040503050406030204" pitchFamily="18" charset="0"/>
                  </a:rPr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sub>
                        <m: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sup>
                        <m:e>
                          <m:nary>
                            <m:naryPr>
                              <m:chr m:val="∮"/>
                              <m:limLoc m:val="undOvr"/>
                              <m:subHide m:val="on"/>
                              <m:supHide m:val="on"/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𝛻</m:t>
                                  </m:r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𝑑𝑉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it-IT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71" y="1151709"/>
                <a:ext cx="8553269" cy="5196102"/>
              </a:xfrm>
              <a:prstGeom prst="rect">
                <a:avLst/>
              </a:prstGeom>
              <a:blipFill rotWithShape="1">
                <a:blip r:embed="rId3"/>
                <a:stretch>
                  <a:fillRect l="-784" t="-5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THERMOELASTIC LOSS 2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8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76431" y="1045029"/>
            <a:ext cx="82346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General </a:t>
            </a:r>
            <a:r>
              <a:rPr lang="it-IT" sz="2000" dirty="0" err="1" smtClean="0">
                <a:latin typeface="Cambria" panose="02040503050406030204" pitchFamily="18" charset="0"/>
              </a:rPr>
              <a:t>theory</a:t>
            </a:r>
            <a:r>
              <a:rPr lang="it-IT" sz="2000" dirty="0" smtClean="0">
                <a:latin typeface="Cambria" panose="02040503050406030204" pitchFamily="18" charset="0"/>
              </a:rPr>
              <a:t> (from </a:t>
            </a:r>
            <a:r>
              <a:rPr lang="it-IT" sz="2000" dirty="0" err="1" smtClean="0">
                <a:latin typeface="Cambria" panose="02040503050406030204" pitchFamily="18" charset="0"/>
              </a:rPr>
              <a:t>Zener</a:t>
            </a:r>
            <a:r>
              <a:rPr lang="it-IT" sz="2000" dirty="0" smtClean="0">
                <a:latin typeface="Cambria" panose="02040503050406030204" pitchFamily="18" charset="0"/>
              </a:rPr>
              <a:t>, 1938):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</a:rPr>
              <a:t>Based</a:t>
            </a:r>
            <a:r>
              <a:rPr lang="it-IT" dirty="0" smtClean="0">
                <a:latin typeface="Cambria" panose="02040503050406030204" pitchFamily="18" charset="0"/>
              </a:rPr>
              <a:t> on </a:t>
            </a:r>
            <a:r>
              <a:rPr lang="it-IT" dirty="0" err="1" smtClean="0">
                <a:latin typeface="Cambria" panose="02040503050406030204" pitchFamily="18" charset="0"/>
              </a:rPr>
              <a:t>entropy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increase</a:t>
            </a:r>
            <a:r>
              <a:rPr lang="it-IT" dirty="0" smtClean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 smtClean="0">
                <a:latin typeface="Cambria" panose="02040503050406030204" pitchFamily="18" charset="0"/>
              </a:rPr>
              <a:t>applied</a:t>
            </a:r>
            <a:r>
              <a:rPr lang="it-IT" dirty="0" smtClean="0">
                <a:latin typeface="Cambria" panose="02040503050406030204" pitchFamily="18" charset="0"/>
              </a:rPr>
              <a:t> to a </a:t>
            </a:r>
            <a:r>
              <a:rPr lang="it-IT" dirty="0" err="1" smtClean="0">
                <a:latin typeface="Cambria" panose="02040503050406030204" pitchFamily="18" charset="0"/>
              </a:rPr>
              <a:t>vibrating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cylinder</a:t>
            </a:r>
            <a:r>
              <a:rPr lang="it-IT" dirty="0" smtClean="0">
                <a:latin typeface="Cambria" panose="02040503050406030204" pitchFamily="18" charset="0"/>
              </a:rPr>
              <a:t> by </a:t>
            </a:r>
            <a:r>
              <a:rPr lang="it-IT" b="1" dirty="0" smtClean="0">
                <a:latin typeface="Cambria" panose="02040503050406030204" pitchFamily="18" charset="0"/>
              </a:rPr>
              <a:t>Martelli and </a:t>
            </a:r>
            <a:r>
              <a:rPr lang="it-IT" b="1" dirty="0" err="1" smtClean="0">
                <a:latin typeface="Cambria" panose="02040503050406030204" pitchFamily="18" charset="0"/>
              </a:rPr>
              <a:t>Piergiovanni</a:t>
            </a:r>
            <a:r>
              <a:rPr lang="it-IT" b="1" dirty="0" smtClean="0">
                <a:latin typeface="Cambria" panose="02040503050406030204" pitchFamily="18" charset="0"/>
              </a:rPr>
              <a:t> (2009)</a:t>
            </a:r>
            <a:r>
              <a:rPr lang="it-IT" dirty="0" smtClean="0">
                <a:latin typeface="Cambria" panose="02040503050406030204" pitchFamily="18" charset="0"/>
              </a:rPr>
              <a:t>:</a:t>
            </a:r>
            <a:endParaRPr lang="it-IT" dirty="0"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1088572" y="2249713"/>
                <a:ext cx="2738442" cy="67755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r>
                        <a:rPr lang="it-IT" sz="2000" b="0" i="1" smtClean="0">
                          <a:latin typeface="Cambria Math"/>
                        </a:rPr>
                        <m:t>𝐷</m:t>
                      </m:r>
                      <m:sSup>
                        <m:sSup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it-IT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𝛾</m:t>
                      </m:r>
                      <m:f>
                        <m:f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𝑙𝑙</m:t>
                              </m:r>
                            </m:sub>
                          </m:sSub>
                        </m:num>
                        <m:den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it-IT" sz="2000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2" y="2249713"/>
                <a:ext cx="2738442" cy="67755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4593771" y="1983839"/>
                <a:ext cx="3179781" cy="1209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𝜅𝛾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𝐷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𝜈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l-GR" sz="2000" b="0" i="1" smtClean="0">
                                  <a:latin typeface="Cambria Math"/>
                                  <a:ea typeface="Cambria Math"/>
                                </a:rPr>
                                <m:t>Δ</m:t>
                              </m:r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f>
                                <m:fPr>
                                  <m:ctrlP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𝑙𝑙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𝜕</m:t>
                                  </m:r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nary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𝑑𝑉</m:t>
                          </m:r>
                        </m:e>
                      </m:d>
                    </m:oMath>
                  </m:oMathPara>
                </a14:m>
                <a:endParaRPr lang="it-IT" sz="2000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1" y="1983839"/>
                <a:ext cx="3179781" cy="120930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ttore 2 13"/>
          <p:cNvCxnSpPr/>
          <p:nvPr/>
        </p:nvCxnSpPr>
        <p:spPr>
          <a:xfrm>
            <a:off x="3962400" y="2501408"/>
            <a:ext cx="42091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741498" y="3335142"/>
            <a:ext cx="6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mbria" panose="02040503050406030204" pitchFamily="18" charset="0"/>
              </a:rPr>
              <a:t>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1333511" y="3304364"/>
                <a:ext cx="23014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𝐷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it-IT" sz="2000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11" y="3304364"/>
                <a:ext cx="230146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sellaDiTesto 16"/>
          <p:cNvSpPr txBox="1"/>
          <p:nvPr/>
        </p:nvSpPr>
        <p:spPr>
          <a:xfrm>
            <a:off x="857613" y="3707434"/>
            <a:ext cx="261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ambria" panose="02040503050406030204" pitchFamily="18" charset="0"/>
              </a:rPr>
              <a:t>a</a:t>
            </a:r>
            <a:r>
              <a:rPr lang="it-IT" dirty="0" smtClean="0">
                <a:latin typeface="Cambria" panose="02040503050406030204" pitchFamily="18" charset="0"/>
              </a:rPr>
              <a:t>nd </a:t>
            </a:r>
            <a:r>
              <a:rPr lang="it-IT" dirty="0" err="1" smtClean="0">
                <a:latin typeface="Cambria" panose="02040503050406030204" pitchFamily="18" charset="0"/>
              </a:rPr>
              <a:t>expand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smtClean="0">
                <a:latin typeface="Symbol" panose="05050102010706020507" pitchFamily="18" charset="2"/>
              </a:rPr>
              <a:t>D</a:t>
            </a:r>
            <a:r>
              <a:rPr lang="it-IT" dirty="0" smtClean="0">
                <a:latin typeface="Cambria" panose="02040503050406030204" pitchFamily="18" charset="0"/>
              </a:rPr>
              <a:t>T, </a:t>
            </a:r>
            <a:r>
              <a:rPr lang="it-IT" dirty="0" err="1" smtClean="0">
                <a:latin typeface="Cambria" panose="02040503050406030204" pitchFamily="18" charset="0"/>
              </a:rPr>
              <a:t>u</a:t>
            </a:r>
            <a:r>
              <a:rPr lang="it-IT" baseline="-25000" dirty="0" err="1" smtClean="0">
                <a:latin typeface="Cambria" panose="02040503050406030204" pitchFamily="18" charset="0"/>
              </a:rPr>
              <a:t>ll</a:t>
            </a:r>
            <a:r>
              <a:rPr lang="it-IT" dirty="0" smtClean="0">
                <a:latin typeface="Cambria" panose="02040503050406030204" pitchFamily="18" charset="0"/>
              </a:rPr>
              <a:t> on </a:t>
            </a:r>
            <a:r>
              <a:rPr lang="it-IT" dirty="0" err="1" smtClean="0">
                <a:latin typeface="Cambria" panose="02040503050406030204" pitchFamily="18" charset="0"/>
              </a:rPr>
              <a:t>U</a:t>
            </a:r>
            <a:r>
              <a:rPr lang="it-IT" baseline="-25000" dirty="0" err="1" smtClean="0">
                <a:latin typeface="Cambria" panose="02040503050406030204" pitchFamily="18" charset="0"/>
              </a:rPr>
              <a:t>k</a:t>
            </a:r>
            <a:endParaRPr lang="it-IT" baseline="-25000" dirty="0" smtClean="0">
              <a:latin typeface="Cambria" panose="02040503050406030204" pitchFamily="18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41498" y="3304364"/>
            <a:ext cx="3085516" cy="933807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/>
          </a:p>
        </p:txBody>
      </p:sp>
      <p:cxnSp>
        <p:nvCxnSpPr>
          <p:cNvPr id="20" name="Connettore 2 19"/>
          <p:cNvCxnSpPr/>
          <p:nvPr/>
        </p:nvCxnSpPr>
        <p:spPr>
          <a:xfrm>
            <a:off x="3962400" y="2927271"/>
            <a:ext cx="631372" cy="577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3877028" y="3771267"/>
            <a:ext cx="716743" cy="120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sellaDiTesto 22"/>
              <p:cNvSpPr txBox="1"/>
              <p:nvPr/>
            </p:nvSpPr>
            <p:spPr>
              <a:xfrm>
                <a:off x="4793377" y="3351927"/>
                <a:ext cx="2732608" cy="6714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sz="2000" i="1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it-IT" sz="20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𝑙𝑙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it-IT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it-IT" sz="2000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CasellaDiTes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377" y="3351927"/>
                <a:ext cx="2732608" cy="67140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asellaDiTesto 23"/>
          <p:cNvSpPr txBox="1"/>
          <p:nvPr/>
        </p:nvSpPr>
        <p:spPr>
          <a:xfrm>
            <a:off x="7910286" y="2388436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(1)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7910286" y="3487573"/>
            <a:ext cx="52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(2)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741498" y="4463926"/>
                <a:ext cx="8374742" cy="689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>
                    <a:latin typeface="Cambria" panose="02040503050406030204" pitchFamily="18" charset="0"/>
                  </a:rPr>
                  <a:t>Now put (2) in (1) and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multiply</a:t>
                </a:r>
                <a:r>
                  <a:rPr lang="it-IT" dirty="0" smtClean="0">
                    <a:latin typeface="Cambria" panose="02040503050406030204" pitchFamily="18" charset="0"/>
                  </a:rPr>
                  <a:t>/divide by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it-IT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it-IT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/>
                                  </a:rPr>
                                  <m:t>𝑙𝑙</m:t>
                                </m:r>
                              </m:sub>
                            </m:sSub>
                          </m:e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b="0" i="1" smtClean="0">
                            <a:latin typeface="Cambria Math"/>
                          </a:rPr>
                          <m:t>𝑑𝑉</m:t>
                        </m:r>
                      </m:e>
                    </m:nary>
                  </m:oMath>
                </a14:m>
                <a:r>
                  <a:rPr lang="it-IT" dirty="0" smtClean="0">
                    <a:latin typeface="Cambria" panose="02040503050406030204" pitchFamily="18" charset="0"/>
                  </a:rPr>
                  <a:t> (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that</a:t>
                </a:r>
                <a:r>
                  <a:rPr lang="it-IT" dirty="0" smtClean="0">
                    <a:latin typeface="Cambria" panose="02040503050406030204" pitchFamily="18" charset="0"/>
                  </a:rPr>
                  <a:t>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is</a:t>
                </a:r>
                <a:r>
                  <a:rPr lang="it-IT" dirty="0" smtClean="0">
                    <a:latin typeface="Cambria" panose="02040503050406030204" pitchFamily="18" charset="0"/>
                  </a:rPr>
                  <a:t>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proportional</a:t>
                </a:r>
                <a:r>
                  <a:rPr lang="it-IT" dirty="0" smtClean="0">
                    <a:latin typeface="Cambria" panose="02040503050406030204" pitchFamily="18" charset="0"/>
                  </a:rPr>
                  <a:t> to the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dilatation</a:t>
                </a:r>
                <a:r>
                  <a:rPr lang="it-IT" dirty="0" smtClean="0">
                    <a:latin typeface="Cambria" panose="02040503050406030204" pitchFamily="18" charset="0"/>
                  </a:rPr>
                  <a:t> </a:t>
                </a:r>
                <a:r>
                  <a:rPr lang="it-IT" dirty="0" err="1" smtClean="0">
                    <a:latin typeface="Cambria" panose="02040503050406030204" pitchFamily="18" charset="0"/>
                  </a:rPr>
                  <a:t>energy</a:t>
                </a:r>
                <a:r>
                  <a:rPr lang="it-IT" dirty="0" smtClean="0">
                    <a:latin typeface="Cambria" panose="02040503050406030204" pitchFamily="18" charset="0"/>
                  </a:rPr>
                  <a:t>):</a:t>
                </a:r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98" y="4463926"/>
                <a:ext cx="8374742" cy="689420"/>
              </a:xfrm>
              <a:prstGeom prst="rect">
                <a:avLst/>
              </a:prstGeom>
              <a:blipFill rotWithShape="1">
                <a:blip r:embed="rId7"/>
                <a:stretch>
                  <a:fillRect l="-655" t="-78761" b="-761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2221889" y="5036457"/>
                <a:ext cx="4322850" cy="984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∝ </m:t>
                      </m:r>
                      <m:d>
                        <m:dPr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𝑙𝑙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i="1">
                                  <a:latin typeface="Cambria Math"/>
                                </a:rPr>
                                <m:t>𝑑𝑉</m:t>
                              </m:r>
                            </m:e>
                          </m:nary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it-IT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it-IT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/>
                                              <a:ea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/>
                                              <a:ea typeface="Cambria Math"/>
                                            </a:rPr>
                                            <m:t>𝑙𝑙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</a:rPr>
                                        <m:t>)</m:t>
                                      </m:r>
                                    </m:e>
                                    <m:sub>
                                      <m:r>
                                        <a:rPr lang="it-IT" i="1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it-IT" i="1"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𝑙𝑙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i="1">
                                      <a:latin typeface="Cambria Math"/>
                                    </a:rPr>
                                    <m:t>𝑑𝑉</m:t>
                                  </m:r>
                                </m:e>
                              </m:nary>
                            </m:den>
                          </m:f>
                          <m:f>
                            <m:fPr>
                              <m:ctrlP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b="0" i="1" smtClean="0">
                                          <a:latin typeface="Cambria Math"/>
                                          <a:ea typeface="Cambria Math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it-IT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it-IT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889" y="5036457"/>
                <a:ext cx="4322850" cy="98405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600" y="158526"/>
            <a:ext cx="8926285" cy="654274"/>
          </a:xfrm>
          <a:effectLst>
            <a:glow rad="711200">
              <a:schemeClr val="accent3">
                <a:lumMod val="40000"/>
                <a:lumOff val="60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w Cen MT" panose="020B0602020104020603" pitchFamily="34" charset="0"/>
              </a:rPr>
              <a:t>THERMOELASTIC LOSS 3</a:t>
            </a:r>
            <a:endParaRPr lang="it-IT" sz="3200" b="1" dirty="0">
              <a:solidFill>
                <a:schemeClr val="tx2">
                  <a:lumMod val="60000"/>
                  <a:lumOff val="4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707459" y="6356350"/>
            <a:ext cx="3780427" cy="365125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M.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Lorenzini</a:t>
            </a:r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 - GWADW 2016, Isola d'Elba, </a:t>
            </a:r>
            <a:r>
              <a:rPr lang="it-IT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Italy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FAE-2121-4F4B-AE4E-BFC807D36F86}" type="slidenum">
              <a:rPr lang="it-IT" smtClean="0">
                <a:solidFill>
                  <a:schemeClr val="tx1"/>
                </a:solidFill>
                <a:latin typeface="Cambria" panose="02040503050406030204" pitchFamily="18" charset="0"/>
              </a:rPr>
              <a:t>9</a:t>
            </a:fld>
            <a:endParaRPr lang="it-IT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Cambria" panose="02040503050406030204" pitchFamily="18" charset="0"/>
              </a:rPr>
              <a:t>Wednesday 25/5/16</a:t>
            </a:r>
            <a:endParaRPr lang="it-IT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12" name="Connettore 1 11"/>
          <p:cNvCxnSpPr/>
          <p:nvPr/>
        </p:nvCxnSpPr>
        <p:spPr>
          <a:xfrm>
            <a:off x="1785258" y="812811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785258" y="6364429"/>
            <a:ext cx="5617028" cy="0"/>
          </a:xfrm>
          <a:prstGeom prst="line">
            <a:avLst/>
          </a:prstGeom>
          <a:ln w="190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40080" y="1588102"/>
            <a:ext cx="819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mbria" panose="02040503050406030204" pitchFamily="18" charset="0"/>
              </a:rPr>
              <a:t>The </a:t>
            </a:r>
            <a:r>
              <a:rPr lang="it-IT" dirty="0" err="1" smtClean="0">
                <a:latin typeface="Cambria" panose="02040503050406030204" pitchFamily="18" charset="0"/>
              </a:rPr>
              <a:t>loss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is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represented</a:t>
            </a:r>
            <a:r>
              <a:rPr lang="it-IT" dirty="0" smtClean="0">
                <a:latin typeface="Cambria" panose="02040503050406030204" pitchFamily="18" charset="0"/>
              </a:rPr>
              <a:t> by a </a:t>
            </a:r>
            <a:r>
              <a:rPr lang="it-IT" dirty="0" err="1" smtClean="0">
                <a:latin typeface="Cambria" panose="02040503050406030204" pitchFamily="18" charset="0"/>
              </a:rPr>
              <a:t>converging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series</a:t>
            </a:r>
            <a:r>
              <a:rPr lang="it-IT" dirty="0" smtClean="0">
                <a:latin typeface="Cambria" panose="02040503050406030204" pitchFamily="18" charset="0"/>
              </a:rPr>
              <a:t> of </a:t>
            </a:r>
            <a:r>
              <a:rPr lang="it-IT" dirty="0" err="1" smtClean="0">
                <a:latin typeface="Cambria" panose="02040503050406030204" pitchFamily="18" charset="0"/>
              </a:rPr>
              <a:t>Debye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peaks</a:t>
            </a:r>
            <a:r>
              <a:rPr lang="it-IT" dirty="0">
                <a:latin typeface="Cambria" panose="02040503050406030204" pitchFamily="18" charset="0"/>
              </a:rPr>
              <a:t>;</a:t>
            </a:r>
            <a:endParaRPr lang="it-IT" dirty="0" smtClean="0">
              <a:latin typeface="Cambria" panose="020405030504060302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40080" y="4495800"/>
            <a:ext cx="7981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ambria" panose="02040503050406030204" pitchFamily="18" charset="0"/>
              </a:rPr>
              <a:t>In a disc, the </a:t>
            </a:r>
            <a:r>
              <a:rPr lang="it-IT" dirty="0" err="1" smtClean="0">
                <a:latin typeface="Cambria" panose="02040503050406030204" pitchFamily="18" charset="0"/>
              </a:rPr>
              <a:t>heat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flux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is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mainly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across</a:t>
            </a:r>
            <a:r>
              <a:rPr lang="it-IT" dirty="0" smtClean="0">
                <a:latin typeface="Cambria" panose="02040503050406030204" pitchFamily="18" charset="0"/>
              </a:rPr>
              <a:t> the </a:t>
            </a:r>
            <a:r>
              <a:rPr lang="it-IT" dirty="0" err="1" smtClean="0">
                <a:latin typeface="Cambria" panose="02040503050406030204" pitchFamily="18" charset="0"/>
              </a:rPr>
              <a:t>thickness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i="1" dirty="0" smtClean="0">
                <a:latin typeface="Cambria" panose="02040503050406030204" pitchFamily="18" charset="0"/>
              </a:rPr>
              <a:t>h</a:t>
            </a:r>
            <a:r>
              <a:rPr lang="it-IT" dirty="0" smtClean="0">
                <a:latin typeface="Cambria" panose="02040503050406030204" pitchFamily="18" charset="0"/>
              </a:rPr>
              <a:t>. </a:t>
            </a:r>
            <a:r>
              <a:rPr lang="it-IT" dirty="0" err="1" smtClean="0">
                <a:latin typeface="Cambria" panose="02040503050406030204" pitchFamily="18" charset="0"/>
              </a:rPr>
              <a:t>It</a:t>
            </a:r>
            <a:r>
              <a:rPr lang="it-IT" dirty="0" smtClean="0">
                <a:latin typeface="Cambria" panose="02040503050406030204" pitchFamily="18" charset="0"/>
              </a:rPr>
              <a:t> can be </a:t>
            </a:r>
            <a:r>
              <a:rPr lang="it-IT" dirty="0" err="1" smtClean="0">
                <a:latin typeface="Cambria" panose="02040503050406030204" pitchFamily="18" charset="0"/>
              </a:rPr>
              <a:t>shown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that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this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implies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that</a:t>
            </a:r>
            <a:r>
              <a:rPr lang="it-IT" dirty="0" smtClean="0">
                <a:latin typeface="Cambria" panose="02040503050406030204" pitchFamily="18" charset="0"/>
              </a:rPr>
              <a:t> the </a:t>
            </a:r>
            <a:r>
              <a:rPr lang="it-IT" dirty="0" err="1" smtClean="0">
                <a:latin typeface="Cambria" panose="02040503050406030204" pitchFamily="18" charset="0"/>
              </a:rPr>
              <a:t>only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relevant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terms</a:t>
            </a:r>
            <a:r>
              <a:rPr lang="it-IT" dirty="0" smtClean="0">
                <a:latin typeface="Cambria" panose="02040503050406030204" pitchFamily="18" charset="0"/>
              </a:rPr>
              <a:t> in the sum are </a:t>
            </a:r>
            <a:r>
              <a:rPr lang="it-IT" b="1" dirty="0" err="1" smtClean="0">
                <a:latin typeface="Cambria" panose="02040503050406030204" pitchFamily="18" charset="0"/>
              </a:rPr>
              <a:t>those</a:t>
            </a:r>
            <a:r>
              <a:rPr lang="it-IT" b="1" dirty="0" smtClean="0">
                <a:latin typeface="Cambria" panose="02040503050406030204" pitchFamily="18" charset="0"/>
              </a:rPr>
              <a:t> with k=1</a:t>
            </a:r>
            <a:r>
              <a:rPr lang="it-IT" dirty="0" smtClean="0">
                <a:latin typeface="Cambria" panose="02040503050406030204" pitchFamily="18" charset="0"/>
              </a:rPr>
              <a:t>, and </a:t>
            </a:r>
            <a:r>
              <a:rPr lang="it-IT" dirty="0" err="1" smtClean="0">
                <a:latin typeface="Cambria" panose="02040503050406030204" pitchFamily="18" charset="0"/>
              </a:rPr>
              <a:t>they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all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have</a:t>
            </a:r>
            <a:r>
              <a:rPr lang="it-IT" dirty="0" smtClean="0">
                <a:latin typeface="Cambria" panose="02040503050406030204" pitchFamily="18" charset="0"/>
              </a:rPr>
              <a:t> an (</a:t>
            </a:r>
            <a:r>
              <a:rPr lang="it-IT" dirty="0" err="1" smtClean="0">
                <a:latin typeface="Cambria" panose="02040503050406030204" pitchFamily="18" charset="0"/>
              </a:rPr>
              <a:t>amost</a:t>
            </a:r>
            <a:r>
              <a:rPr lang="it-IT" dirty="0" smtClean="0">
                <a:latin typeface="Cambria" panose="02040503050406030204" pitchFamily="18" charset="0"/>
              </a:rPr>
              <a:t>) </a:t>
            </a:r>
            <a:r>
              <a:rPr lang="it-IT" dirty="0" err="1" smtClean="0">
                <a:latin typeface="Cambria" panose="02040503050406030204" pitchFamily="18" charset="0"/>
              </a:rPr>
              <a:t>equal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peak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frequency</a:t>
            </a:r>
            <a:r>
              <a:rPr lang="it-IT" dirty="0" smtClean="0"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40080" y="3103396"/>
            <a:ext cx="7882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Cambria" panose="02040503050406030204" pitchFamily="18" charset="0"/>
              </a:rPr>
              <a:t>The </a:t>
            </a:r>
            <a:r>
              <a:rPr lang="it-IT" dirty="0" err="1" smtClean="0">
                <a:latin typeface="Cambria" panose="02040503050406030204" pitchFamily="18" charset="0"/>
              </a:rPr>
              <a:t>dissipation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peaks</a:t>
            </a:r>
            <a:r>
              <a:rPr lang="it-IT" dirty="0" smtClean="0">
                <a:latin typeface="Cambria" panose="02040503050406030204" pitchFamily="18" charset="0"/>
              </a:rPr>
              <a:t> are </a:t>
            </a:r>
            <a:r>
              <a:rPr lang="it-IT" dirty="0" err="1" smtClean="0">
                <a:latin typeface="Cambria" panose="02040503050406030204" pitchFamily="18" charset="0"/>
              </a:rPr>
              <a:t>centered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at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angular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frequencies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Symbol" panose="05050102010706020507" pitchFamily="18" charset="2"/>
              </a:rPr>
              <a:t>w</a:t>
            </a:r>
            <a:r>
              <a:rPr lang="it-IT" baseline="-25000" dirty="0" err="1" smtClean="0">
                <a:latin typeface="Cambria" panose="02040503050406030204" pitchFamily="18" charset="0"/>
              </a:rPr>
              <a:t>mnk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determined</a:t>
            </a:r>
            <a:r>
              <a:rPr lang="it-IT" dirty="0" smtClean="0">
                <a:latin typeface="Cambria" panose="02040503050406030204" pitchFamily="18" charset="0"/>
              </a:rPr>
              <a:t> </a:t>
            </a:r>
            <a:r>
              <a:rPr lang="it-IT" dirty="0" err="1" smtClean="0">
                <a:latin typeface="Cambria" panose="02040503050406030204" pitchFamily="18" charset="0"/>
              </a:rPr>
              <a:t>as</a:t>
            </a:r>
            <a:r>
              <a:rPr lang="it-IT" dirty="0" smtClean="0">
                <a:latin typeface="Cambria" panose="02040503050406030204" pitchFamily="18" charset="0"/>
              </a:rPr>
              <a:t>: 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40080" y="847114"/>
            <a:ext cx="5541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latin typeface="Cambria" panose="02040503050406030204" pitchFamily="18" charset="0"/>
              </a:rPr>
              <a:t>Study</a:t>
            </a:r>
            <a:r>
              <a:rPr lang="it-IT" sz="2000" b="1" dirty="0" smtClean="0">
                <a:latin typeface="Cambria" panose="02040503050406030204" pitchFamily="18" charset="0"/>
              </a:rPr>
              <a:t> of the </a:t>
            </a:r>
            <a:r>
              <a:rPr lang="it-IT" sz="2000" b="1" dirty="0" err="1" smtClean="0">
                <a:latin typeface="Cambria" panose="02040503050406030204" pitchFamily="18" charset="0"/>
              </a:rPr>
              <a:t>thermoelasitc</a:t>
            </a:r>
            <a:r>
              <a:rPr lang="it-IT" sz="2000" b="1" dirty="0" smtClean="0">
                <a:latin typeface="Cambria" panose="02040503050406030204" pitchFamily="18" charset="0"/>
              </a:rPr>
              <a:t>  </a:t>
            </a:r>
            <a:r>
              <a:rPr lang="it-IT" sz="2000" b="1" dirty="0" err="1" smtClean="0">
                <a:latin typeface="Cambria" panose="02040503050406030204" pitchFamily="18" charset="0"/>
              </a:rPr>
              <a:t>effect</a:t>
            </a:r>
            <a:r>
              <a:rPr lang="it-IT" sz="2000" b="1" dirty="0" smtClean="0">
                <a:latin typeface="Cambria" panose="02040503050406030204" pitchFamily="18" charset="0"/>
              </a:rPr>
              <a:t> in a </a:t>
            </a:r>
            <a:r>
              <a:rPr lang="it-IT" sz="2000" b="1" dirty="0" err="1" smtClean="0">
                <a:latin typeface="Cambria" panose="02040503050406030204" pitchFamily="18" charset="0"/>
              </a:rPr>
              <a:t>cylinder</a:t>
            </a:r>
            <a:endParaRPr lang="it-IT" sz="2000" b="1" dirty="0" smtClean="0">
              <a:latin typeface="Cambria" panose="02040503050406030204" pitchFamily="18" charset="0"/>
            </a:endParaRPr>
          </a:p>
          <a:p>
            <a:r>
              <a:rPr lang="it-IT" sz="2000" dirty="0" smtClean="0">
                <a:latin typeface="Cambria" panose="02040503050406030204" pitchFamily="18" charset="0"/>
              </a:rPr>
              <a:t>F. Martelli, F. </a:t>
            </a:r>
            <a:r>
              <a:rPr lang="it-IT" sz="2000" dirty="0" err="1" smtClean="0">
                <a:latin typeface="Cambria" panose="02040503050406030204" pitchFamily="18" charset="0"/>
              </a:rPr>
              <a:t>Piergiovanni</a:t>
            </a:r>
            <a:r>
              <a:rPr lang="it-IT" sz="2000" dirty="0" smtClean="0">
                <a:latin typeface="Cambria" panose="02040503050406030204" pitchFamily="18" charset="0"/>
              </a:rPr>
              <a:t>, 2009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asellaDiTesto 14"/>
              <p:cNvSpPr txBox="1"/>
              <p:nvPr/>
            </p:nvSpPr>
            <p:spPr>
              <a:xfrm>
                <a:off x="834267" y="2066064"/>
                <a:ext cx="4715137" cy="864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𝑡h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(3</m:t>
                              </m:r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it-IT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/>
                            </a:rPr>
                            <m:t>𝐾</m:t>
                          </m:r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r>
                        <a:rPr lang="it-IT" sz="2000" b="1" i="1" smtClean="0">
                          <a:latin typeface="Cambria Math"/>
                        </a:rPr>
                        <m:t>𝑹</m:t>
                      </m:r>
                      <m:nary>
                        <m:naryPr>
                          <m:chr m:val="∑"/>
                          <m:supHide m:val="on"/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𝑛𝑚𝑘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𝑛𝑚𝑘</m:t>
                              </m:r>
                            </m:sub>
                          </m:sSub>
                          <m:f>
                            <m:f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it-IT" sz="20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𝑛𝑚𝑘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it-IT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it-IT" sz="20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it-IT" sz="20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it-IT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it-IT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it-IT" sz="2000" b="0" i="1" smtClean="0">
                                          <a:latin typeface="Cambria Math"/>
                                        </a:rPr>
                                        <m:t>𝑛𝑚𝑘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it-IT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it-IT" sz="2000" dirty="0" err="1" smtClean="0">
                  <a:latin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267" y="2066064"/>
                <a:ext cx="4715137" cy="864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5807277" y="2139064"/>
                <a:ext cx="1868780" cy="718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000" b="1" i="1" smtClean="0">
                          <a:latin typeface="Cambria Math"/>
                        </a:rPr>
                        <m:t>𝑹</m:t>
                      </m:r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𝐷𝑖𝑙𝑎𝑡𝑎𝑡𝑖𝑜𝑛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𝑇𝑂𝑇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it-IT" sz="2000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277" y="2139064"/>
                <a:ext cx="1868780" cy="71885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2082858" y="3472728"/>
                <a:ext cx="3763274" cy="917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sz="200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it-IT" sz="2000" b="0" i="1" smtClean="0">
                              <a:latin typeface="Cambria Math"/>
                            </a:rPr>
                            <m:t>𝑛𝑚𝑘</m:t>
                          </m:r>
                        </m:sub>
                      </m:sSub>
                      <m:r>
                        <a:rPr lang="it-IT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t-IT" sz="2000" b="0" i="1" smtClean="0">
                              <a:latin typeface="Cambria Math"/>
                              <a:ea typeface="Cambria Math"/>
                            </a:rPr>
                            <m:t>𝜅</m:t>
                          </m:r>
                        </m:num>
                        <m:den>
                          <m:sSub>
                            <m:sSub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t-IT" sz="20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it-IT" sz="2000" b="0" i="1" smtClean="0">
                                  <a:latin typeface="Cambria Math"/>
                                </a:rPr>
                                <m:t>𝑉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it-IT" sz="20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0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it-IT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it-IT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it-IT" sz="2000" b="0" i="1" smtClean="0">
                                          <a:latin typeface="Cambria Math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it-IT" sz="20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it-IT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it-IT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it-IT" sz="20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it-IT" sz="20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it-IT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20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𝜇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2000" b="0" i="1" smtClean="0">
                                                  <a:latin typeface="Cambria Math"/>
                                                </a:rPr>
                                                <m:t>𝑚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it-IT" sz="2000" b="0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it-IT" sz="20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it-IT" sz="2000" b="0" i="1" smtClean="0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it-IT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2000" b="0" i="1" smtClean="0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it-IT" sz="2000" b="0" i="1" smtClean="0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it-IT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it-IT" sz="2000" dirty="0" err="1" smtClean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858" y="3472728"/>
                <a:ext cx="3763274" cy="9178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ccia a destra 17"/>
          <p:cNvSpPr/>
          <p:nvPr/>
        </p:nvSpPr>
        <p:spPr>
          <a:xfrm>
            <a:off x="2409371" y="5747657"/>
            <a:ext cx="420915" cy="217714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017204" y="5656459"/>
            <a:ext cx="4898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Cambria" panose="02040503050406030204" pitchFamily="18" charset="0"/>
              </a:rPr>
              <a:t>The sum </a:t>
            </a:r>
            <a:r>
              <a:rPr lang="it-IT" sz="2000" dirty="0" err="1" smtClean="0">
                <a:latin typeface="Cambria" panose="02040503050406030204" pitchFamily="18" charset="0"/>
              </a:rPr>
              <a:t>converges</a:t>
            </a:r>
            <a:r>
              <a:rPr lang="it-IT" sz="2000" dirty="0" smtClean="0">
                <a:latin typeface="Cambria" panose="02040503050406030204" pitchFamily="18" charset="0"/>
              </a:rPr>
              <a:t> to a single </a:t>
            </a:r>
            <a:r>
              <a:rPr lang="it-IT" sz="2000" dirty="0" err="1" smtClean="0">
                <a:latin typeface="Cambria" panose="02040503050406030204" pitchFamily="18" charset="0"/>
              </a:rPr>
              <a:t>Debye</a:t>
            </a:r>
            <a:r>
              <a:rPr lang="it-IT" sz="2000" dirty="0" smtClean="0">
                <a:latin typeface="Cambria" panose="02040503050406030204" pitchFamily="18" charset="0"/>
              </a:rPr>
              <a:t> curve.</a:t>
            </a:r>
          </a:p>
        </p:txBody>
      </p:sp>
    </p:spTree>
    <p:extLst>
      <p:ext uri="{BB962C8B-B14F-4D97-AF65-F5344CB8AC3E}">
        <p14:creationId xmlns:p14="http://schemas.microsoft.com/office/powerpoint/2010/main" val="342165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000" dirty="0" err="1" smtClean="0">
            <a:latin typeface="Cambria" panose="02040503050406030204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7137</TotalTime>
  <Words>2798</Words>
  <Application>Microsoft Office PowerPoint</Application>
  <PresentationFormat>Presentazione su schermo (4:3)</PresentationFormat>
  <Paragraphs>329</Paragraphs>
  <Slides>23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Modelling of the mode-dependent mechanical losses in disc substrates</vt:lpstr>
      <vt:lpstr>OUTLINE</vt:lpstr>
      <vt:lpstr>COATING LOSS MEASUREMENT</vt:lpstr>
      <vt:lpstr>DISC SAMPLES FOR GeNS</vt:lpstr>
      <vt:lpstr>SILICON DISCS</vt:lpstr>
      <vt:lpstr>SILICON SUBSTRATES: THERMOELASTIC LOSS</vt:lpstr>
      <vt:lpstr>THERMOELASTIC LOSS 1</vt:lpstr>
      <vt:lpstr>THERMOELASTIC LOSS 2</vt:lpstr>
      <vt:lpstr>THERMOELASTIC LOSS 3</vt:lpstr>
      <vt:lpstr>THERMOELASTIC LOSS 4</vt:lpstr>
      <vt:lpstr>THERMOELASTIC LOSS 5</vt:lpstr>
      <vt:lpstr>THERMOELASTIC LOSS 6</vt:lpstr>
      <vt:lpstr>THERMOELASTIC LOSS 7</vt:lpstr>
      <vt:lpstr>MEASUREMENTS ON a BRASS</vt:lpstr>
      <vt:lpstr>MEASUREMENTS ON p-SILICON (100)</vt:lpstr>
      <vt:lpstr>R FACTOR FOR THIN HOMOGENEOUS DISCS</vt:lpstr>
      <vt:lpstr>SILICA DISCS</vt:lpstr>
      <vt:lpstr>SILICA SUBSTRATES 1</vt:lpstr>
      <vt:lpstr>SILICA SUBSTRATES 1</vt:lpstr>
      <vt:lpstr>SILICA SUBSTRATES 2</vt:lpstr>
      <vt:lpstr>SILICA SUBSTRATES 3</vt:lpstr>
      <vt:lpstr>SILICA SUBSTRATES 4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of the bulk losses in coating loss characterization</dc:title>
  <dc:creator>Matteo</dc:creator>
  <cp:lastModifiedBy>Matteo</cp:lastModifiedBy>
  <cp:revision>137</cp:revision>
  <dcterms:created xsi:type="dcterms:W3CDTF">2016-05-18T06:52:42Z</dcterms:created>
  <dcterms:modified xsi:type="dcterms:W3CDTF">2016-05-25T07:00:35Z</dcterms:modified>
</cp:coreProperties>
</file>