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20" r:id="rId2"/>
    <p:sldId id="996" r:id="rId3"/>
    <p:sldId id="1106" r:id="rId4"/>
    <p:sldId id="1063" r:id="rId5"/>
    <p:sldId id="1061" r:id="rId6"/>
    <p:sldId id="1062" r:id="rId7"/>
    <p:sldId id="1105" r:id="rId8"/>
    <p:sldId id="1071" r:id="rId9"/>
    <p:sldId id="1072" r:id="rId10"/>
    <p:sldId id="1107" r:id="rId11"/>
    <p:sldId id="1108" r:id="rId12"/>
    <p:sldId id="1109" r:id="rId13"/>
    <p:sldId id="1116" r:id="rId14"/>
    <p:sldId id="1110" r:id="rId15"/>
    <p:sldId id="1111" r:id="rId16"/>
    <p:sldId id="1112" r:id="rId17"/>
    <p:sldId id="1113" r:id="rId18"/>
    <p:sldId id="1114" r:id="rId19"/>
    <p:sldId id="1084" r:id="rId20"/>
    <p:sldId id="1085" r:id="rId21"/>
    <p:sldId id="1077" r:id="rId22"/>
    <p:sldId id="1078" r:id="rId23"/>
    <p:sldId id="1079" r:id="rId24"/>
    <p:sldId id="1080" r:id="rId25"/>
    <p:sldId id="1081" r:id="rId26"/>
    <p:sldId id="1073" r:id="rId27"/>
    <p:sldId id="1069" r:id="rId28"/>
    <p:sldId id="1082" r:id="rId29"/>
    <p:sldId id="1083" r:id="rId30"/>
    <p:sldId id="1093" r:id="rId31"/>
    <p:sldId id="1094" r:id="rId32"/>
    <p:sldId id="1095" r:id="rId33"/>
    <p:sldId id="1096" r:id="rId34"/>
    <p:sldId id="1117" r:id="rId35"/>
    <p:sldId id="1118" r:id="rId36"/>
    <p:sldId id="1049" r:id="rId37"/>
    <p:sldId id="1122" r:id="rId38"/>
    <p:sldId id="1104" r:id="rId39"/>
    <p:sldId id="1097" r:id="rId40"/>
    <p:sldId id="1098" r:id="rId41"/>
    <p:sldId id="1099" r:id="rId42"/>
    <p:sldId id="1101" r:id="rId43"/>
    <p:sldId id="1102" r:id="rId44"/>
    <p:sldId id="1119" r:id="rId45"/>
    <p:sldId id="1120" r:id="rId46"/>
    <p:sldId id="1121" r:id="rId47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Soler" initials="PS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9966"/>
    <a:srgbClr val="FF0066"/>
    <a:srgbClr val="CC00CC"/>
    <a:srgbClr val="00CC00"/>
    <a:srgbClr val="00CCFF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858" autoAdjust="0"/>
    <p:restoredTop sz="96597" autoAdjust="0"/>
  </p:normalViewPr>
  <p:slideViewPr>
    <p:cSldViewPr snapToGrid="0" snapToObjects="1">
      <p:cViewPr>
        <p:scale>
          <a:sx n="100" d="100"/>
          <a:sy n="100" d="100"/>
        </p:scale>
        <p:origin x="-568" y="152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-1956" y="-8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13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8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3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543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3913"/>
            <a:ext cx="30543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13913"/>
            <a:ext cx="30543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fld id="{1B8975A1-AE0E-2442-9EAA-C3A70CCB4B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30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i="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i="0">
                <a:latin typeface="Times New Roman" charset="0"/>
              </a:defRPr>
            </a:lvl1pPr>
          </a:lstStyle>
          <a:p>
            <a:fld id="{C78340F0-1564-B64D-B0D2-26513DC4C7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78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7FB3405-E0B8-FC42-84EF-9F19B8185744}" type="slidenum">
              <a:rPr lang="en-GB" sz="1300" i="0">
                <a:latin typeface="Times New Roman" charset="0"/>
              </a:rPr>
              <a:pPr/>
              <a:t>1</a:t>
            </a:fld>
            <a:endParaRPr lang="en-GB" sz="1300" i="0">
              <a:latin typeface="Times New Roman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2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3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4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5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6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7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63613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982290D-6625-BB4E-B3B4-6B5A3775310E}" type="slidenum">
              <a:rPr lang="en-GB" sz="1300" i="0">
                <a:latin typeface="Times New Roman" charset="0"/>
              </a:rPr>
              <a:pPr/>
              <a:t>16</a:t>
            </a:fld>
            <a:endParaRPr lang="en-GB" sz="1300" i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2743200"/>
          </a:xfrm>
          <a:ln w="57150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581400"/>
            <a:ext cx="6400800" cy="2057400"/>
          </a:xfrm>
        </p:spPr>
        <p:txBody>
          <a:bodyPr/>
          <a:lstStyle>
            <a:lvl1pPr marL="0" indent="0">
              <a:buClr>
                <a:srgbClr val="CC00CC"/>
              </a:buClr>
              <a:defRPr sz="2400"/>
            </a:lvl1pPr>
            <a:lvl2pPr marL="457200" lvl="1" indent="0">
              <a:buClr>
                <a:srgbClr val="CC00CC"/>
              </a:buClr>
              <a:defRPr sz="2000"/>
            </a:lvl2pPr>
          </a:lstStyle>
          <a:p>
            <a:r>
              <a:rPr lang="en-GB"/>
              <a:t> Click to edit Master subtitle style</a:t>
            </a:r>
          </a:p>
          <a:p>
            <a:pPr lvl="1"/>
            <a:r>
              <a:rPr lang="en-GB"/>
              <a:t> 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765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43485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47650"/>
            <a:ext cx="1924050" cy="5848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47650"/>
            <a:ext cx="5619750" cy="5848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295537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2813657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258233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143000"/>
            <a:ext cx="76962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Soler, </a:t>
            </a:r>
          </a:p>
          <a:p>
            <a:pPr>
              <a:defRPr/>
            </a:pPr>
            <a:r>
              <a:rPr lang="en-US"/>
              <a:t>APRP, RAL, 15 August</a:t>
            </a:r>
            <a:r>
              <a:rPr lang="en-GB"/>
              <a:t>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3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74523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02536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11145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141574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162542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283780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361063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  <p:extLst>
      <p:ext uri="{BB962C8B-B14F-4D97-AF65-F5344CB8AC3E}">
        <p14:creationId xmlns:p14="http://schemas.microsoft.com/office/powerpoint/2010/main" val="120739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47650"/>
            <a:ext cx="7258050" cy="609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69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57950"/>
            <a:ext cx="44640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477000" y="6162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endParaRPr lang="en-US" sz="1400" i="0">
              <a:latin typeface="Times New Roman" charset="0"/>
            </a:endParaRPr>
          </a:p>
          <a:p>
            <a:pPr algn="r"/>
            <a:fld id="{96810FE5-AB8A-D947-80E1-65567ED8EB99}" type="slidenum">
              <a:rPr lang="en-US" sz="1400" i="0">
                <a:latin typeface="Times New Roman" charset="0"/>
              </a:rPr>
              <a:pPr algn="r"/>
              <a:t>‹#›</a:t>
            </a:fld>
            <a:endParaRPr lang="en-US" sz="1400" i="0">
              <a:latin typeface="Times New Roman" charset="0"/>
            </a:endParaRPr>
          </a:p>
        </p:txBody>
      </p:sp>
      <p:pic>
        <p:nvPicPr>
          <p:cNvPr id="103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4" r:id="rId12"/>
    <p:sldLayoutId id="2147484135" r:id="rId13"/>
    <p:sldLayoutId id="2147484136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0000"/>
        <a:buFont typeface="Monotype Sorts" charset="0"/>
        <a:buChar char="o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4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5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60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61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62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6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23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7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73.emf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79.emf"/><Relationship Id="rId5" Type="http://schemas.openxmlformats.org/officeDocument/2006/relationships/image" Target="../media/image80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84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8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2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23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4.e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5"/>
          <p:cNvSpPr>
            <a:spLocks noChangeArrowheads="1"/>
          </p:cNvSpPr>
          <p:nvPr/>
        </p:nvSpPr>
        <p:spPr bwMode="auto">
          <a:xfrm>
            <a:off x="3203575" y="6237288"/>
            <a:ext cx="295275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Subtitle 9"/>
          <p:cNvSpPr>
            <a:spLocks/>
          </p:cNvSpPr>
          <p:nvPr/>
        </p:nvSpPr>
        <p:spPr bwMode="auto">
          <a:xfrm>
            <a:off x="1600200" y="3886200"/>
            <a:ext cx="67722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CC00CC"/>
              </a:buClr>
              <a:buSzPct val="70000"/>
              <a:buFont typeface="Monotype Sorts" charset="0"/>
              <a:buNone/>
            </a:pPr>
            <a:r>
              <a:rPr lang="en-GB" sz="3200" b="1" i="0" dirty="0" smtClean="0">
                <a:solidFill>
                  <a:srgbClr val="002060"/>
                </a:solidFill>
                <a:latin typeface="Calibri" charset="0"/>
              </a:rPr>
              <a:t>Topical Seminar: Neutrino Physics </a:t>
            </a:r>
          </a:p>
          <a:p>
            <a:pPr algn="r">
              <a:spcBef>
                <a:spcPct val="20000"/>
              </a:spcBef>
              <a:buClr>
                <a:srgbClr val="CC00CC"/>
              </a:buClr>
              <a:buSzPct val="70000"/>
              <a:buFont typeface="Monotype Sorts" charset="0"/>
              <a:buNone/>
            </a:pPr>
            <a:r>
              <a:rPr lang="en-GB" sz="3200" b="1" i="0" dirty="0" smtClean="0">
                <a:solidFill>
                  <a:srgbClr val="002060"/>
                </a:solidFill>
                <a:latin typeface="Calibri" charset="0"/>
              </a:rPr>
              <a:t>(in </a:t>
            </a:r>
            <a:r>
              <a:rPr lang="en-GB" sz="3200" b="1" i="0" dirty="0" err="1" smtClean="0">
                <a:solidFill>
                  <a:srgbClr val="002060"/>
                </a:solidFill>
                <a:latin typeface="Calibri" charset="0"/>
              </a:rPr>
              <a:t>memoria</a:t>
            </a:r>
            <a:r>
              <a:rPr lang="en-GB" sz="3200" b="1" i="0" dirty="0" smtClean="0">
                <a:solidFill>
                  <a:srgbClr val="002060"/>
                </a:solidFill>
                <a:latin typeface="Calibri" charset="0"/>
              </a:rPr>
              <a:t> di Guido)</a:t>
            </a:r>
            <a:endParaRPr lang="en-GB" sz="3200" b="1" i="0" dirty="0">
              <a:solidFill>
                <a:srgbClr val="002060"/>
              </a:solidFill>
              <a:latin typeface="Calibri" charset="0"/>
            </a:endParaRPr>
          </a:p>
          <a:p>
            <a:pPr algn="r">
              <a:spcBef>
                <a:spcPct val="20000"/>
              </a:spcBef>
              <a:buClr>
                <a:srgbClr val="CC00CC"/>
              </a:buClr>
              <a:buSzPct val="70000"/>
              <a:buFont typeface="Monotype Sorts" charset="0"/>
              <a:buNone/>
            </a:pPr>
            <a:r>
              <a:rPr lang="en-GB" sz="3200" b="1" i="0" dirty="0" err="1" smtClean="0">
                <a:solidFill>
                  <a:srgbClr val="002060"/>
                </a:solidFill>
                <a:latin typeface="Calibri" charset="0"/>
              </a:rPr>
              <a:t>Universita</a:t>
            </a:r>
            <a:r>
              <a:rPr lang="en-GB" sz="3200" b="1" i="0" dirty="0" smtClean="0">
                <a:solidFill>
                  <a:srgbClr val="002060"/>
                </a:solidFill>
                <a:latin typeface="Calibri" charset="0"/>
              </a:rPr>
              <a:t> di Roma </a:t>
            </a:r>
            <a:r>
              <a:rPr lang="en-GB" sz="3200" b="1" i="0" dirty="0" err="1" smtClean="0">
                <a:solidFill>
                  <a:srgbClr val="002060"/>
                </a:solidFill>
                <a:latin typeface="Calibri" charset="0"/>
              </a:rPr>
              <a:t>Tre</a:t>
            </a:r>
            <a:endParaRPr lang="en-GB" sz="3200" b="1" i="0" dirty="0">
              <a:solidFill>
                <a:srgbClr val="002060"/>
              </a:solidFill>
              <a:latin typeface="Calibri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01750" y="6186488"/>
            <a:ext cx="5378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GB" b="1" i="0" dirty="0">
                <a:latin typeface="Arial" charset="0"/>
                <a:cs typeface="Arial" charset="0"/>
              </a:rPr>
              <a:t>Paul </a:t>
            </a:r>
            <a:r>
              <a:rPr lang="en-GB" b="1" i="0" dirty="0" err="1">
                <a:latin typeface="Arial" charset="0"/>
                <a:cs typeface="Arial" charset="0"/>
              </a:rPr>
              <a:t>Soler</a:t>
            </a:r>
            <a:r>
              <a:rPr lang="en-GB" b="1" i="0" dirty="0">
                <a:latin typeface="Arial" charset="0"/>
                <a:cs typeface="Arial" charset="0"/>
              </a:rPr>
              <a:t>, </a:t>
            </a:r>
            <a:r>
              <a:rPr lang="en-GB" b="1" i="0" dirty="0" smtClean="0">
                <a:latin typeface="Arial" charset="0"/>
                <a:cs typeface="Arial" charset="0"/>
              </a:rPr>
              <a:t>18 November 2015</a:t>
            </a:r>
            <a:endParaRPr lang="en-GB" b="1" i="0" dirty="0">
              <a:latin typeface="Arial" charset="0"/>
              <a:cs typeface="Arial" charset="0"/>
            </a:endParaRPr>
          </a:p>
        </p:txBody>
      </p:sp>
      <p:pic>
        <p:nvPicPr>
          <p:cNvPr id="17415" name="Picture 109" descr="UNILOGO_256_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6065838"/>
            <a:ext cx="2332037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475" y="1879600"/>
            <a:ext cx="8839200" cy="1676400"/>
          </a:xfrm>
          <a:solidFill>
            <a:srgbClr val="FFFF00"/>
          </a:solidFill>
          <a:ln>
            <a:solidFill>
              <a:schemeClr val="accent2"/>
            </a:solidFill>
          </a:ln>
          <a:effectLst>
            <a:outerShdw blurRad="63500" dist="71842" dir="2700000" algn="ctr" rotWithShape="0">
              <a:srgbClr val="00CCFF">
                <a:alpha val="74998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Precision Neutrino Physics with </a:t>
            </a:r>
            <a:b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</a:b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Neutrino Factories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Neutrino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Factory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7" descr="100KT_Detector_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48" y="3823156"/>
            <a:ext cx="34337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5408612" y="1384300"/>
            <a:ext cx="3517900" cy="91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Baseline: 10 </a:t>
            </a:r>
            <a:r>
              <a:rPr lang="en-GB" sz="1800" b="1" i="0" dirty="0" err="1">
                <a:solidFill>
                  <a:srgbClr val="FF0000"/>
                </a:solidFill>
                <a:latin typeface="Arial" charset="0"/>
              </a:rPr>
              <a:t>GeV</a:t>
            </a: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1800" b="1" i="0" dirty="0" err="1" smtClean="0">
                <a:solidFill>
                  <a:srgbClr val="FF0000"/>
                </a:solidFill>
                <a:latin typeface="Arial" charset="0"/>
              </a:rPr>
              <a:t>muons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one </a:t>
            </a:r>
            <a:endParaRPr lang="en-GB" sz="1800" b="1" i="0" dirty="0" smtClean="0">
              <a:solidFill>
                <a:srgbClr val="FF0000"/>
              </a:solidFill>
              <a:latin typeface="Arial" charset="0"/>
            </a:endParaRP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storage </a:t>
            </a: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ring with 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detector at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~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2000 </a:t>
            </a: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km, due 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to large </a:t>
            </a:r>
            <a:r>
              <a:rPr lang="en-GB" sz="1800" b="1" i="0" dirty="0" smtClean="0">
                <a:solidFill>
                  <a:srgbClr val="FF0000"/>
                </a:solidFill>
                <a:latin typeface="Symbol" charset="0"/>
              </a:rPr>
              <a:t>q</a:t>
            </a:r>
            <a:r>
              <a:rPr lang="en-GB" sz="1800" b="1" i="0" baseline="-25000" dirty="0" smtClean="0">
                <a:solidFill>
                  <a:srgbClr val="FF0000"/>
                </a:solidFill>
                <a:latin typeface="Arial" charset="0"/>
              </a:rPr>
              <a:t>13</a:t>
            </a:r>
            <a:endParaRPr lang="en-GB" sz="1800" b="1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6987" y="6040444"/>
            <a:ext cx="3517900" cy="7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IDS-NF Interim Design Report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arXiv:1112.2853</a:t>
            </a:r>
            <a:endParaRPr lang="en-GB" sz="1800" b="1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879" y="1111250"/>
            <a:ext cx="5718390" cy="4941894"/>
            <a:chOff x="15879" y="895350"/>
            <a:chExt cx="5718390" cy="4941894"/>
          </a:xfrm>
        </p:grpSpPr>
        <p:grpSp>
          <p:nvGrpSpPr>
            <p:cNvPr id="25605" name="Group 15"/>
            <p:cNvGrpSpPr>
              <a:grpSpLocks/>
            </p:cNvGrpSpPr>
            <p:nvPr/>
          </p:nvGrpSpPr>
          <p:grpSpPr bwMode="auto">
            <a:xfrm>
              <a:off x="15879" y="1025531"/>
              <a:ext cx="5557838" cy="4811713"/>
              <a:chOff x="76200" y="1241425"/>
              <a:chExt cx="5557425" cy="4811713"/>
            </a:xfrm>
          </p:grpSpPr>
          <p:pic>
            <p:nvPicPr>
              <p:cNvPr id="25608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1241425"/>
                <a:ext cx="5476875" cy="481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5609" name="Group 10"/>
              <p:cNvGrpSpPr>
                <a:grpSpLocks/>
              </p:cNvGrpSpPr>
              <p:nvPr/>
            </p:nvGrpSpPr>
            <p:grpSpPr bwMode="auto">
              <a:xfrm>
                <a:off x="4346838" y="2971800"/>
                <a:ext cx="923925" cy="444402"/>
                <a:chOff x="5626100" y="2527398"/>
                <a:chExt cx="923925" cy="444402"/>
              </a:xfrm>
            </p:grpSpPr>
            <p:sp>
              <p:nvSpPr>
                <p:cNvPr id="25612" name="Rectangle 16"/>
                <p:cNvSpPr>
                  <a:spLocks noChangeArrowheads="1"/>
                </p:cNvSpPr>
                <p:nvPr/>
              </p:nvSpPr>
              <p:spPr bwMode="auto">
                <a:xfrm>
                  <a:off x="5664200" y="2527398"/>
                  <a:ext cx="711200" cy="444402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613" name="Rectangle 10"/>
                <p:cNvSpPr>
                  <a:spLocks noChangeArrowheads="1"/>
                </p:cNvSpPr>
                <p:nvPr/>
              </p:nvSpPr>
              <p:spPr bwMode="auto">
                <a:xfrm>
                  <a:off x="5626100" y="2527398"/>
                  <a:ext cx="923925" cy="444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457200" indent="-457200" algn="l">
                    <a:buClr>
                      <a:srgbClr val="FF0000"/>
                    </a:buClr>
                    <a:buSzPct val="70000"/>
                    <a:buFont typeface="Monotype Sorts" charset="0"/>
                    <a:buNone/>
                  </a:pPr>
                  <a:r>
                    <a:rPr lang="en-GB" sz="1800" b="1" i="0">
                      <a:latin typeface="Arial" charset="0"/>
                    </a:rPr>
                    <a:t>562 m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 bwMode="auto">
              <a:xfrm rot="3297266">
                <a:off x="5286766" y="4083854"/>
                <a:ext cx="431800" cy="261919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 rot="3297266">
                <a:off x="3546202" y="2074872"/>
                <a:ext cx="431800" cy="263505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4635500" y="895350"/>
              <a:ext cx="1098769" cy="34925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41287" y="882650"/>
            <a:ext cx="87852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International Design study for a Neutrino Factory (IDS-NF)</a:t>
            </a:r>
            <a:endParaRPr lang="en-GB" sz="2400" i="0" baseline="-25000" dirty="0"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5353050" y="2484449"/>
            <a:ext cx="3790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200" i="0" dirty="0" err="1">
                <a:latin typeface="Arial" charset="0"/>
              </a:rPr>
              <a:t>Magnetised</a:t>
            </a:r>
            <a:r>
              <a:rPr lang="en-US" sz="2200" i="0" dirty="0">
                <a:latin typeface="Arial" charset="0"/>
              </a:rPr>
              <a:t> Iron Neutrino Detector (MIND): </a:t>
            </a:r>
            <a:endParaRPr lang="en-US" sz="2200" i="0" dirty="0">
              <a:solidFill>
                <a:srgbClr val="FF33CC"/>
              </a:solidFill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100 </a:t>
            </a:r>
            <a:r>
              <a:rPr lang="en-US" sz="2000" i="0" dirty="0" err="1">
                <a:latin typeface="Arial" charset="0"/>
              </a:rPr>
              <a:t>kton</a:t>
            </a:r>
            <a:r>
              <a:rPr lang="en-US" sz="2000" i="0" dirty="0">
                <a:latin typeface="Arial" charset="0"/>
              </a:rPr>
              <a:t> at ~2000 km</a:t>
            </a:r>
          </a:p>
          <a:p>
            <a:pPr marL="1143000" lvl="2" indent="-228600" algn="l">
              <a:spcBef>
                <a:spcPct val="20000"/>
              </a:spcBef>
            </a:pPr>
            <a:endParaRPr lang="en-US" sz="1800" i="0" dirty="0">
              <a:latin typeface="Arial" charset="0"/>
            </a:endParaRPr>
          </a:p>
        </p:txBody>
      </p:sp>
      <p:graphicFrame>
        <p:nvGraphicFramePr>
          <p:cNvPr id="19" name="Object 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564832766"/>
              </p:ext>
            </p:extLst>
          </p:nvPr>
        </p:nvGraphicFramePr>
        <p:xfrm>
          <a:off x="3470205" y="1447800"/>
          <a:ext cx="13462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1117440" imgH="533160" progId="Equation.3">
                  <p:embed/>
                </p:oleObj>
              </mc:Choice>
              <mc:Fallback>
                <p:oleObj name="Equation" r:id="rId5" imgW="11174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0205" y="1447800"/>
                        <a:ext cx="13462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825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09725"/>
            <a:ext cx="4392612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703388"/>
            <a:ext cx="413226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771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28270"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Optimisation of Neutrino Factory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87325" y="919163"/>
            <a:ext cx="87852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>
                <a:latin typeface="Arial" charset="0"/>
              </a:rPr>
              <a:t>Optimisation for high </a:t>
            </a:r>
            <a:r>
              <a:rPr lang="en-GB" sz="2400" i="0" dirty="0">
                <a:latin typeface="Symbol" charset="0"/>
              </a:rPr>
              <a:t>q</a:t>
            </a:r>
            <a:r>
              <a:rPr lang="en-GB" sz="2400" i="0" baseline="-25000" dirty="0">
                <a:latin typeface="Arial" charset="0"/>
              </a:rPr>
              <a:t>13</a:t>
            </a:r>
            <a:r>
              <a:rPr lang="en-GB" sz="2400" i="0" dirty="0">
                <a:latin typeface="Arial" charset="0"/>
              </a:rPr>
              <a:t>: </a:t>
            </a:r>
            <a:r>
              <a:rPr lang="en-GB" sz="2400" i="0" dirty="0" smtClean="0">
                <a:latin typeface="Arial" charset="0"/>
              </a:rPr>
              <a:t>10 </a:t>
            </a:r>
            <a:r>
              <a:rPr lang="en-GB" sz="2400" i="0" dirty="0" err="1" smtClean="0">
                <a:latin typeface="Arial" charset="0"/>
              </a:rPr>
              <a:t>GeV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 err="1" smtClean="0">
                <a:latin typeface="Arial" charset="0"/>
              </a:rPr>
              <a:t>muons</a:t>
            </a:r>
            <a:r>
              <a:rPr lang="en-GB" sz="2400" i="0" dirty="0" smtClean="0">
                <a:latin typeface="Arial" charset="0"/>
              </a:rPr>
              <a:t> and 2000 km</a:t>
            </a:r>
            <a:endParaRPr lang="en-GB" sz="2400" i="0" baseline="-25000" dirty="0">
              <a:latin typeface="Arial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914400" y="1468438"/>
            <a:ext cx="2654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600" b="1" i="0" dirty="0">
                <a:solidFill>
                  <a:schemeClr val="accent2"/>
                </a:solidFill>
                <a:latin typeface="Arial" charset="0"/>
              </a:rPr>
              <a:t>Contours of CP coverage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2209800" y="4778375"/>
            <a:ext cx="17716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100 </a:t>
            </a:r>
            <a:r>
              <a:rPr lang="en-GB" sz="1800" b="1" i="0" dirty="0" err="1">
                <a:solidFill>
                  <a:srgbClr val="FF0000"/>
                </a:solidFill>
                <a:latin typeface="Arial" charset="0"/>
              </a:rPr>
              <a:t>kton</a:t>
            </a: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 MIND</a:t>
            </a:r>
            <a:endParaRPr lang="en-GB" sz="18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586" name="Line 13"/>
          <p:cNvSpPr>
            <a:spLocks noChangeShapeType="1"/>
          </p:cNvSpPr>
          <p:nvPr/>
        </p:nvSpPr>
        <p:spPr bwMode="auto">
          <a:xfrm flipV="1">
            <a:off x="927100" y="2463800"/>
            <a:ext cx="6524625" cy="7239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 flipV="1">
            <a:off x="3429000" y="3187700"/>
            <a:ext cx="2743200" cy="695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07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Neutrino Factory Baseline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55563" y="750888"/>
            <a:ext cx="466883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>
                <a:latin typeface="Arial" charset="0"/>
              </a:rPr>
              <a:t>Proton </a:t>
            </a:r>
            <a:r>
              <a:rPr lang="en-US" sz="2400" i="0" dirty="0" smtClean="0">
                <a:latin typeface="Arial" charset="0"/>
              </a:rPr>
              <a:t>driver: 4 MW</a:t>
            </a:r>
            <a:endParaRPr lang="en-US" sz="2400" i="0" dirty="0">
              <a:latin typeface="Arial" charset="0"/>
            </a:endParaRP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Proton beam ~8 </a:t>
            </a:r>
            <a:r>
              <a:rPr lang="en-US" sz="2000" i="0" dirty="0" err="1">
                <a:latin typeface="Arial" charset="0"/>
              </a:rPr>
              <a:t>GeV</a:t>
            </a:r>
            <a:r>
              <a:rPr lang="en-US" sz="2000" i="0" dirty="0">
                <a:latin typeface="Arial" charset="0"/>
              </a:rPr>
              <a:t> on target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>
                <a:latin typeface="Arial" charset="0"/>
              </a:rPr>
              <a:t>Target, capture and decay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Create </a:t>
            </a:r>
            <a:r>
              <a:rPr lang="en-US" sz="2000" i="0" dirty="0">
                <a:latin typeface="Symbol" charset="0"/>
              </a:rPr>
              <a:t>p</a:t>
            </a:r>
            <a:r>
              <a:rPr lang="en-US" sz="2000" i="0" dirty="0">
                <a:latin typeface="Arial" charset="0"/>
              </a:rPr>
              <a:t>, decay into </a:t>
            </a:r>
            <a:r>
              <a:rPr lang="en-US" sz="2000" i="0" dirty="0">
                <a:latin typeface="Symbol" charset="0"/>
              </a:rPr>
              <a:t>m </a:t>
            </a:r>
            <a:r>
              <a:rPr lang="en-US" sz="2000" i="0" dirty="0" smtClean="0">
                <a:latin typeface="Symbol" charset="0"/>
              </a:rPr>
              <a:t>        </a:t>
            </a:r>
            <a:r>
              <a:rPr lang="en-US" sz="2000" i="0" dirty="0" smtClean="0">
                <a:solidFill>
                  <a:srgbClr val="FF0000"/>
                </a:solidFill>
                <a:latin typeface="Arial" charset="0"/>
              </a:rPr>
              <a:t>(R&amp;D: MERIT</a:t>
            </a: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>
                <a:latin typeface="Arial" charset="0"/>
              </a:rPr>
              <a:t>Bunching and phase rotation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Reduce </a:t>
            </a:r>
            <a:r>
              <a:rPr lang="en-US" sz="2000" i="0" dirty="0">
                <a:latin typeface="Symbol" charset="0"/>
              </a:rPr>
              <a:t>D</a:t>
            </a:r>
            <a:r>
              <a:rPr lang="en-US" sz="2000" i="0" dirty="0">
                <a:latin typeface="Arial" charset="0"/>
              </a:rPr>
              <a:t>E of bunch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>
                <a:latin typeface="Arial" charset="0"/>
              </a:rPr>
              <a:t>Ionization Cooling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Reduce transverse </a:t>
            </a:r>
            <a:r>
              <a:rPr lang="en-US" sz="2000" i="0" dirty="0" err="1">
                <a:latin typeface="Arial" charset="0"/>
              </a:rPr>
              <a:t>emittance</a:t>
            </a:r>
            <a:r>
              <a:rPr lang="en-US" sz="2000" i="0" dirty="0">
                <a:latin typeface="Arial" charset="0"/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  <a:latin typeface="Arial" charset="0"/>
              </a:rPr>
              <a:t>(R&amp;D: MICE</a:t>
            </a: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>
                <a:latin typeface="Arial" charset="0"/>
              </a:rPr>
              <a:t>Acceleration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120 MeV</a:t>
            </a:r>
            <a:r>
              <a:rPr lang="en-US" sz="2000" i="0" dirty="0">
                <a:latin typeface="Arial" charset="0"/>
                <a:sym typeface="Wingdings" charset="0"/>
              </a:rPr>
              <a:t> 10 </a:t>
            </a:r>
            <a:r>
              <a:rPr lang="en-US" sz="2000" i="0" dirty="0" err="1">
                <a:latin typeface="Arial" charset="0"/>
                <a:sym typeface="Wingdings" charset="0"/>
              </a:rPr>
              <a:t>GeV</a:t>
            </a:r>
            <a:r>
              <a:rPr lang="en-US" sz="2000" i="0" dirty="0">
                <a:latin typeface="Arial" charset="0"/>
                <a:sym typeface="Wingdings" charset="0"/>
              </a:rPr>
              <a:t> with RLAs </a:t>
            </a:r>
          </a:p>
          <a:p>
            <a:pPr marL="342900" indent="-342900" algn="l">
              <a:spcBef>
                <a:spcPct val="1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US" sz="2400" i="0" dirty="0" smtClean="0">
                <a:latin typeface="Arial" charset="0"/>
              </a:rPr>
              <a:t>Decay </a:t>
            </a:r>
            <a:r>
              <a:rPr lang="en-US" sz="2400" i="0" dirty="0">
                <a:latin typeface="Arial" charset="0"/>
              </a:rPr>
              <a:t>ring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Store for ~100 turns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Long straight sections</a:t>
            </a:r>
          </a:p>
          <a:p>
            <a:pPr marL="742950" lvl="1" indent="-285750" algn="l">
              <a:spcBef>
                <a:spcPct val="1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charset="0"/>
              </a:rPr>
              <a:t>10</a:t>
            </a:r>
            <a:r>
              <a:rPr lang="en-US" sz="2000" i="0" baseline="30000" dirty="0">
                <a:latin typeface="Arial" charset="0"/>
              </a:rPr>
              <a:t>21</a:t>
            </a:r>
            <a:r>
              <a:rPr lang="en-US" sz="2000" i="0" dirty="0">
                <a:latin typeface="Arial" charset="0"/>
              </a:rPr>
              <a:t> </a:t>
            </a:r>
            <a:r>
              <a:rPr lang="en-US" sz="2000" i="0" dirty="0" err="1">
                <a:latin typeface="Arial" charset="0"/>
              </a:rPr>
              <a:t>muons</a:t>
            </a:r>
            <a:r>
              <a:rPr lang="en-US" sz="2000" i="0" dirty="0">
                <a:latin typeface="Arial" charset="0"/>
              </a:rPr>
              <a:t>/year</a:t>
            </a:r>
          </a:p>
        </p:txBody>
      </p:sp>
      <p:grpSp>
        <p:nvGrpSpPr>
          <p:cNvPr id="26632" name="Group 14"/>
          <p:cNvGrpSpPr>
            <a:grpSpLocks/>
          </p:cNvGrpSpPr>
          <p:nvPr/>
        </p:nvGrpSpPr>
        <p:grpSpPr bwMode="auto">
          <a:xfrm>
            <a:off x="4394200" y="1352550"/>
            <a:ext cx="4656138" cy="4017963"/>
            <a:chOff x="4572000" y="933450"/>
            <a:chExt cx="4656238" cy="4017963"/>
          </a:xfrm>
        </p:grpSpPr>
        <p:pic>
          <p:nvPicPr>
            <p:cNvPr id="26634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33450"/>
              <a:ext cx="4572000" cy="401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Rectangle 14"/>
            <p:cNvSpPr>
              <a:spLocks noChangeArrowheads="1"/>
            </p:cNvSpPr>
            <p:nvPr/>
          </p:nvSpPr>
          <p:spPr bwMode="auto">
            <a:xfrm>
              <a:off x="8191500" y="2311400"/>
              <a:ext cx="711200" cy="4445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6636" name="Rectangle 10"/>
            <p:cNvSpPr>
              <a:spLocks noChangeArrowheads="1"/>
            </p:cNvSpPr>
            <p:nvPr/>
          </p:nvSpPr>
          <p:spPr bwMode="auto">
            <a:xfrm>
              <a:off x="8185150" y="2311400"/>
              <a:ext cx="923925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457200" indent="-457200" algn="l">
                <a:buClr>
                  <a:srgbClr val="FF0000"/>
                </a:buClr>
                <a:buSzPct val="70000"/>
                <a:buFont typeface="Monotype Sorts" charset="0"/>
                <a:buNone/>
              </a:pPr>
              <a:r>
                <a:rPr lang="en-GB" sz="1800" b="1" i="0">
                  <a:latin typeface="Arial" charset="0"/>
                </a:rPr>
                <a:t>562 m</a:t>
              </a:r>
            </a:p>
          </p:txBody>
        </p:sp>
        <p:sp>
          <p:nvSpPr>
            <p:cNvPr id="26637" name="Rectangle 12"/>
            <p:cNvSpPr>
              <a:spLocks noChangeArrowheads="1"/>
            </p:cNvSpPr>
            <p:nvPr/>
          </p:nvSpPr>
          <p:spPr bwMode="auto">
            <a:xfrm rot="3289912">
              <a:off x="7364193" y="1560361"/>
              <a:ext cx="501650" cy="16668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 rot="3289912">
              <a:off x="8947235" y="3400209"/>
              <a:ext cx="391080" cy="1709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26626" name="Object 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01505072"/>
              </p:ext>
            </p:extLst>
          </p:nvPr>
        </p:nvGraphicFramePr>
        <p:xfrm>
          <a:off x="6045200" y="1069181"/>
          <a:ext cx="13462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1" name="Equation" r:id="rId4" imgW="1117440" imgH="533160" progId="Equation.3">
                  <p:embed/>
                </p:oleObj>
              </mc:Choice>
              <mc:Fallback>
                <p:oleObj name="Equation" r:id="rId4" imgW="111744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1069181"/>
                        <a:ext cx="134620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394199" y="5446726"/>
            <a:ext cx="3987801" cy="9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IDS-NF Reference Design Report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US" sz="1800" b="1" i="0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o be published in JINST special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issue on </a:t>
            </a:r>
            <a:r>
              <a:rPr lang="en-GB" sz="1800" b="1" i="0" dirty="0" err="1" smtClean="0">
                <a:solidFill>
                  <a:srgbClr val="FF0000"/>
                </a:solidFill>
                <a:latin typeface="Arial" charset="0"/>
              </a:rPr>
              <a:t>Muon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 Accelerators</a:t>
            </a:r>
            <a:endParaRPr lang="en-GB" sz="1800" b="1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5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3"/>
          <p:cNvSpPr txBox="1">
            <a:spLocks noChangeArrowheads="1"/>
          </p:cNvSpPr>
          <p:nvPr/>
        </p:nvSpPr>
        <p:spPr bwMode="auto">
          <a:xfrm>
            <a:off x="0" y="935038"/>
            <a:ext cx="89916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  <a:defRPr/>
            </a:pPr>
            <a:r>
              <a:rPr lang="en-GB" i="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MICE: demonstration of ionization cooling at  Rutherford Appleton Laboratory by 2018: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70000"/>
              <a:buFont typeface="Lucida Grande"/>
              <a:buChar char="－"/>
              <a:defRPr/>
            </a:pPr>
            <a:r>
              <a:rPr lang="en-US" sz="2400" i="0" dirty="0" smtClean="0">
                <a:latin typeface="+mn-lt"/>
              </a:rPr>
              <a:t>Two RF cavities and </a:t>
            </a:r>
            <a:r>
              <a:rPr lang="en-US" sz="2400" i="0" dirty="0" err="1" smtClean="0">
                <a:latin typeface="+mn-lt"/>
              </a:rPr>
              <a:t>LiH</a:t>
            </a:r>
            <a:r>
              <a:rPr lang="en-US" sz="2400" i="0" dirty="0" smtClean="0">
                <a:latin typeface="+mn-lt"/>
              </a:rPr>
              <a:t> absorbers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2165008"/>
            <a:ext cx="4756149" cy="1581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632700" cy="609600"/>
          </a:xfrm>
        </p:spPr>
        <p:txBody>
          <a:bodyPr/>
          <a:lstStyle/>
          <a:p>
            <a:pPr>
              <a:defRPr/>
            </a:pPr>
            <a:r>
              <a:rPr lang="en-US" sz="3000" dirty="0" err="1" smtClean="0">
                <a:ea typeface="+mj-ea"/>
                <a:cs typeface="+mj-cs"/>
              </a:rPr>
              <a:t>Muon</a:t>
            </a:r>
            <a:r>
              <a:rPr lang="en-US" sz="3000" dirty="0" smtClean="0">
                <a:ea typeface="+mj-ea"/>
                <a:cs typeface="+mj-cs"/>
              </a:rPr>
              <a:t> Ionization Cooling Experiment (MICE)</a:t>
            </a:r>
          </a:p>
        </p:txBody>
      </p:sp>
      <p:sp>
        <p:nvSpPr>
          <p:cNvPr id="9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2015-05-27-16-41-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5" y="3857625"/>
            <a:ext cx="3357035" cy="2517776"/>
          </a:xfrm>
          <a:prstGeom prst="rect">
            <a:avLst/>
          </a:prstGeom>
        </p:spPr>
      </p:pic>
      <p:pic>
        <p:nvPicPr>
          <p:cNvPr id="11" name="Picture 10" descr="2015-08-11-11-08-29P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98" y="3844924"/>
            <a:ext cx="3702949" cy="2517775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26149" y="2411426"/>
            <a:ext cx="3060701" cy="125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INFN contribution (Milano,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Napoli, Pavia, Roma </a:t>
            </a:r>
            <a:r>
              <a:rPr lang="en-GB" sz="1800" b="1" i="0" dirty="0" err="1" smtClean="0">
                <a:solidFill>
                  <a:srgbClr val="FF0000"/>
                </a:solidFill>
                <a:latin typeface="Arial" charset="0"/>
              </a:rPr>
              <a:t>Tre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):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US" sz="1800" b="1" i="0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GB" sz="1800" b="1" i="0" dirty="0" err="1" smtClean="0">
                <a:solidFill>
                  <a:srgbClr val="FF0000"/>
                </a:solidFill>
                <a:latin typeface="Arial" charset="0"/>
              </a:rPr>
              <a:t>rucial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  contribution to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PID detectors</a:t>
            </a:r>
            <a:endParaRPr lang="en-GB" sz="1800" b="1" i="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6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1563"/>
            <a:ext cx="4005263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949700"/>
            <a:ext cx="38766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100138"/>
            <a:ext cx="38735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28270"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CP violation analysis at IDS-NF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4011613" y="2235200"/>
            <a:ext cx="13858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800" b="1" i="0">
                <a:solidFill>
                  <a:srgbClr val="FF0000"/>
                </a:solidFill>
                <a:latin typeface="Arial" charset="0"/>
              </a:rPr>
              <a:t>Courtesy</a:t>
            </a:r>
          </a:p>
          <a:p>
            <a:pPr algn="l">
              <a:spcBef>
                <a:spcPct val="20000"/>
              </a:spcBef>
            </a:pPr>
            <a:r>
              <a:rPr lang="fr-FR" sz="1800" b="1" i="0">
                <a:solidFill>
                  <a:srgbClr val="FF0000"/>
                </a:solidFill>
                <a:latin typeface="Arial" charset="0"/>
              </a:rPr>
              <a:t>R. Bayes</a:t>
            </a:r>
          </a:p>
        </p:txBody>
      </p:sp>
      <p:sp>
        <p:nvSpPr>
          <p:cNvPr id="38919" name="Text Box 11"/>
          <p:cNvSpPr txBox="1">
            <a:spLocks noChangeArrowheads="1"/>
          </p:cNvSpPr>
          <p:nvPr/>
        </p:nvSpPr>
        <p:spPr bwMode="auto">
          <a:xfrm>
            <a:off x="750888" y="846138"/>
            <a:ext cx="293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BDT efficiency, focussing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+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4987925" y="874713"/>
            <a:ext cx="418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BDT background (stored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-</a:t>
            </a: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, focussing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+</a:t>
            </a: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) </a:t>
            </a:r>
            <a:endParaRPr lang="fr-FR" sz="1600" b="1" i="0" baseline="30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21" name="Text Box 11"/>
          <p:cNvSpPr txBox="1">
            <a:spLocks noChangeArrowheads="1"/>
          </p:cNvSpPr>
          <p:nvPr/>
        </p:nvSpPr>
        <p:spPr bwMode="auto">
          <a:xfrm>
            <a:off x="4956175" y="3744913"/>
            <a:ext cx="42767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BDT background (stored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+</a:t>
            </a: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, focussing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+</a:t>
            </a: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) </a:t>
            </a:r>
            <a:endParaRPr lang="fr-FR" sz="1600" b="1" i="0" baseline="30000">
              <a:solidFill>
                <a:srgbClr val="FF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fr-FR" sz="1600" b="1" i="0" baseline="300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8922" name="Picture 12" descr="EffBDT_barnumu_numu_f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960813"/>
            <a:ext cx="399256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12788" y="3733800"/>
            <a:ext cx="2898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FF0000"/>
                </a:solidFill>
                <a:latin typeface="Arial" charset="0"/>
              </a:rPr>
              <a:t>BDT efficiency, focussing </a:t>
            </a:r>
            <a:r>
              <a:rPr lang="fr-FR" sz="1600" b="1" i="0">
                <a:solidFill>
                  <a:srgbClr val="FF0000"/>
                </a:solidFill>
                <a:latin typeface="Symbol" charset="0"/>
              </a:rPr>
              <a:t>m</a:t>
            </a:r>
            <a:r>
              <a:rPr lang="fr-FR" sz="1600" b="1" i="0" baseline="3000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38925" name="Text Box 11"/>
          <p:cNvSpPr txBox="1">
            <a:spLocks noChangeArrowheads="1"/>
          </p:cNvSpPr>
          <p:nvPr/>
        </p:nvSpPr>
        <p:spPr bwMode="auto">
          <a:xfrm>
            <a:off x="7253288" y="1625600"/>
            <a:ext cx="1184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0000FF"/>
                </a:solidFill>
                <a:latin typeface="Arial" charset="0"/>
              </a:rPr>
              <a:t>Tau signal</a:t>
            </a:r>
            <a:endParaRPr lang="fr-FR" sz="1600" b="1" i="0" baseline="300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8926" name="Text Box 11"/>
          <p:cNvSpPr txBox="1">
            <a:spLocks noChangeArrowheads="1"/>
          </p:cNvSpPr>
          <p:nvPr/>
        </p:nvSpPr>
        <p:spPr bwMode="auto">
          <a:xfrm>
            <a:off x="7354888" y="4513263"/>
            <a:ext cx="1184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fr-FR" sz="1600" b="1" i="0">
                <a:solidFill>
                  <a:srgbClr val="0000FF"/>
                </a:solidFill>
                <a:latin typeface="Arial" charset="0"/>
              </a:rPr>
              <a:t>Tau signal</a:t>
            </a:r>
            <a:endParaRPr lang="fr-FR" sz="1600" b="1" i="0" baseline="300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Footer Placeholder 5"/>
          <p:cNvSpPr txBox="1">
            <a:spLocks/>
          </p:cNvSpPr>
          <p:nvPr/>
        </p:nvSpPr>
        <p:spPr bwMode="auto">
          <a:xfrm>
            <a:off x="1714500" y="64833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328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1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28270"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Performance 10 GeV Neutrino Factory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-26988" y="893763"/>
            <a:ext cx="9324976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Analysis shows that 10 </a:t>
            </a:r>
            <a:r>
              <a:rPr lang="en-GB" sz="2400" i="0" dirty="0" err="1">
                <a:latin typeface="Arial" charset="0"/>
              </a:rPr>
              <a:t>GeV</a:t>
            </a:r>
            <a:r>
              <a:rPr lang="en-GB" sz="2400" i="0" dirty="0">
                <a:latin typeface="Arial" charset="0"/>
              </a:rPr>
              <a:t> Neutrino Factory, </a:t>
            </a:r>
            <a:r>
              <a:rPr lang="en-GB" sz="2400" i="0" dirty="0" smtClean="0">
                <a:latin typeface="Arial" charset="0"/>
              </a:rPr>
              <a:t>with 10</a:t>
            </a:r>
            <a:r>
              <a:rPr lang="en-GB" sz="2400" i="0" baseline="30000" dirty="0" smtClean="0">
                <a:latin typeface="Arial" charset="0"/>
              </a:rPr>
              <a:t>21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>
                <a:latin typeface="Symbol" charset="0"/>
              </a:rPr>
              <a:t>m</a:t>
            </a:r>
            <a:r>
              <a:rPr lang="en-GB" sz="2400" i="0" dirty="0">
                <a:latin typeface="Arial" charset="0"/>
              </a:rPr>
              <a:t>/</a:t>
            </a:r>
            <a:r>
              <a:rPr lang="en-GB" sz="2400" i="0" dirty="0" smtClean="0">
                <a:latin typeface="Arial" charset="0"/>
              </a:rPr>
              <a:t>year, 100 </a:t>
            </a:r>
            <a:r>
              <a:rPr lang="en-GB" sz="2400" i="0" dirty="0" err="1">
                <a:latin typeface="Arial" charset="0"/>
              </a:rPr>
              <a:t>kton</a:t>
            </a:r>
            <a:r>
              <a:rPr lang="en-GB" sz="2400" i="0" dirty="0">
                <a:latin typeface="Arial" charset="0"/>
              </a:rPr>
              <a:t> MIND at 2000 km gives best sensitivity to CP </a:t>
            </a:r>
            <a:r>
              <a:rPr lang="en-GB" sz="2400" i="0" dirty="0" smtClean="0">
                <a:latin typeface="Arial" charset="0"/>
              </a:rPr>
              <a:t>violation</a:t>
            </a:r>
            <a:endParaRPr lang="en-GB" sz="2400" i="0" dirty="0">
              <a:latin typeface="Arial" charset="0"/>
            </a:endParaRPr>
          </a:p>
        </p:txBody>
      </p:sp>
      <p:pic>
        <p:nvPicPr>
          <p:cNvPr id="4096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828800"/>
            <a:ext cx="475932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828800"/>
            <a:ext cx="4130675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105525" y="5943600"/>
            <a:ext cx="24796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arXiv:1203.5651</a:t>
            </a:r>
            <a:endParaRPr lang="en-GB" sz="20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65125" y="5340350"/>
            <a:ext cx="53435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More than 85% 5</a:t>
            </a:r>
            <a:r>
              <a:rPr lang="en-GB" sz="2000" b="1" i="0" dirty="0">
                <a:solidFill>
                  <a:srgbClr val="FF0000"/>
                </a:solidFill>
                <a:latin typeface="Symbol" charset="0"/>
              </a:rPr>
              <a:t>s</a:t>
            </a: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 coverage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GB" sz="2000" b="1" i="0" dirty="0" err="1">
                <a:solidFill>
                  <a:srgbClr val="FF0000"/>
                </a:solidFill>
                <a:latin typeface="Arial" charset="0"/>
              </a:rPr>
              <a:t>ie</a:t>
            </a: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. 85% probability of CPV discovery!)</a:t>
            </a:r>
            <a:endParaRPr lang="en-GB" sz="2000" b="1" i="0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4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Neutrino Factory CP sensitivity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1939332"/>
            <a:ext cx="7099300" cy="4512267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78575" y="1667869"/>
            <a:ext cx="200025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rXiv:1209.5973</a:t>
            </a:r>
            <a:endParaRPr lang="en-GB" sz="18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26988" y="893763"/>
            <a:ext cx="9324976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Analysis shows that 10 </a:t>
            </a:r>
            <a:r>
              <a:rPr lang="en-GB" sz="2400" i="0" dirty="0" err="1">
                <a:latin typeface="Arial" charset="0"/>
              </a:rPr>
              <a:t>GeV</a:t>
            </a:r>
            <a:r>
              <a:rPr lang="en-GB" sz="2400" i="0" dirty="0">
                <a:latin typeface="Arial" charset="0"/>
              </a:rPr>
              <a:t> Neutrino Factory, </a:t>
            </a:r>
            <a:r>
              <a:rPr lang="en-GB" sz="2400" i="0" dirty="0" smtClean="0">
                <a:latin typeface="Arial" charset="0"/>
              </a:rPr>
              <a:t>with 10</a:t>
            </a:r>
            <a:r>
              <a:rPr lang="en-GB" sz="2400" i="0" baseline="30000" dirty="0" smtClean="0">
                <a:latin typeface="Arial" charset="0"/>
              </a:rPr>
              <a:t>21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>
                <a:latin typeface="Symbol" charset="0"/>
              </a:rPr>
              <a:t>m</a:t>
            </a:r>
            <a:r>
              <a:rPr lang="en-GB" sz="2400" i="0" dirty="0">
                <a:latin typeface="Arial" charset="0"/>
              </a:rPr>
              <a:t>/</a:t>
            </a:r>
            <a:r>
              <a:rPr lang="en-GB" sz="2400" i="0" dirty="0" smtClean="0">
                <a:latin typeface="Arial" charset="0"/>
              </a:rPr>
              <a:t>year, 100 </a:t>
            </a:r>
            <a:r>
              <a:rPr lang="en-GB" sz="2400" i="0" dirty="0" err="1">
                <a:latin typeface="Arial" charset="0"/>
              </a:rPr>
              <a:t>kton</a:t>
            </a:r>
            <a:r>
              <a:rPr lang="en-GB" sz="2400" i="0" dirty="0">
                <a:latin typeface="Arial" charset="0"/>
              </a:rPr>
              <a:t> MIND at 2000 km gives best sensitivity to CP </a:t>
            </a:r>
            <a:r>
              <a:rPr lang="en-GB" sz="2400" i="0" dirty="0" smtClean="0">
                <a:latin typeface="Arial" charset="0"/>
              </a:rPr>
              <a:t>violation</a:t>
            </a:r>
            <a:endParaRPr lang="en-GB" sz="2400" i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7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20582"/>
            <a:ext cx="7772400" cy="4415143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  <a:ea typeface="ＭＳ Ｐゴシック" charset="0"/>
                <a:cs typeface="ＭＳ Ｐゴシック" charset="0"/>
              </a:rPr>
              <a:t>Muon Accelerator Staging Programme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err="1" smtClean="0">
                <a:latin typeface="Arial" charset="0"/>
              </a:rPr>
              <a:t>NuMAX</a:t>
            </a:r>
            <a:r>
              <a:rPr lang="en-GB" sz="2400" i="0" dirty="0" smtClean="0">
                <a:latin typeface="Arial" charset="0"/>
              </a:rPr>
              <a:t> is Neutrino Factory in </a:t>
            </a:r>
            <a:r>
              <a:rPr lang="en-GB" sz="2400" i="0" dirty="0" err="1" smtClean="0">
                <a:latin typeface="Arial" charset="0"/>
              </a:rPr>
              <a:t>Fermilab</a:t>
            </a:r>
            <a:r>
              <a:rPr lang="en-GB" sz="2400" i="0" dirty="0" smtClean="0">
                <a:latin typeface="Arial" charset="0"/>
              </a:rPr>
              <a:t> context (5 </a:t>
            </a:r>
            <a:r>
              <a:rPr lang="en-GB" sz="2400" i="0" dirty="0" err="1" smtClean="0">
                <a:latin typeface="Arial" charset="0"/>
              </a:rPr>
              <a:t>GeV</a:t>
            </a:r>
            <a:r>
              <a:rPr lang="en-GB" sz="2400" i="0" dirty="0" smtClean="0">
                <a:latin typeface="Arial" charset="0"/>
              </a:rPr>
              <a:t> to Sanford Lab, at 1300 km) </a:t>
            </a:r>
            <a:r>
              <a:rPr lang="en-US" sz="2400" i="0" dirty="0" smtClean="0">
                <a:latin typeface="Arial" charset="0"/>
              </a:rPr>
              <a:t>–</a:t>
            </a:r>
            <a:r>
              <a:rPr lang="en-GB" sz="2400" i="0" dirty="0" smtClean="0">
                <a:latin typeface="Arial" charset="0"/>
              </a:rPr>
              <a:t> similar sensitivity to IDS-NF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Synergy with </a:t>
            </a:r>
            <a:r>
              <a:rPr lang="en-GB" sz="2400" i="0" dirty="0" err="1" smtClean="0">
                <a:latin typeface="Arial" charset="0"/>
              </a:rPr>
              <a:t>Muon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>
                <a:latin typeface="Arial" charset="0"/>
              </a:rPr>
              <a:t>Collider components</a:t>
            </a:r>
          </a:p>
        </p:txBody>
      </p:sp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9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cp-precision-comparison-140217-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6" y="1617663"/>
            <a:ext cx="6424674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  <a:ea typeface="ＭＳ Ｐゴシック" charset="0"/>
                <a:cs typeface="ＭＳ Ｐゴシック" charset="0"/>
              </a:rPr>
              <a:t>Physics performance of NuMAX</a:t>
            </a:r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19050" y="857250"/>
            <a:ext cx="93154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latin typeface="Arial" charset="0"/>
              </a:rPr>
              <a:t>Physics performance in terms of fraction of CP phase </a:t>
            </a:r>
            <a:r>
              <a:rPr lang="en-GB" sz="2400" i="0">
                <a:latin typeface="Symbol" charset="0"/>
              </a:rPr>
              <a:t>d</a:t>
            </a:r>
            <a:r>
              <a:rPr lang="en-GB" sz="2400" i="0">
                <a:latin typeface="Arial" charset="0"/>
              </a:rPr>
              <a:t> with measurement accuracy at or below </a:t>
            </a:r>
            <a:r>
              <a:rPr lang="en-GB" sz="2400" i="0">
                <a:latin typeface="Symbol" charset="0"/>
              </a:rPr>
              <a:t>Dd </a:t>
            </a:r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7278688" y="1301750"/>
            <a:ext cx="14827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P. Huber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75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" y="1770063"/>
            <a:ext cx="79121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err="1" smtClean="0"/>
              <a:t>nuSTORM</a:t>
            </a:r>
            <a:r>
              <a:rPr lang="en-GB" sz="2800" dirty="0" smtClean="0"/>
              <a:t>: Neutrinos from </a:t>
            </a:r>
            <a:r>
              <a:rPr lang="en-GB" sz="2800" dirty="0" err="1" smtClean="0"/>
              <a:t>STORed</a:t>
            </a:r>
            <a:r>
              <a:rPr lang="en-GB" sz="2800" dirty="0" smtClean="0"/>
              <a:t> </a:t>
            </a:r>
            <a:r>
              <a:rPr lang="en-GB" sz="2800" dirty="0" err="1" smtClean="0"/>
              <a:t>Muons</a:t>
            </a:r>
            <a:endParaRPr lang="en-GB" sz="2800" dirty="0">
              <a:ea typeface="+mj-ea"/>
              <a:cs typeface="+mj-cs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58034"/>
              </p:ext>
            </p:extLst>
          </p:nvPr>
        </p:nvGraphicFramePr>
        <p:xfrm>
          <a:off x="365125" y="2603500"/>
          <a:ext cx="17970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1" name="Equation" r:id="rId4" imgW="1092200" imgH="215900" progId="Equation.3">
                  <p:embed/>
                </p:oleObj>
              </mc:Choice>
              <mc:Fallback>
                <p:oleObj name="Equation" r:id="rId4" imgW="1092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2603500"/>
                        <a:ext cx="1797050" cy="355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835849"/>
              </p:ext>
            </p:extLst>
          </p:nvPr>
        </p:nvGraphicFramePr>
        <p:xfrm>
          <a:off x="4071937" y="1750219"/>
          <a:ext cx="1335087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2" name="Equation" r:id="rId6" imgW="838200" imgH="215900" progId="Equation.3">
                  <p:embed/>
                </p:oleObj>
              </mc:Choice>
              <mc:Fallback>
                <p:oleObj name="Equation" r:id="rId6" imgW="838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7" y="1750219"/>
                        <a:ext cx="1335087" cy="3444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046537" y="2445543"/>
            <a:ext cx="14827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3.8 </a:t>
            </a: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GeV/c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451831"/>
              </p:ext>
            </p:extLst>
          </p:nvPr>
        </p:nvGraphicFramePr>
        <p:xfrm>
          <a:off x="7221655" y="4110216"/>
          <a:ext cx="1723790" cy="442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3" name="Equation" r:id="rId8" imgW="838200" imgH="215900" progId="Equation.3">
                  <p:embed/>
                </p:oleObj>
              </mc:Choice>
              <mc:Fallback>
                <p:oleObj name="Equation" r:id="rId8" imgW="838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655" y="4110216"/>
                        <a:ext cx="1723790" cy="44273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399411"/>
              </p:ext>
            </p:extLst>
          </p:nvPr>
        </p:nvGraphicFramePr>
        <p:xfrm>
          <a:off x="5694362" y="5439705"/>
          <a:ext cx="2039938" cy="40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4" name="Equation" r:id="rId10" imgW="1092200" imgH="215900" progId="Equation.3">
                  <p:embed/>
                </p:oleObj>
              </mc:Choice>
              <mc:Fallback>
                <p:oleObj name="Equation" r:id="rId10" imgW="1092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4362" y="5439705"/>
                        <a:ext cx="2039938" cy="4036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908050"/>
            <a:ext cx="91249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err="1" smtClean="0">
                <a:latin typeface="Arial" pitchFamily="-104" charset="0"/>
              </a:rPr>
              <a:t>nuSTORM</a:t>
            </a:r>
            <a:r>
              <a:rPr lang="en-GB" i="0" dirty="0" smtClean="0">
                <a:latin typeface="Arial" pitchFamily="-104" charset="0"/>
              </a:rPr>
              <a:t>: first stage neutrino factory with 3.8 </a:t>
            </a:r>
            <a:r>
              <a:rPr lang="en-GB" i="0" dirty="0" err="1">
                <a:latin typeface="Arial" pitchFamily="-104" charset="0"/>
              </a:rPr>
              <a:t>GeV</a:t>
            </a:r>
            <a:r>
              <a:rPr lang="en-GB" i="0" dirty="0">
                <a:latin typeface="Arial" pitchFamily="-104" charset="0"/>
              </a:rPr>
              <a:t>/c </a:t>
            </a:r>
            <a:r>
              <a:rPr lang="en-GB" i="0" dirty="0" err="1">
                <a:latin typeface="Arial" pitchFamily="-104" charset="0"/>
              </a:rPr>
              <a:t>muons</a:t>
            </a:r>
            <a:r>
              <a:rPr lang="en-GB" i="0" dirty="0">
                <a:latin typeface="Arial" pitchFamily="-104" charset="0"/>
              </a:rPr>
              <a:t> </a:t>
            </a:r>
            <a:r>
              <a:rPr lang="en-GB" i="0" dirty="0" smtClean="0">
                <a:latin typeface="Arial" pitchFamily="-104" charset="0"/>
              </a:rPr>
              <a:t>that does not rely on any </a:t>
            </a:r>
            <a:r>
              <a:rPr lang="en-GB" i="0" dirty="0">
                <a:latin typeface="Arial" pitchFamily="-104" charset="0"/>
              </a:rPr>
              <a:t>new </a:t>
            </a:r>
            <a:r>
              <a:rPr lang="en-GB" i="0" dirty="0" smtClean="0">
                <a:latin typeface="Arial" pitchFamily="-104" charset="0"/>
              </a:rPr>
              <a:t>technology</a:t>
            </a:r>
          </a:p>
          <a:p>
            <a:pPr marL="457200" indent="-457200" algn="l">
              <a:spcBef>
                <a:spcPts val="1176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err="1">
                <a:latin typeface="Arial" pitchFamily="-104" charset="0"/>
              </a:rPr>
              <a:t>Pions</a:t>
            </a:r>
            <a:r>
              <a:rPr lang="en-US" sz="2400" i="0" dirty="0" smtClean="0">
                <a:latin typeface="Arial" pitchFamily="-104" charset="0"/>
              </a:rPr>
              <a:t> of 5 </a:t>
            </a:r>
            <a:r>
              <a:rPr lang="en-US" sz="2400" i="0" dirty="0" err="1" smtClean="0">
                <a:latin typeface="Arial" pitchFamily="-104" charset="0"/>
              </a:rPr>
              <a:t>Gev/c</a:t>
            </a:r>
            <a:r>
              <a:rPr lang="en-US" sz="2400" i="0" dirty="0" smtClean="0">
                <a:latin typeface="Arial" pitchFamily="-104" charset="0"/>
              </a:rPr>
              <a:t> captured </a:t>
            </a:r>
            <a:r>
              <a:rPr lang="en-US" sz="2400" i="0" dirty="0">
                <a:latin typeface="Arial" pitchFamily="-104" charset="0"/>
              </a:rPr>
              <a:t>and injected into ring.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>
                <a:latin typeface="Arial" pitchFamily="-104" charset="0"/>
              </a:rPr>
              <a:t>52% of </a:t>
            </a:r>
            <a:r>
              <a:rPr lang="en-US" sz="2400" i="0" dirty="0" err="1">
                <a:latin typeface="Arial" pitchFamily="-104" charset="0"/>
              </a:rPr>
              <a:t>pions</a:t>
            </a:r>
            <a:r>
              <a:rPr lang="en-US" sz="2400" i="0" dirty="0">
                <a:latin typeface="Arial" pitchFamily="-104" charset="0"/>
              </a:rPr>
              <a:t> decay to </a:t>
            </a:r>
            <a:r>
              <a:rPr lang="en-US" sz="2400" i="0" dirty="0" err="1">
                <a:latin typeface="Arial" pitchFamily="-104" charset="0"/>
              </a:rPr>
              <a:t>muons</a:t>
            </a:r>
            <a:r>
              <a:rPr lang="en-US" sz="2400" i="0" dirty="0">
                <a:latin typeface="Arial" pitchFamily="-104" charset="0"/>
              </a:rPr>
              <a:t> before first turn:</a:t>
            </a: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This creates a first flash </a:t>
            </a:r>
            <a:r>
              <a:rPr lang="en-US" sz="2400" i="0" dirty="0">
                <a:latin typeface="Arial" pitchFamily="-104" charset="0"/>
              </a:rPr>
              <a:t>of neutrinos from</a:t>
            </a:r>
            <a:r>
              <a:rPr lang="en-US" sz="2400" i="0" dirty="0" smtClean="0">
                <a:latin typeface="Arial" pitchFamily="-104" charset="0"/>
              </a:rPr>
              <a:t> </a:t>
            </a:r>
            <a:r>
              <a:rPr lang="en-US" sz="2400" i="0" dirty="0" err="1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pion</a:t>
            </a:r>
            <a:r>
              <a:rPr lang="en-US" sz="2400" i="0" dirty="0" smtClean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sz="2400" i="0" dirty="0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t>decays </a:t>
            </a:r>
            <a:r>
              <a:rPr lang="en-US" sz="2400" i="0" dirty="0">
                <a:latin typeface="Arial" pitchFamily="-104" charset="0"/>
              </a:rPr>
              <a:t> </a:t>
            </a: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Ring designed to store </a:t>
            </a:r>
            <a:r>
              <a:rPr lang="en-US" sz="2400" i="0" dirty="0" err="1" smtClean="0">
                <a:latin typeface="Arial" pitchFamily="-104" charset="0"/>
              </a:rPr>
              <a:t>muons</a:t>
            </a:r>
            <a:r>
              <a:rPr lang="en-US" sz="2400" i="0" dirty="0" smtClean="0">
                <a:latin typeface="Arial" pitchFamily="-104" charset="0"/>
              </a:rPr>
              <a:t> with </a:t>
            </a:r>
            <a:r>
              <a:rPr lang="en-US" sz="2400" i="0" dirty="0" err="1" smtClean="0">
                <a:latin typeface="Arial" pitchFamily="-104" charset="0"/>
              </a:rPr>
              <a:t>p</a:t>
            </a:r>
            <a:r>
              <a:rPr lang="en-US" sz="2400" i="0" dirty="0" smtClean="0">
                <a:latin typeface="Arial" pitchFamily="-104" charset="0"/>
              </a:rPr>
              <a:t> = 3.8 </a:t>
            </a:r>
            <a:r>
              <a:rPr lang="en-US" sz="2400" i="0" dirty="0" err="1">
                <a:latin typeface="Arial" pitchFamily="-104" charset="0"/>
              </a:rPr>
              <a:t>GeV</a:t>
            </a:r>
            <a:r>
              <a:rPr lang="en-US" sz="2400" i="0" dirty="0">
                <a:latin typeface="Arial" pitchFamily="-104" charset="0"/>
              </a:rPr>
              <a:t> ± 10</a:t>
            </a:r>
            <a:r>
              <a:rPr lang="en-US" sz="2400" i="0" dirty="0" smtClean="0">
                <a:latin typeface="Arial" pitchFamily="-104" charset="0"/>
              </a:rPr>
              <a:t>%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err="1" smtClean="0">
                <a:latin typeface="Arial" pitchFamily="-104" charset="0"/>
              </a:rPr>
              <a:t>Muons</a:t>
            </a:r>
            <a:r>
              <a:rPr lang="en-US" sz="2400" i="0" dirty="0" smtClean="0">
                <a:latin typeface="Arial" pitchFamily="-104" charset="0"/>
              </a:rPr>
              <a:t> decay producing neutrinos: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Creates hybrid beam of neutrinos from pion &amp; </a:t>
            </a:r>
            <a:r>
              <a:rPr lang="en-US" sz="2400" i="0" dirty="0" err="1" smtClean="0">
                <a:latin typeface="Arial" pitchFamily="-104" charset="0"/>
              </a:rPr>
              <a:t>muon</a:t>
            </a:r>
            <a:r>
              <a:rPr lang="en-US" sz="2400" i="0" dirty="0" smtClean="0">
                <a:latin typeface="Arial" pitchFamily="-104" charset="0"/>
              </a:rPr>
              <a:t> decay</a:t>
            </a:r>
          </a:p>
        </p:txBody>
      </p:sp>
    </p:spTree>
    <p:extLst>
      <p:ext uri="{BB962C8B-B14F-4D97-AF65-F5344CB8AC3E}">
        <p14:creationId xmlns:p14="http://schemas.microsoft.com/office/powerpoint/2010/main" val="354455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Guido </a:t>
            </a:r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Altarelli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57250"/>
            <a:ext cx="93726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i="0" dirty="0" smtClean="0">
                <a:latin typeface="Arial" charset="0"/>
              </a:rPr>
              <a:t>My first encounter with Guido was at the St Andrews Summer School on “Neutrinos in Particle Physics, Astrophysics and Cosmology” in 2006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US" sz="2400" i="0" dirty="0" smtClean="0">
                <a:latin typeface="Arial" charset="0"/>
              </a:rPr>
              <a:t>H</a:t>
            </a:r>
            <a:r>
              <a:rPr lang="en-GB" sz="2400" i="0" dirty="0" smtClean="0">
                <a:latin typeface="Arial" charset="0"/>
              </a:rPr>
              <a:t>e gave three lectures on Neutrino Masses and Mixing and enjoyed time in Scotland: </a:t>
            </a:r>
            <a:r>
              <a:rPr lang="en-US" sz="2000" i="0" dirty="0" smtClean="0">
                <a:solidFill>
                  <a:schemeClr val="accent2"/>
                </a:solidFill>
                <a:latin typeface="Arial" charset="0"/>
              </a:rPr>
              <a:t>http</a:t>
            </a:r>
            <a:r>
              <a:rPr lang="en-US" sz="2000" i="0" dirty="0">
                <a:solidFill>
                  <a:schemeClr val="accent2"/>
                </a:solidFill>
                <a:latin typeface="Arial" charset="0"/>
              </a:rPr>
              <a:t>://www-</a:t>
            </a:r>
            <a:r>
              <a:rPr lang="en-US" sz="2000" i="0" dirty="0" err="1">
                <a:solidFill>
                  <a:schemeClr val="accent2"/>
                </a:solidFill>
                <a:latin typeface="Arial" charset="0"/>
              </a:rPr>
              <a:t>archive.ph.ed.ac.uk</a:t>
            </a:r>
            <a:r>
              <a:rPr lang="en-US" sz="2000" i="0" dirty="0">
                <a:solidFill>
                  <a:schemeClr val="accent2"/>
                </a:solidFill>
                <a:latin typeface="Arial" charset="0"/>
              </a:rPr>
              <a:t>/sussp61/</a:t>
            </a:r>
            <a:endParaRPr lang="en-GB" sz="2000" i="0" dirty="0" smtClean="0">
              <a:solidFill>
                <a:schemeClr val="accent2"/>
              </a:solidFill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400" i="0" dirty="0" smtClean="0">
                <a:latin typeface="Arial" charset="0"/>
              </a:rPr>
              <a:t>Lectures documented in text book edited by CRC Press</a:t>
            </a:r>
            <a:endParaRPr lang="en-GB" sz="2400" i="0" dirty="0">
              <a:latin typeface="Arial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Professor_Guido_Altarel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8" y="3601563"/>
            <a:ext cx="3997952" cy="2653185"/>
          </a:xfrm>
          <a:prstGeom prst="rect">
            <a:avLst/>
          </a:prstGeom>
        </p:spPr>
      </p:pic>
      <p:pic>
        <p:nvPicPr>
          <p:cNvPr id="4" name="Picture 3" descr="51eymVrEbmL._SX323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" y="3603624"/>
            <a:ext cx="1749431" cy="2686050"/>
          </a:xfrm>
          <a:prstGeom prst="rect">
            <a:avLst/>
          </a:prstGeom>
        </p:spPr>
      </p:pic>
      <p:pic>
        <p:nvPicPr>
          <p:cNvPr id="5" name="Picture 4" descr="IMG_06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01" y="3581398"/>
            <a:ext cx="3581400" cy="268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Physics motivation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1249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Physics motivation of </a:t>
            </a:r>
            <a:r>
              <a:rPr lang="en-GB" i="0" dirty="0" err="1" smtClean="0">
                <a:latin typeface="Arial" pitchFamily="-104" charset="0"/>
              </a:rPr>
              <a:t>nuSTORM</a:t>
            </a:r>
            <a:r>
              <a:rPr lang="en-GB" i="0" dirty="0" smtClean="0">
                <a:latin typeface="Arial" pitchFamily="-104" charset="0"/>
              </a:rPr>
              <a:t>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Creation of a neutrino beam with a flux accuracy of 10</a:t>
            </a:r>
            <a:r>
              <a:rPr lang="en-US" sz="2400" i="0" baseline="30000" dirty="0" smtClean="0">
                <a:latin typeface="Arial" pitchFamily="-104" charset="0"/>
              </a:rPr>
              <a:t>-3</a:t>
            </a:r>
            <a:r>
              <a:rPr lang="en-US" sz="2400" i="0" dirty="0" smtClean="0">
                <a:latin typeface="Arial" pitchFamily="-104" charset="0"/>
              </a:rPr>
              <a:t>  for neutrino scattering physics: </a:t>
            </a:r>
            <a:r>
              <a:rPr lang="en-US" sz="2400" i="0" dirty="0" smtClean="0">
                <a:solidFill>
                  <a:srgbClr val="FF0000"/>
                </a:solidFill>
                <a:latin typeface="Arial" pitchFamily="-104" charset="0"/>
              </a:rPr>
              <a:t>“the neutrino light source”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Measurement of </a:t>
            </a:r>
            <a:r>
              <a:rPr lang="en-US" sz="2400" i="0" dirty="0" smtClean="0">
                <a:latin typeface="Symbol"/>
              </a:rPr>
              <a:t>n</a:t>
            </a:r>
            <a:r>
              <a:rPr lang="en-US" sz="2400" i="0" baseline="-25000" dirty="0" smtClean="0">
                <a:latin typeface="Arial" pitchFamily="-104" charset="0"/>
              </a:rPr>
              <a:t>e</a:t>
            </a:r>
            <a:r>
              <a:rPr lang="en-US" sz="2400" i="0" dirty="0" smtClean="0">
                <a:latin typeface="Arial" pitchFamily="-104" charset="0"/>
              </a:rPr>
              <a:t> cross sections and nuclear effects in neutrino-nucleus collisions, essential for long baseline neutrino oscillation </a:t>
            </a:r>
            <a:r>
              <a:rPr lang="en-US" sz="2400" i="0" dirty="0" err="1" smtClean="0">
                <a:latin typeface="Arial" pitchFamily="-104" charset="0"/>
              </a:rPr>
              <a:t>programme</a:t>
            </a: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>
                <a:latin typeface="Arial" pitchFamily="-104" charset="0"/>
              </a:rPr>
              <a:t>Definitive resolution of sterile neutrino problem and search for short-baseline neutrino </a:t>
            </a:r>
            <a:r>
              <a:rPr lang="en-US" sz="2400" i="0" dirty="0" smtClean="0">
                <a:latin typeface="Arial" pitchFamily="-104" charset="0"/>
              </a:rPr>
              <a:t>oscillations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Creation of a test bed for </a:t>
            </a:r>
            <a:r>
              <a:rPr lang="en-US" sz="2400" i="0" dirty="0" err="1" smtClean="0">
                <a:latin typeface="Arial" pitchFamily="-104" charset="0"/>
              </a:rPr>
              <a:t>muon</a:t>
            </a:r>
            <a:r>
              <a:rPr lang="en-US" sz="2400" i="0" dirty="0" smtClean="0">
                <a:latin typeface="Arial" pitchFamily="-104" charset="0"/>
              </a:rPr>
              <a:t> accelerator R&amp;D for future high intensity neutrino factories and </a:t>
            </a:r>
            <a:r>
              <a:rPr lang="en-US" sz="2400" i="0" dirty="0" err="1" smtClean="0">
                <a:latin typeface="Arial" pitchFamily="-104" charset="0"/>
              </a:rPr>
              <a:t>muon</a:t>
            </a:r>
            <a:r>
              <a:rPr lang="en-US" sz="2400" i="0" dirty="0" smtClean="0">
                <a:latin typeface="Arial" pitchFamily="-104" charset="0"/>
              </a:rPr>
              <a:t> collider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5000" y="4953000"/>
            <a:ext cx="82169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3600" b="1" i="0" dirty="0" smtClean="0">
                <a:solidFill>
                  <a:srgbClr val="FF0000"/>
                </a:solidFill>
                <a:latin typeface="Arial" pitchFamily="-104" charset="0"/>
              </a:rPr>
              <a:t>A new way of doing neutrino physics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" y="5613306"/>
            <a:ext cx="7861300" cy="3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Adey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, Bayes,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Bross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Snopok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, Ann. Rev.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Nucl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. Part. Sci. 2015 65:145-75.</a:t>
            </a:r>
          </a:p>
        </p:txBody>
      </p:sp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6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58444"/>
            <a:ext cx="8226075" cy="3077206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Facility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19050" y="857250"/>
            <a:ext cx="93154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err="1">
                <a:latin typeface="Arial" pitchFamily="-104" charset="0"/>
              </a:rPr>
              <a:t>nuSTORM</a:t>
            </a:r>
            <a:r>
              <a:rPr lang="en-GB" sz="2400" i="0" dirty="0">
                <a:latin typeface="Arial" pitchFamily="-104" charset="0"/>
              </a:rPr>
              <a:t> facility: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pitchFamily="-104" charset="0"/>
              </a:rPr>
              <a:t>120 </a:t>
            </a:r>
            <a:r>
              <a:rPr lang="en-US" sz="2000" i="0" dirty="0" err="1">
                <a:latin typeface="Arial" pitchFamily="-104" charset="0"/>
              </a:rPr>
              <a:t>GeV</a:t>
            </a:r>
            <a:r>
              <a:rPr lang="en-US" sz="2000" i="0" dirty="0">
                <a:latin typeface="Arial" pitchFamily="-104" charset="0"/>
              </a:rPr>
              <a:t> protons on carbon or </a:t>
            </a:r>
            <a:r>
              <a:rPr lang="en-US" sz="2000" i="0" dirty="0" err="1">
                <a:latin typeface="Arial" pitchFamily="-104" charset="0"/>
              </a:rPr>
              <a:t>inconel</a:t>
            </a:r>
            <a:r>
              <a:rPr lang="en-US" sz="2000" i="0" dirty="0">
                <a:latin typeface="Arial" pitchFamily="-104" charset="0"/>
              </a:rPr>
              <a:t> target (100 kW)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 err="1">
                <a:latin typeface="Arial" pitchFamily="-104" charset="0"/>
              </a:rPr>
              <a:t>NuMI</a:t>
            </a:r>
            <a:r>
              <a:rPr lang="en-US" sz="2000" i="0" dirty="0">
                <a:latin typeface="Arial" pitchFamily="-104" charset="0"/>
              </a:rPr>
              <a:t>-style horn for pion </a:t>
            </a:r>
            <a:r>
              <a:rPr lang="en-US" sz="2000" i="0" dirty="0" smtClean="0">
                <a:latin typeface="Arial" pitchFamily="-104" charset="0"/>
              </a:rPr>
              <a:t>collection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 smtClean="0">
                <a:latin typeface="Arial" pitchFamily="-104" charset="0"/>
              </a:rPr>
              <a:t>Injection </a:t>
            </a:r>
            <a:r>
              <a:rPr lang="en-US" sz="2000" i="0" dirty="0" err="1">
                <a:latin typeface="Arial" pitchFamily="-104" charset="0"/>
              </a:rPr>
              <a:t>pions</a:t>
            </a:r>
            <a:r>
              <a:rPr lang="en-US" sz="2000" i="0" dirty="0">
                <a:latin typeface="Arial" pitchFamily="-104" charset="0"/>
              </a:rPr>
              <a:t> (5 </a:t>
            </a:r>
            <a:r>
              <a:rPr lang="en-US" sz="2000" i="0" dirty="0" err="1">
                <a:latin typeface="Arial" pitchFamily="-104" charset="0"/>
              </a:rPr>
              <a:t>GeV</a:t>
            </a:r>
            <a:r>
              <a:rPr lang="en-US" sz="2000" i="0" dirty="0">
                <a:latin typeface="Arial" pitchFamily="-104" charset="0"/>
              </a:rPr>
              <a:t>/c ± 10%) into storage ring: 0.09 </a:t>
            </a:r>
            <a:r>
              <a:rPr lang="en-US" sz="2000" i="0" dirty="0">
                <a:latin typeface="Symbol" pitchFamily="-104" charset="2"/>
              </a:rPr>
              <a:t>p</a:t>
            </a:r>
            <a:r>
              <a:rPr lang="en-US" sz="2000" i="0" dirty="0">
                <a:latin typeface="Arial" pitchFamily="-104" charset="0"/>
              </a:rPr>
              <a:t>/POT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pitchFamily="-104" charset="0"/>
              </a:rPr>
              <a:t>Storage ring: large aperture FODO lattice (3.8 </a:t>
            </a:r>
            <a:r>
              <a:rPr lang="en-US" sz="2000" i="0" dirty="0" err="1">
                <a:latin typeface="Arial" pitchFamily="-104" charset="0"/>
              </a:rPr>
              <a:t>GeV</a:t>
            </a:r>
            <a:r>
              <a:rPr lang="en-US" sz="2000" i="0" dirty="0">
                <a:latin typeface="Arial" pitchFamily="-104" charset="0"/>
              </a:rPr>
              <a:t>/c ± 10%) </a:t>
            </a:r>
            <a:r>
              <a:rPr lang="en-US" sz="2000" i="0" dirty="0" err="1">
                <a:latin typeface="Arial" pitchFamily="-104" charset="0"/>
              </a:rPr>
              <a:t>muons</a:t>
            </a:r>
            <a:r>
              <a:rPr lang="en-US" sz="2000" i="0" dirty="0">
                <a:latin typeface="Arial" pitchFamily="-104" charset="0"/>
              </a:rPr>
              <a:t>: 8×10</a:t>
            </a:r>
            <a:r>
              <a:rPr lang="en-US" sz="2000" i="0" baseline="30000" dirty="0">
                <a:latin typeface="Arial" pitchFamily="-104" charset="0"/>
              </a:rPr>
              <a:t>-3</a:t>
            </a:r>
            <a:r>
              <a:rPr lang="en-US" sz="2000" i="0" dirty="0">
                <a:latin typeface="Arial" pitchFamily="-104" charset="0"/>
              </a:rPr>
              <a:t> </a:t>
            </a:r>
            <a:r>
              <a:rPr lang="en-US" sz="2000" i="0" dirty="0">
                <a:latin typeface="Symbol" pitchFamily="-104" charset="2"/>
              </a:rPr>
              <a:t>m</a:t>
            </a:r>
            <a:r>
              <a:rPr lang="en-US" sz="2000" i="0" dirty="0">
                <a:latin typeface="Arial" pitchFamily="-104" charset="0"/>
              </a:rPr>
              <a:t>/</a:t>
            </a:r>
            <a:r>
              <a:rPr lang="en-US" sz="2000" i="0" dirty="0" smtClean="0">
                <a:latin typeface="Arial" pitchFamily="-104" charset="0"/>
              </a:rPr>
              <a:t>PO</a:t>
            </a:r>
            <a:endParaRPr lang="en-US" sz="2000" i="0" dirty="0">
              <a:latin typeface="Arial" pitchFamily="-1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022865"/>
            <a:ext cx="6299200" cy="1291754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0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2025" y="1244600"/>
            <a:ext cx="584517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 err="1">
                <a:latin typeface="Arial" charset="0"/>
              </a:rPr>
              <a:t>nuSTORM</a:t>
            </a:r>
            <a:r>
              <a:rPr lang="en-GB" sz="2400" i="0" dirty="0">
                <a:latin typeface="Arial" charset="0"/>
              </a:rPr>
              <a:t> flux and energy spectrum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400" i="0" dirty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defRPr/>
            </a:pPr>
            <a:endParaRPr lang="en-GB" sz="2400" i="0" dirty="0">
              <a:latin typeface="Arial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Symbol"/>
              </a:rPr>
              <a:t>n</a:t>
            </a:r>
            <a:r>
              <a:rPr lang="en-US" sz="2000" i="0" baseline="-25000" dirty="0">
                <a:latin typeface="Symbol"/>
              </a:rPr>
              <a:t>m</a:t>
            </a:r>
            <a:r>
              <a:rPr lang="en-US" sz="2000" i="0" dirty="0">
                <a:latin typeface="+mn-lt"/>
              </a:rPr>
              <a:t> from </a:t>
            </a:r>
            <a:r>
              <a:rPr lang="en-US" sz="2000" i="0" dirty="0" err="1">
                <a:latin typeface="+mn-lt"/>
              </a:rPr>
              <a:t>pion</a:t>
            </a:r>
            <a:r>
              <a:rPr lang="en-US" sz="2000" i="0" dirty="0">
                <a:latin typeface="+mn-lt"/>
              </a:rPr>
              <a:t> decay                     flux: 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6.3×10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16</a:t>
            </a:r>
            <a:r>
              <a:rPr lang="en-US" sz="2000" i="0" dirty="0">
                <a:latin typeface="Symbol"/>
                <a:ea typeface="ＭＳ Ｐゴシック" charset="-128"/>
                <a:cs typeface="ＭＳ Ｐゴシック" charset="-128"/>
              </a:rPr>
              <a:t> n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/m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at 50 </a:t>
            </a:r>
            <a:r>
              <a:rPr lang="en-US" sz="2000" i="0" dirty="0" err="1">
                <a:latin typeface="+mn-lt"/>
                <a:ea typeface="ＭＳ Ｐゴシック" charset="-128"/>
                <a:cs typeface="ＭＳ Ｐゴシック" charset="-128"/>
              </a:rPr>
              <a:t>m</a:t>
            </a:r>
            <a:endParaRPr lang="en-US" sz="2000" i="0" dirty="0">
              <a:latin typeface="+mn-lt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Symbol"/>
              </a:rPr>
              <a:t>n</a:t>
            </a:r>
            <a:r>
              <a:rPr lang="en-US" sz="2000" i="0" baseline="-25000" dirty="0">
                <a:latin typeface="+mn-lt"/>
              </a:rPr>
              <a:t>e</a:t>
            </a:r>
            <a:r>
              <a:rPr lang="en-US" sz="2000" i="0" dirty="0">
                <a:latin typeface="+mn-lt"/>
              </a:rPr>
              <a:t> from </a:t>
            </a:r>
            <a:r>
              <a:rPr lang="en-US" sz="2000" i="0" dirty="0" err="1">
                <a:latin typeface="+mn-lt"/>
              </a:rPr>
              <a:t>muon</a:t>
            </a:r>
            <a:r>
              <a:rPr lang="en-US" sz="2000" i="0" dirty="0">
                <a:latin typeface="+mn-lt"/>
              </a:rPr>
              <a:t> decay                           flux: 3.0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×10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14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i="0" dirty="0">
                <a:latin typeface="Symbol"/>
                <a:ea typeface="ＭＳ Ｐゴシック" charset="-128"/>
                <a:cs typeface="ＭＳ Ｐゴシック" charset="-128"/>
              </a:rPr>
              <a:t>n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/m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at 50 </a:t>
            </a:r>
            <a:r>
              <a:rPr lang="en-US" sz="2000" i="0" dirty="0" err="1">
                <a:latin typeface="+mn-lt"/>
                <a:ea typeface="ＭＳ Ｐゴシック" charset="-128"/>
                <a:cs typeface="ＭＳ Ｐゴシック" charset="-128"/>
              </a:rPr>
              <a:t>m</a:t>
            </a:r>
            <a:endParaRPr lang="en-US" sz="2000" i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Symbol"/>
                <a:ea typeface="ＭＳ Ｐゴシック" charset="-128"/>
                <a:cs typeface="ＭＳ Ｐゴシック" charset="-128"/>
              </a:rPr>
              <a:t>n</a:t>
            </a:r>
            <a:r>
              <a:rPr lang="en-US" sz="2000" i="0" baseline="-25000" dirty="0">
                <a:latin typeface="Symbol"/>
                <a:ea typeface="ＭＳ Ｐゴシック" charset="-128"/>
                <a:cs typeface="ＭＳ Ｐゴシック" charset="-128"/>
              </a:rPr>
              <a:t>m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from </a:t>
            </a:r>
            <a:r>
              <a:rPr lang="en-US" sz="2000" i="0" dirty="0" err="1">
                <a:latin typeface="+mn-lt"/>
                <a:ea typeface="ＭＳ Ｐゴシック" charset="-128"/>
                <a:cs typeface="ＭＳ Ｐゴシック" charset="-128"/>
              </a:rPr>
              <a:t>kaon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decay                     flux: 3.8×10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14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i="0" dirty="0">
                <a:latin typeface="Symbol"/>
                <a:ea typeface="ＭＳ Ｐゴシック" charset="-128"/>
                <a:cs typeface="ＭＳ Ｐゴシック" charset="-128"/>
              </a:rPr>
              <a:t>n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/m</a:t>
            </a:r>
            <a:r>
              <a:rPr lang="en-US" sz="2000" i="0" baseline="30000" dirty="0"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at 50 </a:t>
            </a:r>
            <a:r>
              <a:rPr lang="en-US" sz="2000" i="0" dirty="0" err="1"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sz="2000" i="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endParaRPr lang="en-US" sz="2000" i="0" dirty="0">
              <a:latin typeface="+mn-lt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 smtClean="0">
                <a:latin typeface="+mn-lt"/>
              </a:rPr>
              <a:t>Used for </a:t>
            </a:r>
            <a:r>
              <a:rPr lang="en-US" sz="2000" i="0" dirty="0">
                <a:latin typeface="+mn-lt"/>
              </a:rPr>
              <a:t>cross-section measurements and short baseline </a:t>
            </a:r>
            <a:r>
              <a:rPr lang="en-US" sz="2000" i="0" dirty="0" smtClean="0">
                <a:latin typeface="+mn-lt"/>
              </a:rPr>
              <a:t>oscillations</a:t>
            </a:r>
            <a:endParaRPr lang="en-US" sz="2000" i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Flux and Spectrum</a:t>
            </a:r>
            <a:endParaRPr lang="en-GB" sz="3200" dirty="0">
              <a:ea typeface="+mj-ea"/>
              <a:cs typeface="+mj-cs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249613" y="5187950"/>
          <a:ext cx="17970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9" name="Equation" r:id="rId4" imgW="1092200" imgH="215900" progId="Equation.3">
                  <p:embed/>
                </p:oleObj>
              </mc:Choice>
              <mc:Fallback>
                <p:oleObj name="Equation" r:id="rId4" imgW="1092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613" y="5187950"/>
                        <a:ext cx="1797050" cy="3556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148013" y="4845050"/>
          <a:ext cx="13350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20" name="Equation" r:id="rId6" imgW="838200" imgH="215900" progId="Equation.3">
                  <p:embed/>
                </p:oleObj>
              </mc:Choice>
              <mc:Fallback>
                <p:oleObj name="Equation" r:id="rId6" imgW="838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8013" y="4845050"/>
                        <a:ext cx="1335087" cy="342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3189288" y="5556250"/>
          <a:ext cx="13557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21" name="Equation" r:id="rId8" imgW="850900" imgH="215900" progId="Equation.3">
                  <p:embed/>
                </p:oleObj>
              </mc:Choice>
              <mc:Fallback>
                <p:oleObj name="Equation" r:id="rId8" imgW="850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288" y="5556250"/>
                        <a:ext cx="1355725" cy="342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95250" y="1778000"/>
            <a:ext cx="23145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Use </a:t>
            </a: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muon</a:t>
            </a: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 decay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neutrinos to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calibrate hadron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decay 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neutrinos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4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163" y="4684713"/>
            <a:ext cx="2589212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4400" y="4684713"/>
            <a:ext cx="2595563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4630738"/>
            <a:ext cx="252253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Event Rates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7111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>
                <a:latin typeface="Arial" pitchFamily="-104" charset="0"/>
              </a:rPr>
              <a:t>Flux uncertainties for </a:t>
            </a:r>
            <a:r>
              <a:rPr lang="en-GB" sz="2400" i="0" dirty="0" err="1" smtClean="0">
                <a:latin typeface="Arial" pitchFamily="-104" charset="0"/>
              </a:rPr>
              <a:t>nuSTORM</a:t>
            </a:r>
            <a:r>
              <a:rPr lang="en-GB" sz="2400" i="0" dirty="0" smtClean="0">
                <a:latin typeface="Arial" pitchFamily="-104" charset="0"/>
              </a:rPr>
              <a:t> from beam diagnostics: </a:t>
            </a:r>
            <a:r>
              <a:rPr lang="en-GB" sz="2400" i="0" dirty="0">
                <a:latin typeface="Arial" pitchFamily="-104" charset="0"/>
              </a:rPr>
              <a:t>&lt; 1%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>
                <a:latin typeface="Arial" pitchFamily="-104" charset="0"/>
              </a:rPr>
              <a:t>Event rates per 10</a:t>
            </a:r>
            <a:r>
              <a:rPr lang="en-GB" sz="2400" i="0" baseline="30000" dirty="0">
                <a:latin typeface="Arial" pitchFamily="-104" charset="0"/>
              </a:rPr>
              <a:t>21</a:t>
            </a:r>
            <a:r>
              <a:rPr lang="en-GB" sz="2400" i="0" dirty="0">
                <a:latin typeface="Arial" pitchFamily="-104" charset="0"/>
              </a:rPr>
              <a:t> POT in 100 ton Liquid Argon at 50 </a:t>
            </a:r>
            <a:r>
              <a:rPr lang="en-GB" sz="2400" i="0" dirty="0" err="1">
                <a:latin typeface="Arial" pitchFamily="-104" charset="0"/>
              </a:rPr>
              <a:t>m</a:t>
            </a:r>
            <a:r>
              <a:rPr lang="en-GB" sz="2400" i="0" dirty="0">
                <a:latin typeface="Arial" pitchFamily="-104" charset="0"/>
              </a:rPr>
              <a:t>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400" i="0" dirty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 dirty="0">
                <a:latin typeface="Arial" pitchFamily="-104" charset="0"/>
              </a:rPr>
              <a:t>Limited by detector </a:t>
            </a:r>
            <a:r>
              <a:rPr lang="en-US" sz="2000" i="0" dirty="0" err="1">
                <a:latin typeface="Arial" pitchFamily="-104" charset="0"/>
              </a:rPr>
              <a:t>systematics</a:t>
            </a:r>
            <a:r>
              <a:rPr lang="en-US" sz="2000" i="0" dirty="0">
                <a:latin typeface="Arial" pitchFamily="-104" charset="0"/>
              </a:rPr>
              <a:t>:</a:t>
            </a:r>
            <a:endParaRPr lang="en-US" sz="2000" i="0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4711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9600" y="1709738"/>
            <a:ext cx="53848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4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Neutrino interactions at </a:t>
            </a:r>
            <a:r>
              <a:rPr lang="en-GB" sz="3200" dirty="0" err="1" smtClean="0">
                <a:ea typeface="+mj-ea"/>
                <a:cs typeface="+mj-cs"/>
              </a:rPr>
              <a:t>nuSTORM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48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Very rich physics programme (just some examples):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Electron neutrino     and     cross-section measurements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Symbol"/>
              </a:rPr>
              <a:t>p</a:t>
            </a:r>
            <a:r>
              <a:rPr lang="en-US" sz="2400" i="0" baseline="30000" dirty="0" smtClean="0">
                <a:latin typeface="Arial" pitchFamily="-104" charset="0"/>
              </a:rPr>
              <a:t>0</a:t>
            </a:r>
            <a:r>
              <a:rPr lang="en-US" sz="2400" i="0" dirty="0" smtClean="0">
                <a:latin typeface="Arial" pitchFamily="-104" charset="0"/>
              </a:rPr>
              <a:t> production in neutrino interactions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Charged </a:t>
            </a:r>
            <a:r>
              <a:rPr lang="en-US" sz="2400" i="0" dirty="0" err="1" smtClean="0">
                <a:latin typeface="Symbol"/>
              </a:rPr>
              <a:t>p</a:t>
            </a:r>
            <a:r>
              <a:rPr lang="en-US" sz="2400" i="0" dirty="0" smtClean="0">
                <a:latin typeface="Arial" pitchFamily="-104" charset="0"/>
              </a:rPr>
              <a:t> and K production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Neutrino-electron scattering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Neutrino-nucleon scattering: charged current and neutral current (NC/CC ratio and sin</a:t>
            </a:r>
            <a:r>
              <a:rPr lang="en-US" sz="2400" i="0" baseline="30000" dirty="0" smtClean="0">
                <a:latin typeface="Arial" pitchFamily="-104" charset="0"/>
              </a:rPr>
              <a:t>2</a:t>
            </a:r>
            <a:r>
              <a:rPr lang="en-US" sz="2400" i="0" dirty="0" smtClean="0">
                <a:latin typeface="Symbol"/>
              </a:rPr>
              <a:t>q</a:t>
            </a:r>
            <a:r>
              <a:rPr lang="en-US" sz="2400" i="0" baseline="-25000" dirty="0" smtClean="0">
                <a:latin typeface="Arial" pitchFamily="-104" charset="0"/>
              </a:rPr>
              <a:t>W</a:t>
            </a:r>
            <a:r>
              <a:rPr lang="en-US" sz="2400" i="0" dirty="0" smtClean="0">
                <a:latin typeface="Arial" pitchFamily="-104" charset="0"/>
              </a:rPr>
              <a:t>)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Nuclear effects in neutrino interactions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Semi-exclusive and exclusive processes: measurement of     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</a:pPr>
            <a:r>
              <a:rPr lang="en-US" sz="2400" i="0" dirty="0" smtClean="0">
                <a:latin typeface="Arial" pitchFamily="-104" charset="0"/>
              </a:rPr>
              <a:t>                   production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New physics and exclusive processes: test of             universality, heavy neutrinos, </a:t>
            </a:r>
            <a:r>
              <a:rPr lang="en-US" sz="2400" i="0" dirty="0" err="1" smtClean="0">
                <a:latin typeface="Arial" pitchFamily="-104" charset="0"/>
              </a:rPr>
              <a:t>eV</a:t>
            </a:r>
            <a:r>
              <a:rPr lang="en-US" sz="2400" i="0" dirty="0" smtClean="0">
                <a:latin typeface="Arial" pitchFamily="-104" charset="0"/>
              </a:rPr>
              <a:t>-scale pseudo-scalar penetrating particles ….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07000" y="2311400"/>
            <a:ext cx="3937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Over 60 physics topics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already identified: PhD theses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72147"/>
              </p:ext>
            </p:extLst>
          </p:nvPr>
        </p:nvGraphicFramePr>
        <p:xfrm>
          <a:off x="3314700" y="1394883"/>
          <a:ext cx="317500" cy="37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3" name="Equation" r:id="rId3" imgW="152400" imgH="177800" progId="Equation.3">
                  <p:embed/>
                </p:oleObj>
              </mc:Choice>
              <mc:Fallback>
                <p:oleObj name="Equation" r:id="rId3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700" y="1394883"/>
                        <a:ext cx="317500" cy="3704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4254500" y="1395413"/>
          <a:ext cx="3175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4" name="Equation" r:id="rId5" imgW="152400" imgH="177800" progId="Equation.3">
                  <p:embed/>
                </p:oleObj>
              </mc:Choice>
              <mc:Fallback>
                <p:oleObj name="Equation" r:id="rId5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0" y="1395413"/>
                        <a:ext cx="317500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47420" y="4826000"/>
          <a:ext cx="108458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5" name="Equation" r:id="rId7" imgW="533400" imgH="190500" progId="Equation.3">
                  <p:embed/>
                </p:oleObj>
              </mc:Choice>
              <mc:Fallback>
                <p:oleObj name="Equation" r:id="rId7" imgW="533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420" y="4826000"/>
                        <a:ext cx="1084580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7"/>
          <p:cNvGraphicFramePr>
            <a:graphicFrameLocks noChangeAspect="1"/>
          </p:cNvGraphicFramePr>
          <p:nvPr/>
        </p:nvGraphicFramePr>
        <p:xfrm>
          <a:off x="7219950" y="5264150"/>
          <a:ext cx="87630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6" name="Equation" r:id="rId9" imgW="431800" imgH="190500" progId="Equation.3">
                  <p:embed/>
                </p:oleObj>
              </mc:Choice>
              <mc:Fallback>
                <p:oleObj name="Equation" r:id="rId9" imgW="431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950" y="5264150"/>
                        <a:ext cx="876300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sec-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3" y="1714500"/>
            <a:ext cx="8416054" cy="4406901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Neutrino interactions at </a:t>
            </a:r>
            <a:r>
              <a:rPr lang="en-GB" sz="3200" dirty="0" err="1" smtClean="0">
                <a:ea typeface="+mj-ea"/>
                <a:cs typeface="+mj-cs"/>
              </a:rPr>
              <a:t>nuSTORM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12495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Example of CCQE measurement: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Expected accuracy for       and      cross-sections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</a:pPr>
            <a:endParaRPr lang="en-US" sz="2400" i="0" dirty="0" smtClean="0">
              <a:latin typeface="Arial" pitchFamily="-10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293038"/>
              </p:ext>
            </p:extLst>
          </p:nvPr>
        </p:nvGraphicFramePr>
        <p:xfrm>
          <a:off x="4076700" y="1433513"/>
          <a:ext cx="34448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89" name="Equation" r:id="rId4" imgW="165100" imgH="190500" progId="Equation.3">
                  <p:embed/>
                </p:oleObj>
              </mc:Choice>
              <mc:Fallback>
                <p:oleObj name="Equation" r:id="rId4" imgW="1651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1433513"/>
                        <a:ext cx="344488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48719"/>
              </p:ext>
            </p:extLst>
          </p:nvPr>
        </p:nvGraphicFramePr>
        <p:xfrm>
          <a:off x="5130800" y="1433513"/>
          <a:ext cx="3175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90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1433513"/>
                        <a:ext cx="317500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915783"/>
            <a:ext cx="6146800" cy="4472129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influence on LBL sensitivities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49" y="831851"/>
            <a:ext cx="9559926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smtClean="0">
                <a:latin typeface="Arial" pitchFamily="-104" charset="0"/>
              </a:rPr>
              <a:t>Influence of measurement of cross-sections with less than 1% precision as potentially provided by </a:t>
            </a:r>
            <a:r>
              <a:rPr lang="en-GB" sz="2400" i="0" dirty="0" err="1" smtClean="0">
                <a:latin typeface="Arial" pitchFamily="-104" charset="0"/>
              </a:rPr>
              <a:t>nuSTORM</a:t>
            </a:r>
            <a:endParaRPr lang="en-GB" sz="2400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smtClean="0">
                <a:latin typeface="Arial" pitchFamily="-104" charset="0"/>
              </a:rPr>
              <a:t>Significantly improves </a:t>
            </a:r>
            <a:r>
              <a:rPr lang="en-GB" sz="2400" i="0" dirty="0" err="1" smtClean="0">
                <a:latin typeface="Symbol"/>
              </a:rPr>
              <a:t>d</a:t>
            </a:r>
            <a:r>
              <a:rPr lang="en-GB" sz="2400" i="0" baseline="-25000" dirty="0" err="1" smtClean="0">
                <a:latin typeface="Arial" pitchFamily="-104" charset="0"/>
              </a:rPr>
              <a:t>CP</a:t>
            </a:r>
            <a:r>
              <a:rPr lang="en-GB" sz="2400" i="0" dirty="0" smtClean="0">
                <a:latin typeface="Arial" pitchFamily="-104" charset="0"/>
              </a:rPr>
              <a:t> accuracy in DUNE and </a:t>
            </a:r>
            <a:r>
              <a:rPr lang="en-GB" sz="2400" i="0" dirty="0" err="1" smtClean="0">
                <a:latin typeface="Arial" pitchFamily="-104" charset="0"/>
              </a:rPr>
              <a:t>HyperK</a:t>
            </a:r>
            <a:endParaRPr lang="en-GB" sz="2400" i="0" dirty="0" smtClean="0">
              <a:latin typeface="Arial" pitchFamily="-10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4650" y="5987862"/>
            <a:ext cx="2387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Huber, Palmer,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Bross</a:t>
            </a:r>
            <a:endParaRPr lang="en-GB" sz="1600" b="1" i="0" dirty="0" smtClean="0">
              <a:solidFill>
                <a:srgbClr val="FF0000"/>
              </a:solidFill>
              <a:latin typeface="Arial" pitchFamily="-104" charset="0"/>
            </a:endParaRP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arXiv:1411:0629</a:t>
            </a:r>
          </a:p>
        </p:txBody>
      </p:sp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4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3" y="1117600"/>
            <a:ext cx="6128174" cy="2387599"/>
          </a:xfrm>
          <a:prstGeom prst="rect">
            <a:avLst/>
          </a:prstGeom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5875" y="857250"/>
            <a:ext cx="92900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 err="1">
                <a:latin typeface="Arial" charset="0"/>
                <a:ea typeface="+mn-ea"/>
                <a:cs typeface="+mn-cs"/>
              </a:rPr>
              <a:t>nuSTORM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: 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testbed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for 6D 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muon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cooling experiment</a:t>
            </a:r>
            <a:endParaRPr lang="en-GB" sz="2000" i="0" dirty="0">
              <a:latin typeface="Arial" charset="0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At end of straight: 3.5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m</a:t>
            </a:r>
            <a:r>
              <a:rPr lang="en-US" sz="2000" i="0" dirty="0">
                <a:latin typeface="+mn-lt"/>
                <a:ea typeface="+mn-ea"/>
                <a:cs typeface="+mn-cs"/>
              </a:rPr>
              <a:t> iron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pion</a:t>
            </a:r>
            <a:r>
              <a:rPr lang="en-US" sz="2000" i="0" dirty="0">
                <a:latin typeface="+mn-lt"/>
                <a:ea typeface="+mn-ea"/>
                <a:cs typeface="+mn-cs"/>
              </a:rPr>
              <a:t> absorber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defRPr/>
            </a:pP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After absorber: 10</a:t>
            </a:r>
            <a:r>
              <a:rPr lang="en-US" sz="2000" i="0" baseline="30000" dirty="0">
                <a:latin typeface="+mn-lt"/>
                <a:ea typeface="+mn-ea"/>
                <a:cs typeface="+mn-cs"/>
              </a:rPr>
              <a:t>10</a:t>
            </a:r>
            <a:r>
              <a:rPr lang="en-US" sz="2000" i="0" dirty="0">
                <a:latin typeface="+mn-lt"/>
                <a:ea typeface="+mn-ea"/>
                <a:cs typeface="+mn-cs"/>
              </a:rPr>
              <a:t> </a:t>
            </a:r>
            <a:r>
              <a:rPr lang="en-US" sz="2000" i="0" dirty="0" err="1">
                <a:latin typeface="Symbol"/>
                <a:ea typeface="+mn-ea"/>
                <a:cs typeface="+mn-cs"/>
              </a:rPr>
              <a:t>m</a:t>
            </a:r>
            <a:r>
              <a:rPr lang="en-US" sz="2000" i="0" dirty="0">
                <a:latin typeface="+mn-lt"/>
                <a:ea typeface="+mn-ea"/>
                <a:cs typeface="+mn-cs"/>
              </a:rPr>
              <a:t>/pulse between 100-300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MeV/c</a:t>
            </a:r>
            <a:endParaRPr lang="en-US" sz="2000" i="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775"/>
            <a:ext cx="3356347" cy="2278063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nuSTORM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 for accelerator R&amp;D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2" y="4206017"/>
            <a:ext cx="15763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Right Arrow 16"/>
          <p:cNvSpPr>
            <a:spLocks noChangeArrowheads="1"/>
          </p:cNvSpPr>
          <p:nvPr/>
        </p:nvSpPr>
        <p:spPr bwMode="auto">
          <a:xfrm>
            <a:off x="3313112" y="4876800"/>
            <a:ext cx="685800" cy="598488"/>
          </a:xfrm>
          <a:prstGeom prst="rightArrow">
            <a:avLst>
              <a:gd name="adj1" fmla="val 50000"/>
              <a:gd name="adj2" fmla="val 500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 sz="1600" i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00" y="4180617"/>
            <a:ext cx="3568700" cy="2223357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20750" y="3921125"/>
            <a:ext cx="15938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008000"/>
                </a:solidFill>
                <a:latin typeface="Arial" pitchFamily="-104" charset="0"/>
              </a:rPr>
              <a:t>3.8 GeV±10%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770187" y="3921125"/>
            <a:ext cx="1543050" cy="3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Muons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 for 6D</a:t>
            </a:r>
          </a:p>
        </p:txBody>
      </p:sp>
      <p:sp>
        <p:nvSpPr>
          <p:cNvPr id="12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3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75" y="1606550"/>
            <a:ext cx="3207250" cy="3584574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Short baseline physics 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31851"/>
            <a:ext cx="912495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smtClean="0">
                <a:latin typeface="Arial" pitchFamily="-104" charset="0"/>
              </a:rPr>
              <a:t>LSND and </a:t>
            </a:r>
            <a:r>
              <a:rPr lang="en-GB" sz="2400" i="0" dirty="0" err="1" smtClean="0">
                <a:latin typeface="Arial" pitchFamily="-104" charset="0"/>
              </a:rPr>
              <a:t>MiniBooNE</a:t>
            </a:r>
            <a:r>
              <a:rPr lang="en-GB" sz="2400" i="0" dirty="0" smtClean="0">
                <a:latin typeface="Arial" pitchFamily="-104" charset="0"/>
              </a:rPr>
              <a:t> hints of     and     appearance   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</a:pPr>
            <a:r>
              <a:rPr lang="en-GB" sz="2400" i="0" dirty="0" smtClean="0">
                <a:latin typeface="Arial" pitchFamily="-104" charset="0"/>
              </a:rPr>
              <a:t>                                  and reactor anomaly (6%     deficit)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96874" y="4517429"/>
            <a:ext cx="2479361" cy="3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Reactor anomaly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860550"/>
            <a:ext cx="2837670" cy="2762250"/>
          </a:xfrm>
          <a:prstGeom prst="rect">
            <a:avLst/>
          </a:prstGeom>
        </p:spPr>
      </p:pic>
      <p:graphicFrame>
        <p:nvGraphicFramePr>
          <p:cNvPr id="72713" name="Object 9"/>
          <p:cNvGraphicFramePr>
            <a:graphicFrameLocks noChangeAspect="1"/>
          </p:cNvGraphicFramePr>
          <p:nvPr/>
        </p:nvGraphicFramePr>
        <p:xfrm>
          <a:off x="5627688" y="895350"/>
          <a:ext cx="290512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57" name="Equation" r:id="rId5" imgW="165100" imgH="177800" progId="Equation.3">
                  <p:embed/>
                </p:oleObj>
              </mc:Choice>
              <mc:Fallback>
                <p:oleObj name="Equation" r:id="rId5" imgW="165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895350"/>
                        <a:ext cx="290512" cy="3698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4" name="Object 10"/>
          <p:cNvGraphicFramePr>
            <a:graphicFrameLocks noChangeAspect="1"/>
          </p:cNvGraphicFramePr>
          <p:nvPr/>
        </p:nvGraphicFramePr>
        <p:xfrm>
          <a:off x="4724400" y="895350"/>
          <a:ext cx="26828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58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895350"/>
                        <a:ext cx="268288" cy="369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5" name="Object 11"/>
          <p:cNvGraphicFramePr>
            <a:graphicFrameLocks noChangeAspect="1"/>
          </p:cNvGraphicFramePr>
          <p:nvPr/>
        </p:nvGraphicFramePr>
        <p:xfrm>
          <a:off x="619953" y="1392238"/>
          <a:ext cx="2256282" cy="35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59" name="Equation" r:id="rId9" imgW="1206500" imgH="190500" progId="Equation.3">
                  <p:embed/>
                </p:oleObj>
              </mc:Choice>
              <mc:Fallback>
                <p:oleObj name="Equation" r:id="rId9" imgW="1206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953" y="1392238"/>
                        <a:ext cx="2256282" cy="35798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" y="4851400"/>
            <a:ext cx="6507387" cy="2006600"/>
          </a:xfrm>
          <a:prstGeom prst="rect">
            <a:avLst/>
          </a:prstGeom>
        </p:spPr>
      </p:pic>
      <p:graphicFrame>
        <p:nvGraphicFramePr>
          <p:cNvPr id="72716" name="Object 12"/>
          <p:cNvGraphicFramePr>
            <a:graphicFrameLocks noChangeAspect="1"/>
          </p:cNvGraphicFramePr>
          <p:nvPr/>
        </p:nvGraphicFramePr>
        <p:xfrm>
          <a:off x="6475412" y="1290638"/>
          <a:ext cx="268288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60" name="Equation" r:id="rId12" imgW="152400" imgH="177800" progId="Equation.3">
                  <p:embed/>
                </p:oleObj>
              </mc:Choice>
              <mc:Fallback>
                <p:oleObj name="Equation" r:id="rId12" imgW="152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2" y="1290638"/>
                        <a:ext cx="268288" cy="369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62579" y="2009872"/>
            <a:ext cx="1064981" cy="3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LSND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985909" y="5191124"/>
            <a:ext cx="1585681" cy="3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err="1" smtClean="0">
                <a:solidFill>
                  <a:srgbClr val="FF0000"/>
                </a:solidFill>
                <a:latin typeface="Arial" pitchFamily="-104" charset="0"/>
              </a:rPr>
              <a:t>MiniBooNE</a:t>
            </a:r>
            <a:endParaRPr lang="en-GB" sz="2000" b="1" i="0" dirty="0" smtClean="0">
              <a:solidFill>
                <a:srgbClr val="FF0000"/>
              </a:solidFill>
              <a:latin typeface="Arial" pitchFamily="-1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9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Short baseline physics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226550" cy="191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To resolve sterile neutrino </a:t>
            </a:r>
            <a:r>
              <a:rPr lang="en-GB" i="0" dirty="0" err="1" smtClean="0">
                <a:latin typeface="Arial" pitchFamily="-104" charset="0"/>
              </a:rPr>
              <a:t>hyposthesis</a:t>
            </a:r>
            <a:r>
              <a:rPr lang="en-GB" i="0" dirty="0" smtClean="0">
                <a:latin typeface="Arial" pitchFamily="-104" charset="0"/>
              </a:rPr>
              <a:t> need to </a:t>
            </a:r>
            <a:r>
              <a:rPr lang="en-GB" i="0" dirty="0">
                <a:latin typeface="Arial" pitchFamily="-104" charset="0"/>
              </a:rPr>
              <a:t>v</a:t>
            </a:r>
            <a:r>
              <a:rPr lang="en-GB" i="0" dirty="0" smtClean="0">
                <a:latin typeface="Arial" pitchFamily="-104" charset="0"/>
              </a:rPr>
              <a:t>erify consistency </a:t>
            </a:r>
            <a:r>
              <a:rPr lang="en-GB" i="0" dirty="0" smtClean="0">
                <a:latin typeface="Arial" pitchFamily="-104" charset="0"/>
              </a:rPr>
              <a:t>between appearance and </a:t>
            </a:r>
            <a:r>
              <a:rPr lang="en-GB" i="0" dirty="0" smtClean="0">
                <a:latin typeface="Arial" pitchFamily="-104" charset="0"/>
              </a:rPr>
              <a:t>disappearance:</a:t>
            </a: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200" i="0" dirty="0" err="1" smtClean="0">
                <a:latin typeface="Arial" pitchFamily="-104" charset="0"/>
              </a:rPr>
              <a:t>nuSTORM</a:t>
            </a:r>
            <a:r>
              <a:rPr lang="en-US" sz="2200" i="0" dirty="0" smtClean="0">
                <a:latin typeface="Arial" pitchFamily="-104" charset="0"/>
              </a:rPr>
              <a:t> could probe all possible sterile neutrino appearance  and disappearance channels (if E</a:t>
            </a:r>
            <a:r>
              <a:rPr lang="en-US" sz="2200" i="0" baseline="-25000" dirty="0" smtClean="0">
                <a:latin typeface="Symbol"/>
              </a:rPr>
              <a:t>n</a:t>
            </a:r>
            <a:r>
              <a:rPr lang="en-US" sz="2200" i="0" dirty="0" smtClean="0">
                <a:latin typeface="Arial" pitchFamily="-104" charset="0"/>
              </a:rPr>
              <a:t>&gt;</a:t>
            </a:r>
            <a:r>
              <a:rPr lang="en-US" sz="2200" i="0" dirty="0" err="1" smtClean="0">
                <a:latin typeface="Symbol"/>
              </a:rPr>
              <a:t>t</a:t>
            </a:r>
            <a:r>
              <a:rPr lang="en-US" sz="2200" i="0" dirty="0" smtClean="0">
                <a:latin typeface="Arial" pitchFamily="-104" charset="0"/>
              </a:rPr>
              <a:t> threshold) to test paradigm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68873"/>
              </p:ext>
            </p:extLst>
          </p:nvPr>
        </p:nvGraphicFramePr>
        <p:xfrm>
          <a:off x="1465262" y="1779587"/>
          <a:ext cx="62134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8" name="Equation" r:id="rId3" imgW="2984500" imgH="266700" progId="Equation.3">
                  <p:embed/>
                </p:oleObj>
              </mc:Choice>
              <mc:Fallback>
                <p:oleObj name="Equation" r:id="rId3" imgW="2984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262" y="1779587"/>
                        <a:ext cx="6213475" cy="5572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 descr="NF_process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2" y="3105034"/>
            <a:ext cx="8290415" cy="318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1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Model predictions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57250"/>
            <a:ext cx="92329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i="0" dirty="0" smtClean="0">
                <a:latin typeface="Arial" charset="0"/>
              </a:rPr>
              <a:t>Guido’s approach of using discrete flavour groups to understand neutrino mixing matrices and masses leads to a number of models and predictions of patterns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400" i="0" dirty="0" smtClean="0">
                <a:latin typeface="Arial" charset="0"/>
              </a:rPr>
              <a:t>There are distinct pre(post?)dictions for the mixing angles and sum rules with the neutrino CP phase </a:t>
            </a:r>
            <a:r>
              <a:rPr lang="en-GB" sz="2400" i="0" dirty="0" err="1" smtClean="0">
                <a:latin typeface="Symbol"/>
              </a:rPr>
              <a:t>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endParaRPr lang="en-GB" sz="2400" i="0" dirty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400" i="0" dirty="0" smtClean="0">
                <a:latin typeface="Arial" charset="0"/>
              </a:rPr>
              <a:t>To test predictions </a:t>
            </a:r>
            <a:r>
              <a:rPr lang="en-GB" sz="2400" i="0" dirty="0" smtClean="0">
                <a:latin typeface="Arial" charset="0"/>
              </a:rPr>
              <a:t>requires very accurate measurements of mixing angles, knowledge of neutrino masses </a:t>
            </a:r>
            <a:r>
              <a:rPr lang="en-GB" sz="2400" i="0" dirty="0" smtClean="0">
                <a:latin typeface="Arial" charset="0"/>
              </a:rPr>
              <a:t>and accuracy in CP phase </a:t>
            </a:r>
            <a:r>
              <a:rPr lang="en-GB" sz="2400" i="0" dirty="0" err="1" smtClean="0">
                <a:latin typeface="Symbol"/>
              </a:rPr>
              <a:t>Dd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 ~ </a:t>
            </a:r>
            <a:r>
              <a:rPr lang="en-GB" sz="2400" i="0" dirty="0">
                <a:latin typeface="Arial" charset="0"/>
              </a:rPr>
              <a:t>3</a:t>
            </a:r>
            <a:r>
              <a:rPr lang="en-GB" sz="2400" i="0" baseline="30000" dirty="0">
                <a:latin typeface="Arial" charset="0"/>
              </a:rPr>
              <a:t>o</a:t>
            </a:r>
            <a:r>
              <a:rPr lang="en-GB" sz="2400" i="0" dirty="0">
                <a:latin typeface="Arial" charset="0"/>
              </a:rPr>
              <a:t>-4</a:t>
            </a:r>
            <a:r>
              <a:rPr lang="en-GB" sz="2400" i="0" baseline="30000" dirty="0">
                <a:latin typeface="Arial" charset="0"/>
              </a:rPr>
              <a:t>o</a:t>
            </a:r>
            <a:r>
              <a:rPr lang="en-GB" sz="2400" i="0" dirty="0">
                <a:latin typeface="Arial" charset="0"/>
              </a:rPr>
              <a:t> </a:t>
            </a:r>
            <a:endParaRPr lang="en-GB" sz="2400" i="0" dirty="0" smtClean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400" i="0" dirty="0">
                <a:latin typeface="Arial" charset="0"/>
              </a:rPr>
              <a:t>Models can be tested only if neutrino physics enters into precision </a:t>
            </a:r>
            <a:r>
              <a:rPr lang="en-GB" sz="2400" i="0" dirty="0" smtClean="0">
                <a:latin typeface="Arial" charset="0"/>
              </a:rPr>
              <a:t>era: long baseline neutrino oscillation experiments, neutrino factories, double beta decay and neutrino mass measurements</a:t>
            </a:r>
            <a:endParaRPr lang="en-GB" sz="2400" i="0" dirty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endParaRPr lang="en-GB" sz="2400" i="0" dirty="0">
              <a:latin typeface="Arial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57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5" y="4144533"/>
            <a:ext cx="3186424" cy="2262617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Sterile neutrino search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3" name="Rectangle 3"/>
          <p:cNvSpPr>
            <a:spLocks noChangeArrowheads="1"/>
          </p:cNvSpPr>
          <p:nvPr/>
        </p:nvSpPr>
        <p:spPr bwMode="auto">
          <a:xfrm>
            <a:off x="19050" y="857250"/>
            <a:ext cx="47561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smtClean="0">
                <a:latin typeface="Arial" pitchFamily="-104" charset="0"/>
              </a:rPr>
              <a:t>Assume two detectors: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 smtClean="0">
                <a:latin typeface="Arial" pitchFamily="-104" charset="0"/>
              </a:rPr>
              <a:t>Super-saturated Magnetised Iron: </a:t>
            </a:r>
            <a:r>
              <a:rPr lang="en-GB" sz="2400" i="0" dirty="0" err="1" smtClean="0">
                <a:latin typeface="Arial" pitchFamily="-104" charset="0"/>
              </a:rPr>
              <a:t>SuperBIND</a:t>
            </a: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400" i="0" dirty="0">
                <a:latin typeface="Arial" pitchFamily="-104" charset="0"/>
              </a:rPr>
              <a:t>Magnetic field: 1.5-2.6</a:t>
            </a:r>
            <a:r>
              <a:rPr lang="en-GB" sz="2400" i="0" dirty="0" smtClean="0">
                <a:latin typeface="Arial" pitchFamily="-104" charset="0"/>
              </a:rPr>
              <a:t> T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400" i="0" dirty="0">
              <a:latin typeface="Arial" pitchFamily="-104" charset="0"/>
            </a:endParaRPr>
          </a:p>
        </p:txBody>
      </p:sp>
      <p:pic>
        <p:nvPicPr>
          <p:cNvPr id="12" name="Picture 11" descr="nuSTORM-schema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9" y="1349227"/>
            <a:ext cx="6753225" cy="167592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5200" y="5669756"/>
            <a:ext cx="4168774" cy="81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240 kA from 8 Superconducting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err="1" smtClean="0">
                <a:solidFill>
                  <a:srgbClr val="FF0000"/>
                </a:solidFill>
                <a:latin typeface="Arial" pitchFamily="-104" charset="0"/>
              </a:rPr>
              <a:t>Trasmission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Lines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3269456"/>
            <a:ext cx="3936968" cy="2400300"/>
          </a:xfrm>
          <a:prstGeom prst="rect">
            <a:avLst/>
          </a:prstGeom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80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4227" y="2073273"/>
            <a:ext cx="4457700" cy="305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Sterile neutrino search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3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Appearance search: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Disappearance search:</a:t>
            </a:r>
            <a:endParaRPr lang="en-GB" i="0" dirty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i="0" dirty="0">
              <a:latin typeface="Arial" pitchFamily="-104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890977" y="1274762"/>
          <a:ext cx="6968346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7" name="Equation" r:id="rId4" imgW="3454400" imgH="444500" progId="Equation.3">
                  <p:embed/>
                </p:oleObj>
              </mc:Choice>
              <mc:Fallback>
                <p:oleObj name="Equation" r:id="rId4" imgW="3454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977" y="1274762"/>
                        <a:ext cx="6968346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909637" y="5575300"/>
          <a:ext cx="699173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8" name="Equation" r:id="rId6" imgW="3797300" imgH="444500" progId="Equation.3">
                  <p:embed/>
                </p:oleObj>
              </mc:Choice>
              <mc:Fallback>
                <p:oleObj name="Equation" r:id="rId6" imgW="3797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7" y="5575300"/>
                        <a:ext cx="6991735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8" name="Rectangle 8"/>
          <p:cNvSpPr>
            <a:spLocks noChangeArrowheads="1"/>
          </p:cNvSpPr>
          <p:nvPr/>
        </p:nvSpPr>
        <p:spPr bwMode="auto">
          <a:xfrm>
            <a:off x="4345377" y="892174"/>
            <a:ext cx="44259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Adey</a:t>
            </a: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 et al., PRD 89 (2014) 071301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854701" y="2438400"/>
            <a:ext cx="3289300" cy="81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With full reconstruction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and efficiencies, 10</a:t>
            </a:r>
            <a:r>
              <a:rPr lang="en-GB" sz="2000" b="1" i="0" baseline="30000" dirty="0" smtClean="0">
                <a:solidFill>
                  <a:srgbClr val="FF0000"/>
                </a:solidFill>
                <a:latin typeface="Arial" pitchFamily="-104" charset="0"/>
              </a:rPr>
              <a:t>21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POT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1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3224213"/>
            <a:ext cx="4564062" cy="317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Sterile neutrino search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1060450" y="2805907"/>
            <a:ext cx="33210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Appearance efficiencies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7" name="Rectangle 8"/>
          <p:cNvSpPr>
            <a:spLocks noChangeArrowheads="1"/>
          </p:cNvSpPr>
          <p:nvPr/>
        </p:nvSpPr>
        <p:spPr bwMode="auto">
          <a:xfrm>
            <a:off x="5232400" y="2792413"/>
            <a:ext cx="36020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Disappearance efficiencies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8" name="Rectangle 8"/>
          <p:cNvSpPr>
            <a:spLocks noChangeArrowheads="1"/>
          </p:cNvSpPr>
          <p:nvPr/>
        </p:nvSpPr>
        <p:spPr bwMode="auto">
          <a:xfrm>
            <a:off x="762000" y="2308225"/>
            <a:ext cx="6072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Adey</a:t>
            </a: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 et al., PRD 89 (2014) 071301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pic>
        <p:nvPicPr>
          <p:cNvPr id="45069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63107"/>
            <a:ext cx="4572000" cy="315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3"/>
          <p:cNvSpPr txBox="1">
            <a:spLocks/>
          </p:cNvSpPr>
          <p:nvPr/>
        </p:nvSpPr>
        <p:spPr bwMode="auto">
          <a:xfrm>
            <a:off x="96044" y="849313"/>
            <a:ext cx="914717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Monotype Sorts" pitchFamily="-104" charset="2"/>
              <a:buChar char="o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Short-baseline oscillation search with near detector at 50 m and far detector at 2 km, 10</a:t>
            </a:r>
            <a:r>
              <a:rPr kumimoji="0" lang="en-US" sz="2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21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POT exposure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Monotype Sorts" pitchFamily="-104" charset="2"/>
              <a:buChar char="o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Appearance and disappearance multi-variate analyses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9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43" y="2982913"/>
            <a:ext cx="4608957" cy="3272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" y="2982912"/>
            <a:ext cx="4616914" cy="3272632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Sterile neutrino search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8" name="Rectangle 8"/>
          <p:cNvSpPr>
            <a:spLocks noChangeArrowheads="1"/>
          </p:cNvSpPr>
          <p:nvPr/>
        </p:nvSpPr>
        <p:spPr bwMode="auto">
          <a:xfrm>
            <a:off x="762000" y="2232025"/>
            <a:ext cx="6072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Adey</a:t>
            </a: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 et al., PRD 89 (2014) 071301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6044" y="849313"/>
            <a:ext cx="9147175" cy="1458912"/>
          </a:xfrm>
        </p:spPr>
        <p:txBody>
          <a:bodyPr/>
          <a:lstStyle/>
          <a:p>
            <a:r>
              <a:rPr lang="en-US" dirty="0" smtClean="0"/>
              <a:t>Short-baseline oscillation search with near detector at 50 </a:t>
            </a:r>
            <a:r>
              <a:rPr lang="en-US" dirty="0" err="1" smtClean="0"/>
              <a:t>m</a:t>
            </a:r>
            <a:r>
              <a:rPr lang="en-US" dirty="0" smtClean="0"/>
              <a:t> and far detector at 2 km, 10</a:t>
            </a:r>
            <a:r>
              <a:rPr lang="en-US" baseline="30000" dirty="0" smtClean="0"/>
              <a:t>21</a:t>
            </a:r>
            <a:r>
              <a:rPr lang="en-US" dirty="0" smtClean="0"/>
              <a:t> POT exposure </a:t>
            </a:r>
          </a:p>
          <a:p>
            <a:r>
              <a:rPr lang="en-US" dirty="0" smtClean="0"/>
              <a:t>Appearance and disappearance multi-</a:t>
            </a:r>
            <a:r>
              <a:rPr lang="en-US" dirty="0" err="1" smtClean="0"/>
              <a:t>variate</a:t>
            </a:r>
            <a:r>
              <a:rPr lang="en-US" dirty="0" smtClean="0"/>
              <a:t> analyses</a:t>
            </a:r>
            <a:endParaRPr lang="en-US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74700" y="6088062"/>
            <a:ext cx="807243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Can perform combined analysis appearance/disappearance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1060450" y="2602707"/>
            <a:ext cx="33210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Appearance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sensitivity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7" name="Rectangle 8"/>
          <p:cNvSpPr>
            <a:spLocks noChangeArrowheads="1"/>
          </p:cNvSpPr>
          <p:nvPr/>
        </p:nvSpPr>
        <p:spPr bwMode="auto">
          <a:xfrm>
            <a:off x="5232400" y="2640013"/>
            <a:ext cx="36020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Disappearance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sensitivity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8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nuSTORM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 at </a:t>
            </a:r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Fermilab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655763"/>
            <a:ext cx="602932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Content Placeholder 5" descr="TARGET_O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20" b="-26620"/>
          <a:stretch>
            <a:fillRect/>
          </a:stretch>
        </p:blipFill>
        <p:spPr bwMode="auto">
          <a:xfrm>
            <a:off x="139701" y="4400550"/>
            <a:ext cx="3022600" cy="180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Content Placeholder 6" descr="NEAR_SECTIO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14" b="-5914"/>
          <a:stretch>
            <a:fillRect/>
          </a:stretch>
        </p:blipFill>
        <p:spPr>
          <a:xfrm>
            <a:off x="6172200" y="1101725"/>
            <a:ext cx="2870200" cy="1711325"/>
          </a:xfrm>
        </p:spPr>
      </p:pic>
      <p:pic>
        <p:nvPicPr>
          <p:cNvPr id="49160" name="Content Placeholder 5" descr="FAR-D0_SEC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63" b="-6963"/>
          <a:stretch>
            <a:fillRect/>
          </a:stretch>
        </p:blipFill>
        <p:spPr bwMode="auto">
          <a:xfrm>
            <a:off x="6162675" y="2978150"/>
            <a:ext cx="2867025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698500" y="5888038"/>
            <a:ext cx="2095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Target building</a:t>
            </a:r>
            <a:endParaRPr lang="en-GB" sz="2000" b="1" i="0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49162" name="Rectangle 8"/>
          <p:cNvSpPr>
            <a:spLocks noChangeArrowheads="1"/>
          </p:cNvSpPr>
          <p:nvPr/>
        </p:nvSpPr>
        <p:spPr bwMode="auto">
          <a:xfrm>
            <a:off x="6353175" y="5957888"/>
            <a:ext cx="2095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Decay ring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49163" name="Rectangle 8"/>
          <p:cNvSpPr>
            <a:spLocks noChangeArrowheads="1"/>
          </p:cNvSpPr>
          <p:nvPr/>
        </p:nvSpPr>
        <p:spPr bwMode="auto">
          <a:xfrm>
            <a:off x="6242050" y="2700337"/>
            <a:ext cx="280035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Far Detector Hall (D0) </a:t>
            </a:r>
            <a:endParaRPr lang="en-GB" sz="2000" b="1" i="0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49164" name="Rectangle 8"/>
          <p:cNvSpPr>
            <a:spLocks noChangeArrowheads="1"/>
          </p:cNvSpPr>
          <p:nvPr/>
        </p:nvSpPr>
        <p:spPr bwMode="auto">
          <a:xfrm>
            <a:off x="6353175" y="817563"/>
            <a:ext cx="2460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charset="0"/>
              </a:rPr>
              <a:t>Near Detector Hall </a:t>
            </a:r>
            <a:endParaRPr lang="en-GB" sz="2000" b="1" i="0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175" y="930276"/>
            <a:ext cx="90265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 err="1">
                <a:latin typeface="Arial" charset="0"/>
                <a:ea typeface="+mn-ea"/>
                <a:cs typeface="+mn-cs"/>
              </a:rPr>
              <a:t>nuSTORM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could be sited at </a:t>
            </a:r>
            <a:r>
              <a:rPr lang="en-GB" sz="2400" i="0" dirty="0" err="1" smtClean="0">
                <a:latin typeface="Arial" charset="0"/>
                <a:ea typeface="+mn-ea"/>
                <a:cs typeface="+mn-cs"/>
              </a:rPr>
              <a:t>Fermilab</a:t>
            </a:r>
            <a:endParaRPr lang="en-GB" sz="2000" i="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200" y="4700588"/>
            <a:ext cx="5664200" cy="2092550"/>
          </a:xfrm>
          <a:prstGeom prst="rect">
            <a:avLst/>
          </a:prstGeom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84201" y="1268107"/>
            <a:ext cx="54483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charset="0"/>
              </a:rPr>
              <a:t>Proposal to FNAL PAC: </a:t>
            </a:r>
            <a:r>
              <a:rPr lang="en-GB" sz="2000" b="1" i="0" dirty="0" err="1" smtClean="0">
                <a:solidFill>
                  <a:srgbClr val="FF0000"/>
                </a:solidFill>
                <a:latin typeface="Arial" charset="0"/>
              </a:rPr>
              <a:t>arXiv</a:t>
            </a:r>
            <a:r>
              <a:rPr lang="en-GB" sz="2000" b="1" i="0" dirty="0" smtClean="0">
                <a:solidFill>
                  <a:srgbClr val="FF0000"/>
                </a:solidFill>
                <a:latin typeface="Arial" charset="0"/>
              </a:rPr>
              <a:t>: 1308.6822</a:t>
            </a:r>
            <a:endParaRPr lang="en-GB" sz="20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5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at CERN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1416050"/>
            <a:ext cx="56324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600" i="0" dirty="0" smtClean="0">
                <a:latin typeface="Arial" pitchFamily="-104" charset="0"/>
              </a:rPr>
              <a:t>Target station in North Area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6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6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6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6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GB" sz="2600" i="0" dirty="0" smtClean="0">
              <a:latin typeface="Arial" pitchFamily="-104" charset="0"/>
            </a:endParaRPr>
          </a:p>
          <a:p>
            <a:pPr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600" i="0" dirty="0" smtClean="0">
              <a:latin typeface="Arial" pitchFamily="-10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600" i="0" dirty="0" smtClean="0">
                <a:latin typeface="Arial" pitchFamily="-104" charset="0"/>
              </a:rPr>
              <a:t>For two detector oscillation search: near detector in North Area and far detector in          Point 1.8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440941"/>
            <a:ext cx="5321300" cy="212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965" y="952500"/>
            <a:ext cx="3767680" cy="54229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175" y="930276"/>
            <a:ext cx="90265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 err="1">
                <a:latin typeface="Arial" charset="0"/>
                <a:ea typeface="+mn-ea"/>
                <a:cs typeface="+mn-cs"/>
              </a:rPr>
              <a:t>nuSTORM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could be sited at </a:t>
            </a:r>
            <a:r>
              <a:rPr lang="en-GB" sz="2400" i="0" dirty="0" smtClean="0">
                <a:latin typeface="Arial" charset="0"/>
                <a:ea typeface="+mn-ea"/>
                <a:cs typeface="+mn-cs"/>
              </a:rPr>
              <a:t>CERN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endParaRPr lang="en-GB" sz="2000" i="0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09587" y="1882777"/>
            <a:ext cx="37623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 err="1" smtClean="0">
                <a:solidFill>
                  <a:srgbClr val="FF0000"/>
                </a:solidFill>
                <a:latin typeface="Arial" charset="0"/>
              </a:rPr>
              <a:t>EoI</a:t>
            </a:r>
            <a:r>
              <a:rPr lang="en-GB" sz="2000" b="1" i="0" dirty="0" smtClean="0">
                <a:solidFill>
                  <a:srgbClr val="FF0000"/>
                </a:solidFill>
                <a:latin typeface="Arial" charset="0"/>
              </a:rPr>
              <a:t> to CERN: arXiv:1305.1419</a:t>
            </a:r>
            <a:endParaRPr lang="en-GB" sz="20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7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66675" y="869950"/>
            <a:ext cx="92551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>
                <a:latin typeface="Arial" charset="0"/>
              </a:rPr>
              <a:t>E</a:t>
            </a:r>
            <a:r>
              <a:rPr lang="en-GB" sz="2400" i="0" dirty="0" smtClean="0">
                <a:latin typeface="Arial" charset="0"/>
              </a:rPr>
              <a:t>xpect discovery of CP violation in neutrinos within 15 years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Neutrino Factories from </a:t>
            </a:r>
            <a:r>
              <a:rPr lang="en-GB" sz="2400" i="0" dirty="0" err="1" smtClean="0">
                <a:latin typeface="Arial" charset="0"/>
              </a:rPr>
              <a:t>muon</a:t>
            </a:r>
            <a:r>
              <a:rPr lang="en-GB" sz="2400" i="0" dirty="0" smtClean="0">
                <a:latin typeface="Arial" charset="0"/>
              </a:rPr>
              <a:t> decay can bring neutrino </a:t>
            </a:r>
            <a:r>
              <a:rPr lang="en-GB" sz="2400" i="0" dirty="0" smtClean="0">
                <a:latin typeface="Arial" charset="0"/>
              </a:rPr>
              <a:t> physics </a:t>
            </a:r>
            <a:r>
              <a:rPr lang="en-GB" sz="2400" i="0" dirty="0" smtClean="0">
                <a:latin typeface="Arial" charset="0"/>
              </a:rPr>
              <a:t>into precision era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First stage: </a:t>
            </a:r>
            <a:r>
              <a:rPr lang="en-GB" sz="2400" i="0" dirty="0" err="1" smtClean="0">
                <a:latin typeface="Arial" charset="0"/>
              </a:rPr>
              <a:t>nuSTORM</a:t>
            </a:r>
            <a:r>
              <a:rPr lang="en-GB" sz="2400" i="0" dirty="0" smtClean="0">
                <a:latin typeface="Arial" charset="0"/>
              </a:rPr>
              <a:t> to </a:t>
            </a:r>
            <a:r>
              <a:rPr lang="en-GB" sz="2400" i="0" dirty="0" smtClean="0">
                <a:latin typeface="Arial" charset="0"/>
              </a:rPr>
              <a:t>measure </a:t>
            </a:r>
            <a:r>
              <a:rPr lang="en-GB" sz="2400" i="0" dirty="0" smtClean="0">
                <a:latin typeface="Arial" charset="0"/>
              </a:rPr>
              <a:t>neutrino cross-sections </a:t>
            </a:r>
            <a:r>
              <a:rPr lang="en-GB" sz="2400" i="0" dirty="0" smtClean="0">
                <a:latin typeface="Arial" charset="0"/>
              </a:rPr>
              <a:t>  with ~1% precision, can resolve </a:t>
            </a:r>
            <a:r>
              <a:rPr lang="en-GB" sz="2400" i="0" dirty="0" smtClean="0">
                <a:latin typeface="Arial" charset="0"/>
              </a:rPr>
              <a:t>sterile neutrino </a:t>
            </a:r>
            <a:r>
              <a:rPr lang="en-GB" sz="2400" i="0" dirty="0" smtClean="0">
                <a:latin typeface="Arial" charset="0"/>
              </a:rPr>
              <a:t>issue with 10</a:t>
            </a:r>
            <a:r>
              <a:rPr lang="en-GB" sz="2400" i="0" dirty="0" smtClean="0">
                <a:latin typeface="Symbol"/>
              </a:rPr>
              <a:t>s</a:t>
            </a:r>
            <a:r>
              <a:rPr lang="en-GB" sz="2400" i="0" dirty="0" smtClean="0">
                <a:latin typeface="Arial" charset="0"/>
              </a:rPr>
              <a:t> sensitivity and can be used to create 6D </a:t>
            </a:r>
            <a:r>
              <a:rPr lang="en-GB" sz="2400" i="0" dirty="0" smtClean="0">
                <a:latin typeface="Arial" charset="0"/>
              </a:rPr>
              <a:t>cooling R&amp;D facility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err="1" smtClean="0">
                <a:latin typeface="Arial" charset="0"/>
              </a:rPr>
              <a:t>nuSTORM</a:t>
            </a:r>
            <a:r>
              <a:rPr lang="en-GB" sz="2400" i="0" dirty="0" smtClean="0">
                <a:latin typeface="Arial" charset="0"/>
              </a:rPr>
              <a:t> would be a fantastic contribution to world-wide neutrino </a:t>
            </a:r>
            <a:r>
              <a:rPr lang="en-GB" sz="2400" i="0" dirty="0" smtClean="0">
                <a:latin typeface="Arial" charset="0"/>
              </a:rPr>
              <a:t>programme complementing long baseline experiments</a:t>
            </a:r>
            <a:endParaRPr lang="en-GB" sz="2400" i="0" dirty="0" smtClean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Second stage: develop neutrino factory for ultimate precision </a:t>
            </a:r>
            <a:r>
              <a:rPr lang="en-GB" sz="2400" i="0" dirty="0" smtClean="0">
                <a:latin typeface="Arial" charset="0"/>
              </a:rPr>
              <a:t>  of </a:t>
            </a:r>
            <a:r>
              <a:rPr lang="en-GB" sz="2400" i="0" dirty="0" smtClean="0">
                <a:latin typeface="Arial" charset="0"/>
              </a:rPr>
              <a:t>CP phase delta </a:t>
            </a:r>
            <a:r>
              <a:rPr lang="en-GB" sz="2400" i="0" dirty="0" err="1" smtClean="0">
                <a:latin typeface="Symbol"/>
              </a:rPr>
              <a:t>Dd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~ 4</a:t>
            </a:r>
            <a:r>
              <a:rPr lang="en-GB" sz="2400" i="0" baseline="30000" dirty="0" smtClean="0">
                <a:latin typeface="Arial" charset="0"/>
              </a:rPr>
              <a:t>o</a:t>
            </a:r>
            <a:r>
              <a:rPr lang="en-GB" sz="2400" i="0" dirty="0" smtClean="0">
                <a:latin typeface="Arial" charset="0"/>
              </a:rPr>
              <a:t>.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Neutrino factories are a stepping stone towards a </a:t>
            </a:r>
            <a:r>
              <a:rPr lang="en-GB" sz="2400" i="0" dirty="0" err="1" smtClean="0">
                <a:latin typeface="Arial" charset="0"/>
              </a:rPr>
              <a:t>muon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 smtClean="0">
                <a:latin typeface="Arial" charset="0"/>
              </a:rPr>
              <a:t> collider </a:t>
            </a:r>
            <a:r>
              <a:rPr lang="en-US" sz="2400" i="0" dirty="0" smtClean="0">
                <a:latin typeface="Arial" charset="0"/>
              </a:rPr>
              <a:t>–</a:t>
            </a:r>
            <a:r>
              <a:rPr lang="en-GB" sz="2400" i="0" dirty="0" smtClean="0">
                <a:latin typeface="Arial" charset="0"/>
              </a:rPr>
              <a:t> R&amp;D is always delivering physics along t</a:t>
            </a:r>
            <a:r>
              <a:rPr lang="en-US" sz="2400" i="0" dirty="0" smtClean="0">
                <a:latin typeface="Arial" charset="0"/>
              </a:rPr>
              <a:t>he</a:t>
            </a:r>
            <a:r>
              <a:rPr lang="en-GB" sz="2400" i="0" dirty="0" smtClean="0">
                <a:latin typeface="Arial" charset="0"/>
              </a:rPr>
              <a:t> </a:t>
            </a:r>
            <a:r>
              <a:rPr lang="en-GB" sz="2400" i="0" dirty="0" smtClean="0">
                <a:latin typeface="Arial" charset="0"/>
              </a:rPr>
              <a:t>way</a:t>
            </a:r>
            <a:endParaRPr lang="en-GB" sz="2400" i="0" dirty="0" smtClean="0">
              <a:latin typeface="Arial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endParaRPr lang="en-GB" sz="2400" i="0" dirty="0">
              <a:latin typeface="Arial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3" name="Text Box 7"/>
          <p:cNvSpPr txBox="1">
            <a:spLocks noChangeArrowheads="1"/>
          </p:cNvSpPr>
          <p:nvPr/>
        </p:nvSpPr>
        <p:spPr bwMode="auto">
          <a:xfrm>
            <a:off x="892175" y="2582863"/>
            <a:ext cx="6575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 b="1" i="0">
                <a:solidFill>
                  <a:srgbClr val="FF0000"/>
                </a:solidFill>
                <a:latin typeface="Tahoma" charset="0"/>
              </a:rPr>
              <a:t>Backup Slides</a:t>
            </a:r>
          </a:p>
        </p:txBody>
      </p:sp>
      <p:sp>
        <p:nvSpPr>
          <p:cNvPr id="4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0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1" y="3009107"/>
            <a:ext cx="4671429" cy="3309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43" y="3046413"/>
            <a:ext cx="4608957" cy="3272632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Sterile neutrino search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5068" name="Rectangle 8"/>
          <p:cNvSpPr>
            <a:spLocks noChangeArrowheads="1"/>
          </p:cNvSpPr>
          <p:nvPr/>
        </p:nvSpPr>
        <p:spPr bwMode="auto">
          <a:xfrm>
            <a:off x="762000" y="2232025"/>
            <a:ext cx="607218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err="1">
                <a:solidFill>
                  <a:srgbClr val="FF0000"/>
                </a:solidFill>
                <a:latin typeface="Arial" pitchFamily="-104" charset="0"/>
              </a:rPr>
              <a:t>Adey</a:t>
            </a: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 et al., PRD 89 (2014) 071301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6044" y="849313"/>
            <a:ext cx="9147175" cy="1458912"/>
          </a:xfrm>
        </p:spPr>
        <p:txBody>
          <a:bodyPr/>
          <a:lstStyle/>
          <a:p>
            <a:r>
              <a:rPr lang="en-US" dirty="0" smtClean="0"/>
              <a:t>Short-baseline oscillation search with near detector at 50 </a:t>
            </a:r>
            <a:r>
              <a:rPr lang="en-US" dirty="0" err="1" smtClean="0"/>
              <a:t>m</a:t>
            </a:r>
            <a:r>
              <a:rPr lang="en-US" dirty="0" smtClean="0"/>
              <a:t> and far detector at 2 km, 10</a:t>
            </a:r>
            <a:r>
              <a:rPr lang="en-US" baseline="30000" dirty="0" smtClean="0"/>
              <a:t>21</a:t>
            </a:r>
            <a:r>
              <a:rPr lang="en-US" dirty="0" smtClean="0"/>
              <a:t> POT exposure </a:t>
            </a:r>
          </a:p>
          <a:p>
            <a:r>
              <a:rPr lang="en-US" dirty="0" smtClean="0"/>
              <a:t>Appearance and disappearance multi-</a:t>
            </a:r>
            <a:r>
              <a:rPr lang="en-US" dirty="0" err="1" smtClean="0"/>
              <a:t>variate</a:t>
            </a:r>
            <a:r>
              <a:rPr lang="en-US" dirty="0" smtClean="0"/>
              <a:t> analyses</a:t>
            </a:r>
            <a:endParaRPr lang="en-US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74700" y="6138862"/>
            <a:ext cx="8072438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Can perform combined analysis appearance/disappearance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1060450" y="2602707"/>
            <a:ext cx="33210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Appearance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sensitivity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45067" name="Rectangle 8"/>
          <p:cNvSpPr>
            <a:spLocks noChangeArrowheads="1"/>
          </p:cNvSpPr>
          <p:nvPr/>
        </p:nvSpPr>
        <p:spPr bwMode="auto">
          <a:xfrm>
            <a:off x="5232400" y="2640013"/>
            <a:ext cx="36020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104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104" charset="0"/>
              </a:rPr>
              <a:t>Disappearance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sensitivity</a:t>
            </a:r>
            <a:endParaRPr lang="en-GB" sz="2000" b="1" i="0" dirty="0">
              <a:solidFill>
                <a:srgbClr val="FF0000"/>
              </a:solidFill>
              <a:latin typeface="Symbol" pitchFamily="-104" charset="2"/>
            </a:endParaRPr>
          </a:p>
        </p:txBody>
      </p:sp>
      <p:sp>
        <p:nvSpPr>
          <p:cNvPr id="1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8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z="3000" dirty="0" err="1" smtClean="0">
                <a:latin typeface="Tahoma" charset="0"/>
                <a:ea typeface="ＭＳ Ｐゴシック" charset="0"/>
                <a:cs typeface="ＭＳ Ｐゴシック" charset="0"/>
              </a:rPr>
              <a:t>NuMAX</a:t>
            </a:r>
            <a:r>
              <a:rPr lang="en-GB" sz="3000" dirty="0" smtClean="0">
                <a:latin typeface="Tahoma" charset="0"/>
                <a:ea typeface="ＭＳ Ｐゴシック" charset="0"/>
                <a:cs typeface="ＭＳ Ｐゴシック" charset="0"/>
              </a:rPr>
              <a:t>: Neutrino Factory FNAL/Sanford</a:t>
            </a:r>
            <a:endParaRPr lang="en-GB" sz="3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6675" y="857250"/>
            <a:ext cx="92900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u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trinos from a 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M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uon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</a:t>
            </a: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ccelerator 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Comple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(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NuMAX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)</a:t>
            </a:r>
            <a:endParaRPr lang="en-GB" sz="2000" i="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Neutrino Factory with 10</a:t>
            </a:r>
            <a:r>
              <a:rPr lang="en-US" sz="2000" i="0" baseline="30000" dirty="0">
                <a:latin typeface="+mn-lt"/>
                <a:ea typeface="+mn-ea"/>
                <a:cs typeface="+mn-cs"/>
              </a:rPr>
              <a:t>20 </a:t>
            </a:r>
            <a:r>
              <a:rPr lang="en-US" sz="2000" i="0" dirty="0">
                <a:latin typeface="+mn-lt"/>
                <a:ea typeface="+mn-ea"/>
                <a:cs typeface="+mn-cs"/>
              </a:rPr>
              <a:t>straight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muons</a:t>
            </a:r>
            <a:r>
              <a:rPr lang="en-US" sz="2000" i="0" dirty="0">
                <a:latin typeface="+mn-lt"/>
                <a:ea typeface="+mn-ea"/>
                <a:cs typeface="+mn-cs"/>
              </a:rPr>
              <a:t> decays/year @ 5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GeV</a:t>
            </a: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 err="1">
                <a:latin typeface="+mn-lt"/>
                <a:ea typeface="+mn-ea"/>
                <a:cs typeface="+mn-cs"/>
              </a:rPr>
              <a:t>Muon</a:t>
            </a:r>
            <a:r>
              <a:rPr lang="en-US" sz="2000" i="0" dirty="0">
                <a:latin typeface="+mn-lt"/>
                <a:ea typeface="+mn-ea"/>
                <a:cs typeface="+mn-cs"/>
              </a:rPr>
              <a:t> ring at 5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GeV</a:t>
            </a:r>
            <a:r>
              <a:rPr lang="en-US" sz="2000" i="0" dirty="0">
                <a:latin typeface="+mn-lt"/>
                <a:ea typeface="+mn-ea"/>
                <a:cs typeface="+mn-cs"/>
              </a:rPr>
              <a:t> pointing neutrino beam towards Sanford 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A 10kT MIND or magnetized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LAr</a:t>
            </a:r>
            <a:r>
              <a:rPr lang="en-US" sz="2000" i="0" dirty="0">
                <a:latin typeface="+mn-lt"/>
                <a:ea typeface="+mn-ea"/>
                <a:cs typeface="+mn-cs"/>
              </a:rPr>
              <a:t> detector upgraded from LBNE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3968750"/>
            <a:ext cx="1335088" cy="54927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3.75GeV</a:t>
            </a:r>
          </a:p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650MHz</a:t>
            </a:r>
          </a:p>
        </p:txBody>
      </p:sp>
      <p:sp>
        <p:nvSpPr>
          <p:cNvPr id="10" name="Oval 9"/>
          <p:cNvSpPr/>
          <p:nvPr/>
        </p:nvSpPr>
        <p:spPr>
          <a:xfrm>
            <a:off x="5222875" y="5368925"/>
            <a:ext cx="411163" cy="431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00588" y="5373688"/>
            <a:ext cx="446087" cy="430212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09988" y="5626100"/>
            <a:ext cx="368300" cy="39687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28863" y="2557463"/>
            <a:ext cx="685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PIPII</a:t>
            </a:r>
          </a:p>
        </p:txBody>
      </p:sp>
      <p:sp>
        <p:nvSpPr>
          <p:cNvPr id="50185" name="Content Placeholder 15"/>
          <p:cNvSpPr txBox="1">
            <a:spLocks/>
          </p:cNvSpPr>
          <p:nvPr/>
        </p:nvSpPr>
        <p:spPr bwMode="auto">
          <a:xfrm>
            <a:off x="4822825" y="5819775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Accumulator</a:t>
            </a:r>
          </a:p>
        </p:txBody>
      </p:sp>
      <p:sp>
        <p:nvSpPr>
          <p:cNvPr id="50186" name="Content Placeholder 15"/>
          <p:cNvSpPr txBox="1">
            <a:spLocks/>
          </p:cNvSpPr>
          <p:nvPr/>
        </p:nvSpPr>
        <p:spPr bwMode="auto">
          <a:xfrm>
            <a:off x="3584575" y="608965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Target</a:t>
            </a:r>
          </a:p>
        </p:txBody>
      </p:sp>
      <p:sp>
        <p:nvSpPr>
          <p:cNvPr id="50187" name="Content Placeholder 15"/>
          <p:cNvSpPr txBox="1">
            <a:spLocks/>
          </p:cNvSpPr>
          <p:nvPr/>
        </p:nvSpPr>
        <p:spPr bwMode="auto">
          <a:xfrm>
            <a:off x="2555875" y="6037263"/>
            <a:ext cx="1022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Front-end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4313" y="4337050"/>
            <a:ext cx="712787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501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153150" y="2652713"/>
            <a:ext cx="15843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Content Placeholder 15"/>
          <p:cNvSpPr txBox="1">
            <a:spLocks/>
          </p:cNvSpPr>
          <p:nvPr/>
        </p:nvSpPr>
        <p:spPr bwMode="auto">
          <a:xfrm>
            <a:off x="3968750" y="3221038"/>
            <a:ext cx="1146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Dual use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 Linac</a:t>
            </a:r>
          </a:p>
        </p:txBody>
      </p:sp>
      <p:sp>
        <p:nvSpPr>
          <p:cNvPr id="26" name="Arc 25"/>
          <p:cNvSpPr/>
          <p:nvPr/>
        </p:nvSpPr>
        <p:spPr>
          <a:xfrm>
            <a:off x="4735513" y="4405313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7" name="Arc 26"/>
          <p:cNvSpPr/>
          <p:nvPr/>
        </p:nvSpPr>
        <p:spPr>
          <a:xfrm rot="10800000">
            <a:off x="2525713" y="4805363"/>
            <a:ext cx="661987" cy="960437"/>
          </a:xfrm>
          <a:prstGeom prst="arc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84775" y="3429000"/>
            <a:ext cx="1050925" cy="6350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94" name="Content Placeholder 15"/>
          <p:cNvSpPr txBox="1">
            <a:spLocks/>
          </p:cNvSpPr>
          <p:nvPr/>
        </p:nvSpPr>
        <p:spPr bwMode="auto">
          <a:xfrm>
            <a:off x="1717675" y="3962400"/>
            <a:ext cx="186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Symbol" charset="0"/>
              </a:rPr>
              <a:t>  </a:t>
            </a:r>
            <a:r>
              <a:rPr lang="en-GB" sz="1800" b="1" i="0">
                <a:latin typeface="Symbol" charset="0"/>
              </a:rPr>
              <a:t>m </a:t>
            </a:r>
            <a:r>
              <a:rPr lang="en-GB" sz="1800" b="1" i="0">
                <a:latin typeface="Arial" charset="0"/>
              </a:rPr>
              <a:t>Preinjector</a:t>
            </a:r>
          </a:p>
        </p:txBody>
      </p:sp>
      <p:cxnSp>
        <p:nvCxnSpPr>
          <p:cNvPr id="31" name="Straight Arrow Connector 30"/>
          <p:cNvCxnSpPr>
            <a:stCxn id="26" idx="2"/>
            <a:endCxn id="10" idx="6"/>
          </p:cNvCxnSpPr>
          <p:nvPr/>
        </p:nvCxnSpPr>
        <p:spPr>
          <a:xfrm flipH="1">
            <a:off x="5634038" y="4862513"/>
            <a:ext cx="15875" cy="7223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4"/>
            <a:endCxn id="11" idx="4"/>
          </p:cNvCxnSpPr>
          <p:nvPr/>
        </p:nvCxnSpPr>
        <p:spPr>
          <a:xfrm flipH="1">
            <a:off x="4924425" y="5800725"/>
            <a:ext cx="504825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</p:cNvCxnSpPr>
          <p:nvPr/>
        </p:nvCxnSpPr>
        <p:spPr>
          <a:xfrm flipH="1">
            <a:off x="4052888" y="5803900"/>
            <a:ext cx="871537" cy="1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6650" y="3048000"/>
            <a:ext cx="1460500" cy="10985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51188" y="5797550"/>
            <a:ext cx="596900" cy="222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</p:cNvCxnSpPr>
          <p:nvPr/>
        </p:nvCxnSpPr>
        <p:spPr>
          <a:xfrm flipV="1">
            <a:off x="3467100" y="4362450"/>
            <a:ext cx="400050" cy="2476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201" name="Content Placeholder 15"/>
          <p:cNvSpPr txBox="1">
            <a:spLocks/>
          </p:cNvSpPr>
          <p:nvPr/>
        </p:nvSpPr>
        <p:spPr bwMode="auto">
          <a:xfrm>
            <a:off x="4465638" y="6037263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Buncher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00413" y="5673725"/>
            <a:ext cx="349250" cy="28575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4144963" y="4649788"/>
            <a:ext cx="11842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6.75 </a:t>
            </a:r>
            <a:r>
              <a:rPr lang="en-GB" sz="1800" b="1" i="0" dirty="0" err="1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GeV</a:t>
            </a:r>
            <a:endParaRPr lang="en-GB" sz="1800" b="1" i="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Protons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86025" y="4978400"/>
            <a:ext cx="127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255MeV/c</a:t>
            </a:r>
          </a:p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800" b="1" i="0" dirty="0" err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291138" y="4967288"/>
            <a:ext cx="358775" cy="777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228975" y="5513388"/>
            <a:ext cx="38100" cy="279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rc 68"/>
          <p:cNvSpPr/>
          <p:nvPr/>
        </p:nvSpPr>
        <p:spPr>
          <a:xfrm flipH="1">
            <a:off x="2525713" y="4802188"/>
            <a:ext cx="581025" cy="960437"/>
          </a:xfrm>
          <a:prstGeom prst="arc">
            <a:avLst>
              <a:gd name="adj1" fmla="val 16531664"/>
              <a:gd name="adj2" fmla="val 0"/>
            </a:avLst>
          </a:prstGeom>
          <a:ln>
            <a:solidFill>
              <a:srgbClr val="FF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4" name="Rectangle 83"/>
          <p:cNvSpPr/>
          <p:nvPr/>
        </p:nvSpPr>
        <p:spPr>
          <a:xfrm rot="2280000">
            <a:off x="1936750" y="2906713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 rot="2280000">
            <a:off x="1914525" y="2878138"/>
            <a:ext cx="984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0.8GeV</a:t>
            </a:r>
          </a:p>
        </p:txBody>
      </p:sp>
      <p:sp>
        <p:nvSpPr>
          <p:cNvPr id="86" name="Rectangle 85"/>
          <p:cNvSpPr/>
          <p:nvPr/>
        </p:nvSpPr>
        <p:spPr>
          <a:xfrm rot="2280000">
            <a:off x="2763838" y="3527425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rot="2280000">
            <a:off x="2732088" y="3500438"/>
            <a:ext cx="993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2.2GeV</a:t>
            </a:r>
          </a:p>
        </p:txBody>
      </p:sp>
      <p:sp>
        <p:nvSpPr>
          <p:cNvPr id="50212" name="Rectangle 87"/>
          <p:cNvSpPr>
            <a:spLocks noChangeArrowheads="1"/>
          </p:cNvSpPr>
          <p:nvPr/>
        </p:nvSpPr>
        <p:spPr bwMode="auto">
          <a:xfrm>
            <a:off x="3076575" y="3070225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i="0"/>
              <a:t>PIPIII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765550" y="2514600"/>
            <a:ext cx="2066925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NuMAX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defRPr/>
            </a:pP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commissioning</a:t>
            </a:r>
          </a:p>
        </p:txBody>
      </p:sp>
      <p:cxnSp>
        <p:nvCxnSpPr>
          <p:cNvPr id="90" name="Straight Connector 89"/>
          <p:cNvCxnSpPr>
            <a:stCxn id="27" idx="0"/>
          </p:cNvCxnSpPr>
          <p:nvPr/>
        </p:nvCxnSpPr>
        <p:spPr>
          <a:xfrm>
            <a:off x="2857500" y="5765800"/>
            <a:ext cx="330200" cy="53975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215" name="Group 100"/>
          <p:cNvGrpSpPr>
            <a:grpSpLocks/>
          </p:cNvGrpSpPr>
          <p:nvPr/>
        </p:nvGrpSpPr>
        <p:grpSpPr bwMode="auto">
          <a:xfrm rot="-1980000">
            <a:off x="3543300" y="4391025"/>
            <a:ext cx="214313" cy="244475"/>
            <a:chOff x="7366944" y="3183020"/>
            <a:chExt cx="1013606" cy="603179"/>
          </a:xfrm>
        </p:grpSpPr>
        <p:sp>
          <p:nvSpPr>
            <p:cNvPr id="102" name="Rectangle 101"/>
            <p:cNvSpPr/>
            <p:nvPr/>
          </p:nvSpPr>
          <p:spPr>
            <a:xfrm>
              <a:off x="7412599" y="3181953"/>
              <a:ext cx="915997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3" name="Straight Connector 102"/>
            <p:cNvCxnSpPr>
              <a:stCxn id="102" idx="1"/>
            </p:cNvCxnSpPr>
            <p:nvPr/>
          </p:nvCxnSpPr>
          <p:spPr>
            <a:xfrm rot="2820000" flipV="1">
              <a:off x="7547747" y="3184954"/>
              <a:ext cx="7833" cy="3904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2820000" flipH="1">
              <a:off x="8014358" y="3310560"/>
              <a:ext cx="352507" cy="10511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702734" y="3277147"/>
              <a:ext cx="330360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15796" y="3470135"/>
              <a:ext cx="165180" cy="1018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820000" flipH="1">
              <a:off x="7685590" y="3325916"/>
              <a:ext cx="317258" cy="4655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102" idx="1"/>
            </p:cNvCxnSpPr>
            <p:nvPr/>
          </p:nvCxnSpPr>
          <p:spPr>
            <a:xfrm rot="2820000" flipH="1">
              <a:off x="7429928" y="3505616"/>
              <a:ext cx="188004" cy="5255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Arc 108"/>
          <p:cNvSpPr/>
          <p:nvPr/>
        </p:nvSpPr>
        <p:spPr>
          <a:xfrm>
            <a:off x="4679950" y="4392613"/>
            <a:ext cx="1096963" cy="93345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10" name="Straight Arrow Connector 109"/>
          <p:cNvCxnSpPr>
            <a:stCxn id="109" idx="2"/>
          </p:cNvCxnSpPr>
          <p:nvPr/>
        </p:nvCxnSpPr>
        <p:spPr>
          <a:xfrm>
            <a:off x="5737225" y="4683125"/>
            <a:ext cx="381000" cy="1739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218" name="Content Placeholder 15"/>
          <p:cNvSpPr txBox="1">
            <a:spLocks/>
          </p:cNvSpPr>
          <p:nvPr/>
        </p:nvSpPr>
        <p:spPr bwMode="auto">
          <a:xfrm>
            <a:off x="6118225" y="6089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Main Injector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5286375" y="4824413"/>
            <a:ext cx="490538" cy="1031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82875" y="4343400"/>
            <a:ext cx="8620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1.0 </a:t>
            </a:r>
            <a:r>
              <a:rPr lang="en-GB" sz="1400" b="1" i="0" dirty="0" err="1">
                <a:latin typeface="+mn-lt"/>
                <a:ea typeface="+mn-ea"/>
                <a:cs typeface="+mn-cs"/>
              </a:rPr>
              <a:t>GeV</a:t>
            </a:r>
            <a:endParaRPr lang="en-GB" sz="1400" b="1" i="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325MHz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19150" y="5095875"/>
            <a:ext cx="15097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cooling</a:t>
            </a:r>
          </a:p>
        </p:txBody>
      </p:sp>
      <p:sp>
        <p:nvSpPr>
          <p:cNvPr id="50223" name="Rectangle 8"/>
          <p:cNvSpPr>
            <a:spLocks noChangeArrowheads="1"/>
          </p:cNvSpPr>
          <p:nvPr/>
        </p:nvSpPr>
        <p:spPr bwMode="auto">
          <a:xfrm>
            <a:off x="85725" y="3048000"/>
            <a:ext cx="18653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J.P. Delahaye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56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6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3070170"/>
            <a:ext cx="5006974" cy="3419529"/>
          </a:xfrm>
          <a:prstGeom prst="rect">
            <a:avLst/>
          </a:prstGeom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06450"/>
            <a:ext cx="90551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Sum rule predictions for </a:t>
            </a:r>
            <a:r>
              <a:rPr lang="en-GB" sz="2400" i="0" dirty="0" err="1" smtClean="0">
                <a:latin typeface="Symbol"/>
              </a:rPr>
              <a:t>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 need to be tested to advance understanding of neutrino mixing and underlying theory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CP violation searches from DUNE or Hyper-</a:t>
            </a:r>
            <a:r>
              <a:rPr lang="en-GB" sz="2400" i="0" dirty="0" err="1" smtClean="0">
                <a:latin typeface="Arial" charset="0"/>
              </a:rPr>
              <a:t>Kamiokande</a:t>
            </a:r>
            <a:r>
              <a:rPr lang="en-GB" sz="2400" i="0" dirty="0" smtClean="0">
                <a:latin typeface="Arial" charset="0"/>
              </a:rPr>
              <a:t> will give </a:t>
            </a:r>
            <a:r>
              <a:rPr lang="en-GB" sz="2400" i="0" dirty="0">
                <a:latin typeface="Arial" charset="0"/>
              </a:rPr>
              <a:t>e</a:t>
            </a:r>
            <a:r>
              <a:rPr lang="en-GB" sz="2400" i="0" dirty="0" smtClean="0">
                <a:latin typeface="Arial" charset="0"/>
              </a:rPr>
              <a:t>rror in the measurement of CP phase </a:t>
            </a:r>
            <a:r>
              <a:rPr lang="en-GB" sz="2400" i="0" dirty="0" err="1" smtClean="0">
                <a:latin typeface="Symbol"/>
              </a:rPr>
              <a:t>Dd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 ~ 20</a:t>
            </a:r>
            <a:r>
              <a:rPr lang="en-GB" sz="2400" i="0" baseline="30000" dirty="0" smtClean="0">
                <a:latin typeface="Arial" charset="0"/>
              </a:rPr>
              <a:t>o</a:t>
            </a:r>
            <a:endParaRPr lang="en-GB" sz="2400" i="0" dirty="0" smtClean="0">
              <a:latin typeface="Arial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>
                <a:latin typeface="Arial" charset="0"/>
              </a:rPr>
              <a:t>D</a:t>
            </a:r>
            <a:r>
              <a:rPr lang="en-GB" sz="2400" i="0" dirty="0" smtClean="0">
                <a:latin typeface="Arial" charset="0"/>
              </a:rPr>
              <a:t>istinguish between models requires </a:t>
            </a:r>
            <a:r>
              <a:rPr lang="en-GB" sz="2400" i="0" dirty="0" err="1" smtClean="0">
                <a:latin typeface="Symbol"/>
              </a:rPr>
              <a:t>Dd</a:t>
            </a:r>
            <a:r>
              <a:rPr lang="en-GB" sz="2400" i="0" baseline="-25000" dirty="0" err="1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 &lt; 5</a:t>
            </a:r>
            <a:r>
              <a:rPr lang="en-GB" sz="2400" i="0" baseline="30000" dirty="0" smtClean="0">
                <a:latin typeface="Arial" charset="0"/>
              </a:rPr>
              <a:t>o</a:t>
            </a:r>
            <a:endParaRPr lang="en-GB" sz="2400" i="0" dirty="0">
              <a:latin typeface="Arial" charset="0"/>
            </a:endParaRPr>
          </a:p>
        </p:txBody>
      </p:sp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Model predictions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769100" y="2466975"/>
            <a:ext cx="2590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charset="0"/>
              </a:rPr>
              <a:t>Neutrino Factories</a:t>
            </a:r>
            <a:endParaRPr lang="en-GB" sz="20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1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err="1">
                <a:latin typeface="Tahoma" charset="0"/>
                <a:ea typeface="ＭＳ Ｐゴシック" charset="0"/>
                <a:cs typeface="ＭＳ Ｐゴシック" charset="0"/>
              </a:rPr>
              <a:t>NuMAX</a:t>
            </a:r>
            <a:r>
              <a:rPr lang="en-GB" sz="3000" dirty="0">
                <a:latin typeface="Tahoma" charset="0"/>
                <a:ea typeface="ＭＳ Ｐゴシック" charset="0"/>
                <a:cs typeface="ＭＳ Ｐゴシック" charset="0"/>
              </a:rPr>
              <a:t>: Neutrino Factory FNAL/Sanford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6675" y="857250"/>
            <a:ext cx="92900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GB" sz="2400" i="0">
                <a:latin typeface="Arial" charset="0"/>
              </a:rPr>
              <a:t>e</a:t>
            </a:r>
            <a:r>
              <a:rPr lang="en-GB" sz="2400" i="0">
                <a:solidFill>
                  <a:srgbClr val="FF0000"/>
                </a:solidFill>
                <a:latin typeface="Arial" charset="0"/>
              </a:rPr>
              <a:t>u</a:t>
            </a:r>
            <a:r>
              <a:rPr lang="en-GB" sz="2400" i="0">
                <a:latin typeface="Arial" charset="0"/>
              </a:rPr>
              <a:t>trinos from a </a:t>
            </a:r>
            <a:r>
              <a:rPr lang="en-GB" sz="2400" i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GB" sz="2400" i="0">
                <a:latin typeface="Arial" charset="0"/>
              </a:rPr>
              <a:t>uon </a:t>
            </a:r>
            <a:r>
              <a:rPr lang="en-GB" sz="2400" i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GB" sz="2400" i="0">
                <a:latin typeface="Arial" charset="0"/>
              </a:rPr>
              <a:t>ccelerator Comple</a:t>
            </a:r>
            <a:r>
              <a:rPr lang="en-GB" sz="2400" i="0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GB" sz="2400" i="0">
                <a:latin typeface="Arial" charset="0"/>
              </a:rPr>
              <a:t> (</a:t>
            </a:r>
            <a:r>
              <a:rPr lang="en-GB" sz="2400" i="0">
                <a:solidFill>
                  <a:srgbClr val="FF0000"/>
                </a:solidFill>
                <a:latin typeface="Arial" charset="0"/>
              </a:rPr>
              <a:t>NuMAX</a:t>
            </a:r>
            <a:r>
              <a:rPr lang="en-GB" sz="2400" i="0">
                <a:latin typeface="Arial" charset="0"/>
              </a:rPr>
              <a:t>)</a:t>
            </a:r>
            <a:endParaRPr lang="en-GB" sz="2000" i="0">
              <a:solidFill>
                <a:srgbClr val="FF0000"/>
              </a:solidFill>
              <a:latin typeface="Arial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Add small amount of 6D cooling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Neutrino Factory with 5×10</a:t>
            </a:r>
            <a:r>
              <a:rPr lang="en-US" sz="2000" i="0" baseline="30000">
                <a:latin typeface="Arial" charset="0"/>
              </a:rPr>
              <a:t>20 </a:t>
            </a:r>
            <a:r>
              <a:rPr lang="en-US" sz="2000" i="0">
                <a:latin typeface="Arial" charset="0"/>
              </a:rPr>
              <a:t>straight muon decays/year @ 5 GeV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Muon ring at 5 GeV pointing neutrino beam towards Sanford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3968750"/>
            <a:ext cx="1335088" cy="54927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3.75GeV</a:t>
            </a:r>
          </a:p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650MHz</a:t>
            </a:r>
          </a:p>
        </p:txBody>
      </p:sp>
      <p:sp>
        <p:nvSpPr>
          <p:cNvPr id="10" name="Oval 9"/>
          <p:cNvSpPr/>
          <p:nvPr/>
        </p:nvSpPr>
        <p:spPr>
          <a:xfrm>
            <a:off x="5222875" y="5368925"/>
            <a:ext cx="411163" cy="431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00588" y="5373688"/>
            <a:ext cx="446087" cy="430212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09988" y="5626100"/>
            <a:ext cx="368300" cy="39687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28863" y="2557463"/>
            <a:ext cx="685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PIPII</a:t>
            </a:r>
          </a:p>
        </p:txBody>
      </p:sp>
      <p:sp>
        <p:nvSpPr>
          <p:cNvPr id="51209" name="Content Placeholder 15"/>
          <p:cNvSpPr txBox="1">
            <a:spLocks/>
          </p:cNvSpPr>
          <p:nvPr/>
        </p:nvSpPr>
        <p:spPr bwMode="auto">
          <a:xfrm>
            <a:off x="4822825" y="5819775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Accumulator</a:t>
            </a:r>
          </a:p>
        </p:txBody>
      </p:sp>
      <p:sp>
        <p:nvSpPr>
          <p:cNvPr id="51210" name="Content Placeholder 15"/>
          <p:cNvSpPr txBox="1">
            <a:spLocks/>
          </p:cNvSpPr>
          <p:nvPr/>
        </p:nvSpPr>
        <p:spPr bwMode="auto">
          <a:xfrm>
            <a:off x="3584575" y="608965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Target</a:t>
            </a:r>
          </a:p>
        </p:txBody>
      </p:sp>
      <p:sp>
        <p:nvSpPr>
          <p:cNvPr id="51211" name="Content Placeholder 15"/>
          <p:cNvSpPr txBox="1">
            <a:spLocks/>
          </p:cNvSpPr>
          <p:nvPr/>
        </p:nvSpPr>
        <p:spPr bwMode="auto">
          <a:xfrm>
            <a:off x="2555875" y="6037263"/>
            <a:ext cx="1022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Front-end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4313" y="4337050"/>
            <a:ext cx="712787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512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153150" y="2652713"/>
            <a:ext cx="15843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Content Placeholder 15"/>
          <p:cNvSpPr txBox="1">
            <a:spLocks/>
          </p:cNvSpPr>
          <p:nvPr/>
        </p:nvSpPr>
        <p:spPr bwMode="auto">
          <a:xfrm>
            <a:off x="3968750" y="3221038"/>
            <a:ext cx="1146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Dual use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 Linac</a:t>
            </a:r>
          </a:p>
        </p:txBody>
      </p:sp>
      <p:sp>
        <p:nvSpPr>
          <p:cNvPr id="26" name="Arc 25"/>
          <p:cNvSpPr/>
          <p:nvPr/>
        </p:nvSpPr>
        <p:spPr>
          <a:xfrm>
            <a:off x="4735513" y="4405313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7" name="Arc 26"/>
          <p:cNvSpPr/>
          <p:nvPr/>
        </p:nvSpPr>
        <p:spPr>
          <a:xfrm rot="10800000">
            <a:off x="2525713" y="4805363"/>
            <a:ext cx="661987" cy="960437"/>
          </a:xfrm>
          <a:prstGeom prst="arc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84775" y="3429000"/>
            <a:ext cx="1050925" cy="6350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8" name="Content Placeholder 15"/>
          <p:cNvSpPr txBox="1">
            <a:spLocks/>
          </p:cNvSpPr>
          <p:nvPr/>
        </p:nvSpPr>
        <p:spPr bwMode="auto">
          <a:xfrm>
            <a:off x="1717675" y="3962400"/>
            <a:ext cx="186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Symbol" charset="0"/>
              </a:rPr>
              <a:t>  </a:t>
            </a:r>
            <a:r>
              <a:rPr lang="en-GB" sz="1800" b="1" i="0">
                <a:latin typeface="Symbol" charset="0"/>
              </a:rPr>
              <a:t>m </a:t>
            </a:r>
            <a:r>
              <a:rPr lang="en-GB" sz="1800" b="1" i="0">
                <a:latin typeface="Arial" charset="0"/>
              </a:rPr>
              <a:t>Preinjector</a:t>
            </a:r>
          </a:p>
        </p:txBody>
      </p:sp>
      <p:cxnSp>
        <p:nvCxnSpPr>
          <p:cNvPr id="31" name="Straight Arrow Connector 30"/>
          <p:cNvCxnSpPr>
            <a:stCxn id="26" idx="2"/>
            <a:endCxn id="10" idx="6"/>
          </p:cNvCxnSpPr>
          <p:nvPr/>
        </p:nvCxnSpPr>
        <p:spPr>
          <a:xfrm flipH="1">
            <a:off x="5634038" y="4862513"/>
            <a:ext cx="15875" cy="7223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4"/>
            <a:endCxn id="11" idx="4"/>
          </p:cNvCxnSpPr>
          <p:nvPr/>
        </p:nvCxnSpPr>
        <p:spPr>
          <a:xfrm flipH="1">
            <a:off x="4924425" y="5800725"/>
            <a:ext cx="504825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</p:cNvCxnSpPr>
          <p:nvPr/>
        </p:nvCxnSpPr>
        <p:spPr>
          <a:xfrm flipH="1">
            <a:off x="4052888" y="5803900"/>
            <a:ext cx="871537" cy="1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6650" y="3048000"/>
            <a:ext cx="1460500" cy="10985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51188" y="5797550"/>
            <a:ext cx="596900" cy="222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</p:cNvCxnSpPr>
          <p:nvPr/>
        </p:nvCxnSpPr>
        <p:spPr>
          <a:xfrm flipV="1">
            <a:off x="3467100" y="4362450"/>
            <a:ext cx="400050" cy="2476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25" name="Content Placeholder 15"/>
          <p:cNvSpPr txBox="1">
            <a:spLocks/>
          </p:cNvSpPr>
          <p:nvPr/>
        </p:nvSpPr>
        <p:spPr bwMode="auto">
          <a:xfrm>
            <a:off x="4465638" y="6037263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Buncher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00413" y="5673725"/>
            <a:ext cx="349250" cy="28575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4144963" y="4649788"/>
            <a:ext cx="11842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6.75 </a:t>
            </a:r>
            <a:r>
              <a:rPr lang="en-GB" sz="1800" b="1" i="0" dirty="0" err="1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GeV</a:t>
            </a:r>
            <a:endParaRPr lang="en-GB" sz="1800" b="1" i="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Protons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86025" y="4978400"/>
            <a:ext cx="127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255MeV/c</a:t>
            </a:r>
          </a:p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800" b="1" i="0" dirty="0" err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291138" y="4967288"/>
            <a:ext cx="358775" cy="777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228975" y="5513388"/>
            <a:ext cx="38100" cy="279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rc 68"/>
          <p:cNvSpPr/>
          <p:nvPr/>
        </p:nvSpPr>
        <p:spPr>
          <a:xfrm flipH="1">
            <a:off x="2525713" y="4802188"/>
            <a:ext cx="581025" cy="960437"/>
          </a:xfrm>
          <a:prstGeom prst="arc">
            <a:avLst>
              <a:gd name="adj1" fmla="val 16531664"/>
              <a:gd name="adj2" fmla="val 0"/>
            </a:avLst>
          </a:prstGeom>
          <a:ln>
            <a:solidFill>
              <a:srgbClr val="FF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4" name="Rectangle 83"/>
          <p:cNvSpPr/>
          <p:nvPr/>
        </p:nvSpPr>
        <p:spPr>
          <a:xfrm rot="2280000">
            <a:off x="1936750" y="2906713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 rot="2280000">
            <a:off x="1914525" y="2878138"/>
            <a:ext cx="984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0.8GeV</a:t>
            </a:r>
          </a:p>
        </p:txBody>
      </p:sp>
      <p:sp>
        <p:nvSpPr>
          <p:cNvPr id="86" name="Rectangle 85"/>
          <p:cNvSpPr/>
          <p:nvPr/>
        </p:nvSpPr>
        <p:spPr>
          <a:xfrm rot="2280000">
            <a:off x="2763838" y="3527425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rot="2280000">
            <a:off x="2732088" y="3500438"/>
            <a:ext cx="993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2.2GeV</a:t>
            </a:r>
          </a:p>
        </p:txBody>
      </p:sp>
      <p:sp>
        <p:nvSpPr>
          <p:cNvPr id="51236" name="Rectangle 87"/>
          <p:cNvSpPr>
            <a:spLocks noChangeArrowheads="1"/>
          </p:cNvSpPr>
          <p:nvPr/>
        </p:nvSpPr>
        <p:spPr bwMode="auto">
          <a:xfrm>
            <a:off x="3076575" y="3070225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i="0"/>
              <a:t>PIPIII</a:t>
            </a:r>
          </a:p>
        </p:txBody>
      </p:sp>
      <p:cxnSp>
        <p:nvCxnSpPr>
          <p:cNvPr id="90" name="Straight Connector 89"/>
          <p:cNvCxnSpPr>
            <a:stCxn id="27" idx="0"/>
          </p:cNvCxnSpPr>
          <p:nvPr/>
        </p:nvCxnSpPr>
        <p:spPr>
          <a:xfrm>
            <a:off x="2857500" y="5765800"/>
            <a:ext cx="330200" cy="53975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38" name="Group 100"/>
          <p:cNvGrpSpPr>
            <a:grpSpLocks/>
          </p:cNvGrpSpPr>
          <p:nvPr/>
        </p:nvGrpSpPr>
        <p:grpSpPr bwMode="auto">
          <a:xfrm rot="-1980000">
            <a:off x="3543300" y="4391025"/>
            <a:ext cx="214313" cy="244475"/>
            <a:chOff x="7366944" y="3183020"/>
            <a:chExt cx="1013606" cy="603179"/>
          </a:xfrm>
        </p:grpSpPr>
        <p:sp>
          <p:nvSpPr>
            <p:cNvPr id="102" name="Rectangle 101"/>
            <p:cNvSpPr/>
            <p:nvPr/>
          </p:nvSpPr>
          <p:spPr>
            <a:xfrm>
              <a:off x="7412599" y="3181953"/>
              <a:ext cx="915997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3" name="Straight Connector 102"/>
            <p:cNvCxnSpPr>
              <a:stCxn id="102" idx="1"/>
            </p:cNvCxnSpPr>
            <p:nvPr/>
          </p:nvCxnSpPr>
          <p:spPr>
            <a:xfrm rot="2820000" flipV="1">
              <a:off x="7547747" y="3184954"/>
              <a:ext cx="7833" cy="3904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2820000" flipH="1">
              <a:off x="8014358" y="3310560"/>
              <a:ext cx="352507" cy="10511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702734" y="3277147"/>
              <a:ext cx="330360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15796" y="3470135"/>
              <a:ext cx="165180" cy="1018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820000" flipH="1">
              <a:off x="7685590" y="3325916"/>
              <a:ext cx="317258" cy="4655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102" idx="1"/>
            </p:cNvCxnSpPr>
            <p:nvPr/>
          </p:nvCxnSpPr>
          <p:spPr>
            <a:xfrm rot="2820000" flipH="1">
              <a:off x="7429928" y="3505616"/>
              <a:ext cx="188004" cy="5255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Arc 108"/>
          <p:cNvSpPr/>
          <p:nvPr/>
        </p:nvSpPr>
        <p:spPr>
          <a:xfrm>
            <a:off x="4679950" y="4392613"/>
            <a:ext cx="1096963" cy="93345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10" name="Straight Arrow Connector 109"/>
          <p:cNvCxnSpPr>
            <a:stCxn id="109" idx="2"/>
          </p:cNvCxnSpPr>
          <p:nvPr/>
        </p:nvCxnSpPr>
        <p:spPr>
          <a:xfrm>
            <a:off x="5737225" y="4683125"/>
            <a:ext cx="381000" cy="1739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41" name="Content Placeholder 15"/>
          <p:cNvSpPr txBox="1">
            <a:spLocks/>
          </p:cNvSpPr>
          <p:nvPr/>
        </p:nvSpPr>
        <p:spPr bwMode="auto">
          <a:xfrm>
            <a:off x="6118225" y="6089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Main Injector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5286375" y="4824413"/>
            <a:ext cx="490538" cy="1031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82875" y="4343400"/>
            <a:ext cx="8620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1.0 </a:t>
            </a:r>
            <a:r>
              <a:rPr lang="en-GB" sz="1400" b="1" i="0" dirty="0" err="1">
                <a:latin typeface="+mn-lt"/>
                <a:ea typeface="+mn-ea"/>
                <a:cs typeface="+mn-cs"/>
              </a:rPr>
              <a:t>GeV</a:t>
            </a:r>
            <a:endParaRPr lang="en-GB" sz="1400" b="1" i="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325MHz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1363" y="5095875"/>
            <a:ext cx="16668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Add cooling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754313" y="5710238"/>
            <a:ext cx="338137" cy="2190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1247" name="Content Placeholder 15"/>
          <p:cNvSpPr txBox="1">
            <a:spLocks/>
          </p:cNvSpPr>
          <p:nvPr/>
        </p:nvSpPr>
        <p:spPr bwMode="auto">
          <a:xfrm>
            <a:off x="1944688" y="5684838"/>
            <a:ext cx="85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Cooling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11525" y="2557463"/>
            <a:ext cx="2736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NuMAX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NuMAx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+ </a:t>
            </a:r>
          </a:p>
        </p:txBody>
      </p:sp>
      <p:sp>
        <p:nvSpPr>
          <p:cNvPr id="51249" name="Rectangle 8"/>
          <p:cNvSpPr>
            <a:spLocks noChangeArrowheads="1"/>
          </p:cNvSpPr>
          <p:nvPr/>
        </p:nvSpPr>
        <p:spPr bwMode="auto">
          <a:xfrm>
            <a:off x="85725" y="3048000"/>
            <a:ext cx="18653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J.P. Delahaye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5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7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err="1" smtClean="0">
                <a:latin typeface="Tahoma" charset="0"/>
                <a:ea typeface="ＭＳ Ｐゴシック" charset="0"/>
                <a:cs typeface="ＭＳ Ｐゴシック" charset="0"/>
              </a:rPr>
              <a:t>NuMAX</a:t>
            </a:r>
            <a:r>
              <a:rPr lang="en-GB" sz="3000" dirty="0" smtClean="0">
                <a:latin typeface="Tahoma" charset="0"/>
                <a:ea typeface="ＭＳ Ｐゴシック" charset="0"/>
                <a:cs typeface="ＭＳ Ｐゴシック" charset="0"/>
              </a:rPr>
              <a:t>+: upgrade </a:t>
            </a:r>
            <a:r>
              <a:rPr lang="en-GB" sz="3000" dirty="0" err="1" smtClean="0">
                <a:latin typeface="Tahoma" charset="0"/>
                <a:ea typeface="ＭＳ Ｐゴシック" charset="0"/>
                <a:cs typeface="ＭＳ Ｐゴシック" charset="0"/>
              </a:rPr>
              <a:t>NuMax</a:t>
            </a:r>
            <a:endParaRPr lang="en-GB" sz="3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6675" y="857250"/>
            <a:ext cx="92900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2"/>
              <a:buChar char="o"/>
              <a:defRPr/>
            </a:pP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e</a:t>
            </a: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u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trinos from a 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M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uon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</a:t>
            </a: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ccelerator </a:t>
            </a:r>
            <a:r>
              <a:rPr lang="en-GB" sz="2400" i="0" dirty="0" err="1">
                <a:latin typeface="Arial" charset="0"/>
                <a:ea typeface="+mn-ea"/>
                <a:cs typeface="+mn-cs"/>
              </a:rPr>
              <a:t>Comple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X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 (</a:t>
            </a:r>
            <a:r>
              <a:rPr lang="en-GB" sz="2400" i="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NuMAX</a:t>
            </a:r>
            <a:r>
              <a:rPr lang="en-GB" sz="2400" i="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+</a:t>
            </a:r>
            <a:r>
              <a:rPr lang="en-GB" sz="2400" i="0" dirty="0">
                <a:latin typeface="Arial" charset="0"/>
                <a:ea typeface="+mn-ea"/>
                <a:cs typeface="+mn-cs"/>
              </a:rPr>
              <a:t>)</a:t>
            </a:r>
            <a:endParaRPr lang="en-GB" sz="2000" i="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Neutrino Factory with 10</a:t>
            </a:r>
            <a:r>
              <a:rPr lang="en-US" sz="2000" i="0" baseline="30000" dirty="0">
                <a:latin typeface="+mn-lt"/>
                <a:ea typeface="+mn-ea"/>
                <a:cs typeface="+mn-cs"/>
              </a:rPr>
              <a:t>21 </a:t>
            </a:r>
            <a:r>
              <a:rPr lang="en-US" sz="2000" i="0" dirty="0">
                <a:latin typeface="+mn-lt"/>
                <a:ea typeface="+mn-ea"/>
                <a:cs typeface="+mn-cs"/>
              </a:rPr>
              <a:t>straight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muons</a:t>
            </a:r>
            <a:r>
              <a:rPr lang="en-US" sz="2000" i="0" dirty="0">
                <a:latin typeface="+mn-lt"/>
                <a:ea typeface="+mn-ea"/>
                <a:cs typeface="+mn-cs"/>
              </a:rPr>
              <a:t> decays/year @ 5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GeV</a:t>
            </a:r>
            <a:endParaRPr lang="en-US" sz="2000" i="0" dirty="0"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 err="1">
                <a:latin typeface="+mn-lt"/>
                <a:ea typeface="+mn-ea"/>
                <a:cs typeface="+mn-cs"/>
              </a:rPr>
              <a:t>Muon</a:t>
            </a:r>
            <a:r>
              <a:rPr lang="en-US" sz="2000" i="0" dirty="0">
                <a:latin typeface="+mn-lt"/>
                <a:ea typeface="+mn-ea"/>
                <a:cs typeface="+mn-cs"/>
              </a:rPr>
              <a:t> ring at 5 </a:t>
            </a:r>
            <a:r>
              <a:rPr lang="en-US" sz="2000" i="0" dirty="0" err="1">
                <a:latin typeface="+mn-lt"/>
                <a:ea typeface="+mn-ea"/>
                <a:cs typeface="+mn-cs"/>
              </a:rPr>
              <a:t>GeV</a:t>
            </a:r>
            <a:r>
              <a:rPr lang="en-US" sz="2000" i="0" dirty="0">
                <a:latin typeface="+mn-lt"/>
                <a:ea typeface="+mn-ea"/>
                <a:cs typeface="+mn-cs"/>
              </a:rPr>
              <a:t> pointing neutrino beam towards Sanford 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  <a:defRPr/>
            </a:pPr>
            <a:r>
              <a:rPr lang="en-US" sz="2000" i="0" dirty="0">
                <a:latin typeface="+mn-lt"/>
                <a:ea typeface="+mn-ea"/>
                <a:cs typeface="+mn-cs"/>
              </a:rPr>
              <a:t>Increased proton power and/or larger detectors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3968750"/>
            <a:ext cx="1335088" cy="54927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3.75GeV</a:t>
            </a:r>
          </a:p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650MHz</a:t>
            </a:r>
          </a:p>
        </p:txBody>
      </p:sp>
      <p:sp>
        <p:nvSpPr>
          <p:cNvPr id="10" name="Oval 9"/>
          <p:cNvSpPr/>
          <p:nvPr/>
        </p:nvSpPr>
        <p:spPr>
          <a:xfrm>
            <a:off x="5222875" y="5368925"/>
            <a:ext cx="411163" cy="431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00588" y="5373688"/>
            <a:ext cx="446087" cy="430212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09988" y="5626100"/>
            <a:ext cx="368300" cy="39687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28863" y="2557463"/>
            <a:ext cx="685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PIPII</a:t>
            </a:r>
          </a:p>
        </p:txBody>
      </p:sp>
      <p:sp>
        <p:nvSpPr>
          <p:cNvPr id="52233" name="Content Placeholder 15"/>
          <p:cNvSpPr txBox="1">
            <a:spLocks/>
          </p:cNvSpPr>
          <p:nvPr/>
        </p:nvSpPr>
        <p:spPr bwMode="auto">
          <a:xfrm>
            <a:off x="4822825" y="5819775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Accumulator</a:t>
            </a:r>
          </a:p>
        </p:txBody>
      </p:sp>
      <p:sp>
        <p:nvSpPr>
          <p:cNvPr id="52234" name="Content Placeholder 15"/>
          <p:cNvSpPr txBox="1">
            <a:spLocks/>
          </p:cNvSpPr>
          <p:nvPr/>
        </p:nvSpPr>
        <p:spPr bwMode="auto">
          <a:xfrm>
            <a:off x="3584575" y="608965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Target</a:t>
            </a:r>
          </a:p>
        </p:txBody>
      </p:sp>
      <p:sp>
        <p:nvSpPr>
          <p:cNvPr id="52235" name="Content Placeholder 15"/>
          <p:cNvSpPr txBox="1">
            <a:spLocks/>
          </p:cNvSpPr>
          <p:nvPr/>
        </p:nvSpPr>
        <p:spPr bwMode="auto">
          <a:xfrm>
            <a:off x="2555875" y="6037263"/>
            <a:ext cx="1022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Front-end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4313" y="4337050"/>
            <a:ext cx="712787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522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153150" y="2652713"/>
            <a:ext cx="15843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Content Placeholder 15"/>
          <p:cNvSpPr txBox="1">
            <a:spLocks/>
          </p:cNvSpPr>
          <p:nvPr/>
        </p:nvSpPr>
        <p:spPr bwMode="auto">
          <a:xfrm>
            <a:off x="3968750" y="3221038"/>
            <a:ext cx="1146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Dual use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 Linac</a:t>
            </a:r>
          </a:p>
        </p:txBody>
      </p:sp>
      <p:sp>
        <p:nvSpPr>
          <p:cNvPr id="26" name="Arc 25"/>
          <p:cNvSpPr/>
          <p:nvPr/>
        </p:nvSpPr>
        <p:spPr>
          <a:xfrm>
            <a:off x="4735513" y="4405313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27" name="Arc 26"/>
          <p:cNvSpPr/>
          <p:nvPr/>
        </p:nvSpPr>
        <p:spPr>
          <a:xfrm rot="10800000">
            <a:off x="2525713" y="4805363"/>
            <a:ext cx="661987" cy="960437"/>
          </a:xfrm>
          <a:prstGeom prst="arc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84775" y="3429000"/>
            <a:ext cx="1050925" cy="6350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42" name="Content Placeholder 15"/>
          <p:cNvSpPr txBox="1">
            <a:spLocks/>
          </p:cNvSpPr>
          <p:nvPr/>
        </p:nvSpPr>
        <p:spPr bwMode="auto">
          <a:xfrm>
            <a:off x="1717675" y="3962400"/>
            <a:ext cx="186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Symbol" charset="0"/>
              </a:rPr>
              <a:t>  </a:t>
            </a:r>
            <a:r>
              <a:rPr lang="en-GB" sz="1800" b="1" i="0">
                <a:latin typeface="Symbol" charset="0"/>
              </a:rPr>
              <a:t>m </a:t>
            </a:r>
            <a:r>
              <a:rPr lang="en-GB" sz="1800" b="1" i="0">
                <a:latin typeface="Arial" charset="0"/>
              </a:rPr>
              <a:t>Preinjector</a:t>
            </a:r>
          </a:p>
        </p:txBody>
      </p:sp>
      <p:cxnSp>
        <p:nvCxnSpPr>
          <p:cNvPr id="31" name="Straight Arrow Connector 30"/>
          <p:cNvCxnSpPr>
            <a:stCxn id="26" idx="2"/>
            <a:endCxn id="10" idx="6"/>
          </p:cNvCxnSpPr>
          <p:nvPr/>
        </p:nvCxnSpPr>
        <p:spPr>
          <a:xfrm flipH="1">
            <a:off x="5634038" y="4862513"/>
            <a:ext cx="15875" cy="7223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4"/>
            <a:endCxn id="11" idx="4"/>
          </p:cNvCxnSpPr>
          <p:nvPr/>
        </p:nvCxnSpPr>
        <p:spPr>
          <a:xfrm flipH="1">
            <a:off x="4924425" y="5800725"/>
            <a:ext cx="504825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</p:cNvCxnSpPr>
          <p:nvPr/>
        </p:nvCxnSpPr>
        <p:spPr>
          <a:xfrm flipH="1">
            <a:off x="4052888" y="5803900"/>
            <a:ext cx="871537" cy="1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6650" y="3048000"/>
            <a:ext cx="1460500" cy="10985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51188" y="5797550"/>
            <a:ext cx="596900" cy="222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</p:cNvCxnSpPr>
          <p:nvPr/>
        </p:nvCxnSpPr>
        <p:spPr>
          <a:xfrm flipV="1">
            <a:off x="3467100" y="4362450"/>
            <a:ext cx="400050" cy="2476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49" name="Content Placeholder 15"/>
          <p:cNvSpPr txBox="1">
            <a:spLocks/>
          </p:cNvSpPr>
          <p:nvPr/>
        </p:nvSpPr>
        <p:spPr bwMode="auto">
          <a:xfrm>
            <a:off x="4465638" y="6037263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Buncher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00413" y="5673725"/>
            <a:ext cx="349250" cy="28575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4144963" y="4649788"/>
            <a:ext cx="11842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6.75 </a:t>
            </a:r>
            <a:r>
              <a:rPr lang="en-GB" sz="1800" b="1" i="0" dirty="0" err="1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GeV</a:t>
            </a:r>
            <a:endParaRPr lang="en-GB" sz="1800" b="1" i="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Protons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86025" y="4978400"/>
            <a:ext cx="127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255MeV/c</a:t>
            </a:r>
          </a:p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800" b="1" i="0" dirty="0" err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291138" y="4967288"/>
            <a:ext cx="358775" cy="777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228975" y="5513388"/>
            <a:ext cx="38100" cy="279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rc 68"/>
          <p:cNvSpPr/>
          <p:nvPr/>
        </p:nvSpPr>
        <p:spPr>
          <a:xfrm flipH="1">
            <a:off x="2525713" y="4802188"/>
            <a:ext cx="581025" cy="960437"/>
          </a:xfrm>
          <a:prstGeom prst="arc">
            <a:avLst>
              <a:gd name="adj1" fmla="val 16531664"/>
              <a:gd name="adj2" fmla="val 0"/>
            </a:avLst>
          </a:prstGeom>
          <a:ln>
            <a:solidFill>
              <a:srgbClr val="FF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4" name="Rectangle 83"/>
          <p:cNvSpPr/>
          <p:nvPr/>
        </p:nvSpPr>
        <p:spPr>
          <a:xfrm rot="2280000">
            <a:off x="1936750" y="2906713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 rot="2280000">
            <a:off x="1914525" y="2878138"/>
            <a:ext cx="984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0.8GeV</a:t>
            </a:r>
          </a:p>
        </p:txBody>
      </p:sp>
      <p:sp>
        <p:nvSpPr>
          <p:cNvPr id="86" name="Rectangle 85"/>
          <p:cNvSpPr/>
          <p:nvPr/>
        </p:nvSpPr>
        <p:spPr>
          <a:xfrm rot="2280000">
            <a:off x="2763838" y="3527425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rot="2280000">
            <a:off x="2732088" y="3500438"/>
            <a:ext cx="993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2.2GeV</a:t>
            </a:r>
          </a:p>
        </p:txBody>
      </p:sp>
      <p:sp>
        <p:nvSpPr>
          <p:cNvPr id="52260" name="Rectangle 87"/>
          <p:cNvSpPr>
            <a:spLocks noChangeArrowheads="1"/>
          </p:cNvSpPr>
          <p:nvPr/>
        </p:nvSpPr>
        <p:spPr bwMode="auto">
          <a:xfrm>
            <a:off x="3076575" y="3070225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i="0"/>
              <a:t>PIPIII</a:t>
            </a:r>
          </a:p>
        </p:txBody>
      </p:sp>
      <p:cxnSp>
        <p:nvCxnSpPr>
          <p:cNvPr id="90" name="Straight Connector 89"/>
          <p:cNvCxnSpPr>
            <a:stCxn id="27" idx="0"/>
          </p:cNvCxnSpPr>
          <p:nvPr/>
        </p:nvCxnSpPr>
        <p:spPr>
          <a:xfrm>
            <a:off x="2857500" y="5765800"/>
            <a:ext cx="330200" cy="53975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262" name="Group 100"/>
          <p:cNvGrpSpPr>
            <a:grpSpLocks/>
          </p:cNvGrpSpPr>
          <p:nvPr/>
        </p:nvGrpSpPr>
        <p:grpSpPr bwMode="auto">
          <a:xfrm rot="-1980000">
            <a:off x="3543300" y="4391025"/>
            <a:ext cx="214313" cy="244475"/>
            <a:chOff x="7366944" y="3183020"/>
            <a:chExt cx="1013606" cy="603179"/>
          </a:xfrm>
        </p:grpSpPr>
        <p:sp>
          <p:nvSpPr>
            <p:cNvPr id="102" name="Rectangle 101"/>
            <p:cNvSpPr/>
            <p:nvPr/>
          </p:nvSpPr>
          <p:spPr>
            <a:xfrm>
              <a:off x="7412599" y="3181953"/>
              <a:ext cx="915997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3" name="Straight Connector 102"/>
            <p:cNvCxnSpPr>
              <a:stCxn id="102" idx="1"/>
            </p:cNvCxnSpPr>
            <p:nvPr/>
          </p:nvCxnSpPr>
          <p:spPr>
            <a:xfrm rot="2820000" flipV="1">
              <a:off x="7547747" y="3184954"/>
              <a:ext cx="7833" cy="3904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2820000" flipH="1">
              <a:off x="8014358" y="3310560"/>
              <a:ext cx="352507" cy="10511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702734" y="3277147"/>
              <a:ext cx="330360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15796" y="3470135"/>
              <a:ext cx="165180" cy="1018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820000" flipH="1">
              <a:off x="7685590" y="3325916"/>
              <a:ext cx="317258" cy="4655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102" idx="1"/>
            </p:cNvCxnSpPr>
            <p:nvPr/>
          </p:nvCxnSpPr>
          <p:spPr>
            <a:xfrm rot="2820000" flipH="1">
              <a:off x="7429928" y="3505616"/>
              <a:ext cx="188004" cy="5255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Arc 108"/>
          <p:cNvSpPr/>
          <p:nvPr/>
        </p:nvSpPr>
        <p:spPr>
          <a:xfrm>
            <a:off x="4679950" y="4392613"/>
            <a:ext cx="1096963" cy="93345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10" name="Straight Arrow Connector 109"/>
          <p:cNvCxnSpPr>
            <a:stCxn id="109" idx="2"/>
          </p:cNvCxnSpPr>
          <p:nvPr/>
        </p:nvCxnSpPr>
        <p:spPr>
          <a:xfrm>
            <a:off x="5737225" y="4683125"/>
            <a:ext cx="381000" cy="1739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65" name="Content Placeholder 15"/>
          <p:cNvSpPr txBox="1">
            <a:spLocks/>
          </p:cNvSpPr>
          <p:nvPr/>
        </p:nvSpPr>
        <p:spPr bwMode="auto">
          <a:xfrm>
            <a:off x="6118225" y="6089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Main Injector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5286375" y="4824413"/>
            <a:ext cx="490538" cy="1031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82875" y="4343400"/>
            <a:ext cx="8620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1.0 </a:t>
            </a:r>
            <a:r>
              <a:rPr lang="en-GB" sz="1400" b="1" i="0" dirty="0" err="1">
                <a:latin typeface="+mn-lt"/>
                <a:ea typeface="+mn-ea"/>
                <a:cs typeface="+mn-cs"/>
              </a:rPr>
              <a:t>GeV</a:t>
            </a:r>
            <a:endParaRPr lang="en-GB" sz="1400" b="1" i="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325MHz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41363" y="5095875"/>
            <a:ext cx="16668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Add cooling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754313" y="5710238"/>
            <a:ext cx="338137" cy="2190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2271" name="Content Placeholder 15"/>
          <p:cNvSpPr txBox="1">
            <a:spLocks/>
          </p:cNvSpPr>
          <p:nvPr/>
        </p:nvSpPr>
        <p:spPr bwMode="auto">
          <a:xfrm>
            <a:off x="1944688" y="5684838"/>
            <a:ext cx="852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Cooling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11525" y="2557463"/>
            <a:ext cx="2736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NuMAX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NuMAx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+ </a:t>
            </a:r>
          </a:p>
        </p:txBody>
      </p:sp>
      <p:sp>
        <p:nvSpPr>
          <p:cNvPr id="52273" name="Rectangle 8"/>
          <p:cNvSpPr>
            <a:spLocks noChangeArrowheads="1"/>
          </p:cNvSpPr>
          <p:nvPr/>
        </p:nvSpPr>
        <p:spPr bwMode="auto">
          <a:xfrm>
            <a:off x="85725" y="3048000"/>
            <a:ext cx="18653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J.P. Delahaye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58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8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Higgs 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Factory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6675" y="857250"/>
            <a:ext cx="9064625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latin typeface="Arial" charset="0"/>
              </a:rPr>
              <a:t>Higgs Factory: production of Higgs at 126 GeV CM</a:t>
            </a:r>
            <a:endParaRPr lang="en-GB" sz="2000" i="0">
              <a:latin typeface="Arial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Collider capable of providing ~13,500 Higgs events per year with exquisite energy resolution: direct Higgs mass and width</a:t>
            </a:r>
            <a:endParaRPr lang="en-GB" sz="2000" i="0">
              <a:latin typeface="Arial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Possible upgrade to a Top Factory with production of up to 60000 top particles per year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3968750"/>
            <a:ext cx="1335088" cy="54927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3.75GeV</a:t>
            </a:r>
          </a:p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650MHz</a:t>
            </a:r>
          </a:p>
        </p:txBody>
      </p:sp>
      <p:sp>
        <p:nvSpPr>
          <p:cNvPr id="10" name="Oval 9"/>
          <p:cNvSpPr/>
          <p:nvPr/>
        </p:nvSpPr>
        <p:spPr>
          <a:xfrm>
            <a:off x="5222875" y="5368925"/>
            <a:ext cx="411163" cy="431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00588" y="5373688"/>
            <a:ext cx="446087" cy="430212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09988" y="5626100"/>
            <a:ext cx="368300" cy="39687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28863" y="2557463"/>
            <a:ext cx="685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PIPII</a:t>
            </a:r>
          </a:p>
        </p:txBody>
      </p:sp>
      <p:sp>
        <p:nvSpPr>
          <p:cNvPr id="53257" name="Content Placeholder 15"/>
          <p:cNvSpPr txBox="1">
            <a:spLocks/>
          </p:cNvSpPr>
          <p:nvPr/>
        </p:nvSpPr>
        <p:spPr bwMode="auto">
          <a:xfrm>
            <a:off x="3584575" y="608965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Target</a:t>
            </a:r>
          </a:p>
        </p:txBody>
      </p:sp>
      <p:sp>
        <p:nvSpPr>
          <p:cNvPr id="53258" name="Content Placeholder 15"/>
          <p:cNvSpPr txBox="1">
            <a:spLocks/>
          </p:cNvSpPr>
          <p:nvPr/>
        </p:nvSpPr>
        <p:spPr bwMode="auto">
          <a:xfrm>
            <a:off x="2695575" y="6113463"/>
            <a:ext cx="1022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Front-end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4313" y="4337050"/>
            <a:ext cx="712787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3260" name="Content Placeholder 15"/>
          <p:cNvSpPr txBox="1">
            <a:spLocks/>
          </p:cNvSpPr>
          <p:nvPr/>
        </p:nvSpPr>
        <p:spPr bwMode="auto">
          <a:xfrm>
            <a:off x="3968750" y="3221038"/>
            <a:ext cx="1146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Dual use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 Linac</a:t>
            </a:r>
          </a:p>
        </p:txBody>
      </p:sp>
      <p:sp>
        <p:nvSpPr>
          <p:cNvPr id="26" name="Arc 25"/>
          <p:cNvSpPr/>
          <p:nvPr/>
        </p:nvSpPr>
        <p:spPr>
          <a:xfrm>
            <a:off x="4735513" y="4405313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3262" name="Content Placeholder 15"/>
          <p:cNvSpPr txBox="1">
            <a:spLocks/>
          </p:cNvSpPr>
          <p:nvPr/>
        </p:nvSpPr>
        <p:spPr bwMode="auto">
          <a:xfrm>
            <a:off x="1717675" y="3962400"/>
            <a:ext cx="186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>
                <a:latin typeface="Symbol" charset="0"/>
              </a:rPr>
              <a:t>  </a:t>
            </a:r>
            <a:r>
              <a:rPr lang="en-GB" sz="1800" b="1" i="0">
                <a:latin typeface="Symbol" charset="0"/>
              </a:rPr>
              <a:t>m </a:t>
            </a:r>
            <a:r>
              <a:rPr lang="en-GB" sz="1800" b="1" i="0">
                <a:latin typeface="Arial" charset="0"/>
              </a:rPr>
              <a:t>Preinjector</a:t>
            </a:r>
          </a:p>
        </p:txBody>
      </p:sp>
      <p:cxnSp>
        <p:nvCxnSpPr>
          <p:cNvPr id="31" name="Straight Arrow Connector 30"/>
          <p:cNvCxnSpPr>
            <a:stCxn id="26" idx="2"/>
            <a:endCxn id="10" idx="6"/>
          </p:cNvCxnSpPr>
          <p:nvPr/>
        </p:nvCxnSpPr>
        <p:spPr>
          <a:xfrm flipH="1">
            <a:off x="5634038" y="4862513"/>
            <a:ext cx="15875" cy="7223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4"/>
            <a:endCxn id="11" idx="4"/>
          </p:cNvCxnSpPr>
          <p:nvPr/>
        </p:nvCxnSpPr>
        <p:spPr>
          <a:xfrm flipH="1">
            <a:off x="4924425" y="5800725"/>
            <a:ext cx="504825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</p:cNvCxnSpPr>
          <p:nvPr/>
        </p:nvCxnSpPr>
        <p:spPr>
          <a:xfrm flipH="1">
            <a:off x="4052888" y="5803900"/>
            <a:ext cx="871537" cy="1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6650" y="3048000"/>
            <a:ext cx="1460500" cy="10985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51188" y="5797550"/>
            <a:ext cx="596900" cy="222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</p:cNvCxnSpPr>
          <p:nvPr/>
        </p:nvCxnSpPr>
        <p:spPr>
          <a:xfrm flipV="1">
            <a:off x="3467100" y="4362450"/>
            <a:ext cx="400050" cy="2476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9" name="Content Placeholder 15"/>
          <p:cNvSpPr txBox="1">
            <a:spLocks/>
          </p:cNvSpPr>
          <p:nvPr/>
        </p:nvSpPr>
        <p:spPr bwMode="auto">
          <a:xfrm>
            <a:off x="4465638" y="6037263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Buncher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00413" y="5673725"/>
            <a:ext cx="349250" cy="28575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4144963" y="4649788"/>
            <a:ext cx="11842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6.75 </a:t>
            </a:r>
            <a:r>
              <a:rPr lang="en-GB" sz="1800" b="1" i="0" dirty="0" err="1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GeV</a:t>
            </a:r>
            <a:endParaRPr lang="en-GB" sz="1800" b="1" i="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Protons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86025" y="4978400"/>
            <a:ext cx="127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255MeV/c</a:t>
            </a:r>
          </a:p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800" b="1" i="0" dirty="0" err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291138" y="4967288"/>
            <a:ext cx="358775" cy="777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228975" y="5513388"/>
            <a:ext cx="38100" cy="279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 rot="2280000">
            <a:off x="1936750" y="2906713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 rot="2280000">
            <a:off x="1914525" y="2878138"/>
            <a:ext cx="984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0.8GeV</a:t>
            </a:r>
          </a:p>
        </p:txBody>
      </p:sp>
      <p:sp>
        <p:nvSpPr>
          <p:cNvPr id="86" name="Rectangle 85"/>
          <p:cNvSpPr/>
          <p:nvPr/>
        </p:nvSpPr>
        <p:spPr>
          <a:xfrm rot="2280000">
            <a:off x="2763838" y="3527425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rot="2280000">
            <a:off x="2732088" y="3500438"/>
            <a:ext cx="993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2.2GeV</a:t>
            </a:r>
          </a:p>
        </p:txBody>
      </p:sp>
      <p:sp>
        <p:nvSpPr>
          <p:cNvPr id="53279" name="Rectangle 87"/>
          <p:cNvSpPr>
            <a:spLocks noChangeArrowheads="1"/>
          </p:cNvSpPr>
          <p:nvPr/>
        </p:nvSpPr>
        <p:spPr bwMode="auto">
          <a:xfrm>
            <a:off x="3076575" y="3070225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i="0"/>
              <a:t>PIPIII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781425" y="2520950"/>
            <a:ext cx="1838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Higgs factory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2857500" y="5765800"/>
            <a:ext cx="330200" cy="53975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82" name="Group 100"/>
          <p:cNvGrpSpPr>
            <a:grpSpLocks/>
          </p:cNvGrpSpPr>
          <p:nvPr/>
        </p:nvGrpSpPr>
        <p:grpSpPr bwMode="auto">
          <a:xfrm rot="-1980000">
            <a:off x="3543300" y="4391025"/>
            <a:ext cx="214313" cy="244475"/>
            <a:chOff x="7366944" y="3183020"/>
            <a:chExt cx="1013606" cy="603179"/>
          </a:xfrm>
        </p:grpSpPr>
        <p:sp>
          <p:nvSpPr>
            <p:cNvPr id="102" name="Rectangle 101"/>
            <p:cNvSpPr/>
            <p:nvPr/>
          </p:nvSpPr>
          <p:spPr>
            <a:xfrm>
              <a:off x="7412599" y="3181953"/>
              <a:ext cx="915997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3" name="Straight Connector 102"/>
            <p:cNvCxnSpPr>
              <a:stCxn id="102" idx="1"/>
            </p:cNvCxnSpPr>
            <p:nvPr/>
          </p:nvCxnSpPr>
          <p:spPr>
            <a:xfrm rot="2820000" flipV="1">
              <a:off x="7547747" y="3184954"/>
              <a:ext cx="7833" cy="3904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2820000" flipH="1">
              <a:off x="8014358" y="3310560"/>
              <a:ext cx="352507" cy="10511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702734" y="3277147"/>
              <a:ext cx="330360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15796" y="3470135"/>
              <a:ext cx="165180" cy="1018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820000" flipH="1">
              <a:off x="7685590" y="3325916"/>
              <a:ext cx="317258" cy="4655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102" idx="1"/>
            </p:cNvCxnSpPr>
            <p:nvPr/>
          </p:nvCxnSpPr>
          <p:spPr>
            <a:xfrm rot="2820000" flipH="1">
              <a:off x="7429928" y="3505616"/>
              <a:ext cx="188004" cy="5255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Arc 108"/>
          <p:cNvSpPr/>
          <p:nvPr/>
        </p:nvSpPr>
        <p:spPr>
          <a:xfrm>
            <a:off x="4679950" y="4392613"/>
            <a:ext cx="1096963" cy="93345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10" name="Straight Arrow Connector 109"/>
          <p:cNvCxnSpPr>
            <a:stCxn id="109" idx="2"/>
          </p:cNvCxnSpPr>
          <p:nvPr/>
        </p:nvCxnSpPr>
        <p:spPr>
          <a:xfrm>
            <a:off x="5737225" y="4683125"/>
            <a:ext cx="381000" cy="1739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85" name="Content Placeholder 15"/>
          <p:cNvSpPr txBox="1">
            <a:spLocks/>
          </p:cNvSpPr>
          <p:nvPr/>
        </p:nvSpPr>
        <p:spPr bwMode="auto">
          <a:xfrm>
            <a:off x="6118225" y="6089650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Main Injector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5286375" y="4824413"/>
            <a:ext cx="490538" cy="1031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82875" y="4343400"/>
            <a:ext cx="8620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1.0 </a:t>
            </a:r>
            <a:r>
              <a:rPr lang="en-GB" sz="1400" b="1" i="0" dirty="0" err="1">
                <a:latin typeface="+mn-lt"/>
                <a:ea typeface="+mn-ea"/>
                <a:cs typeface="+mn-cs"/>
              </a:rPr>
              <a:t>GeV</a:t>
            </a:r>
            <a:endParaRPr lang="en-GB" sz="1400" b="1" i="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325MHz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3500" y="4243388"/>
            <a:ext cx="18764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Add 6D cooling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754313" y="5710238"/>
            <a:ext cx="338137" cy="2190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3291" name="Content Placeholder 15"/>
          <p:cNvSpPr txBox="1">
            <a:spLocks/>
          </p:cNvSpPr>
          <p:nvPr/>
        </p:nvSpPr>
        <p:spPr bwMode="auto">
          <a:xfrm>
            <a:off x="2009775" y="5929313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Initial Cooling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1949450" y="4497388"/>
            <a:ext cx="781050" cy="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1933575" y="4446588"/>
            <a:ext cx="0" cy="2190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2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21657" y="4479131"/>
            <a:ext cx="1539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28638" y="4808538"/>
            <a:ext cx="995362" cy="9683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 i="0">
                <a:latin typeface="Arial" charset="0"/>
              </a:rPr>
              <a:t>6D cooling</a:t>
            </a:r>
          </a:p>
          <a:p>
            <a:endParaRPr lang="en-US" sz="300" b="1" i="0">
              <a:latin typeface="Arial" charset="0"/>
            </a:endParaRPr>
          </a:p>
          <a:p>
            <a:r>
              <a:rPr lang="en-US" sz="1200" b="1" i="0">
                <a:latin typeface="Arial" charset="0"/>
              </a:rPr>
              <a:t>Bunch</a:t>
            </a:r>
          </a:p>
          <a:p>
            <a:r>
              <a:rPr lang="en-US" sz="1200" b="1" i="0">
                <a:latin typeface="Arial" charset="0"/>
              </a:rPr>
              <a:t>merge</a:t>
            </a:r>
          </a:p>
          <a:p>
            <a:endParaRPr lang="en-US" sz="300" b="1" i="0">
              <a:latin typeface="Arial" charset="0"/>
            </a:endParaRPr>
          </a:p>
          <a:p>
            <a:r>
              <a:rPr lang="en-US" sz="1200" b="1" i="0">
                <a:latin typeface="Arial" charset="0"/>
              </a:rPr>
              <a:t>6D cooling</a:t>
            </a:r>
          </a:p>
          <a:p>
            <a:endParaRPr lang="en-US" sz="300" b="1" i="0">
              <a:latin typeface="Arial" charset="0"/>
            </a:endParaRPr>
          </a:p>
        </p:txBody>
      </p:sp>
      <p:sp>
        <p:nvSpPr>
          <p:cNvPr id="53296" name="TextBox 71"/>
          <p:cNvSpPr txBox="1">
            <a:spLocks noChangeArrowheads="1"/>
          </p:cNvSpPr>
          <p:nvPr/>
        </p:nvSpPr>
        <p:spPr bwMode="auto">
          <a:xfrm>
            <a:off x="304800" y="5708650"/>
            <a:ext cx="1482725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 i="0"/>
              <a:t>Charge separator</a:t>
            </a:r>
          </a:p>
        </p:txBody>
      </p:sp>
      <p:pic>
        <p:nvPicPr>
          <p:cNvPr id="532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7538" y="5600700"/>
            <a:ext cx="120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4306" y="4772819"/>
            <a:ext cx="962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 flipH="1" flipV="1">
            <a:off x="1949450" y="5845175"/>
            <a:ext cx="766763" cy="31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300" name="TextBox 75"/>
          <p:cNvSpPr txBox="1">
            <a:spLocks noChangeArrowheads="1"/>
          </p:cNvSpPr>
          <p:nvPr/>
        </p:nvSpPr>
        <p:spPr bwMode="auto">
          <a:xfrm>
            <a:off x="2160588" y="4837113"/>
            <a:ext cx="282575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300" b="1"/>
          </a:p>
          <a:p>
            <a:endParaRPr lang="en-US" sz="300" b="1"/>
          </a:p>
        </p:txBody>
      </p:sp>
      <p:sp>
        <p:nvSpPr>
          <p:cNvPr id="53301" name="TextBox 76"/>
          <p:cNvSpPr txBox="1">
            <a:spLocks noChangeArrowheads="1"/>
          </p:cNvSpPr>
          <p:nvPr/>
        </p:nvSpPr>
        <p:spPr bwMode="auto">
          <a:xfrm>
            <a:off x="2160588" y="5497513"/>
            <a:ext cx="242887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300" b="1"/>
          </a:p>
          <a:p>
            <a:endParaRPr lang="en-US" sz="300" b="1"/>
          </a:p>
        </p:txBody>
      </p:sp>
      <p:sp>
        <p:nvSpPr>
          <p:cNvPr id="78" name="7-Point Star 77"/>
          <p:cNvSpPr/>
          <p:nvPr/>
        </p:nvSpPr>
        <p:spPr>
          <a:xfrm>
            <a:off x="2265363" y="5768975"/>
            <a:ext cx="180975" cy="144463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79" name="Straight Arrow Connector 78"/>
          <p:cNvCxnSpPr>
            <a:endCxn id="78" idx="1"/>
          </p:cNvCxnSpPr>
          <p:nvPr/>
        </p:nvCxnSpPr>
        <p:spPr>
          <a:xfrm flipH="1">
            <a:off x="2446338" y="5849938"/>
            <a:ext cx="290512" cy="127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3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20657" y="3075781"/>
            <a:ext cx="3810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05" name="Content Placeholder 15"/>
          <p:cNvSpPr txBox="1">
            <a:spLocks/>
          </p:cNvSpPr>
          <p:nvPr/>
        </p:nvSpPr>
        <p:spPr bwMode="auto">
          <a:xfrm>
            <a:off x="6145213" y="4398963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latin typeface="Arial" charset="0"/>
              </a:rPr>
              <a:t>RLA</a:t>
            </a:r>
          </a:p>
        </p:txBody>
      </p:sp>
      <p:sp>
        <p:nvSpPr>
          <p:cNvPr id="95" name="Oval 94"/>
          <p:cNvSpPr/>
          <p:nvPr/>
        </p:nvSpPr>
        <p:spPr>
          <a:xfrm>
            <a:off x="8151813" y="3906838"/>
            <a:ext cx="630237" cy="604837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8710613" y="4160838"/>
            <a:ext cx="141287" cy="1524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3308" name="TextBox 96"/>
          <p:cNvSpPr txBox="1">
            <a:spLocks noChangeArrowheads="1"/>
          </p:cNvSpPr>
          <p:nvPr/>
        </p:nvSpPr>
        <p:spPr bwMode="auto">
          <a:xfrm>
            <a:off x="8085138" y="3986213"/>
            <a:ext cx="74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200" b="1" i="0"/>
              <a:t>125GeV</a:t>
            </a:r>
          </a:p>
          <a:p>
            <a:r>
              <a:rPr lang="en-GB" sz="1200" b="1" i="0"/>
              <a:t>300 m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7991475" y="4051300"/>
            <a:ext cx="196850" cy="13811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986713" y="4208463"/>
            <a:ext cx="196850" cy="1365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694613" y="4194175"/>
            <a:ext cx="334962" cy="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3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540750" y="4065588"/>
            <a:ext cx="8858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7" name="Straight Arrow Connector 116"/>
          <p:cNvCxnSpPr/>
          <p:nvPr/>
        </p:nvCxnSpPr>
        <p:spPr>
          <a:xfrm flipV="1">
            <a:off x="5222875" y="4175125"/>
            <a:ext cx="411163" cy="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314" name="Rectangle 8"/>
          <p:cNvSpPr>
            <a:spLocks noChangeArrowheads="1"/>
          </p:cNvSpPr>
          <p:nvPr/>
        </p:nvSpPr>
        <p:spPr bwMode="auto">
          <a:xfrm>
            <a:off x="85725" y="3048000"/>
            <a:ext cx="18653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J.P. Delahaye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pic>
        <p:nvPicPr>
          <p:cNvPr id="5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2425" y="5276850"/>
            <a:ext cx="4095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16" name="Content Placeholder 15"/>
          <p:cNvSpPr txBox="1">
            <a:spLocks/>
          </p:cNvSpPr>
          <p:nvPr/>
        </p:nvSpPr>
        <p:spPr bwMode="auto">
          <a:xfrm>
            <a:off x="3976688" y="5807075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Compressor</a:t>
            </a:r>
          </a:p>
        </p:txBody>
      </p:sp>
      <p:sp>
        <p:nvSpPr>
          <p:cNvPr id="53317" name="Content Placeholder 15"/>
          <p:cNvSpPr txBox="1">
            <a:spLocks/>
          </p:cNvSpPr>
          <p:nvPr/>
        </p:nvSpPr>
        <p:spPr bwMode="auto">
          <a:xfrm>
            <a:off x="5102225" y="5819775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Accumulator</a:t>
            </a:r>
          </a:p>
        </p:txBody>
      </p:sp>
      <p:sp>
        <p:nvSpPr>
          <p:cNvPr id="8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5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High Energy </a:t>
            </a:r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Muon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Collider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66675" y="857250"/>
            <a:ext cx="929005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>
                <a:latin typeface="Arial" charset="0"/>
              </a:rPr>
              <a:t>Multi-TeV muon collider:</a:t>
            </a:r>
            <a:endParaRPr lang="en-GB" sz="2000" i="0">
              <a:latin typeface="Arial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If warranted by LHC results a muon collider can reach up to 10 TeV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Likely offers the best performance, least cost and power consumption of any lepton collider operating in the multi-TeV regime.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000" i="0">
                <a:latin typeface="Arial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7150" y="3968750"/>
            <a:ext cx="1335088" cy="54927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3.75GeV</a:t>
            </a:r>
          </a:p>
          <a:p>
            <a:pPr>
              <a:defRPr/>
            </a:pPr>
            <a:r>
              <a:rPr lang="en-GB" sz="1800" b="1" i="0" dirty="0">
                <a:solidFill>
                  <a:schemeClr val="tx1"/>
                </a:solidFill>
              </a:rPr>
              <a:t>650MHz</a:t>
            </a:r>
          </a:p>
        </p:txBody>
      </p:sp>
      <p:sp>
        <p:nvSpPr>
          <p:cNvPr id="10" name="Oval 9"/>
          <p:cNvSpPr/>
          <p:nvPr/>
        </p:nvSpPr>
        <p:spPr>
          <a:xfrm>
            <a:off x="5222875" y="5368925"/>
            <a:ext cx="411163" cy="431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00588" y="5373688"/>
            <a:ext cx="446087" cy="430212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09988" y="5626100"/>
            <a:ext cx="368300" cy="396875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328863" y="2557463"/>
            <a:ext cx="685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PIPII</a:t>
            </a:r>
          </a:p>
        </p:txBody>
      </p:sp>
      <p:sp>
        <p:nvSpPr>
          <p:cNvPr id="54281" name="Content Placeholder 15"/>
          <p:cNvSpPr txBox="1">
            <a:spLocks/>
          </p:cNvSpPr>
          <p:nvPr/>
        </p:nvSpPr>
        <p:spPr bwMode="auto">
          <a:xfrm>
            <a:off x="5102225" y="5819775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Accumulator</a:t>
            </a:r>
          </a:p>
        </p:txBody>
      </p:sp>
      <p:sp>
        <p:nvSpPr>
          <p:cNvPr id="54282" name="Content Placeholder 15"/>
          <p:cNvSpPr txBox="1">
            <a:spLocks/>
          </p:cNvSpPr>
          <p:nvPr/>
        </p:nvSpPr>
        <p:spPr bwMode="auto">
          <a:xfrm>
            <a:off x="3584575" y="6089650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Target</a:t>
            </a:r>
          </a:p>
        </p:txBody>
      </p:sp>
      <p:sp>
        <p:nvSpPr>
          <p:cNvPr id="54283" name="Content Placeholder 15"/>
          <p:cNvSpPr txBox="1">
            <a:spLocks/>
          </p:cNvSpPr>
          <p:nvPr/>
        </p:nvSpPr>
        <p:spPr bwMode="auto">
          <a:xfrm>
            <a:off x="2695575" y="6113463"/>
            <a:ext cx="10223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Front-end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4313" y="4337050"/>
            <a:ext cx="712787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4285" name="Content Placeholder 15"/>
          <p:cNvSpPr txBox="1">
            <a:spLocks/>
          </p:cNvSpPr>
          <p:nvPr/>
        </p:nvSpPr>
        <p:spPr bwMode="auto">
          <a:xfrm>
            <a:off x="3968750" y="3221038"/>
            <a:ext cx="1146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Dual use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800" b="1" i="0">
                <a:latin typeface="Arial" charset="0"/>
              </a:rPr>
              <a:t> Linac</a:t>
            </a:r>
          </a:p>
        </p:txBody>
      </p:sp>
      <p:sp>
        <p:nvSpPr>
          <p:cNvPr id="26" name="Arc 25"/>
          <p:cNvSpPr/>
          <p:nvPr/>
        </p:nvSpPr>
        <p:spPr>
          <a:xfrm>
            <a:off x="4735513" y="4405313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31" name="Straight Arrow Connector 30"/>
          <p:cNvCxnSpPr>
            <a:stCxn id="26" idx="2"/>
            <a:endCxn id="10" idx="6"/>
          </p:cNvCxnSpPr>
          <p:nvPr/>
        </p:nvCxnSpPr>
        <p:spPr>
          <a:xfrm flipH="1">
            <a:off x="5634038" y="4862513"/>
            <a:ext cx="15875" cy="7223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4"/>
            <a:endCxn id="11" idx="4"/>
          </p:cNvCxnSpPr>
          <p:nvPr/>
        </p:nvCxnSpPr>
        <p:spPr>
          <a:xfrm flipH="1">
            <a:off x="4924425" y="5800725"/>
            <a:ext cx="504825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</p:cNvCxnSpPr>
          <p:nvPr/>
        </p:nvCxnSpPr>
        <p:spPr>
          <a:xfrm flipH="1">
            <a:off x="4052888" y="5803900"/>
            <a:ext cx="871537" cy="158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06650" y="3048000"/>
            <a:ext cx="1460500" cy="10985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151188" y="5797550"/>
            <a:ext cx="596900" cy="222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</p:cNvCxnSpPr>
          <p:nvPr/>
        </p:nvCxnSpPr>
        <p:spPr>
          <a:xfrm flipV="1">
            <a:off x="3467100" y="4362450"/>
            <a:ext cx="400050" cy="24765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93" name="Content Placeholder 15"/>
          <p:cNvSpPr txBox="1">
            <a:spLocks/>
          </p:cNvSpPr>
          <p:nvPr/>
        </p:nvSpPr>
        <p:spPr bwMode="auto">
          <a:xfrm>
            <a:off x="4465638" y="6037263"/>
            <a:ext cx="9159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Buncher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00413" y="5673725"/>
            <a:ext cx="349250" cy="285750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4144963" y="4649788"/>
            <a:ext cx="11842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6.75 </a:t>
            </a:r>
            <a:r>
              <a:rPr lang="en-GB" sz="1800" b="1" i="0" dirty="0" err="1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GeV</a:t>
            </a:r>
            <a:endParaRPr lang="en-GB" sz="1800" b="1" i="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 Protons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486025" y="4978400"/>
            <a:ext cx="127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255MeV/c</a:t>
            </a:r>
          </a:p>
          <a:p>
            <a:pPr algn="r">
              <a:defRPr/>
            </a:pP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800" b="1" i="0" dirty="0" err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Muons</a:t>
            </a:r>
            <a:r>
              <a:rPr lang="en-GB" sz="1800" b="1" i="0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5291138" y="4967288"/>
            <a:ext cx="358775" cy="777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228975" y="5513388"/>
            <a:ext cx="38100" cy="279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 rot="2280000">
            <a:off x="1936750" y="2906713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 rot="2280000">
            <a:off x="1914525" y="2878138"/>
            <a:ext cx="9842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0.8GeV</a:t>
            </a:r>
          </a:p>
        </p:txBody>
      </p:sp>
      <p:sp>
        <p:nvSpPr>
          <p:cNvPr id="86" name="Rectangle 85"/>
          <p:cNvSpPr/>
          <p:nvPr/>
        </p:nvSpPr>
        <p:spPr>
          <a:xfrm rot="2280000">
            <a:off x="2763838" y="3527425"/>
            <a:ext cx="914400" cy="269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87" name="TextBox 86"/>
          <p:cNvSpPr txBox="1"/>
          <p:nvPr/>
        </p:nvSpPr>
        <p:spPr>
          <a:xfrm rot="2280000">
            <a:off x="2732088" y="3500438"/>
            <a:ext cx="993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>
                <a:latin typeface="+mn-lt"/>
                <a:ea typeface="+mn-ea"/>
                <a:cs typeface="+mn-cs"/>
              </a:rPr>
              <a:t>2.2GeV</a:t>
            </a:r>
          </a:p>
        </p:txBody>
      </p:sp>
      <p:sp>
        <p:nvSpPr>
          <p:cNvPr id="54303" name="Rectangle 87"/>
          <p:cNvSpPr>
            <a:spLocks noChangeArrowheads="1"/>
          </p:cNvSpPr>
          <p:nvPr/>
        </p:nvSpPr>
        <p:spPr bwMode="auto">
          <a:xfrm>
            <a:off x="3076575" y="3070225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000" b="1" i="0"/>
              <a:t>PIPIII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97325" y="2557463"/>
            <a:ext cx="1852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Muon</a:t>
            </a:r>
            <a:r>
              <a:rPr lang="en-US" sz="20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collider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2857500" y="5765800"/>
            <a:ext cx="330200" cy="53975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306" name="Group 100"/>
          <p:cNvGrpSpPr>
            <a:grpSpLocks/>
          </p:cNvGrpSpPr>
          <p:nvPr/>
        </p:nvGrpSpPr>
        <p:grpSpPr bwMode="auto">
          <a:xfrm rot="-1980000">
            <a:off x="3543300" y="4391025"/>
            <a:ext cx="214313" cy="244475"/>
            <a:chOff x="7366944" y="3183020"/>
            <a:chExt cx="1013606" cy="603179"/>
          </a:xfrm>
        </p:grpSpPr>
        <p:sp>
          <p:nvSpPr>
            <p:cNvPr id="102" name="Rectangle 101"/>
            <p:cNvSpPr/>
            <p:nvPr/>
          </p:nvSpPr>
          <p:spPr>
            <a:xfrm>
              <a:off x="7412599" y="3181953"/>
              <a:ext cx="915997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3" name="Straight Connector 102"/>
            <p:cNvCxnSpPr>
              <a:stCxn id="102" idx="1"/>
            </p:cNvCxnSpPr>
            <p:nvPr/>
          </p:nvCxnSpPr>
          <p:spPr>
            <a:xfrm rot="2820000" flipV="1">
              <a:off x="7547747" y="3184954"/>
              <a:ext cx="7833" cy="3904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2820000" flipH="1">
              <a:off x="8014358" y="3310560"/>
              <a:ext cx="352507" cy="105114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702734" y="3277147"/>
              <a:ext cx="330360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8215796" y="3470135"/>
              <a:ext cx="165180" cy="1018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820000" flipH="1">
              <a:off x="7685590" y="3325916"/>
              <a:ext cx="317258" cy="4655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endCxn id="102" idx="1"/>
            </p:cNvCxnSpPr>
            <p:nvPr/>
          </p:nvCxnSpPr>
          <p:spPr>
            <a:xfrm rot="2820000" flipH="1">
              <a:off x="7429928" y="3505616"/>
              <a:ext cx="188004" cy="5255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Arc 108"/>
          <p:cNvSpPr/>
          <p:nvPr/>
        </p:nvSpPr>
        <p:spPr>
          <a:xfrm>
            <a:off x="4679950" y="4392613"/>
            <a:ext cx="1096963" cy="93345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10" name="Straight Arrow Connector 109"/>
          <p:cNvCxnSpPr>
            <a:stCxn id="109" idx="2"/>
          </p:cNvCxnSpPr>
          <p:nvPr/>
        </p:nvCxnSpPr>
        <p:spPr>
          <a:xfrm>
            <a:off x="5737225" y="4683125"/>
            <a:ext cx="381000" cy="17399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5286375" y="4824413"/>
            <a:ext cx="490538" cy="1031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82875" y="4343400"/>
            <a:ext cx="8620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1.0 </a:t>
            </a:r>
            <a:r>
              <a:rPr lang="en-GB" sz="1400" b="1" i="0" dirty="0" err="1">
                <a:latin typeface="+mn-lt"/>
                <a:ea typeface="+mn-ea"/>
                <a:cs typeface="+mn-cs"/>
              </a:rPr>
              <a:t>GeV</a:t>
            </a:r>
            <a:endParaRPr lang="en-GB" sz="1400" b="1" i="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400" b="1" i="0" dirty="0">
                <a:latin typeface="+mn-lt"/>
                <a:ea typeface="+mn-ea"/>
                <a:cs typeface="+mn-cs"/>
              </a:rPr>
              <a:t>325MHz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44488" y="3116263"/>
            <a:ext cx="15700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Post cooling</a:t>
            </a:r>
          </a:p>
          <a:p>
            <a:pPr>
              <a:defRPr/>
            </a:pPr>
            <a:r>
              <a:rPr lang="en-US" sz="18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754313" y="5710238"/>
            <a:ext cx="338137" cy="2190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4314" name="Content Placeholder 15"/>
          <p:cNvSpPr txBox="1">
            <a:spLocks/>
          </p:cNvSpPr>
          <p:nvPr/>
        </p:nvSpPr>
        <p:spPr bwMode="auto">
          <a:xfrm>
            <a:off x="2009775" y="5929313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Initial Cooling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1933575" y="4446588"/>
            <a:ext cx="0" cy="2190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21657" y="4479131"/>
            <a:ext cx="1539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28638" y="4808538"/>
            <a:ext cx="995362" cy="96837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 i="0">
                <a:latin typeface="Arial" charset="0"/>
              </a:rPr>
              <a:t>6D cooling</a:t>
            </a:r>
          </a:p>
          <a:p>
            <a:endParaRPr lang="en-US" sz="300" b="1" i="0">
              <a:latin typeface="Arial" charset="0"/>
            </a:endParaRPr>
          </a:p>
          <a:p>
            <a:r>
              <a:rPr lang="en-US" sz="1200" b="1" i="0">
                <a:latin typeface="Arial" charset="0"/>
              </a:rPr>
              <a:t>Bunch</a:t>
            </a:r>
          </a:p>
          <a:p>
            <a:r>
              <a:rPr lang="en-US" sz="1200" b="1" i="0">
                <a:latin typeface="Arial" charset="0"/>
              </a:rPr>
              <a:t>merge</a:t>
            </a:r>
          </a:p>
          <a:p>
            <a:endParaRPr lang="en-US" sz="300" b="1" i="0">
              <a:latin typeface="Arial" charset="0"/>
            </a:endParaRPr>
          </a:p>
          <a:p>
            <a:r>
              <a:rPr lang="en-US" sz="1200" b="1" i="0">
                <a:latin typeface="Arial" charset="0"/>
              </a:rPr>
              <a:t>6D cooling</a:t>
            </a:r>
          </a:p>
          <a:p>
            <a:endParaRPr lang="en-US" sz="300" b="1" i="0">
              <a:latin typeface="Arial" charset="0"/>
            </a:endParaRPr>
          </a:p>
        </p:txBody>
      </p:sp>
      <p:sp>
        <p:nvSpPr>
          <p:cNvPr id="54318" name="TextBox 71"/>
          <p:cNvSpPr txBox="1">
            <a:spLocks noChangeArrowheads="1"/>
          </p:cNvSpPr>
          <p:nvPr/>
        </p:nvSpPr>
        <p:spPr bwMode="auto">
          <a:xfrm>
            <a:off x="304800" y="5708650"/>
            <a:ext cx="1482725" cy="277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1" i="0"/>
              <a:t>Charge separator</a:t>
            </a:r>
          </a:p>
        </p:txBody>
      </p:sp>
      <p:pic>
        <p:nvPicPr>
          <p:cNvPr id="543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7538" y="5600700"/>
            <a:ext cx="120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4306" y="4772819"/>
            <a:ext cx="962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 flipH="1" flipV="1">
            <a:off x="1949450" y="5845175"/>
            <a:ext cx="766763" cy="31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322" name="TextBox 75"/>
          <p:cNvSpPr txBox="1">
            <a:spLocks noChangeArrowheads="1"/>
          </p:cNvSpPr>
          <p:nvPr/>
        </p:nvSpPr>
        <p:spPr bwMode="auto">
          <a:xfrm>
            <a:off x="2160588" y="4837113"/>
            <a:ext cx="282575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300" b="1"/>
          </a:p>
          <a:p>
            <a:endParaRPr lang="en-US" sz="300" b="1"/>
          </a:p>
        </p:txBody>
      </p:sp>
      <p:sp>
        <p:nvSpPr>
          <p:cNvPr id="54323" name="TextBox 76"/>
          <p:cNvSpPr txBox="1">
            <a:spLocks noChangeArrowheads="1"/>
          </p:cNvSpPr>
          <p:nvPr/>
        </p:nvSpPr>
        <p:spPr bwMode="auto">
          <a:xfrm>
            <a:off x="2160588" y="5497513"/>
            <a:ext cx="242887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300" b="1"/>
          </a:p>
          <a:p>
            <a:endParaRPr lang="en-US" sz="300" b="1"/>
          </a:p>
        </p:txBody>
      </p:sp>
      <p:sp>
        <p:nvSpPr>
          <p:cNvPr id="78" name="7-Point Star 77"/>
          <p:cNvSpPr/>
          <p:nvPr/>
        </p:nvSpPr>
        <p:spPr>
          <a:xfrm>
            <a:off x="2265363" y="5768975"/>
            <a:ext cx="180975" cy="144463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79" name="Straight Arrow Connector 78"/>
          <p:cNvCxnSpPr>
            <a:endCxn id="78" idx="1"/>
          </p:cNvCxnSpPr>
          <p:nvPr/>
        </p:nvCxnSpPr>
        <p:spPr>
          <a:xfrm flipH="1">
            <a:off x="2446338" y="5849938"/>
            <a:ext cx="290512" cy="127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3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20657" y="3075781"/>
            <a:ext cx="3810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27" name="Content Placeholder 15"/>
          <p:cNvSpPr txBox="1">
            <a:spLocks/>
          </p:cNvSpPr>
          <p:nvPr/>
        </p:nvSpPr>
        <p:spPr bwMode="auto">
          <a:xfrm>
            <a:off x="6145213" y="4398963"/>
            <a:ext cx="70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latin typeface="Arial" charset="0"/>
              </a:rPr>
              <a:t>RLA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5222875" y="4175125"/>
            <a:ext cx="411163" cy="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6499225" y="4757738"/>
            <a:ext cx="1198563" cy="115093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81" name="Straight Arrow Connector 80"/>
          <p:cNvCxnSpPr/>
          <p:nvPr/>
        </p:nvCxnSpPr>
        <p:spPr>
          <a:xfrm rot="16200000" flipH="1">
            <a:off x="6812756" y="4266407"/>
            <a:ext cx="549275" cy="45561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331" name="Content Placeholder 15"/>
          <p:cNvSpPr txBox="1">
            <a:spLocks/>
          </p:cNvSpPr>
          <p:nvPr/>
        </p:nvSpPr>
        <p:spPr bwMode="auto">
          <a:xfrm>
            <a:off x="6726238" y="5156200"/>
            <a:ext cx="728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2000" b="1" i="0">
                <a:latin typeface="Arial" charset="0"/>
              </a:rPr>
              <a:t>RCS</a:t>
            </a:r>
          </a:p>
        </p:txBody>
      </p:sp>
      <p:sp>
        <p:nvSpPr>
          <p:cNvPr id="83" name="TextBox 82"/>
          <p:cNvSpPr txBox="1">
            <a:spLocks/>
          </p:cNvSpPr>
          <p:nvPr/>
        </p:nvSpPr>
        <p:spPr>
          <a:xfrm>
            <a:off x="6909612" y="6097387"/>
            <a:ext cx="1043976" cy="646331"/>
          </a:xfrm>
          <a:prstGeom prst="rect">
            <a:avLst/>
          </a:prstGeom>
          <a:noFill/>
          <a:effectLst>
            <a:softEdge rad="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i="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Muon</a:t>
            </a:r>
            <a:endParaRPr lang="en-GB" sz="1800" b="1" i="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800" b="1" i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Collider</a:t>
            </a:r>
          </a:p>
        </p:txBody>
      </p:sp>
      <p:cxnSp>
        <p:nvCxnSpPr>
          <p:cNvPr id="116" name="Straight Connector 115"/>
          <p:cNvCxnSpPr/>
          <p:nvPr/>
        </p:nvCxnSpPr>
        <p:spPr>
          <a:xfrm>
            <a:off x="7553325" y="4962525"/>
            <a:ext cx="477838" cy="53340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8069263" y="5535613"/>
            <a:ext cx="325437" cy="160337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8026400" y="5526088"/>
            <a:ext cx="22225" cy="3810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7937500" y="5695950"/>
            <a:ext cx="1106488" cy="1009650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54339" name="TextBox 120"/>
          <p:cNvSpPr txBox="1">
            <a:spLocks noChangeArrowheads="1"/>
          </p:cNvSpPr>
          <p:nvPr/>
        </p:nvSpPr>
        <p:spPr bwMode="auto">
          <a:xfrm>
            <a:off x="7953375" y="5816600"/>
            <a:ext cx="1146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 b="1" i="0"/>
              <a:t>1.5 to 6 (10) TeV</a:t>
            </a:r>
          </a:p>
          <a:p>
            <a:r>
              <a:rPr lang="en-GB" sz="1400" b="1" i="0"/>
              <a:t>2.5 to 6km </a:t>
            </a:r>
          </a:p>
        </p:txBody>
      </p:sp>
      <p:sp>
        <p:nvSpPr>
          <p:cNvPr id="122" name="Oval 121"/>
          <p:cNvSpPr/>
          <p:nvPr/>
        </p:nvSpPr>
        <p:spPr>
          <a:xfrm>
            <a:off x="8723313" y="5716588"/>
            <a:ext cx="139700" cy="14128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8150225" y="6556375"/>
            <a:ext cx="163513" cy="150813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543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5330825"/>
            <a:ext cx="8715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1" name="Straight Arrow Connector 140"/>
          <p:cNvCxnSpPr/>
          <p:nvPr/>
        </p:nvCxnSpPr>
        <p:spPr>
          <a:xfrm flipV="1">
            <a:off x="1928813" y="4029075"/>
            <a:ext cx="0" cy="1555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tangle 141"/>
          <p:cNvSpPr/>
          <p:nvPr/>
        </p:nvSpPr>
        <p:spPr>
          <a:xfrm>
            <a:off x="1157288" y="3762375"/>
            <a:ext cx="1016000" cy="2778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43" name="TextBox 142"/>
          <p:cNvSpPr txBox="1"/>
          <p:nvPr/>
        </p:nvSpPr>
        <p:spPr>
          <a:xfrm>
            <a:off x="1114425" y="3716338"/>
            <a:ext cx="11001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i="0" dirty="0">
                <a:latin typeface="+mn-lt"/>
                <a:ea typeface="+mn-ea"/>
                <a:cs typeface="+mn-cs"/>
              </a:rPr>
              <a:t>0.25 </a:t>
            </a:r>
            <a:r>
              <a:rPr lang="en-GB" sz="1600" b="1" i="0" dirty="0" err="1">
                <a:latin typeface="+mn-lt"/>
                <a:ea typeface="+mn-ea"/>
                <a:cs typeface="+mn-cs"/>
              </a:rPr>
              <a:t>GeV</a:t>
            </a:r>
            <a:endParaRPr lang="en-GB" sz="1600" b="1" i="0" dirty="0">
              <a:latin typeface="+mn-lt"/>
              <a:ea typeface="+mn-ea"/>
              <a:cs typeface="+mn-c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1157288" y="4184650"/>
            <a:ext cx="1287462" cy="2444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b="1" i="0" dirty="0">
                <a:solidFill>
                  <a:schemeClr val="tx1"/>
                </a:solidFill>
              </a:rPr>
              <a:t>Final cooling</a:t>
            </a:r>
          </a:p>
        </p:txBody>
      </p:sp>
      <p:sp>
        <p:nvSpPr>
          <p:cNvPr id="146" name="Arc 145"/>
          <p:cNvSpPr/>
          <p:nvPr/>
        </p:nvSpPr>
        <p:spPr>
          <a:xfrm rot="5400000" flipH="1">
            <a:off x="2258219" y="3896519"/>
            <a:ext cx="655637" cy="803275"/>
          </a:xfrm>
          <a:prstGeom prst="arc">
            <a:avLst>
              <a:gd name="adj1" fmla="val 16449557"/>
              <a:gd name="adj2" fmla="val 0"/>
            </a:avLst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cxnSp>
        <p:nvCxnSpPr>
          <p:cNvPr id="147" name="Straight Arrow Connector 146"/>
          <p:cNvCxnSpPr/>
          <p:nvPr/>
        </p:nvCxnSpPr>
        <p:spPr>
          <a:xfrm flipV="1">
            <a:off x="1931988" y="4400550"/>
            <a:ext cx="0" cy="2190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endCxn id="146" idx="2"/>
          </p:cNvCxnSpPr>
          <p:nvPr/>
        </p:nvCxnSpPr>
        <p:spPr>
          <a:xfrm>
            <a:off x="2227263" y="3954463"/>
            <a:ext cx="358775" cy="158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350" name="Rectangle 8"/>
          <p:cNvSpPr>
            <a:spLocks noChangeArrowheads="1"/>
          </p:cNvSpPr>
          <p:nvPr/>
        </p:nvSpPr>
        <p:spPr bwMode="auto">
          <a:xfrm>
            <a:off x="0" y="2778125"/>
            <a:ext cx="18653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2000" b="1" i="0">
                <a:solidFill>
                  <a:srgbClr val="FF0000"/>
                </a:solidFill>
                <a:latin typeface="Arial" charset="0"/>
              </a:rPr>
              <a:t>J.P. Delahaye</a:t>
            </a:r>
            <a:endParaRPr lang="en-GB" sz="2000" b="1" i="0">
              <a:solidFill>
                <a:srgbClr val="FF0000"/>
              </a:solidFill>
              <a:latin typeface="Symbol" charset="0"/>
            </a:endParaRPr>
          </a:p>
        </p:txBody>
      </p:sp>
      <p:pic>
        <p:nvPicPr>
          <p:cNvPr id="543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2425" y="5276850"/>
            <a:ext cx="4095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52" name="Content Placeholder 15"/>
          <p:cNvSpPr txBox="1">
            <a:spLocks/>
          </p:cNvSpPr>
          <p:nvPr/>
        </p:nvSpPr>
        <p:spPr bwMode="auto">
          <a:xfrm>
            <a:off x="3976688" y="5807075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en-GB" sz="1400" b="1" i="0">
                <a:latin typeface="Arial" charset="0"/>
              </a:rPr>
              <a:t>Compressor</a:t>
            </a:r>
          </a:p>
        </p:txBody>
      </p:sp>
      <p:sp>
        <p:nvSpPr>
          <p:cNvPr id="91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9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at CERN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1249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600" i="0" dirty="0" err="1" smtClean="0">
                <a:latin typeface="Arial" pitchFamily="-104" charset="0"/>
              </a:rPr>
              <a:t>nuSTORM</a:t>
            </a:r>
            <a:r>
              <a:rPr lang="en-GB" sz="2600" i="0" dirty="0" smtClean="0">
                <a:latin typeface="Arial" pitchFamily="-104" charset="0"/>
              </a:rPr>
              <a:t> serving the Neutrino Platform at CERN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7" y="3111998"/>
            <a:ext cx="8160443" cy="32189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95" y="1333500"/>
            <a:ext cx="3437205" cy="24066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91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at CERN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1249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600" i="0" dirty="0" err="1" smtClean="0">
                <a:latin typeface="Arial" pitchFamily="-104" charset="0"/>
              </a:rPr>
              <a:t>nuSTORM</a:t>
            </a:r>
            <a:r>
              <a:rPr lang="en-GB" sz="2600" i="0" dirty="0" smtClean="0">
                <a:latin typeface="Arial" pitchFamily="-104" charset="0"/>
              </a:rPr>
              <a:t> serving the Neutrino Platform at CERN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3188721"/>
            <a:ext cx="7861300" cy="315019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95" y="1333500"/>
            <a:ext cx="3437205" cy="24066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2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nuSTORM</a:t>
            </a:r>
            <a:r>
              <a:rPr lang="en-GB" sz="3200" dirty="0" smtClean="0">
                <a:ea typeface="+mj-ea"/>
                <a:cs typeface="+mj-cs"/>
              </a:rPr>
              <a:t> at CERN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57251"/>
            <a:ext cx="91249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sz="2600" i="0" dirty="0" err="1" smtClean="0">
                <a:latin typeface="Arial" pitchFamily="-104" charset="0"/>
              </a:rPr>
              <a:t>nuSTORM</a:t>
            </a:r>
            <a:r>
              <a:rPr lang="en-GB" sz="2600" i="0" dirty="0" smtClean="0">
                <a:latin typeface="Arial" pitchFamily="-104" charset="0"/>
              </a:rPr>
              <a:t> serving the Neutrino Platform at CERN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302000"/>
            <a:ext cx="8274192" cy="28138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95" y="1333500"/>
            <a:ext cx="3437205" cy="24066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93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3683174"/>
            <a:ext cx="4533900" cy="2870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89" y="901700"/>
            <a:ext cx="3711136" cy="2956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" y="1329878"/>
            <a:ext cx="4857750" cy="2848730"/>
          </a:xfrm>
          <a:prstGeom prst="rect">
            <a:avLst/>
          </a:prstGeom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901700"/>
            <a:ext cx="90551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Expected flux errors ~10%, </a:t>
            </a:r>
            <a:r>
              <a:rPr lang="en-GB" sz="2400" i="0" dirty="0" smtClean="0">
                <a:latin typeface="Symbol"/>
              </a:rPr>
              <a:t>Dd</a:t>
            </a:r>
            <a:r>
              <a:rPr lang="en-GB" sz="2400" i="0" baseline="-25000" dirty="0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~20</a:t>
            </a:r>
            <a:r>
              <a:rPr lang="en-GB" sz="2400" i="0" baseline="30000" dirty="0" smtClean="0">
                <a:latin typeface="Arial" charset="0"/>
              </a:rPr>
              <a:t>o</a:t>
            </a:r>
            <a:endParaRPr lang="en-GB" i="0" baseline="30000" dirty="0" smtClean="0">
              <a:latin typeface="Arial" charset="0"/>
            </a:endParaRPr>
          </a:p>
        </p:txBody>
      </p:sp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Hyper-</a:t>
            </a:r>
            <a:r>
              <a:rPr lang="en-GB" sz="3200" dirty="0" err="1" smtClean="0">
                <a:latin typeface="Tahoma" charset="0"/>
                <a:ea typeface="ＭＳ Ｐゴシック" charset="0"/>
                <a:cs typeface="ＭＳ Ｐゴシック" charset="0"/>
              </a:rPr>
              <a:t>Kamiokande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5275" y="1266377"/>
            <a:ext cx="20955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800" b="1" i="0" dirty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rXiv:1502.05199</a:t>
            </a:r>
            <a:endParaRPr lang="en-GB" sz="18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97358"/>
            <a:ext cx="4087449" cy="2584392"/>
          </a:xfrm>
          <a:prstGeom prst="rect">
            <a:avLst/>
          </a:prstGeom>
        </p:spPr>
      </p:pic>
      <p:sp>
        <p:nvSpPr>
          <p:cNvPr id="14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901700"/>
            <a:ext cx="90551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Expected flux errors ~5%, </a:t>
            </a:r>
            <a:r>
              <a:rPr lang="en-GB" sz="2400" i="0" dirty="0" smtClean="0">
                <a:latin typeface="Symbol"/>
              </a:rPr>
              <a:t>Dd</a:t>
            </a:r>
            <a:r>
              <a:rPr lang="en-GB" sz="2400" i="0" baseline="-25000" dirty="0" smtClean="0">
                <a:latin typeface="Arial" charset="0"/>
              </a:rPr>
              <a:t>CP</a:t>
            </a:r>
            <a:r>
              <a:rPr lang="en-GB" sz="2400" i="0" dirty="0" smtClean="0">
                <a:latin typeface="Arial" charset="0"/>
              </a:rPr>
              <a:t>~10</a:t>
            </a:r>
            <a:r>
              <a:rPr lang="en-GB" sz="2400" i="0" baseline="30000" dirty="0" smtClean="0">
                <a:latin typeface="Arial" charset="0"/>
              </a:rPr>
              <a:t>o</a:t>
            </a:r>
            <a:r>
              <a:rPr lang="en-GB" sz="2400" i="0" dirty="0" smtClean="0">
                <a:latin typeface="Arial" charset="0"/>
              </a:rPr>
              <a:t>-15</a:t>
            </a:r>
            <a:r>
              <a:rPr lang="en-GB" sz="2400" i="0" baseline="30000" dirty="0" smtClean="0">
                <a:latin typeface="Arial" charset="0"/>
              </a:rPr>
              <a:t>o</a:t>
            </a:r>
          </a:p>
        </p:txBody>
      </p:sp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DUNE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5274" y="1266377"/>
            <a:ext cx="45942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charset="0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charset="0"/>
              </a:rPr>
              <a:t>DUNE Physics Volume CDR, 2015</a:t>
            </a:r>
            <a:endParaRPr lang="en-GB" sz="1800" b="1" i="0" baseline="-25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" name="Picture 1"/>
          <p:cNvPicPr>
            <a:picLocks noChangeArrowheads="1"/>
          </p:cNvPicPr>
          <p:nvPr/>
        </p:nvPicPr>
        <p:blipFill>
          <a:blip r:embed="rId3"/>
          <a:srcRect b="34796"/>
          <a:stretch>
            <a:fillRect/>
          </a:stretch>
        </p:blipFill>
        <p:spPr bwMode="auto">
          <a:xfrm>
            <a:off x="76199" y="1652140"/>
            <a:ext cx="6052171" cy="1218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70" y="3683407"/>
            <a:ext cx="2603500" cy="2719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49" y="2979826"/>
            <a:ext cx="5705475" cy="3448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370" y="902839"/>
            <a:ext cx="2660030" cy="2807379"/>
          </a:xfrm>
          <a:prstGeom prst="rect">
            <a:avLst/>
          </a:prstGeom>
        </p:spPr>
      </p:pic>
      <p:sp>
        <p:nvSpPr>
          <p:cNvPr id="1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2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200" dirty="0" smtClean="0">
                <a:latin typeface="Tahoma" charset="0"/>
                <a:ea typeface="ＭＳ Ｐゴシック" charset="0"/>
                <a:cs typeface="ＭＳ Ｐゴシック" charset="0"/>
              </a:rPr>
              <a:t>Neutrino beams</a:t>
            </a:r>
            <a:endParaRPr lang="en-GB" sz="32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57250"/>
            <a:ext cx="56134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 smtClean="0">
                <a:latin typeface="Arial" charset="0"/>
              </a:rPr>
              <a:t>Neutrino beams have not evolved conceptually since 1963, with the invention of the van der Meer horn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200" i="0" dirty="0">
                <a:latin typeface="Arial" charset="0"/>
              </a:rPr>
              <a:t>Proton beam hits target to create secondary </a:t>
            </a:r>
            <a:r>
              <a:rPr lang="en-GB" sz="2200" i="0" dirty="0" err="1">
                <a:latin typeface="Arial" charset="0"/>
              </a:rPr>
              <a:t>pions</a:t>
            </a:r>
            <a:r>
              <a:rPr lang="en-GB" sz="2200" i="0" dirty="0">
                <a:latin typeface="Arial" charset="0"/>
              </a:rPr>
              <a:t>, </a:t>
            </a:r>
            <a:r>
              <a:rPr lang="en-GB" sz="2200" i="0" dirty="0" err="1">
                <a:latin typeface="Arial" charset="0"/>
              </a:rPr>
              <a:t>kaons</a:t>
            </a:r>
            <a:endParaRPr lang="en-GB" sz="2200" i="0" dirty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200" i="0" dirty="0" err="1">
                <a:latin typeface="Arial" charset="0"/>
              </a:rPr>
              <a:t>Secondaries</a:t>
            </a:r>
            <a:r>
              <a:rPr lang="en-GB" sz="2200" i="0" dirty="0">
                <a:latin typeface="Arial" charset="0"/>
              </a:rPr>
              <a:t> are focused by </a:t>
            </a:r>
            <a:r>
              <a:rPr lang="en-GB" sz="2200" i="0" dirty="0" smtClean="0">
                <a:latin typeface="Arial" charset="0"/>
              </a:rPr>
              <a:t>horns</a:t>
            </a:r>
            <a:endParaRPr lang="en-GB" sz="2200" i="0" dirty="0">
              <a:latin typeface="Arial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200" i="0" dirty="0" err="1">
                <a:latin typeface="Arial" charset="0"/>
              </a:rPr>
              <a:t>Secondaries</a:t>
            </a:r>
            <a:r>
              <a:rPr lang="en-GB" sz="2200" i="0" dirty="0">
                <a:latin typeface="Arial" charset="0"/>
              </a:rPr>
              <a:t> </a:t>
            </a:r>
            <a:r>
              <a:rPr lang="en-GB" sz="2200" i="0" dirty="0" smtClean="0">
                <a:latin typeface="Arial" charset="0"/>
              </a:rPr>
              <a:t>decay </a:t>
            </a:r>
            <a:r>
              <a:rPr lang="en-GB" sz="2200" i="0" dirty="0">
                <a:latin typeface="Arial" charset="0"/>
              </a:rPr>
              <a:t>in decay pipe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200" i="0" dirty="0">
                <a:latin typeface="Arial" charset="0"/>
              </a:rPr>
              <a:t>Absorber material and “beam dump” removes charged particles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charset="0"/>
              <a:buChar char="―"/>
            </a:pPr>
            <a:r>
              <a:rPr lang="en-GB" sz="2200" i="0" dirty="0">
                <a:latin typeface="Arial" charset="0"/>
              </a:rPr>
              <a:t>Detectors along beam line are used to monitor flux and </a:t>
            </a:r>
            <a:r>
              <a:rPr lang="en-GB" sz="2200" i="0" dirty="0" smtClean="0">
                <a:latin typeface="Arial" charset="0"/>
              </a:rPr>
              <a:t>direction</a:t>
            </a:r>
            <a:endParaRPr lang="en-GB" sz="2200" i="0" dirty="0">
              <a:latin typeface="Arial" charset="0"/>
            </a:endParaRPr>
          </a:p>
        </p:txBody>
      </p:sp>
      <p:pic>
        <p:nvPicPr>
          <p:cNvPr id="2" name="Picture 1" descr="CCmee1_05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68" y="1079500"/>
            <a:ext cx="3420332" cy="4591050"/>
          </a:xfrm>
          <a:prstGeom prst="rect">
            <a:avLst/>
          </a:prstGeom>
        </p:spPr>
      </p:pic>
      <p:sp>
        <p:nvSpPr>
          <p:cNvPr id="7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132" y="5153025"/>
            <a:ext cx="563476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charset="0"/>
              <a:buChar char="o"/>
            </a:pPr>
            <a:r>
              <a:rPr lang="en-GB" sz="2400" i="0" dirty="0">
                <a:latin typeface="Arial" charset="0"/>
              </a:rPr>
              <a:t>N</a:t>
            </a:r>
            <a:r>
              <a:rPr lang="en-GB" sz="2400" i="0" dirty="0" smtClean="0">
                <a:latin typeface="Arial" charset="0"/>
              </a:rPr>
              <a:t>eutrino flux accuracy depends on secondary pion and </a:t>
            </a:r>
            <a:r>
              <a:rPr lang="en-GB" sz="2400" i="0" dirty="0" err="1" smtClean="0">
                <a:latin typeface="Arial" charset="0"/>
              </a:rPr>
              <a:t>kaon</a:t>
            </a:r>
            <a:r>
              <a:rPr lang="en-GB" sz="2400" i="0" dirty="0" smtClean="0">
                <a:latin typeface="Arial" charset="0"/>
              </a:rPr>
              <a:t> production from protons on target: ~ </a:t>
            </a:r>
            <a:r>
              <a:rPr lang="en-US" sz="2400" i="0" dirty="0" smtClean="0">
                <a:latin typeface="Arial" charset="0"/>
              </a:rPr>
              <a:t>10-20%</a:t>
            </a:r>
            <a:endParaRPr lang="en-GB" i="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0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How can we improve CP precision?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793751"/>
            <a:ext cx="92900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Precision requirement for CP violation: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For 75% of CP asymmetry coverage at 3</a:t>
            </a:r>
            <a:r>
              <a:rPr lang="en-US" sz="2400" i="0" dirty="0" smtClean="0">
                <a:latin typeface="Symbol"/>
              </a:rPr>
              <a:t>s: </a:t>
            </a:r>
            <a:r>
              <a:rPr lang="en-US" sz="2400" i="0" dirty="0" smtClean="0">
                <a:latin typeface="Arial" pitchFamily="-104" charset="0"/>
              </a:rPr>
              <a:t>A</a:t>
            </a:r>
            <a:r>
              <a:rPr lang="en-US" sz="2400" i="0" baseline="-25000" dirty="0" smtClean="0">
                <a:latin typeface="Arial" pitchFamily="-104" charset="0"/>
              </a:rPr>
              <a:t>CP </a:t>
            </a:r>
            <a:r>
              <a:rPr lang="en-US" sz="2400" i="0" dirty="0" smtClean="0">
                <a:latin typeface="Arial" pitchFamily="-104" charset="0"/>
              </a:rPr>
              <a:t>as low as 5%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Requires 1.5% measurement of            (~1% syst. error),   but we measure rate: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3016958"/>
            <a:ext cx="5346700" cy="3377491"/>
          </a:xfrm>
          <a:prstGeom prst="rect">
            <a:avLst/>
          </a:prstGeom>
        </p:spPr>
      </p:pic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887783"/>
              </p:ext>
            </p:extLst>
          </p:nvPr>
        </p:nvGraphicFramePr>
        <p:xfrm>
          <a:off x="5353050" y="1755775"/>
          <a:ext cx="7937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61" name="Equation" r:id="rId4" imgW="381000" imgH="177800" progId="Equation.3">
                  <p:embed/>
                </p:oleObj>
              </mc:Choice>
              <mc:Fallback>
                <p:oleObj name="Equation" r:id="rId4" imgW="381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050" y="1755775"/>
                        <a:ext cx="793750" cy="371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248470"/>
              </p:ext>
            </p:extLst>
          </p:nvPr>
        </p:nvGraphicFramePr>
        <p:xfrm>
          <a:off x="1028700" y="2498725"/>
          <a:ext cx="7085013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62" name="Equation" r:id="rId6" imgW="3403600" imgH="279400" progId="Equation.3">
                  <p:embed/>
                </p:oleObj>
              </mc:Choice>
              <mc:Fallback>
                <p:oleObj name="Equation" r:id="rId6" imgW="3403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2498725"/>
                        <a:ext cx="7085013" cy="584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32300" y="5270500"/>
            <a:ext cx="28670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Huber, Palmer, </a:t>
            </a:r>
            <a:r>
              <a:rPr lang="en-GB" sz="2000" b="1" i="0" dirty="0" err="1" smtClean="0">
                <a:solidFill>
                  <a:srgbClr val="FF0000"/>
                </a:solidFill>
                <a:latin typeface="Arial" pitchFamily="-104" charset="0"/>
              </a:rPr>
              <a:t>Bross</a:t>
            </a:r>
            <a:endParaRPr lang="en-GB" sz="2000" b="1" i="0" dirty="0" smtClean="0">
              <a:solidFill>
                <a:srgbClr val="FF0000"/>
              </a:solidFill>
              <a:latin typeface="Arial" pitchFamily="-104" charset="0"/>
            </a:endParaRP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arXiv:1411:0629</a:t>
            </a:r>
          </a:p>
        </p:txBody>
      </p:sp>
      <p:sp>
        <p:nvSpPr>
          <p:cNvPr id="12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89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26" y="2300739"/>
            <a:ext cx="2774374" cy="2724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3459214"/>
            <a:ext cx="3315502" cy="2827285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043655" y="4496197"/>
            <a:ext cx="6012258" cy="188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Syst. error on ratio              in T2HK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Difference in       and       can be large   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Long baseline physics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9050" y="831851"/>
            <a:ext cx="71945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104" charset="2"/>
              <a:buChar char="o"/>
            </a:pPr>
            <a:r>
              <a:rPr lang="en-GB" i="0" dirty="0" smtClean="0">
                <a:latin typeface="Arial" pitchFamily="-104" charset="0"/>
              </a:rPr>
              <a:t>Precision requirement for CP violation: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In disappearance experiment we can satisfy:</a:t>
            </a: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endParaRPr lang="en-US" sz="2400" i="0" dirty="0" smtClean="0">
              <a:latin typeface="Arial" pitchFamily="-104" charset="0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2400" i="0" dirty="0" smtClean="0">
                <a:latin typeface="Arial" pitchFamily="-104" charset="0"/>
              </a:rPr>
              <a:t>In an appearance experiment          ,                                      so </a:t>
            </a:r>
            <a:r>
              <a:rPr lang="en-US" sz="2400" i="0" dirty="0" err="1" smtClean="0">
                <a:latin typeface="Symbol"/>
              </a:rPr>
              <a:t>n</a:t>
            </a:r>
            <a:r>
              <a:rPr lang="en-US" sz="2400" i="0" baseline="-25000" dirty="0" err="1" smtClean="0">
                <a:latin typeface="Symbol"/>
              </a:rPr>
              <a:t>a</a:t>
            </a:r>
            <a:r>
              <a:rPr lang="en-US" sz="2400" i="0" dirty="0" smtClean="0">
                <a:latin typeface="Arial" pitchFamily="-104" charset="0"/>
              </a:rPr>
              <a:t> beam cannot measure</a:t>
            </a:r>
          </a:p>
        </p:txBody>
      </p:sp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4878388" y="3073400"/>
          <a:ext cx="6604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3" name="Equation" r:id="rId5" imgW="317500" imgH="190500" progId="Equation.3">
                  <p:embed/>
                </p:oleObj>
              </mc:Choice>
              <mc:Fallback>
                <p:oleObj name="Equation" r:id="rId5" imgW="317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388" y="3073400"/>
                        <a:ext cx="660400" cy="3968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05562" y="1736725"/>
            <a:ext cx="27765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Huber,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Mezzetto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Schwetz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arXiv:0711.2950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501650" y="1749425"/>
          <a:ext cx="48387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4" name="Equation" r:id="rId7" imgW="2324100" imgH="444500" progId="Equation.3">
                  <p:embed/>
                </p:oleObj>
              </mc:Choice>
              <mc:Fallback>
                <p:oleObj name="Equation" r:id="rId7" imgW="2324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1749425"/>
                        <a:ext cx="4838700" cy="9286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6600825" y="4991100"/>
          <a:ext cx="9175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5" name="Equation" r:id="rId9" imgW="520700" imgH="215900" progId="Equation.3">
                  <p:embed/>
                </p:oleObj>
              </mc:Choice>
              <mc:Fallback>
                <p:oleObj name="Equation" r:id="rId9" imgW="520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5" y="4991100"/>
                        <a:ext cx="917575" cy="4492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/>
        </p:nvGraphicFramePr>
        <p:xfrm>
          <a:off x="5449888" y="2017713"/>
          <a:ext cx="7921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6" name="Equation" r:id="rId11" imgW="381000" imgH="177800" progId="Equation.3">
                  <p:embed/>
                </p:oleObj>
              </mc:Choice>
              <mc:Fallback>
                <p:oleObj name="Equation" r:id="rId11" imgW="381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017713"/>
                        <a:ext cx="792163" cy="3698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2" name="Object 6"/>
          <p:cNvGraphicFramePr>
            <a:graphicFrameLocks noChangeAspect="1"/>
          </p:cNvGraphicFramePr>
          <p:nvPr/>
        </p:nvGraphicFramePr>
        <p:xfrm>
          <a:off x="4954588" y="2678113"/>
          <a:ext cx="7667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7" name="Equation" r:id="rId13" imgW="368300" imgH="177800" progId="Equation.3">
                  <p:embed/>
                </p:oleObj>
              </mc:Choice>
              <mc:Fallback>
                <p:oleObj name="Equation" r:id="rId13" imgW="368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588" y="2678113"/>
                        <a:ext cx="766763" cy="3698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3" name="Object 7"/>
          <p:cNvGraphicFramePr>
            <a:graphicFrameLocks noChangeAspect="1"/>
          </p:cNvGraphicFramePr>
          <p:nvPr/>
        </p:nvGraphicFramePr>
        <p:xfrm>
          <a:off x="6899275" y="5414963"/>
          <a:ext cx="4508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8" name="Equation" r:id="rId15" imgW="215900" imgH="203200" progId="Equation.3">
                  <p:embed/>
                </p:oleObj>
              </mc:Choice>
              <mc:Fallback>
                <p:oleObj name="Equation" r:id="rId15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5414963"/>
                        <a:ext cx="450850" cy="422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8"/>
          <p:cNvGraphicFramePr>
            <a:graphicFrameLocks noChangeAspect="1"/>
          </p:cNvGraphicFramePr>
          <p:nvPr/>
        </p:nvGraphicFramePr>
        <p:xfrm>
          <a:off x="5764213" y="5427663"/>
          <a:ext cx="47783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39" name="Equation" r:id="rId17" imgW="228600" imgH="215900" progId="Equation.3">
                  <p:embed/>
                </p:oleObj>
              </mc:Choice>
              <mc:Fallback>
                <p:oleObj name="Equation" r:id="rId17" imgW="228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213" y="5427663"/>
                        <a:ext cx="477838" cy="4492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84150" y="6172200"/>
            <a:ext cx="4578350" cy="32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Huber, Palmer,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104" charset="0"/>
              </a:rPr>
              <a:t>Bross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104" charset="0"/>
              </a:rPr>
              <a:t> arXiv:1411:0629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667123" y="3663155"/>
            <a:ext cx="3117851" cy="104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CP violation sensitivity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for 75% </a:t>
            </a:r>
            <a:r>
              <a:rPr lang="en-GB" sz="2000" b="1" i="0" dirty="0" err="1" smtClean="0">
                <a:solidFill>
                  <a:srgbClr val="FF0000"/>
                </a:solidFill>
                <a:latin typeface="Symbol"/>
              </a:rPr>
              <a:t>d</a:t>
            </a:r>
            <a:r>
              <a:rPr lang="en-GB" sz="2000" b="1" i="0" baseline="-25000" dirty="0" err="1" smtClean="0">
                <a:solidFill>
                  <a:srgbClr val="FF0000"/>
                </a:solidFill>
                <a:latin typeface="Arial" pitchFamily="-104" charset="0"/>
              </a:rPr>
              <a:t>CP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 coverage </a:t>
            </a:r>
          </a:p>
          <a:p>
            <a:pPr marL="457200" indent="-457200" algn="l">
              <a:buClr>
                <a:srgbClr val="FF0000"/>
              </a:buClr>
              <a:buSzPct val="70000"/>
              <a:buFont typeface="Monotype Sorts" pitchFamily="-104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104" charset="0"/>
              </a:rPr>
              <a:t>at LBNF/DUNE</a:t>
            </a:r>
          </a:p>
        </p:txBody>
      </p:sp>
      <p:sp>
        <p:nvSpPr>
          <p:cNvPr id="20" name="Footer Placeholder 5"/>
          <p:cNvSpPr txBox="1">
            <a:spLocks/>
          </p:cNvSpPr>
          <p:nvPr/>
        </p:nvSpPr>
        <p:spPr bwMode="auto">
          <a:xfrm>
            <a:off x="1714500" y="6369050"/>
            <a:ext cx="584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b="1" i="0" dirty="0" smtClean="0">
                <a:latin typeface="+mn-lt"/>
                <a:ea typeface="+mn-ea"/>
                <a:cs typeface="+mn-cs"/>
              </a:rPr>
              <a:t>Neutrinos (in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memoria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 di Guido), Roma </a:t>
            </a:r>
            <a:r>
              <a:rPr lang="en-US" sz="1400" b="1" i="0" dirty="0" err="1" smtClean="0">
                <a:latin typeface="+mn-lt"/>
                <a:ea typeface="+mn-ea"/>
                <a:cs typeface="+mn-cs"/>
              </a:rPr>
              <a:t>Tre</a:t>
            </a:r>
            <a:r>
              <a:rPr lang="en-US" sz="1400" b="1" i="0" dirty="0" smtClean="0">
                <a:latin typeface="+mn-lt"/>
                <a:ea typeface="+mn-ea"/>
                <a:cs typeface="+mn-cs"/>
              </a:rPr>
              <a:t>: 9 December 2015</a:t>
            </a:r>
            <a:endParaRPr lang="en-US" sz="1400" b="1" i="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4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56925</TotalTime>
  <Words>3059</Words>
  <Application>Microsoft Macintosh PowerPoint</Application>
  <PresentationFormat>On-screen Show (4:3)</PresentationFormat>
  <Paragraphs>510</Paragraphs>
  <Slides>46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Blank Presentation</vt:lpstr>
      <vt:lpstr>Equation</vt:lpstr>
      <vt:lpstr>Precision Neutrino Physics with  Neutrino Factories</vt:lpstr>
      <vt:lpstr> Guido Altarelli</vt:lpstr>
      <vt:lpstr> Model predictions</vt:lpstr>
      <vt:lpstr> Model predictions</vt:lpstr>
      <vt:lpstr> Hyper-Kamiokande</vt:lpstr>
      <vt:lpstr> DUNE</vt:lpstr>
      <vt:lpstr> Neutrino beams</vt:lpstr>
      <vt:lpstr>How can we improve CP precision?</vt:lpstr>
      <vt:lpstr>Long baseline physics</vt:lpstr>
      <vt:lpstr> Neutrino Factory</vt:lpstr>
      <vt:lpstr>Optimisation of Neutrino Factory</vt:lpstr>
      <vt:lpstr> Neutrino Factory Baseline</vt:lpstr>
      <vt:lpstr>Muon Ionization Cooling Experiment (MICE)</vt:lpstr>
      <vt:lpstr>CP violation analysis at IDS-NF</vt:lpstr>
      <vt:lpstr>Performance 10 GeV Neutrino Factory</vt:lpstr>
      <vt:lpstr>Neutrino Factory CP sensitivity</vt:lpstr>
      <vt:lpstr>Muon Accelerator Staging Programme</vt:lpstr>
      <vt:lpstr>Physics performance of NuMAX</vt:lpstr>
      <vt:lpstr>nuSTORM: Neutrinos from STORed Muons</vt:lpstr>
      <vt:lpstr>Physics motivation</vt:lpstr>
      <vt:lpstr>nuSTORM Facility</vt:lpstr>
      <vt:lpstr>nuSTORM Flux and Spectrum</vt:lpstr>
      <vt:lpstr>nuSTORM Event Rates</vt:lpstr>
      <vt:lpstr>Neutrino interactions at nuSTORM</vt:lpstr>
      <vt:lpstr>Neutrino interactions at nuSTORM</vt:lpstr>
      <vt:lpstr>nuSTORM influence on LBL sensitivities</vt:lpstr>
      <vt:lpstr>nuSTORM for accelerator R&amp;D</vt:lpstr>
      <vt:lpstr>Short baseline physics </vt:lpstr>
      <vt:lpstr>Short baseline physics</vt:lpstr>
      <vt:lpstr>Sterile neutrino search</vt:lpstr>
      <vt:lpstr>Sterile neutrino search</vt:lpstr>
      <vt:lpstr>Sterile neutrino search</vt:lpstr>
      <vt:lpstr>Sterile neutrino search</vt:lpstr>
      <vt:lpstr>nuSTORM at Fermilab</vt:lpstr>
      <vt:lpstr>nuSTORM at CERN</vt:lpstr>
      <vt:lpstr>Conclusions</vt:lpstr>
      <vt:lpstr>PowerPoint Presentation</vt:lpstr>
      <vt:lpstr>Sterile neutrino search</vt:lpstr>
      <vt:lpstr>NuMAX: Neutrino Factory FNAL/Sanford</vt:lpstr>
      <vt:lpstr>NuMAX: Neutrino Factory FNAL/Sanford</vt:lpstr>
      <vt:lpstr>NuMAX+: upgrade NuMax</vt:lpstr>
      <vt:lpstr>Higgs Factory</vt:lpstr>
      <vt:lpstr>High Energy Muon Collider</vt:lpstr>
      <vt:lpstr>nuSTORM at CERN</vt:lpstr>
      <vt:lpstr>nuSTORM at CERN</vt:lpstr>
      <vt:lpstr>nuSTORM at CERN</vt:lpstr>
    </vt:vector>
  </TitlesOfParts>
  <Company>University of Glasgow-RAL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SUPA_nufact</dc:title>
  <dc:creator>Paul Soler</dc:creator>
  <cp:lastModifiedBy>Paul Soler</cp:lastModifiedBy>
  <cp:revision>1452</cp:revision>
  <cp:lastPrinted>2013-08-23T15:48:50Z</cp:lastPrinted>
  <dcterms:created xsi:type="dcterms:W3CDTF">2014-05-29T14:34:26Z</dcterms:created>
  <dcterms:modified xsi:type="dcterms:W3CDTF">2015-12-09T13:15:28Z</dcterms:modified>
</cp:coreProperties>
</file>