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45"/>
  </p:notesMasterIdLst>
  <p:handoutMasterIdLst>
    <p:handoutMasterId r:id="rId46"/>
  </p:handoutMasterIdLst>
  <p:sldIdLst>
    <p:sldId id="256" r:id="rId6"/>
    <p:sldId id="257" r:id="rId7"/>
    <p:sldId id="263" r:id="rId8"/>
    <p:sldId id="260" r:id="rId9"/>
    <p:sldId id="265" r:id="rId10"/>
    <p:sldId id="266" r:id="rId11"/>
    <p:sldId id="269" r:id="rId12"/>
    <p:sldId id="270" r:id="rId13"/>
    <p:sldId id="271" r:id="rId14"/>
    <p:sldId id="272" r:id="rId15"/>
    <p:sldId id="275" r:id="rId16"/>
    <p:sldId id="276" r:id="rId17"/>
    <p:sldId id="278" r:id="rId18"/>
    <p:sldId id="279" r:id="rId19"/>
    <p:sldId id="280" r:id="rId20"/>
    <p:sldId id="285" r:id="rId21"/>
    <p:sldId id="303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6" r:id="rId30"/>
    <p:sldId id="295" r:id="rId31"/>
    <p:sldId id="297" r:id="rId32"/>
    <p:sldId id="298" r:id="rId33"/>
    <p:sldId id="300" r:id="rId34"/>
    <p:sldId id="299" r:id="rId35"/>
    <p:sldId id="305" r:id="rId36"/>
    <p:sldId id="301" r:id="rId37"/>
    <p:sldId id="302" r:id="rId38"/>
    <p:sldId id="281" r:id="rId39"/>
    <p:sldId id="294" r:id="rId40"/>
    <p:sldId id="304" r:id="rId41"/>
    <p:sldId id="306" r:id="rId42"/>
    <p:sldId id="283" r:id="rId43"/>
    <p:sldId id="28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66FFFF"/>
    <a:srgbClr val="FF0080"/>
    <a:srgbClr val="FFFCD1"/>
    <a:srgbClr val="804000"/>
    <a:srgbClr val="008080"/>
    <a:srgbClr val="00D700"/>
    <a:srgbClr val="E9E51B"/>
    <a:srgbClr val="FFFF00"/>
    <a:srgbClr val="FF00FF"/>
    <a:srgbClr val="A9F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41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66BFD-5FCD-E546-95DE-DF3B0C6ED035}" type="datetimeFigureOut">
              <a:rPr lang="en-US" smtClean="0"/>
              <a:t>09/12/15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CAF84-7E19-8945-B66A-2F08342774D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3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02CE5-F273-CB4C-9D29-F9D20F069FD0}" type="datetimeFigureOut">
              <a:rPr lang="en-US" smtClean="0"/>
              <a:t>09/12/15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5D786-7AC5-2F4D-AA09-41223912C61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54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1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6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255-A357-1145-8E30-8712C111CA1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1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255-A357-1145-8E30-8712C111CA1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00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255-A357-1145-8E30-8712C111CA1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03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255-A357-1145-8E30-8712C111CA1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97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255-A357-1145-8E30-8712C111CA1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46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255-A357-1145-8E30-8712C111CA1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45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255-A357-1145-8E30-8712C111CA1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05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255-A357-1145-8E30-8712C111CA1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8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58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255-A357-1145-8E30-8712C111CA1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23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255-A357-1145-8E30-8712C111CA1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23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255-A357-1145-8E30-8712C111CA1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75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71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13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45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54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89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04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8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190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32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49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96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13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920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4396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3189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246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908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5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728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2625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6907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26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3133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088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9389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395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6152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112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808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415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760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9976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8867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3368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339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7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75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1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1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5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CCFFCC"/>
            </a:gs>
            <a:gs pos="100000">
              <a:srgbClr val="FFFF66"/>
            </a:gs>
            <a:gs pos="50000">
              <a:srgbClr val="CCFFCC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09/12/2015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F8868-CCE6-0849-B6F0-4DCD1CEB4D9A}" type="slidenum">
              <a:rPr lang="en-US" smtClean="0"/>
              <a:t>‹n.›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2858"/>
            <a:ext cx="8229600" cy="4913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4168" y="6400910"/>
            <a:ext cx="8933506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56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0" i="1" kern="1200">
          <a:solidFill>
            <a:srgbClr val="3366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1" kern="1200">
          <a:solidFill>
            <a:srgbClr val="FF0000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1" kern="1200">
          <a:solidFill>
            <a:srgbClr val="FF0000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1" kern="1200">
          <a:solidFill>
            <a:srgbClr val="FF000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1" kern="1200">
          <a:solidFill>
            <a:srgbClr val="FF000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1" kern="1200">
          <a:solidFill>
            <a:srgbClr val="FF000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CCFFCC"/>
            </a:gs>
            <a:gs pos="100000">
              <a:srgbClr val="FFFF66"/>
            </a:gs>
            <a:gs pos="50000">
              <a:srgbClr val="CCFFCC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BD255-A357-1145-8E30-8712C111CA1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4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Helvetica" charset="0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Helvetic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Helvetica" charset="0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Helvetic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Helvetic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14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Helvetica" charset="0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Helvetic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Helvetica" charset="0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Helvetic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Helvetic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4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Helvetica" charset="0"/>
              </a:rPr>
              <a:t>09/12/2015</a:t>
            </a:r>
            <a:endParaRPr lang="en-US">
              <a:solidFill>
                <a:prstClr val="black">
                  <a:tint val="75000"/>
                </a:prstClr>
              </a:solidFill>
              <a:latin typeface="Helvetic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Helvetica" charset="0"/>
              </a:rPr>
              <a:t>S.Dusini - INFN Padova</a:t>
            </a:r>
            <a:endParaRPr lang="en-US">
              <a:solidFill>
                <a:prstClr val="black">
                  <a:tint val="75000"/>
                </a:prstClr>
              </a:solidFill>
              <a:latin typeface="Helvetic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5D78D421-8E64-514D-9033-CF111F2623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Helvetic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emf"/><Relationship Id="rId11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Relationship Id="rId3" Type="http://schemas.openxmlformats.org/officeDocument/2006/relationships/image" Target="../media/image8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Relationship Id="rId3" Type="http://schemas.openxmlformats.org/officeDocument/2006/relationships/image" Target="../media/image8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Relationship Id="rId3" Type="http://schemas.openxmlformats.org/officeDocument/2006/relationships/image" Target="../media/image8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emf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Relationship Id="rId3" Type="http://schemas.openxmlformats.org/officeDocument/2006/relationships/image" Target="../media/image8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gif"/><Relationship Id="rId5" Type="http://schemas.openxmlformats.org/officeDocument/2006/relationships/image" Target="../media/image10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5" Type="http://schemas.openxmlformats.org/officeDocument/2006/relationships/image" Target="../media/image105.emf"/><Relationship Id="rId6" Type="http://schemas.openxmlformats.org/officeDocument/2006/relationships/image" Target="../media/image106.emf"/><Relationship Id="rId7" Type="http://schemas.openxmlformats.org/officeDocument/2006/relationships/image" Target="../media/image107.emf"/><Relationship Id="rId8" Type="http://schemas.openxmlformats.org/officeDocument/2006/relationships/image" Target="../media/image108.emf"/><Relationship Id="rId9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0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982133"/>
            <a:ext cx="8403587" cy="27428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Gill Sans Ultra Bold"/>
                <a:cs typeface="Gill Sans Ultra Bold"/>
              </a:rPr>
              <a:t>Solar</a:t>
            </a:r>
            <a:r>
              <a:rPr lang="en-GB" dirty="0"/>
              <a:t>, </a:t>
            </a:r>
            <a:r>
              <a:rPr lang="en-GB" dirty="0">
                <a:latin typeface="Iowan Old Style Black"/>
                <a:cs typeface="Iowan Old Style Black"/>
              </a:rPr>
              <a:t>atmospheric</a:t>
            </a:r>
            <a:r>
              <a:rPr lang="en-GB" dirty="0"/>
              <a:t> </a:t>
            </a:r>
            <a:r>
              <a:rPr lang="en-GB" sz="3200" dirty="0"/>
              <a:t>and</a:t>
            </a:r>
            <a:r>
              <a:rPr lang="en-GB" dirty="0"/>
              <a:t> </a:t>
            </a:r>
            <a:r>
              <a:rPr lang="en-GB" i="0" dirty="0">
                <a:solidFill>
                  <a:srgbClr val="008000"/>
                </a:solidFill>
                <a:latin typeface="Phosphate Inline"/>
                <a:cs typeface="Phosphate Inline"/>
              </a:rPr>
              <a:t>reactor</a:t>
            </a:r>
            <a:r>
              <a:rPr lang="en-GB" dirty="0">
                <a:solidFill>
                  <a:srgbClr val="008000"/>
                </a:solidFill>
              </a:rPr>
              <a:t> </a:t>
            </a:r>
            <a:r>
              <a:rPr lang="en-GB" dirty="0" smtClean="0"/>
              <a:t>neutrinos… </a:t>
            </a:r>
            <a:br>
              <a:rPr lang="en-GB" dirty="0" smtClean="0"/>
            </a:br>
            <a:r>
              <a:rPr lang="en-GB" dirty="0" smtClean="0"/>
              <a:t>what </a:t>
            </a:r>
            <a:r>
              <a:rPr lang="en-GB" dirty="0"/>
              <a:t>we can learn without a beam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10928" y="4165071"/>
            <a:ext cx="7966075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Stefano Dusini </a:t>
            </a:r>
          </a:p>
          <a:p>
            <a:r>
              <a:rPr lang="en-US" sz="2800" dirty="0" smtClean="0"/>
              <a:t>INFN </a:t>
            </a:r>
            <a:r>
              <a:rPr lang="en-US" sz="2800" dirty="0" err="1" smtClean="0"/>
              <a:t>Padova</a:t>
            </a:r>
            <a:endParaRPr lang="en-US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1</a:t>
            </a:fld>
            <a:endParaRPr lang="en-US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1662050"/>
            <a:ext cx="4490720" cy="416478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24042" y="136140"/>
            <a:ext cx="7665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6600"/>
                </a:solidFill>
                <a:latin typeface="Phosphate Inline"/>
                <a:cs typeface="Phosphate Inline"/>
              </a:rPr>
              <a:t>Solar neutrinos </a:t>
            </a:r>
            <a:r>
              <a:rPr lang="en-GB" sz="2800" dirty="0" smtClean="0">
                <a:solidFill>
                  <a:srgbClr val="3366FF"/>
                </a:solidFill>
                <a:latin typeface="Gill Sans Ultra Bold"/>
                <a:cs typeface="Gill Sans Ultra Bold"/>
              </a:rPr>
              <a:t>+ </a:t>
            </a:r>
            <a:r>
              <a:rPr lang="en-GB" sz="3200" dirty="0" err="1" smtClean="0">
                <a:solidFill>
                  <a:srgbClr val="3366FF"/>
                </a:solidFill>
                <a:latin typeface="Gill Sans Ultra Bold"/>
                <a:cs typeface="Gill Sans Ultra Bold"/>
              </a:rPr>
              <a:t>KamLAND</a:t>
            </a:r>
            <a:endParaRPr lang="en-GB" sz="3200" dirty="0">
              <a:solidFill>
                <a:srgbClr val="3366FF"/>
              </a:solidFill>
              <a:latin typeface="Gill Sans Ultra Bold"/>
              <a:cs typeface="Gill Sans Ultra Bold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4775200" y="3967554"/>
            <a:ext cx="4135120" cy="1859280"/>
            <a:chOff x="4775200" y="4378960"/>
            <a:chExt cx="4135120" cy="1859280"/>
          </a:xfrm>
        </p:grpSpPr>
        <p:sp>
          <p:nvSpPr>
            <p:cNvPr id="15" name="Rettangolo 14"/>
            <p:cNvSpPr/>
            <p:nvPr/>
          </p:nvSpPr>
          <p:spPr>
            <a:xfrm>
              <a:off x="4775200" y="4378960"/>
              <a:ext cx="4135120" cy="18592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Immagine 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937" y="4633380"/>
              <a:ext cx="3582442" cy="272222"/>
            </a:xfrm>
            <a:prstGeom prst="rect">
              <a:avLst/>
            </a:prstGeom>
          </p:spPr>
        </p:pic>
        <p:pic>
          <p:nvPicPr>
            <p:cNvPr id="8" name="Immagine 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940" y="5453380"/>
              <a:ext cx="2341110" cy="283111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7234486" y="4897194"/>
              <a:ext cx="15910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Apple Chancery"/>
                  <a:cs typeface="Apple Chancery"/>
                </a:rPr>
                <a:t>2.3% precision</a:t>
              </a: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6952724" y="5736491"/>
              <a:ext cx="16173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Apple Chancery"/>
                  <a:cs typeface="Apple Chancery"/>
                </a:rPr>
                <a:t>6.6% precision</a:t>
              </a: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226202" y="934720"/>
            <a:ext cx="510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Disappearance probability is invariant under CP </a:t>
            </a:r>
            <a:endParaRPr lang="en-GB" i="1" dirty="0">
              <a:latin typeface="Arial"/>
              <a:cs typeface="Arial"/>
            </a:endParaRPr>
          </a:p>
        </p:txBody>
      </p:sp>
      <p:pic>
        <p:nvPicPr>
          <p:cNvPr id="13" name="Immagin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13" y="986552"/>
            <a:ext cx="3238500" cy="2667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775200" y="1981209"/>
            <a:ext cx="4204444" cy="119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dirty="0" smtClean="0">
                <a:solidFill>
                  <a:srgbClr val="3366FF"/>
                </a:solidFill>
                <a:latin typeface="Gill Sans Ultra Bold"/>
                <a:cs typeface="Gill Sans Ultra Bold"/>
              </a:rPr>
              <a:t>Vacuum oscillation </a:t>
            </a:r>
            <a:r>
              <a:rPr lang="en-GB" dirty="0" smtClean="0">
                <a:solidFill>
                  <a:srgbClr val="3366FF"/>
                </a:solidFill>
                <a:latin typeface="Gill Sans Ultra Bold"/>
                <a:cs typeface="Gill Sans Ultra Bold"/>
              </a:rPr>
              <a:t/>
            </a:r>
            <a:br>
              <a:rPr lang="en-GB" dirty="0" smtClean="0">
                <a:solidFill>
                  <a:srgbClr val="3366FF"/>
                </a:solidFill>
                <a:latin typeface="Gill Sans Ultra Bold"/>
                <a:cs typeface="Gill Sans Ultra Bold"/>
              </a:rPr>
            </a:br>
            <a:r>
              <a:rPr lang="en-GB" i="1" dirty="0" smtClean="0">
                <a:latin typeface="Arial"/>
                <a:cs typeface="Arial"/>
              </a:rPr>
              <a:t>of </a:t>
            </a:r>
            <a:r>
              <a:rPr lang="en-GB" i="1" dirty="0" smtClean="0">
                <a:latin typeface="Arial"/>
                <a:cs typeface="Arial"/>
              </a:rPr>
              <a:t>anti-neutrinos consistent with </a:t>
            </a:r>
            <a:br>
              <a:rPr lang="en-GB" i="1" dirty="0" smtClean="0">
                <a:latin typeface="Arial"/>
                <a:cs typeface="Arial"/>
              </a:rPr>
            </a:br>
            <a:r>
              <a:rPr lang="en-GB" i="1" dirty="0" smtClean="0">
                <a:latin typeface="Arial"/>
                <a:cs typeface="Arial"/>
              </a:rPr>
              <a:t>parameters of LMA </a:t>
            </a:r>
            <a:r>
              <a:rPr lang="en-GB" sz="2000" dirty="0" smtClean="0">
                <a:solidFill>
                  <a:srgbClr val="FF6600"/>
                </a:solidFill>
                <a:latin typeface="Phosphate Inline"/>
                <a:cs typeface="Phosphate Inline"/>
              </a:rPr>
              <a:t>MSW solution</a:t>
            </a:r>
            <a:endParaRPr lang="en-GB" dirty="0">
              <a:solidFill>
                <a:srgbClr val="FF6600"/>
              </a:solidFill>
              <a:latin typeface="Phosphate Inline"/>
              <a:cs typeface="Phosphate Inline"/>
            </a:endParaRPr>
          </a:p>
        </p:txBody>
      </p:sp>
      <p:cxnSp>
        <p:nvCxnSpPr>
          <p:cNvPr id="18" name="Connettore 2 17"/>
          <p:cNvCxnSpPr/>
          <p:nvPr/>
        </p:nvCxnSpPr>
        <p:spPr>
          <a:xfrm flipH="1">
            <a:off x="2326640" y="2468880"/>
            <a:ext cx="3005838" cy="1838960"/>
          </a:xfrm>
          <a:prstGeom prst="straightConnector1">
            <a:avLst/>
          </a:prstGeom>
          <a:ln>
            <a:solidFill>
              <a:srgbClr val="3366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>
            <a:off x="2001520" y="3178460"/>
            <a:ext cx="5408530" cy="1515460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11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150" y="3852890"/>
            <a:ext cx="3490408" cy="279548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45440" y="111760"/>
            <a:ext cx="8464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latin typeface="Arial"/>
                <a:cs typeface="Arial"/>
              </a:rPr>
              <a:t>Global fit to </a:t>
            </a:r>
            <a:r>
              <a:rPr lang="en-GB" sz="2800" i="1" dirty="0" smtClean="0">
                <a:solidFill>
                  <a:srgbClr val="FF6600"/>
                </a:solidFill>
                <a:latin typeface="Phosphate Inline"/>
                <a:cs typeface="Phosphate Inline"/>
              </a:rPr>
              <a:t>Solar neutrino data </a:t>
            </a:r>
            <a:r>
              <a:rPr lang="en-GB" sz="2800" i="1" dirty="0" smtClean="0">
                <a:latin typeface="Arial"/>
                <a:cs typeface="Arial"/>
              </a:rPr>
              <a:t>+ </a:t>
            </a:r>
            <a:r>
              <a:rPr lang="en-GB" sz="2800" i="1" dirty="0" err="1" smtClean="0">
                <a:solidFill>
                  <a:srgbClr val="3366FF"/>
                </a:solidFill>
                <a:latin typeface="Gill Sans Ultra Bold"/>
                <a:cs typeface="Gill Sans Ultra Bold"/>
              </a:rPr>
              <a:t>KamLAND</a:t>
            </a:r>
            <a:endParaRPr lang="en-GB" sz="2800" i="1" dirty="0">
              <a:solidFill>
                <a:srgbClr val="3366FF"/>
              </a:solidFill>
              <a:latin typeface="Gill Sans Ultra Bold"/>
              <a:cs typeface="Gill Sans Ultra Bold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0" y="685565"/>
            <a:ext cx="9144000" cy="1204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/>
          <p:cNvSpPr txBox="1"/>
          <p:nvPr/>
        </p:nvSpPr>
        <p:spPr>
          <a:xfrm>
            <a:off x="232843" y="741681"/>
            <a:ext cx="418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lang="en-GB" i="1" dirty="0">
                <a:solidFill>
                  <a:srgbClr val="3366FF"/>
                </a:solidFill>
                <a:latin typeface="Arial"/>
                <a:cs typeface="Arial"/>
              </a:rPr>
              <a:t>T</a:t>
            </a:r>
            <a:r>
              <a:rPr lang="en-GB" i="1" dirty="0" smtClean="0">
                <a:solidFill>
                  <a:srgbClr val="3366FF"/>
                </a:solidFill>
                <a:latin typeface="Arial"/>
                <a:cs typeface="Arial"/>
              </a:rPr>
              <a:t>est </a:t>
            </a:r>
            <a:r>
              <a:rPr lang="en-GB" i="1" dirty="0" smtClean="0">
                <a:solidFill>
                  <a:srgbClr val="3366FF"/>
                </a:solidFill>
                <a:latin typeface="Arial"/>
                <a:cs typeface="Arial"/>
              </a:rPr>
              <a:t>of three flavour structure (θ</a:t>
            </a:r>
            <a:r>
              <a:rPr lang="en-GB" i="1" baseline="-25000" dirty="0" smtClean="0">
                <a:solidFill>
                  <a:srgbClr val="3366FF"/>
                </a:solidFill>
                <a:latin typeface="Arial"/>
                <a:cs typeface="Arial"/>
              </a:rPr>
              <a:t>13 </a:t>
            </a:r>
            <a:r>
              <a:rPr lang="en-GB" i="1" dirty="0" smtClean="0">
                <a:solidFill>
                  <a:srgbClr val="3366FF"/>
                </a:solidFill>
                <a:latin typeface="Arial"/>
                <a:cs typeface="Arial"/>
              </a:rPr>
              <a:t>≠ 0)  </a:t>
            </a:r>
            <a:endParaRPr lang="en-GB" i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93" y="1229360"/>
            <a:ext cx="4207695" cy="409675"/>
          </a:xfrm>
          <a:prstGeom prst="rect">
            <a:avLst/>
          </a:prstGeom>
          <a:ln>
            <a:noFill/>
          </a:ln>
        </p:spPr>
      </p:pic>
      <p:sp>
        <p:nvSpPr>
          <p:cNvPr id="15" name="CasellaDiTesto 14"/>
          <p:cNvSpPr txBox="1"/>
          <p:nvPr/>
        </p:nvSpPr>
        <p:spPr>
          <a:xfrm>
            <a:off x="5541722" y="2490212"/>
            <a:ext cx="3437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>
                <a:latin typeface="Arial"/>
                <a:cs typeface="Arial"/>
              </a:rPr>
              <a:t>Small tension (~2σ) in Δm</a:t>
            </a:r>
            <a:r>
              <a:rPr lang="en-GB" i="1" baseline="30000" dirty="0" smtClean="0">
                <a:latin typeface="Arial"/>
                <a:cs typeface="Arial"/>
              </a:rPr>
              <a:t>2</a:t>
            </a:r>
            <a:r>
              <a:rPr lang="en-GB" i="1" dirty="0" smtClean="0">
                <a:latin typeface="Arial"/>
                <a:cs typeface="Arial"/>
              </a:rPr>
              <a:t> between </a:t>
            </a:r>
          </a:p>
          <a:p>
            <a:pPr algn="ctr"/>
            <a:r>
              <a:rPr lang="en-GB" i="1" dirty="0" smtClean="0">
                <a:latin typeface="Arial"/>
                <a:cs typeface="Arial"/>
              </a:rPr>
              <a:t>solar and </a:t>
            </a:r>
            <a:r>
              <a:rPr lang="en-GB" i="1" dirty="0" err="1" smtClean="0">
                <a:latin typeface="Arial"/>
                <a:cs typeface="Arial"/>
              </a:rPr>
              <a:t>KamLAND</a:t>
            </a:r>
            <a:r>
              <a:rPr lang="en-GB" i="1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GB" i="1" dirty="0" smtClean="0">
                <a:latin typeface="Arial"/>
                <a:cs typeface="Arial"/>
              </a:rPr>
              <a:t>data.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363" y="801458"/>
            <a:ext cx="2979932" cy="106254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95" y="1717616"/>
            <a:ext cx="5326655" cy="322014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813736" y="5154137"/>
            <a:ext cx="3496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i="1" dirty="0">
                <a:latin typeface="Arial"/>
                <a:cs typeface="Arial"/>
              </a:rPr>
              <a:t>Indication for Day/Night asymmetry in SK </a:t>
            </a:r>
            <a:endParaRPr lang="en-GB" i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i="1" dirty="0" smtClean="0">
                <a:latin typeface="Arial"/>
                <a:cs typeface="Arial"/>
              </a:rPr>
              <a:t>no </a:t>
            </a:r>
            <a:r>
              <a:rPr lang="en-GB" i="1" dirty="0">
                <a:latin typeface="Arial"/>
                <a:cs typeface="Arial"/>
              </a:rPr>
              <a:t>up- turn seen in </a:t>
            </a:r>
            <a:r>
              <a:rPr lang="en-GB" i="1" baseline="30000" dirty="0">
                <a:latin typeface="Arial"/>
                <a:cs typeface="Arial"/>
              </a:rPr>
              <a:t>8</a:t>
            </a:r>
            <a:r>
              <a:rPr lang="en-GB" i="1" dirty="0">
                <a:latin typeface="Arial"/>
                <a:cs typeface="Arial"/>
              </a:rPr>
              <a:t>B spectrum so </a:t>
            </a:r>
            <a:r>
              <a:rPr lang="en-GB" i="1" dirty="0" smtClean="0">
                <a:latin typeface="Arial"/>
                <a:cs typeface="Arial"/>
              </a:rPr>
              <a:t>far </a:t>
            </a:r>
            <a:r>
              <a:rPr lang="en-GB" i="1" dirty="0" smtClean="0">
                <a:latin typeface="Arial"/>
                <a:cs typeface="Arial"/>
              </a:rPr>
              <a:t>i</a:t>
            </a:r>
            <a:r>
              <a:rPr lang="en-GB" i="1" dirty="0" smtClean="0">
                <a:latin typeface="Arial"/>
                <a:cs typeface="Arial"/>
              </a:rPr>
              <a:t>n </a:t>
            </a:r>
            <a:r>
              <a:rPr lang="en-GB" i="1" dirty="0" smtClean="0">
                <a:latin typeface="Arial"/>
                <a:cs typeface="Arial"/>
              </a:rPr>
              <a:t>solar data</a:t>
            </a:r>
            <a:endParaRPr lang="en-GB" i="1" dirty="0">
              <a:latin typeface="Arial"/>
              <a:cs typeface="Arial"/>
            </a:endParaRP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3853143" y="4500881"/>
            <a:ext cx="444537" cy="661014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4859788" y="5892801"/>
            <a:ext cx="3024372" cy="81279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magin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90" y="5086044"/>
            <a:ext cx="1685046" cy="1270306"/>
          </a:xfrm>
          <a:prstGeom prst="rect">
            <a:avLst/>
          </a:prstGeom>
          <a:ln>
            <a:solidFill>
              <a:srgbClr val="FF00FF"/>
            </a:solidFill>
          </a:ln>
        </p:spPr>
      </p:pic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18" name="CasellaDiTesto 17"/>
          <p:cNvSpPr txBox="1"/>
          <p:nvPr/>
        </p:nvSpPr>
        <p:spPr>
          <a:xfrm>
            <a:off x="8348810" y="801458"/>
            <a:ext cx="560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/>
                <a:cs typeface="Arial"/>
              </a:rPr>
              <a:t>low E</a:t>
            </a:r>
            <a:endParaRPr lang="en-GB" sz="1200" dirty="0">
              <a:latin typeface="Arial"/>
              <a:cs typeface="Arial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8348810" y="1095672"/>
            <a:ext cx="621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/>
                <a:cs typeface="Arial"/>
              </a:rPr>
              <a:t>high E</a:t>
            </a:r>
            <a:endParaRPr lang="en-GB" sz="1200" dirty="0">
              <a:latin typeface="Arial"/>
              <a:cs typeface="Arial"/>
            </a:endParaRPr>
          </a:p>
        </p:txBody>
      </p:sp>
      <p:cxnSp>
        <p:nvCxnSpPr>
          <p:cNvPr id="22" name="Connettore 2 21"/>
          <p:cNvCxnSpPr>
            <a:stCxn id="18" idx="1"/>
          </p:cNvCxnSpPr>
          <p:nvPr/>
        </p:nvCxnSpPr>
        <p:spPr>
          <a:xfrm flipH="1">
            <a:off x="7489819" y="939958"/>
            <a:ext cx="858991" cy="124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7201193" y="1223139"/>
            <a:ext cx="1147618" cy="124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86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12</a:t>
            </a:fld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065" y="3593047"/>
            <a:ext cx="4850248" cy="3264953"/>
          </a:xfrm>
          <a:prstGeom prst="rect">
            <a:avLst/>
          </a:prstGeom>
        </p:spPr>
      </p:pic>
      <p:grpSp>
        <p:nvGrpSpPr>
          <p:cNvPr id="21" name="Gruppo 20"/>
          <p:cNvGrpSpPr/>
          <p:nvPr/>
        </p:nvGrpSpPr>
        <p:grpSpPr>
          <a:xfrm>
            <a:off x="4254065" y="142240"/>
            <a:ext cx="4889935" cy="3317486"/>
            <a:chOff x="79373" y="3204534"/>
            <a:chExt cx="4514648" cy="3062879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73" y="3204534"/>
              <a:ext cx="4514648" cy="3062879"/>
            </a:xfrm>
            <a:prstGeom prst="rect">
              <a:avLst/>
            </a:prstGeom>
          </p:spPr>
        </p:pic>
        <p:cxnSp>
          <p:nvCxnSpPr>
            <p:cNvPr id="14" name="Connettore 1 13"/>
            <p:cNvCxnSpPr/>
            <p:nvPr/>
          </p:nvCxnSpPr>
          <p:spPr>
            <a:xfrm>
              <a:off x="545688" y="4246255"/>
              <a:ext cx="3909113" cy="39685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Connettore 1 14"/>
          <p:cNvCxnSpPr/>
          <p:nvPr/>
        </p:nvCxnSpPr>
        <p:spPr>
          <a:xfrm>
            <a:off x="5113203" y="4259758"/>
            <a:ext cx="3909113" cy="39685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6073943" y="3407332"/>
            <a:ext cx="2597361" cy="276999"/>
          </a:xfrm>
          <a:prstGeom prst="rect">
            <a:avLst/>
          </a:prstGeom>
          <a:solidFill>
            <a:srgbClr val="E9E51B"/>
          </a:solidFill>
        </p:spPr>
        <p:txBody>
          <a:bodyPr wrap="none">
            <a:spAutoFit/>
          </a:bodyPr>
          <a:lstStyle/>
          <a:p>
            <a:r>
              <a:rPr lang="en-GB" sz="1200" dirty="0" err="1" smtClean="0">
                <a:latin typeface="Arial"/>
                <a:cs typeface="Arial"/>
              </a:rPr>
              <a:t>Maltoni</a:t>
            </a:r>
            <a:r>
              <a:rPr lang="en-GB" sz="1200" dirty="0" smtClean="0">
                <a:latin typeface="Arial"/>
                <a:cs typeface="Arial"/>
              </a:rPr>
              <a:t> et al. hep-ph:</a:t>
            </a:r>
            <a:r>
              <a:rPr lang="en-GB" sz="1200" dirty="0">
                <a:latin typeface="Arial"/>
                <a:cs typeface="Arial"/>
              </a:rPr>
              <a:t>1507.05287v2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15448" y="4440016"/>
            <a:ext cx="314007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Extra sterile neutrino with </a:t>
            </a:r>
          </a:p>
          <a:p>
            <a:r>
              <a:rPr lang="en-US" i="1" dirty="0" smtClean="0">
                <a:latin typeface="Arial"/>
                <a:cs typeface="Arial"/>
              </a:rPr>
              <a:t>Dm</a:t>
            </a:r>
            <a:r>
              <a:rPr lang="en-US" i="1" baseline="30000" dirty="0" smtClean="0">
                <a:latin typeface="Arial"/>
                <a:cs typeface="Arial"/>
              </a:rPr>
              <a:t>2</a:t>
            </a:r>
            <a:r>
              <a:rPr lang="en-US" i="1" baseline="-25000" dirty="0" smtClean="0">
                <a:latin typeface="Arial"/>
                <a:cs typeface="Arial"/>
              </a:rPr>
              <a:t>01</a:t>
            </a:r>
            <a:r>
              <a:rPr lang="en-US" i="1" dirty="0" smtClean="0">
                <a:latin typeface="Arial"/>
                <a:cs typeface="Arial"/>
              </a:rPr>
              <a:t> = 1.2 x 10</a:t>
            </a:r>
            <a:r>
              <a:rPr lang="en-US" i="1" baseline="30000" dirty="0" smtClean="0">
                <a:latin typeface="Arial"/>
                <a:cs typeface="Arial"/>
              </a:rPr>
              <a:t>-5</a:t>
            </a:r>
            <a:r>
              <a:rPr lang="en-US" i="1" dirty="0" smtClean="0">
                <a:latin typeface="Arial"/>
                <a:cs typeface="Arial"/>
              </a:rPr>
              <a:t> eV</a:t>
            </a:r>
            <a:r>
              <a:rPr lang="en-US" i="1" baseline="30000" dirty="0" smtClean="0">
                <a:latin typeface="Arial"/>
                <a:cs typeface="Arial"/>
              </a:rPr>
              <a:t>2</a:t>
            </a:r>
            <a:r>
              <a:rPr lang="en-US" i="1" dirty="0" smtClean="0">
                <a:latin typeface="Arial"/>
                <a:cs typeface="Arial"/>
              </a:rPr>
              <a:t>,  and </a:t>
            </a:r>
          </a:p>
          <a:p>
            <a:r>
              <a:rPr lang="en-US" i="1" dirty="0" smtClean="0">
                <a:latin typeface="Arial"/>
                <a:cs typeface="Arial"/>
              </a:rPr>
              <a:t>sin</a:t>
            </a:r>
            <a:r>
              <a:rPr lang="en-US" i="1" baseline="30000" dirty="0" smtClean="0">
                <a:latin typeface="Arial"/>
                <a:cs typeface="Arial"/>
              </a:rPr>
              <a:t>2</a:t>
            </a:r>
            <a:r>
              <a:rPr lang="en-US" i="1" dirty="0" smtClean="0">
                <a:latin typeface="Arial"/>
                <a:cs typeface="Arial"/>
              </a:rPr>
              <a:t> 2a = 0.005 </a:t>
            </a:r>
            <a:r>
              <a:rPr lang="en-US" i="1" baseline="30000" dirty="0" smtClean="0">
                <a:latin typeface="Arial"/>
                <a:cs typeface="Arial"/>
              </a:rPr>
              <a:t> </a:t>
            </a:r>
            <a:endParaRPr lang="en-US" i="1" dirty="0" smtClean="0">
              <a:latin typeface="Arial"/>
              <a:cs typeface="Arial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341102" y="5363346"/>
            <a:ext cx="360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Arial"/>
                <a:cs typeface="Arial"/>
              </a:rPr>
              <a:t>Non-standard interactions with</a:t>
            </a:r>
          </a:p>
          <a:p>
            <a:r>
              <a:rPr lang="en-IE" i="1" dirty="0" smtClean="0">
                <a:latin typeface="Arial"/>
                <a:cs typeface="Arial"/>
              </a:rPr>
              <a:t> </a:t>
            </a:r>
            <a:r>
              <a:rPr lang="en-IE" i="1" dirty="0" err="1" smtClean="0">
                <a:latin typeface="Arial"/>
                <a:cs typeface="Arial"/>
              </a:rPr>
              <a:t>e</a:t>
            </a:r>
            <a:r>
              <a:rPr lang="en-IE" i="1" baseline="30000" dirty="0" err="1" smtClean="0">
                <a:latin typeface="Arial"/>
                <a:cs typeface="Arial"/>
              </a:rPr>
              <a:t>u</a:t>
            </a:r>
            <a:r>
              <a:rPr lang="en-IE" i="1" baseline="-25000" dirty="0" err="1" smtClean="0">
                <a:latin typeface="Arial"/>
                <a:cs typeface="Arial"/>
              </a:rPr>
              <a:t>D</a:t>
            </a:r>
            <a:r>
              <a:rPr lang="en-IE" i="1" dirty="0" smtClean="0">
                <a:latin typeface="Arial"/>
                <a:cs typeface="Arial"/>
              </a:rPr>
              <a:t> = - 0.22, </a:t>
            </a:r>
            <a:r>
              <a:rPr lang="en-IE" i="1" dirty="0" err="1" smtClean="0">
                <a:latin typeface="Arial"/>
                <a:cs typeface="Arial"/>
              </a:rPr>
              <a:t>e</a:t>
            </a:r>
            <a:r>
              <a:rPr lang="en-IE" i="1" baseline="30000" dirty="0" err="1" smtClean="0">
                <a:latin typeface="Arial"/>
                <a:cs typeface="Arial"/>
              </a:rPr>
              <a:t>u</a:t>
            </a:r>
            <a:r>
              <a:rPr lang="en-IE" i="1" baseline="-25000" dirty="0" err="1" smtClean="0">
                <a:latin typeface="Arial"/>
                <a:cs typeface="Arial"/>
              </a:rPr>
              <a:t>N</a:t>
            </a:r>
            <a:r>
              <a:rPr lang="en-IE" i="1" dirty="0" smtClean="0">
                <a:latin typeface="Arial"/>
                <a:cs typeface="Arial"/>
              </a:rPr>
              <a:t> = - 0.30</a:t>
            </a:r>
          </a:p>
          <a:p>
            <a:r>
              <a:rPr lang="en-IE" i="1" dirty="0" smtClean="0">
                <a:latin typeface="Arial"/>
                <a:cs typeface="Arial"/>
              </a:rPr>
              <a:t> </a:t>
            </a:r>
            <a:r>
              <a:rPr lang="en-IE" i="1" dirty="0" err="1" smtClean="0">
                <a:latin typeface="Arial"/>
                <a:cs typeface="Arial"/>
              </a:rPr>
              <a:t>e</a:t>
            </a:r>
            <a:r>
              <a:rPr lang="en-IE" i="1" baseline="30000" dirty="0" err="1" smtClean="0">
                <a:latin typeface="Arial"/>
                <a:cs typeface="Arial"/>
              </a:rPr>
              <a:t>d</a:t>
            </a:r>
            <a:r>
              <a:rPr lang="en-IE" i="1" baseline="-25000" dirty="0" err="1" smtClean="0">
                <a:latin typeface="Arial"/>
                <a:cs typeface="Arial"/>
              </a:rPr>
              <a:t>D</a:t>
            </a:r>
            <a:r>
              <a:rPr lang="en-IE" i="1" dirty="0" smtClean="0">
                <a:latin typeface="Arial"/>
                <a:cs typeface="Arial"/>
              </a:rPr>
              <a:t> = - 0.12, </a:t>
            </a:r>
            <a:r>
              <a:rPr lang="en-IE" i="1" dirty="0" err="1" smtClean="0">
                <a:latin typeface="Arial"/>
                <a:cs typeface="Arial"/>
              </a:rPr>
              <a:t>e</a:t>
            </a:r>
            <a:r>
              <a:rPr lang="en-IE" i="1" baseline="30000" dirty="0" err="1" smtClean="0">
                <a:latin typeface="Arial"/>
                <a:cs typeface="Arial"/>
              </a:rPr>
              <a:t>d</a:t>
            </a:r>
            <a:r>
              <a:rPr lang="en-IE" i="1" baseline="-25000" dirty="0" err="1" smtClean="0">
                <a:latin typeface="Arial"/>
                <a:cs typeface="Arial"/>
              </a:rPr>
              <a:t>N</a:t>
            </a:r>
            <a:r>
              <a:rPr lang="en-IE" i="1" dirty="0" smtClean="0">
                <a:latin typeface="Arial"/>
                <a:cs typeface="Arial"/>
              </a:rPr>
              <a:t> = - 0.16 </a:t>
            </a:r>
            <a:endParaRPr lang="en-IE" i="1" dirty="0">
              <a:latin typeface="Arial"/>
              <a:cs typeface="Arial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37263" y="3686064"/>
            <a:ext cx="3043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>
                <a:solidFill>
                  <a:srgbClr val="FF6600"/>
                </a:solidFill>
                <a:latin typeface="Iowan Old Style Black"/>
                <a:cs typeface="Iowan Old Style Black"/>
              </a:rPr>
              <a:t>n</a:t>
            </a:r>
            <a:r>
              <a:rPr lang="en-GB" sz="2400" i="1" dirty="0" smtClean="0">
                <a:solidFill>
                  <a:srgbClr val="FF6600"/>
                </a:solidFill>
                <a:latin typeface="Iowan Old Style Black"/>
                <a:cs typeface="Iowan Old Style Black"/>
              </a:rPr>
              <a:t>ew physics effects</a:t>
            </a:r>
            <a:endParaRPr lang="en-GB" sz="2400" i="1" dirty="0">
              <a:solidFill>
                <a:srgbClr val="FF6600"/>
              </a:solidFill>
              <a:latin typeface="Iowan Old Style Black"/>
              <a:cs typeface="Iowan Old Style Black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227469" y="1566339"/>
            <a:ext cx="3899867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i="1" dirty="0" smtClean="0">
                <a:latin typeface="Arial"/>
                <a:cs typeface="Arial"/>
              </a:rPr>
              <a:t>Important </a:t>
            </a:r>
            <a:r>
              <a:rPr lang="en-GB" i="1" dirty="0" smtClean="0">
                <a:latin typeface="Arial"/>
                <a:cs typeface="Arial"/>
              </a:rPr>
              <a:t>to test of </a:t>
            </a:r>
          </a:p>
          <a:p>
            <a:pPr>
              <a:lnSpc>
                <a:spcPct val="110000"/>
              </a:lnSpc>
            </a:pPr>
            <a:r>
              <a:rPr lang="en-GB" i="1" dirty="0" smtClean="0">
                <a:latin typeface="Arial"/>
                <a:cs typeface="Arial"/>
              </a:rPr>
              <a:t>flavour conversion in the </a:t>
            </a:r>
            <a:r>
              <a:rPr lang="en-GB" i="1" dirty="0" smtClean="0">
                <a:latin typeface="Arial"/>
                <a:cs typeface="Arial"/>
              </a:rPr>
              <a:t>sun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GB" i="1" dirty="0" smtClean="0">
                <a:latin typeface="Arial"/>
                <a:cs typeface="Arial"/>
              </a:rPr>
              <a:t>up-turn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GB" i="1" dirty="0" smtClean="0">
                <a:latin typeface="Arial"/>
                <a:cs typeface="Arial"/>
              </a:rPr>
              <a:t>Day/Night asymmetry @ up-turn </a:t>
            </a:r>
            <a:endParaRPr lang="en-GB" i="1" dirty="0" smtClean="0">
              <a:latin typeface="Arial"/>
              <a:cs typeface="Arial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60709" y="223520"/>
            <a:ext cx="45984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i="1" dirty="0">
                <a:solidFill>
                  <a:srgbClr val="3366FF"/>
                </a:solidFill>
                <a:latin typeface="Iowan Old Style Black"/>
                <a:cs typeface="Iowan Old Style Black"/>
              </a:rPr>
              <a:t>Transition region </a:t>
            </a:r>
            <a:endParaRPr lang="en-GB" sz="4000" dirty="0"/>
          </a:p>
        </p:txBody>
      </p:sp>
      <p:sp>
        <p:nvSpPr>
          <p:cNvPr id="27" name="Segnaposto piè di pagina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9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atm-nu-produc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910" r="4379" b="1932"/>
          <a:stretch>
            <a:fillRect/>
          </a:stretch>
        </p:blipFill>
        <p:spPr bwMode="auto">
          <a:xfrm>
            <a:off x="0" y="1"/>
            <a:ext cx="9144000" cy="635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6"/>
          <p:cNvGrpSpPr/>
          <p:nvPr/>
        </p:nvGrpSpPr>
        <p:grpSpPr>
          <a:xfrm>
            <a:off x="5029402" y="170587"/>
            <a:ext cx="4122249" cy="4011506"/>
            <a:chOff x="292052" y="481763"/>
            <a:chExt cx="5384848" cy="5240186"/>
          </a:xfrm>
        </p:grpSpPr>
        <p:grpSp>
          <p:nvGrpSpPr>
            <p:cNvPr id="7" name="Group 39"/>
            <p:cNvGrpSpPr/>
            <p:nvPr/>
          </p:nvGrpSpPr>
          <p:grpSpPr>
            <a:xfrm rot="1196346">
              <a:off x="292052" y="891413"/>
              <a:ext cx="4158829" cy="4496251"/>
              <a:chOff x="2287751" y="934620"/>
              <a:chExt cx="4597495" cy="4970508"/>
            </a:xfrm>
          </p:grpSpPr>
          <p:pic>
            <p:nvPicPr>
              <p:cNvPr id="11" name="Picture 6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1209" t="12593" r="10513" b="9259"/>
              <a:stretch/>
            </p:blipFill>
            <p:spPr>
              <a:xfrm>
                <a:off x="2287751" y="1464268"/>
                <a:ext cx="3962400" cy="3990770"/>
              </a:xfrm>
              <a:prstGeom prst="ellipse">
                <a:avLst/>
              </a:prstGeom>
            </p:spPr>
          </p:pic>
          <p:sp>
            <p:nvSpPr>
              <p:cNvPr id="12" name="Magnetic Disk 7"/>
              <p:cNvSpPr/>
              <p:nvPr/>
            </p:nvSpPr>
            <p:spPr>
              <a:xfrm>
                <a:off x="4127500" y="1547206"/>
                <a:ext cx="282903" cy="482600"/>
              </a:xfrm>
              <a:prstGeom prst="flowChartMagneticDisk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9"/>
              <p:cNvCxnSpPr>
                <a:endCxn id="12" idx="0"/>
              </p:cNvCxnSpPr>
              <p:nvPr/>
            </p:nvCxnSpPr>
            <p:spPr>
              <a:xfrm>
                <a:off x="4268951" y="1008598"/>
                <a:ext cx="0" cy="699474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0"/>
              <p:cNvSpPr txBox="1"/>
              <p:nvPr/>
            </p:nvSpPr>
            <p:spPr>
              <a:xfrm>
                <a:off x="4268951" y="934620"/>
                <a:ext cx="359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ν</a:t>
                </a:r>
                <a:endParaRPr lang="en-US" sz="2800" dirty="0">
                  <a:solidFill>
                    <a:srgbClr val="FF00FF"/>
                  </a:solidFill>
                  <a:latin typeface="Times New Roman"/>
                  <a:cs typeface="Times New Roman"/>
                </a:endParaRPr>
              </a:p>
            </p:txBody>
          </p:sp>
          <p:cxnSp>
            <p:nvCxnSpPr>
              <p:cNvPr id="15" name="Straight Arrow Connector 18"/>
              <p:cNvCxnSpPr/>
              <p:nvPr/>
            </p:nvCxnSpPr>
            <p:spPr>
              <a:xfrm flipH="1">
                <a:off x="4268951" y="1276736"/>
                <a:ext cx="1141250" cy="583736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21"/>
              <p:cNvCxnSpPr/>
              <p:nvPr/>
            </p:nvCxnSpPr>
            <p:spPr>
              <a:xfrm flipH="1">
                <a:off x="4410403" y="1860472"/>
                <a:ext cx="1839748" cy="1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24"/>
              <p:cNvCxnSpPr/>
              <p:nvPr/>
            </p:nvCxnSpPr>
            <p:spPr>
              <a:xfrm flipH="1" flipV="1">
                <a:off x="4410402" y="2029805"/>
                <a:ext cx="2304023" cy="1429848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28"/>
              <p:cNvCxnSpPr>
                <a:endCxn id="12" idx="3"/>
              </p:cNvCxnSpPr>
              <p:nvPr/>
            </p:nvCxnSpPr>
            <p:spPr>
              <a:xfrm flipH="1" flipV="1">
                <a:off x="4268951" y="2029805"/>
                <a:ext cx="1981200" cy="2732694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31"/>
              <p:cNvCxnSpPr/>
              <p:nvPr/>
            </p:nvCxnSpPr>
            <p:spPr>
              <a:xfrm flipV="1">
                <a:off x="4268951" y="2029805"/>
                <a:ext cx="0" cy="3875322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34"/>
              <p:cNvSpPr txBox="1"/>
              <p:nvPr/>
            </p:nvSpPr>
            <p:spPr>
              <a:xfrm>
                <a:off x="5230554" y="1070168"/>
                <a:ext cx="359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ν</a:t>
                </a:r>
                <a:endParaRPr lang="en-US" sz="2800" dirty="0">
                  <a:solidFill>
                    <a:srgbClr val="FF00FF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1" name="TextBox 35"/>
              <p:cNvSpPr txBox="1"/>
              <p:nvPr/>
            </p:nvSpPr>
            <p:spPr>
              <a:xfrm>
                <a:off x="5707191" y="1351281"/>
                <a:ext cx="359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ν</a:t>
                </a:r>
                <a:endParaRPr lang="en-US" sz="2800" dirty="0">
                  <a:solidFill>
                    <a:srgbClr val="FF00FF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2" name="TextBox 36"/>
              <p:cNvSpPr txBox="1"/>
              <p:nvPr/>
            </p:nvSpPr>
            <p:spPr>
              <a:xfrm>
                <a:off x="6525953" y="3313826"/>
                <a:ext cx="359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ν</a:t>
                </a:r>
                <a:endParaRPr lang="en-US" sz="2800" dirty="0">
                  <a:solidFill>
                    <a:srgbClr val="FF00FF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3" name="TextBox 37"/>
              <p:cNvSpPr txBox="1"/>
              <p:nvPr/>
            </p:nvSpPr>
            <p:spPr>
              <a:xfrm>
                <a:off x="5906732" y="4516419"/>
                <a:ext cx="359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ν</a:t>
                </a:r>
                <a:endParaRPr lang="en-US" sz="2800" dirty="0">
                  <a:solidFill>
                    <a:srgbClr val="FF00FF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4" name="TextBox 38"/>
              <p:cNvSpPr txBox="1"/>
              <p:nvPr/>
            </p:nvSpPr>
            <p:spPr>
              <a:xfrm>
                <a:off x="4268951" y="5381908"/>
                <a:ext cx="359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ν</a:t>
                </a:r>
                <a:endParaRPr lang="en-US" sz="2800" dirty="0">
                  <a:solidFill>
                    <a:srgbClr val="FF00FF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8" name="TextBox 54"/>
            <p:cNvSpPr txBox="1"/>
            <p:nvPr/>
          </p:nvSpPr>
          <p:spPr>
            <a:xfrm>
              <a:off x="3949700" y="2063258"/>
              <a:ext cx="1727200" cy="603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/>
                  <a:cs typeface="Comic Sans MS"/>
                </a:rPr>
                <a:t>Horizontal</a:t>
              </a:r>
            </a:p>
            <a:p>
              <a:pPr algn="ctr"/>
              <a:r>
                <a:rPr lang="en-US" sz="1200" dirty="0" smtClean="0">
                  <a:latin typeface="Comic Sans MS"/>
                  <a:cs typeface="Comic Sans MS"/>
                </a:rPr>
                <a:t>neutrino </a:t>
              </a:r>
              <a:r>
                <a:rPr lang="en-US" sz="1200" dirty="0" err="1" smtClean="0">
                  <a:latin typeface="Lucida Grande"/>
                  <a:ea typeface="Lucida Grande"/>
                  <a:cs typeface="Lucida Grande"/>
                </a:rPr>
                <a:t>θ</a:t>
              </a:r>
              <a:r>
                <a:rPr lang="en-US" sz="1200" dirty="0" smtClean="0">
                  <a:latin typeface="Comic Sans MS"/>
                  <a:cs typeface="Comic Sans MS"/>
                </a:rPr>
                <a:t>= 90</a:t>
              </a:r>
              <a:r>
                <a:rPr lang="en-US" sz="1200" baseline="30000" dirty="0" smtClean="0">
                  <a:latin typeface="Comic Sans MS"/>
                  <a:cs typeface="Comic Sans MS"/>
                </a:rPr>
                <a:t>o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  <p:sp>
          <p:nvSpPr>
            <p:cNvPr id="9" name="TextBox 55"/>
            <p:cNvSpPr txBox="1"/>
            <p:nvPr/>
          </p:nvSpPr>
          <p:spPr>
            <a:xfrm>
              <a:off x="617318" y="5118881"/>
              <a:ext cx="1973482" cy="603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/>
                  <a:cs typeface="Comic Sans MS"/>
                </a:rPr>
                <a:t>Up going neutrino </a:t>
              </a:r>
              <a:r>
                <a:rPr lang="en-US" sz="1200" dirty="0">
                  <a:latin typeface="Comic Sans MS"/>
                  <a:cs typeface="Comic Sans MS"/>
                </a:rPr>
                <a:t> </a:t>
              </a:r>
              <a:r>
                <a:rPr lang="en-US" sz="1200" dirty="0" err="1">
                  <a:latin typeface="Lucida Grande"/>
                  <a:ea typeface="Lucida Grande"/>
                  <a:cs typeface="Lucida Grande"/>
                </a:rPr>
                <a:t>θ</a:t>
              </a:r>
              <a:r>
                <a:rPr lang="en-US" sz="1200" dirty="0">
                  <a:latin typeface="Comic Sans MS"/>
                  <a:cs typeface="Comic Sans MS"/>
                </a:rPr>
                <a:t>= </a:t>
              </a:r>
              <a:r>
                <a:rPr lang="en-US" sz="1200" dirty="0" smtClean="0">
                  <a:latin typeface="Comic Sans MS"/>
                  <a:cs typeface="Comic Sans MS"/>
                </a:rPr>
                <a:t>180</a:t>
              </a:r>
              <a:r>
                <a:rPr lang="en-US" sz="1200" baseline="30000" dirty="0" smtClean="0">
                  <a:latin typeface="Comic Sans MS"/>
                  <a:cs typeface="Comic Sans MS"/>
                </a:rPr>
                <a:t>o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  <p:sp>
          <p:nvSpPr>
            <p:cNvPr id="10" name="TextBox 57"/>
            <p:cNvSpPr txBox="1"/>
            <p:nvPr/>
          </p:nvSpPr>
          <p:spPr>
            <a:xfrm>
              <a:off x="2272793" y="481763"/>
              <a:ext cx="1676725" cy="603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/>
                  <a:cs typeface="Comic Sans MS"/>
                </a:rPr>
                <a:t>Down going neutrino</a:t>
              </a:r>
              <a:r>
                <a:rPr lang="en-US" sz="1200" dirty="0">
                  <a:latin typeface="Comic Sans MS"/>
                  <a:cs typeface="Comic Sans MS"/>
                </a:rPr>
                <a:t> </a:t>
              </a:r>
              <a:r>
                <a:rPr lang="en-US" sz="1200" dirty="0" err="1">
                  <a:latin typeface="Lucida Grande"/>
                  <a:ea typeface="Lucida Grande"/>
                  <a:cs typeface="Lucida Grande"/>
                </a:rPr>
                <a:t>θ</a:t>
              </a:r>
              <a:r>
                <a:rPr lang="en-US" sz="1200" dirty="0">
                  <a:latin typeface="Comic Sans MS"/>
                  <a:cs typeface="Comic Sans MS"/>
                </a:rPr>
                <a:t>= </a:t>
              </a:r>
              <a:r>
                <a:rPr lang="en-US" sz="1200" dirty="0" smtClean="0">
                  <a:latin typeface="Comic Sans MS"/>
                  <a:cs typeface="Comic Sans MS"/>
                </a:rPr>
                <a:t>0</a:t>
              </a:r>
              <a:r>
                <a:rPr lang="en-US" sz="1200" baseline="30000" dirty="0" smtClean="0">
                  <a:latin typeface="Comic Sans MS"/>
                  <a:cs typeface="Comic Sans MS"/>
                </a:rPr>
                <a:t>o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</p:grpSp>
      <p:sp>
        <p:nvSpPr>
          <p:cNvPr id="25" name="CasellaDiTesto 24"/>
          <p:cNvSpPr txBox="1"/>
          <p:nvPr/>
        </p:nvSpPr>
        <p:spPr>
          <a:xfrm>
            <a:off x="0" y="1"/>
            <a:ext cx="52213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Atmospheric neutrinos</a:t>
            </a:r>
            <a:endParaRPr lang="en-GB" sz="3200" dirty="0">
              <a:solidFill>
                <a:srgbClr val="3366FF"/>
              </a:solidFill>
              <a:latin typeface="Iowan Old Style Black"/>
              <a:cs typeface="Iowan Old Style Black"/>
            </a:endParaRPr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 rotWithShape="1">
          <a:blip r:embed="rId4"/>
          <a:srcRect r="49765"/>
          <a:stretch/>
        </p:blipFill>
        <p:spPr>
          <a:xfrm>
            <a:off x="-87481" y="777429"/>
            <a:ext cx="2998321" cy="4213098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6138343" y="4377557"/>
            <a:ext cx="2667000" cy="820738"/>
          </a:xfrm>
          <a:prstGeom prst="rect">
            <a:avLst/>
          </a:prstGeom>
          <a:solidFill>
            <a:srgbClr val="FFFCD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i="1" dirty="0" smtClean="0">
                <a:solidFill>
                  <a:srgbClr val="3366FF"/>
                </a:solidFill>
                <a:latin typeface="Arial"/>
                <a:cs typeface="Arial"/>
              </a:rPr>
              <a:t>E ~ few </a:t>
            </a:r>
            <a:r>
              <a:rPr lang="en-GB" sz="2000" i="1" dirty="0" err="1" smtClean="0">
                <a:solidFill>
                  <a:srgbClr val="3366FF"/>
                </a:solidFill>
                <a:latin typeface="Arial"/>
                <a:cs typeface="Arial"/>
              </a:rPr>
              <a:t>GeV</a:t>
            </a:r>
            <a:r>
              <a:rPr lang="en-GB" sz="2000" i="1" dirty="0" smtClean="0">
                <a:solidFill>
                  <a:srgbClr val="3366FF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GB" sz="2000" i="1" dirty="0" smtClean="0">
                <a:solidFill>
                  <a:srgbClr val="3366FF"/>
                </a:solidFill>
                <a:latin typeface="Arial"/>
                <a:cs typeface="Arial"/>
              </a:rPr>
              <a:t>L = 10 – 12000 km   </a:t>
            </a:r>
            <a:endParaRPr lang="en-GB" sz="2000" i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5729207" y="2409492"/>
            <a:ext cx="1843029" cy="369332"/>
          </a:xfrm>
          <a:prstGeom prst="rect">
            <a:avLst/>
          </a:prstGeom>
          <a:solidFill>
            <a:srgbClr val="FFFCD1"/>
          </a:solidFill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FF6600"/>
                </a:solidFill>
                <a:latin typeface="Arial"/>
                <a:cs typeface="Arial"/>
              </a:rPr>
              <a:t>L = D</a:t>
            </a:r>
            <a:r>
              <a:rPr lang="en-GB" i="1" baseline="-25000" dirty="0" smtClean="0">
                <a:solidFill>
                  <a:srgbClr val="FF6600"/>
                </a:solidFill>
                <a:latin typeface="Arial"/>
                <a:cs typeface="Arial"/>
              </a:rPr>
              <a:t>earth</a:t>
            </a:r>
            <a:r>
              <a:rPr lang="en-GB" i="1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GB" i="1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GB" i="1" dirty="0" err="1" smtClean="0">
                <a:solidFill>
                  <a:srgbClr val="FF6600"/>
                </a:solidFill>
                <a:latin typeface="Arial"/>
                <a:cs typeface="Arial"/>
              </a:rPr>
              <a:t>cos</a:t>
            </a:r>
            <a:r>
              <a:rPr lang="en-GB" i="1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GB" i="1" dirty="0" err="1" smtClean="0">
                <a:solidFill>
                  <a:srgbClr val="FF6600"/>
                </a:solidFill>
                <a:latin typeface="Arial"/>
                <a:cs typeface="Arial"/>
              </a:rPr>
              <a:t>θ</a:t>
            </a:r>
            <a:endParaRPr lang="en-GB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9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/>
          <p:nvPr/>
        </p:nvSpPr>
        <p:spPr>
          <a:xfrm>
            <a:off x="436880" y="5384285"/>
            <a:ext cx="8496063" cy="82214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ttangolo 33"/>
          <p:cNvSpPr/>
          <p:nvPr/>
        </p:nvSpPr>
        <p:spPr>
          <a:xfrm>
            <a:off x="5419214" y="874046"/>
            <a:ext cx="3041847" cy="503121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uppo 4"/>
          <p:cNvGrpSpPr/>
          <p:nvPr/>
        </p:nvGrpSpPr>
        <p:grpSpPr>
          <a:xfrm>
            <a:off x="436880" y="918350"/>
            <a:ext cx="4534354" cy="3461658"/>
            <a:chOff x="571042" y="1545760"/>
            <a:chExt cx="4534354" cy="3461658"/>
          </a:xfrm>
        </p:grpSpPr>
        <p:pic>
          <p:nvPicPr>
            <p:cNvPr id="6" name="Picture 5" descr="sk-fig4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042" y="1545760"/>
              <a:ext cx="4534354" cy="3461658"/>
            </a:xfrm>
            <a:prstGeom prst="rect">
              <a:avLst/>
            </a:prstGeom>
          </p:spPr>
        </p:pic>
        <p:cxnSp>
          <p:nvCxnSpPr>
            <p:cNvPr id="7" name="Straight Connector 11"/>
            <p:cNvCxnSpPr/>
            <p:nvPr/>
          </p:nvCxnSpPr>
          <p:spPr bwMode="auto">
            <a:xfrm>
              <a:off x="1170671" y="2873853"/>
              <a:ext cx="391296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CasellaDiTesto 7"/>
          <p:cNvSpPr txBox="1"/>
          <p:nvPr/>
        </p:nvSpPr>
        <p:spPr>
          <a:xfrm>
            <a:off x="457200" y="2070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52400" y="-8414"/>
            <a:ext cx="522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SuperKamiokande</a:t>
            </a:r>
            <a:endParaRPr lang="en-GB" sz="4000" dirty="0">
              <a:solidFill>
                <a:srgbClr val="3366FF"/>
              </a:solidFill>
              <a:latin typeface="Iowan Old Style Black"/>
              <a:cs typeface="Iowan Old Style Black"/>
            </a:endParaRPr>
          </a:p>
        </p:txBody>
      </p:sp>
      <p:pic>
        <p:nvPicPr>
          <p:cNvPr id="10" name="Immagin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95" y="1002078"/>
            <a:ext cx="711200" cy="2413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6528059" y="918350"/>
            <a:ext cx="1753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disappearance</a:t>
            </a:r>
          </a:p>
        </p:txBody>
      </p:sp>
      <p:sp>
        <p:nvSpPr>
          <p:cNvPr id="14" name="TextBox 15"/>
          <p:cNvSpPr txBox="1"/>
          <p:nvPr/>
        </p:nvSpPr>
        <p:spPr>
          <a:xfrm>
            <a:off x="5150778" y="1895684"/>
            <a:ext cx="331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Arial"/>
                <a:cs typeface="Arial"/>
              </a:rPr>
              <a:t>Deficit of the</a:t>
            </a:r>
            <a:r>
              <a:rPr lang="en-US" i="1" dirty="0" smtClean="0">
                <a:latin typeface="Arial"/>
                <a:cs typeface="Arial"/>
              </a:rPr>
              <a:t> </a:t>
            </a: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IE" i="1" dirty="0" smtClean="0">
                <a:latin typeface="Arial"/>
                <a:cs typeface="Arial"/>
              </a:rPr>
              <a:t> </a:t>
            </a:r>
            <a:r>
              <a:rPr lang="en-IE" i="1" dirty="0" smtClean="0">
                <a:latin typeface="Arial"/>
                <a:cs typeface="Arial"/>
                <a:sym typeface="Wingdings" pitchFamily="2" charset="2"/>
              </a:rPr>
              <a:t>– like events</a:t>
            </a:r>
            <a:r>
              <a:rPr lang="en-IE" i="1" dirty="0" smtClean="0">
                <a:latin typeface="Arial"/>
                <a:cs typeface="Arial"/>
              </a:rPr>
              <a:t> </a:t>
            </a:r>
            <a:endParaRPr lang="en-IE" i="1" dirty="0">
              <a:latin typeface="Arial"/>
              <a:cs typeface="Arial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6054235" y="2649179"/>
            <a:ext cx="209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Arial"/>
                <a:cs typeface="Arial"/>
              </a:rPr>
              <a:t>Determines </a:t>
            </a:r>
            <a:br>
              <a:rPr lang="en-IE" i="1" dirty="0" smtClean="0">
                <a:latin typeface="Arial"/>
                <a:cs typeface="Arial"/>
              </a:rPr>
            </a:br>
            <a:r>
              <a:rPr lang="en-IE" i="1" dirty="0" smtClean="0">
                <a:solidFill>
                  <a:srgbClr val="FF0000"/>
                </a:solidFill>
                <a:latin typeface="Arial"/>
                <a:cs typeface="Arial"/>
              </a:rPr>
              <a:t>mixing angle </a:t>
            </a:r>
            <a:r>
              <a:rPr lang="en-US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i="1" baseline="-25000" dirty="0" smtClean="0">
                <a:solidFill>
                  <a:srgbClr val="FF0000"/>
                </a:solidFill>
                <a:latin typeface="Arial"/>
                <a:cs typeface="Arial"/>
              </a:rPr>
              <a:t>23</a:t>
            </a:r>
            <a:endParaRPr lang="en-IE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2165574" y="4553288"/>
            <a:ext cx="1917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i="1" dirty="0" smtClean="0">
                <a:latin typeface="Arial"/>
                <a:cs typeface="Arial"/>
              </a:rPr>
              <a:t>The first oscillation</a:t>
            </a:r>
          </a:p>
          <a:p>
            <a:r>
              <a:rPr lang="en-IE" sz="1600" i="1" dirty="0" smtClean="0">
                <a:latin typeface="Arial"/>
                <a:cs typeface="Arial"/>
              </a:rPr>
              <a:t>minimum -</a:t>
            </a:r>
          </a:p>
          <a:p>
            <a:r>
              <a:rPr lang="en-IE" sz="1600" i="1" dirty="0" smtClean="0">
                <a:latin typeface="Arial"/>
                <a:cs typeface="Arial"/>
              </a:rPr>
              <a:t>determines Δm</a:t>
            </a:r>
            <a:r>
              <a:rPr lang="en-IE" sz="1600" i="1" baseline="-25000" dirty="0" smtClean="0">
                <a:latin typeface="Arial"/>
                <a:cs typeface="Arial"/>
              </a:rPr>
              <a:t>32</a:t>
            </a:r>
            <a:r>
              <a:rPr lang="en-IE" sz="1600" i="1" baseline="30000" dirty="0" smtClean="0">
                <a:latin typeface="Arial"/>
                <a:cs typeface="Arial"/>
              </a:rPr>
              <a:t>2</a:t>
            </a:r>
            <a:endParaRPr lang="en-IE" sz="1600" i="1" dirty="0" smtClean="0">
              <a:latin typeface="Arial"/>
              <a:cs typeface="Arial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457200" y="4469366"/>
            <a:ext cx="16605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i="1" dirty="0" smtClean="0">
                <a:latin typeface="Arial"/>
                <a:cs typeface="Arial"/>
              </a:rPr>
              <a:t>No oscillation effect</a:t>
            </a:r>
            <a:endParaRPr lang="en-IE" sz="1600" i="1" dirty="0">
              <a:latin typeface="Arial"/>
              <a:cs typeface="Arial"/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4737607" y="4384011"/>
            <a:ext cx="15022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i="1" dirty="0" smtClean="0">
                <a:latin typeface="Arial"/>
                <a:cs typeface="Arial"/>
              </a:rPr>
              <a:t>Averaged oscillations</a:t>
            </a:r>
            <a:endParaRPr lang="en-IE" sz="1600" i="1" dirty="0">
              <a:latin typeface="Arial"/>
              <a:cs typeface="Arial"/>
            </a:endParaRPr>
          </a:p>
        </p:txBody>
      </p:sp>
      <p:cxnSp>
        <p:nvCxnSpPr>
          <p:cNvPr id="23" name="Connettore 2 22"/>
          <p:cNvCxnSpPr/>
          <p:nvPr/>
        </p:nvCxnSpPr>
        <p:spPr>
          <a:xfrm>
            <a:off x="4737607" y="2246443"/>
            <a:ext cx="0" cy="62231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15" idx="1"/>
            <a:endCxn id="6" idx="3"/>
          </p:cNvCxnSpPr>
          <p:nvPr/>
        </p:nvCxnSpPr>
        <p:spPr>
          <a:xfrm flipH="1" flipV="1">
            <a:off x="4971234" y="2649179"/>
            <a:ext cx="1083001" cy="32316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>
            <a:stCxn id="16" idx="0"/>
          </p:cNvCxnSpPr>
          <p:nvPr/>
        </p:nvCxnSpPr>
        <p:spPr>
          <a:xfrm flipV="1">
            <a:off x="3124200" y="3383936"/>
            <a:ext cx="382593" cy="116935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24"/>
          <p:cNvSpPr txBox="1"/>
          <p:nvPr/>
        </p:nvSpPr>
        <p:spPr>
          <a:xfrm>
            <a:off x="6019800" y="3592402"/>
            <a:ext cx="2797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dotted: decoherence,</a:t>
            </a:r>
          </a:p>
          <a:p>
            <a:r>
              <a:rPr lang="en-IE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dashed: neutrino decay</a:t>
            </a:r>
            <a:endParaRPr lang="en-IE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TextBox 20"/>
          <p:cNvSpPr txBox="1"/>
          <p:nvPr/>
        </p:nvSpPr>
        <p:spPr>
          <a:xfrm>
            <a:off x="6019800" y="5455258"/>
            <a:ext cx="280307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>
                <a:latin typeface="Symbol" pitchFamily="18" charset="2"/>
              </a:rPr>
              <a:t>D</a:t>
            </a:r>
            <a:r>
              <a:rPr lang="en-IE" sz="2000" dirty="0" smtClean="0"/>
              <a:t>m</a:t>
            </a:r>
            <a:r>
              <a:rPr lang="en-IE" sz="2000" baseline="-25000" dirty="0" smtClean="0"/>
              <a:t>32</a:t>
            </a:r>
            <a:r>
              <a:rPr lang="en-IE" sz="2000" baseline="30000" dirty="0" smtClean="0"/>
              <a:t>2</a:t>
            </a:r>
            <a:r>
              <a:rPr lang="en-IE" sz="2000" dirty="0" smtClean="0"/>
              <a:t> =   2.5x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-3</a:t>
            </a:r>
            <a:r>
              <a:rPr lang="en-US" sz="2000" dirty="0" smtClean="0"/>
              <a:t> eV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</a:p>
          <a:p>
            <a:r>
              <a:rPr lang="en-IE" sz="2000" dirty="0" smtClean="0"/>
              <a:t> </a:t>
            </a:r>
            <a:r>
              <a:rPr lang="en-US" sz="2000" dirty="0" smtClean="0"/>
              <a:t>sin</a:t>
            </a:r>
            <a:r>
              <a:rPr lang="en-US" sz="2000" baseline="30000" dirty="0" smtClean="0"/>
              <a:t>2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>
                <a:latin typeface="Times New Roman" pitchFamily="18" charset="0"/>
              </a:rPr>
              <a:t>23 </a:t>
            </a:r>
            <a:r>
              <a:rPr lang="en-US" sz="2000" dirty="0" smtClean="0"/>
              <a:t>=</a:t>
            </a:r>
            <a:r>
              <a:rPr lang="en-IE" sz="2000" dirty="0" smtClean="0"/>
              <a:t>  0.45 – 0.55 </a:t>
            </a:r>
            <a:endParaRPr lang="en-IE" sz="2000" dirty="0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pic>
        <p:nvPicPr>
          <p:cNvPr id="24" name="Picture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9" y="5484118"/>
            <a:ext cx="5056141" cy="6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2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/>
          <p:nvPr/>
        </p:nvSpPr>
        <p:spPr>
          <a:xfrm>
            <a:off x="457199" y="4700099"/>
            <a:ext cx="7886951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15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269111" y="111851"/>
            <a:ext cx="841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Atmospheric neutrinos and mass hierarchy</a:t>
            </a:r>
            <a:endParaRPr lang="en-GB" sz="2800" dirty="0">
              <a:solidFill>
                <a:srgbClr val="3366FF"/>
              </a:solidFill>
              <a:latin typeface="Iowan Old Style Black"/>
              <a:cs typeface="Iowan Old Style Black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2542" y="662488"/>
            <a:ext cx="8858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Like solar neutrinos are affected by the interaction with matter, atmospheric neutrinos </a:t>
            </a:r>
            <a:r>
              <a:rPr lang="en-GB" i="1" dirty="0">
                <a:latin typeface="Arial"/>
                <a:cs typeface="Arial"/>
              </a:rPr>
              <a:t>crossing the </a:t>
            </a:r>
            <a:r>
              <a:rPr lang="en-GB" i="1" dirty="0" smtClean="0">
                <a:latin typeface="Arial"/>
                <a:cs typeface="Arial"/>
              </a:rPr>
              <a:t>earth can undergo adiabatic flavour conversion induced by (1,3) mixing. </a:t>
            </a:r>
            <a:endParaRPr lang="en-GB" i="1" dirty="0">
              <a:latin typeface="Arial"/>
              <a:cs typeface="Arial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457200" y="1473585"/>
            <a:ext cx="7886951" cy="2653779"/>
            <a:chOff x="457200" y="1493573"/>
            <a:chExt cx="7886951" cy="2653779"/>
          </a:xfrm>
        </p:grpSpPr>
        <p:sp>
          <p:nvSpPr>
            <p:cNvPr id="17" name="Rettangolo 16"/>
            <p:cNvSpPr/>
            <p:nvPr/>
          </p:nvSpPr>
          <p:spPr>
            <a:xfrm>
              <a:off x="457200" y="1493573"/>
              <a:ext cx="7886951" cy="2653779"/>
            </a:xfrm>
            <a:prstGeom prst="rect">
              <a:avLst/>
            </a:prstGeom>
            <a:solidFill>
              <a:srgbClr val="FFFCD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Immagine 9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54" y="1628201"/>
              <a:ext cx="4711700" cy="622300"/>
            </a:xfrm>
            <a:prstGeom prst="rect">
              <a:avLst/>
            </a:prstGeom>
          </p:spPr>
        </p:pic>
        <p:pic>
          <p:nvPicPr>
            <p:cNvPr id="11" name="Immagin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54" y="2594251"/>
              <a:ext cx="6273800" cy="469900"/>
            </a:xfrm>
            <a:prstGeom prst="rect">
              <a:avLst/>
            </a:prstGeom>
          </p:spPr>
        </p:pic>
        <p:pic>
          <p:nvPicPr>
            <p:cNvPr id="12" name="Immagine 1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54" y="3398801"/>
              <a:ext cx="2984500" cy="596900"/>
            </a:xfrm>
            <a:prstGeom prst="rect">
              <a:avLst/>
            </a:prstGeom>
          </p:spPr>
        </p:pic>
        <p:pic>
          <p:nvPicPr>
            <p:cNvPr id="13" name="Immagine 1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076" y="3519052"/>
              <a:ext cx="2400300" cy="292100"/>
            </a:xfrm>
            <a:prstGeom prst="rect">
              <a:avLst/>
            </a:prstGeom>
          </p:spPr>
        </p:pic>
      </p:grpSp>
      <p:sp>
        <p:nvSpPr>
          <p:cNvPr id="14" name="CasellaDiTesto 13"/>
          <p:cNvSpPr txBox="1"/>
          <p:nvPr/>
        </p:nvSpPr>
        <p:spPr>
          <a:xfrm>
            <a:off x="147041" y="4240756"/>
            <a:ext cx="885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Like for solar neutrinos “matter effects” are sensitive to the sign of Δm</a:t>
            </a:r>
            <a:r>
              <a:rPr lang="en-GB" i="1" baseline="30000" dirty="0" smtClean="0">
                <a:latin typeface="Arial"/>
                <a:cs typeface="Arial"/>
              </a:rPr>
              <a:t>2</a:t>
            </a:r>
            <a:r>
              <a:rPr lang="en-GB" i="1" baseline="-25000" dirty="0" smtClean="0">
                <a:latin typeface="Arial"/>
                <a:cs typeface="Arial"/>
              </a:rPr>
              <a:t>31</a:t>
            </a:r>
            <a:r>
              <a:rPr lang="en-GB" i="1" dirty="0" smtClean="0">
                <a:latin typeface="Arial"/>
                <a:cs typeface="Arial"/>
              </a:rPr>
              <a:t>   </a:t>
            </a:r>
            <a:endParaRPr lang="en-GB" i="1" dirty="0">
              <a:latin typeface="Arial"/>
              <a:cs typeface="Arial"/>
            </a:endParaRPr>
          </a:p>
        </p:txBody>
      </p:sp>
      <p:pic>
        <p:nvPicPr>
          <p:cNvPr id="15" name="Immagin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54" y="5017599"/>
            <a:ext cx="2349500" cy="3175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456057" y="4700099"/>
            <a:ext cx="3553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3366FF"/>
                </a:solidFill>
                <a:latin typeface="Arial"/>
                <a:cs typeface="Arial"/>
              </a:rPr>
              <a:t>Either neutrinos or anti-neutrinos cross the resonance depending of the sign of </a:t>
            </a:r>
            <a:r>
              <a:rPr lang="en-GB" i="1" dirty="0">
                <a:solidFill>
                  <a:srgbClr val="3366FF"/>
                </a:solidFill>
                <a:latin typeface="Arial"/>
                <a:cs typeface="Arial"/>
              </a:rPr>
              <a:t>Δm</a:t>
            </a:r>
            <a:r>
              <a:rPr lang="en-GB" i="1" baseline="30000" dirty="0">
                <a:solidFill>
                  <a:srgbClr val="3366FF"/>
                </a:solidFill>
                <a:latin typeface="Arial"/>
                <a:cs typeface="Arial"/>
              </a:rPr>
              <a:t>2</a:t>
            </a:r>
            <a:r>
              <a:rPr lang="en-GB" i="1" baseline="-25000" dirty="0">
                <a:solidFill>
                  <a:srgbClr val="3366FF"/>
                </a:solidFill>
                <a:latin typeface="Arial"/>
                <a:cs typeface="Arial"/>
              </a:rPr>
              <a:t>31</a:t>
            </a:r>
            <a:endParaRPr lang="en-GB" i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6553200" y="5623429"/>
            <a:ext cx="1788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rgbClr val="FF0080"/>
                </a:solidFill>
                <a:latin typeface="Arial"/>
                <a:cs typeface="Arial"/>
              </a:rPr>
              <a:t>Resonance for </a:t>
            </a:r>
            <a:r>
              <a:rPr lang="en-GB" i="1" dirty="0" err="1">
                <a:solidFill>
                  <a:srgbClr val="FF0080"/>
                </a:solidFill>
                <a:latin typeface="Arial"/>
                <a:cs typeface="Arial"/>
              </a:rPr>
              <a:t>E</a:t>
            </a:r>
            <a:r>
              <a:rPr lang="en-GB" i="1" baseline="-25000" dirty="0" err="1">
                <a:solidFill>
                  <a:srgbClr val="FF0080"/>
                </a:solidFill>
                <a:latin typeface="Arial"/>
                <a:cs typeface="Arial"/>
              </a:rPr>
              <a:t>ν</a:t>
            </a:r>
            <a:r>
              <a:rPr lang="en-GB" i="1" dirty="0">
                <a:solidFill>
                  <a:srgbClr val="FF0080"/>
                </a:solidFill>
                <a:latin typeface="Arial"/>
                <a:cs typeface="Arial"/>
              </a:rPr>
              <a:t>= [5, 8] </a:t>
            </a:r>
            <a:r>
              <a:rPr lang="en-GB" i="1" dirty="0" err="1">
                <a:solidFill>
                  <a:srgbClr val="FF0080"/>
                </a:solidFill>
                <a:latin typeface="Arial"/>
                <a:cs typeface="Arial"/>
              </a:rPr>
              <a:t>GeV</a:t>
            </a:r>
            <a:r>
              <a:rPr lang="en-GB" i="1" dirty="0">
                <a:solidFill>
                  <a:srgbClr val="FF0080"/>
                </a:solidFill>
                <a:latin typeface="Arial"/>
                <a:cs typeface="Arial"/>
              </a:rPr>
              <a:t>  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0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16</a:t>
            </a:fld>
            <a:endParaRPr lang="en-US"/>
          </a:p>
        </p:txBody>
      </p:sp>
      <p:pic>
        <p:nvPicPr>
          <p:cNvPr id="7" name="Immagine 6" descr="Oscillograp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" y="408455"/>
            <a:ext cx="9014380" cy="414661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57200" y="82317"/>
            <a:ext cx="841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Atmospheric neutrinos and mass hierarchy</a:t>
            </a:r>
            <a:endParaRPr lang="en-GB" sz="2800" dirty="0">
              <a:solidFill>
                <a:srgbClr val="3366FF"/>
              </a:solidFill>
              <a:latin typeface="Iowan Old Style Black"/>
              <a:cs typeface="Iowan Old Style Black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427087" y="4526210"/>
            <a:ext cx="5589493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i="1" dirty="0" smtClean="0">
                <a:latin typeface="Arial"/>
                <a:cs typeface="Arial"/>
              </a:rPr>
              <a:t>Measurement possible if: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sz="1600" i="1" dirty="0" smtClean="0">
                <a:latin typeface="Arial"/>
                <a:cs typeface="Arial"/>
              </a:rPr>
              <a:t>the detector is capable to select neutrinos from anti-neutrinos (magnetize iron calorimeter)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sz="1600" i="1" dirty="0" smtClean="0">
                <a:latin typeface="Arial"/>
                <a:cs typeface="Arial"/>
              </a:rPr>
              <a:t>good knowledge of neutrino and anti-neutrino fluxes exploiting </a:t>
            </a:r>
            <a:r>
              <a:rPr lang="en-GB" sz="1600" i="1" dirty="0" err="1" smtClean="0">
                <a:latin typeface="Arial"/>
                <a:cs typeface="Arial"/>
              </a:rPr>
              <a:t>σ</a:t>
            </a:r>
            <a:r>
              <a:rPr lang="en-GB" sz="1600" i="1" dirty="0" smtClean="0">
                <a:latin typeface="Arial"/>
                <a:cs typeface="Arial"/>
              </a:rPr>
              <a:t>(</a:t>
            </a:r>
            <a:r>
              <a:rPr lang="en-GB" sz="1600" i="1" dirty="0" err="1" smtClean="0">
                <a:latin typeface="Arial"/>
                <a:cs typeface="Arial"/>
              </a:rPr>
              <a:t>ν</a:t>
            </a:r>
            <a:r>
              <a:rPr lang="en-GB" sz="1600" i="1" dirty="0" smtClean="0">
                <a:latin typeface="Arial"/>
                <a:cs typeface="Arial"/>
              </a:rPr>
              <a:t>) ≠ </a:t>
            </a:r>
            <a:r>
              <a:rPr lang="en-GB" sz="1600" i="1" dirty="0" err="1">
                <a:latin typeface="Arial"/>
                <a:cs typeface="Arial"/>
              </a:rPr>
              <a:t>σ</a:t>
            </a:r>
            <a:r>
              <a:rPr lang="en-GB" sz="1600" i="1" dirty="0" smtClean="0">
                <a:latin typeface="Arial"/>
                <a:cs typeface="Arial"/>
              </a:rPr>
              <a:t>(anti-</a:t>
            </a:r>
            <a:r>
              <a:rPr lang="en-GB" sz="1600" i="1" dirty="0" err="1" smtClean="0">
                <a:latin typeface="Arial"/>
                <a:cs typeface="Arial"/>
              </a:rPr>
              <a:t>ν</a:t>
            </a:r>
            <a:r>
              <a:rPr lang="en-GB" sz="1600" i="1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sz="1600" i="1" dirty="0" smtClean="0">
                <a:latin typeface="Arial"/>
                <a:cs typeface="Arial"/>
              </a:rPr>
              <a:t>Large mass </a:t>
            </a:r>
            <a:endParaRPr lang="en-GB" sz="1600" i="1" dirty="0">
              <a:latin typeface="Arial"/>
              <a:cs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pic>
        <p:nvPicPr>
          <p:cNvPr id="30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82" y="4410766"/>
            <a:ext cx="2669622" cy="18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8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8979" y="869271"/>
            <a:ext cx="8584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cs typeface="Comic Sans MS"/>
              </a:rPr>
              <a:t>  </a:t>
            </a:r>
            <a:r>
              <a:rPr lang="en-GB" sz="2000" dirty="0" err="1" smtClean="0">
                <a:cs typeface="Comic Sans MS"/>
              </a:rPr>
              <a:t>Muon</a:t>
            </a:r>
            <a:r>
              <a:rPr lang="en-GB" sz="2000" dirty="0" smtClean="0">
                <a:cs typeface="Comic Sans MS"/>
              </a:rPr>
              <a:t>- and electron-channels contribute to net hierarchy asymmetry.</a:t>
            </a:r>
          </a:p>
          <a:p>
            <a:pPr algn="ctr"/>
            <a:r>
              <a:rPr lang="en-GB" sz="2000" dirty="0" smtClean="0">
                <a:cs typeface="Comic Sans MS"/>
              </a:rPr>
              <a:t>Electron channel more robust against detector resolution effects: </a:t>
            </a:r>
            <a:endParaRPr lang="en-GB" sz="2000" dirty="0">
              <a:cs typeface="Comic Sans M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692" y="1716553"/>
            <a:ext cx="3273612" cy="23077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5364" y="1716552"/>
            <a:ext cx="3455073" cy="23077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544" y="4150191"/>
            <a:ext cx="3287926" cy="23239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8307" y="4091712"/>
            <a:ext cx="3461213" cy="2429820"/>
          </a:xfrm>
          <a:prstGeom prst="rect">
            <a:avLst/>
          </a:prstGeom>
        </p:spPr>
      </p:pic>
      <p:sp>
        <p:nvSpPr>
          <p:cNvPr id="9" name="Flèche vers la droite 8"/>
          <p:cNvSpPr/>
          <p:nvPr/>
        </p:nvSpPr>
        <p:spPr bwMode="auto">
          <a:xfrm>
            <a:off x="4227932" y="2527183"/>
            <a:ext cx="547268" cy="659967"/>
          </a:xfrm>
          <a:prstGeom prst="rightArrow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Flèche vers la droite 9"/>
          <p:cNvSpPr/>
          <p:nvPr/>
        </p:nvSpPr>
        <p:spPr bwMode="auto">
          <a:xfrm>
            <a:off x="4268572" y="5133077"/>
            <a:ext cx="547268" cy="619185"/>
          </a:xfrm>
          <a:prstGeom prst="rightArrow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31859" y="3598066"/>
            <a:ext cx="1793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E, </a:t>
            </a:r>
            <a:r>
              <a:rPr lang="en-GB" dirty="0" err="1" smtClean="0">
                <a:solidFill>
                  <a:srgbClr val="0000FF"/>
                </a:solidFill>
              </a:rPr>
              <a:t>θ</a:t>
            </a:r>
            <a:r>
              <a:rPr lang="en-GB" dirty="0" smtClean="0">
                <a:solidFill>
                  <a:srgbClr val="0000FF"/>
                </a:solidFill>
              </a:rPr>
              <a:t> smearing</a:t>
            </a:r>
          </a:p>
          <a:p>
            <a:pPr algn="ctr"/>
            <a:r>
              <a:rPr lang="en-GB" dirty="0" smtClean="0">
                <a:solidFill>
                  <a:srgbClr val="0000FF"/>
                </a:solidFill>
              </a:rPr>
              <a:t>(kinematics</a:t>
            </a:r>
          </a:p>
          <a:p>
            <a:pPr algn="ctr"/>
            <a:r>
              <a:rPr lang="en-GB" dirty="0" smtClean="0">
                <a:solidFill>
                  <a:srgbClr val="0000FF"/>
                </a:solidFill>
              </a:rPr>
              <a:t>+ detector</a:t>
            </a:r>
          </a:p>
          <a:p>
            <a:pPr algn="ctr"/>
            <a:r>
              <a:rPr lang="en-GB" dirty="0" smtClean="0">
                <a:solidFill>
                  <a:srgbClr val="0000FF"/>
                </a:solidFill>
              </a:rPr>
              <a:t>resolution)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6553200" y="6139900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139900"/>
            <a:ext cx="2133600" cy="365125"/>
          </a:xfrm>
        </p:spPr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70780"/>
            <a:ext cx="2895600" cy="365125"/>
          </a:xfrm>
        </p:spPr>
        <p:txBody>
          <a:bodyPr/>
          <a:lstStyle/>
          <a:p>
            <a:r>
              <a:rPr lang="en-US" dirty="0" err="1" smtClean="0"/>
              <a:t>S.Dusini</a:t>
            </a:r>
            <a:r>
              <a:rPr lang="en-US" dirty="0" smtClean="0"/>
              <a:t> - INFN </a:t>
            </a:r>
            <a:r>
              <a:rPr lang="en-US" dirty="0" err="1" smtClean="0"/>
              <a:t>Padova</a:t>
            </a:r>
            <a:endParaRPr lang="en-US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54667" y="207878"/>
            <a:ext cx="5665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Smeared distributions</a:t>
            </a:r>
            <a:endParaRPr lang="en-GB" sz="3600" dirty="0">
              <a:solidFill>
                <a:srgbClr val="3366FF"/>
              </a:solidFill>
              <a:latin typeface="Iowan Old Style Black"/>
              <a:cs typeface="Iowan Old Style Black"/>
            </a:endParaRPr>
          </a:p>
        </p:txBody>
      </p:sp>
    </p:spTree>
    <p:extLst>
      <p:ext uri="{BB962C8B-B14F-4D97-AF65-F5344CB8AC3E}">
        <p14:creationId xmlns:p14="http://schemas.microsoft.com/office/powerpoint/2010/main" val="109906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5" descr="PINGU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6720" y="126999"/>
            <a:ext cx="17780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deep_c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756" y="1609487"/>
            <a:ext cx="3260884" cy="400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457256" y="176561"/>
            <a:ext cx="27082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Precision </a:t>
            </a:r>
            <a:r>
              <a:rPr lang="en-US" sz="2000" dirty="0" err="1" smtClean="0">
                <a:latin typeface="Arial"/>
                <a:cs typeface="Arial"/>
              </a:rPr>
              <a:t>IceCube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Next Generation 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Upgrade</a:t>
            </a:r>
          </a:p>
        </p:txBody>
      </p:sp>
      <p:pic>
        <p:nvPicPr>
          <p:cNvPr id="8" name="Picture 12" descr="fig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8657" y="2985770"/>
            <a:ext cx="3487928" cy="3314700"/>
          </a:xfrm>
          <a:prstGeom prst="rect">
            <a:avLst/>
          </a:prstGeom>
        </p:spPr>
      </p:pic>
      <p:sp>
        <p:nvSpPr>
          <p:cNvPr id="9" name="TextBox 16"/>
          <p:cNvSpPr txBox="1"/>
          <p:nvPr/>
        </p:nvSpPr>
        <p:spPr>
          <a:xfrm>
            <a:off x="4811393" y="2282092"/>
            <a:ext cx="2484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40 strings</a:t>
            </a:r>
          </a:p>
          <a:p>
            <a:r>
              <a:rPr lang="en-IE" dirty="0" smtClean="0"/>
              <a:t>96 DOM’s per string</a:t>
            </a:r>
            <a:endParaRPr lang="en-IE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57200" y="30549"/>
            <a:ext cx="28059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3366FF"/>
                </a:solidFill>
                <a:latin typeface="Abadi MT Condensed Extra Bold"/>
                <a:cs typeface="Abadi MT Condensed Extra Bold"/>
              </a:rPr>
              <a:t>PINGU</a:t>
            </a:r>
            <a:endParaRPr lang="en-GB" sz="8800" dirty="0">
              <a:solidFill>
                <a:srgbClr val="3366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2393791" y="5310703"/>
            <a:ext cx="125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FF0080"/>
                </a:solidFill>
                <a:latin typeface="Arial"/>
                <a:cs typeface="Arial"/>
              </a:rPr>
              <a:t>PINGU</a:t>
            </a:r>
            <a:endParaRPr lang="en-IE" dirty="0">
              <a:solidFill>
                <a:srgbClr val="FF0080"/>
              </a:solidFill>
              <a:latin typeface="Arial"/>
              <a:cs typeface="Arial"/>
            </a:endParaRPr>
          </a:p>
        </p:txBody>
      </p:sp>
      <p:cxnSp>
        <p:nvCxnSpPr>
          <p:cNvPr id="12" name="Straight Arrow Connector 15"/>
          <p:cNvCxnSpPr/>
          <p:nvPr/>
        </p:nvCxnSpPr>
        <p:spPr>
          <a:xfrm flipH="1" flipV="1">
            <a:off x="2393792" y="4582160"/>
            <a:ext cx="414814" cy="728543"/>
          </a:xfrm>
          <a:prstGeom prst="straightConnector1">
            <a:avLst/>
          </a:prstGeom>
          <a:ln w="28575" cmpd="sng">
            <a:solidFill>
              <a:srgbClr val="FF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5"/>
          <p:cNvSpPr txBox="1"/>
          <p:nvPr/>
        </p:nvSpPr>
        <p:spPr>
          <a:xfrm>
            <a:off x="389886" y="5816769"/>
            <a:ext cx="3886200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600" i="1" dirty="0" err="1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Letter</a:t>
            </a:r>
            <a:r>
              <a:rPr lang="it-IT" sz="1600" i="1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of </a:t>
            </a:r>
            <a:r>
              <a:rPr lang="it-IT" sz="1600" i="1" dirty="0" err="1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Intent</a:t>
            </a:r>
            <a:r>
              <a:rPr lang="it-IT" sz="1600" i="1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PINGU- arXiV:1401.2046</a:t>
            </a: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69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19</a:t>
            </a:fld>
            <a:endParaRPr lang="en-US"/>
          </a:p>
        </p:txBody>
      </p:sp>
      <p:sp>
        <p:nvSpPr>
          <p:cNvPr id="5" name="ZoneTexte 13"/>
          <p:cNvSpPr txBox="1"/>
          <p:nvPr/>
        </p:nvSpPr>
        <p:spPr>
          <a:xfrm>
            <a:off x="302796" y="1477099"/>
            <a:ext cx="3673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115 lines, 20m spaced, </a:t>
            </a:r>
          </a:p>
          <a:p>
            <a:r>
              <a:rPr lang="en-US" dirty="0" smtClean="0">
                <a:latin typeface="Arial"/>
                <a:cs typeface="Arial"/>
              </a:rPr>
              <a:t>18 DOMs/line, 6m spaced</a:t>
            </a:r>
          </a:p>
          <a:p>
            <a:r>
              <a:rPr lang="en-US" dirty="0" smtClean="0">
                <a:latin typeface="Arial"/>
                <a:cs typeface="Arial"/>
              </a:rPr>
              <a:t>Instrumented volume ~3.8 </a:t>
            </a:r>
            <a:r>
              <a:rPr lang="en-US" dirty="0">
                <a:latin typeface="Arial"/>
                <a:cs typeface="Arial"/>
              </a:rPr>
              <a:t>Mt</a:t>
            </a:r>
            <a:r>
              <a:rPr lang="en-US" dirty="0" smtClean="0">
                <a:latin typeface="Arial"/>
                <a:cs typeface="Arial"/>
              </a:rPr>
              <a:t>,</a:t>
            </a:r>
          </a:p>
          <a:p>
            <a:r>
              <a:rPr lang="en-US" dirty="0" smtClean="0">
                <a:latin typeface="Arial"/>
                <a:cs typeface="Arial"/>
              </a:rPr>
              <a:t>2070 optical module. </a:t>
            </a:r>
          </a:p>
        </p:txBody>
      </p:sp>
      <p:pic>
        <p:nvPicPr>
          <p:cNvPr id="6" name="Image 22"/>
          <p:cNvPicPr>
            <a:picLocks noChangeAspect="1"/>
          </p:cNvPicPr>
          <p:nvPr/>
        </p:nvPicPr>
        <p:blipFill rotWithShape="1">
          <a:blip r:embed="rId2" cstate="print"/>
          <a:srcRect l="52881" t="19747" r="3195" b="26614"/>
          <a:stretch/>
        </p:blipFill>
        <p:spPr>
          <a:xfrm>
            <a:off x="109872" y="2777939"/>
            <a:ext cx="3897186" cy="3578411"/>
          </a:xfrm>
          <a:prstGeom prst="rect">
            <a:avLst/>
          </a:prstGeom>
        </p:spPr>
      </p:pic>
      <p:pic>
        <p:nvPicPr>
          <p:cNvPr id="7" name="Immagine 5" descr="KM3NeT-Telescope-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0"/>
          <a:stretch/>
        </p:blipFill>
        <p:spPr>
          <a:xfrm>
            <a:off x="4144812" y="1870950"/>
            <a:ext cx="4541988" cy="325154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ZoneTexte 25"/>
          <p:cNvSpPr txBox="1"/>
          <p:nvPr/>
        </p:nvSpPr>
        <p:spPr>
          <a:xfrm>
            <a:off x="4438942" y="5156021"/>
            <a:ext cx="3011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 31 3” PMTs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 Digital photon counting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 Directional information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 Wide angle view</a:t>
            </a:r>
          </a:p>
        </p:txBody>
      </p:sp>
      <p:pic>
        <p:nvPicPr>
          <p:cNvPr id="9" name="Picture 17" descr="orca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0358" y="16193"/>
            <a:ext cx="1645920" cy="1741755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111875" y="457863"/>
            <a:ext cx="39123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Oscillation  Research with  </a:t>
            </a:r>
          </a:p>
          <a:p>
            <a:r>
              <a:rPr lang="en-US" dirty="0" err="1" smtClean="0">
                <a:latin typeface="Arial"/>
                <a:cs typeface="Arial"/>
              </a:rPr>
              <a:t>Cosmics</a:t>
            </a:r>
            <a:r>
              <a:rPr lang="en-US" dirty="0" smtClean="0">
                <a:latin typeface="Arial"/>
                <a:cs typeface="Arial"/>
              </a:rPr>
              <a:t> in the Abyss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0970" y="132095"/>
            <a:ext cx="3788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3366FF"/>
                </a:solidFill>
                <a:latin typeface="Abadi MT Condensed Extra Bold"/>
                <a:cs typeface="Abadi MT Condensed Extra Bold"/>
              </a:rPr>
              <a:t>Km</a:t>
            </a:r>
            <a:r>
              <a:rPr lang="en-GB" sz="7200" baseline="30000" dirty="0" smtClean="0">
                <a:solidFill>
                  <a:srgbClr val="3366FF"/>
                </a:solidFill>
                <a:latin typeface="Abadi MT Condensed Extra Bold"/>
                <a:cs typeface="Abadi MT Condensed Extra Bold"/>
              </a:rPr>
              <a:t>3</a:t>
            </a:r>
            <a:r>
              <a:rPr lang="en-GB" sz="7200" dirty="0" smtClean="0">
                <a:solidFill>
                  <a:srgbClr val="3366FF"/>
                </a:solidFill>
                <a:latin typeface="Abadi MT Condensed Extra Bold"/>
                <a:cs typeface="Abadi MT Condensed Extra Bold"/>
              </a:rPr>
              <a:t>-ORCA</a:t>
            </a:r>
            <a:endParaRPr lang="en-GB" sz="7200" dirty="0">
              <a:solidFill>
                <a:srgbClr val="3366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9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e 16"/>
          <p:cNvSpPr/>
          <p:nvPr/>
        </p:nvSpPr>
        <p:spPr>
          <a:xfrm>
            <a:off x="-1029380" y="-1157724"/>
            <a:ext cx="11206480" cy="5309812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e 15"/>
          <p:cNvSpPr/>
          <p:nvPr/>
        </p:nvSpPr>
        <p:spPr>
          <a:xfrm>
            <a:off x="-1029380" y="2035733"/>
            <a:ext cx="11206480" cy="4685742"/>
          </a:xfrm>
          <a:prstGeom prst="ellipse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2</a:t>
            </a:fld>
            <a:endParaRPr lang="en-US"/>
          </a:p>
        </p:txBody>
      </p:sp>
      <p:sp>
        <p:nvSpPr>
          <p:cNvPr id="15" name="Ovale 14"/>
          <p:cNvSpPr/>
          <p:nvPr/>
        </p:nvSpPr>
        <p:spPr>
          <a:xfrm>
            <a:off x="-1029380" y="5185454"/>
            <a:ext cx="11206480" cy="2341792"/>
          </a:xfrm>
          <a:prstGeom prst="ellipse">
            <a:avLst/>
          </a:prstGeom>
          <a:solidFill>
            <a:srgbClr val="804000"/>
          </a:solidFill>
          <a:ln>
            <a:solidFill>
              <a:srgbClr val="804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Immagine 21" descr="SN1987a_debris_evolution_animation_time_scal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461" y="269976"/>
            <a:ext cx="2254960" cy="2269795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261" y="2978760"/>
            <a:ext cx="2586160" cy="258616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440" y="5762997"/>
            <a:ext cx="3972560" cy="1032792"/>
          </a:xfrm>
          <a:prstGeom prst="rect">
            <a:avLst/>
          </a:prstGeom>
        </p:spPr>
      </p:pic>
      <p:pic>
        <p:nvPicPr>
          <p:cNvPr id="25" name="Picture 6" descr="Untitled.gif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667"/>
          <a:stretch/>
        </p:blipFill>
        <p:spPr>
          <a:xfrm>
            <a:off x="2008458" y="1828800"/>
            <a:ext cx="4363136" cy="431621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596" y="-129453"/>
            <a:ext cx="3429000" cy="2395133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645" y="269976"/>
            <a:ext cx="2951555" cy="1918511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1225778" y="702270"/>
            <a:ext cx="1661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Big Bang</a:t>
            </a:r>
          </a:p>
          <a:p>
            <a:r>
              <a:rPr lang="en-GB" i="1" dirty="0" err="1" smtClean="0">
                <a:solidFill>
                  <a:srgbClr val="FFFF00"/>
                </a:solidFill>
                <a:latin typeface="Arial"/>
                <a:cs typeface="Arial"/>
              </a:rPr>
              <a:t>ρ</a:t>
            </a:r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 ~ 330/cm</a:t>
            </a:r>
            <a:r>
              <a:rPr lang="en-GB" i="1" baseline="30000" dirty="0" smtClean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endParaRPr lang="en-GB" i="1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GB" i="1" dirty="0" err="1" smtClean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lang="en-GB" i="1" baseline="-25000" dirty="0" err="1" smtClean="0">
                <a:solidFill>
                  <a:srgbClr val="FFFF00"/>
                </a:solidFill>
                <a:latin typeface="Arial"/>
                <a:cs typeface="Arial"/>
              </a:rPr>
              <a:t>ν</a:t>
            </a:r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 ~ 4 10</a:t>
            </a:r>
            <a:r>
              <a:rPr lang="en-GB" i="1" baseline="30000" dirty="0" smtClean="0">
                <a:solidFill>
                  <a:srgbClr val="FFFF00"/>
                </a:solidFill>
                <a:latin typeface="Arial"/>
                <a:cs typeface="Arial"/>
              </a:rPr>
              <a:t>-4</a:t>
            </a:r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GB" i="1" dirty="0" err="1" smtClean="0">
                <a:solidFill>
                  <a:srgbClr val="FFFF00"/>
                </a:solidFill>
                <a:latin typeface="Arial"/>
                <a:cs typeface="Arial"/>
              </a:rPr>
              <a:t>eV</a:t>
            </a:r>
            <a:endParaRPr lang="en-GB" i="1" baseline="-25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661608" y="528320"/>
            <a:ext cx="2608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latin typeface="Arial"/>
                <a:cs typeface="Arial"/>
              </a:rPr>
              <a:t>Sun: </a:t>
            </a:r>
            <a:r>
              <a:rPr lang="en-GB" i="1" dirty="0" err="1" smtClean="0">
                <a:latin typeface="Arial"/>
                <a:cs typeface="Arial"/>
              </a:rPr>
              <a:t>ν</a:t>
            </a:r>
            <a:r>
              <a:rPr lang="en-GB" i="1" baseline="-25000" dirty="0" err="1" smtClean="0">
                <a:latin typeface="Arial"/>
                <a:cs typeface="Arial"/>
              </a:rPr>
              <a:t>e</a:t>
            </a:r>
            <a:endParaRPr lang="en-GB" i="1" dirty="0" smtClean="0">
              <a:latin typeface="Arial"/>
              <a:cs typeface="Arial"/>
            </a:endParaRPr>
          </a:p>
          <a:p>
            <a:r>
              <a:rPr lang="en-GB" i="1" dirty="0" err="1" smtClean="0">
                <a:latin typeface="Arial"/>
                <a:cs typeface="Arial"/>
              </a:rPr>
              <a:t>ϕ</a:t>
            </a:r>
            <a:r>
              <a:rPr lang="en-GB" i="1" baseline="-25000" dirty="0" err="1" smtClean="0">
                <a:latin typeface="Arial"/>
                <a:cs typeface="Arial"/>
              </a:rPr>
              <a:t>earth</a:t>
            </a:r>
            <a:r>
              <a:rPr lang="en-GB" i="1" dirty="0" smtClean="0">
                <a:latin typeface="Arial"/>
                <a:cs typeface="Arial"/>
              </a:rPr>
              <a:t> ~ 6 x 10</a:t>
            </a:r>
            <a:r>
              <a:rPr lang="en-GB" i="1" baseline="30000" dirty="0" smtClean="0">
                <a:latin typeface="Arial"/>
                <a:cs typeface="Arial"/>
              </a:rPr>
              <a:t>10</a:t>
            </a:r>
            <a:r>
              <a:rPr lang="en-GB" i="1" dirty="0" smtClean="0">
                <a:latin typeface="Arial"/>
                <a:cs typeface="Arial"/>
              </a:rPr>
              <a:t> </a:t>
            </a:r>
            <a:r>
              <a:rPr lang="en-GB" i="1" dirty="0" err="1" smtClean="0">
                <a:latin typeface="Arial"/>
                <a:cs typeface="Arial"/>
              </a:rPr>
              <a:t>ν</a:t>
            </a:r>
            <a:r>
              <a:rPr lang="en-GB" i="1" dirty="0" smtClean="0">
                <a:latin typeface="Arial"/>
                <a:cs typeface="Arial"/>
              </a:rPr>
              <a:t>/cm</a:t>
            </a:r>
            <a:r>
              <a:rPr lang="en-GB" i="1" baseline="30000" dirty="0" smtClean="0">
                <a:latin typeface="Arial"/>
                <a:cs typeface="Arial"/>
              </a:rPr>
              <a:t>2</a:t>
            </a:r>
            <a:r>
              <a:rPr lang="en-GB" i="1" dirty="0" smtClean="0">
                <a:latin typeface="Arial"/>
                <a:cs typeface="Arial"/>
              </a:rPr>
              <a:t> s</a:t>
            </a:r>
          </a:p>
          <a:p>
            <a:r>
              <a:rPr lang="en-GB" i="1" dirty="0" err="1" smtClean="0">
                <a:latin typeface="Arial"/>
                <a:cs typeface="Arial"/>
              </a:rPr>
              <a:t>E</a:t>
            </a:r>
            <a:r>
              <a:rPr lang="en-GB" i="1" baseline="-25000" dirty="0" err="1" smtClean="0">
                <a:latin typeface="Arial"/>
                <a:cs typeface="Arial"/>
              </a:rPr>
              <a:t>ν</a:t>
            </a:r>
            <a:r>
              <a:rPr lang="en-GB" i="1" dirty="0" smtClean="0">
                <a:latin typeface="Arial"/>
                <a:cs typeface="Arial"/>
              </a:rPr>
              <a:t> ~ 0.1 – 20 MeV</a:t>
            </a:r>
            <a:endParaRPr lang="en-GB" i="1" baseline="-25000" dirty="0">
              <a:latin typeface="Arial"/>
              <a:cs typeface="Arial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9"/>
          <a:srcRect r="21173"/>
          <a:stretch/>
        </p:blipFill>
        <p:spPr>
          <a:xfrm>
            <a:off x="0" y="4886734"/>
            <a:ext cx="2275840" cy="1356372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0" y="4427633"/>
            <a:ext cx="1906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  <a:latin typeface="Arial"/>
                <a:cs typeface="Arial"/>
              </a:rPr>
              <a:t>Nuclear Reactor</a:t>
            </a:r>
          </a:p>
          <a:p>
            <a:r>
              <a:rPr lang="en-GB" i="1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GB" i="1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ν</a:t>
            </a:r>
            <a:r>
              <a:rPr lang="en-GB" i="1" dirty="0" smtClean="0">
                <a:solidFill>
                  <a:srgbClr val="FF0000"/>
                </a:solidFill>
                <a:latin typeface="Arial"/>
                <a:cs typeface="Arial"/>
              </a:rPr>
              <a:t> ~ MeV</a:t>
            </a:r>
            <a:endParaRPr lang="en-GB" i="1" baseline="-25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7565618" y="1656080"/>
            <a:ext cx="136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Supernova</a:t>
            </a:r>
            <a:b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GB" i="1" dirty="0" err="1" smtClean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lang="en-GB" i="1" baseline="-25000" dirty="0" err="1" smtClean="0">
                <a:solidFill>
                  <a:srgbClr val="FFFF00"/>
                </a:solidFill>
                <a:latin typeface="Arial"/>
                <a:cs typeface="Arial"/>
              </a:rPr>
              <a:t>ν</a:t>
            </a:r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 ~ MeV</a:t>
            </a:r>
            <a:endParaRPr lang="en-GB" i="1" baseline="-25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6424227" y="4589125"/>
            <a:ext cx="2608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Atmospheric neutrinos</a:t>
            </a:r>
          </a:p>
          <a:p>
            <a:endParaRPr lang="en-GB" i="1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GB" i="1" dirty="0" err="1" smtClean="0">
                <a:solidFill>
                  <a:srgbClr val="FFFF00"/>
                </a:solidFill>
                <a:latin typeface="Arial"/>
                <a:cs typeface="Arial"/>
              </a:rPr>
              <a:t>ϕ</a:t>
            </a:r>
            <a:r>
              <a:rPr lang="en-GB" i="1" baseline="-25000" dirty="0" err="1" smtClean="0">
                <a:solidFill>
                  <a:srgbClr val="FFFF00"/>
                </a:solidFill>
                <a:latin typeface="Arial"/>
                <a:cs typeface="Arial"/>
              </a:rPr>
              <a:t>ν</a:t>
            </a:r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GB" i="1" dirty="0">
                <a:solidFill>
                  <a:srgbClr val="FFFF00"/>
                </a:solidFill>
                <a:latin typeface="Arial"/>
                <a:cs typeface="Arial"/>
              </a:rPr>
              <a:t>~ 1</a:t>
            </a:r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GB" i="1" dirty="0" err="1">
                <a:solidFill>
                  <a:srgbClr val="FFFF00"/>
                </a:solidFill>
                <a:latin typeface="Arial"/>
                <a:cs typeface="Arial"/>
              </a:rPr>
              <a:t>ν</a:t>
            </a:r>
            <a:r>
              <a:rPr lang="en-GB" i="1" dirty="0">
                <a:solidFill>
                  <a:srgbClr val="FFFF00"/>
                </a:solidFill>
                <a:latin typeface="Arial"/>
                <a:cs typeface="Arial"/>
              </a:rPr>
              <a:t>/cm</a:t>
            </a:r>
            <a:r>
              <a:rPr lang="en-GB" i="1" baseline="30000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r>
              <a:rPr lang="en-GB" i="1" dirty="0">
                <a:solidFill>
                  <a:srgbClr val="FFFF00"/>
                </a:solidFill>
                <a:latin typeface="Arial"/>
                <a:cs typeface="Arial"/>
              </a:rPr>
              <a:t> s</a:t>
            </a:r>
          </a:p>
        </p:txBody>
      </p:sp>
      <p:pic>
        <p:nvPicPr>
          <p:cNvPr id="33" name="Immagine 3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40" y="4930140"/>
            <a:ext cx="1625600" cy="241300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478505" y="6260787"/>
            <a:ext cx="42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Earth-radioactivity: </a:t>
            </a:r>
            <a:r>
              <a:rPr lang="en-GB" i="1" dirty="0" err="1" smtClean="0">
                <a:solidFill>
                  <a:srgbClr val="FFFF00"/>
                </a:solidFill>
                <a:latin typeface="Arial"/>
                <a:cs typeface="Arial"/>
              </a:rPr>
              <a:t>ϕ</a:t>
            </a:r>
            <a:r>
              <a:rPr lang="en-GB" i="1" baseline="-25000" dirty="0" err="1" smtClean="0">
                <a:solidFill>
                  <a:srgbClr val="FFFF00"/>
                </a:solidFill>
                <a:latin typeface="Arial"/>
                <a:cs typeface="Arial"/>
              </a:rPr>
              <a:t>ν</a:t>
            </a:r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GB" i="1" dirty="0">
                <a:solidFill>
                  <a:srgbClr val="FFFF00"/>
                </a:solidFill>
                <a:latin typeface="Arial"/>
                <a:cs typeface="Arial"/>
              </a:rPr>
              <a:t>~ </a:t>
            </a:r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6 x 10</a:t>
            </a:r>
            <a:r>
              <a:rPr lang="en-GB" i="1" baseline="30000" dirty="0" smtClean="0">
                <a:solidFill>
                  <a:srgbClr val="FFFF00"/>
                </a:solidFill>
                <a:latin typeface="Arial"/>
                <a:cs typeface="Arial"/>
              </a:rPr>
              <a:t>6</a:t>
            </a:r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GB" i="1" dirty="0" err="1">
                <a:solidFill>
                  <a:srgbClr val="FFFF00"/>
                </a:solidFill>
                <a:latin typeface="Arial"/>
                <a:cs typeface="Arial"/>
              </a:rPr>
              <a:t>ν</a:t>
            </a:r>
            <a:r>
              <a:rPr lang="en-GB" i="1" dirty="0">
                <a:solidFill>
                  <a:srgbClr val="FFFF00"/>
                </a:solidFill>
                <a:latin typeface="Arial"/>
                <a:cs typeface="Arial"/>
              </a:rPr>
              <a:t>/cm</a:t>
            </a:r>
            <a:r>
              <a:rPr lang="en-GB" i="1" baseline="30000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r>
              <a:rPr lang="en-GB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GB" i="1" dirty="0" smtClean="0">
                <a:solidFill>
                  <a:srgbClr val="FFFF00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6383261" y="5609108"/>
            <a:ext cx="27489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latin typeface="Arial"/>
                <a:cs typeface="Arial"/>
              </a:rPr>
              <a:t>Accelerators: </a:t>
            </a:r>
            <a:r>
              <a:rPr lang="en-GB" sz="1400" i="1" dirty="0" err="1" smtClean="0">
                <a:latin typeface="Arial"/>
                <a:cs typeface="Arial"/>
              </a:rPr>
              <a:t>E</a:t>
            </a:r>
            <a:r>
              <a:rPr lang="en-GB" sz="1400" i="1" baseline="-25000" dirty="0" err="1" smtClean="0">
                <a:latin typeface="Arial"/>
                <a:cs typeface="Arial"/>
              </a:rPr>
              <a:t>ν</a:t>
            </a:r>
            <a:r>
              <a:rPr lang="en-GB" sz="1400" i="1" dirty="0" smtClean="0">
                <a:latin typeface="Arial"/>
                <a:cs typeface="Arial"/>
              </a:rPr>
              <a:t> </a:t>
            </a:r>
            <a:r>
              <a:rPr lang="en-GB" sz="1400" i="1" dirty="0">
                <a:latin typeface="Arial"/>
                <a:cs typeface="Arial"/>
              </a:rPr>
              <a:t>~ </a:t>
            </a:r>
            <a:r>
              <a:rPr lang="en-GB" sz="1400" i="1" dirty="0" smtClean="0">
                <a:latin typeface="Arial"/>
                <a:cs typeface="Arial"/>
              </a:rPr>
              <a:t>0.3 – 30 </a:t>
            </a:r>
            <a:r>
              <a:rPr lang="en-GB" sz="1400" i="1" dirty="0" err="1" smtClean="0">
                <a:latin typeface="Arial"/>
                <a:cs typeface="Arial"/>
              </a:rPr>
              <a:t>GeV</a:t>
            </a:r>
            <a:endParaRPr lang="en-GB" sz="1400" i="1" baseline="-25000" dirty="0">
              <a:latin typeface="Arial"/>
              <a:cs typeface="Arial"/>
            </a:endParaRPr>
          </a:p>
        </p:txBody>
      </p:sp>
      <p:pic>
        <p:nvPicPr>
          <p:cNvPr id="38" name="Immagine 37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9" y="5073964"/>
            <a:ext cx="496285" cy="397028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 rot="17810082">
            <a:off x="-156571" y="2488007"/>
            <a:ext cx="2538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  <a:latin typeface="Phosphate Inline"/>
                <a:cs typeface="Phosphate Inline"/>
              </a:rPr>
              <a:t>Neutrino </a:t>
            </a:r>
            <a:br>
              <a:rPr lang="en-GB" sz="4000" dirty="0" smtClean="0">
                <a:solidFill>
                  <a:srgbClr val="FF0000"/>
                </a:solidFill>
                <a:latin typeface="Phosphate Inline"/>
                <a:cs typeface="Phosphate Inline"/>
              </a:rPr>
            </a:br>
            <a:r>
              <a:rPr lang="en-GB" sz="4000" dirty="0" smtClean="0">
                <a:solidFill>
                  <a:srgbClr val="FF0000"/>
                </a:solidFill>
                <a:latin typeface="Phosphate Inline"/>
                <a:cs typeface="Phosphate Inline"/>
              </a:rPr>
              <a:t>sources</a:t>
            </a:r>
            <a:endParaRPr lang="en-GB" sz="4000" dirty="0">
              <a:solidFill>
                <a:srgbClr val="FF0000"/>
              </a:solidFill>
              <a:latin typeface="Phosphate Inline"/>
              <a:cs typeface="Phosphate Inline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1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7" descr="intro_mag-coi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591" y="1687464"/>
            <a:ext cx="6080449" cy="3177467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198430" y="1009334"/>
            <a:ext cx="675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Arial"/>
                <a:cs typeface="Arial"/>
              </a:rPr>
              <a:t>The  50 </a:t>
            </a:r>
            <a:r>
              <a:rPr lang="en-IE" i="1" dirty="0" err="1" smtClean="0">
                <a:latin typeface="Arial"/>
                <a:cs typeface="Arial"/>
              </a:rPr>
              <a:t>kt</a:t>
            </a:r>
            <a:r>
              <a:rPr lang="en-IE" i="1" dirty="0" smtClean="0">
                <a:latin typeface="Arial"/>
                <a:cs typeface="Arial"/>
              </a:rPr>
              <a:t> magnetized iron calorimeter (ICAL) detector at the India-based Neutrino Observatory (INO) </a:t>
            </a:r>
            <a:endParaRPr lang="en-IE" i="1" dirty="0">
              <a:latin typeface="Arial"/>
              <a:cs typeface="Arial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198430" y="4990721"/>
            <a:ext cx="8173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i="1" dirty="0" smtClean="0">
                <a:latin typeface="Arial"/>
                <a:cs typeface="Arial"/>
              </a:rPr>
              <a:t>Energy and direction of the </a:t>
            </a:r>
            <a:r>
              <a:rPr lang="en-IE" sz="2000" i="1" dirty="0" err="1" smtClean="0">
                <a:latin typeface="Arial"/>
                <a:cs typeface="Arial"/>
              </a:rPr>
              <a:t>muons</a:t>
            </a:r>
            <a:r>
              <a:rPr lang="en-IE" sz="2000" i="1" dirty="0" smtClean="0">
                <a:latin typeface="Arial"/>
                <a:cs typeface="Arial"/>
              </a:rPr>
              <a:t>; energy of multi-</a:t>
            </a:r>
            <a:r>
              <a:rPr lang="en-IE" sz="2000" i="1" dirty="0" err="1" smtClean="0">
                <a:latin typeface="Arial"/>
                <a:cs typeface="Arial"/>
              </a:rPr>
              <a:t>GeV</a:t>
            </a:r>
            <a:r>
              <a:rPr lang="en-IE" sz="2000" i="1" dirty="0" smtClean="0">
                <a:latin typeface="Arial"/>
                <a:cs typeface="Arial"/>
              </a:rPr>
              <a:t> hadrons;</a:t>
            </a:r>
            <a:endParaRPr lang="en-IE" sz="2000" i="1" dirty="0">
              <a:latin typeface="Arial"/>
              <a:cs typeface="Arial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135797" y="5642397"/>
            <a:ext cx="8945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i="1" dirty="0" smtClean="0">
                <a:latin typeface="Arial"/>
                <a:cs typeface="Arial"/>
              </a:rPr>
              <a:t>The energy and zenith angle dependence of the atmospheric neutrinos </a:t>
            </a:r>
          </a:p>
          <a:p>
            <a:r>
              <a:rPr lang="en-IE" sz="2000" i="1" dirty="0" smtClean="0">
                <a:latin typeface="Arial"/>
                <a:cs typeface="Arial"/>
              </a:rPr>
              <a:t>in the multi-</a:t>
            </a:r>
            <a:r>
              <a:rPr lang="en-IE" sz="2000" i="1" dirty="0" err="1" smtClean="0">
                <a:latin typeface="Arial"/>
                <a:cs typeface="Arial"/>
              </a:rPr>
              <a:t>GeV</a:t>
            </a:r>
            <a:r>
              <a:rPr lang="en-IE" sz="2000" i="1" dirty="0" smtClean="0">
                <a:latin typeface="Arial"/>
                <a:cs typeface="Arial"/>
              </a:rPr>
              <a:t> range.</a:t>
            </a:r>
            <a:endParaRPr lang="en-IE" sz="2000" i="1" dirty="0">
              <a:latin typeface="Arial"/>
              <a:cs typeface="Arial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167951" y="5274437"/>
            <a:ext cx="2158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i="1" dirty="0" smtClean="0">
                <a:latin typeface="Arial"/>
                <a:cs typeface="Arial"/>
              </a:rPr>
              <a:t> charge of </a:t>
            </a:r>
            <a:r>
              <a:rPr lang="en-IE" sz="2000" i="1" dirty="0" err="1" smtClean="0">
                <a:latin typeface="Arial"/>
                <a:cs typeface="Arial"/>
              </a:rPr>
              <a:t>muon</a:t>
            </a:r>
            <a:endParaRPr lang="en-IE" sz="2000" i="1" dirty="0">
              <a:latin typeface="Arial"/>
              <a:cs typeface="Arial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6626860" y="4054745"/>
            <a:ext cx="206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i="1" dirty="0" smtClean="0">
                <a:latin typeface="Arial"/>
                <a:cs typeface="Arial"/>
              </a:rPr>
              <a:t>Resistive plate </a:t>
            </a:r>
          </a:p>
          <a:p>
            <a:r>
              <a:rPr lang="en-IE" sz="2000" i="1" dirty="0" smtClean="0">
                <a:latin typeface="Arial"/>
                <a:cs typeface="Arial"/>
              </a:rPr>
              <a:t>chambers</a:t>
            </a:r>
            <a:endParaRPr lang="en-IE" sz="2000" i="1" dirty="0">
              <a:latin typeface="Arial"/>
              <a:cs typeface="Arial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57200" y="30549"/>
            <a:ext cx="30234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 smtClean="0">
                <a:solidFill>
                  <a:schemeClr val="bg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INO-ICAL</a:t>
            </a:r>
            <a:endParaRPr lang="en-GB" sz="6600" dirty="0">
              <a:solidFill>
                <a:schemeClr val="bg1">
                  <a:lumMod val="50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4424680" y="284479"/>
            <a:ext cx="425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i="1" dirty="0" smtClean="0">
                <a:solidFill>
                  <a:srgbClr val="FF0000"/>
                </a:solidFill>
              </a:rPr>
              <a:t>ICAL Collaboration (Ahmed </a:t>
            </a:r>
            <a:r>
              <a:rPr lang="en-IE" sz="1600" i="1" dirty="0" err="1" smtClean="0">
                <a:solidFill>
                  <a:srgbClr val="FF0000"/>
                </a:solidFill>
              </a:rPr>
              <a:t>Shakeel</a:t>
            </a:r>
            <a:r>
              <a:rPr lang="en-IE" sz="1600" i="1" dirty="0" smtClean="0">
                <a:solidFill>
                  <a:srgbClr val="FF0000"/>
                </a:solidFill>
              </a:rPr>
              <a:t> et al.) arXiv:1505.07380 [</a:t>
            </a:r>
            <a:r>
              <a:rPr lang="en-IE" sz="1600" i="1" dirty="0" err="1" smtClean="0">
                <a:solidFill>
                  <a:srgbClr val="FF0000"/>
                </a:solidFill>
              </a:rPr>
              <a:t>physics.ins-det</a:t>
            </a:r>
            <a:r>
              <a:rPr lang="en-IE" sz="1600" i="1" dirty="0" smtClean="0">
                <a:solidFill>
                  <a:srgbClr val="FF0000"/>
                </a:solidFill>
              </a:rPr>
              <a:t>] </a:t>
            </a:r>
            <a:endParaRPr lang="en-IE" sz="1600" i="1" dirty="0">
              <a:solidFill>
                <a:srgbClr val="FF0000"/>
              </a:solidFill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15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21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100517" y="104254"/>
            <a:ext cx="5624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rgbClr val="008000"/>
                </a:solidFill>
                <a:latin typeface="Iowan Old Style Black"/>
                <a:cs typeface="Iowan Old Style Black"/>
              </a:rPr>
              <a:t>Reactor neutrinos </a:t>
            </a:r>
            <a:endParaRPr lang="en-GB" sz="4400" dirty="0">
              <a:solidFill>
                <a:srgbClr val="008000"/>
              </a:solidFill>
              <a:latin typeface="Iowan Old Style Black"/>
              <a:cs typeface="Iowan Old Style Black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92434" y="2551381"/>
            <a:ext cx="6042398" cy="3993269"/>
            <a:chOff x="304800" y="2331331"/>
            <a:chExt cx="6042398" cy="3993269"/>
          </a:xfrm>
        </p:grpSpPr>
        <p:pic>
          <p:nvPicPr>
            <p:cNvPr id="10" name="Picture 12" descr="allbaseline_dyb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482977"/>
              <a:ext cx="5402317" cy="38416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2765798" y="2331331"/>
              <a:ext cx="1075113" cy="30329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 b="1" dirty="0" err="1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Daya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 Bay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2" name="Oval 17"/>
            <p:cNvSpPr>
              <a:spLocks noChangeArrowheads="1"/>
            </p:cNvSpPr>
            <p:nvPr/>
          </p:nvSpPr>
          <p:spPr bwMode="auto">
            <a:xfrm>
              <a:off x="4831711" y="5112548"/>
              <a:ext cx="145790" cy="12941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chemeClr val="tx1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984998" y="2590800"/>
              <a:ext cx="992503" cy="52391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~60 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km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JUNO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4518398" y="3144385"/>
              <a:ext cx="282220" cy="180861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5103300" y="2631994"/>
              <a:ext cx="1243898" cy="58477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~</a:t>
              </a: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</a:rPr>
                <a:t>180</a:t>
              </a: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 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km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</a:rPr>
                <a:t>KamLAND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cxnSp>
          <p:nvCxnSpPr>
            <p:cNvPr id="16" name="Straight Arrow Connector 25"/>
            <p:cNvCxnSpPr>
              <a:stCxn id="15" idx="2"/>
            </p:cNvCxnSpPr>
            <p:nvPr/>
          </p:nvCxnSpPr>
          <p:spPr>
            <a:xfrm flipH="1">
              <a:off x="5255700" y="3216769"/>
              <a:ext cx="469549" cy="11022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21"/>
          <p:cNvGrpSpPr/>
          <p:nvPr/>
        </p:nvGrpSpPr>
        <p:grpSpPr>
          <a:xfrm>
            <a:off x="174999" y="507778"/>
            <a:ext cx="8728551" cy="2619474"/>
            <a:chOff x="174998" y="353704"/>
            <a:chExt cx="8728551" cy="2619474"/>
          </a:xfrm>
        </p:grpSpPr>
        <p:pic>
          <p:nvPicPr>
            <p:cNvPr id="8" name="Immagine 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98" y="1130337"/>
              <a:ext cx="8686800" cy="1200994"/>
            </a:xfrm>
            <a:prstGeom prst="rect">
              <a:avLst/>
            </a:prstGeom>
          </p:spPr>
        </p:pic>
        <p:sp>
          <p:nvSpPr>
            <p:cNvPr id="17" name="Parentesi graffa chiusa 16"/>
            <p:cNvSpPr/>
            <p:nvPr/>
          </p:nvSpPr>
          <p:spPr>
            <a:xfrm rot="16200000">
              <a:off x="5883537" y="-1798584"/>
              <a:ext cx="496820" cy="5459707"/>
            </a:xfrm>
            <a:prstGeom prst="rightBrace">
              <a:avLst>
                <a:gd name="adj1" fmla="val 8333"/>
                <a:gd name="adj2" fmla="val 72735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6553199" y="353704"/>
              <a:ext cx="1590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>
                  <a:solidFill>
                    <a:srgbClr val="FF0000"/>
                  </a:solidFill>
                  <a:latin typeface="Arial"/>
                  <a:cs typeface="Arial"/>
                </a:rPr>
                <a:t>Fast oscillation</a:t>
              </a:r>
              <a:endParaRPr lang="en-GB" sz="1600" i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9" name="Parentesi graffa chiusa 18"/>
            <p:cNvSpPr/>
            <p:nvPr/>
          </p:nvSpPr>
          <p:spPr>
            <a:xfrm rot="5400000">
              <a:off x="6789288" y="520362"/>
              <a:ext cx="496820" cy="3731703"/>
            </a:xfrm>
            <a:prstGeom prst="rightBrace">
              <a:avLst>
                <a:gd name="adj1" fmla="val 0"/>
                <a:gd name="adj2" fmla="val 30437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6997838" y="2634624"/>
              <a:ext cx="16363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>
                  <a:solidFill>
                    <a:srgbClr val="FF0000"/>
                  </a:solidFill>
                  <a:latin typeface="Arial"/>
                  <a:cs typeface="Arial"/>
                </a:rPr>
                <a:t>Slow oscillation</a:t>
              </a:r>
              <a:endParaRPr lang="en-GB" sz="1600" i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1" name="TextBox 39"/>
          <p:cNvSpPr txBox="1"/>
          <p:nvPr/>
        </p:nvSpPr>
        <p:spPr>
          <a:xfrm>
            <a:off x="5958418" y="4345311"/>
            <a:ext cx="3185582" cy="707886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anti-</a:t>
            </a:r>
            <a:r>
              <a:rPr lang="en-US" sz="2000" b="1" dirty="0" smtClean="0">
                <a:latin typeface="Symbol" panose="05050102010706020507" pitchFamily="18" charset="2"/>
              </a:rPr>
              <a:t>n</a:t>
            </a:r>
            <a:r>
              <a:rPr lang="en-US" sz="2000" b="1" baseline="-25000" dirty="0" smtClean="0">
                <a:latin typeface="+mj-lt"/>
              </a:rPr>
              <a:t>e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i="1" dirty="0" smtClean="0">
                <a:latin typeface="Arial"/>
                <a:cs typeface="Arial"/>
                <a:sym typeface="Wingdings" panose="05000000000000000000" pitchFamily="2" charset="2"/>
              </a:rPr>
              <a:t>disappearance</a:t>
            </a:r>
          </a:p>
          <a:p>
            <a:r>
              <a:rPr lang="en-US" sz="2000" i="1" dirty="0" err="1" smtClean="0">
                <a:latin typeface="Arial"/>
                <a:cs typeface="Arial"/>
                <a:sym typeface="Wingdings" panose="05000000000000000000" pitchFamily="2" charset="2"/>
              </a:rPr>
              <a:t>E</a:t>
            </a:r>
            <a:r>
              <a:rPr lang="en-US" sz="2000" i="1" baseline="-25000" dirty="0" err="1" smtClean="0">
                <a:latin typeface="Arial"/>
                <a:cs typeface="Arial"/>
                <a:sym typeface="Wingdings" panose="05000000000000000000" pitchFamily="2" charset="2"/>
              </a:rPr>
              <a:t>ν</a:t>
            </a:r>
            <a:r>
              <a:rPr lang="en-US" sz="2000" i="1" dirty="0">
                <a:latin typeface="Arial"/>
                <a:cs typeface="Arial"/>
                <a:sym typeface="Wingdings" panose="05000000000000000000" pitchFamily="2" charset="2"/>
              </a:rPr>
              <a:t> ~</a:t>
            </a:r>
            <a:r>
              <a:rPr lang="en-US" sz="2000" i="1" dirty="0" smtClean="0">
                <a:latin typeface="Arial"/>
                <a:cs typeface="Arial"/>
                <a:sym typeface="Wingdings" panose="05000000000000000000" pitchFamily="2" charset="2"/>
              </a:rPr>
              <a:t> 4 MeV</a:t>
            </a:r>
            <a:endParaRPr lang="en-US" sz="2000" i="1" baseline="-25000" dirty="0">
              <a:latin typeface="Arial"/>
              <a:cs typeface="Arial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69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22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100517" y="104254"/>
            <a:ext cx="5624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rgbClr val="008000"/>
                </a:solidFill>
                <a:latin typeface="Iowan Old Style Black"/>
                <a:cs typeface="Iowan Old Style Black"/>
              </a:rPr>
              <a:t>Reactor neutrinos </a:t>
            </a:r>
            <a:endParaRPr lang="en-GB" sz="4400" dirty="0">
              <a:solidFill>
                <a:srgbClr val="008000"/>
              </a:solidFill>
              <a:latin typeface="Iowan Old Style Black"/>
              <a:cs typeface="Iowan Old Style Black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92434" y="2551381"/>
            <a:ext cx="6042398" cy="3993269"/>
            <a:chOff x="304800" y="2331331"/>
            <a:chExt cx="6042398" cy="3993269"/>
          </a:xfrm>
        </p:grpSpPr>
        <p:pic>
          <p:nvPicPr>
            <p:cNvPr id="10" name="Picture 12" descr="allbaseline_dyb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482977"/>
              <a:ext cx="5402317" cy="38416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2765798" y="2331331"/>
              <a:ext cx="1075113" cy="30329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 b="1" dirty="0" err="1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Daya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 Bay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2" name="Oval 17"/>
            <p:cNvSpPr>
              <a:spLocks noChangeArrowheads="1"/>
            </p:cNvSpPr>
            <p:nvPr/>
          </p:nvSpPr>
          <p:spPr bwMode="auto">
            <a:xfrm>
              <a:off x="4831711" y="5112548"/>
              <a:ext cx="145790" cy="12941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chemeClr val="tx1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984998" y="2590800"/>
              <a:ext cx="992503" cy="52391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~60 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km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JUNO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4518398" y="3144385"/>
              <a:ext cx="282220" cy="180861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5103300" y="2631994"/>
              <a:ext cx="1243898" cy="58477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~</a:t>
              </a: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</a:rPr>
                <a:t>180</a:t>
              </a: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 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km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</a:rPr>
                <a:t>KamLAND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cxnSp>
          <p:nvCxnSpPr>
            <p:cNvPr id="16" name="Straight Arrow Connector 25"/>
            <p:cNvCxnSpPr>
              <a:stCxn id="15" idx="2"/>
            </p:cNvCxnSpPr>
            <p:nvPr/>
          </p:nvCxnSpPr>
          <p:spPr>
            <a:xfrm flipH="1">
              <a:off x="5255700" y="3216769"/>
              <a:ext cx="469549" cy="11022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magin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9" y="1284411"/>
            <a:ext cx="8686800" cy="1200994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4619345" y="2703027"/>
            <a:ext cx="1569346" cy="2470023"/>
          </a:xfrm>
          <a:prstGeom prst="ellipse">
            <a:avLst/>
          </a:prstGeom>
          <a:noFill/>
          <a:ln w="28575" cmpd="sng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4890934" y="1935441"/>
            <a:ext cx="4128466" cy="767586"/>
          </a:xfrm>
          <a:prstGeom prst="rect">
            <a:avLst/>
          </a:prstGeom>
          <a:noFill/>
          <a:ln w="28575" cmpd="sng">
            <a:solidFill>
              <a:srgbClr val="FF00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ttore 7 23"/>
          <p:cNvCxnSpPr>
            <a:stCxn id="6" idx="6"/>
            <a:endCxn id="7" idx="2"/>
          </p:cNvCxnSpPr>
          <p:nvPr/>
        </p:nvCxnSpPr>
        <p:spPr>
          <a:xfrm flipV="1">
            <a:off x="6188691" y="2703027"/>
            <a:ext cx="766476" cy="1235012"/>
          </a:xfrm>
          <a:prstGeom prst="curvedConnector2">
            <a:avLst/>
          </a:prstGeom>
          <a:ln w="28575" cmpd="sng">
            <a:solidFill>
              <a:srgbClr val="FF00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6134832" y="4917099"/>
            <a:ext cx="2645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Iowan Old Style Black"/>
                <a:cs typeface="Iowan Old Style Black"/>
              </a:rPr>
              <a:t>Sensitive to </a:t>
            </a:r>
            <a:br>
              <a:rPr lang="en-GB" sz="2400" dirty="0" smtClean="0">
                <a:latin typeface="Iowan Old Style Black"/>
                <a:cs typeface="Iowan Old Style Black"/>
              </a:rPr>
            </a:br>
            <a:r>
              <a:rPr lang="en-GB" sz="2400" dirty="0" smtClean="0">
                <a:solidFill>
                  <a:srgbClr val="FF00FF"/>
                </a:solidFill>
                <a:latin typeface="Iowan Old Style Black"/>
                <a:cs typeface="Iowan Old Style Black"/>
              </a:rPr>
              <a:t>Δm</a:t>
            </a:r>
            <a:r>
              <a:rPr lang="en-GB" sz="2400" baseline="30000" dirty="0" smtClean="0">
                <a:solidFill>
                  <a:srgbClr val="FF00FF"/>
                </a:solidFill>
                <a:latin typeface="Iowan Old Style Black"/>
                <a:cs typeface="Iowan Old Style Black"/>
              </a:rPr>
              <a:t>2</a:t>
            </a:r>
            <a:r>
              <a:rPr lang="en-GB" sz="2400" baseline="-25000" dirty="0" smtClean="0">
                <a:solidFill>
                  <a:srgbClr val="FF00FF"/>
                </a:solidFill>
                <a:latin typeface="Iowan Old Style Black"/>
                <a:cs typeface="Iowan Old Style Black"/>
              </a:rPr>
              <a:t>21</a:t>
            </a:r>
            <a:r>
              <a:rPr lang="en-GB" sz="2400" baseline="-25000" dirty="0" smtClean="0">
                <a:latin typeface="Iowan Old Style Black"/>
                <a:cs typeface="Iowan Old Style Black"/>
              </a:rPr>
              <a:t> </a:t>
            </a:r>
            <a:r>
              <a:rPr lang="en-GB" sz="2400" dirty="0" smtClean="0">
                <a:latin typeface="Iowan Old Style Black"/>
                <a:cs typeface="Iowan Old Style Black"/>
              </a:rPr>
              <a:t> and </a:t>
            </a:r>
            <a:r>
              <a:rPr lang="en-GB" sz="2400" dirty="0" smtClean="0">
                <a:solidFill>
                  <a:srgbClr val="FF00FF"/>
                </a:solidFill>
                <a:latin typeface="Iowan Old Style Black"/>
                <a:cs typeface="Iowan Old Style Black"/>
              </a:rPr>
              <a:t>θ</a:t>
            </a:r>
            <a:r>
              <a:rPr lang="en-GB" sz="2400" baseline="-25000" dirty="0" smtClean="0">
                <a:solidFill>
                  <a:srgbClr val="FF00FF"/>
                </a:solidFill>
                <a:latin typeface="Iowan Old Style Black"/>
                <a:cs typeface="Iowan Old Style Black"/>
              </a:rPr>
              <a:t>12</a:t>
            </a:r>
            <a:endParaRPr lang="en-GB" sz="2400" dirty="0">
              <a:solidFill>
                <a:srgbClr val="FF00FF"/>
              </a:solidFill>
              <a:latin typeface="Iowan Old Style Black"/>
              <a:cs typeface="Iowan Old Style Black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6553200" y="4138930"/>
            <a:ext cx="1786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3366FF"/>
                </a:solidFill>
                <a:latin typeface="Arial"/>
                <a:cs typeface="Arial"/>
              </a:rPr>
              <a:t>L ~ 180 km </a:t>
            </a:r>
            <a:endParaRPr lang="en-GB" sz="2400" i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27" name="TextBox 39"/>
          <p:cNvSpPr txBox="1"/>
          <p:nvPr/>
        </p:nvSpPr>
        <p:spPr>
          <a:xfrm>
            <a:off x="6134832" y="165809"/>
            <a:ext cx="3185582" cy="707886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anti-</a:t>
            </a:r>
            <a:r>
              <a:rPr lang="en-US" sz="2000" b="1" dirty="0" smtClean="0">
                <a:latin typeface="Symbol" panose="05050102010706020507" pitchFamily="18" charset="2"/>
              </a:rPr>
              <a:t>n</a:t>
            </a:r>
            <a:r>
              <a:rPr lang="en-US" sz="2000" b="1" baseline="-25000" dirty="0" smtClean="0">
                <a:latin typeface="+mj-lt"/>
              </a:rPr>
              <a:t>e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i="1" dirty="0" smtClean="0">
                <a:latin typeface="Arial"/>
                <a:cs typeface="Arial"/>
                <a:sym typeface="Wingdings" panose="05000000000000000000" pitchFamily="2" charset="2"/>
              </a:rPr>
              <a:t>disappearance</a:t>
            </a:r>
          </a:p>
          <a:p>
            <a:r>
              <a:rPr lang="en-US" sz="2000" i="1" dirty="0" err="1" smtClean="0">
                <a:latin typeface="Arial"/>
                <a:cs typeface="Arial"/>
                <a:sym typeface="Wingdings" panose="05000000000000000000" pitchFamily="2" charset="2"/>
              </a:rPr>
              <a:t>E</a:t>
            </a:r>
            <a:r>
              <a:rPr lang="en-US" sz="2000" i="1" baseline="-25000" dirty="0" err="1" smtClean="0">
                <a:latin typeface="Arial"/>
                <a:cs typeface="Arial"/>
                <a:sym typeface="Wingdings" panose="05000000000000000000" pitchFamily="2" charset="2"/>
              </a:rPr>
              <a:t>ν</a:t>
            </a:r>
            <a:r>
              <a:rPr lang="en-US" sz="2000" i="1" dirty="0">
                <a:latin typeface="Arial"/>
                <a:cs typeface="Arial"/>
                <a:sym typeface="Wingdings" panose="05000000000000000000" pitchFamily="2" charset="2"/>
              </a:rPr>
              <a:t> ~</a:t>
            </a:r>
            <a:r>
              <a:rPr lang="en-US" sz="2000" i="1" dirty="0" smtClean="0">
                <a:latin typeface="Arial"/>
                <a:cs typeface="Arial"/>
                <a:sym typeface="Wingdings" panose="05000000000000000000" pitchFamily="2" charset="2"/>
              </a:rPr>
              <a:t> 4 MeV</a:t>
            </a:r>
            <a:endParaRPr lang="en-US" sz="2000" i="1" baseline="-25000" dirty="0">
              <a:latin typeface="Arial"/>
              <a:cs typeface="Arial"/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56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23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100517" y="104254"/>
            <a:ext cx="5624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rgbClr val="008000"/>
                </a:solidFill>
                <a:latin typeface="Iowan Old Style Black"/>
                <a:cs typeface="Iowan Old Style Black"/>
              </a:rPr>
              <a:t>Reactor neutrinos </a:t>
            </a:r>
            <a:endParaRPr lang="en-GB" sz="4400" dirty="0">
              <a:solidFill>
                <a:srgbClr val="008000"/>
              </a:solidFill>
              <a:latin typeface="Iowan Old Style Black"/>
              <a:cs typeface="Iowan Old Style Black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92434" y="2551381"/>
            <a:ext cx="6042398" cy="3993269"/>
            <a:chOff x="304800" y="2331331"/>
            <a:chExt cx="6042398" cy="3993269"/>
          </a:xfrm>
        </p:grpSpPr>
        <p:pic>
          <p:nvPicPr>
            <p:cNvPr id="10" name="Picture 12" descr="allbaseline_dyb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482977"/>
              <a:ext cx="5402317" cy="38416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2765798" y="2331331"/>
              <a:ext cx="1075113" cy="30329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 b="1" dirty="0" err="1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Daya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 Bay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2" name="Oval 17"/>
            <p:cNvSpPr>
              <a:spLocks noChangeArrowheads="1"/>
            </p:cNvSpPr>
            <p:nvPr/>
          </p:nvSpPr>
          <p:spPr bwMode="auto">
            <a:xfrm>
              <a:off x="4831711" y="5112548"/>
              <a:ext cx="145790" cy="12941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chemeClr val="tx1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984998" y="2590800"/>
              <a:ext cx="992503" cy="52391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~60 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km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JUNO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4518398" y="3144385"/>
              <a:ext cx="282220" cy="180861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5103300" y="2631994"/>
              <a:ext cx="1243898" cy="58477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~</a:t>
              </a: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</a:rPr>
                <a:t>180</a:t>
              </a: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 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km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</a:rPr>
                <a:t>KamLAND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cxnSp>
          <p:nvCxnSpPr>
            <p:cNvPr id="16" name="Straight Arrow Connector 25"/>
            <p:cNvCxnSpPr>
              <a:stCxn id="15" idx="2"/>
            </p:cNvCxnSpPr>
            <p:nvPr/>
          </p:nvCxnSpPr>
          <p:spPr>
            <a:xfrm flipH="1">
              <a:off x="5255700" y="3216769"/>
              <a:ext cx="469549" cy="11022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magin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9" y="1268336"/>
            <a:ext cx="8686800" cy="1200994"/>
          </a:xfrm>
          <a:prstGeom prst="rect">
            <a:avLst/>
          </a:prstGeom>
        </p:spPr>
      </p:pic>
      <p:sp>
        <p:nvSpPr>
          <p:cNvPr id="23" name="TextBox 39"/>
          <p:cNvSpPr txBox="1"/>
          <p:nvPr/>
        </p:nvSpPr>
        <p:spPr>
          <a:xfrm>
            <a:off x="6134832" y="165809"/>
            <a:ext cx="3185582" cy="707886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anti-</a:t>
            </a:r>
            <a:r>
              <a:rPr lang="en-US" sz="2000" b="1" dirty="0" smtClean="0">
                <a:latin typeface="Symbol" panose="05050102010706020507" pitchFamily="18" charset="2"/>
              </a:rPr>
              <a:t>n</a:t>
            </a:r>
            <a:r>
              <a:rPr lang="en-US" sz="2000" b="1" baseline="-25000" dirty="0" smtClean="0">
                <a:latin typeface="+mj-lt"/>
              </a:rPr>
              <a:t>e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i="1" dirty="0" smtClean="0">
                <a:latin typeface="Arial"/>
                <a:cs typeface="Arial"/>
                <a:sym typeface="Wingdings" panose="05000000000000000000" pitchFamily="2" charset="2"/>
              </a:rPr>
              <a:t>disappearance</a:t>
            </a:r>
          </a:p>
          <a:p>
            <a:r>
              <a:rPr lang="en-US" sz="2000" i="1" dirty="0" err="1" smtClean="0">
                <a:latin typeface="Arial"/>
                <a:cs typeface="Arial"/>
                <a:sym typeface="Wingdings" panose="05000000000000000000" pitchFamily="2" charset="2"/>
              </a:rPr>
              <a:t>E</a:t>
            </a:r>
            <a:r>
              <a:rPr lang="en-US" sz="2000" i="1" baseline="-25000" dirty="0" err="1" smtClean="0">
                <a:latin typeface="Arial"/>
                <a:cs typeface="Arial"/>
                <a:sym typeface="Wingdings" panose="05000000000000000000" pitchFamily="2" charset="2"/>
              </a:rPr>
              <a:t>ν</a:t>
            </a:r>
            <a:r>
              <a:rPr lang="en-US" sz="2000" i="1" dirty="0">
                <a:latin typeface="Arial"/>
                <a:cs typeface="Arial"/>
                <a:sym typeface="Wingdings" panose="05000000000000000000" pitchFamily="2" charset="2"/>
              </a:rPr>
              <a:t> ~</a:t>
            </a:r>
            <a:r>
              <a:rPr lang="en-US" sz="2000" i="1" dirty="0" smtClean="0">
                <a:latin typeface="Arial"/>
                <a:cs typeface="Arial"/>
                <a:sym typeface="Wingdings" panose="05000000000000000000" pitchFamily="2" charset="2"/>
              </a:rPr>
              <a:t> 4 MeV</a:t>
            </a:r>
            <a:endParaRPr lang="en-US" sz="2000" i="1" baseline="-25000" dirty="0">
              <a:latin typeface="Arial"/>
              <a:cs typeface="Arial"/>
            </a:endParaRPr>
          </a:p>
        </p:txBody>
      </p:sp>
      <p:sp>
        <p:nvSpPr>
          <p:cNvPr id="6" name="Ovale 5"/>
          <p:cNvSpPr/>
          <p:nvPr/>
        </p:nvSpPr>
        <p:spPr>
          <a:xfrm>
            <a:off x="2339527" y="2810850"/>
            <a:ext cx="1569346" cy="1481177"/>
          </a:xfrm>
          <a:prstGeom prst="ellipse">
            <a:avLst/>
          </a:prstGeom>
          <a:noFill/>
          <a:ln w="28575" cmpd="sng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2241799" y="1202431"/>
            <a:ext cx="6620000" cy="767586"/>
          </a:xfrm>
          <a:prstGeom prst="rect">
            <a:avLst/>
          </a:prstGeom>
          <a:noFill/>
          <a:ln w="28575" cmpd="sng">
            <a:solidFill>
              <a:srgbClr val="FF00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ttore 7 23"/>
          <p:cNvCxnSpPr>
            <a:stCxn id="6" idx="7"/>
            <a:endCxn id="7" idx="2"/>
          </p:cNvCxnSpPr>
          <p:nvPr/>
        </p:nvCxnSpPr>
        <p:spPr>
          <a:xfrm rot="5400000" flipH="1" flipV="1">
            <a:off x="4086550" y="1562515"/>
            <a:ext cx="1057746" cy="1872751"/>
          </a:xfrm>
          <a:prstGeom prst="curvedConnector3">
            <a:avLst>
              <a:gd name="adj1" fmla="val 50000"/>
            </a:avLst>
          </a:prstGeom>
          <a:ln w="28575" cmpd="sng">
            <a:solidFill>
              <a:srgbClr val="FF00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6134832" y="4917099"/>
            <a:ext cx="2645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Iowan Old Style Black"/>
                <a:cs typeface="Iowan Old Style Black"/>
              </a:rPr>
              <a:t>Sensitive to </a:t>
            </a:r>
            <a:br>
              <a:rPr lang="en-GB" sz="2400" dirty="0" smtClean="0">
                <a:latin typeface="Iowan Old Style Black"/>
                <a:cs typeface="Iowan Old Style Black"/>
              </a:rPr>
            </a:br>
            <a:r>
              <a:rPr lang="en-GB" sz="2400" dirty="0" smtClean="0">
                <a:solidFill>
                  <a:srgbClr val="FF00FF"/>
                </a:solidFill>
                <a:latin typeface="Iowan Old Style Black"/>
                <a:cs typeface="Iowan Old Style Black"/>
              </a:rPr>
              <a:t>Δm</a:t>
            </a:r>
            <a:r>
              <a:rPr lang="en-GB" sz="2400" baseline="30000" dirty="0" smtClean="0">
                <a:solidFill>
                  <a:srgbClr val="FF00FF"/>
                </a:solidFill>
                <a:latin typeface="Iowan Old Style Black"/>
                <a:cs typeface="Iowan Old Style Black"/>
              </a:rPr>
              <a:t>2</a:t>
            </a:r>
            <a:r>
              <a:rPr lang="en-GB" sz="2400" baseline="-25000" dirty="0" smtClean="0">
                <a:solidFill>
                  <a:srgbClr val="FF00FF"/>
                </a:solidFill>
                <a:latin typeface="Iowan Old Style Black"/>
                <a:cs typeface="Iowan Old Style Black"/>
              </a:rPr>
              <a:t>21</a:t>
            </a:r>
            <a:r>
              <a:rPr lang="en-GB" sz="2400" baseline="-25000" dirty="0" smtClean="0">
                <a:latin typeface="Iowan Old Style Black"/>
                <a:cs typeface="Iowan Old Style Black"/>
              </a:rPr>
              <a:t> </a:t>
            </a:r>
            <a:r>
              <a:rPr lang="en-GB" sz="2400" dirty="0" smtClean="0">
                <a:latin typeface="Iowan Old Style Black"/>
                <a:cs typeface="Iowan Old Style Black"/>
              </a:rPr>
              <a:t> and </a:t>
            </a:r>
            <a:r>
              <a:rPr lang="en-GB" sz="2400" dirty="0" smtClean="0">
                <a:solidFill>
                  <a:srgbClr val="FF00FF"/>
                </a:solidFill>
                <a:latin typeface="Iowan Old Style Black"/>
                <a:cs typeface="Iowan Old Style Black"/>
              </a:rPr>
              <a:t>θ</a:t>
            </a:r>
            <a:r>
              <a:rPr lang="en-GB" sz="2400" baseline="-25000" dirty="0" smtClean="0">
                <a:solidFill>
                  <a:srgbClr val="FF00FF"/>
                </a:solidFill>
                <a:latin typeface="Iowan Old Style Black"/>
                <a:cs typeface="Iowan Old Style Black"/>
              </a:rPr>
              <a:t>12</a:t>
            </a:r>
            <a:endParaRPr lang="en-GB" sz="2400" dirty="0">
              <a:solidFill>
                <a:srgbClr val="FF00FF"/>
              </a:solidFill>
              <a:latin typeface="Iowan Old Style Black"/>
              <a:cs typeface="Iowan Old Style Black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6553200" y="4138930"/>
            <a:ext cx="1700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3366FF"/>
                </a:solidFill>
                <a:latin typeface="Arial"/>
                <a:cs typeface="Arial"/>
              </a:rPr>
              <a:t>L ~ 1.6 km </a:t>
            </a:r>
            <a:endParaRPr lang="en-GB" sz="2400" i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5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24</a:t>
            </a:fld>
            <a:endParaRPr lang="en-US"/>
          </a:p>
        </p:txBody>
      </p:sp>
      <p:pic>
        <p:nvPicPr>
          <p:cNvPr id="6" name="Immagin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7" y="1188669"/>
            <a:ext cx="8521002" cy="58488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r="20879"/>
          <a:stretch/>
        </p:blipFill>
        <p:spPr>
          <a:xfrm>
            <a:off x="144490" y="2926450"/>
            <a:ext cx="3697793" cy="31623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472710" y="1049457"/>
            <a:ext cx="5417290" cy="852700"/>
          </a:xfrm>
          <a:prstGeom prst="rect">
            <a:avLst/>
          </a:prstGeom>
          <a:noFill/>
          <a:ln w="28575" cmpd="sng">
            <a:solidFill>
              <a:srgbClr val="FF00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/>
          <p:cNvSpPr txBox="1"/>
          <p:nvPr/>
        </p:nvSpPr>
        <p:spPr>
          <a:xfrm>
            <a:off x="457200" y="104254"/>
            <a:ext cx="45961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rgbClr val="008000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GB" sz="4400" baseline="-25000" dirty="0" smtClean="0">
                <a:solidFill>
                  <a:srgbClr val="008000"/>
                </a:solidFill>
                <a:latin typeface="Iowan Old Style Black"/>
                <a:cs typeface="Iowan Old Style Black"/>
              </a:rPr>
              <a:t>13</a:t>
            </a:r>
            <a:r>
              <a:rPr lang="en-GB" sz="4400" dirty="0" smtClean="0">
                <a:solidFill>
                  <a:srgbClr val="008000"/>
                </a:solidFill>
                <a:latin typeface="Iowan Old Style Black"/>
                <a:cs typeface="Iowan Old Style Black"/>
              </a:rPr>
              <a:t> </a:t>
            </a:r>
            <a:r>
              <a:rPr lang="en-GB" sz="4400" dirty="0" err="1" smtClean="0">
                <a:solidFill>
                  <a:srgbClr val="008000"/>
                </a:solidFill>
                <a:latin typeface="Iowan Old Style Black"/>
                <a:cs typeface="Iowan Old Style Black"/>
              </a:rPr>
              <a:t>mesurment</a:t>
            </a:r>
            <a:endParaRPr lang="en-GB" sz="4400" dirty="0">
              <a:solidFill>
                <a:srgbClr val="008000"/>
              </a:solidFill>
              <a:latin typeface="Iowan Old Style Black"/>
              <a:cs typeface="Iowan Old Style Black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07" y="2926450"/>
            <a:ext cx="5059786" cy="2924287"/>
          </a:xfrm>
          <a:prstGeom prst="rect">
            <a:avLst/>
          </a:prstGeom>
        </p:spPr>
      </p:pic>
      <p:pic>
        <p:nvPicPr>
          <p:cNvPr id="14" name="Immagin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59" y="1902157"/>
            <a:ext cx="1498600" cy="596900"/>
          </a:xfrm>
          <a:prstGeom prst="rect">
            <a:avLst/>
          </a:prstGeom>
        </p:spPr>
      </p:pic>
      <p:cxnSp>
        <p:nvCxnSpPr>
          <p:cNvPr id="17" name="Connettore 2 16"/>
          <p:cNvCxnSpPr/>
          <p:nvPr/>
        </p:nvCxnSpPr>
        <p:spPr>
          <a:xfrm flipV="1">
            <a:off x="2958235" y="1902157"/>
            <a:ext cx="514475" cy="284044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457201" y="2338601"/>
            <a:ext cx="793958" cy="1631926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4671568" y="5922075"/>
            <a:ext cx="401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Important for CP and unitarily checks </a:t>
            </a:r>
            <a:endParaRPr lang="en-GB" i="1" dirty="0">
              <a:latin typeface="Arial"/>
              <a:cs typeface="Arial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936" y="2128932"/>
            <a:ext cx="3559727" cy="740249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7859547" y="2121901"/>
            <a:ext cx="104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8000"/>
                </a:solidFill>
                <a:latin typeface="Iowan Old Style Black"/>
                <a:cs typeface="Iowan Old Style Black"/>
              </a:rPr>
              <a:t>&lt; 6%</a:t>
            </a:r>
            <a:endParaRPr lang="en-GB" sz="2400" dirty="0">
              <a:solidFill>
                <a:srgbClr val="008000"/>
              </a:solidFill>
              <a:latin typeface="Iowan Old Style Black"/>
              <a:cs typeface="Iowan Old Style Black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0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25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100517" y="104254"/>
            <a:ext cx="5624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rgbClr val="008000"/>
                </a:solidFill>
                <a:latin typeface="Iowan Old Style Black"/>
                <a:cs typeface="Iowan Old Style Black"/>
              </a:rPr>
              <a:t>Reactor neutrinos </a:t>
            </a:r>
            <a:endParaRPr lang="en-GB" sz="4400" dirty="0">
              <a:solidFill>
                <a:srgbClr val="008000"/>
              </a:solidFill>
              <a:latin typeface="Iowan Old Style Black"/>
              <a:cs typeface="Iowan Old Style Black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92434" y="2551381"/>
            <a:ext cx="6042398" cy="3993269"/>
            <a:chOff x="304800" y="2331331"/>
            <a:chExt cx="6042398" cy="3993269"/>
          </a:xfrm>
        </p:grpSpPr>
        <p:pic>
          <p:nvPicPr>
            <p:cNvPr id="10" name="Picture 12" descr="allbaseline_dyb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482977"/>
              <a:ext cx="5402317" cy="38416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2765798" y="2331331"/>
              <a:ext cx="1075113" cy="30329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 b="1" dirty="0" err="1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Daya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 Bay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2" name="Oval 17"/>
            <p:cNvSpPr>
              <a:spLocks noChangeArrowheads="1"/>
            </p:cNvSpPr>
            <p:nvPr/>
          </p:nvSpPr>
          <p:spPr bwMode="auto">
            <a:xfrm>
              <a:off x="4831711" y="5112548"/>
              <a:ext cx="145790" cy="12941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chemeClr val="tx1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984998" y="2590800"/>
              <a:ext cx="992503" cy="52391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~60 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km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JUNO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4518398" y="3144385"/>
              <a:ext cx="282220" cy="180861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5103300" y="2631994"/>
              <a:ext cx="1243898" cy="58477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~</a:t>
              </a: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</a:rPr>
                <a:t>180</a:t>
              </a: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 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km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smtClean="0">
                  <a:solidFill>
                    <a:srgbClr val="FF0000"/>
                  </a:solidFill>
                  <a:latin typeface="Times New Roman" pitchFamily="18" charset="0"/>
                </a:rPr>
                <a:t>KamLAND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cxnSp>
          <p:nvCxnSpPr>
            <p:cNvPr id="16" name="Straight Arrow Connector 25"/>
            <p:cNvCxnSpPr>
              <a:stCxn id="15" idx="2"/>
            </p:cNvCxnSpPr>
            <p:nvPr/>
          </p:nvCxnSpPr>
          <p:spPr>
            <a:xfrm flipH="1">
              <a:off x="5255700" y="3216769"/>
              <a:ext cx="469549" cy="11022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magin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9" y="1268336"/>
            <a:ext cx="8686800" cy="1200994"/>
          </a:xfrm>
          <a:prstGeom prst="rect">
            <a:avLst/>
          </a:prstGeom>
        </p:spPr>
      </p:pic>
      <p:sp>
        <p:nvSpPr>
          <p:cNvPr id="23" name="TextBox 39"/>
          <p:cNvSpPr txBox="1"/>
          <p:nvPr/>
        </p:nvSpPr>
        <p:spPr>
          <a:xfrm>
            <a:off x="6134832" y="165809"/>
            <a:ext cx="3185582" cy="707886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anti-</a:t>
            </a:r>
            <a:r>
              <a:rPr lang="en-US" sz="2000" b="1" dirty="0" smtClean="0">
                <a:latin typeface="Symbol" panose="05050102010706020507" pitchFamily="18" charset="2"/>
              </a:rPr>
              <a:t>n</a:t>
            </a:r>
            <a:r>
              <a:rPr lang="en-US" sz="2000" b="1" baseline="-25000" dirty="0" smtClean="0">
                <a:latin typeface="+mj-lt"/>
              </a:rPr>
              <a:t>e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i="1" dirty="0" smtClean="0">
                <a:latin typeface="Arial"/>
                <a:cs typeface="Arial"/>
                <a:sym typeface="Wingdings" panose="05000000000000000000" pitchFamily="2" charset="2"/>
              </a:rPr>
              <a:t>disappearance</a:t>
            </a:r>
          </a:p>
          <a:p>
            <a:r>
              <a:rPr lang="en-US" sz="2000" i="1" dirty="0" err="1" smtClean="0">
                <a:latin typeface="Arial"/>
                <a:cs typeface="Arial"/>
                <a:sym typeface="Wingdings" panose="05000000000000000000" pitchFamily="2" charset="2"/>
              </a:rPr>
              <a:t>E</a:t>
            </a:r>
            <a:r>
              <a:rPr lang="en-US" sz="2000" i="1" baseline="-25000" dirty="0" err="1" smtClean="0">
                <a:latin typeface="Arial"/>
                <a:cs typeface="Arial"/>
                <a:sym typeface="Wingdings" panose="05000000000000000000" pitchFamily="2" charset="2"/>
              </a:rPr>
              <a:t>ν</a:t>
            </a:r>
            <a:r>
              <a:rPr lang="en-US" sz="2000" i="1" dirty="0">
                <a:latin typeface="Arial"/>
                <a:cs typeface="Arial"/>
                <a:sym typeface="Wingdings" panose="05000000000000000000" pitchFamily="2" charset="2"/>
              </a:rPr>
              <a:t> ~</a:t>
            </a:r>
            <a:r>
              <a:rPr lang="en-US" sz="2000" i="1" dirty="0" smtClean="0">
                <a:latin typeface="Arial"/>
                <a:cs typeface="Arial"/>
                <a:sym typeface="Wingdings" panose="05000000000000000000" pitchFamily="2" charset="2"/>
              </a:rPr>
              <a:t> 4 MeV</a:t>
            </a:r>
            <a:endParaRPr lang="en-US" sz="2000" i="1" baseline="-25000" dirty="0">
              <a:latin typeface="Arial"/>
              <a:cs typeface="Arial"/>
            </a:endParaRPr>
          </a:p>
        </p:txBody>
      </p:sp>
      <p:sp>
        <p:nvSpPr>
          <p:cNvPr id="6" name="Ovale 5"/>
          <p:cNvSpPr/>
          <p:nvPr/>
        </p:nvSpPr>
        <p:spPr>
          <a:xfrm>
            <a:off x="4306032" y="2810851"/>
            <a:ext cx="734383" cy="2937246"/>
          </a:xfrm>
          <a:prstGeom prst="ellipse">
            <a:avLst/>
          </a:prstGeom>
          <a:noFill/>
          <a:ln w="28575" cmpd="sng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2241799" y="1055711"/>
            <a:ext cx="6620000" cy="1495670"/>
          </a:xfrm>
          <a:prstGeom prst="rect">
            <a:avLst/>
          </a:prstGeom>
          <a:noFill/>
          <a:ln w="28575" cmpd="sng">
            <a:solidFill>
              <a:srgbClr val="FF00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ttore 7 23"/>
          <p:cNvCxnSpPr>
            <a:stCxn id="6" idx="0"/>
            <a:endCxn id="7" idx="2"/>
          </p:cNvCxnSpPr>
          <p:nvPr/>
        </p:nvCxnSpPr>
        <p:spPr>
          <a:xfrm rot="5400000" flipH="1" flipV="1">
            <a:off x="4982776" y="2241829"/>
            <a:ext cx="259470" cy="878575"/>
          </a:xfrm>
          <a:prstGeom prst="curvedConnector3">
            <a:avLst>
              <a:gd name="adj1" fmla="val 50000"/>
            </a:avLst>
          </a:prstGeom>
          <a:ln w="28575" cmpd="sng">
            <a:solidFill>
              <a:srgbClr val="FF00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6127167" y="4917099"/>
            <a:ext cx="2660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Iowan Old Style Black"/>
                <a:cs typeface="Iowan Old Style Black"/>
              </a:rPr>
              <a:t>Sensitive to </a:t>
            </a:r>
            <a:br>
              <a:rPr lang="en-GB" sz="2400" dirty="0" smtClean="0">
                <a:latin typeface="Iowan Old Style Black"/>
                <a:cs typeface="Iowan Old Style Black"/>
              </a:rPr>
            </a:br>
            <a:r>
              <a:rPr lang="en-GB" sz="2400" dirty="0" smtClean="0">
                <a:solidFill>
                  <a:srgbClr val="FF00FF"/>
                </a:solidFill>
                <a:latin typeface="Iowan Old Style Black"/>
                <a:cs typeface="Iowan Old Style Black"/>
              </a:rPr>
              <a:t>mass hierarchy</a:t>
            </a:r>
            <a:endParaRPr lang="en-GB" sz="2400" dirty="0">
              <a:solidFill>
                <a:srgbClr val="FF00FF"/>
              </a:solidFill>
              <a:latin typeface="Iowan Old Style Black"/>
              <a:cs typeface="Iowan Old Style Black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6553200" y="4138930"/>
            <a:ext cx="161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3366FF"/>
                </a:solidFill>
                <a:latin typeface="Arial"/>
                <a:cs typeface="Arial"/>
              </a:rPr>
              <a:t>L ~ 53 km </a:t>
            </a:r>
            <a:endParaRPr lang="en-GB" sz="2400" i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7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26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197931" y="16497"/>
            <a:ext cx="8839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F6600"/>
                </a:solidFill>
                <a:latin typeface="Iowan Old Style Black"/>
                <a:cs typeface="Iowan Old Style Black"/>
              </a:rPr>
              <a:t>Measure hierarchy in vacuum</a:t>
            </a:r>
            <a:r>
              <a:rPr lang="en-GB" sz="3600" dirty="0" smtClean="0">
                <a:latin typeface="Iowan Old Style Black"/>
                <a:cs typeface="Iowan Old Style Black"/>
              </a:rPr>
              <a:t>: </a:t>
            </a:r>
            <a:r>
              <a:rPr lang="en-GB" sz="3600" dirty="0" smtClean="0">
                <a:solidFill>
                  <a:srgbClr val="3366FF"/>
                </a:solidFill>
                <a:latin typeface="Phosphate Inline"/>
                <a:cs typeface="Phosphate Inline"/>
              </a:rPr>
              <a:t>JUNO </a:t>
            </a:r>
            <a:endParaRPr lang="en-GB" sz="3600" dirty="0">
              <a:solidFill>
                <a:srgbClr val="3366FF"/>
              </a:solidFill>
              <a:latin typeface="Phosphate Inline"/>
              <a:cs typeface="Phosphate Inline"/>
            </a:endParaRPr>
          </a:p>
        </p:txBody>
      </p:sp>
      <p:pic>
        <p:nvPicPr>
          <p:cNvPr id="9" name="Immagin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50" y="1074960"/>
            <a:ext cx="1462477" cy="56612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10" name="Immagin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" y="1855522"/>
            <a:ext cx="4343400" cy="571500"/>
          </a:xfrm>
          <a:prstGeom prst="rect">
            <a:avLst/>
          </a:prstGeom>
          <a:ln>
            <a:solidFill>
              <a:srgbClr val="FF00FF"/>
            </a:solidFill>
          </a:ln>
        </p:spPr>
      </p:pic>
      <p:pic>
        <p:nvPicPr>
          <p:cNvPr id="11" name="Immagin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" y="1171180"/>
            <a:ext cx="6997700" cy="469900"/>
          </a:xfrm>
          <a:prstGeom prst="rect">
            <a:avLst/>
          </a:prstGeom>
        </p:spPr>
      </p:pic>
      <p:pic>
        <p:nvPicPr>
          <p:cNvPr id="12" name="Immagine 11" descr="JunoPh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78" y="1855522"/>
            <a:ext cx="3565904" cy="2792598"/>
          </a:xfrm>
          <a:prstGeom prst="rect">
            <a:avLst/>
          </a:prstGeom>
          <a:ln w="28575" cmpd="sng">
            <a:solidFill>
              <a:srgbClr val="FF00FF"/>
            </a:solidFill>
            <a:prstDash val="dash"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31" y="2738513"/>
            <a:ext cx="5020829" cy="3484487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699692" y="2632847"/>
            <a:ext cx="208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00FF"/>
                </a:solidFill>
                <a:latin typeface="Arial"/>
                <a:cs typeface="Arial"/>
              </a:rPr>
              <a:t>Not 1/E behaviour</a:t>
            </a:r>
            <a:endParaRPr lang="en-GB" i="1" dirty="0">
              <a:solidFill>
                <a:srgbClr val="FF00FF"/>
              </a:solidFill>
              <a:latin typeface="Arial"/>
              <a:cs typeface="Arial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881126" y="1171180"/>
            <a:ext cx="413469" cy="469900"/>
          </a:xfrm>
          <a:prstGeom prst="rect">
            <a:avLst/>
          </a:prstGeom>
          <a:noFill/>
          <a:ln w="28575" cmpd="sng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Connettore 1 16"/>
          <p:cNvCxnSpPr>
            <a:stCxn id="15" idx="2"/>
          </p:cNvCxnSpPr>
          <p:nvPr/>
        </p:nvCxnSpPr>
        <p:spPr>
          <a:xfrm>
            <a:off x="7087861" y="1641080"/>
            <a:ext cx="37654" cy="214442"/>
          </a:xfrm>
          <a:prstGeom prst="line">
            <a:avLst/>
          </a:prstGeom>
          <a:ln w="28575" cmpd="sng">
            <a:solidFill>
              <a:srgbClr val="FF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4799828" y="3777467"/>
            <a:ext cx="1566953" cy="643324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5348764" y="4810306"/>
            <a:ext cx="3672022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i="1" dirty="0" smtClean="0">
                <a:latin typeface="Arial"/>
                <a:cs typeface="Arial"/>
              </a:rPr>
              <a:t>Non L/E phases which determine an </a:t>
            </a:r>
            <a:r>
              <a:rPr lang="en-GB" i="1" dirty="0" smtClean="0">
                <a:solidFill>
                  <a:srgbClr val="0000FF"/>
                </a:solidFill>
                <a:latin typeface="Arial"/>
                <a:cs typeface="Arial"/>
              </a:rPr>
              <a:t>anticipation</a:t>
            </a:r>
            <a:r>
              <a:rPr lang="en-GB" i="1" dirty="0" smtClean="0">
                <a:latin typeface="Arial"/>
                <a:cs typeface="Arial"/>
              </a:rPr>
              <a:t> or </a:t>
            </a:r>
            <a:r>
              <a:rPr lang="en-GB" i="1" dirty="0" smtClean="0">
                <a:solidFill>
                  <a:srgbClr val="FF0000"/>
                </a:solidFill>
                <a:latin typeface="Arial"/>
                <a:cs typeface="Arial"/>
              </a:rPr>
              <a:t>retardation</a:t>
            </a:r>
            <a:r>
              <a:rPr lang="en-GB" i="1" dirty="0" smtClean="0">
                <a:latin typeface="Arial"/>
                <a:cs typeface="Arial"/>
              </a:rPr>
              <a:t> of oscillation phases depending on the mass hierarchy   </a:t>
            </a:r>
            <a:endParaRPr lang="en-GB" i="1" dirty="0">
              <a:latin typeface="Arial"/>
              <a:cs typeface="Arial"/>
            </a:endParaRPr>
          </a:p>
        </p:txBody>
      </p:sp>
      <p:cxnSp>
        <p:nvCxnSpPr>
          <p:cNvPr id="27" name="Connettore 2 26"/>
          <p:cNvCxnSpPr/>
          <p:nvPr/>
        </p:nvCxnSpPr>
        <p:spPr>
          <a:xfrm flipH="1" flipV="1">
            <a:off x="6019800" y="956738"/>
            <a:ext cx="533401" cy="36290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4541331" y="629839"/>
            <a:ext cx="359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6600"/>
                </a:solidFill>
                <a:latin typeface="Arial"/>
                <a:cs typeface="Arial"/>
              </a:rPr>
              <a:t>(+) Normal, (-) inverted hierarchy </a:t>
            </a:r>
            <a:endParaRPr lang="en-GB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15044" y="6220683"/>
            <a:ext cx="502082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latin typeface="Arial"/>
                <a:cs typeface="Arial"/>
              </a:rPr>
              <a:t>Maximal sensitivity @ minimum of Δm</a:t>
            </a:r>
            <a:r>
              <a:rPr lang="en-GB" sz="1600" i="1" baseline="30000" dirty="0" smtClean="0">
                <a:latin typeface="Arial"/>
                <a:cs typeface="Arial"/>
              </a:rPr>
              <a:t>2</a:t>
            </a:r>
            <a:r>
              <a:rPr lang="en-GB" sz="1600" i="1" baseline="-25000" dirty="0" smtClean="0">
                <a:latin typeface="Arial"/>
                <a:cs typeface="Arial"/>
              </a:rPr>
              <a:t>21 </a:t>
            </a:r>
            <a:r>
              <a:rPr lang="en-GB" sz="1600" i="1" dirty="0" smtClean="0">
                <a:latin typeface="Arial"/>
                <a:cs typeface="Arial"/>
              </a:rPr>
              <a:t>oscillation</a:t>
            </a:r>
            <a:endParaRPr lang="en-GB" sz="1600" i="1" dirty="0">
              <a:latin typeface="Arial"/>
              <a:cs typeface="Arial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4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27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6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28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1060450"/>
            <a:ext cx="4140200" cy="33909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506469" y="101698"/>
            <a:ext cx="41628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rgbClr val="FF6600"/>
                </a:solidFill>
                <a:latin typeface="Phosphate Inline"/>
                <a:cs typeface="Phosphate Inline"/>
              </a:rPr>
              <a:t>JUNO</a:t>
            </a:r>
            <a:r>
              <a:rPr lang="en-GB" sz="4400" dirty="0" smtClean="0"/>
              <a:t> </a:t>
            </a:r>
            <a:r>
              <a:rPr lang="en-GB" sz="4400" dirty="0" smtClean="0">
                <a:latin typeface="Iowan Old Style Black"/>
                <a:cs typeface="Iowan Old Style Black"/>
              </a:rPr>
              <a:t>detector</a:t>
            </a:r>
            <a:endParaRPr lang="en-GB" sz="4400" dirty="0">
              <a:latin typeface="Iowan Old Style Black"/>
              <a:cs typeface="Iowan Old Style Black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87874" y="1060450"/>
            <a:ext cx="4556125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i="1" dirty="0" smtClean="0">
                <a:solidFill>
                  <a:srgbClr val="0000FF"/>
                </a:solidFill>
                <a:latin typeface="Arial"/>
                <a:cs typeface="Arial"/>
              </a:rPr>
              <a:t>Large mass liquid scintillator</a:t>
            </a:r>
          </a:p>
          <a:p>
            <a:pPr>
              <a:lnSpc>
                <a:spcPct val="120000"/>
              </a:lnSpc>
            </a:pPr>
            <a:r>
              <a:rPr lang="en-GB" sz="1600" i="1" dirty="0">
                <a:latin typeface="Arial"/>
                <a:cs typeface="Arial"/>
              </a:rPr>
              <a:t>	</a:t>
            </a:r>
            <a:r>
              <a:rPr lang="en-GB" sz="1600" i="1" dirty="0" smtClean="0">
                <a:latin typeface="Arial"/>
                <a:cs typeface="Arial"/>
                <a:sym typeface="Wingdings"/>
              </a:rPr>
              <a:t> statistics </a:t>
            </a:r>
          </a:p>
          <a:p>
            <a:pPr>
              <a:lnSpc>
                <a:spcPct val="120000"/>
              </a:lnSpc>
            </a:pPr>
            <a:r>
              <a:rPr lang="en-GB" sz="1600" i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Extreme high energy resolution  3% @ 1MeV</a:t>
            </a:r>
          </a:p>
          <a:p>
            <a:pPr>
              <a:lnSpc>
                <a:spcPct val="120000"/>
              </a:lnSpc>
            </a:pPr>
            <a:r>
              <a:rPr lang="en-GB" sz="1600" i="1" dirty="0">
                <a:latin typeface="Arial"/>
                <a:cs typeface="Arial"/>
                <a:sym typeface="Wingdings"/>
              </a:rPr>
              <a:t>	</a:t>
            </a:r>
            <a:r>
              <a:rPr lang="en-GB" sz="1600" i="1" dirty="0" smtClean="0">
                <a:latin typeface="Arial"/>
                <a:cs typeface="Arial"/>
                <a:sym typeface="Wingdings"/>
              </a:rPr>
              <a:t> reconstruct the “wiggles”</a:t>
            </a:r>
          </a:p>
          <a:p>
            <a:pPr>
              <a:lnSpc>
                <a:spcPct val="120000"/>
              </a:lnSpc>
            </a:pPr>
            <a:r>
              <a:rPr lang="en-GB" sz="1600" i="1" dirty="0" smtClean="0">
                <a:solidFill>
                  <a:srgbClr val="FF6600"/>
                </a:solidFill>
                <a:latin typeface="Arial"/>
                <a:cs typeface="Arial"/>
                <a:sym typeface="Wingdings"/>
              </a:rPr>
              <a:t>Energy non-linearity  &lt; 1%</a:t>
            </a:r>
          </a:p>
          <a:p>
            <a:pPr>
              <a:lnSpc>
                <a:spcPct val="120000"/>
              </a:lnSpc>
            </a:pPr>
            <a:r>
              <a:rPr lang="en-GB" sz="1600" i="1" dirty="0">
                <a:latin typeface="Arial"/>
                <a:cs typeface="Arial"/>
                <a:sym typeface="Wingdings"/>
              </a:rPr>
              <a:t>	</a:t>
            </a:r>
            <a:r>
              <a:rPr lang="en-GB" sz="1600" i="1" dirty="0" smtClean="0">
                <a:latin typeface="Arial"/>
                <a:cs typeface="Arial"/>
                <a:sym typeface="Wingdings"/>
              </a:rPr>
              <a:t> not to fake MH effect </a:t>
            </a:r>
            <a:endParaRPr lang="en-GB" sz="1600" i="1" dirty="0">
              <a:latin typeface="Arial"/>
              <a:cs typeface="Arial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41" y="4589473"/>
            <a:ext cx="7932266" cy="171925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810125" y="3286125"/>
            <a:ext cx="3198311" cy="1001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en-GB" dirty="0" smtClean="0"/>
              <a:t>77% Photocathode coverage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en-GB" dirty="0" smtClean="0"/>
              <a:t> LS attenuation length ~ 20 m 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en-GB" dirty="0" smtClean="0"/>
              <a:t>PMT QE ~ 35%</a:t>
            </a:r>
            <a:endParaRPr lang="en-GB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7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29</a:t>
            </a:fld>
            <a:endParaRPr lang="en-US"/>
          </a:p>
        </p:txBody>
      </p:sp>
      <p:pic>
        <p:nvPicPr>
          <p:cNvPr id="6" name="Immagine 5" descr="junoSen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65275"/>
            <a:ext cx="8833104" cy="349605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882083" y="5055227"/>
            <a:ext cx="254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A.Marrone</a:t>
            </a:r>
            <a:r>
              <a:rPr lang="en-GB" dirty="0" smtClean="0"/>
              <a:t> @ TAUP 2015</a:t>
            </a:r>
            <a:endParaRPr lang="en-GB" dirty="0"/>
          </a:p>
        </p:txBody>
      </p:sp>
      <p:sp>
        <p:nvSpPr>
          <p:cNvPr id="8" name="Rettangolo 7"/>
          <p:cNvSpPr/>
          <p:nvPr/>
        </p:nvSpPr>
        <p:spPr>
          <a:xfrm>
            <a:off x="457200" y="5006535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Blennow</a:t>
            </a:r>
            <a:r>
              <a:rPr lang="en-US" dirty="0"/>
              <a:t> et al., JHEP 1403 (2014) </a:t>
            </a:r>
            <a:r>
              <a:rPr lang="en-US" dirty="0" smtClean="0"/>
              <a:t>028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87376" y="918944"/>
            <a:ext cx="795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Mass hierarchy is a difficult measurement which require a proper treatment of the systematics   </a:t>
            </a:r>
            <a:endParaRPr lang="en-GB" i="1" dirty="0">
              <a:latin typeface="Arial"/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19837" y="238125"/>
            <a:ext cx="75097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Mass hierarchy sensitivity curves</a:t>
            </a:r>
            <a:endParaRPr lang="en-GB" sz="3200" dirty="0">
              <a:solidFill>
                <a:srgbClr val="3366FF"/>
              </a:solidFill>
              <a:latin typeface="Iowan Old Style Black"/>
              <a:cs typeface="Iowan Old Style Black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2400" y="5424559"/>
            <a:ext cx="227376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Arial"/>
                <a:cs typeface="Arial"/>
              </a:rPr>
              <a:t>Size of the bands: </a:t>
            </a:r>
            <a:r>
              <a:rPr lang="en-GB" sz="1400" i="1" dirty="0" smtClean="0">
                <a:latin typeface="Arial"/>
                <a:cs typeface="Arial"/>
              </a:rPr>
              <a:t/>
            </a:r>
            <a:br>
              <a:rPr lang="en-GB" sz="1400" i="1" dirty="0" smtClean="0">
                <a:latin typeface="Arial"/>
                <a:cs typeface="Arial"/>
              </a:rPr>
            </a:br>
            <a:r>
              <a:rPr lang="en-GB" sz="1400" i="1" dirty="0" err="1" smtClean="0">
                <a:latin typeface="Arial"/>
                <a:cs typeface="Arial"/>
              </a:rPr>
              <a:t>NOvA</a:t>
            </a:r>
            <a:r>
              <a:rPr lang="en-GB" sz="1400" i="1" dirty="0" smtClean="0">
                <a:latin typeface="Arial"/>
                <a:cs typeface="Arial"/>
              </a:rPr>
              <a:t>, </a:t>
            </a:r>
            <a:r>
              <a:rPr lang="en-GB" sz="1400" i="1" dirty="0" smtClean="0">
                <a:latin typeface="Arial"/>
                <a:cs typeface="Arial"/>
              </a:rPr>
              <a:t>LBNE: CP </a:t>
            </a:r>
            <a:r>
              <a:rPr lang="en-GB" sz="1400" i="1" dirty="0" err="1" smtClean="0">
                <a:latin typeface="Arial"/>
                <a:cs typeface="Arial"/>
              </a:rPr>
              <a:t>δ</a:t>
            </a:r>
            <a:endParaRPr lang="en-GB" sz="1400" i="1" dirty="0" smtClean="0">
              <a:latin typeface="Arial"/>
              <a:cs typeface="Arial"/>
            </a:endParaRPr>
          </a:p>
          <a:p>
            <a:r>
              <a:rPr lang="en-GB" sz="1400" i="1" dirty="0" smtClean="0">
                <a:latin typeface="Arial"/>
                <a:cs typeface="Arial"/>
              </a:rPr>
              <a:t>INO PINGU: θ</a:t>
            </a:r>
            <a:r>
              <a:rPr lang="en-GB" sz="1400" i="1" baseline="-25000" dirty="0" smtClean="0">
                <a:latin typeface="Arial"/>
                <a:cs typeface="Arial"/>
              </a:rPr>
              <a:t>23</a:t>
            </a:r>
            <a:endParaRPr lang="en-GB" sz="1400" i="1" dirty="0" smtClean="0">
              <a:latin typeface="Arial"/>
              <a:cs typeface="Arial"/>
            </a:endParaRPr>
          </a:p>
          <a:p>
            <a:r>
              <a:rPr lang="en-GB" sz="1400" i="1" dirty="0" smtClean="0">
                <a:latin typeface="Arial"/>
                <a:cs typeface="Arial"/>
              </a:rPr>
              <a:t>JUNO: </a:t>
            </a:r>
            <a:r>
              <a:rPr lang="en-GB" sz="1400" i="1" dirty="0" err="1" smtClean="0">
                <a:latin typeface="Arial"/>
                <a:cs typeface="Arial"/>
              </a:rPr>
              <a:t>σ</a:t>
            </a:r>
            <a:r>
              <a:rPr lang="en-GB" sz="1400" i="1" baseline="-25000" dirty="0" err="1" smtClean="0">
                <a:latin typeface="Arial"/>
                <a:cs typeface="Arial"/>
              </a:rPr>
              <a:t>E</a:t>
            </a:r>
            <a:r>
              <a:rPr lang="en-GB" sz="1400" i="1" dirty="0" smtClean="0">
                <a:latin typeface="Arial"/>
                <a:cs typeface="Arial"/>
              </a:rPr>
              <a:t> = 3 – 3.5% /√E </a:t>
            </a:r>
            <a:r>
              <a:rPr lang="en-GB" sz="1400" i="1" dirty="0" smtClean="0">
                <a:latin typeface="Arial"/>
                <a:cs typeface="Arial"/>
              </a:rPr>
              <a:t/>
            </a:r>
            <a:br>
              <a:rPr lang="en-GB" sz="1400" i="1" dirty="0" smtClean="0">
                <a:latin typeface="Arial"/>
                <a:cs typeface="Arial"/>
              </a:rPr>
            </a:br>
            <a:endParaRPr lang="en-GB" sz="1400" i="1" dirty="0">
              <a:latin typeface="Arial"/>
              <a:cs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49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359501" y="4311141"/>
            <a:ext cx="3918654" cy="1492745"/>
          </a:xfrm>
        </p:spPr>
        <p:txBody>
          <a:bodyPr>
            <a:noAutofit/>
          </a:bodyPr>
          <a:lstStyle/>
          <a:p>
            <a:pPr algn="l"/>
            <a:r>
              <a:rPr lang="en-GB" sz="6000" dirty="0" smtClean="0">
                <a:solidFill>
                  <a:srgbClr val="FF6600"/>
                </a:solidFill>
                <a:latin typeface="Phosphate Inline"/>
                <a:cs typeface="Phosphate Inline"/>
              </a:rPr>
              <a:t>Solar </a:t>
            </a:r>
            <a:br>
              <a:rPr lang="en-GB" sz="6000" dirty="0" smtClean="0">
                <a:solidFill>
                  <a:srgbClr val="FF6600"/>
                </a:solidFill>
                <a:latin typeface="Phosphate Inline"/>
                <a:cs typeface="Phosphate Inline"/>
              </a:rPr>
            </a:br>
            <a:r>
              <a:rPr lang="en-GB" sz="6000" dirty="0" smtClean="0">
                <a:solidFill>
                  <a:srgbClr val="FF6600"/>
                </a:solidFill>
                <a:latin typeface="Phosphate Inline"/>
                <a:cs typeface="Phosphate Inline"/>
              </a:rPr>
              <a:t>neutrinos</a:t>
            </a:r>
            <a:endParaRPr lang="en-GB" sz="6000" dirty="0">
              <a:solidFill>
                <a:srgbClr val="FF6600"/>
              </a:solidFill>
              <a:latin typeface="Phosphate Inline"/>
              <a:cs typeface="Phosphate Inline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3</a:t>
            </a:fld>
            <a:endParaRPr lang="en-US"/>
          </a:p>
        </p:txBody>
      </p:sp>
      <p:grpSp>
        <p:nvGrpSpPr>
          <p:cNvPr id="16" name="Gruppo 15"/>
          <p:cNvGrpSpPr/>
          <p:nvPr/>
        </p:nvGrpSpPr>
        <p:grpSpPr>
          <a:xfrm>
            <a:off x="-76200" y="261898"/>
            <a:ext cx="5351264" cy="3400425"/>
            <a:chOff x="-76200" y="3010062"/>
            <a:chExt cx="5351264" cy="340042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632" y="3010062"/>
              <a:ext cx="5075432" cy="3400425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 descr="unp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3010062"/>
              <a:ext cx="560324" cy="57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unp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644" y="3026565"/>
              <a:ext cx="560324" cy="57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 descr="unp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085" y="4829665"/>
              <a:ext cx="560324" cy="57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unp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528" y="5182236"/>
              <a:ext cx="560324" cy="57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CasellaDiTesto 12"/>
          <p:cNvSpPr txBox="1"/>
          <p:nvPr/>
        </p:nvSpPr>
        <p:spPr>
          <a:xfrm>
            <a:off x="188909" y="2738993"/>
            <a:ext cx="2460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6600"/>
                </a:solidFill>
                <a:latin typeface="Iowan Old Style Black"/>
                <a:cs typeface="Iowan Old Style Black"/>
              </a:rPr>
              <a:t>pp</a:t>
            </a:r>
            <a:r>
              <a:rPr lang="en-GB" dirty="0" smtClean="0">
                <a:solidFill>
                  <a:srgbClr val="FF6600"/>
                </a:solidFill>
                <a:latin typeface="Iowan Old Style Black"/>
                <a:cs typeface="Iowan Old Style Black"/>
              </a:rPr>
              <a:t> CYCLE: </a:t>
            </a:r>
            <a:br>
              <a:rPr lang="en-GB" dirty="0" smtClean="0">
                <a:solidFill>
                  <a:srgbClr val="FF6600"/>
                </a:solidFill>
                <a:latin typeface="Iowan Old Style Black"/>
                <a:cs typeface="Iowan Old Style Black"/>
              </a:rPr>
            </a:br>
            <a:r>
              <a:rPr lang="en-GB" i="1" dirty="0" smtClean="0">
                <a:solidFill>
                  <a:srgbClr val="FF6600"/>
                </a:solidFill>
                <a:latin typeface="Iowan Old Style Black"/>
                <a:cs typeface="Iowan Old Style Black"/>
              </a:rPr>
              <a:t>~ 98.5% of the </a:t>
            </a:r>
            <a:br>
              <a:rPr lang="en-GB" i="1" dirty="0" smtClean="0">
                <a:solidFill>
                  <a:srgbClr val="FF6600"/>
                </a:solidFill>
                <a:latin typeface="Iowan Old Style Black"/>
                <a:cs typeface="Iowan Old Style Black"/>
              </a:rPr>
            </a:br>
            <a:r>
              <a:rPr lang="en-GB" i="1" dirty="0" smtClean="0">
                <a:solidFill>
                  <a:srgbClr val="FF6600"/>
                </a:solidFill>
                <a:latin typeface="Iowan Old Style Black"/>
                <a:cs typeface="Iowan Old Style Black"/>
              </a:rPr>
              <a:t>sun energy</a:t>
            </a:r>
            <a:endParaRPr lang="en-GB" i="1" dirty="0">
              <a:solidFill>
                <a:srgbClr val="FF6600"/>
              </a:solidFill>
              <a:latin typeface="Iowan Old Style Black"/>
              <a:cs typeface="Iowan Old Style Black"/>
            </a:endParaRPr>
          </a:p>
        </p:txBody>
      </p:sp>
      <p:pic>
        <p:nvPicPr>
          <p:cNvPr id="14" name="Picture 1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55807" y="255836"/>
            <a:ext cx="3538530" cy="3074696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>
            <a:off x="5955337" y="1430607"/>
            <a:ext cx="2460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CNO CYCLE: </a:t>
            </a:r>
            <a:br>
              <a:rPr lang="en-GB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</a:br>
            <a:r>
              <a:rPr lang="en-GB" i="1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~ 1.5% of the </a:t>
            </a:r>
            <a:br>
              <a:rPr lang="en-GB" i="1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</a:br>
            <a:r>
              <a:rPr lang="en-GB" i="1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sun energy</a:t>
            </a:r>
            <a:endParaRPr lang="en-GB" i="1" dirty="0">
              <a:solidFill>
                <a:srgbClr val="3366FF"/>
              </a:solidFill>
              <a:latin typeface="Iowan Old Style Black"/>
              <a:cs typeface="Iowan Old Style Black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571" y="3458703"/>
            <a:ext cx="4702766" cy="3262772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3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30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271" y="1024551"/>
            <a:ext cx="4859857" cy="354408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99831" y="202025"/>
            <a:ext cx="6205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Precision measurements</a:t>
            </a:r>
            <a:endParaRPr lang="en-GB" sz="3600" dirty="0">
              <a:solidFill>
                <a:srgbClr val="3366FF"/>
              </a:solidFill>
              <a:latin typeface="Iowan Old Style Black"/>
              <a:cs typeface="Iowan Old Style Black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019800" y="5070733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FF6600"/>
                </a:solidFill>
                <a:latin typeface="Arial"/>
                <a:cs typeface="Arial"/>
              </a:rPr>
              <a:t>Probing the unitarily of U</a:t>
            </a:r>
            <a:r>
              <a:rPr lang="en-GB" i="1" baseline="-25000" dirty="0" smtClean="0">
                <a:solidFill>
                  <a:srgbClr val="FF6600"/>
                </a:solidFill>
                <a:latin typeface="Arial"/>
                <a:cs typeface="Arial"/>
              </a:rPr>
              <a:t>PMNS</a:t>
            </a:r>
            <a:r>
              <a:rPr lang="en-GB" i="1" dirty="0" smtClean="0">
                <a:solidFill>
                  <a:srgbClr val="FF6600"/>
                </a:solidFill>
                <a:latin typeface="Arial"/>
                <a:cs typeface="Arial"/>
              </a:rPr>
              <a:t> to 1% level</a:t>
            </a:r>
            <a:endParaRPr lang="en-GB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004820"/>
              </p:ext>
            </p:extLst>
          </p:nvPr>
        </p:nvGraphicFramePr>
        <p:xfrm>
          <a:off x="581444" y="4767924"/>
          <a:ext cx="5085512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1350"/>
                <a:gridCol w="1962650"/>
                <a:gridCol w="199151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Stat. only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Stat. + sys.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sin</a:t>
                      </a:r>
                      <a:r>
                        <a:rPr lang="en-GB" baseline="30000" dirty="0" smtClean="0"/>
                        <a:t>2</a:t>
                      </a:r>
                      <a:r>
                        <a:rPr lang="en-GB" baseline="0" dirty="0" smtClean="0"/>
                        <a:t>θ</a:t>
                      </a:r>
                      <a:r>
                        <a:rPr lang="en-GB" baseline="-25000" dirty="0" smtClean="0"/>
                        <a:t>12</a:t>
                      </a:r>
                      <a:endParaRPr lang="en-GB" baseline="0" dirty="0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0.54 %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0.67 %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Δm</a:t>
                      </a:r>
                      <a:r>
                        <a:rPr lang="en-GB" baseline="30000" dirty="0" smtClean="0"/>
                        <a:t>2</a:t>
                      </a:r>
                      <a:r>
                        <a:rPr lang="en-GB" baseline="-25000" dirty="0" smtClean="0"/>
                        <a:t>21</a:t>
                      </a:r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0.24 %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0.59 %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Δm</a:t>
                      </a:r>
                      <a:r>
                        <a:rPr lang="en-GB" baseline="30000" dirty="0" smtClean="0"/>
                        <a:t>2</a:t>
                      </a:r>
                      <a:r>
                        <a:rPr lang="en-GB" baseline="-25000" dirty="0" smtClean="0"/>
                        <a:t>ee</a:t>
                      </a:r>
                      <a:endParaRPr lang="en-GB" dirty="0" smtClean="0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0.27 %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0.44 %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191799" y="1443030"/>
            <a:ext cx="3931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Large anti-</a:t>
            </a:r>
            <a:r>
              <a:rPr lang="en-GB" i="1" dirty="0" err="1" smtClean="0">
                <a:latin typeface="Arial"/>
                <a:cs typeface="Arial"/>
              </a:rPr>
              <a:t>ν</a:t>
            </a:r>
            <a:r>
              <a:rPr lang="en-GB" i="1" baseline="-25000" dirty="0" err="1" smtClean="0">
                <a:latin typeface="Arial"/>
                <a:cs typeface="Arial"/>
              </a:rPr>
              <a:t>e</a:t>
            </a:r>
            <a:r>
              <a:rPr lang="en-GB" i="1" dirty="0" smtClean="0">
                <a:latin typeface="Arial"/>
                <a:cs typeface="Arial"/>
              </a:rPr>
              <a:t> statistics </a:t>
            </a:r>
            <a:br>
              <a:rPr lang="en-GB" i="1" dirty="0" smtClean="0">
                <a:latin typeface="Arial"/>
                <a:cs typeface="Arial"/>
              </a:rPr>
            </a:br>
            <a:r>
              <a:rPr lang="en-GB" i="1" dirty="0" smtClean="0">
                <a:latin typeface="Arial"/>
                <a:cs typeface="Arial"/>
              </a:rPr>
              <a:t>	~ 15 k events/year</a:t>
            </a:r>
          </a:p>
          <a:p>
            <a:endParaRPr lang="en-GB" i="1" dirty="0">
              <a:latin typeface="Arial"/>
              <a:cs typeface="Arial"/>
            </a:endParaRPr>
          </a:p>
          <a:p>
            <a:r>
              <a:rPr lang="en-GB" i="1" dirty="0" smtClean="0">
                <a:latin typeface="Arial"/>
                <a:cs typeface="Arial"/>
              </a:rPr>
              <a:t>Unprecedented precision in measurement of “solar” oscillation parameters.</a:t>
            </a:r>
          </a:p>
          <a:p>
            <a:endParaRPr lang="en-GB" i="1" dirty="0">
              <a:latin typeface="Arial"/>
              <a:cs typeface="Arial"/>
            </a:endParaRPr>
          </a:p>
          <a:p>
            <a:r>
              <a:rPr lang="en-GB" i="1" dirty="0" smtClean="0">
                <a:latin typeface="Arial"/>
                <a:cs typeface="Arial"/>
              </a:rPr>
              <a:t>Important for CP @ LBL experiments </a:t>
            </a:r>
            <a:endParaRPr lang="en-GB" i="1" dirty="0">
              <a:latin typeface="Arial"/>
              <a:cs typeface="Arial"/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31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87" y="1483288"/>
            <a:ext cx="8388221" cy="267433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9897" y="65287"/>
            <a:ext cx="81215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Reactor neutrinos: Sterile neutrinos</a:t>
            </a:r>
            <a:endParaRPr lang="en-GB" sz="3200" dirty="0">
              <a:solidFill>
                <a:srgbClr val="3366FF"/>
              </a:solidFill>
              <a:latin typeface="Iowan Old Style Black"/>
              <a:cs typeface="Iowan Old Style Black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17487" y="729080"/>
            <a:ext cx="8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Recent calculation of anti-</a:t>
            </a:r>
            <a:r>
              <a:rPr lang="en-GB" i="1" dirty="0" err="1" smtClean="0">
                <a:latin typeface="Arial"/>
                <a:cs typeface="Arial"/>
              </a:rPr>
              <a:t>ν</a:t>
            </a:r>
            <a:r>
              <a:rPr lang="en-GB" i="1" baseline="-25000" dirty="0" err="1" smtClean="0">
                <a:latin typeface="Arial"/>
                <a:cs typeface="Arial"/>
              </a:rPr>
              <a:t>e</a:t>
            </a:r>
            <a:r>
              <a:rPr lang="en-GB" i="1" dirty="0" smtClean="0">
                <a:latin typeface="Arial"/>
                <a:cs typeface="Arial"/>
              </a:rPr>
              <a:t> flux from reactor are few % higher the observed</a:t>
            </a:r>
          </a:p>
          <a:p>
            <a:r>
              <a:rPr lang="en-GB" i="1" dirty="0" err="1" smtClean="0">
                <a:latin typeface="Arial"/>
                <a:cs typeface="Arial"/>
              </a:rPr>
              <a:t>eV</a:t>
            </a:r>
            <a:r>
              <a:rPr lang="en-GB" i="1" dirty="0" smtClean="0">
                <a:latin typeface="Arial"/>
                <a:cs typeface="Arial"/>
              </a:rPr>
              <a:t> sterile neutrino?   </a:t>
            </a:r>
            <a:endParaRPr lang="en-GB" i="1" dirty="0">
              <a:latin typeface="Arial"/>
              <a:cs typeface="Arial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966" y="4157623"/>
            <a:ext cx="5945667" cy="251836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95466" y="4203114"/>
            <a:ext cx="2719646" cy="161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GB" i="1" dirty="0" smtClean="0">
                <a:latin typeface="Arial"/>
                <a:cs typeface="Arial"/>
              </a:rPr>
              <a:t>Tensions with beam and atmospheric data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GB" i="1" dirty="0" smtClean="0">
                <a:latin typeface="Arial"/>
                <a:cs typeface="Arial"/>
              </a:rPr>
              <a:t>Trigger large activity on very-SBL reactor experiments</a:t>
            </a:r>
            <a:endParaRPr lang="en-GB" i="1" dirty="0">
              <a:latin typeface="Arial"/>
              <a:cs typeface="Arial"/>
            </a:endParaRPr>
          </a:p>
        </p:txBody>
      </p:sp>
      <p:sp>
        <p:nvSpPr>
          <p:cNvPr id="11" name="Figura a mano libera 10"/>
          <p:cNvSpPr/>
          <p:nvPr/>
        </p:nvSpPr>
        <p:spPr>
          <a:xfrm>
            <a:off x="2280137" y="2943781"/>
            <a:ext cx="1313244" cy="2628797"/>
          </a:xfrm>
          <a:custGeom>
            <a:avLst/>
            <a:gdLst>
              <a:gd name="connsiteX0" fmla="*/ 0 w 1313244"/>
              <a:gd name="connsiteY0" fmla="*/ 2583024 h 2628797"/>
              <a:gd name="connsiteX1" fmla="*/ 678269 w 1313244"/>
              <a:gd name="connsiteY1" fmla="*/ 2279988 h 2628797"/>
              <a:gd name="connsiteX2" fmla="*/ 1313244 w 1313244"/>
              <a:gd name="connsiteY2" fmla="*/ 0 h 2628797"/>
              <a:gd name="connsiteX3" fmla="*/ 1313244 w 1313244"/>
              <a:gd name="connsiteY3" fmla="*/ 0 h 262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3244" h="2628797">
                <a:moveTo>
                  <a:pt x="0" y="2583024"/>
                </a:moveTo>
                <a:cubicBezTo>
                  <a:pt x="229697" y="2646758"/>
                  <a:pt x="459395" y="2710492"/>
                  <a:pt x="678269" y="2279988"/>
                </a:cubicBezTo>
                <a:cubicBezTo>
                  <a:pt x="897143" y="1849484"/>
                  <a:pt x="1313244" y="0"/>
                  <a:pt x="1313244" y="0"/>
                </a:cubicBezTo>
                <a:lnTo>
                  <a:pt x="1313244" y="0"/>
                </a:lnTo>
              </a:path>
            </a:pathLst>
          </a:custGeom>
          <a:ln w="28575" cmpd="sng">
            <a:solidFill>
              <a:srgbClr val="FF00FF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74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32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2698643" y="187594"/>
            <a:ext cx="3503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Conclusions</a:t>
            </a:r>
            <a:endParaRPr lang="en-GB" sz="4000" dirty="0">
              <a:solidFill>
                <a:srgbClr val="3366FF"/>
              </a:solidFill>
              <a:latin typeface="Iowan Old Style Black"/>
              <a:cs typeface="Iowan Old Style Black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55369" y="924341"/>
            <a:ext cx="8374724" cy="526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i="1" dirty="0" smtClean="0">
                <a:solidFill>
                  <a:srgbClr val="FF6600"/>
                </a:solidFill>
                <a:latin typeface="Iowan Old Style Black"/>
                <a:cs typeface="Iowan Old Style Black"/>
              </a:rPr>
              <a:t>Neutrino natural beam </a:t>
            </a:r>
            <a:r>
              <a:rPr lang="en-GB" i="1" dirty="0" smtClean="0">
                <a:latin typeface="Arial"/>
                <a:cs typeface="Arial"/>
              </a:rPr>
              <a:t>are a great opportunity to study neutrino properties   	….great probe for astrophysical, cosmological and geological studies</a:t>
            </a:r>
          </a:p>
          <a:p>
            <a:pPr>
              <a:lnSpc>
                <a:spcPct val="110000"/>
              </a:lnSpc>
            </a:pPr>
            <a:endParaRPr lang="en-GB" i="1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GB" i="1" dirty="0" smtClean="0">
                <a:latin typeface="Arial"/>
                <a:cs typeface="Arial"/>
              </a:rPr>
              <a:t>With the measurement of θ</a:t>
            </a:r>
            <a:r>
              <a:rPr lang="en-GB" i="1" baseline="-25000" dirty="0" smtClean="0">
                <a:latin typeface="Arial"/>
                <a:cs typeface="Arial"/>
              </a:rPr>
              <a:t>13</a:t>
            </a:r>
            <a:r>
              <a:rPr lang="en-GB" i="1" dirty="0" smtClean="0">
                <a:latin typeface="Arial"/>
                <a:cs typeface="Arial"/>
              </a:rPr>
              <a:t> neutrino physics is entering in the </a:t>
            </a:r>
            <a:r>
              <a:rPr lang="en-GB" i="1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precision era</a:t>
            </a:r>
            <a:r>
              <a:rPr lang="en-GB" i="1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110000"/>
              </a:lnSpc>
            </a:pPr>
            <a:endParaRPr lang="en-GB" i="1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GB" i="1" dirty="0" smtClean="0">
                <a:solidFill>
                  <a:srgbClr val="FF6600"/>
                </a:solidFill>
                <a:latin typeface="Iowan Old Style Black"/>
                <a:cs typeface="Iowan Old Style Black"/>
              </a:rPr>
              <a:t>Solar Neutrinos: </a:t>
            </a:r>
            <a:r>
              <a:rPr lang="en-GB" i="1" dirty="0" smtClean="0">
                <a:latin typeface="Arial"/>
                <a:cs typeface="Arial"/>
              </a:rPr>
              <a:t>	- Tension on Δm</a:t>
            </a:r>
            <a:r>
              <a:rPr lang="en-GB" i="1" baseline="30000" dirty="0" smtClean="0">
                <a:latin typeface="Arial"/>
                <a:cs typeface="Arial"/>
              </a:rPr>
              <a:t>2</a:t>
            </a:r>
            <a:r>
              <a:rPr lang="en-GB" i="1" baseline="-25000" dirty="0" smtClean="0">
                <a:latin typeface="Arial"/>
                <a:cs typeface="Arial"/>
              </a:rPr>
              <a:t>21</a:t>
            </a:r>
          </a:p>
          <a:p>
            <a:pPr>
              <a:lnSpc>
                <a:spcPct val="110000"/>
              </a:lnSpc>
            </a:pPr>
            <a:r>
              <a:rPr lang="en-GB" i="1" baseline="-25000" dirty="0">
                <a:latin typeface="Arial"/>
                <a:cs typeface="Arial"/>
              </a:rPr>
              <a:t>	</a:t>
            </a:r>
            <a:r>
              <a:rPr lang="en-GB" i="1" baseline="-25000" dirty="0" smtClean="0">
                <a:latin typeface="Arial"/>
                <a:cs typeface="Arial"/>
              </a:rPr>
              <a:t>				</a:t>
            </a:r>
            <a:r>
              <a:rPr lang="en-GB" i="1" dirty="0" smtClean="0">
                <a:latin typeface="Arial"/>
                <a:cs typeface="Arial"/>
              </a:rPr>
              <a:t>- Up-turn in the matter-vacuum transition region</a:t>
            </a:r>
          </a:p>
          <a:p>
            <a:pPr>
              <a:lnSpc>
                <a:spcPct val="110000"/>
              </a:lnSpc>
            </a:pPr>
            <a:r>
              <a:rPr lang="en-GB" i="1" dirty="0">
                <a:latin typeface="Arial"/>
                <a:cs typeface="Arial"/>
              </a:rPr>
              <a:t>	</a:t>
            </a:r>
            <a:r>
              <a:rPr lang="en-GB" i="1" dirty="0" smtClean="0">
                <a:latin typeface="Arial"/>
                <a:cs typeface="Arial"/>
              </a:rPr>
              <a:t>				- Day-Night asymmetry  </a:t>
            </a:r>
          </a:p>
          <a:p>
            <a:pPr>
              <a:lnSpc>
                <a:spcPct val="110000"/>
              </a:lnSpc>
            </a:pPr>
            <a:r>
              <a:rPr lang="en-GB" i="1" dirty="0" smtClean="0">
                <a:latin typeface="Arial"/>
                <a:cs typeface="Arial"/>
              </a:rPr>
              <a:t>					- New physics? sterile neutrinos?, </a:t>
            </a:r>
            <a:r>
              <a:rPr lang="en-GB" i="1" dirty="0">
                <a:latin typeface="Arial"/>
                <a:cs typeface="Arial"/>
              </a:rPr>
              <a:t>n</a:t>
            </a:r>
            <a:r>
              <a:rPr lang="en-GB" i="1" dirty="0" smtClean="0">
                <a:latin typeface="Arial"/>
                <a:cs typeface="Arial"/>
              </a:rPr>
              <a:t>on standard 							  interactions?</a:t>
            </a:r>
            <a:endParaRPr lang="en-GB" i="1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GB" i="1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GB" i="1" dirty="0" smtClean="0">
                <a:solidFill>
                  <a:srgbClr val="FF6600"/>
                </a:solidFill>
                <a:latin typeface="Iowan Old Style Black"/>
                <a:cs typeface="Iowan Old Style Black"/>
              </a:rPr>
              <a:t>Mass Hierarchy:</a:t>
            </a:r>
            <a:r>
              <a:rPr lang="en-GB" i="1" dirty="0" smtClean="0">
                <a:latin typeface="Arial"/>
                <a:cs typeface="Arial"/>
              </a:rPr>
              <a:t>	- θ</a:t>
            </a:r>
            <a:r>
              <a:rPr lang="en-GB" i="1" baseline="-25000" dirty="0" smtClean="0">
                <a:latin typeface="Arial"/>
                <a:cs typeface="Arial"/>
              </a:rPr>
              <a:t>13</a:t>
            </a:r>
            <a:r>
              <a:rPr lang="en-GB" i="1" dirty="0" smtClean="0">
                <a:latin typeface="Arial"/>
                <a:cs typeface="Arial"/>
              </a:rPr>
              <a:t> large has open the opportunity for MH and CP 						measurement</a:t>
            </a:r>
          </a:p>
          <a:p>
            <a:pPr>
              <a:lnSpc>
                <a:spcPct val="110000"/>
              </a:lnSpc>
            </a:pPr>
            <a:r>
              <a:rPr lang="en-GB" i="1" dirty="0">
                <a:latin typeface="Arial"/>
                <a:cs typeface="Arial"/>
              </a:rPr>
              <a:t>	</a:t>
            </a:r>
            <a:r>
              <a:rPr lang="en-GB" i="1" dirty="0" smtClean="0">
                <a:latin typeface="Arial"/>
                <a:cs typeface="Arial"/>
              </a:rPr>
              <a:t>				- Vacuum Oscillation vs. Matter Effects: two complementary 					approaches </a:t>
            </a:r>
            <a:r>
              <a:rPr lang="en-GB" i="1" dirty="0" smtClean="0">
                <a:latin typeface="Arial"/>
                <a:cs typeface="Arial"/>
                <a:sym typeface="Wingdings"/>
              </a:rPr>
              <a:t> redundancy and consistency checks</a:t>
            </a:r>
          </a:p>
          <a:p>
            <a:pPr>
              <a:lnSpc>
                <a:spcPct val="110000"/>
              </a:lnSpc>
            </a:pPr>
            <a:endParaRPr lang="en-GB" i="1" dirty="0">
              <a:latin typeface="Arial"/>
              <a:cs typeface="Arial"/>
              <a:sym typeface="Wingdings"/>
            </a:endParaRPr>
          </a:p>
          <a:p>
            <a:pPr>
              <a:lnSpc>
                <a:spcPct val="110000"/>
              </a:lnSpc>
            </a:pPr>
            <a:r>
              <a:rPr lang="en-GB" i="1" dirty="0" smtClean="0">
                <a:latin typeface="Arial"/>
                <a:cs typeface="Arial"/>
              </a:rPr>
              <a:t>   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0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33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1443125" y="2467580"/>
            <a:ext cx="6767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3366FF"/>
                </a:solidFill>
                <a:latin typeface="Gill Sans Ultra Bold"/>
                <a:cs typeface="Gill Sans Ultra Bold"/>
              </a:rPr>
              <a:t>Backup slides</a:t>
            </a:r>
            <a:endParaRPr lang="en-GB" sz="4800" dirty="0">
              <a:solidFill>
                <a:srgbClr val="3366FF"/>
              </a:solidFill>
              <a:latin typeface="Gill Sans Ultra Bold"/>
              <a:cs typeface="Gill Sans Ultra Bold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 descr="massPatter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137"/>
          <a:stretch/>
        </p:blipFill>
        <p:spPr>
          <a:xfrm>
            <a:off x="5257687" y="489678"/>
            <a:ext cx="2905840" cy="3588235"/>
          </a:xfrm>
          <a:prstGeom prst="rect">
            <a:avLst/>
          </a:prstGeom>
        </p:spPr>
      </p:pic>
      <p:pic>
        <p:nvPicPr>
          <p:cNvPr id="8" name="Picture 7" descr="Pattern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825" y="489678"/>
            <a:ext cx="1267884" cy="816810"/>
          </a:xfrm>
          <a:prstGeom prst="rect">
            <a:avLst/>
          </a:prstGeom>
        </p:spPr>
      </p:pic>
      <p:pic>
        <p:nvPicPr>
          <p:cNvPr id="9" name="Picture 9" descr="matrixRap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" r="6927" b="62506"/>
          <a:stretch/>
        </p:blipFill>
        <p:spPr>
          <a:xfrm>
            <a:off x="1207160" y="4825695"/>
            <a:ext cx="6498549" cy="135448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042085" y="4101771"/>
            <a:ext cx="1408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latin typeface="Arial Narrow"/>
                <a:cs typeface="Arial Narrow"/>
              </a:rPr>
              <a:t>“Atmospheric”</a:t>
            </a:r>
          </a:p>
          <a:p>
            <a:pPr algn="ctr"/>
            <a:r>
              <a:rPr lang="en-GB" i="1" dirty="0" smtClean="0">
                <a:latin typeface="Arial Narrow"/>
                <a:cs typeface="Arial Narrow"/>
              </a:rPr>
              <a:t>term</a:t>
            </a:r>
            <a:endParaRPr lang="en-GB" i="1" dirty="0">
              <a:latin typeface="Arial Narrow"/>
              <a:cs typeface="Arial Narrow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426261" y="4125526"/>
            <a:ext cx="798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latin typeface="Arial Narrow"/>
                <a:cs typeface="Arial Narrow"/>
              </a:rPr>
              <a:t>“Solar”</a:t>
            </a:r>
          </a:p>
          <a:p>
            <a:pPr algn="ctr"/>
            <a:r>
              <a:rPr lang="en-GB" i="1" dirty="0" smtClean="0">
                <a:latin typeface="Arial Narrow"/>
                <a:cs typeface="Arial Narrow"/>
              </a:rPr>
              <a:t>term</a:t>
            </a:r>
            <a:endParaRPr lang="en-GB" i="1" dirty="0">
              <a:latin typeface="Arial Narrow"/>
              <a:cs typeface="Arial Narrow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202622" y="4089842"/>
            <a:ext cx="1019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latin typeface="Arial Narrow"/>
                <a:cs typeface="Arial Narrow"/>
              </a:rPr>
              <a:t>“Reactor”</a:t>
            </a:r>
          </a:p>
          <a:p>
            <a:pPr algn="ctr"/>
            <a:r>
              <a:rPr lang="en-GB" i="1" dirty="0" smtClean="0">
                <a:latin typeface="Arial Narrow"/>
                <a:cs typeface="Arial Narrow"/>
              </a:rPr>
              <a:t>term</a:t>
            </a:r>
            <a:endParaRPr lang="en-GB" i="1" dirty="0">
              <a:latin typeface="Arial Narrow"/>
              <a:cs typeface="Arial Narrow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49903" y="131689"/>
            <a:ext cx="48817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3366FF"/>
                </a:solidFill>
                <a:latin typeface="Phosphate Inline"/>
                <a:cs typeface="Phosphate Inline"/>
              </a:rPr>
              <a:t>Lepton mixing</a:t>
            </a:r>
            <a:endParaRPr lang="en-GB" sz="5400" dirty="0">
              <a:solidFill>
                <a:srgbClr val="3366FF"/>
              </a:solidFill>
              <a:latin typeface="Phosphate Inline"/>
              <a:cs typeface="Phosphate Inline"/>
            </a:endParaRPr>
          </a:p>
        </p:txBody>
      </p:sp>
      <p:pic>
        <p:nvPicPr>
          <p:cNvPr id="16" name="Immagin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2" y="1709391"/>
            <a:ext cx="3996429" cy="1931405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1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35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42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9" name="Rectangle 3"/>
          <p:cNvSpPr>
            <a:spLocks noChangeArrowheads="1"/>
          </p:cNvSpPr>
          <p:nvPr/>
        </p:nvSpPr>
        <p:spPr bwMode="auto">
          <a:xfrm>
            <a:off x="990600" y="1600200"/>
            <a:ext cx="2286000" cy="28956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latin typeface="Times New Roman" pitchFamily="18" charset="0"/>
            </a:endParaRP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5791200" y="1600200"/>
            <a:ext cx="2286000" cy="28956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2" name="Oval 5"/>
          <p:cNvSpPr>
            <a:spLocks noChangeArrowheads="1"/>
          </p:cNvSpPr>
          <p:nvPr/>
        </p:nvSpPr>
        <p:spPr bwMode="auto">
          <a:xfrm>
            <a:off x="8001000" y="762000"/>
            <a:ext cx="762000" cy="685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Oval 6"/>
          <p:cNvSpPr>
            <a:spLocks noChangeArrowheads="1"/>
          </p:cNvSpPr>
          <p:nvPr/>
        </p:nvSpPr>
        <p:spPr bwMode="auto">
          <a:xfrm>
            <a:off x="7467600" y="762000"/>
            <a:ext cx="762000" cy="685800"/>
          </a:xfrm>
          <a:prstGeom prst="ellipse">
            <a:avLst/>
          </a:prstGeom>
          <a:solidFill>
            <a:srgbClr val="00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Oval 7"/>
          <p:cNvSpPr>
            <a:spLocks noChangeArrowheads="1"/>
          </p:cNvSpPr>
          <p:nvPr/>
        </p:nvSpPr>
        <p:spPr bwMode="auto">
          <a:xfrm>
            <a:off x="7696200" y="228600"/>
            <a:ext cx="762000" cy="6858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7693025" y="838200"/>
            <a:ext cx="46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>
                <a:solidFill>
                  <a:schemeClr val="tx2"/>
                </a:solidFill>
                <a:latin typeface="Symbol" pitchFamily="18" charset="2"/>
              </a:rPr>
              <a:t>m</a:t>
            </a:r>
            <a:endParaRPr lang="en-US" sz="24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8229600" y="838200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>
                <a:solidFill>
                  <a:schemeClr val="tx2"/>
                </a:solidFill>
                <a:latin typeface="Symbol" pitchFamily="18" charset="2"/>
              </a:rPr>
              <a:t>t</a:t>
            </a:r>
            <a:endParaRPr lang="en-US" sz="24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29708" name="Text Box 11"/>
          <p:cNvSpPr txBox="1">
            <a:spLocks noChangeArrowheads="1"/>
          </p:cNvSpPr>
          <p:nvPr/>
        </p:nvSpPr>
        <p:spPr bwMode="auto">
          <a:xfrm>
            <a:off x="7872413" y="304800"/>
            <a:ext cx="43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>
                <a:solidFill>
                  <a:schemeClr val="tx2"/>
                </a:solidFill>
                <a:latin typeface="Times New Roman" pitchFamily="18" charset="0"/>
              </a:rPr>
              <a:t>e</a:t>
            </a:r>
            <a:endParaRPr lang="en-US" sz="24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29709" name="Text Box 12"/>
          <p:cNvSpPr txBox="1">
            <a:spLocks noChangeArrowheads="1"/>
          </p:cNvSpPr>
          <p:nvPr/>
        </p:nvSpPr>
        <p:spPr bwMode="auto">
          <a:xfrm>
            <a:off x="990600" y="3505200"/>
            <a:ext cx="4026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Times New Roman" pitchFamily="18" charset="0"/>
              </a:rPr>
              <a:t>2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29710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4026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29711" name="Rectangle 14"/>
          <p:cNvSpPr>
            <a:spLocks noChangeArrowheads="1"/>
          </p:cNvSpPr>
          <p:nvPr/>
        </p:nvSpPr>
        <p:spPr bwMode="auto">
          <a:xfrm>
            <a:off x="1447800" y="2133600"/>
            <a:ext cx="76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Rectangle 15"/>
          <p:cNvSpPr>
            <a:spLocks noChangeArrowheads="1"/>
          </p:cNvSpPr>
          <p:nvPr/>
        </p:nvSpPr>
        <p:spPr bwMode="auto">
          <a:xfrm>
            <a:off x="1447800" y="3657600"/>
            <a:ext cx="457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Rectangle 16"/>
          <p:cNvSpPr>
            <a:spLocks noChangeArrowheads="1"/>
          </p:cNvSpPr>
          <p:nvPr/>
        </p:nvSpPr>
        <p:spPr bwMode="auto">
          <a:xfrm>
            <a:off x="6248400" y="2438400"/>
            <a:ext cx="838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Rectangle 17"/>
          <p:cNvSpPr>
            <a:spLocks noChangeArrowheads="1"/>
          </p:cNvSpPr>
          <p:nvPr/>
        </p:nvSpPr>
        <p:spPr bwMode="auto">
          <a:xfrm>
            <a:off x="7086600" y="2438400"/>
            <a:ext cx="3048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Rectangle 18"/>
          <p:cNvSpPr>
            <a:spLocks noChangeArrowheads="1"/>
          </p:cNvSpPr>
          <p:nvPr/>
        </p:nvSpPr>
        <p:spPr bwMode="auto">
          <a:xfrm>
            <a:off x="2133600" y="2133600"/>
            <a:ext cx="6858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6" name="Rectangle 19"/>
          <p:cNvSpPr>
            <a:spLocks noChangeArrowheads="1"/>
          </p:cNvSpPr>
          <p:nvPr/>
        </p:nvSpPr>
        <p:spPr bwMode="auto">
          <a:xfrm>
            <a:off x="2362200" y="3657600"/>
            <a:ext cx="4572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Rectangle 20"/>
          <p:cNvSpPr>
            <a:spLocks noChangeArrowheads="1"/>
          </p:cNvSpPr>
          <p:nvPr/>
        </p:nvSpPr>
        <p:spPr bwMode="auto">
          <a:xfrm>
            <a:off x="7391400" y="2438400"/>
            <a:ext cx="2286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8" name="Rectangle 21"/>
          <p:cNvSpPr>
            <a:spLocks noChangeArrowheads="1"/>
          </p:cNvSpPr>
          <p:nvPr/>
        </p:nvSpPr>
        <p:spPr bwMode="auto">
          <a:xfrm>
            <a:off x="1905000" y="3657600"/>
            <a:ext cx="4572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0" name="Text Box 23"/>
          <p:cNvSpPr txBox="1">
            <a:spLocks noChangeArrowheads="1"/>
          </p:cNvSpPr>
          <p:nvPr/>
        </p:nvSpPr>
        <p:spPr bwMode="auto">
          <a:xfrm>
            <a:off x="5791200" y="2286000"/>
            <a:ext cx="39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29721" name="Text Box 24"/>
          <p:cNvSpPr txBox="1">
            <a:spLocks noChangeArrowheads="1"/>
          </p:cNvSpPr>
          <p:nvPr/>
        </p:nvSpPr>
        <p:spPr bwMode="auto">
          <a:xfrm>
            <a:off x="5791200" y="1981200"/>
            <a:ext cx="39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n</a:t>
            </a:r>
            <a:r>
              <a:rPr lang="en-US" sz="2000" baseline="-25000">
                <a:latin typeface="Times New Roman" pitchFamily="18" charset="0"/>
              </a:rPr>
              <a:t>2</a:t>
            </a:r>
            <a:endParaRPr lang="en-US" sz="2000">
              <a:latin typeface="Symbol" pitchFamily="18" charset="2"/>
            </a:endParaRPr>
          </a:p>
        </p:txBody>
      </p:sp>
      <p:sp>
        <p:nvSpPr>
          <p:cNvPr id="29722" name="Text Box 25"/>
          <p:cNvSpPr txBox="1">
            <a:spLocks noChangeArrowheads="1"/>
          </p:cNvSpPr>
          <p:nvPr/>
        </p:nvSpPr>
        <p:spPr bwMode="auto">
          <a:xfrm>
            <a:off x="5791200" y="3810000"/>
            <a:ext cx="39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n</a:t>
            </a:r>
            <a:r>
              <a:rPr lang="en-US" sz="2000" baseline="-25000">
                <a:latin typeface="Times New Roman" pitchFamily="18" charset="0"/>
              </a:rPr>
              <a:t>3</a:t>
            </a:r>
            <a:endParaRPr lang="en-US" sz="2000">
              <a:latin typeface="Symbol" pitchFamily="18" charset="2"/>
            </a:endParaRPr>
          </a:p>
        </p:txBody>
      </p:sp>
      <p:sp>
        <p:nvSpPr>
          <p:cNvPr id="29723" name="Rectangle 26"/>
          <p:cNvSpPr>
            <a:spLocks noChangeArrowheads="1"/>
          </p:cNvSpPr>
          <p:nvPr/>
        </p:nvSpPr>
        <p:spPr bwMode="auto">
          <a:xfrm>
            <a:off x="6934200" y="3962400"/>
            <a:ext cx="6858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Rectangle 27"/>
          <p:cNvSpPr>
            <a:spLocks noChangeArrowheads="1"/>
          </p:cNvSpPr>
          <p:nvPr/>
        </p:nvSpPr>
        <p:spPr bwMode="auto">
          <a:xfrm>
            <a:off x="6248400" y="3962400"/>
            <a:ext cx="76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5" name="Rectangle 28"/>
          <p:cNvSpPr>
            <a:spLocks noChangeArrowheads="1"/>
          </p:cNvSpPr>
          <p:nvPr/>
        </p:nvSpPr>
        <p:spPr bwMode="auto">
          <a:xfrm>
            <a:off x="6305550" y="3962400"/>
            <a:ext cx="62865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6" name="Rectangle 29"/>
          <p:cNvSpPr>
            <a:spLocks noChangeArrowheads="1"/>
          </p:cNvSpPr>
          <p:nvPr/>
        </p:nvSpPr>
        <p:spPr bwMode="auto">
          <a:xfrm>
            <a:off x="1447800" y="3962400"/>
            <a:ext cx="838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7" name="Rectangle 30"/>
          <p:cNvSpPr>
            <a:spLocks noChangeArrowheads="1"/>
          </p:cNvSpPr>
          <p:nvPr/>
        </p:nvSpPr>
        <p:spPr bwMode="auto">
          <a:xfrm>
            <a:off x="2286000" y="3962400"/>
            <a:ext cx="3810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8" name="Rectangle 31"/>
          <p:cNvSpPr>
            <a:spLocks noChangeArrowheads="1"/>
          </p:cNvSpPr>
          <p:nvPr/>
        </p:nvSpPr>
        <p:spPr bwMode="auto">
          <a:xfrm>
            <a:off x="2590800" y="3962400"/>
            <a:ext cx="2286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9" name="Rectangle 32"/>
          <p:cNvSpPr>
            <a:spLocks noChangeArrowheads="1"/>
          </p:cNvSpPr>
          <p:nvPr/>
        </p:nvSpPr>
        <p:spPr bwMode="auto">
          <a:xfrm>
            <a:off x="6248400" y="2133600"/>
            <a:ext cx="457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0" name="Rectangle 33"/>
          <p:cNvSpPr>
            <a:spLocks noChangeArrowheads="1"/>
          </p:cNvSpPr>
          <p:nvPr/>
        </p:nvSpPr>
        <p:spPr bwMode="auto">
          <a:xfrm>
            <a:off x="6705600" y="2133600"/>
            <a:ext cx="4572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1" name="Rectangle 34"/>
          <p:cNvSpPr>
            <a:spLocks noChangeArrowheads="1"/>
          </p:cNvSpPr>
          <p:nvPr/>
        </p:nvSpPr>
        <p:spPr bwMode="auto">
          <a:xfrm>
            <a:off x="7162800" y="2133600"/>
            <a:ext cx="4572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2" name="Text Box 35"/>
          <p:cNvSpPr txBox="1">
            <a:spLocks noChangeArrowheads="1"/>
          </p:cNvSpPr>
          <p:nvPr/>
        </p:nvSpPr>
        <p:spPr bwMode="auto">
          <a:xfrm>
            <a:off x="990600" y="1981200"/>
            <a:ext cx="4026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Times New Roman" pitchFamily="18" charset="0"/>
              </a:rPr>
              <a:t>3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29733" name="Text Box 36"/>
          <p:cNvSpPr txBox="1">
            <a:spLocks noChangeArrowheads="1"/>
          </p:cNvSpPr>
          <p:nvPr/>
        </p:nvSpPr>
        <p:spPr bwMode="auto">
          <a:xfrm rot="16200000">
            <a:off x="258763" y="2762250"/>
            <a:ext cx="10583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MASS</a:t>
            </a:r>
            <a:r>
              <a:rPr lang="en-US" sz="2000" baseline="30000" dirty="0" smtClean="0"/>
              <a:t>2</a:t>
            </a:r>
            <a:endParaRPr lang="en-US" sz="2000" dirty="0"/>
          </a:p>
        </p:txBody>
      </p:sp>
      <p:sp>
        <p:nvSpPr>
          <p:cNvPr id="29734" name="Text Box 37"/>
          <p:cNvSpPr txBox="1">
            <a:spLocks noChangeArrowheads="1"/>
          </p:cNvSpPr>
          <p:nvPr/>
        </p:nvSpPr>
        <p:spPr bwMode="auto">
          <a:xfrm>
            <a:off x="8077200" y="2981325"/>
            <a:ext cx="836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D</a:t>
            </a:r>
            <a:r>
              <a:rPr lang="en-US" sz="2000"/>
              <a:t>m</a:t>
            </a:r>
            <a:r>
              <a:rPr lang="en-US" sz="2000" baseline="30000"/>
              <a:t>2</a:t>
            </a:r>
            <a:r>
              <a:rPr lang="en-US" sz="2000" baseline="-25000"/>
              <a:t>23</a:t>
            </a:r>
            <a:endParaRPr lang="en-US" sz="2000"/>
          </a:p>
        </p:txBody>
      </p:sp>
      <p:sp>
        <p:nvSpPr>
          <p:cNvPr id="29735" name="Text Box 38"/>
          <p:cNvSpPr txBox="1">
            <a:spLocks noChangeArrowheads="1"/>
          </p:cNvSpPr>
          <p:nvPr/>
        </p:nvSpPr>
        <p:spPr bwMode="auto">
          <a:xfrm>
            <a:off x="3276600" y="3057525"/>
            <a:ext cx="836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D</a:t>
            </a:r>
            <a:r>
              <a:rPr lang="en-US" sz="2000"/>
              <a:t>m</a:t>
            </a:r>
            <a:r>
              <a:rPr lang="en-US" sz="2000" baseline="30000"/>
              <a:t>2</a:t>
            </a:r>
            <a:r>
              <a:rPr lang="en-US" sz="2000" baseline="-25000"/>
              <a:t>32</a:t>
            </a:r>
            <a:endParaRPr lang="en-US" sz="2000"/>
          </a:p>
        </p:txBody>
      </p:sp>
      <p:sp>
        <p:nvSpPr>
          <p:cNvPr id="29736" name="Text Box 39"/>
          <p:cNvSpPr txBox="1">
            <a:spLocks noChangeArrowheads="1"/>
          </p:cNvSpPr>
          <p:nvPr/>
        </p:nvSpPr>
        <p:spPr bwMode="auto">
          <a:xfrm>
            <a:off x="8077200" y="2127250"/>
            <a:ext cx="811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r>
              <a:rPr lang="en-US" sz="2000" baseline="-25000" dirty="0"/>
              <a:t>21</a:t>
            </a:r>
            <a:endParaRPr lang="en-US" sz="2000" dirty="0"/>
          </a:p>
        </p:txBody>
      </p:sp>
      <p:sp>
        <p:nvSpPr>
          <p:cNvPr id="29737" name="Text Box 40"/>
          <p:cNvSpPr txBox="1">
            <a:spLocks noChangeArrowheads="1"/>
          </p:cNvSpPr>
          <p:nvPr/>
        </p:nvSpPr>
        <p:spPr bwMode="auto">
          <a:xfrm>
            <a:off x="3276600" y="3727450"/>
            <a:ext cx="811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D</a:t>
            </a:r>
            <a:r>
              <a:rPr lang="en-US" sz="2000"/>
              <a:t>m</a:t>
            </a:r>
            <a:r>
              <a:rPr lang="en-US" sz="2000" baseline="30000"/>
              <a:t>2</a:t>
            </a:r>
            <a:r>
              <a:rPr lang="en-US" sz="2000" baseline="-25000"/>
              <a:t>21</a:t>
            </a:r>
            <a:endParaRPr lang="en-US" sz="2000"/>
          </a:p>
        </p:txBody>
      </p:sp>
      <p:sp>
        <p:nvSpPr>
          <p:cNvPr id="29738" name="Text Box 41"/>
          <p:cNvSpPr txBox="1">
            <a:spLocks noChangeArrowheads="1"/>
          </p:cNvSpPr>
          <p:nvPr/>
        </p:nvSpPr>
        <p:spPr bwMode="auto">
          <a:xfrm>
            <a:off x="5522912" y="4529773"/>
            <a:ext cx="2822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Inverted mass hierarchy</a:t>
            </a:r>
          </a:p>
        </p:txBody>
      </p:sp>
      <p:sp>
        <p:nvSpPr>
          <p:cNvPr id="29739" name="Line 42"/>
          <p:cNvSpPr>
            <a:spLocks noChangeShapeType="1"/>
          </p:cNvSpPr>
          <p:nvPr/>
        </p:nvSpPr>
        <p:spPr bwMode="auto">
          <a:xfrm>
            <a:off x="3124200" y="22098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0" name="Line 43"/>
          <p:cNvSpPr>
            <a:spLocks noChangeShapeType="1"/>
          </p:cNvSpPr>
          <p:nvPr/>
        </p:nvSpPr>
        <p:spPr bwMode="auto">
          <a:xfrm>
            <a:off x="2971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1" name="Line 44"/>
          <p:cNvSpPr>
            <a:spLocks noChangeShapeType="1"/>
          </p:cNvSpPr>
          <p:nvPr/>
        </p:nvSpPr>
        <p:spPr bwMode="auto">
          <a:xfrm>
            <a:off x="7924800" y="2209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2" name="Line 45"/>
          <p:cNvSpPr>
            <a:spLocks noChangeShapeType="1"/>
          </p:cNvSpPr>
          <p:nvPr/>
        </p:nvSpPr>
        <p:spPr bwMode="auto">
          <a:xfrm>
            <a:off x="7772400" y="2209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3" name="Text Box 46"/>
          <p:cNvSpPr txBox="1">
            <a:spLocks noChangeArrowheads="1"/>
          </p:cNvSpPr>
          <p:nvPr/>
        </p:nvSpPr>
        <p:spPr bwMode="auto">
          <a:xfrm>
            <a:off x="930276" y="4529773"/>
            <a:ext cx="26336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Normal mass hierarchy</a:t>
            </a:r>
          </a:p>
        </p:txBody>
      </p:sp>
      <p:sp>
        <p:nvSpPr>
          <p:cNvPr id="29744" name="Rectangle 47"/>
          <p:cNvSpPr>
            <a:spLocks noChangeArrowheads="1"/>
          </p:cNvSpPr>
          <p:nvPr/>
        </p:nvSpPr>
        <p:spPr bwMode="auto">
          <a:xfrm>
            <a:off x="1447800" y="3657600"/>
            <a:ext cx="13716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5" name="Rectangle 48"/>
          <p:cNvSpPr>
            <a:spLocks noChangeArrowheads="1"/>
          </p:cNvSpPr>
          <p:nvPr/>
        </p:nvSpPr>
        <p:spPr bwMode="auto">
          <a:xfrm>
            <a:off x="1447800" y="3962400"/>
            <a:ext cx="1371600" cy="152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8" name="Rectangle 51"/>
          <p:cNvSpPr>
            <a:spLocks noChangeArrowheads="1"/>
          </p:cNvSpPr>
          <p:nvPr/>
        </p:nvSpPr>
        <p:spPr bwMode="auto">
          <a:xfrm>
            <a:off x="2362200" y="3657600"/>
            <a:ext cx="4572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9" name="Rectangle 52"/>
          <p:cNvSpPr>
            <a:spLocks noChangeArrowheads="1"/>
          </p:cNvSpPr>
          <p:nvPr/>
        </p:nvSpPr>
        <p:spPr bwMode="auto">
          <a:xfrm>
            <a:off x="2286000" y="3962400"/>
            <a:ext cx="3048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51" name="Rectangle 63"/>
          <p:cNvSpPr>
            <a:spLocks noChangeArrowheads="1"/>
          </p:cNvSpPr>
          <p:nvPr/>
        </p:nvSpPr>
        <p:spPr bwMode="auto">
          <a:xfrm>
            <a:off x="1524000" y="2133600"/>
            <a:ext cx="62865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643776" y="1680944"/>
            <a:ext cx="1759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21</a:t>
            </a:r>
            <a:r>
              <a:rPr lang="en-IE" dirty="0"/>
              <a:t> </a:t>
            </a:r>
            <a:r>
              <a:rPr lang="en-IE" dirty="0" smtClean="0"/>
              <a:t>f</a:t>
            </a:r>
            <a:r>
              <a:rPr lang="en-IE" dirty="0" smtClean="0"/>
              <a:t>ixed </a:t>
            </a:r>
            <a:r>
              <a:rPr lang="en-IE" dirty="0" smtClean="0"/>
              <a:t>by solar neutrinos</a:t>
            </a:r>
            <a:endParaRPr lang="en-IE" dirty="0"/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1505585" y="4857234"/>
            <a:ext cx="125603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Symbol" pitchFamily="18" charset="2"/>
              </a:rPr>
              <a:t>S </a:t>
            </a:r>
            <a:r>
              <a:rPr lang="en-US" dirty="0"/>
              <a:t>m </a:t>
            </a:r>
            <a:r>
              <a:rPr lang="en-US" dirty="0" smtClean="0"/>
              <a:t>&gt; 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endParaRPr lang="en-US" dirty="0"/>
          </a:p>
        </p:txBody>
      </p:sp>
      <p:sp>
        <p:nvSpPr>
          <p:cNvPr id="72" name="Text Box 8"/>
          <p:cNvSpPr txBox="1">
            <a:spLocks noChangeArrowheads="1"/>
          </p:cNvSpPr>
          <p:nvPr/>
        </p:nvSpPr>
        <p:spPr bwMode="auto">
          <a:xfrm>
            <a:off x="6211570" y="4896485"/>
            <a:ext cx="125603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Symbol" pitchFamily="18" charset="2"/>
              </a:rPr>
              <a:t>S </a:t>
            </a:r>
            <a:r>
              <a:rPr lang="en-US" dirty="0"/>
              <a:t>m </a:t>
            </a:r>
            <a:r>
              <a:rPr lang="en-US" dirty="0" smtClean="0"/>
              <a:t>&gt; 2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endParaRPr lang="en-US" dirty="0"/>
          </a:p>
        </p:txBody>
      </p:sp>
      <p:sp>
        <p:nvSpPr>
          <p:cNvPr id="68" name="Text Box 68"/>
          <p:cNvSpPr txBox="1">
            <a:spLocks noChangeArrowheads="1"/>
          </p:cNvSpPr>
          <p:nvPr/>
        </p:nvSpPr>
        <p:spPr bwMode="auto">
          <a:xfrm>
            <a:off x="584263" y="5316220"/>
            <a:ext cx="343395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|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31</a:t>
            </a:r>
            <a:r>
              <a:rPr lang="en-US" sz="2000" dirty="0" smtClean="0"/>
              <a:t>| = |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32</a:t>
            </a:r>
            <a:r>
              <a:rPr lang="en-US" sz="2000" dirty="0" smtClean="0"/>
              <a:t>| + |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21</a:t>
            </a:r>
            <a:r>
              <a:rPr lang="en-US" sz="2000" dirty="0" smtClean="0"/>
              <a:t>|</a:t>
            </a:r>
            <a:endParaRPr lang="en-US" sz="2000" dirty="0"/>
          </a:p>
        </p:txBody>
      </p:sp>
      <p:sp>
        <p:nvSpPr>
          <p:cNvPr id="69" name="Text Box 68"/>
          <p:cNvSpPr txBox="1">
            <a:spLocks noChangeArrowheads="1"/>
          </p:cNvSpPr>
          <p:nvPr/>
        </p:nvSpPr>
        <p:spPr bwMode="auto">
          <a:xfrm>
            <a:off x="5434140" y="5312241"/>
            <a:ext cx="332655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|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31</a:t>
            </a:r>
            <a:r>
              <a:rPr lang="en-US" sz="2000" dirty="0" smtClean="0"/>
              <a:t>| = |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32</a:t>
            </a:r>
            <a:r>
              <a:rPr lang="en-US" sz="2000" dirty="0" smtClean="0"/>
              <a:t>| - |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21</a:t>
            </a:r>
            <a:r>
              <a:rPr lang="en-US" sz="2000" dirty="0" smtClean="0"/>
              <a:t>|</a:t>
            </a:r>
            <a:endParaRPr lang="en-US" sz="2000" dirty="0"/>
          </a:p>
        </p:txBody>
      </p:sp>
      <p:sp>
        <p:nvSpPr>
          <p:cNvPr id="65" name="Text Box 36"/>
          <p:cNvSpPr txBox="1">
            <a:spLocks noChangeArrowheads="1"/>
          </p:cNvSpPr>
          <p:nvPr/>
        </p:nvSpPr>
        <p:spPr bwMode="auto">
          <a:xfrm rot="16200000">
            <a:off x="4905200" y="2781269"/>
            <a:ext cx="10583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MASS</a:t>
            </a:r>
            <a:r>
              <a:rPr lang="en-US" sz="2000" baseline="30000" dirty="0" smtClean="0"/>
              <a:t>2</a:t>
            </a:r>
            <a:endParaRPr lang="en-US" sz="20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860437" y="247789"/>
            <a:ext cx="6697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Neutrino mass ordering</a:t>
            </a:r>
            <a:endParaRPr lang="en-GB" sz="4000" dirty="0">
              <a:solidFill>
                <a:srgbClr val="3366FF"/>
              </a:solidFill>
              <a:latin typeface="Iowan Old Style Black"/>
              <a:cs typeface="Iowan Old Style Black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36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7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37</a:t>
            </a:fld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65100" y="959238"/>
            <a:ext cx="3962400" cy="4495800"/>
            <a:chOff x="165100" y="1070169"/>
            <a:chExt cx="3962400" cy="4495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209" t="12593" r="10513" b="9259"/>
            <a:stretch/>
          </p:blipFill>
          <p:spPr>
            <a:xfrm>
              <a:off x="165100" y="1257700"/>
              <a:ext cx="3962400" cy="3990770"/>
            </a:xfrm>
            <a:prstGeom prst="ellipse">
              <a:avLst/>
            </a:prstGeom>
          </p:spPr>
        </p:pic>
        <p:sp>
          <p:nvSpPr>
            <p:cNvPr id="9" name="Magnetic Disk 8"/>
            <p:cNvSpPr/>
            <p:nvPr/>
          </p:nvSpPr>
          <p:spPr>
            <a:xfrm>
              <a:off x="3149600" y="1743269"/>
              <a:ext cx="282903" cy="482600"/>
            </a:xfrm>
            <a:prstGeom prst="flowChartMagneticDisk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agnetic Disk 9"/>
            <p:cNvSpPr/>
            <p:nvPr/>
          </p:nvSpPr>
          <p:spPr>
            <a:xfrm>
              <a:off x="3149600" y="4295969"/>
              <a:ext cx="282903" cy="482600"/>
            </a:xfrm>
            <a:prstGeom prst="flowChartMagneticDisk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289300" y="1070169"/>
              <a:ext cx="0" cy="4178301"/>
            </a:xfrm>
            <a:prstGeom prst="straightConnector1">
              <a:avLst/>
            </a:prstGeom>
            <a:ln w="38100" cmpd="sng"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398096" y="1070169"/>
              <a:ext cx="3592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00FF"/>
                  </a:solidFill>
                  <a:latin typeface="Times New Roman"/>
                  <a:cs typeface="Times New Roman"/>
                </a:rPr>
                <a:t>ν</a:t>
              </a:r>
              <a:endParaRPr lang="en-US" sz="2800" dirty="0">
                <a:solidFill>
                  <a:srgbClr val="FF00FF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2146300" y="1257700"/>
              <a:ext cx="1828800" cy="19953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46300" y="3253086"/>
              <a:ext cx="1739900" cy="1995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000" y="1743269"/>
              <a:ext cx="406400" cy="2794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350" y="5286569"/>
              <a:ext cx="901700" cy="279400"/>
            </a:xfrm>
            <a:prstGeom prst="rect">
              <a:avLst/>
            </a:prstGeom>
          </p:spPr>
        </p:pic>
      </p:grp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1086238"/>
            <a:ext cx="2984500" cy="2921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470400" y="1507908"/>
            <a:ext cx="436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Since the production of neutrino in the atmosphere is uniform </a:t>
            </a:r>
          </a:p>
          <a:p>
            <a:endParaRPr lang="en-US" sz="1600" dirty="0">
              <a:latin typeface="Comic Sans MS"/>
              <a:cs typeface="Comic Sans MS"/>
            </a:endParaRPr>
          </a:p>
          <a:p>
            <a:endParaRPr lang="en-US" sz="1600" dirty="0" smtClean="0">
              <a:latin typeface="Comic Sans MS"/>
              <a:cs typeface="Comic Sans MS"/>
            </a:endParaRPr>
          </a:p>
          <a:p>
            <a:endParaRPr lang="en-US" sz="1600" dirty="0">
              <a:latin typeface="Comic Sans MS"/>
              <a:cs typeface="Comic Sans MS"/>
            </a:endParaRPr>
          </a:p>
          <a:p>
            <a:r>
              <a:rPr lang="en-US" sz="1600" dirty="0" smtClean="0">
                <a:latin typeface="Comic Sans MS"/>
                <a:cs typeface="Comic Sans MS"/>
              </a:rPr>
              <a:t>which imply </a:t>
            </a:r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50" y="2222888"/>
            <a:ext cx="2501900" cy="2921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85468"/>
            <a:ext cx="2971800" cy="2921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42900" y="292100"/>
            <a:ext cx="807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The almost isotopic flux of primary cosmic ray imply that  the neutrino flux at any location for </a:t>
            </a:r>
            <a:r>
              <a:rPr lang="en-US" dirty="0" err="1" smtClean="0">
                <a:latin typeface="Comic Sans MS"/>
                <a:cs typeface="Comic Sans MS"/>
              </a:rPr>
              <a:t>Eν</a:t>
            </a:r>
            <a:r>
              <a:rPr lang="en-US" dirty="0" smtClean="0">
                <a:latin typeface="Comic Sans MS"/>
                <a:cs typeface="Comic Sans MS"/>
              </a:rPr>
              <a:t> &gt; 2GeV is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up-down symmetric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3267075"/>
            <a:ext cx="3962400" cy="3454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5" name="テキスト ボックス 17"/>
          <p:cNvSpPr txBox="1">
            <a:spLocks noChangeArrowheads="1"/>
          </p:cNvSpPr>
          <p:nvPr/>
        </p:nvSpPr>
        <p:spPr bwMode="auto">
          <a:xfrm>
            <a:off x="2799899" y="6198255"/>
            <a:ext cx="3038639" cy="52322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8000"/>
            </a:solidFill>
            <a:prstDash val="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sz="1400" dirty="0">
                <a:latin typeface="Comic Sans MS"/>
                <a:cs typeface="Comic Sans MS"/>
              </a:rPr>
              <a:t>Up/down asymmetry @sub-</a:t>
            </a:r>
            <a:r>
              <a:rPr lang="en-US" altLang="ja-JP" sz="1400" dirty="0" err="1">
                <a:latin typeface="Comic Sans MS"/>
                <a:cs typeface="Comic Sans MS"/>
              </a:rPr>
              <a:t>GeV</a:t>
            </a:r>
            <a:r>
              <a:rPr lang="en-US" altLang="ja-JP" sz="1400" dirty="0">
                <a:latin typeface="Comic Sans MS"/>
                <a:cs typeface="Comic Sans MS"/>
              </a:rPr>
              <a:t> (due to geomagnetic field effect)</a:t>
            </a:r>
            <a:endParaRPr lang="ja-JP" altLang="en-US" sz="1400" dirty="0">
              <a:latin typeface="Comic Sans MS"/>
              <a:cs typeface="Comic Sans M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5100" y="108623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Detector 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41" name="Straight Arrow Connector 40"/>
          <p:cNvCxnSpPr>
            <a:stCxn id="40" idx="3"/>
          </p:cNvCxnSpPr>
          <p:nvPr/>
        </p:nvCxnSpPr>
        <p:spPr>
          <a:xfrm>
            <a:off x="1384300" y="1270904"/>
            <a:ext cx="1739900" cy="640834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6178544" y="3447055"/>
            <a:ext cx="1267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omic Sans MS"/>
                <a:cs typeface="Comic Sans MS"/>
              </a:rPr>
              <a:t>Geomagnetic equator </a:t>
            </a:r>
            <a:endParaRPr lang="en-GB" sz="1400" dirty="0">
              <a:latin typeface="Comic Sans MS"/>
              <a:cs typeface="Comic Sans MS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7145769" y="5450647"/>
            <a:ext cx="1267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omic Sans MS"/>
                <a:cs typeface="Comic Sans MS"/>
              </a:rPr>
              <a:t>Geomagnetic pole </a:t>
            </a:r>
            <a:endParaRPr lang="en-GB" sz="1400" dirty="0">
              <a:latin typeface="Comic Sans MS"/>
              <a:cs typeface="Comic Sans MS"/>
            </a:endParaRPr>
          </a:p>
        </p:txBody>
      </p:sp>
      <p:cxnSp>
        <p:nvCxnSpPr>
          <p:cNvPr id="8" name="Connettore 2 7"/>
          <p:cNvCxnSpPr/>
          <p:nvPr/>
        </p:nvCxnSpPr>
        <p:spPr>
          <a:xfrm flipH="1" flipV="1">
            <a:off x="6553200" y="5450647"/>
            <a:ext cx="592569" cy="2637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>
            <a:stCxn id="2" idx="2"/>
          </p:cNvCxnSpPr>
          <p:nvPr/>
        </p:nvCxnSpPr>
        <p:spPr>
          <a:xfrm flipH="1">
            <a:off x="6553200" y="3970275"/>
            <a:ext cx="259335" cy="4598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" y="4770736"/>
            <a:ext cx="2453058" cy="18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4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3" name="Rectangle 3"/>
          <p:cNvSpPr>
            <a:spLocks noChangeArrowheads="1"/>
          </p:cNvSpPr>
          <p:nvPr/>
        </p:nvSpPr>
        <p:spPr bwMode="auto">
          <a:xfrm>
            <a:off x="990600" y="1260536"/>
            <a:ext cx="2286000" cy="28956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8001000" y="762000"/>
            <a:ext cx="762000" cy="685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7467600" y="762000"/>
            <a:ext cx="762000" cy="685800"/>
          </a:xfrm>
          <a:prstGeom prst="ellipse">
            <a:avLst/>
          </a:prstGeom>
          <a:solidFill>
            <a:srgbClr val="00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7696200" y="228600"/>
            <a:ext cx="762000" cy="6858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7693025" y="838200"/>
            <a:ext cx="46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 dirty="0">
                <a:solidFill>
                  <a:schemeClr val="tx2"/>
                </a:solidFill>
                <a:latin typeface="Symbol" pitchFamily="18" charset="2"/>
              </a:rPr>
              <a:t>m</a:t>
            </a:r>
            <a:endParaRPr lang="en-US" sz="2400" dirty="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8229600" y="838200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 dirty="0" err="1">
                <a:solidFill>
                  <a:schemeClr val="tx2"/>
                </a:solidFill>
                <a:latin typeface="Symbol" pitchFamily="18" charset="2"/>
              </a:rPr>
              <a:t>t</a:t>
            </a:r>
            <a:endParaRPr lang="en-US" sz="2400" dirty="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7872413" y="304800"/>
            <a:ext cx="43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 dirty="0">
                <a:solidFill>
                  <a:schemeClr val="tx2"/>
                </a:solidFill>
                <a:latin typeface="Times New Roman" pitchFamily="18" charset="0"/>
              </a:rPr>
              <a:t>e</a:t>
            </a:r>
            <a:endParaRPr lang="en-US" sz="2400" dirty="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990600" y="3165536"/>
            <a:ext cx="4026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Times New Roman" pitchFamily="18" charset="0"/>
              </a:rPr>
              <a:t>2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990600" y="3470336"/>
            <a:ext cx="4026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1447800" y="1793936"/>
            <a:ext cx="1524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1447800" y="3317936"/>
            <a:ext cx="457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1506538" y="1793936"/>
            <a:ext cx="746125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2195513" y="1793936"/>
            <a:ext cx="623887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362200" y="3317936"/>
            <a:ext cx="4572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1905000" y="3317936"/>
            <a:ext cx="4572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1447800" y="3622736"/>
            <a:ext cx="7620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2209800" y="3622736"/>
            <a:ext cx="3048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2514600" y="3622736"/>
            <a:ext cx="3048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990600" y="1641536"/>
            <a:ext cx="4026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Times New Roman" pitchFamily="18" charset="0"/>
              </a:rPr>
              <a:t>3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3255065" y="2633486"/>
            <a:ext cx="784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D</a:t>
            </a:r>
            <a:r>
              <a:rPr lang="en-US" sz="2000">
                <a:latin typeface="Times New Roman" pitchFamily="18" charset="0"/>
              </a:rPr>
              <a:t>m</a:t>
            </a:r>
            <a:r>
              <a:rPr lang="en-US" sz="2000" baseline="30000">
                <a:latin typeface="Times New Roman" pitchFamily="18" charset="0"/>
              </a:rPr>
              <a:t>2</a:t>
            </a:r>
            <a:r>
              <a:rPr lang="en-US" sz="2000" baseline="-25000">
                <a:latin typeface="Times New Roman" pitchFamily="18" charset="0"/>
              </a:rPr>
              <a:t>31</a:t>
            </a:r>
            <a:endParaRPr lang="en-US" sz="2000">
              <a:latin typeface="Symbol" pitchFamily="18" charset="2"/>
            </a:endParaRP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255065" y="3324049"/>
            <a:ext cx="784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>
                <a:latin typeface="Times New Roman" pitchFamily="18" charset="0"/>
              </a:rPr>
              <a:t>m</a:t>
            </a:r>
            <a:r>
              <a:rPr lang="en-US" sz="2000" baseline="30000" dirty="0">
                <a:latin typeface="Times New Roman" pitchFamily="18" charset="0"/>
              </a:rPr>
              <a:t>2</a:t>
            </a:r>
            <a:r>
              <a:rPr lang="en-US" sz="2000" baseline="-25000" dirty="0">
                <a:latin typeface="Times New Roman" pitchFamily="18" charset="0"/>
              </a:rPr>
              <a:t>21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3124200" y="1870136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>
            <a:off x="2971800" y="339413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792163" y="4566981"/>
            <a:ext cx="30107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Normal mass hierarchy </a:t>
            </a:r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1174750" y="2038411"/>
            <a:ext cx="661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|U</a:t>
            </a:r>
            <a:r>
              <a:rPr lang="en-US" baseline="-25000">
                <a:latin typeface="Times New Roman" pitchFamily="18" charset="0"/>
              </a:rPr>
              <a:t>e3</a:t>
            </a:r>
            <a:r>
              <a:rPr lang="en-US">
                <a:latin typeface="Times New Roman" pitchFamily="18" charset="0"/>
              </a:rPr>
              <a:t>|</a:t>
            </a:r>
            <a:r>
              <a:rPr lang="en-US" baseline="30000">
                <a:latin typeface="Times New Roman" pitchFamily="18" charset="0"/>
              </a:rPr>
              <a:t>2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1571625" y="1379599"/>
            <a:ext cx="681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|U</a:t>
            </a:r>
            <a:r>
              <a:rPr lang="en-US" baseline="-25000">
                <a:latin typeface="Symbol" pitchFamily="18" charset="2"/>
              </a:rPr>
              <a:t>m</a:t>
            </a:r>
            <a:r>
              <a:rPr lang="en-US" baseline="-25000">
                <a:latin typeface="Times New Roman" pitchFamily="18" charset="0"/>
              </a:rPr>
              <a:t>3</a:t>
            </a:r>
            <a:r>
              <a:rPr lang="en-US">
                <a:latin typeface="Times New Roman" pitchFamily="18" charset="0"/>
              </a:rPr>
              <a:t>|</a:t>
            </a:r>
            <a:r>
              <a:rPr lang="en-US" baseline="30000">
                <a:latin typeface="Times New Roman" pitchFamily="18" charset="0"/>
              </a:rPr>
              <a:t>2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2263775" y="1408174"/>
            <a:ext cx="66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|U</a:t>
            </a:r>
            <a:r>
              <a:rPr lang="en-US" baseline="-25000">
                <a:latin typeface="Symbol" pitchFamily="18" charset="2"/>
              </a:rPr>
              <a:t>t</a:t>
            </a:r>
            <a:r>
              <a:rPr lang="en-US" baseline="-25000">
                <a:latin typeface="Times New Roman" pitchFamily="18" charset="0"/>
              </a:rPr>
              <a:t>3</a:t>
            </a:r>
            <a:r>
              <a:rPr lang="en-US">
                <a:latin typeface="Times New Roman" pitchFamily="18" charset="0"/>
              </a:rPr>
              <a:t>|</a:t>
            </a:r>
            <a:r>
              <a:rPr lang="en-US" baseline="30000">
                <a:latin typeface="Times New Roman" pitchFamily="18" charset="0"/>
              </a:rPr>
              <a:t>2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>
            <a:off x="1414463" y="3732274"/>
            <a:ext cx="661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|U</a:t>
            </a:r>
            <a:r>
              <a:rPr lang="en-US" baseline="-25000">
                <a:latin typeface="Times New Roman" pitchFamily="18" charset="0"/>
              </a:rPr>
              <a:t>e1</a:t>
            </a:r>
            <a:r>
              <a:rPr lang="en-US">
                <a:latin typeface="Times New Roman" pitchFamily="18" charset="0"/>
              </a:rPr>
              <a:t>|</a:t>
            </a:r>
            <a:r>
              <a:rPr lang="en-US" baseline="30000">
                <a:latin typeface="Times New Roman" pitchFamily="18" charset="0"/>
              </a:rPr>
              <a:t>2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178" name="Text Box 34"/>
          <p:cNvSpPr txBox="1">
            <a:spLocks noChangeArrowheads="1"/>
          </p:cNvSpPr>
          <p:nvPr/>
        </p:nvSpPr>
        <p:spPr bwMode="auto">
          <a:xfrm>
            <a:off x="1376363" y="2932174"/>
            <a:ext cx="661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|U</a:t>
            </a:r>
            <a:r>
              <a:rPr lang="en-US" baseline="-25000">
                <a:latin typeface="Times New Roman" pitchFamily="18" charset="0"/>
              </a:rPr>
              <a:t>e2</a:t>
            </a:r>
            <a:r>
              <a:rPr lang="en-US">
                <a:latin typeface="Times New Roman" pitchFamily="18" charset="0"/>
              </a:rPr>
              <a:t>|</a:t>
            </a:r>
            <a:r>
              <a:rPr lang="en-US" baseline="30000">
                <a:latin typeface="Times New Roman" pitchFamily="18" charset="0"/>
              </a:rPr>
              <a:t>2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4275773" y="2662538"/>
            <a:ext cx="26130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/>
              <a:t>tan</a:t>
            </a:r>
            <a:r>
              <a:rPr lang="en-US" sz="2000" baseline="30000" dirty="0">
                <a:latin typeface="Symbol" pitchFamily="18" charset="2"/>
              </a:rPr>
              <a:t>2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>
                <a:latin typeface="Times New Roman" pitchFamily="18" charset="0"/>
              </a:rPr>
              <a:t>23  </a:t>
            </a:r>
            <a:r>
              <a:rPr lang="en-US" sz="2000" dirty="0"/>
              <a:t>=</a:t>
            </a:r>
            <a:r>
              <a:rPr lang="en-US" sz="2000" dirty="0">
                <a:latin typeface="Times New Roman" pitchFamily="18" charset="0"/>
              </a:rPr>
              <a:t> |U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baseline="-25000" dirty="0">
                <a:latin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</a:rPr>
              <a:t>|</a:t>
            </a:r>
            <a:r>
              <a:rPr lang="en-US" sz="2000" baseline="30000" dirty="0">
                <a:latin typeface="Times New Roman" pitchFamily="18" charset="0"/>
              </a:rPr>
              <a:t>2   </a:t>
            </a:r>
            <a:r>
              <a:rPr lang="en-US" sz="2000" dirty="0">
                <a:latin typeface="Times New Roman" pitchFamily="18" charset="0"/>
              </a:rPr>
              <a:t>/ |U</a:t>
            </a:r>
            <a:r>
              <a:rPr lang="en-US" sz="2000" baseline="-25000" dirty="0">
                <a:latin typeface="Symbol" pitchFamily="18" charset="2"/>
              </a:rPr>
              <a:t>t</a:t>
            </a:r>
            <a:r>
              <a:rPr lang="en-US" sz="2000" baseline="-25000" dirty="0">
                <a:latin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</a:rPr>
              <a:t>|</a:t>
            </a:r>
            <a:r>
              <a:rPr lang="en-US" sz="2000" baseline="30000" dirty="0">
                <a:latin typeface="Times New Roman" pitchFamily="18" charset="0"/>
              </a:rPr>
              <a:t>2</a:t>
            </a: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4306253" y="2222801"/>
            <a:ext cx="184054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/>
              <a:t>sin</a:t>
            </a:r>
            <a:r>
              <a:rPr lang="en-US" sz="2000" baseline="30000" dirty="0">
                <a:latin typeface="Symbol" pitchFamily="18" charset="2"/>
              </a:rPr>
              <a:t>2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>
                <a:latin typeface="Times New Roman" pitchFamily="18" charset="0"/>
              </a:rPr>
              <a:t>13  </a:t>
            </a:r>
            <a:r>
              <a:rPr lang="en-US" sz="2000" dirty="0"/>
              <a:t>=</a:t>
            </a:r>
            <a:r>
              <a:rPr lang="en-US" sz="2000" dirty="0">
                <a:latin typeface="Times New Roman" pitchFamily="18" charset="0"/>
              </a:rPr>
              <a:t> |</a:t>
            </a:r>
            <a:r>
              <a:rPr lang="en-US" sz="2000" dirty="0" smtClean="0">
                <a:latin typeface="Times New Roman" pitchFamily="18" charset="0"/>
              </a:rPr>
              <a:t>U</a:t>
            </a:r>
            <a:r>
              <a:rPr lang="en-US" sz="2000" baseline="-25000" dirty="0" smtClean="0">
                <a:latin typeface="Times New Roman" pitchFamily="18" charset="0"/>
              </a:rPr>
              <a:t>e3</a:t>
            </a:r>
            <a:r>
              <a:rPr lang="en-US" sz="2000" dirty="0" smtClean="0">
                <a:latin typeface="Times New Roman" pitchFamily="18" charset="0"/>
              </a:rPr>
              <a:t>|</a:t>
            </a:r>
            <a:r>
              <a:rPr lang="en-US" sz="2000" baseline="30000" dirty="0" smtClean="0">
                <a:latin typeface="Times New Roman" pitchFamily="18" charset="0"/>
              </a:rPr>
              <a:t>2 </a:t>
            </a:r>
            <a:endParaRPr lang="en-US" sz="2000" baseline="30000" dirty="0">
              <a:latin typeface="Times New Roman" pitchFamily="18" charset="0"/>
            </a:endParaRPr>
          </a:p>
        </p:txBody>
      </p: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4276724" y="1784968"/>
            <a:ext cx="261912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tan</a:t>
            </a:r>
            <a:r>
              <a:rPr lang="en-US" sz="2000" baseline="30000" dirty="0">
                <a:latin typeface="Symbol" pitchFamily="18" charset="2"/>
              </a:rPr>
              <a:t>2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>
                <a:latin typeface="Times New Roman" pitchFamily="18" charset="0"/>
              </a:rPr>
              <a:t>12 </a:t>
            </a:r>
            <a:r>
              <a:rPr lang="en-US" sz="2000" dirty="0"/>
              <a:t>=</a:t>
            </a:r>
            <a:r>
              <a:rPr lang="en-US" sz="2000" baseline="-25000" dirty="0">
                <a:latin typeface="Times New Roman" pitchFamily="18" charset="0"/>
              </a:rPr>
              <a:t>  </a:t>
            </a:r>
            <a:r>
              <a:rPr lang="en-US" sz="2000" dirty="0">
                <a:latin typeface="Times New Roman" pitchFamily="18" charset="0"/>
              </a:rPr>
              <a:t>|U</a:t>
            </a:r>
            <a:r>
              <a:rPr lang="en-US" sz="2000" baseline="-25000" dirty="0">
                <a:latin typeface="Times New Roman" pitchFamily="18" charset="0"/>
              </a:rPr>
              <a:t>e2</a:t>
            </a:r>
            <a:r>
              <a:rPr lang="en-US" sz="2000" dirty="0">
                <a:latin typeface="Times New Roman" pitchFamily="18" charset="0"/>
              </a:rPr>
              <a:t>|</a:t>
            </a:r>
            <a:r>
              <a:rPr lang="en-US" sz="2000" baseline="30000" dirty="0">
                <a:latin typeface="Times New Roman" pitchFamily="18" charset="0"/>
              </a:rPr>
              <a:t>2  </a:t>
            </a:r>
            <a:r>
              <a:rPr lang="en-US" sz="2000" dirty="0" smtClean="0">
                <a:latin typeface="Times New Roman" pitchFamily="18" charset="0"/>
              </a:rPr>
              <a:t>/ |U</a:t>
            </a:r>
            <a:r>
              <a:rPr lang="en-US" sz="2000" baseline="-25000" dirty="0" smtClean="0">
                <a:latin typeface="Times New Roman" pitchFamily="18" charset="0"/>
              </a:rPr>
              <a:t>e1</a:t>
            </a:r>
            <a:r>
              <a:rPr lang="en-US" sz="2000" dirty="0" smtClean="0">
                <a:latin typeface="Times New Roman" pitchFamily="18" charset="0"/>
              </a:rPr>
              <a:t>|</a:t>
            </a:r>
            <a:r>
              <a:rPr lang="en-US" sz="2000" baseline="30000" dirty="0" smtClean="0">
                <a:latin typeface="Times New Roman" pitchFamily="18" charset="0"/>
              </a:rPr>
              <a:t>2      </a:t>
            </a:r>
            <a:endParaRPr lang="en-US" sz="2000" baseline="30000" dirty="0">
              <a:latin typeface="Times New Roman" pitchFamily="18" charset="0"/>
            </a:endParaRP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>
            <a:off x="990600" y="5003861"/>
            <a:ext cx="1980029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ij </a:t>
            </a:r>
            <a:r>
              <a:rPr lang="en-US" sz="2000" dirty="0"/>
              <a:t>= 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/>
              <a:t>i</a:t>
            </a:r>
            <a:r>
              <a:rPr lang="en-US" sz="2000" baseline="-25000" dirty="0" smtClean="0"/>
              <a:t> </a:t>
            </a:r>
            <a:r>
              <a:rPr lang="en-US" sz="2000" dirty="0"/>
              <a:t>- 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/>
              <a:t>j</a:t>
            </a: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4458018" y="1372218"/>
            <a:ext cx="24272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Mixing parameters</a:t>
            </a:r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5063490" y="3673793"/>
            <a:ext cx="2082800" cy="396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/>
              <a:t>f</a:t>
            </a:r>
            <a:r>
              <a:rPr lang="en-US" sz="2000" dirty="0"/>
              <a:t>  = </a:t>
            </a:r>
            <a:r>
              <a:rPr lang="en-US" sz="2000" dirty="0" smtClean="0"/>
              <a:t>U</a:t>
            </a:r>
            <a:r>
              <a:rPr lang="en-US" sz="2000" baseline="-25000" dirty="0" smtClean="0"/>
              <a:t>PMNS</a:t>
            </a:r>
            <a:r>
              <a:rPr lang="en-US" sz="2000" dirty="0" smtClean="0"/>
              <a:t> </a:t>
            </a:r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/>
              <a:t>mass</a:t>
            </a:r>
            <a:endParaRPr lang="en-US" sz="2000" dirty="0"/>
          </a:p>
        </p:txBody>
      </p:sp>
      <p:sp>
        <p:nvSpPr>
          <p:cNvPr id="6186" name="Text Box 42"/>
          <p:cNvSpPr txBox="1">
            <a:spLocks noChangeArrowheads="1"/>
          </p:cNvSpPr>
          <p:nvPr/>
        </p:nvSpPr>
        <p:spPr bwMode="auto">
          <a:xfrm>
            <a:off x="5222875" y="5664518"/>
            <a:ext cx="2876550" cy="396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U</a:t>
            </a:r>
            <a:r>
              <a:rPr lang="en-US" sz="2000" baseline="-25000" dirty="0"/>
              <a:t>PMNS  </a:t>
            </a:r>
            <a:r>
              <a:rPr lang="en-US" sz="2000" dirty="0"/>
              <a:t>= U</a:t>
            </a:r>
            <a:r>
              <a:rPr lang="en-US" sz="2000" baseline="-25000" dirty="0"/>
              <a:t>23</a:t>
            </a:r>
            <a:r>
              <a:rPr lang="en-US" sz="2000" dirty="0"/>
              <a:t>I</a:t>
            </a:r>
            <a:r>
              <a:rPr lang="en-US" sz="2000" baseline="-25000" dirty="0">
                <a:latin typeface="Symbol" pitchFamily="18" charset="2"/>
              </a:rPr>
              <a:t>d </a:t>
            </a:r>
            <a:r>
              <a:rPr lang="en-US" sz="2000" dirty="0"/>
              <a:t>U</a:t>
            </a:r>
            <a:r>
              <a:rPr lang="en-US" sz="2000" baseline="-25000" dirty="0"/>
              <a:t>13</a:t>
            </a:r>
            <a:r>
              <a:rPr lang="en-US" sz="2000" dirty="0"/>
              <a:t>I</a:t>
            </a:r>
            <a:r>
              <a:rPr lang="en-US" sz="2000" baseline="-25000" dirty="0">
                <a:latin typeface="Symbol" pitchFamily="18" charset="2"/>
              </a:rPr>
              <a:t>-d </a:t>
            </a:r>
            <a:r>
              <a:rPr lang="en-US" sz="2000" dirty="0"/>
              <a:t>U</a:t>
            </a:r>
            <a:r>
              <a:rPr lang="en-US" sz="2000" baseline="-25000" dirty="0"/>
              <a:t>12</a:t>
            </a:r>
            <a:endParaRPr lang="en-US" sz="2000" dirty="0"/>
          </a:p>
        </p:txBody>
      </p:sp>
      <p:sp>
        <p:nvSpPr>
          <p:cNvPr id="6187" name="Text Box 43"/>
          <p:cNvSpPr txBox="1">
            <a:spLocks noChangeArrowheads="1"/>
          </p:cNvSpPr>
          <p:nvPr/>
        </p:nvSpPr>
        <p:spPr bwMode="auto">
          <a:xfrm>
            <a:off x="1600200" y="4170424"/>
            <a:ext cx="1098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FLAVOR</a:t>
            </a:r>
            <a:endParaRPr lang="en-US" dirty="0"/>
          </a:p>
        </p:txBody>
      </p:sp>
      <p:sp>
        <p:nvSpPr>
          <p:cNvPr id="6188" name="Text Box 44"/>
          <p:cNvSpPr txBox="1">
            <a:spLocks noChangeArrowheads="1"/>
          </p:cNvSpPr>
          <p:nvPr/>
        </p:nvSpPr>
        <p:spPr bwMode="auto">
          <a:xfrm>
            <a:off x="5188268" y="3260408"/>
            <a:ext cx="19271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Mixing matrix:</a:t>
            </a:r>
          </a:p>
        </p:txBody>
      </p:sp>
      <p:sp>
        <p:nvSpPr>
          <p:cNvPr id="6189" name="Text Box 45"/>
          <p:cNvSpPr txBox="1">
            <a:spLocks noChangeArrowheads="1"/>
          </p:cNvSpPr>
          <p:nvPr/>
        </p:nvSpPr>
        <p:spPr bwMode="auto">
          <a:xfrm>
            <a:off x="6895847" y="4119562"/>
            <a:ext cx="4026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Times New Roman" pitchFamily="18" charset="0"/>
              </a:rPr>
              <a:t>1</a:t>
            </a:r>
          </a:p>
          <a:p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Times New Roman" pitchFamily="18" charset="0"/>
              </a:rPr>
              <a:t>2</a:t>
            </a:r>
          </a:p>
          <a:p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Times New Roman" pitchFamily="18" charset="0"/>
              </a:rPr>
              <a:t>3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6190" name="Text Box 46"/>
          <p:cNvSpPr txBox="1">
            <a:spLocks noChangeArrowheads="1"/>
          </p:cNvSpPr>
          <p:nvPr/>
        </p:nvSpPr>
        <p:spPr bwMode="auto">
          <a:xfrm>
            <a:off x="5447030" y="4087813"/>
            <a:ext cx="4587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Times New Roman" pitchFamily="18" charset="0"/>
              </a:rPr>
              <a:t>e</a:t>
            </a:r>
          </a:p>
          <a:p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baseline="-25000" dirty="0">
                <a:latin typeface="Times New Roman" pitchFamily="18" charset="0"/>
              </a:rPr>
              <a:t> </a:t>
            </a:r>
          </a:p>
          <a:p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>
                <a:latin typeface="Symbol" pitchFamily="18" charset="2"/>
              </a:rPr>
              <a:t>t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6191" name="Text Box 47"/>
          <p:cNvSpPr txBox="1">
            <a:spLocks noChangeArrowheads="1"/>
          </p:cNvSpPr>
          <p:nvPr/>
        </p:nvSpPr>
        <p:spPr bwMode="auto">
          <a:xfrm>
            <a:off x="5819776" y="4417695"/>
            <a:ext cx="1055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= U</a:t>
            </a:r>
            <a:r>
              <a:rPr lang="en-US" sz="2000" baseline="-25000" dirty="0"/>
              <a:t>PMNS</a:t>
            </a:r>
            <a:endParaRPr lang="en-US" sz="2000" dirty="0"/>
          </a:p>
        </p:txBody>
      </p:sp>
      <p:sp>
        <p:nvSpPr>
          <p:cNvPr id="6192" name="AutoShape 48"/>
          <p:cNvSpPr>
            <a:spLocks noChangeArrowheads="1"/>
          </p:cNvSpPr>
          <p:nvPr/>
        </p:nvSpPr>
        <p:spPr bwMode="auto">
          <a:xfrm>
            <a:off x="5402263" y="4203383"/>
            <a:ext cx="439737" cy="860425"/>
          </a:xfrm>
          <a:prstGeom prst="bracketPair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3" name="AutoShape 49"/>
          <p:cNvSpPr>
            <a:spLocks noChangeArrowheads="1"/>
          </p:cNvSpPr>
          <p:nvPr/>
        </p:nvSpPr>
        <p:spPr bwMode="auto">
          <a:xfrm>
            <a:off x="6855143" y="4243705"/>
            <a:ext cx="439737" cy="860425"/>
          </a:xfrm>
          <a:prstGeom prst="bracketPair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34268" y="5241925"/>
            <a:ext cx="3427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Standard </a:t>
            </a:r>
            <a:r>
              <a:rPr lang="en-IE" sz="2000" dirty="0" err="1" smtClean="0"/>
              <a:t>parametrization</a:t>
            </a:r>
            <a:endParaRPr lang="en-IE" sz="2000" dirty="0"/>
          </a:p>
        </p:txBody>
      </p:sp>
      <p:sp>
        <p:nvSpPr>
          <p:cNvPr id="52" name="Text Box 48"/>
          <p:cNvSpPr txBox="1">
            <a:spLocks noChangeArrowheads="1"/>
          </p:cNvSpPr>
          <p:nvPr/>
        </p:nvSpPr>
        <p:spPr bwMode="auto">
          <a:xfrm>
            <a:off x="5406390" y="6098426"/>
            <a:ext cx="2451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 I</a:t>
            </a:r>
            <a:r>
              <a:rPr lang="en-US" sz="2000" baseline="-25000" dirty="0">
                <a:latin typeface="Symbol" pitchFamily="18" charset="2"/>
              </a:rPr>
              <a:t>d</a:t>
            </a:r>
            <a:r>
              <a:rPr lang="en-US" sz="2000" dirty="0"/>
              <a:t>  = </a:t>
            </a:r>
            <a:r>
              <a:rPr lang="en-US" sz="2000" dirty="0" err="1"/>
              <a:t>diag</a:t>
            </a:r>
            <a:r>
              <a:rPr lang="en-US" sz="2000" dirty="0"/>
              <a:t> (1, 1, </a:t>
            </a:r>
            <a:r>
              <a:rPr lang="en-US" sz="2000" dirty="0" err="1"/>
              <a:t>e</a:t>
            </a:r>
            <a:r>
              <a:rPr lang="en-US" sz="2000" baseline="30000" dirty="0" err="1"/>
              <a:t>i</a:t>
            </a:r>
            <a:r>
              <a:rPr lang="en-US" sz="2000" baseline="30000" dirty="0" err="1">
                <a:latin typeface="Symbol" pitchFamily="18" charset="2"/>
              </a:rPr>
              <a:t>d</a:t>
            </a:r>
            <a:r>
              <a:rPr lang="en-US" sz="2000" dirty="0"/>
              <a:t> 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133600" y="294912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7298521" y="1730358"/>
            <a:ext cx="85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FF0080"/>
                </a:solidFill>
              </a:rPr>
              <a:t> </a:t>
            </a:r>
            <a:r>
              <a:rPr lang="en-US" dirty="0" smtClean="0">
                <a:solidFill>
                  <a:srgbClr val="FF0080"/>
                </a:solidFill>
              </a:rPr>
              <a:t>~ </a:t>
            </a:r>
            <a:r>
              <a:rPr lang="en-IE" dirty="0" smtClean="0">
                <a:solidFill>
                  <a:srgbClr val="FF0080"/>
                </a:solidFill>
              </a:rPr>
              <a:t>1/2</a:t>
            </a:r>
            <a:endParaRPr lang="en-IE" dirty="0">
              <a:solidFill>
                <a:srgbClr val="FF008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319010" y="2210478"/>
            <a:ext cx="1088390" cy="383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FF0080"/>
                </a:solidFill>
              </a:rPr>
              <a:t>= 0.022</a:t>
            </a:r>
            <a:endParaRPr lang="en-IE" dirty="0">
              <a:solidFill>
                <a:srgbClr val="FF008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30601" y="2672698"/>
            <a:ext cx="85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FF0080"/>
                </a:solidFill>
              </a:rPr>
              <a:t> </a:t>
            </a:r>
            <a:r>
              <a:rPr lang="en-US" dirty="0" smtClean="0">
                <a:solidFill>
                  <a:srgbClr val="FF0080"/>
                </a:solidFill>
              </a:rPr>
              <a:t>~ </a:t>
            </a:r>
            <a:r>
              <a:rPr lang="en-IE" dirty="0" smtClean="0">
                <a:solidFill>
                  <a:srgbClr val="FF0080"/>
                </a:solidFill>
              </a:rPr>
              <a:t>1.0</a:t>
            </a:r>
            <a:endParaRPr lang="en-IE" dirty="0">
              <a:solidFill>
                <a:srgbClr val="FF0080"/>
              </a:solidFill>
            </a:endParaRPr>
          </a:p>
        </p:txBody>
      </p:sp>
      <p:sp>
        <p:nvSpPr>
          <p:cNvPr id="62" name="Text Box 68"/>
          <p:cNvSpPr txBox="1">
            <a:spLocks noChangeArrowheads="1"/>
          </p:cNvSpPr>
          <p:nvPr/>
        </p:nvSpPr>
        <p:spPr bwMode="auto">
          <a:xfrm>
            <a:off x="963998" y="5521942"/>
            <a:ext cx="2731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r>
              <a:rPr lang="en-US" sz="2000" baseline="-25000" dirty="0"/>
              <a:t>32 </a:t>
            </a:r>
            <a:r>
              <a:rPr lang="en-US" sz="2000" dirty="0"/>
              <a:t>= </a:t>
            </a:r>
            <a:r>
              <a:rPr lang="en-US" sz="2000" dirty="0" smtClean="0"/>
              <a:t>2.5 </a:t>
            </a:r>
            <a:r>
              <a:rPr lang="en-US" sz="2000" dirty="0"/>
              <a:t>x 10</a:t>
            </a:r>
            <a:r>
              <a:rPr lang="en-US" sz="2000" baseline="30000" dirty="0"/>
              <a:t>-3</a:t>
            </a:r>
            <a:r>
              <a:rPr lang="en-US" sz="2000" dirty="0"/>
              <a:t> eV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sp>
        <p:nvSpPr>
          <p:cNvPr id="63" name="Text Box 69"/>
          <p:cNvSpPr txBox="1">
            <a:spLocks noChangeArrowheads="1"/>
          </p:cNvSpPr>
          <p:nvPr/>
        </p:nvSpPr>
        <p:spPr bwMode="auto">
          <a:xfrm>
            <a:off x="974158" y="5922052"/>
            <a:ext cx="2705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r>
              <a:rPr lang="en-US" sz="2000" baseline="-25000" dirty="0"/>
              <a:t>21 </a:t>
            </a:r>
            <a:r>
              <a:rPr lang="en-US" sz="2000" dirty="0"/>
              <a:t>= 7.5 x 10</a:t>
            </a:r>
            <a:r>
              <a:rPr lang="en-US" sz="2000" baseline="30000" dirty="0"/>
              <a:t>-5</a:t>
            </a:r>
            <a:r>
              <a:rPr lang="en-US" sz="2000" dirty="0"/>
              <a:t> eV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sp>
        <p:nvSpPr>
          <p:cNvPr id="60" name="TextBox 59"/>
          <p:cNvSpPr txBox="1"/>
          <p:nvPr/>
        </p:nvSpPr>
        <p:spPr>
          <a:xfrm>
            <a:off x="7751445" y="6477100"/>
            <a:ext cx="1311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CP-phase</a:t>
            </a:r>
            <a:endParaRPr lang="en-IE" dirty="0"/>
          </a:p>
        </p:txBody>
      </p:sp>
      <p:sp>
        <p:nvSpPr>
          <p:cNvPr id="64" name="Down Arrow 63"/>
          <p:cNvSpPr/>
          <p:nvPr/>
        </p:nvSpPr>
        <p:spPr>
          <a:xfrm rot="8306631">
            <a:off x="7451098" y="6408213"/>
            <a:ext cx="321311" cy="351131"/>
          </a:xfrm>
          <a:prstGeom prst="down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Text Box 36"/>
          <p:cNvSpPr txBox="1">
            <a:spLocks noChangeArrowheads="1"/>
          </p:cNvSpPr>
          <p:nvPr/>
        </p:nvSpPr>
        <p:spPr bwMode="auto">
          <a:xfrm rot="16200000">
            <a:off x="139158" y="2436330"/>
            <a:ext cx="10583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MASS</a:t>
            </a:r>
            <a:r>
              <a:rPr lang="en-US" sz="2000" baseline="30000" dirty="0" smtClean="0"/>
              <a:t>2</a:t>
            </a:r>
            <a:endParaRPr lang="en-US" sz="20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81696" y="199071"/>
            <a:ext cx="48817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3366FF"/>
                </a:solidFill>
                <a:latin typeface="Phosphate Inline"/>
                <a:cs typeface="Phosphate Inline"/>
              </a:rPr>
              <a:t>Lepton mixing</a:t>
            </a:r>
            <a:endParaRPr lang="en-GB" sz="5400" dirty="0">
              <a:solidFill>
                <a:srgbClr val="3366FF"/>
              </a:solidFill>
              <a:latin typeface="Phosphate Inline"/>
              <a:cs typeface="Phosphate Inline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38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8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8001000" y="762000"/>
            <a:ext cx="762000" cy="685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7467600" y="762000"/>
            <a:ext cx="762000" cy="685800"/>
          </a:xfrm>
          <a:prstGeom prst="ellipse">
            <a:avLst/>
          </a:prstGeom>
          <a:solidFill>
            <a:srgbClr val="00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7696200" y="228600"/>
            <a:ext cx="762000" cy="6858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7693025" y="838200"/>
            <a:ext cx="46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 dirty="0">
                <a:solidFill>
                  <a:schemeClr val="tx2"/>
                </a:solidFill>
                <a:latin typeface="Symbol" pitchFamily="18" charset="2"/>
              </a:rPr>
              <a:t>m</a:t>
            </a:r>
            <a:endParaRPr lang="en-US" sz="2400" dirty="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8229600" y="838200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 dirty="0" err="1">
                <a:solidFill>
                  <a:schemeClr val="tx2"/>
                </a:solidFill>
                <a:latin typeface="Symbol" pitchFamily="18" charset="2"/>
              </a:rPr>
              <a:t>t</a:t>
            </a:r>
            <a:endParaRPr lang="en-US" sz="2400" dirty="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7872413" y="304800"/>
            <a:ext cx="43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 dirty="0">
                <a:solidFill>
                  <a:schemeClr val="tx2"/>
                </a:solidFill>
                <a:latin typeface="Times New Roman" pitchFamily="18" charset="0"/>
              </a:rPr>
              <a:t>e</a:t>
            </a:r>
            <a:endParaRPr lang="en-US" sz="2400" dirty="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437779" y="4566981"/>
            <a:ext cx="30107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Normal mass hierarchy </a:t>
            </a:r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4275773" y="2662538"/>
            <a:ext cx="26130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/>
              <a:t>tan</a:t>
            </a:r>
            <a:r>
              <a:rPr lang="en-US" sz="2000" baseline="30000" dirty="0">
                <a:latin typeface="Symbol" pitchFamily="18" charset="2"/>
              </a:rPr>
              <a:t>2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>
                <a:latin typeface="Times New Roman" pitchFamily="18" charset="0"/>
              </a:rPr>
              <a:t>23  </a:t>
            </a:r>
            <a:r>
              <a:rPr lang="en-US" sz="2000" dirty="0"/>
              <a:t>=</a:t>
            </a:r>
            <a:r>
              <a:rPr lang="en-US" sz="2000" dirty="0">
                <a:latin typeface="Times New Roman" pitchFamily="18" charset="0"/>
              </a:rPr>
              <a:t> |U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baseline="-25000" dirty="0">
                <a:latin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</a:rPr>
              <a:t>|</a:t>
            </a:r>
            <a:r>
              <a:rPr lang="en-US" sz="2000" baseline="30000" dirty="0">
                <a:latin typeface="Times New Roman" pitchFamily="18" charset="0"/>
              </a:rPr>
              <a:t>2   </a:t>
            </a:r>
            <a:r>
              <a:rPr lang="en-US" sz="2000" dirty="0">
                <a:latin typeface="Times New Roman" pitchFamily="18" charset="0"/>
              </a:rPr>
              <a:t>/ |U</a:t>
            </a:r>
            <a:r>
              <a:rPr lang="en-US" sz="2000" baseline="-25000" dirty="0">
                <a:latin typeface="Symbol" pitchFamily="18" charset="2"/>
              </a:rPr>
              <a:t>t</a:t>
            </a:r>
            <a:r>
              <a:rPr lang="en-US" sz="2000" baseline="-25000" dirty="0">
                <a:latin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</a:rPr>
              <a:t>|</a:t>
            </a:r>
            <a:r>
              <a:rPr lang="en-US" sz="2000" baseline="30000" dirty="0">
                <a:latin typeface="Times New Roman" pitchFamily="18" charset="0"/>
              </a:rPr>
              <a:t>2</a:t>
            </a: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4306253" y="2222801"/>
            <a:ext cx="184054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/>
              <a:t>sin</a:t>
            </a:r>
            <a:r>
              <a:rPr lang="en-US" sz="2000" baseline="30000" dirty="0">
                <a:latin typeface="Symbol" pitchFamily="18" charset="2"/>
              </a:rPr>
              <a:t>2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>
                <a:latin typeface="Times New Roman" pitchFamily="18" charset="0"/>
              </a:rPr>
              <a:t>13  </a:t>
            </a:r>
            <a:r>
              <a:rPr lang="en-US" sz="2000" dirty="0"/>
              <a:t>=</a:t>
            </a:r>
            <a:r>
              <a:rPr lang="en-US" sz="2000" dirty="0">
                <a:latin typeface="Times New Roman" pitchFamily="18" charset="0"/>
              </a:rPr>
              <a:t> |</a:t>
            </a:r>
            <a:r>
              <a:rPr lang="en-US" sz="2000" dirty="0" smtClean="0">
                <a:latin typeface="Times New Roman" pitchFamily="18" charset="0"/>
              </a:rPr>
              <a:t>U</a:t>
            </a:r>
            <a:r>
              <a:rPr lang="en-US" sz="2000" baseline="-25000" dirty="0" smtClean="0">
                <a:latin typeface="Times New Roman" pitchFamily="18" charset="0"/>
              </a:rPr>
              <a:t>e3</a:t>
            </a:r>
            <a:r>
              <a:rPr lang="en-US" sz="2000" dirty="0" smtClean="0">
                <a:latin typeface="Times New Roman" pitchFamily="18" charset="0"/>
              </a:rPr>
              <a:t>|</a:t>
            </a:r>
            <a:r>
              <a:rPr lang="en-US" sz="2000" baseline="30000" dirty="0" smtClean="0">
                <a:latin typeface="Times New Roman" pitchFamily="18" charset="0"/>
              </a:rPr>
              <a:t>2 </a:t>
            </a:r>
            <a:endParaRPr lang="en-US" sz="2000" baseline="30000" dirty="0">
              <a:latin typeface="Times New Roman" pitchFamily="18" charset="0"/>
            </a:endParaRPr>
          </a:p>
        </p:txBody>
      </p: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4276724" y="1784968"/>
            <a:ext cx="261912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tan</a:t>
            </a:r>
            <a:r>
              <a:rPr lang="en-US" sz="2000" baseline="30000" dirty="0">
                <a:latin typeface="Symbol" pitchFamily="18" charset="2"/>
              </a:rPr>
              <a:t>2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>
                <a:latin typeface="Times New Roman" pitchFamily="18" charset="0"/>
              </a:rPr>
              <a:t>12 </a:t>
            </a:r>
            <a:r>
              <a:rPr lang="en-US" sz="2000" dirty="0"/>
              <a:t>=</a:t>
            </a:r>
            <a:r>
              <a:rPr lang="en-US" sz="2000" baseline="-25000" dirty="0">
                <a:latin typeface="Times New Roman" pitchFamily="18" charset="0"/>
              </a:rPr>
              <a:t>  </a:t>
            </a:r>
            <a:r>
              <a:rPr lang="en-US" sz="2000" dirty="0">
                <a:latin typeface="Times New Roman" pitchFamily="18" charset="0"/>
              </a:rPr>
              <a:t>|U</a:t>
            </a:r>
            <a:r>
              <a:rPr lang="en-US" sz="2000" baseline="-25000" dirty="0">
                <a:latin typeface="Times New Roman" pitchFamily="18" charset="0"/>
              </a:rPr>
              <a:t>e2</a:t>
            </a:r>
            <a:r>
              <a:rPr lang="en-US" sz="2000" dirty="0">
                <a:latin typeface="Times New Roman" pitchFamily="18" charset="0"/>
              </a:rPr>
              <a:t>|</a:t>
            </a:r>
            <a:r>
              <a:rPr lang="en-US" sz="2000" baseline="30000" dirty="0">
                <a:latin typeface="Times New Roman" pitchFamily="18" charset="0"/>
              </a:rPr>
              <a:t>2  </a:t>
            </a:r>
            <a:r>
              <a:rPr lang="en-US" sz="2000" dirty="0" smtClean="0">
                <a:latin typeface="Times New Roman" pitchFamily="18" charset="0"/>
              </a:rPr>
              <a:t>/ |U</a:t>
            </a:r>
            <a:r>
              <a:rPr lang="en-US" sz="2000" baseline="-25000" dirty="0" smtClean="0">
                <a:latin typeface="Times New Roman" pitchFamily="18" charset="0"/>
              </a:rPr>
              <a:t>e1</a:t>
            </a:r>
            <a:r>
              <a:rPr lang="en-US" sz="2000" dirty="0" smtClean="0">
                <a:latin typeface="Times New Roman" pitchFamily="18" charset="0"/>
              </a:rPr>
              <a:t>|</a:t>
            </a:r>
            <a:r>
              <a:rPr lang="en-US" sz="2000" baseline="30000" dirty="0" smtClean="0">
                <a:latin typeface="Times New Roman" pitchFamily="18" charset="0"/>
              </a:rPr>
              <a:t>2      </a:t>
            </a:r>
            <a:endParaRPr lang="en-US" sz="2000" baseline="30000" dirty="0">
              <a:latin typeface="Times New Roman" pitchFamily="18" charset="0"/>
            </a:endParaRP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>
            <a:off x="636216" y="5003861"/>
            <a:ext cx="1980029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ij </a:t>
            </a:r>
            <a:r>
              <a:rPr lang="en-US" sz="2000" dirty="0"/>
              <a:t>= 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/>
              <a:t>i</a:t>
            </a:r>
            <a:r>
              <a:rPr lang="en-US" sz="2000" baseline="-25000" dirty="0" smtClean="0"/>
              <a:t> </a:t>
            </a:r>
            <a:r>
              <a:rPr lang="en-US" sz="2000" dirty="0"/>
              <a:t>- 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/>
              <a:t>j</a:t>
            </a: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4458018" y="1372218"/>
            <a:ext cx="24272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Mixing parameters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298521" y="1730358"/>
            <a:ext cx="85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FF0080"/>
                </a:solidFill>
              </a:rPr>
              <a:t> </a:t>
            </a:r>
            <a:r>
              <a:rPr lang="en-US" dirty="0" smtClean="0">
                <a:solidFill>
                  <a:srgbClr val="FF0080"/>
                </a:solidFill>
              </a:rPr>
              <a:t>~ </a:t>
            </a:r>
            <a:r>
              <a:rPr lang="en-IE" dirty="0" smtClean="0">
                <a:solidFill>
                  <a:srgbClr val="FF0080"/>
                </a:solidFill>
              </a:rPr>
              <a:t>1/2</a:t>
            </a:r>
            <a:endParaRPr lang="en-IE" dirty="0">
              <a:solidFill>
                <a:srgbClr val="FF008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319010" y="2210478"/>
            <a:ext cx="1088390" cy="383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FF0080"/>
                </a:solidFill>
              </a:rPr>
              <a:t>= 0.022</a:t>
            </a:r>
            <a:endParaRPr lang="en-IE" dirty="0">
              <a:solidFill>
                <a:srgbClr val="FF008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30601" y="2672698"/>
            <a:ext cx="85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FF0080"/>
                </a:solidFill>
              </a:rPr>
              <a:t> </a:t>
            </a:r>
            <a:r>
              <a:rPr lang="en-US" dirty="0" smtClean="0">
                <a:solidFill>
                  <a:srgbClr val="FF0080"/>
                </a:solidFill>
              </a:rPr>
              <a:t>~ </a:t>
            </a:r>
            <a:r>
              <a:rPr lang="en-IE" dirty="0" smtClean="0">
                <a:solidFill>
                  <a:srgbClr val="FF0080"/>
                </a:solidFill>
              </a:rPr>
              <a:t>1.0</a:t>
            </a:r>
            <a:endParaRPr lang="en-IE" dirty="0">
              <a:solidFill>
                <a:srgbClr val="FF0080"/>
              </a:solidFill>
            </a:endParaRPr>
          </a:p>
        </p:txBody>
      </p:sp>
      <p:sp>
        <p:nvSpPr>
          <p:cNvPr id="62" name="Text Box 68"/>
          <p:cNvSpPr txBox="1">
            <a:spLocks noChangeArrowheads="1"/>
          </p:cNvSpPr>
          <p:nvPr/>
        </p:nvSpPr>
        <p:spPr bwMode="auto">
          <a:xfrm>
            <a:off x="609614" y="5521942"/>
            <a:ext cx="2731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r>
              <a:rPr lang="en-US" sz="2000" baseline="-25000" dirty="0"/>
              <a:t>32 </a:t>
            </a:r>
            <a:r>
              <a:rPr lang="en-US" sz="2000" dirty="0"/>
              <a:t>= </a:t>
            </a:r>
            <a:r>
              <a:rPr lang="en-US" sz="2000" dirty="0" smtClean="0"/>
              <a:t>2.5 </a:t>
            </a:r>
            <a:r>
              <a:rPr lang="en-US" sz="2000" dirty="0"/>
              <a:t>x 10</a:t>
            </a:r>
            <a:r>
              <a:rPr lang="en-US" sz="2000" baseline="30000" dirty="0"/>
              <a:t>-3</a:t>
            </a:r>
            <a:r>
              <a:rPr lang="en-US" sz="2000" dirty="0"/>
              <a:t> eV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sp>
        <p:nvSpPr>
          <p:cNvPr id="63" name="Text Box 69"/>
          <p:cNvSpPr txBox="1">
            <a:spLocks noChangeArrowheads="1"/>
          </p:cNvSpPr>
          <p:nvPr/>
        </p:nvSpPr>
        <p:spPr bwMode="auto">
          <a:xfrm>
            <a:off x="619774" y="5922052"/>
            <a:ext cx="2705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r>
              <a:rPr lang="en-US" sz="2000" baseline="-25000" dirty="0"/>
              <a:t>21 </a:t>
            </a:r>
            <a:r>
              <a:rPr lang="en-US" sz="2000" dirty="0"/>
              <a:t>= 7.5 x 10</a:t>
            </a:r>
            <a:r>
              <a:rPr lang="en-US" sz="2000" baseline="30000" dirty="0"/>
              <a:t>-5</a:t>
            </a:r>
            <a:r>
              <a:rPr lang="en-US" sz="2000" dirty="0"/>
              <a:t> eV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grpSp>
        <p:nvGrpSpPr>
          <p:cNvPr id="3" name="Gruppo 2"/>
          <p:cNvGrpSpPr/>
          <p:nvPr/>
        </p:nvGrpSpPr>
        <p:grpSpPr>
          <a:xfrm>
            <a:off x="113871" y="955675"/>
            <a:ext cx="3571035" cy="3584081"/>
            <a:chOff x="335361" y="955675"/>
            <a:chExt cx="3571035" cy="3584081"/>
          </a:xfrm>
        </p:grpSpPr>
        <p:sp>
          <p:nvSpPr>
            <p:cNvPr id="680963" name="Rectangle 3"/>
            <p:cNvSpPr>
              <a:spLocks noChangeArrowheads="1"/>
            </p:cNvSpPr>
            <p:nvPr/>
          </p:nvSpPr>
          <p:spPr bwMode="auto">
            <a:xfrm>
              <a:off x="857706" y="1260536"/>
              <a:ext cx="2286000" cy="289560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1" name="Text Box 7"/>
            <p:cNvSpPr txBox="1">
              <a:spLocks noChangeArrowheads="1"/>
            </p:cNvSpPr>
            <p:nvPr/>
          </p:nvSpPr>
          <p:spPr bwMode="auto">
            <a:xfrm>
              <a:off x="1050925" y="955675"/>
              <a:ext cx="260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6155" name="Text Box 11"/>
            <p:cNvSpPr txBox="1">
              <a:spLocks noChangeArrowheads="1"/>
            </p:cNvSpPr>
            <p:nvPr/>
          </p:nvSpPr>
          <p:spPr bwMode="auto">
            <a:xfrm>
              <a:off x="857706" y="3165536"/>
              <a:ext cx="40267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Symbol" pitchFamily="18" charset="2"/>
                </a:rPr>
                <a:t>n</a:t>
              </a:r>
              <a:r>
                <a:rPr lang="en-US" sz="2000" baseline="-25000" dirty="0">
                  <a:latin typeface="Times New Roman" pitchFamily="18" charset="0"/>
                </a:rPr>
                <a:t>2</a:t>
              </a:r>
              <a:endParaRPr lang="en-US" sz="2000" dirty="0">
                <a:latin typeface="Symbol" pitchFamily="18" charset="2"/>
              </a:endParaRPr>
            </a:p>
          </p:txBody>
        </p:sp>
        <p:sp>
          <p:nvSpPr>
            <p:cNvPr id="6156" name="Text Box 12"/>
            <p:cNvSpPr txBox="1">
              <a:spLocks noChangeArrowheads="1"/>
            </p:cNvSpPr>
            <p:nvPr/>
          </p:nvSpPr>
          <p:spPr bwMode="auto">
            <a:xfrm>
              <a:off x="857706" y="3470336"/>
              <a:ext cx="40267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Symbol" pitchFamily="18" charset="2"/>
                </a:rPr>
                <a:t>n</a:t>
              </a:r>
              <a:r>
                <a:rPr lang="en-US" sz="2000" baseline="-25000" dirty="0">
                  <a:latin typeface="Times New Roman" pitchFamily="18" charset="0"/>
                </a:rPr>
                <a:t>1</a:t>
              </a:r>
              <a:endParaRPr lang="en-US" sz="2000" dirty="0">
                <a:latin typeface="Symbol" pitchFamily="18" charset="2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auto">
            <a:xfrm>
              <a:off x="1314906" y="1793936"/>
              <a:ext cx="152400" cy="15240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auto">
            <a:xfrm>
              <a:off x="1314906" y="3317936"/>
              <a:ext cx="457200" cy="15240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auto">
            <a:xfrm>
              <a:off x="1373644" y="1793936"/>
              <a:ext cx="746125" cy="15240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auto">
            <a:xfrm>
              <a:off x="2062619" y="1793936"/>
              <a:ext cx="623887" cy="15240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 bwMode="auto">
            <a:xfrm>
              <a:off x="2229306" y="3317936"/>
              <a:ext cx="457200" cy="15240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auto">
            <a:xfrm>
              <a:off x="1772106" y="3317936"/>
              <a:ext cx="457200" cy="15240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auto">
            <a:xfrm>
              <a:off x="1314906" y="3622736"/>
              <a:ext cx="762000" cy="15240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 bwMode="auto">
            <a:xfrm>
              <a:off x="2076906" y="3622736"/>
              <a:ext cx="304800" cy="15240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auto">
            <a:xfrm>
              <a:off x="2381706" y="3622736"/>
              <a:ext cx="304800" cy="15240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Text Box 22"/>
            <p:cNvSpPr txBox="1">
              <a:spLocks noChangeArrowheads="1"/>
            </p:cNvSpPr>
            <p:nvPr/>
          </p:nvSpPr>
          <p:spPr bwMode="auto">
            <a:xfrm>
              <a:off x="857706" y="1641536"/>
              <a:ext cx="40267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Symbol" pitchFamily="18" charset="2"/>
                </a:rPr>
                <a:t>n</a:t>
              </a:r>
              <a:r>
                <a:rPr lang="en-US" sz="2000" baseline="-25000" dirty="0">
                  <a:latin typeface="Times New Roman" pitchFamily="18" charset="0"/>
                </a:rPr>
                <a:t>3</a:t>
              </a:r>
              <a:endParaRPr lang="en-US" sz="2000" dirty="0">
                <a:latin typeface="Symbol" pitchFamily="18" charset="2"/>
              </a:endParaRPr>
            </a:p>
          </p:txBody>
        </p:sp>
        <p:sp>
          <p:nvSpPr>
            <p:cNvPr id="6168" name="Text Box 24"/>
            <p:cNvSpPr txBox="1">
              <a:spLocks noChangeArrowheads="1"/>
            </p:cNvSpPr>
            <p:nvPr/>
          </p:nvSpPr>
          <p:spPr bwMode="auto">
            <a:xfrm>
              <a:off x="3122171" y="2633486"/>
              <a:ext cx="7842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Symbol" pitchFamily="18" charset="2"/>
                </a:rPr>
                <a:t>D</a:t>
              </a:r>
              <a:r>
                <a:rPr lang="en-US" sz="2000">
                  <a:latin typeface="Times New Roman" pitchFamily="18" charset="0"/>
                </a:rPr>
                <a:t>m</a:t>
              </a:r>
              <a:r>
                <a:rPr lang="en-US" sz="2000" baseline="30000">
                  <a:latin typeface="Times New Roman" pitchFamily="18" charset="0"/>
                </a:rPr>
                <a:t>2</a:t>
              </a:r>
              <a:r>
                <a:rPr lang="en-US" sz="2000" baseline="-25000">
                  <a:latin typeface="Times New Roman" pitchFamily="18" charset="0"/>
                </a:rPr>
                <a:t>31</a:t>
              </a:r>
              <a:endParaRPr lang="en-US" sz="2000">
                <a:latin typeface="Symbol" pitchFamily="18" charset="2"/>
              </a:endParaRPr>
            </a:p>
          </p:txBody>
        </p:sp>
        <p:sp>
          <p:nvSpPr>
            <p:cNvPr id="6169" name="Text Box 25"/>
            <p:cNvSpPr txBox="1">
              <a:spLocks noChangeArrowheads="1"/>
            </p:cNvSpPr>
            <p:nvPr/>
          </p:nvSpPr>
          <p:spPr bwMode="auto">
            <a:xfrm>
              <a:off x="3122171" y="3324049"/>
              <a:ext cx="7842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Symbol" pitchFamily="18" charset="2"/>
                </a:rPr>
                <a:t>D</a:t>
              </a:r>
              <a:r>
                <a:rPr lang="en-US" sz="2000" dirty="0">
                  <a:latin typeface="Times New Roman" pitchFamily="18" charset="0"/>
                </a:rPr>
                <a:t>m</a:t>
              </a:r>
              <a:r>
                <a:rPr lang="en-US" sz="2000" baseline="30000" dirty="0">
                  <a:latin typeface="Times New Roman" pitchFamily="18" charset="0"/>
                </a:rPr>
                <a:t>2</a:t>
              </a:r>
              <a:r>
                <a:rPr lang="en-US" sz="2000" baseline="-25000" dirty="0">
                  <a:latin typeface="Times New Roman" pitchFamily="18" charset="0"/>
                </a:rPr>
                <a:t>21</a:t>
              </a:r>
              <a:endParaRPr lang="en-US" sz="2000" dirty="0">
                <a:latin typeface="Symbol" pitchFamily="18" charset="2"/>
              </a:endParaRPr>
            </a:p>
          </p:txBody>
        </p:sp>
        <p:sp>
          <p:nvSpPr>
            <p:cNvPr id="6170" name="Line 26"/>
            <p:cNvSpPr>
              <a:spLocks noChangeShapeType="1"/>
            </p:cNvSpPr>
            <p:nvPr/>
          </p:nvSpPr>
          <p:spPr bwMode="auto">
            <a:xfrm>
              <a:off x="2991306" y="1870136"/>
              <a:ext cx="0" cy="1905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Line 27"/>
            <p:cNvSpPr>
              <a:spLocks noChangeShapeType="1"/>
            </p:cNvSpPr>
            <p:nvPr/>
          </p:nvSpPr>
          <p:spPr bwMode="auto">
            <a:xfrm>
              <a:off x="2838906" y="3394136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Text Box 29"/>
            <p:cNvSpPr txBox="1">
              <a:spLocks noChangeArrowheads="1"/>
            </p:cNvSpPr>
            <p:nvPr/>
          </p:nvSpPr>
          <p:spPr bwMode="auto">
            <a:xfrm>
              <a:off x="1041856" y="2038411"/>
              <a:ext cx="6619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|U</a:t>
              </a:r>
              <a:r>
                <a:rPr lang="en-US" baseline="-25000">
                  <a:latin typeface="Times New Roman" pitchFamily="18" charset="0"/>
                </a:rPr>
                <a:t>e3</a:t>
              </a:r>
              <a:r>
                <a:rPr lang="en-US">
                  <a:latin typeface="Times New Roman" pitchFamily="18" charset="0"/>
                </a:rPr>
                <a:t>|</a:t>
              </a:r>
              <a:r>
                <a:rPr lang="en-US" baseline="30000">
                  <a:latin typeface="Times New Roman" pitchFamily="18" charset="0"/>
                </a:rPr>
                <a:t>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174" name="Text Box 30"/>
            <p:cNvSpPr txBox="1">
              <a:spLocks noChangeArrowheads="1"/>
            </p:cNvSpPr>
            <p:nvPr/>
          </p:nvSpPr>
          <p:spPr bwMode="auto">
            <a:xfrm>
              <a:off x="1438731" y="1379599"/>
              <a:ext cx="68103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|U</a:t>
              </a:r>
              <a:r>
                <a:rPr lang="en-US" baseline="-25000">
                  <a:latin typeface="Symbol" pitchFamily="18" charset="2"/>
                </a:rPr>
                <a:t>m</a:t>
              </a:r>
              <a:r>
                <a:rPr lang="en-US" baseline="-25000">
                  <a:latin typeface="Times New Roman" pitchFamily="18" charset="0"/>
                </a:rPr>
                <a:t>3</a:t>
              </a:r>
              <a:r>
                <a:rPr lang="en-US">
                  <a:latin typeface="Times New Roman" pitchFamily="18" charset="0"/>
                </a:rPr>
                <a:t>|</a:t>
              </a:r>
              <a:r>
                <a:rPr lang="en-US" baseline="30000">
                  <a:latin typeface="Times New Roman" pitchFamily="18" charset="0"/>
                </a:rPr>
                <a:t>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176" name="Text Box 32"/>
            <p:cNvSpPr txBox="1">
              <a:spLocks noChangeArrowheads="1"/>
            </p:cNvSpPr>
            <p:nvPr/>
          </p:nvSpPr>
          <p:spPr bwMode="auto">
            <a:xfrm>
              <a:off x="2130881" y="1408174"/>
              <a:ext cx="6604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|U</a:t>
              </a:r>
              <a:r>
                <a:rPr lang="en-US" baseline="-25000">
                  <a:latin typeface="Symbol" pitchFamily="18" charset="2"/>
                </a:rPr>
                <a:t>t</a:t>
              </a:r>
              <a:r>
                <a:rPr lang="en-US" baseline="-25000">
                  <a:latin typeface="Times New Roman" pitchFamily="18" charset="0"/>
                </a:rPr>
                <a:t>3</a:t>
              </a:r>
              <a:r>
                <a:rPr lang="en-US">
                  <a:latin typeface="Times New Roman" pitchFamily="18" charset="0"/>
                </a:rPr>
                <a:t>|</a:t>
              </a:r>
              <a:r>
                <a:rPr lang="en-US" baseline="30000">
                  <a:latin typeface="Times New Roman" pitchFamily="18" charset="0"/>
                </a:rPr>
                <a:t>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177" name="Text Box 33"/>
            <p:cNvSpPr txBox="1">
              <a:spLocks noChangeArrowheads="1"/>
            </p:cNvSpPr>
            <p:nvPr/>
          </p:nvSpPr>
          <p:spPr bwMode="auto">
            <a:xfrm>
              <a:off x="1281569" y="3732274"/>
              <a:ext cx="66198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|U</a:t>
              </a:r>
              <a:r>
                <a:rPr lang="en-US" baseline="-25000">
                  <a:latin typeface="Times New Roman" pitchFamily="18" charset="0"/>
                </a:rPr>
                <a:t>e1</a:t>
              </a:r>
              <a:r>
                <a:rPr lang="en-US">
                  <a:latin typeface="Times New Roman" pitchFamily="18" charset="0"/>
                </a:rPr>
                <a:t>|</a:t>
              </a:r>
              <a:r>
                <a:rPr lang="en-US" baseline="30000">
                  <a:latin typeface="Times New Roman" pitchFamily="18" charset="0"/>
                </a:rPr>
                <a:t>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178" name="Text Box 34"/>
            <p:cNvSpPr txBox="1">
              <a:spLocks noChangeArrowheads="1"/>
            </p:cNvSpPr>
            <p:nvPr/>
          </p:nvSpPr>
          <p:spPr bwMode="auto">
            <a:xfrm>
              <a:off x="1243469" y="2932174"/>
              <a:ext cx="66198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|U</a:t>
              </a:r>
              <a:r>
                <a:rPr lang="en-US" baseline="-25000">
                  <a:latin typeface="Times New Roman" pitchFamily="18" charset="0"/>
                </a:rPr>
                <a:t>e2</a:t>
              </a:r>
              <a:r>
                <a:rPr lang="en-US">
                  <a:latin typeface="Times New Roman" pitchFamily="18" charset="0"/>
                </a:rPr>
                <a:t>|</a:t>
              </a:r>
              <a:r>
                <a:rPr lang="en-US" baseline="30000">
                  <a:latin typeface="Times New Roman" pitchFamily="18" charset="0"/>
                </a:rPr>
                <a:t>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187" name="Text Box 43"/>
            <p:cNvSpPr txBox="1">
              <a:spLocks noChangeArrowheads="1"/>
            </p:cNvSpPr>
            <p:nvPr/>
          </p:nvSpPr>
          <p:spPr bwMode="auto">
            <a:xfrm>
              <a:off x="1467306" y="4170424"/>
              <a:ext cx="1098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/>
                <a:t>FLAVOR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000706" y="294912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CP</a:t>
              </a:r>
              <a:endParaRPr lang="en-US" dirty="0"/>
            </a:p>
          </p:txBody>
        </p:sp>
        <p:sp>
          <p:nvSpPr>
            <p:cNvPr id="65" name="Text Box 36"/>
            <p:cNvSpPr txBox="1">
              <a:spLocks noChangeArrowheads="1"/>
            </p:cNvSpPr>
            <p:nvPr/>
          </p:nvSpPr>
          <p:spPr bwMode="auto">
            <a:xfrm rot="16200000">
              <a:off x="6264" y="2436330"/>
              <a:ext cx="10583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MASS</a:t>
              </a:r>
              <a:r>
                <a:rPr lang="en-US" sz="2000" baseline="30000" dirty="0" smtClean="0"/>
                <a:t>2</a:t>
              </a:r>
              <a:endParaRPr lang="en-US" sz="2000" dirty="0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81696" y="51391"/>
            <a:ext cx="48817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3366FF"/>
                </a:solidFill>
                <a:latin typeface="Phosphate Inline"/>
                <a:cs typeface="Phosphate Inline"/>
              </a:rPr>
              <a:t>Lepton mixing</a:t>
            </a:r>
            <a:endParaRPr lang="en-GB" sz="5400" dirty="0">
              <a:solidFill>
                <a:srgbClr val="3366FF"/>
              </a:solidFill>
              <a:latin typeface="Phosphate Inline"/>
              <a:cs typeface="Phosphate Inline"/>
            </a:endParaRPr>
          </a:p>
        </p:txBody>
      </p:sp>
      <p:pic>
        <p:nvPicPr>
          <p:cNvPr id="66" name="Picture 9" descr="matrixRap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" r="6927" b="62506"/>
          <a:stretch/>
        </p:blipFill>
        <p:spPr>
          <a:xfrm>
            <a:off x="3264132" y="4921110"/>
            <a:ext cx="5765335" cy="120166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901302" y="4251024"/>
            <a:ext cx="1408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latin typeface="Arial Narrow"/>
                <a:cs typeface="Arial Narrow"/>
              </a:rPr>
              <a:t>“Atmospheric”</a:t>
            </a:r>
          </a:p>
          <a:p>
            <a:pPr algn="ctr"/>
            <a:r>
              <a:rPr lang="en-GB" i="1" dirty="0" smtClean="0">
                <a:latin typeface="Arial Narrow"/>
                <a:cs typeface="Arial Narrow"/>
              </a:rPr>
              <a:t>term</a:t>
            </a:r>
            <a:endParaRPr lang="en-GB" i="1" dirty="0">
              <a:latin typeface="Arial Narrow"/>
              <a:cs typeface="Arial Narrow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7886208" y="4274779"/>
            <a:ext cx="798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latin typeface="Arial Narrow"/>
                <a:cs typeface="Arial Narrow"/>
              </a:rPr>
              <a:t>“Solar”</a:t>
            </a:r>
          </a:p>
          <a:p>
            <a:pPr algn="ctr"/>
            <a:r>
              <a:rPr lang="en-GB" i="1" dirty="0" smtClean="0">
                <a:latin typeface="Arial Narrow"/>
                <a:cs typeface="Arial Narrow"/>
              </a:rPr>
              <a:t>term</a:t>
            </a:r>
            <a:endParaRPr lang="en-GB" i="1" dirty="0">
              <a:latin typeface="Arial Narrow"/>
              <a:cs typeface="Arial Narrow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5902172" y="4239095"/>
            <a:ext cx="1019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latin typeface="Arial Narrow"/>
                <a:cs typeface="Arial Narrow"/>
              </a:rPr>
              <a:t>“Reactor”</a:t>
            </a:r>
          </a:p>
          <a:p>
            <a:pPr algn="ctr"/>
            <a:r>
              <a:rPr lang="en-GB" i="1" dirty="0" smtClean="0">
                <a:latin typeface="Arial Narrow"/>
                <a:cs typeface="Arial Narrow"/>
              </a:rPr>
              <a:t>term</a:t>
            </a:r>
            <a:endParaRPr lang="en-GB" i="1" dirty="0">
              <a:latin typeface="Arial Narrow"/>
              <a:cs typeface="Arial Narrow"/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39</a:t>
            </a:fld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9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44" y="845369"/>
            <a:ext cx="1842686" cy="181652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29881" y="44205"/>
            <a:ext cx="901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3366FF"/>
                </a:solidFill>
                <a:latin typeface="Phosphate Inline"/>
                <a:cs typeface="Phosphate Inline"/>
              </a:rPr>
              <a:t>Solar neutrinos</a:t>
            </a:r>
            <a:r>
              <a:rPr lang="en-GB" sz="2400" i="1" dirty="0" smtClean="0">
                <a:latin typeface="Arial"/>
                <a:cs typeface="Arial"/>
              </a:rPr>
              <a:t>: </a:t>
            </a:r>
            <a:r>
              <a:rPr lang="en-GB" sz="2400" i="1" dirty="0" smtClean="0">
                <a:latin typeface="Arial"/>
                <a:cs typeface="Arial"/>
              </a:rPr>
              <a:t>first hint toward</a:t>
            </a:r>
            <a:r>
              <a:rPr lang="en-GB" sz="2400" i="1" dirty="0">
                <a:latin typeface="Arial"/>
                <a:cs typeface="Arial"/>
              </a:rPr>
              <a:t> </a:t>
            </a:r>
            <a:r>
              <a:rPr lang="en-GB" sz="2400" i="1" dirty="0" smtClean="0">
                <a:latin typeface="Arial"/>
                <a:cs typeface="Arial"/>
              </a:rPr>
              <a:t> </a:t>
            </a:r>
            <a:r>
              <a:rPr lang="en-GB" sz="2400" dirty="0" smtClean="0">
                <a:solidFill>
                  <a:srgbClr val="FF6600"/>
                </a:solidFill>
                <a:latin typeface="Iowan Old Style Black"/>
                <a:cs typeface="Iowan Old Style Black"/>
              </a:rPr>
              <a:t>neutrino oscillation</a:t>
            </a:r>
            <a:endParaRPr lang="en-GB" dirty="0">
              <a:solidFill>
                <a:srgbClr val="FF6600"/>
              </a:solidFill>
              <a:latin typeface="Iowan Old Style Black"/>
              <a:cs typeface="Iowan Old Style Black"/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1270745" y="1831767"/>
            <a:ext cx="3706909" cy="2325729"/>
            <a:chOff x="108385" y="3887824"/>
            <a:chExt cx="3706909" cy="232572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385" y="3887824"/>
              <a:ext cx="3706909" cy="2325729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12" name="Connettore 1 11"/>
            <p:cNvCxnSpPr/>
            <p:nvPr/>
          </p:nvCxnSpPr>
          <p:spPr>
            <a:xfrm flipV="1">
              <a:off x="579333" y="4079697"/>
              <a:ext cx="2949540" cy="930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>
              <a:off x="3340644" y="4089000"/>
              <a:ext cx="20320" cy="1123615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907" y="1207013"/>
            <a:ext cx="2523893" cy="2921009"/>
          </a:xfrm>
          <a:prstGeom prst="rect">
            <a:avLst/>
          </a:prstGeom>
        </p:spPr>
      </p:pic>
      <p:pic>
        <p:nvPicPr>
          <p:cNvPr id="22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05" y="1535305"/>
            <a:ext cx="2580411" cy="236632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2277605" y="845369"/>
            <a:ext cx="1957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latin typeface="Arial"/>
                <a:cs typeface="Arial"/>
              </a:rPr>
              <a:t>Homestake</a:t>
            </a:r>
            <a:r>
              <a:rPr lang="en-US" i="1" dirty="0" smtClean="0">
                <a:latin typeface="Arial"/>
                <a:cs typeface="Arial"/>
              </a:rPr>
              <a:t> </a:t>
            </a:r>
            <a:br>
              <a:rPr lang="en-US" i="1" dirty="0" smtClean="0">
                <a:latin typeface="Arial"/>
                <a:cs typeface="Arial"/>
              </a:rPr>
            </a:br>
            <a:r>
              <a:rPr lang="en-US" i="1" dirty="0" smtClean="0">
                <a:latin typeface="Arial"/>
                <a:cs typeface="Arial"/>
              </a:rPr>
              <a:t>(R. Davis &amp; coll.)</a:t>
            </a:r>
            <a:endParaRPr lang="en-GB" i="1" dirty="0">
              <a:latin typeface="Arial"/>
              <a:cs typeface="Arial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6019800" y="654005"/>
            <a:ext cx="275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Arial"/>
                <a:cs typeface="Arial"/>
              </a:rPr>
              <a:t>GALLEX/</a:t>
            </a:r>
            <a:r>
              <a:rPr lang="en-US" i="1" dirty="0" smtClean="0">
                <a:latin typeface="Arial"/>
                <a:cs typeface="Arial"/>
              </a:rPr>
              <a:t>GNO @ LNGS </a:t>
            </a:r>
            <a:endParaRPr lang="en-GB" i="1" dirty="0">
              <a:latin typeface="Arial"/>
              <a:cs typeface="Arial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1741693" y="2181751"/>
            <a:ext cx="1869585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Obs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exp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~ 33%</a:t>
            </a:r>
          </a:p>
        </p:txBody>
      </p:sp>
      <p:sp>
        <p:nvSpPr>
          <p:cNvPr id="27" name="Rectangle 9"/>
          <p:cNvSpPr/>
          <p:nvPr/>
        </p:nvSpPr>
        <p:spPr>
          <a:xfrm>
            <a:off x="6195135" y="3729830"/>
            <a:ext cx="20491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Obs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exp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~ 54%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8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907" y="962197"/>
            <a:ext cx="2659466" cy="235649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1721" y="4172289"/>
            <a:ext cx="3952280" cy="2549186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6162907" y="5837307"/>
            <a:ext cx="2749917" cy="519043"/>
          </a:xfrm>
          <a:prstGeom prst="rect">
            <a:avLst/>
          </a:prstGeom>
          <a:solidFill>
            <a:srgbClr val="00800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ttangolo 33"/>
          <p:cNvSpPr/>
          <p:nvPr/>
        </p:nvSpPr>
        <p:spPr>
          <a:xfrm>
            <a:off x="6885156" y="5317777"/>
            <a:ext cx="2027668" cy="1039060"/>
          </a:xfrm>
          <a:prstGeom prst="rect">
            <a:avLst/>
          </a:prstGeom>
          <a:solidFill>
            <a:srgbClr val="FF00FF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ttangolo 34"/>
          <p:cNvSpPr/>
          <p:nvPr/>
        </p:nvSpPr>
        <p:spPr>
          <a:xfrm>
            <a:off x="7765299" y="4726876"/>
            <a:ext cx="1147526" cy="1629961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CasellaDiTesto 35"/>
          <p:cNvSpPr txBox="1"/>
          <p:nvPr/>
        </p:nvSpPr>
        <p:spPr>
          <a:xfrm>
            <a:off x="6885156" y="5446509"/>
            <a:ext cx="796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err="1" smtClean="0">
                <a:solidFill>
                  <a:srgbClr val="0000FF"/>
                </a:solidFill>
                <a:latin typeface="Arial"/>
                <a:cs typeface="Arial"/>
              </a:rPr>
              <a:t>Clorine</a:t>
            </a:r>
            <a:endParaRPr lang="en-GB" sz="14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6162907" y="6048573"/>
            <a:ext cx="83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rgbClr val="0000FF"/>
                </a:solidFill>
                <a:latin typeface="Arial"/>
                <a:cs typeface="Arial"/>
              </a:rPr>
              <a:t>Gallium</a:t>
            </a:r>
            <a:endParaRPr lang="en-GB" sz="14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7897795" y="4827207"/>
            <a:ext cx="996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rgbClr val="0000FF"/>
                </a:solidFill>
                <a:latin typeface="Arial"/>
                <a:cs typeface="Arial"/>
              </a:rPr>
              <a:t>Cerenkov</a:t>
            </a:r>
            <a:endParaRPr lang="en-GB" sz="14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42" name="Gruppo 41"/>
          <p:cNvGrpSpPr/>
          <p:nvPr/>
        </p:nvGrpSpPr>
        <p:grpSpPr>
          <a:xfrm>
            <a:off x="22325" y="4217349"/>
            <a:ext cx="4510560" cy="2573186"/>
            <a:chOff x="127482" y="4216553"/>
            <a:chExt cx="4510560" cy="2573186"/>
          </a:xfrm>
        </p:grpSpPr>
        <p:pic>
          <p:nvPicPr>
            <p:cNvPr id="39" name="Picture 12"/>
            <p:cNvPicPr>
              <a:picLocks noChangeAspect="1"/>
            </p:cNvPicPr>
            <p:nvPr/>
          </p:nvPicPr>
          <p:blipFill rotWithShape="1">
            <a:blip r:embed="rId8"/>
            <a:srcRect b="8792"/>
            <a:stretch/>
          </p:blipFill>
          <p:spPr>
            <a:xfrm>
              <a:off x="1270745" y="4216553"/>
              <a:ext cx="3367297" cy="2202404"/>
            </a:xfrm>
            <a:prstGeom prst="rect">
              <a:avLst/>
            </a:prstGeom>
          </p:spPr>
        </p:pic>
        <p:pic>
          <p:nvPicPr>
            <p:cNvPr id="41" name="Immagine 40"/>
            <p:cNvPicPr>
              <a:picLocks noChangeAspect="1"/>
            </p:cNvPicPr>
            <p:nvPr/>
          </p:nvPicPr>
          <p:blipFill rotWithShape="1">
            <a:blip r:embed="rId9"/>
            <a:srcRect l="8651" t="3846" r="40298" b="10639"/>
            <a:stretch/>
          </p:blipFill>
          <p:spPr>
            <a:xfrm>
              <a:off x="127482" y="5168404"/>
              <a:ext cx="1327061" cy="1621335"/>
            </a:xfrm>
            <a:prstGeom prst="rect">
              <a:avLst/>
            </a:prstGeom>
          </p:spPr>
        </p:pic>
      </p:grpSp>
      <p:sp>
        <p:nvSpPr>
          <p:cNvPr id="40" name="Rectangle 9"/>
          <p:cNvSpPr/>
          <p:nvPr/>
        </p:nvSpPr>
        <p:spPr>
          <a:xfrm>
            <a:off x="1581574" y="5678615"/>
            <a:ext cx="2210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Comic Sans MS"/>
                <a:cs typeface="Comic Sans MS"/>
              </a:rPr>
              <a:t>Obs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/</a:t>
            </a:r>
            <a:r>
              <a:rPr lang="en-US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exp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~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45%</a:t>
            </a:r>
            <a:endParaRPr lang="en-US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1349386" y="6346133"/>
            <a:ext cx="2210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Super-</a:t>
            </a:r>
            <a:r>
              <a:rPr lang="en-GB" i="1" dirty="0" err="1" smtClean="0">
                <a:latin typeface="Arial"/>
                <a:cs typeface="Arial"/>
              </a:rPr>
              <a:t>Kamiokande</a:t>
            </a:r>
            <a:endParaRPr lang="en-GB" i="1" dirty="0">
              <a:latin typeface="Arial"/>
              <a:cs typeface="Arial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1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5</a:t>
            </a:fld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309036" y="94365"/>
            <a:ext cx="656106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Iowan Old Style Black"/>
                <a:cs typeface="Iowan Old Style Black"/>
              </a:rPr>
              <a:t>SNO: </a:t>
            </a:r>
            <a:r>
              <a:rPr lang="en-US" sz="2400" dirty="0" smtClean="0">
                <a:latin typeface="Gill Sans Ultra Bold"/>
                <a:cs typeface="Gill Sans Ultra Bold"/>
              </a:rPr>
              <a:t>Heavy water </a:t>
            </a:r>
            <a:r>
              <a:rPr lang="en-US" sz="2400" i="1" dirty="0" smtClean="0">
                <a:solidFill>
                  <a:srgbClr val="0000FF"/>
                </a:solidFill>
                <a:latin typeface="Arial"/>
                <a:cs typeface="Arial"/>
              </a:rPr>
              <a:t>Cerenkov </a:t>
            </a:r>
            <a:r>
              <a:rPr lang="en-US" sz="2400" i="1" dirty="0" smtClean="0">
                <a:solidFill>
                  <a:srgbClr val="0000FF"/>
                </a:solidFill>
                <a:latin typeface="Arial"/>
                <a:cs typeface="Arial"/>
              </a:rPr>
              <a:t>detector</a:t>
            </a:r>
            <a:endParaRPr lang="en-US" sz="2400" i="1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1727576" y="2072021"/>
            <a:ext cx="6024146" cy="4284329"/>
            <a:chOff x="101229" y="2072021"/>
            <a:chExt cx="6024146" cy="4284329"/>
          </a:xfrm>
        </p:grpSpPr>
        <p:pic>
          <p:nvPicPr>
            <p:cNvPr id="5" name="Picture 4" descr="p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29" y="2072021"/>
              <a:ext cx="6024146" cy="428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tangolo 7"/>
            <p:cNvSpPr/>
            <p:nvPr/>
          </p:nvSpPr>
          <p:spPr>
            <a:xfrm>
              <a:off x="297785" y="2072021"/>
              <a:ext cx="2826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Symbol" charset="0"/>
                </a:rPr>
                <a:t>n</a:t>
              </a:r>
              <a:r>
                <a:rPr lang="en-US" b="1" baseline="-25000" dirty="0">
                  <a:solidFill>
                    <a:srgbClr val="FF0000"/>
                  </a:solidFill>
                </a:rPr>
                <a:t>e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Symbol" charset="0"/>
                </a:rPr>
                <a:t>®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Symbol" charset="0"/>
                </a:rPr>
                <a:t>n</a:t>
              </a:r>
              <a:r>
                <a:rPr lang="en-US" b="1" baseline="-25000" dirty="0" smtClean="0">
                  <a:solidFill>
                    <a:srgbClr val="FF0000"/>
                  </a:solidFill>
                  <a:latin typeface="Symbol" charset="0"/>
                </a:rPr>
                <a:t>m </a:t>
              </a:r>
              <a:r>
                <a:rPr lang="en-US" b="1" dirty="0" smtClean="0">
                  <a:solidFill>
                    <a:srgbClr val="FF0000"/>
                  </a:solidFill>
                  <a:latin typeface="Symbol" charset="0"/>
                </a:rPr>
                <a:t>, </a:t>
              </a:r>
              <a:r>
                <a:rPr lang="en-US" b="1" dirty="0" err="1" smtClean="0">
                  <a:solidFill>
                    <a:srgbClr val="FF0000"/>
                  </a:solidFill>
                  <a:latin typeface="Symbol" charset="0"/>
                </a:rPr>
                <a:t>n</a:t>
              </a:r>
              <a:r>
                <a:rPr lang="en-US" b="1" baseline="-25000" dirty="0" err="1" smtClean="0">
                  <a:solidFill>
                    <a:srgbClr val="FF0000"/>
                  </a:solidFill>
                  <a:latin typeface="Symbol" charset="0"/>
                </a:rPr>
                <a:t>t</a:t>
              </a:r>
              <a:r>
                <a:rPr lang="en-US" b="1" baseline="30000" dirty="0" smtClean="0">
                  <a:solidFill>
                    <a:srgbClr val="FF0000"/>
                  </a:solidFill>
                </a:rPr>
                <a:t>  </a:t>
              </a:r>
              <a:r>
                <a:rPr lang="en-US" i="1" dirty="0" smtClean="0">
                  <a:solidFill>
                    <a:srgbClr val="FF0000"/>
                  </a:solidFill>
                  <a:latin typeface="Arial"/>
                  <a:cs typeface="Arial"/>
                </a:rPr>
                <a:t>transformation</a:t>
              </a:r>
              <a:endParaRPr lang="en-GB" dirty="0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5789762" y="895964"/>
            <a:ext cx="3000510" cy="1492746"/>
            <a:chOff x="6057147" y="479016"/>
            <a:chExt cx="3000510" cy="1492746"/>
          </a:xfrm>
        </p:grpSpPr>
        <p:sp>
          <p:nvSpPr>
            <p:cNvPr id="21" name="Rettangolo 20"/>
            <p:cNvSpPr/>
            <p:nvPr/>
          </p:nvSpPr>
          <p:spPr>
            <a:xfrm>
              <a:off x="6057147" y="479016"/>
              <a:ext cx="3000510" cy="1492746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Immagine 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201" y="1231540"/>
              <a:ext cx="2679700" cy="609600"/>
            </a:xfrm>
            <a:prstGeom prst="rect">
              <a:avLst/>
            </a:prstGeom>
            <a:noFill/>
          </p:spPr>
        </p:pic>
        <p:grpSp>
          <p:nvGrpSpPr>
            <p:cNvPr id="20" name="Gruppo 19"/>
            <p:cNvGrpSpPr/>
            <p:nvPr/>
          </p:nvGrpSpPr>
          <p:grpSpPr>
            <a:xfrm>
              <a:off x="6401255" y="636688"/>
              <a:ext cx="2507646" cy="369332"/>
              <a:chOff x="6151986" y="501437"/>
              <a:chExt cx="2507646" cy="369332"/>
            </a:xfrm>
          </p:grpSpPr>
          <p:sp>
            <p:nvSpPr>
              <p:cNvPr id="18" name="CasellaDiTesto 17"/>
              <p:cNvSpPr txBox="1"/>
              <p:nvPr/>
            </p:nvSpPr>
            <p:spPr>
              <a:xfrm>
                <a:off x="6553200" y="501437"/>
                <a:ext cx="2106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008000"/>
                    </a:solidFill>
                    <a:latin typeface="Apple Chancery"/>
                    <a:cs typeface="Apple Chancery"/>
                  </a:rPr>
                  <a:t>survival probability</a:t>
                </a:r>
                <a:endParaRPr lang="en-GB" dirty="0">
                  <a:solidFill>
                    <a:srgbClr val="008000"/>
                  </a:solidFill>
                  <a:latin typeface="Apple Chancery"/>
                  <a:cs typeface="Apple Chancery"/>
                </a:endParaRPr>
              </a:p>
            </p:txBody>
          </p:sp>
          <p:pic>
            <p:nvPicPr>
              <p:cNvPr id="19" name="Immagine 18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1986" y="609980"/>
                <a:ext cx="401214" cy="260789"/>
              </a:xfrm>
              <a:prstGeom prst="rect">
                <a:avLst/>
              </a:prstGeom>
            </p:spPr>
          </p:pic>
        </p:grpSp>
      </p:grp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309035" y="936798"/>
            <a:ext cx="5376877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CC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: </a:t>
            </a:r>
            <a:r>
              <a:rPr lang="en-US" b="1" dirty="0" smtClean="0">
                <a:solidFill>
                  <a:srgbClr val="0000FF"/>
                </a:solidFill>
                <a:latin typeface="Symbol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Symbol" charset="0"/>
              </a:rPr>
              <a:t>n</a:t>
            </a:r>
            <a:r>
              <a:rPr lang="en-US" b="1" baseline="-25000" dirty="0">
                <a:solidFill>
                  <a:srgbClr val="FF0000"/>
                </a:solidFill>
              </a:rPr>
              <a:t>e</a:t>
            </a:r>
            <a:r>
              <a:rPr lang="en-US" b="1" dirty="0">
                <a:solidFill>
                  <a:srgbClr val="FF0000"/>
                </a:solidFill>
              </a:rPr>
              <a:t> + d </a:t>
            </a:r>
            <a:r>
              <a:rPr lang="en-US" b="1" dirty="0">
                <a:solidFill>
                  <a:srgbClr val="FF0000"/>
                </a:solidFill>
                <a:latin typeface="Symbol" charset="0"/>
              </a:rPr>
              <a:t>®</a:t>
            </a:r>
            <a:r>
              <a:rPr lang="en-US" b="1" dirty="0">
                <a:solidFill>
                  <a:srgbClr val="FF0000"/>
                </a:solidFill>
              </a:rPr>
              <a:t> e</a:t>
            </a:r>
            <a:r>
              <a:rPr lang="en-US" b="1" baseline="30000" dirty="0">
                <a:solidFill>
                  <a:srgbClr val="FF0000"/>
                </a:solidFill>
              </a:rPr>
              <a:t>- </a:t>
            </a:r>
            <a:r>
              <a:rPr lang="en-US" b="1" dirty="0">
                <a:solidFill>
                  <a:srgbClr val="FF0000"/>
                </a:solidFill>
              </a:rPr>
              <a:t>+ p + p  (</a:t>
            </a:r>
            <a:r>
              <a:rPr lang="en-US" b="1" dirty="0">
                <a:solidFill>
                  <a:srgbClr val="FF0000"/>
                </a:solidFill>
                <a:latin typeface="Symbol" charset="0"/>
              </a:rPr>
              <a:t>n</a:t>
            </a:r>
            <a:r>
              <a:rPr lang="en-US" b="1" baseline="-25000" dirty="0">
                <a:solidFill>
                  <a:srgbClr val="FF0000"/>
                </a:solidFill>
              </a:rPr>
              <a:t>e</a:t>
            </a:r>
            <a:r>
              <a:rPr lang="en-US" b="1" dirty="0">
                <a:solidFill>
                  <a:srgbClr val="FF0000"/>
                </a:solidFill>
              </a:rPr>
              <a:t> + n </a:t>
            </a:r>
            <a:r>
              <a:rPr lang="en-US" b="1" dirty="0">
                <a:solidFill>
                  <a:srgbClr val="FF0000"/>
                </a:solidFill>
                <a:latin typeface="Symbol" charset="0"/>
              </a:rPr>
              <a:t>®</a:t>
            </a:r>
            <a:r>
              <a:rPr lang="en-US" b="1" dirty="0">
                <a:solidFill>
                  <a:srgbClr val="FF0000"/>
                </a:solidFill>
              </a:rPr>
              <a:t> e</a:t>
            </a:r>
            <a:r>
              <a:rPr lang="en-US" b="1" baseline="30000" dirty="0">
                <a:solidFill>
                  <a:srgbClr val="FF0000"/>
                </a:solidFill>
              </a:rPr>
              <a:t>- </a:t>
            </a:r>
            <a:r>
              <a:rPr lang="en-US" b="1" dirty="0">
                <a:solidFill>
                  <a:srgbClr val="FF0000"/>
                </a:solidFill>
              </a:rPr>
              <a:t>+ p )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NC: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Symbol" charset="0"/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  <a:latin typeface="Symbol" charset="0"/>
              </a:rPr>
              <a:t>mt</a:t>
            </a:r>
            <a:r>
              <a:rPr lang="en-US" b="1" dirty="0" smtClean="0">
                <a:solidFill>
                  <a:srgbClr val="FF0000"/>
                </a:solidFill>
                <a:latin typeface="Symbol" charset="0"/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+ d </a:t>
            </a:r>
            <a:r>
              <a:rPr lang="en-US" b="1" dirty="0">
                <a:solidFill>
                  <a:srgbClr val="FF0000"/>
                </a:solidFill>
                <a:latin typeface="Symbol" charset="0"/>
              </a:rPr>
              <a:t>®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mbol" charset="0"/>
              </a:rPr>
              <a:t>n</a:t>
            </a:r>
            <a:r>
              <a:rPr lang="en-US" b="1" baseline="-25000" dirty="0" err="1">
                <a:solidFill>
                  <a:srgbClr val="FF0000"/>
                </a:solidFill>
              </a:rPr>
              <a:t>e</a:t>
            </a:r>
            <a:r>
              <a:rPr lang="en-US" b="1" baseline="-25000" dirty="0" err="1">
                <a:solidFill>
                  <a:srgbClr val="FF0000"/>
                </a:solidFill>
                <a:latin typeface="Symbol" charset="0"/>
              </a:rPr>
              <a:t>mt</a:t>
            </a:r>
            <a:r>
              <a:rPr lang="en-US" b="1" dirty="0">
                <a:solidFill>
                  <a:srgbClr val="FF0000"/>
                </a:solidFill>
              </a:rPr>
              <a:t>+ n + </a:t>
            </a:r>
            <a:r>
              <a:rPr lang="en-US" b="1" dirty="0" smtClean="0">
                <a:solidFill>
                  <a:srgbClr val="FF0000"/>
                </a:solidFill>
              </a:rPr>
              <a:t>p  </a:t>
            </a:r>
            <a:r>
              <a:rPr lang="en-US" b="1" dirty="0" smtClean="0">
                <a:solidFill>
                  <a:srgbClr val="008000"/>
                </a:solidFill>
              </a:rPr>
              <a:t>(n capture on H, </a:t>
            </a:r>
            <a:r>
              <a:rPr lang="en-US" b="1" dirty="0" err="1" smtClean="0">
                <a:solidFill>
                  <a:srgbClr val="008000"/>
                </a:solidFill>
              </a:rPr>
              <a:t>NaCl</a:t>
            </a:r>
            <a:r>
              <a:rPr lang="en-US" b="1" dirty="0" smtClean="0">
                <a:solidFill>
                  <a:srgbClr val="008000"/>
                </a:solidFill>
              </a:rPr>
              <a:t> )</a:t>
            </a:r>
            <a:endParaRPr lang="en-US" b="1" dirty="0">
              <a:solidFill>
                <a:srgbClr val="008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ES: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Symbol" charset="0"/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  <a:latin typeface="Symbol" charset="0"/>
              </a:rPr>
              <a:t>mt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+ e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Symbol" charset="0"/>
              </a:rPr>
              <a:t>®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mbol" charset="0"/>
              </a:rPr>
              <a:t>n</a:t>
            </a:r>
            <a:r>
              <a:rPr lang="en-US" b="1" baseline="-25000" dirty="0" err="1">
                <a:solidFill>
                  <a:srgbClr val="FF0000"/>
                </a:solidFill>
              </a:rPr>
              <a:t>e</a:t>
            </a:r>
            <a:r>
              <a:rPr lang="en-US" b="1" baseline="-25000" dirty="0" err="1">
                <a:solidFill>
                  <a:srgbClr val="FF0000"/>
                </a:solidFill>
                <a:latin typeface="Symbol" charset="0"/>
              </a:rPr>
              <a:t>mt</a:t>
            </a:r>
            <a:r>
              <a:rPr lang="en-US" b="1" dirty="0">
                <a:solidFill>
                  <a:srgbClr val="FF0000"/>
                </a:solidFill>
              </a:rPr>
              <a:t> + e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8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6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 flipH="1">
            <a:off x="695658" y="43633"/>
            <a:ext cx="732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smtClean="0">
                <a:solidFill>
                  <a:srgbClr val="3366FF"/>
                </a:solidFill>
                <a:latin typeface="Apple Chancery"/>
                <a:cs typeface="Apple Chancery"/>
              </a:rPr>
              <a:t>Neutrino</a:t>
            </a:r>
            <a:r>
              <a:rPr lang="en-GB" sz="3600" i="1" dirty="0" smtClean="0">
                <a:solidFill>
                  <a:srgbClr val="3366FF"/>
                </a:solidFill>
                <a:latin typeface="Arial"/>
                <a:cs typeface="Arial"/>
              </a:rPr>
              <a:t> propagation in </a:t>
            </a:r>
            <a:r>
              <a:rPr lang="en-GB" sz="3600" i="1" dirty="0" smtClean="0">
                <a:solidFill>
                  <a:srgbClr val="FF6600"/>
                </a:solidFill>
                <a:latin typeface="Phosphate Inline"/>
                <a:cs typeface="Phosphate Inline"/>
              </a:rPr>
              <a:t>matter</a:t>
            </a:r>
            <a:r>
              <a:rPr lang="en-GB" sz="3600" i="1" dirty="0" smtClean="0">
                <a:latin typeface="Phosphate Inline"/>
                <a:cs typeface="Phosphate Inline"/>
              </a:rPr>
              <a:t> </a:t>
            </a:r>
            <a:endParaRPr lang="en-GB" sz="3600" i="1" dirty="0">
              <a:latin typeface="Phosphate Inline"/>
              <a:cs typeface="Phosphate Inline"/>
            </a:endParaRPr>
          </a:p>
        </p:txBody>
      </p:sp>
      <p:pic>
        <p:nvPicPr>
          <p:cNvPr id="6" name="Picture 8" descr="NuScattering_1.gif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02"/>
          <a:stretch/>
        </p:blipFill>
        <p:spPr>
          <a:xfrm>
            <a:off x="484131" y="1138713"/>
            <a:ext cx="1963108" cy="1645277"/>
          </a:xfrm>
          <a:prstGeom prst="rect">
            <a:avLst/>
          </a:prstGeom>
        </p:spPr>
      </p:pic>
      <p:pic>
        <p:nvPicPr>
          <p:cNvPr id="7" name="Picture 22" descr="NuScattering_1.gif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6"/>
          <a:stretch/>
        </p:blipFill>
        <p:spPr>
          <a:xfrm>
            <a:off x="4533185" y="1158404"/>
            <a:ext cx="2793162" cy="1647971"/>
          </a:xfrm>
          <a:prstGeom prst="rect">
            <a:avLst/>
          </a:prstGeom>
        </p:spPr>
      </p:pic>
      <p:pic>
        <p:nvPicPr>
          <p:cNvPr id="8" name="Picture 2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96" y="1850255"/>
            <a:ext cx="1981200" cy="292100"/>
          </a:xfrm>
          <a:prstGeom prst="rect">
            <a:avLst/>
          </a:prstGeom>
        </p:spPr>
      </p:pic>
      <p:pic>
        <p:nvPicPr>
          <p:cNvPr id="9" name="Picture 10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58"/>
          <a:stretch/>
        </p:blipFill>
        <p:spPr>
          <a:xfrm>
            <a:off x="6647581" y="1719410"/>
            <a:ext cx="1808323" cy="558800"/>
          </a:xfrm>
          <a:prstGeom prst="rect">
            <a:avLst/>
          </a:prstGeom>
        </p:spPr>
      </p:pic>
      <p:pic>
        <p:nvPicPr>
          <p:cNvPr id="10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68" y="3285115"/>
            <a:ext cx="7006036" cy="52252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479" y="4057159"/>
            <a:ext cx="3683643" cy="473919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457200" y="4132568"/>
            <a:ext cx="574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Effective mixing matrix in matter    </a:t>
            </a:r>
            <a:endParaRPr lang="en-GB" i="1" dirty="0">
              <a:latin typeface="Arial"/>
              <a:cs typeface="Arial"/>
            </a:endParaRPr>
          </a:p>
        </p:txBody>
      </p:sp>
      <p:pic>
        <p:nvPicPr>
          <p:cNvPr id="13" name="Immagin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08" y="4697838"/>
            <a:ext cx="6026387" cy="456919"/>
          </a:xfrm>
          <a:prstGeom prst="rect">
            <a:avLst/>
          </a:prstGeom>
        </p:spPr>
      </p:pic>
      <p:pic>
        <p:nvPicPr>
          <p:cNvPr id="14" name="Immagin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09" y="5506931"/>
            <a:ext cx="3037893" cy="654506"/>
          </a:xfrm>
          <a:prstGeom prst="rect">
            <a:avLst/>
          </a:prstGeom>
        </p:spPr>
      </p:pic>
      <p:pic>
        <p:nvPicPr>
          <p:cNvPr id="22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2783990"/>
            <a:ext cx="2157928" cy="248557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2590800" y="2712278"/>
            <a:ext cx="228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pple Chancery"/>
                <a:cs typeface="Apple Chancery"/>
              </a:rPr>
              <a:t>Transition amplitude </a:t>
            </a:r>
            <a:endParaRPr lang="en-GB" dirty="0">
              <a:latin typeface="Apple Chancery"/>
              <a:cs typeface="Apple Chancery"/>
            </a:endParaRPr>
          </a:p>
        </p:txBody>
      </p:sp>
      <p:pic>
        <p:nvPicPr>
          <p:cNvPr id="24" name="Picture 1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56" y="2783990"/>
            <a:ext cx="2958960" cy="237958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260241" y="4682717"/>
            <a:ext cx="235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Effective squared-mass difference </a:t>
            </a:r>
            <a:endParaRPr lang="en-GB" i="1" dirty="0">
              <a:latin typeface="Arial"/>
              <a:cs typeface="Arial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250825" y="5506931"/>
            <a:ext cx="1855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Effective mixing </a:t>
            </a:r>
            <a:br>
              <a:rPr lang="en-GB" i="1" dirty="0" smtClean="0">
                <a:latin typeface="Arial"/>
                <a:cs typeface="Arial"/>
              </a:rPr>
            </a:br>
            <a:r>
              <a:rPr lang="en-GB" i="1" dirty="0" smtClean="0">
                <a:latin typeface="Arial"/>
                <a:cs typeface="Arial"/>
              </a:rPr>
              <a:t>angle  </a:t>
            </a:r>
            <a:endParaRPr lang="en-GB" i="1" dirty="0">
              <a:latin typeface="Arial"/>
              <a:cs typeface="Arial"/>
            </a:endParaRPr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  <p:sp>
        <p:nvSpPr>
          <p:cNvPr id="16" name="CasellaDiTesto 15"/>
          <p:cNvSpPr txBox="1"/>
          <p:nvPr/>
        </p:nvSpPr>
        <p:spPr>
          <a:xfrm>
            <a:off x="1904507" y="769381"/>
            <a:ext cx="4357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Coherent forward scattering of neutrinos   </a:t>
            </a:r>
            <a:endParaRPr lang="en-GB" i="1" dirty="0">
              <a:latin typeface="Arial"/>
              <a:cs typeface="Arial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201494" y="1349171"/>
            <a:ext cx="26731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i="1" u="sng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electron density of the medium</a:t>
            </a:r>
            <a:endParaRPr lang="en-GB" sz="1400" i="1" u="sng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9" name="Connettore 2 18"/>
          <p:cNvCxnSpPr/>
          <p:nvPr/>
        </p:nvCxnSpPr>
        <p:spPr>
          <a:xfrm>
            <a:off x="3506793" y="1616194"/>
            <a:ext cx="288625" cy="23406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89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6" descr="ResonatTransition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" y="0"/>
            <a:ext cx="9142983" cy="6440779"/>
          </a:xfrm>
          <a:prstGeom prst="rect">
            <a:avLst/>
          </a:prstGeom>
        </p:spPr>
      </p:pic>
      <p:sp>
        <p:nvSpPr>
          <p:cNvPr id="10" name="Segnaposto data 4"/>
          <p:cNvSpPr txBox="1">
            <a:spLocks/>
          </p:cNvSpPr>
          <p:nvPr/>
        </p:nvSpPr>
        <p:spPr>
          <a:xfrm>
            <a:off x="458217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PhD Padova</a:t>
            </a:r>
            <a:endParaRPr lang="en-US"/>
          </a:p>
        </p:txBody>
      </p:sp>
      <p:sp>
        <p:nvSpPr>
          <p:cNvPr id="11" name="Segnaposto piè di pagina 10"/>
          <p:cNvSpPr txBox="1">
            <a:spLocks/>
          </p:cNvSpPr>
          <p:nvPr/>
        </p:nvSpPr>
        <p:spPr>
          <a:xfrm>
            <a:off x="312521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S.Dusini - INFN Padova</a:t>
            </a:r>
            <a:endParaRPr lang="en-US"/>
          </a:p>
        </p:txBody>
      </p:sp>
      <p:grpSp>
        <p:nvGrpSpPr>
          <p:cNvPr id="6" name="Group 9"/>
          <p:cNvGrpSpPr/>
          <p:nvPr/>
        </p:nvGrpSpPr>
        <p:grpSpPr>
          <a:xfrm>
            <a:off x="167872" y="6328202"/>
            <a:ext cx="4940089" cy="369533"/>
            <a:chOff x="166855" y="6251226"/>
            <a:chExt cx="4940089" cy="369533"/>
          </a:xfrm>
        </p:grpSpPr>
        <p:sp>
          <p:nvSpPr>
            <p:cNvPr id="7" name="TextBox 7"/>
            <p:cNvSpPr txBox="1"/>
            <p:nvPr/>
          </p:nvSpPr>
          <p:spPr>
            <a:xfrm>
              <a:off x="3631360" y="6282205"/>
              <a:ext cx="1475584" cy="338554"/>
            </a:xfrm>
            <a:prstGeom prst="rect">
              <a:avLst/>
            </a:prstGeom>
            <a:solidFill>
              <a:srgbClr val="FFFF66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Centre of the sun</a:t>
              </a:r>
              <a:endParaRPr lang="en-US" sz="1600" dirty="0">
                <a:solidFill>
                  <a:srgbClr val="FF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04410" y="6282205"/>
              <a:ext cx="1550525" cy="338554"/>
            </a:xfrm>
            <a:prstGeom prst="rect">
              <a:avLst/>
            </a:prstGeom>
            <a:solidFill>
              <a:srgbClr val="FFFF66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Surface of the sun</a:t>
              </a:r>
              <a:endParaRPr lang="en-US" sz="1600" dirty="0">
                <a:solidFill>
                  <a:srgbClr val="FF0000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9" name="Straight Arrow Connector 5"/>
            <p:cNvCxnSpPr/>
            <p:nvPr/>
          </p:nvCxnSpPr>
          <p:spPr>
            <a:xfrm flipH="1">
              <a:off x="166855" y="6251226"/>
              <a:ext cx="484789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0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8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192647" y="124470"/>
            <a:ext cx="5372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F0080"/>
                </a:solidFill>
                <a:latin typeface="Iowan Old Style Black"/>
                <a:cs typeface="Iowan Old Style Black"/>
              </a:rPr>
              <a:t>Adiabatic conversion </a:t>
            </a:r>
            <a:endParaRPr lang="en-GB" sz="3600" dirty="0">
              <a:solidFill>
                <a:srgbClr val="FF0080"/>
              </a:solidFill>
              <a:latin typeface="Iowan Old Style Black"/>
              <a:cs typeface="Iowan Old Style Black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234" y="1962518"/>
            <a:ext cx="2808850" cy="195616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65442" y="709246"/>
            <a:ext cx="88058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Observation of </a:t>
            </a:r>
            <a:r>
              <a:rPr lang="en-GB" sz="2400" i="1" dirty="0" err="1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pp</a:t>
            </a:r>
            <a:r>
              <a:rPr lang="en-GB" sz="2400" i="1" dirty="0" smtClean="0">
                <a:solidFill>
                  <a:srgbClr val="3366FF"/>
                </a:solidFill>
                <a:latin typeface="Iowan Old Style Black"/>
                <a:cs typeface="Iowan Old Style Black"/>
              </a:rPr>
              <a:t> neutrinos </a:t>
            </a:r>
            <a:r>
              <a:rPr lang="en-GB" i="1" dirty="0" smtClean="0">
                <a:latin typeface="Arial"/>
                <a:cs typeface="Arial"/>
              </a:rPr>
              <a:t>by </a:t>
            </a:r>
            <a:r>
              <a:rPr lang="en-GB" i="1" dirty="0" err="1" smtClean="0">
                <a:latin typeface="Arial"/>
                <a:cs typeface="Arial"/>
              </a:rPr>
              <a:t>Borexino</a:t>
            </a:r>
            <a:r>
              <a:rPr lang="en-GB" i="1" dirty="0" smtClean="0">
                <a:latin typeface="Arial"/>
                <a:cs typeface="Arial"/>
              </a:rPr>
              <a:t> (@LNGS)</a:t>
            </a:r>
          </a:p>
          <a:p>
            <a:r>
              <a:rPr lang="en-GB" i="1" dirty="0" smtClean="0">
                <a:latin typeface="Arial"/>
                <a:cs typeface="Arial"/>
              </a:rPr>
              <a:t>Confirmed the adiabatic flavour neutrino conversion in the Sun</a:t>
            </a:r>
            <a:endParaRPr lang="en-GB" i="1" dirty="0">
              <a:latin typeface="Arial"/>
              <a:cs typeface="Arial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48361" y="1447910"/>
            <a:ext cx="5427247" cy="3517333"/>
            <a:chOff x="822959" y="2310061"/>
            <a:chExt cx="5427247" cy="3517333"/>
          </a:xfrm>
        </p:grpSpPr>
        <p:pic>
          <p:nvPicPr>
            <p:cNvPr id="7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959" y="2310061"/>
              <a:ext cx="5427247" cy="3517333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4541520" y="4665394"/>
              <a:ext cx="1325880" cy="646331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80"/>
                  </a:solidFill>
                  <a:latin typeface="Apple Chancery"/>
                  <a:cs typeface="Apple Chancery"/>
                </a:rPr>
                <a:t>Conversion in matter </a:t>
              </a:r>
              <a:endParaRPr lang="en-GB" dirty="0">
                <a:solidFill>
                  <a:srgbClr val="FF0080"/>
                </a:solidFill>
                <a:latin typeface="Apple Chancery"/>
                <a:cs typeface="Apple Chancery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548591" y="4665394"/>
              <a:ext cx="1325880" cy="646331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80"/>
                  </a:solidFill>
                  <a:latin typeface="Apple Chancery"/>
                  <a:cs typeface="Apple Chancery"/>
                </a:rPr>
                <a:t>Oscillation in vacuum</a:t>
              </a:r>
              <a:endParaRPr lang="en-GB" dirty="0">
                <a:solidFill>
                  <a:srgbClr val="FF0080"/>
                </a:solidFill>
                <a:latin typeface="Apple Chancery"/>
                <a:cs typeface="Apple Chancery"/>
              </a:endParaRPr>
            </a:p>
          </p:txBody>
        </p:sp>
      </p:grpSp>
      <p:pic>
        <p:nvPicPr>
          <p:cNvPr id="17" name="Immagin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9" y="4843323"/>
            <a:ext cx="2603500" cy="558800"/>
          </a:xfrm>
          <a:prstGeom prst="rect">
            <a:avLst/>
          </a:prstGeom>
        </p:spPr>
      </p:pic>
      <p:pic>
        <p:nvPicPr>
          <p:cNvPr id="18" name="Immagin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4965243"/>
            <a:ext cx="4851400" cy="317500"/>
          </a:xfrm>
          <a:prstGeom prst="rect">
            <a:avLst/>
          </a:prstGeom>
        </p:spPr>
      </p:pic>
      <p:sp>
        <p:nvSpPr>
          <p:cNvPr id="19" name="TextBox 20"/>
          <p:cNvSpPr txBox="1"/>
          <p:nvPr/>
        </p:nvSpPr>
        <p:spPr>
          <a:xfrm>
            <a:off x="3739131" y="5615650"/>
            <a:ext cx="157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 smtClean="0">
                <a:solidFill>
                  <a:srgbClr val="0000FF"/>
                </a:solidFill>
                <a:latin typeface="Arial"/>
                <a:cs typeface="Arial"/>
              </a:rPr>
              <a:t>non-oscillatory</a:t>
            </a:r>
          </a:p>
          <a:p>
            <a:r>
              <a:rPr lang="en-IE" sz="1200" dirty="0" smtClean="0">
                <a:solidFill>
                  <a:srgbClr val="0000FF"/>
                </a:solidFill>
                <a:latin typeface="Arial"/>
                <a:cs typeface="Arial"/>
              </a:rPr>
              <a:t>transition (E</a:t>
            </a:r>
            <a:r>
              <a:rPr lang="en-IE" sz="1200" baseline="-25000" dirty="0" smtClean="0">
                <a:solidFill>
                  <a:srgbClr val="0000FF"/>
                </a:solidFill>
                <a:latin typeface="Arial"/>
                <a:cs typeface="Arial"/>
              </a:rPr>
              <a:t>ν</a:t>
            </a:r>
            <a:r>
              <a:rPr lang="en-IE" sz="12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inf)</a:t>
            </a:r>
          </a:p>
          <a:p>
            <a:pPr algn="ctr"/>
            <a:r>
              <a:rPr lang="en-IE" sz="12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~ 0.31</a:t>
            </a:r>
            <a:endParaRPr lang="en-IE"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0" name="TextBox 22"/>
          <p:cNvSpPr txBox="1"/>
          <p:nvPr/>
        </p:nvSpPr>
        <p:spPr>
          <a:xfrm>
            <a:off x="5503497" y="5632228"/>
            <a:ext cx="157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 smtClean="0">
                <a:solidFill>
                  <a:srgbClr val="0000FF"/>
                </a:solidFill>
                <a:latin typeface="Arial"/>
                <a:cs typeface="Arial"/>
              </a:rPr>
              <a:t>Residual oscillation:</a:t>
            </a:r>
            <a:br>
              <a:rPr lang="en-IE" sz="12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IE" sz="1200" dirty="0" smtClean="0">
                <a:solidFill>
                  <a:srgbClr val="0000FF"/>
                </a:solidFill>
                <a:latin typeface="Arial"/>
                <a:cs typeface="Arial"/>
              </a:rPr>
              <a:t> ~ 0.015 </a:t>
            </a:r>
            <a:endParaRPr lang="en-IE"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1" name="TextBox 23"/>
          <p:cNvSpPr txBox="1"/>
          <p:nvPr/>
        </p:nvSpPr>
        <p:spPr>
          <a:xfrm>
            <a:off x="7376161" y="5622222"/>
            <a:ext cx="1483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 smtClean="0">
                <a:solidFill>
                  <a:srgbClr val="0000FF"/>
                </a:solidFill>
                <a:latin typeface="Arial"/>
                <a:cs typeface="Arial"/>
              </a:rPr>
              <a:t>Earth regeneration:</a:t>
            </a:r>
          </a:p>
          <a:p>
            <a:pPr algn="ctr"/>
            <a:r>
              <a:rPr lang="en-IE" sz="1200" dirty="0" smtClean="0">
                <a:solidFill>
                  <a:srgbClr val="0000FF"/>
                </a:solidFill>
                <a:latin typeface="Arial"/>
                <a:cs typeface="Arial"/>
              </a:rPr>
              <a:t>~ 0.015</a:t>
            </a:r>
            <a:endParaRPr lang="en-IE"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2" name="Right Arrow 24"/>
          <p:cNvSpPr/>
          <p:nvPr/>
        </p:nvSpPr>
        <p:spPr bwMode="auto">
          <a:xfrm rot="7417195">
            <a:off x="4911180" y="5374080"/>
            <a:ext cx="402140" cy="31147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Right Arrow 24"/>
          <p:cNvSpPr/>
          <p:nvPr/>
        </p:nvSpPr>
        <p:spPr bwMode="auto">
          <a:xfrm rot="6040570">
            <a:off x="6450779" y="5340290"/>
            <a:ext cx="402140" cy="31147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ight Arrow 24"/>
          <p:cNvSpPr/>
          <p:nvPr/>
        </p:nvSpPr>
        <p:spPr bwMode="auto">
          <a:xfrm rot="6040570">
            <a:off x="8468159" y="5340290"/>
            <a:ext cx="402140" cy="31147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0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09/12/2015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8868-CCE6-0849-B6F0-4DCD1CEB4D9A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736" y="293419"/>
            <a:ext cx="237626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b="1725"/>
          <a:stretch/>
        </p:blipFill>
        <p:spPr>
          <a:xfrm>
            <a:off x="5630151" y="136140"/>
            <a:ext cx="2448272" cy="141071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66159"/>
            <a:ext cx="8279699" cy="307403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26" y="597805"/>
            <a:ext cx="3340150" cy="276755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18726" y="136140"/>
            <a:ext cx="4744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3366FF"/>
                </a:solidFill>
                <a:latin typeface="Arial"/>
                <a:cs typeface="Arial"/>
              </a:rPr>
              <a:t>Reactor neutrinos: </a:t>
            </a:r>
            <a:r>
              <a:rPr lang="en-GB" sz="2400" dirty="0" err="1" smtClean="0">
                <a:solidFill>
                  <a:srgbClr val="3366FF"/>
                </a:solidFill>
                <a:latin typeface="Gill Sans Ultra Bold"/>
                <a:cs typeface="Gill Sans Ultra Bold"/>
              </a:rPr>
              <a:t>KamLAND</a:t>
            </a:r>
            <a:endParaRPr lang="en-GB" sz="2400" dirty="0">
              <a:solidFill>
                <a:srgbClr val="3366FF"/>
              </a:solidFill>
              <a:latin typeface="Gill Sans Ultra Bold"/>
              <a:cs typeface="Gill Sans Ultra Bold"/>
            </a:endParaRPr>
          </a:p>
        </p:txBody>
      </p:sp>
      <p:pic>
        <p:nvPicPr>
          <p:cNvPr id="12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830" y="2974232"/>
            <a:ext cx="4367530" cy="490522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3" name="CasellaDiTesto 12"/>
          <p:cNvSpPr txBox="1"/>
          <p:nvPr/>
        </p:nvSpPr>
        <p:spPr>
          <a:xfrm>
            <a:off x="3851910" y="1745844"/>
            <a:ext cx="244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Arial"/>
                <a:cs typeface="Arial"/>
              </a:rPr>
              <a:t>Anti-neutrino </a:t>
            </a:r>
            <a:r>
              <a:rPr lang="en-GB" i="1" dirty="0" smtClean="0">
                <a:latin typeface="Arial"/>
                <a:cs typeface="Arial"/>
              </a:rPr>
              <a:t>IBD</a:t>
            </a:r>
          </a:p>
          <a:p>
            <a:r>
              <a:rPr lang="en-GB" i="1" dirty="0" smtClean="0">
                <a:latin typeface="Arial"/>
                <a:cs typeface="Arial"/>
              </a:rPr>
              <a:t>(inverse </a:t>
            </a:r>
            <a:r>
              <a:rPr lang="en-GB" i="1" dirty="0" smtClean="0">
                <a:latin typeface="Arial"/>
                <a:cs typeface="Arial"/>
              </a:rPr>
              <a:t>beta </a:t>
            </a:r>
            <a:r>
              <a:rPr lang="en-GB" i="1" dirty="0" smtClean="0">
                <a:latin typeface="Arial"/>
                <a:cs typeface="Arial"/>
              </a:rPr>
              <a:t>decay) </a:t>
            </a:r>
            <a:endParaRPr lang="en-GB" i="1" dirty="0">
              <a:latin typeface="Arial"/>
              <a:cs typeface="Arial"/>
            </a:endParaRPr>
          </a:p>
        </p:txBody>
      </p:sp>
      <p:cxnSp>
        <p:nvCxnSpPr>
          <p:cNvPr id="15" name="Connettore 2 14"/>
          <p:cNvCxnSpPr/>
          <p:nvPr/>
        </p:nvCxnSpPr>
        <p:spPr>
          <a:xfrm flipH="1">
            <a:off x="2468880" y="3464754"/>
            <a:ext cx="2103120" cy="126980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S.Dusini - INFN Padova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7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PS2011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EPS2011_template.potx</Template>
  <TotalTime>19005</TotalTime>
  <Words>1913</Words>
  <Application>Microsoft Macintosh PowerPoint</Application>
  <PresentationFormat>Presentazione su schermo (4:3)</PresentationFormat>
  <Paragraphs>500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Titoli diapositive</vt:lpstr>
      </vt:variant>
      <vt:variant>
        <vt:i4>39</vt:i4>
      </vt:variant>
    </vt:vector>
  </HeadingPairs>
  <TitlesOfParts>
    <vt:vector size="44" baseType="lpstr">
      <vt:lpstr>EPS2011_template</vt:lpstr>
      <vt:lpstr>1_Custom Design</vt:lpstr>
      <vt:lpstr>2_Custom Design</vt:lpstr>
      <vt:lpstr>3_Custom Design</vt:lpstr>
      <vt:lpstr>4_Custom Design</vt:lpstr>
      <vt:lpstr>Solar, atmospheric and reactor neutrinos…  what we can learn without a beam</vt:lpstr>
      <vt:lpstr>Presentazione di PowerPoint</vt:lpstr>
      <vt:lpstr>Solar  neutrinos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Stefano Dusini</dc:creator>
  <cp:lastModifiedBy>Stefano Dusini</cp:lastModifiedBy>
  <cp:revision>383</cp:revision>
  <cp:lastPrinted>2011-07-22T08:07:12Z</cp:lastPrinted>
  <dcterms:created xsi:type="dcterms:W3CDTF">2011-07-13T08:46:23Z</dcterms:created>
  <dcterms:modified xsi:type="dcterms:W3CDTF">2015-12-09T13:22:59Z</dcterms:modified>
</cp:coreProperties>
</file>