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notesSlides/notesSlide20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2" r:id="rId1"/>
    <p:sldMasterId id="2147483653" r:id="rId2"/>
  </p:sldMasterIdLst>
  <p:notesMasterIdLst>
    <p:notesMasterId r:id="rId65"/>
  </p:notesMasterIdLst>
  <p:handoutMasterIdLst>
    <p:handoutMasterId r:id="rId66"/>
  </p:handoutMasterIdLst>
  <p:sldIdLst>
    <p:sldId id="257" r:id="rId3"/>
    <p:sldId id="258" r:id="rId4"/>
    <p:sldId id="260" r:id="rId5"/>
    <p:sldId id="338" r:id="rId6"/>
    <p:sldId id="339" r:id="rId7"/>
    <p:sldId id="341" r:id="rId8"/>
    <p:sldId id="340" r:id="rId9"/>
    <p:sldId id="276" r:id="rId10"/>
    <p:sldId id="348" r:id="rId11"/>
    <p:sldId id="349" r:id="rId12"/>
    <p:sldId id="264" r:id="rId13"/>
    <p:sldId id="343" r:id="rId14"/>
    <p:sldId id="347" r:id="rId15"/>
    <p:sldId id="344" r:id="rId16"/>
    <p:sldId id="346" r:id="rId17"/>
    <p:sldId id="350" r:id="rId18"/>
    <p:sldId id="351" r:id="rId19"/>
    <p:sldId id="353" r:id="rId20"/>
    <p:sldId id="354" r:id="rId21"/>
    <p:sldId id="287" r:id="rId22"/>
    <p:sldId id="369" r:id="rId23"/>
    <p:sldId id="289" r:id="rId24"/>
    <p:sldId id="365" r:id="rId25"/>
    <p:sldId id="366" r:id="rId26"/>
    <p:sldId id="367" r:id="rId27"/>
    <p:sldId id="368" r:id="rId28"/>
    <p:sldId id="292" r:id="rId29"/>
    <p:sldId id="298" r:id="rId30"/>
    <p:sldId id="294" r:id="rId31"/>
    <p:sldId id="311" r:id="rId32"/>
    <p:sldId id="335" r:id="rId33"/>
    <p:sldId id="336" r:id="rId34"/>
    <p:sldId id="374" r:id="rId35"/>
    <p:sldId id="357" r:id="rId36"/>
    <p:sldId id="358" r:id="rId37"/>
    <p:sldId id="359" r:id="rId38"/>
    <p:sldId id="362" r:id="rId39"/>
    <p:sldId id="303" r:id="rId40"/>
    <p:sldId id="360" r:id="rId41"/>
    <p:sldId id="361" r:id="rId42"/>
    <p:sldId id="305" r:id="rId43"/>
    <p:sldId id="363" r:id="rId44"/>
    <p:sldId id="370" r:id="rId45"/>
    <p:sldId id="356" r:id="rId46"/>
    <p:sldId id="355" r:id="rId47"/>
    <p:sldId id="259" r:id="rId48"/>
    <p:sldId id="279" r:id="rId49"/>
    <p:sldId id="308" r:id="rId50"/>
    <p:sldId id="296" r:id="rId51"/>
    <p:sldId id="297" r:id="rId52"/>
    <p:sldId id="299" r:id="rId53"/>
    <p:sldId id="291" r:id="rId54"/>
    <p:sldId id="334" r:id="rId55"/>
    <p:sldId id="371" r:id="rId56"/>
    <p:sldId id="372" r:id="rId57"/>
    <p:sldId id="373" r:id="rId58"/>
    <p:sldId id="375" r:id="rId59"/>
    <p:sldId id="376" r:id="rId60"/>
    <p:sldId id="377" r:id="rId61"/>
    <p:sldId id="378" r:id="rId62"/>
    <p:sldId id="379" r:id="rId63"/>
    <p:sldId id="333" r:id="rId64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FFCC"/>
    <a:srgbClr val="E6E6E6"/>
    <a:srgbClr val="FF8000"/>
    <a:srgbClr val="CCFF66"/>
    <a:srgbClr val="A2FFB3"/>
    <a:srgbClr val="B500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43" autoAdjust="0"/>
  </p:normalViewPr>
  <p:slideViewPr>
    <p:cSldViewPr>
      <p:cViewPr>
        <p:scale>
          <a:sx n="100" d="100"/>
          <a:sy n="100" d="100"/>
        </p:scale>
        <p:origin x="-132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56" y="-96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cs typeface="+mn-cs"/>
              </a:defRPr>
            </a:lvl1pPr>
          </a:lstStyle>
          <a:p>
            <a:pPr>
              <a:defRPr/>
            </a:pPr>
            <a:fld id="{5B6076F4-1177-E549-BD33-99C0216D59D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714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cs typeface="+mn-cs"/>
              </a:defRPr>
            </a:lvl1pPr>
          </a:lstStyle>
          <a:p>
            <a:pPr>
              <a:defRPr/>
            </a:pPr>
            <a:fld id="{5BBBA333-CCA1-DC4A-BFB0-9B18F38EC39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518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FA617-CA9D-E44C-BB7B-B18EE1CECAB5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This is an overview on nuclear</a:t>
            </a:r>
            <a:r>
              <a:rPr lang="en-US" baseline="0" dirty="0" smtClean="0">
                <a:cs typeface="+mn-cs"/>
              </a:rPr>
              <a:t> astrophysics at </a:t>
            </a:r>
            <a:r>
              <a:rPr lang="en-US" baseline="0" dirty="0" err="1" smtClean="0">
                <a:cs typeface="+mn-cs"/>
              </a:rPr>
              <a:t>cern</a:t>
            </a:r>
            <a:r>
              <a:rPr lang="en-US" baseline="0" dirty="0" smtClean="0">
                <a:cs typeface="+mn-cs"/>
              </a:rPr>
              <a:t> n_TOF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other half of elemental abundances is produced</a:t>
            </a:r>
            <a:r>
              <a:rPr lang="en-US" baseline="0" dirty="0" smtClean="0"/>
              <a:t> by rapid neutron capture process. Typically this take place in </a:t>
            </a:r>
            <a:r>
              <a:rPr lang="en-US" baseline="0" dirty="0" err="1" smtClean="0"/>
              <a:t>explosve</a:t>
            </a:r>
            <a:r>
              <a:rPr lang="en-US" baseline="0" dirty="0" smtClean="0"/>
              <a:t> scenario like for example supernovae, </a:t>
            </a:r>
            <a:r>
              <a:rPr lang="en-US" baseline="0" dirty="0" err="1" smtClean="0"/>
              <a:t>ans</a:t>
            </a:r>
            <a:r>
              <a:rPr lang="en-US" baseline="0" dirty="0" smtClean="0"/>
              <a:t> are associated with extremely high neutron densities which drive the reaction flow towards the neutron rich side. In practice the neutron capture is faster than beta decay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626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 back to s-process,</a:t>
            </a:r>
            <a:r>
              <a:rPr lang="en-US" baseline="0" dirty="0" smtClean="0"/>
              <a:t> the reaction flow follow the stability valley because the b-decay are faster than subsequent neutron capture.</a:t>
            </a:r>
          </a:p>
          <a:p>
            <a:r>
              <a:rPr lang="en-US" baseline="0" dirty="0" smtClean="0"/>
              <a:t>And there are case where the abundances depend on the </a:t>
            </a:r>
            <a:r>
              <a:rPr lang="en-US" baseline="0" dirty="0" err="1" smtClean="0"/>
              <a:t>thermodinamic</a:t>
            </a:r>
            <a:r>
              <a:rPr lang="en-US" baseline="0" dirty="0" smtClean="0"/>
              <a:t> condition of the star. The main nuclear physics input is the sigma, which determines the efficiency for the production of heavy elements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13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are MB distribution of neutron flux inside the star during s-process</a:t>
            </a:r>
            <a:endParaRPr lang="en-US" dirty="0" smtClean="0"/>
          </a:p>
          <a:p>
            <a:r>
              <a:rPr lang="en-US" dirty="0" smtClean="0"/>
              <a:t>The s process takes place during different burning stages of the star and</a:t>
            </a:r>
            <a:r>
              <a:rPr lang="en-US" baseline="0" dirty="0" smtClean="0"/>
              <a:t> temperatures range from 0.1 to 1 GK, corresponding to 8-90 keV thermal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908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the log scale help us in understanding which</a:t>
            </a:r>
            <a:r>
              <a:rPr lang="en-US" baseline="0" dirty="0" smtClean="0"/>
              <a:t> is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760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Capture measurements</a:t>
            </a:r>
            <a:r>
              <a:rPr lang="en-US" baseline="0" dirty="0" smtClean="0"/>
              <a:t> must cover the region between thermal to about 1 MeV, neutron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709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required quantity for </a:t>
            </a:r>
            <a:r>
              <a:rPr lang="en-US" dirty="0" smtClean="0"/>
              <a:t>the calculation of s process abundances</a:t>
            </a:r>
            <a:r>
              <a:rPr lang="en-US" baseline="0" dirty="0" smtClean="0"/>
              <a:t> is the reaction rate, which is linked to the cross section. </a:t>
            </a:r>
          </a:p>
          <a:p>
            <a:r>
              <a:rPr lang="en-US" baseline="0" dirty="0" smtClean="0"/>
              <a:t>What is important here is the average of ccs over the stellar neutron flux: the so called MACS or stellar cross section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221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Thw</a:t>
            </a:r>
            <a:r>
              <a:rPr lang="en-US" dirty="0" smtClean="0"/>
              <a:t> methods for</a:t>
            </a:r>
            <a:r>
              <a:rPr lang="en-US" baseline="0" dirty="0" smtClean="0"/>
              <a:t> obtaining this quantity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991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 CS with TOF and perform</a:t>
            </a:r>
            <a:r>
              <a:rPr lang="en-US" baseline="0" dirty="0" smtClean="0"/>
              <a:t> the average </a:t>
            </a:r>
            <a:r>
              <a:rPr lang="en-US" baseline="0" dirty="0" smtClean="0">
                <a:sym typeface="Wingdings"/>
              </a:rPr>
              <a:t> MACS as a function on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64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Activation, where neutron flux</a:t>
            </a:r>
            <a:r>
              <a:rPr lang="en-US" baseline="0" dirty="0" smtClean="0"/>
              <a:t> with MB distribution are used and the MACS is directly determined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935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amount of data </a:t>
            </a:r>
            <a:r>
              <a:rPr lang="en-US" dirty="0" err="1" smtClean="0"/>
              <a:t>avilable</a:t>
            </a:r>
            <a:r>
              <a:rPr lang="en-US" dirty="0" smtClean="0"/>
              <a:t> but still uncertainties, especially on 1,</a:t>
            </a:r>
            <a:r>
              <a:rPr lang="en-US" baseline="0" dirty="0" smtClean="0"/>
              <a:t> 2, 3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45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presenting some</a:t>
            </a:r>
            <a:r>
              <a:rPr lang="en-US" baseline="0" dirty="0" smtClean="0"/>
              <a:t> recent results of measurements and their impact on NA, I will introduce the </a:t>
            </a:r>
            <a:r>
              <a:rPr lang="en-US" baseline="0" dirty="0" err="1" smtClean="0"/>
              <a:t>n_tof</a:t>
            </a:r>
            <a:r>
              <a:rPr lang="en-US" baseline="0" dirty="0" smtClean="0"/>
              <a:t>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375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reaction rate of this neutron source is determined by the level density of the compound nucleus formed in the reaction 26Mg, above the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threshold</a:t>
            </a:r>
          </a:p>
          <a:p>
            <a:r>
              <a:rPr lang="en-US" baseline="0" dirty="0" smtClean="0"/>
              <a:t>Here </a:t>
            </a:r>
            <a:r>
              <a:rPr lang="en-US" baseline="0" dirty="0" err="1" smtClean="0"/>
              <a:t>ony</a:t>
            </a:r>
            <a:r>
              <a:rPr lang="en-US" baseline="0" dirty="0" smtClean="0"/>
              <a:t> states with natural spin parity can be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079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studied the level density of 26Mg by populating its unbound states via</a:t>
            </a:r>
            <a:r>
              <a:rPr lang="en-US" baseline="0" dirty="0" smtClean="0"/>
              <a:t> 25Mg+n reactions</a:t>
            </a:r>
          </a:p>
          <a:p>
            <a:r>
              <a:rPr lang="en-US" baseline="0" dirty="0" smtClean="0"/>
              <a:t>A complication arise </a:t>
            </a:r>
            <a:r>
              <a:rPr lang="en-US" baseline="0" dirty="0" err="1" smtClean="0"/>
              <a:t>frm</a:t>
            </a:r>
            <a:r>
              <a:rPr lang="en-US" baseline="0" dirty="0" smtClean="0"/>
              <a:t> the fact that here there are more combination of spin and parity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055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 experimental evidence</a:t>
            </a:r>
            <a:r>
              <a:rPr lang="en-US" baseline="0" dirty="0" smtClean="0"/>
              <a:t> of natural spin parity states in the energy region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74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BBN is very interesting because represents</a:t>
            </a:r>
            <a:r>
              <a:rPr lang="en-US" baseline="0" dirty="0" smtClean="0"/>
              <a:t> the earliest event in the history of the universe for which the prediction can be verified by observation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28A5CB-A78A-F245-B457-0EB66F8ACDC3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theory</a:t>
            </a:r>
            <a:r>
              <a:rPr lang="en-US" baseline="0" dirty="0" smtClean="0"/>
              <a:t> predict the abundance of H2,He3, He4 and Li7 produced I the fist minutes of the evolution of the universe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A6B4A8-17D8-4244-8D97-32E26DA190D3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These abundances only</a:t>
            </a:r>
            <a:r>
              <a:rPr lang="en-US" baseline="0" dirty="0" smtClean="0"/>
              <a:t> depend on the </a:t>
            </a:r>
            <a:r>
              <a:rPr lang="en-US" baseline="0" dirty="0" err="1" smtClean="0"/>
              <a:t>baryion</a:t>
            </a:r>
            <a:r>
              <a:rPr lang="en-US" baseline="0" dirty="0" smtClean="0"/>
              <a:t> density which is now well known and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E35927-5D83-7345-8261-2A63CB9D8370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By convoluting the capture cross section with the neutron flux in stars the so called MACS or stellar cross section is extracted and the reaction rate is determined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040A73E6-1F51-3149-9705-14FCB7C59868}" type="slidenum">
              <a:rPr lang="it-IT" sz="1200" u="none"/>
              <a:pPr eaLnBrk="1" hangingPunct="1">
                <a:defRPr/>
              </a:pPr>
              <a:t>61</a:t>
            </a:fld>
            <a:endParaRPr lang="it-IT" sz="1200" u="non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The results for the capture measurement are summarized here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71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4BD26A01-033F-004A-8CEE-FA6651DA6D32}" type="slidenum">
              <a:rPr lang="it-IT" sz="1200" u="none"/>
              <a:pPr eaLnBrk="1" hangingPunct="1">
                <a:defRPr/>
              </a:pPr>
              <a:t>62</a:t>
            </a:fld>
            <a:endParaRPr lang="it-IT" sz="1200" u="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n </a:t>
            </a:r>
            <a:r>
              <a:rPr lang="en-US" dirty="0" smtClean="0"/>
              <a:t>Collaboration there are about 130 researchers from 30 institutes</a:t>
            </a:r>
            <a:r>
              <a:rPr lang="en-US" baseline="0" dirty="0" smtClean="0"/>
              <a:t> mainly from </a:t>
            </a:r>
            <a:r>
              <a:rPr lang="en-US" baseline="0" dirty="0" err="1" smtClean="0"/>
              <a:t>europe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52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aim of the collaboration is to provide … Here</a:t>
            </a:r>
            <a:r>
              <a:rPr lang="en-US" baseline="0" dirty="0" smtClean="0"/>
              <a:t> I will present the studies about NA and in particular the formation of elements.</a:t>
            </a:r>
          </a:p>
          <a:p>
            <a:r>
              <a:rPr lang="en-US" baseline="0" dirty="0" smtClean="0"/>
              <a:t>Looking at the elemental abundances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the SUN, 3 processes can be identified: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61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BBN is responsible for the formation of light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922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C to Fe,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elemnts</a:t>
            </a:r>
            <a:r>
              <a:rPr lang="en-US" baseline="0" dirty="0" smtClean="0"/>
              <a:t> are produced by nuclear fusion reactions in the stars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417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synthesis of heavier elements is due to neutron capture</a:t>
            </a:r>
          </a:p>
          <a:p>
            <a:r>
              <a:rPr lang="en-US" dirty="0" smtClean="0"/>
              <a:t>Historically at n_TOF</a:t>
            </a:r>
            <a:r>
              <a:rPr lang="en-US" baseline="0" dirty="0" smtClean="0"/>
              <a:t> we have focused our attention on this last process but recently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4999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Heavy elements are produced by</a:t>
            </a:r>
            <a:r>
              <a:rPr lang="en-US" baseline="0" dirty="0" smtClean="0"/>
              <a:t> neutron capture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713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½ of the elemental abundances is produced by the slow neutron capture process, which takes place in RG stars, where the neutron density is low enough and the nucleosynthesis proceed along the b-stability valley. This condition can be reproduced in lab. With neutron available beams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BA333-CCA1-DC4A-BFB0-9B18F38EC399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31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8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6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83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70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99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05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91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06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3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25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74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58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629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80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51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6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2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86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18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36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BANDA ROSSA OPT BOLOGNA RAS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1" name="Line 23"/>
          <p:cNvSpPr>
            <a:spLocks noChangeShapeType="1"/>
          </p:cNvSpPr>
          <p:nvPr userDrawn="1"/>
        </p:nvSpPr>
        <p:spPr bwMode="auto">
          <a:xfrm>
            <a:off x="8316913" y="6424613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3032" name="Line 24"/>
          <p:cNvSpPr>
            <a:spLocks noChangeShapeType="1"/>
          </p:cNvSpPr>
          <p:nvPr userDrawn="1"/>
        </p:nvSpPr>
        <p:spPr bwMode="auto">
          <a:xfrm>
            <a:off x="8316913" y="6092825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1029" name="Picture 25" descr="Alma-Mater TAGLIAT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963"/>
            <a:ext cx="12922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4" name="Line 26"/>
          <p:cNvSpPr>
            <a:spLocks noChangeShapeType="1"/>
          </p:cNvSpPr>
          <p:nvPr userDrawn="1"/>
        </p:nvSpPr>
        <p:spPr bwMode="auto">
          <a:xfrm>
            <a:off x="92075" y="0"/>
            <a:ext cx="0" cy="1871663"/>
          </a:xfrm>
          <a:prstGeom prst="line">
            <a:avLst/>
          </a:prstGeom>
          <a:noFill/>
          <a:ln w="190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3035" name="Line 27"/>
          <p:cNvSpPr>
            <a:spLocks noChangeShapeType="1"/>
          </p:cNvSpPr>
          <p:nvPr userDrawn="1"/>
        </p:nvSpPr>
        <p:spPr bwMode="auto">
          <a:xfrm>
            <a:off x="0" y="1870075"/>
            <a:ext cx="8305800" cy="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6" descr="BANDA ROSSA 2 OPT BOLOGNA RAS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5" descr="Alma-Mater TAGLIAT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03188"/>
            <a:ext cx="8461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2" name="Line 26"/>
          <p:cNvSpPr>
            <a:spLocks noChangeAspect="1" noChangeShapeType="1"/>
          </p:cNvSpPr>
          <p:nvPr userDrawn="1"/>
        </p:nvSpPr>
        <p:spPr bwMode="auto">
          <a:xfrm>
            <a:off x="82550" y="0"/>
            <a:ext cx="1588" cy="1184275"/>
          </a:xfrm>
          <a:prstGeom prst="line">
            <a:avLst/>
          </a:prstGeom>
          <a:noFill/>
          <a:ln w="1714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5083" name="Line 27"/>
          <p:cNvSpPr>
            <a:spLocks noChangeAspect="1" noChangeShapeType="1"/>
          </p:cNvSpPr>
          <p:nvPr userDrawn="1"/>
        </p:nvSpPr>
        <p:spPr bwMode="auto">
          <a:xfrm>
            <a:off x="0" y="1182688"/>
            <a:ext cx="8266113" cy="1587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5090" name="Line 34"/>
          <p:cNvSpPr>
            <a:spLocks noChangeShapeType="1"/>
          </p:cNvSpPr>
          <p:nvPr userDrawn="1"/>
        </p:nvSpPr>
        <p:spPr bwMode="auto">
          <a:xfrm>
            <a:off x="8316913" y="6424613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5091" name="Line 35"/>
          <p:cNvSpPr>
            <a:spLocks noChangeShapeType="1"/>
          </p:cNvSpPr>
          <p:nvPr userDrawn="1"/>
        </p:nvSpPr>
        <p:spPr bwMode="auto">
          <a:xfrm>
            <a:off x="8316913" y="6092825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2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51.png"/><Relationship Id="rId6" Type="http://schemas.openxmlformats.org/officeDocument/2006/relationships/image" Target="../media/image10.jpeg"/><Relationship Id="rId7" Type="http://schemas.openxmlformats.org/officeDocument/2006/relationships/image" Target="../media/image52.jpeg"/><Relationship Id="rId8" Type="http://schemas.openxmlformats.org/officeDocument/2006/relationships/oleObject" Target="../embeddings/oleObject1.bin"/><Relationship Id="rId9" Type="http://schemas.openxmlformats.org/officeDocument/2006/relationships/image" Target="../media/image5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1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6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6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5.emf"/><Relationship Id="rId10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7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6" Type="http://schemas.openxmlformats.org/officeDocument/2006/relationships/image" Target="../media/image71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68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7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6" Type="http://schemas.openxmlformats.org/officeDocument/2006/relationships/image" Target="../media/image71.png"/><Relationship Id="rId7" Type="http://schemas.openxmlformats.org/officeDocument/2006/relationships/oleObject" Target="../embeddings/oleObject8.bin"/><Relationship Id="rId8" Type="http://schemas.openxmlformats.org/officeDocument/2006/relationships/image" Target="../media/image68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9.pn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jpeg"/><Relationship Id="rId11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9.pn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jpeg"/><Relationship Id="rId11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83.png"/><Relationship Id="rId5" Type="http://schemas.openxmlformats.org/officeDocument/2006/relationships/image" Target="../media/image8.png"/><Relationship Id="rId6" Type="http://schemas.openxmlformats.org/officeDocument/2006/relationships/image" Target="../media/image4.jpeg"/><Relationship Id="rId7" Type="http://schemas.openxmlformats.org/officeDocument/2006/relationships/image" Target="../media/image59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8.png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476375" y="3644900"/>
            <a:ext cx="6983413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u="none" dirty="0">
                <a:solidFill>
                  <a:schemeClr val="accent6"/>
                </a:solidFill>
                <a:cs typeface="+mn-cs"/>
              </a:rPr>
              <a:t>Nuclear Astrophysics at CERN - n_TOF</a:t>
            </a:r>
          </a:p>
          <a:p>
            <a:pPr algn="ctr">
              <a:defRPr/>
            </a:pPr>
            <a:endParaRPr lang="en-US" sz="3200" u="none" dirty="0">
              <a:solidFill>
                <a:srgbClr val="B50000"/>
              </a:solidFill>
              <a:cs typeface="+mn-cs"/>
            </a:endParaRPr>
          </a:p>
          <a:p>
            <a:pPr algn="ctr">
              <a:defRPr/>
            </a:pPr>
            <a:r>
              <a:rPr lang="en-US" sz="3200" u="none" dirty="0">
                <a:solidFill>
                  <a:srgbClr val="B50000"/>
                </a:solidFill>
                <a:cs typeface="+mn-cs"/>
              </a:rPr>
              <a:t>Cristian Massimi</a:t>
            </a:r>
            <a:endParaRPr lang="it-IT" sz="2800" i="1" u="none" dirty="0">
              <a:solidFill>
                <a:srgbClr val="B50000"/>
              </a:solidFill>
              <a:cs typeface="+mn-cs"/>
            </a:endParaRPr>
          </a:p>
          <a:p>
            <a:pPr algn="ctr">
              <a:defRPr/>
            </a:pPr>
            <a:r>
              <a:rPr lang="it-IT" sz="2000" i="1" u="none" dirty="0">
                <a:solidFill>
                  <a:schemeClr val="accent6"/>
                </a:solidFill>
                <a:cs typeface="+mn-cs"/>
              </a:rPr>
              <a:t>				</a:t>
            </a:r>
            <a:r>
              <a:rPr lang="it-IT" sz="2000" i="1" u="none">
                <a:solidFill>
                  <a:schemeClr val="accent6"/>
                </a:solidFill>
                <a:cs typeface="+mn-cs"/>
              </a:rPr>
              <a:t>	 </a:t>
            </a:r>
            <a:r>
              <a:rPr lang="it-IT" sz="2000" i="1" u="none" smtClean="0">
                <a:solidFill>
                  <a:schemeClr val="accent6"/>
                </a:solidFill>
                <a:cs typeface="+mn-cs"/>
              </a:rPr>
              <a:t>      </a:t>
            </a:r>
            <a:r>
              <a:rPr lang="it-IT" sz="1800" i="1" u="none" smtClean="0">
                <a:solidFill>
                  <a:schemeClr val="accent6"/>
                </a:solidFill>
                <a:cs typeface="+mn-cs"/>
              </a:rPr>
              <a:t>for </a:t>
            </a:r>
            <a:r>
              <a:rPr lang="it-IT" sz="1800" i="1" u="none" dirty="0">
                <a:solidFill>
                  <a:schemeClr val="accent6"/>
                </a:solidFill>
                <a:cs typeface="+mn-cs"/>
              </a:rPr>
              <a:t>the n_TOF Collaboration</a:t>
            </a:r>
            <a:endParaRPr lang="it-IT" i="1" u="none" dirty="0">
              <a:cs typeface="+mn-cs"/>
            </a:endParaRPr>
          </a:p>
        </p:txBody>
      </p:sp>
      <p:pic>
        <p:nvPicPr>
          <p:cNvPr id="5122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445125"/>
            <a:ext cx="1368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14446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2060575"/>
            <a:ext cx="14509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Screen shot 2015-11-09 at 4.45.0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350"/>
            <a:ext cx="568801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weblogo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Screen shot 2015-11-09 at 4.47.5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96975"/>
            <a:ext cx="6477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2843213" y="1196975"/>
            <a:ext cx="3440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 i="1" u="none"/>
              <a:t>Caserta, 12-13 November 2015</a:t>
            </a:r>
            <a:endParaRPr lang="en-US" sz="1800"/>
          </a:p>
        </p:txBody>
      </p:sp>
      <p:pic>
        <p:nvPicPr>
          <p:cNvPr id="5129" name="Picture 4" descr="TACpictur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05038"/>
            <a:ext cx="16287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0" descr="Screen shot 2015-05-16 at 9.53.35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55838"/>
            <a:ext cx="16573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uppo 24"/>
          <p:cNvGrpSpPr>
            <a:grpSpLocks/>
          </p:cNvGrpSpPr>
          <p:nvPr/>
        </p:nvGrpSpPr>
        <p:grpSpPr bwMode="auto">
          <a:xfrm>
            <a:off x="3563938" y="2205038"/>
            <a:ext cx="1584325" cy="1223962"/>
            <a:chOff x="4355977" y="2458063"/>
            <a:chExt cx="4608511" cy="2987161"/>
          </a:xfrm>
        </p:grpSpPr>
        <p:pic>
          <p:nvPicPr>
            <p:cNvPr id="5132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7" y="2458063"/>
              <a:ext cx="4608511" cy="298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ttangolo 22"/>
            <p:cNvSpPr/>
            <p:nvPr/>
          </p:nvSpPr>
          <p:spPr>
            <a:xfrm>
              <a:off x="6877267" y="3070218"/>
              <a:ext cx="286300" cy="3603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5362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07950" y="5205413"/>
            <a:ext cx="4000500" cy="1176337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it-IT" sz="2000" b="1" i="1" u="none" dirty="0" err="1">
                <a:solidFill>
                  <a:srgbClr val="B50000"/>
                </a:solidFill>
              </a:rPr>
              <a:t>s-process</a:t>
            </a:r>
            <a:r>
              <a:rPr kumimoji="1" lang="it-IT" sz="2000" b="1" u="none" dirty="0">
                <a:solidFill>
                  <a:schemeClr val="tx1"/>
                </a:solidFill>
              </a:rPr>
              <a:t> </a:t>
            </a:r>
            <a:r>
              <a:rPr kumimoji="1" lang="it-IT" sz="2000" u="none" dirty="0">
                <a:solidFill>
                  <a:schemeClr val="tx1"/>
                </a:solidFill>
              </a:rPr>
              <a:t>(slow </a:t>
            </a:r>
            <a:r>
              <a:rPr kumimoji="1" lang="it-IT" sz="2000" u="none" dirty="0" err="1">
                <a:solidFill>
                  <a:schemeClr val="tx1"/>
                </a:solidFill>
              </a:rPr>
              <a:t>process</a:t>
            </a:r>
            <a:r>
              <a:rPr kumimoji="1" lang="it-IT" sz="2000" u="none" dirty="0">
                <a:solidFill>
                  <a:schemeClr val="tx1"/>
                </a:solidFill>
              </a:rPr>
              <a:t>)</a:t>
            </a:r>
            <a:r>
              <a:rPr kumimoji="1" lang="it-IT" sz="2000" b="1" u="none" dirty="0">
                <a:solidFill>
                  <a:schemeClr val="tx1"/>
                </a:solidFill>
              </a:rPr>
              <a:t>:</a:t>
            </a:r>
            <a:endParaRPr kumimoji="1" lang="it-IT" sz="2000" u="none" dirty="0">
              <a:solidFill>
                <a:schemeClr val="tx1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 err="1">
                <a:solidFill>
                  <a:srgbClr val="B50000"/>
                </a:solidFill>
              </a:rPr>
              <a:t>Capture</a:t>
            </a:r>
            <a:r>
              <a:rPr kumimoji="1" lang="it-IT" sz="1400" b="1" u="none" dirty="0">
                <a:solidFill>
                  <a:srgbClr val="B50000"/>
                </a:solidFill>
              </a:rPr>
              <a:t> </a:t>
            </a:r>
            <a:r>
              <a:rPr kumimoji="1" lang="it-IT" sz="1400" b="1" u="none" dirty="0" err="1">
                <a:solidFill>
                  <a:srgbClr val="B50000"/>
                </a:solidFill>
              </a:rPr>
              <a:t>times</a:t>
            </a:r>
            <a:r>
              <a:rPr kumimoji="1" lang="it-IT" sz="1400" u="none" dirty="0">
                <a:solidFill>
                  <a:schemeClr val="tx1"/>
                </a:solidFill>
              </a:rPr>
              <a:t> long relative </a:t>
            </a:r>
            <a:r>
              <a:rPr kumimoji="1" lang="it-IT" sz="1400" u="none" dirty="0" err="1">
                <a:solidFill>
                  <a:schemeClr val="tx1"/>
                </a:solidFill>
              </a:rPr>
              <a:t>to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decay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time</a:t>
            </a:r>
            <a:endParaRPr kumimoji="1" lang="it-IT" sz="1400" u="none" dirty="0">
              <a:solidFill>
                <a:schemeClr val="tx1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u="none" dirty="0" err="1">
                <a:solidFill>
                  <a:schemeClr val="tx1"/>
                </a:solidFill>
              </a:rPr>
              <a:t>Involves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mostly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b="1" u="none" dirty="0" err="1">
                <a:solidFill>
                  <a:srgbClr val="B50000"/>
                </a:solidFill>
              </a:rPr>
              <a:t>stable</a:t>
            </a:r>
            <a:r>
              <a:rPr kumimoji="1" lang="it-IT" sz="1400" b="1" u="none" dirty="0">
                <a:solidFill>
                  <a:srgbClr val="B50000"/>
                </a:solidFill>
              </a:rPr>
              <a:t> </a:t>
            </a:r>
            <a:r>
              <a:rPr kumimoji="1" lang="it-IT" sz="1400" b="1" u="none" dirty="0" err="1">
                <a:solidFill>
                  <a:srgbClr val="B50000"/>
                </a:solidFill>
              </a:rPr>
              <a:t>isotopes</a:t>
            </a:r>
            <a:endParaRPr kumimoji="1" lang="it-IT" sz="1400" b="1" u="none" dirty="0">
              <a:solidFill>
                <a:srgbClr val="B50000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>
                <a:solidFill>
                  <a:schemeClr val="tx1"/>
                </a:solidFill>
              </a:rPr>
              <a:t>N</a:t>
            </a:r>
            <a:r>
              <a:rPr kumimoji="1" lang="it-IT" sz="1400" b="1" u="none" baseline="-25000" dirty="0">
                <a:solidFill>
                  <a:schemeClr val="tx1"/>
                </a:solidFill>
              </a:rPr>
              <a:t>n</a:t>
            </a:r>
            <a:r>
              <a:rPr kumimoji="1" lang="it-IT" sz="1400" u="none" dirty="0">
                <a:solidFill>
                  <a:schemeClr val="tx1"/>
                </a:solidFill>
              </a:rPr>
              <a:t> = 10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8</a:t>
            </a:r>
            <a:r>
              <a:rPr kumimoji="1" lang="it-IT" sz="1400" u="none" dirty="0">
                <a:solidFill>
                  <a:schemeClr val="tx1"/>
                </a:solidFill>
              </a:rPr>
              <a:t> n/cm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3</a:t>
            </a:r>
            <a:r>
              <a:rPr kumimoji="1" lang="it-IT" sz="1400" u="none" dirty="0">
                <a:solidFill>
                  <a:schemeClr val="tx1"/>
                </a:solidFill>
              </a:rPr>
              <a:t> , </a:t>
            </a:r>
            <a:r>
              <a:rPr kumimoji="1" lang="it-IT" sz="1400" b="1" u="none" dirty="0">
                <a:solidFill>
                  <a:schemeClr val="tx1"/>
                </a:solidFill>
              </a:rPr>
              <a:t>E</a:t>
            </a:r>
            <a:r>
              <a:rPr kumimoji="1" lang="it-IT" sz="1400" b="1" u="none" baseline="-25000" dirty="0">
                <a:solidFill>
                  <a:schemeClr val="tx1"/>
                </a:solidFill>
              </a:rPr>
              <a:t>n</a:t>
            </a:r>
            <a:r>
              <a:rPr kumimoji="1" lang="it-IT" sz="1400" u="none" dirty="0">
                <a:solidFill>
                  <a:schemeClr val="tx1"/>
                </a:solidFill>
              </a:rPr>
              <a:t> = 0.3 – 300 keV</a:t>
            </a:r>
            <a:endParaRPr kumimoji="1" lang="it-IT" sz="1400" u="none" baseline="30000" dirty="0">
              <a:solidFill>
                <a:schemeClr val="tx1"/>
              </a:solidFill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173538" y="5205413"/>
            <a:ext cx="4286250" cy="1176337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it-IT" sz="2000" b="1" i="1" u="none" dirty="0" err="1">
                <a:solidFill>
                  <a:schemeClr val="accent6"/>
                </a:solidFill>
              </a:rPr>
              <a:t>r-process</a:t>
            </a:r>
            <a:r>
              <a:rPr kumimoji="1" lang="it-IT" sz="2000" b="1" u="none" dirty="0">
                <a:solidFill>
                  <a:schemeClr val="tx1"/>
                </a:solidFill>
              </a:rPr>
              <a:t> </a:t>
            </a:r>
            <a:r>
              <a:rPr kumimoji="1" lang="it-IT" sz="2000" u="none" dirty="0">
                <a:solidFill>
                  <a:schemeClr val="tx1"/>
                </a:solidFill>
              </a:rPr>
              <a:t>(</a:t>
            </a:r>
            <a:r>
              <a:rPr kumimoji="1" lang="it-IT" sz="2000" u="none" dirty="0" err="1">
                <a:solidFill>
                  <a:schemeClr val="tx1"/>
                </a:solidFill>
              </a:rPr>
              <a:t>rapid</a:t>
            </a:r>
            <a:r>
              <a:rPr kumimoji="1" lang="it-IT" sz="2000" u="none" dirty="0">
                <a:solidFill>
                  <a:schemeClr val="tx1"/>
                </a:solidFill>
              </a:rPr>
              <a:t> </a:t>
            </a:r>
            <a:r>
              <a:rPr kumimoji="1" lang="it-IT" sz="2000" u="none" dirty="0" err="1">
                <a:solidFill>
                  <a:schemeClr val="tx1"/>
                </a:solidFill>
              </a:rPr>
              <a:t>process</a:t>
            </a:r>
            <a:r>
              <a:rPr kumimoji="1" lang="it-IT" sz="2000" u="none" dirty="0">
                <a:solidFill>
                  <a:schemeClr val="tx1"/>
                </a:solidFill>
              </a:rPr>
              <a:t>):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 err="1">
                <a:solidFill>
                  <a:srgbClr val="2D2D8A"/>
                </a:solidFill>
              </a:rPr>
              <a:t>Capture</a:t>
            </a:r>
            <a:r>
              <a:rPr kumimoji="1" lang="it-IT" sz="1400" b="1" u="none" dirty="0">
                <a:solidFill>
                  <a:srgbClr val="2D2D8A"/>
                </a:solidFill>
              </a:rPr>
              <a:t> </a:t>
            </a:r>
            <a:r>
              <a:rPr kumimoji="1" lang="it-IT" sz="1400" b="1" u="none" dirty="0" err="1">
                <a:solidFill>
                  <a:srgbClr val="2D2D8A"/>
                </a:solidFill>
              </a:rPr>
              <a:t>times</a:t>
            </a:r>
            <a:r>
              <a:rPr kumimoji="1" lang="it-IT" sz="1400" b="1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>
                <a:solidFill>
                  <a:schemeClr val="tx1"/>
                </a:solidFill>
              </a:rPr>
              <a:t>short relative </a:t>
            </a:r>
            <a:r>
              <a:rPr kumimoji="1" lang="it-IT" sz="1400" u="none" dirty="0" err="1">
                <a:solidFill>
                  <a:schemeClr val="tx1"/>
                </a:solidFill>
              </a:rPr>
              <a:t>to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decay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times</a:t>
            </a:r>
            <a:endParaRPr kumimoji="1" lang="it-IT" sz="1400" u="none" dirty="0">
              <a:solidFill>
                <a:schemeClr val="tx1"/>
              </a:solidFill>
            </a:endParaRP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u="none" dirty="0" err="1">
                <a:solidFill>
                  <a:schemeClr val="tx1"/>
                </a:solidFill>
              </a:rPr>
              <a:t>Produces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b="1" u="none" dirty="0" err="1">
                <a:solidFill>
                  <a:srgbClr val="2D2D8A"/>
                </a:solidFill>
              </a:rPr>
              <a:t>unstable</a:t>
            </a:r>
            <a:r>
              <a:rPr kumimoji="1" lang="it-IT" sz="1400" b="1" u="none" dirty="0">
                <a:solidFill>
                  <a:srgbClr val="2D2D8A"/>
                </a:solidFill>
              </a:rPr>
              <a:t> </a:t>
            </a:r>
            <a:r>
              <a:rPr kumimoji="1" lang="it-IT" sz="1400" b="1" u="none" dirty="0" err="1">
                <a:solidFill>
                  <a:srgbClr val="2D2D8A"/>
                </a:solidFill>
              </a:rPr>
              <a:t>isotopes</a:t>
            </a:r>
            <a:r>
              <a:rPr kumimoji="1" lang="it-IT" sz="1400" b="1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>
                <a:solidFill>
                  <a:schemeClr val="tx1"/>
                </a:solidFill>
              </a:rPr>
              <a:t>(</a:t>
            </a:r>
            <a:r>
              <a:rPr kumimoji="1" lang="it-IT" sz="1400" u="none" dirty="0" err="1">
                <a:solidFill>
                  <a:schemeClr val="tx1"/>
                </a:solidFill>
              </a:rPr>
              <a:t>neutron-rich</a:t>
            </a:r>
            <a:r>
              <a:rPr kumimoji="1" lang="it-IT" sz="1400" u="none" dirty="0">
                <a:solidFill>
                  <a:schemeClr val="tx1"/>
                </a:solidFill>
              </a:rPr>
              <a:t>)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>
                <a:solidFill>
                  <a:schemeClr val="tx1"/>
                </a:solidFill>
              </a:rPr>
              <a:t>N</a:t>
            </a:r>
            <a:r>
              <a:rPr kumimoji="1" lang="it-IT" sz="1400" b="1" u="none" baseline="-25000" dirty="0">
                <a:solidFill>
                  <a:schemeClr val="tx1"/>
                </a:solidFill>
              </a:rPr>
              <a:t>n</a:t>
            </a:r>
            <a:r>
              <a:rPr kumimoji="1" lang="it-IT" sz="1400" u="none" dirty="0">
                <a:solidFill>
                  <a:schemeClr val="tx1"/>
                </a:solidFill>
              </a:rPr>
              <a:t> = 10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20-30</a:t>
            </a:r>
            <a:r>
              <a:rPr kumimoji="1" lang="it-IT" sz="1400" u="none" dirty="0">
                <a:solidFill>
                  <a:schemeClr val="tx1"/>
                </a:solidFill>
              </a:rPr>
              <a:t> n/cm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15366" name="Gruppo 15"/>
          <p:cNvGrpSpPr>
            <a:grpSpLocks/>
          </p:cNvGrpSpPr>
          <p:nvPr/>
        </p:nvGrpSpPr>
        <p:grpSpPr bwMode="auto">
          <a:xfrm>
            <a:off x="1074738" y="1263650"/>
            <a:ext cx="5368925" cy="3749675"/>
            <a:chOff x="714348" y="214290"/>
            <a:chExt cx="6215106" cy="4180959"/>
          </a:xfrm>
        </p:grpSpPr>
        <p:pic>
          <p:nvPicPr>
            <p:cNvPr id="1536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214290"/>
              <a:ext cx="6167452" cy="418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70" name="Gruppo 14"/>
            <p:cNvGrpSpPr>
              <a:grpSpLocks/>
            </p:cNvGrpSpPr>
            <p:nvPr/>
          </p:nvGrpSpPr>
          <p:grpSpPr bwMode="auto">
            <a:xfrm>
              <a:off x="1785918" y="285728"/>
              <a:ext cx="5143536" cy="3214710"/>
              <a:chOff x="1785918" y="285728"/>
              <a:chExt cx="5143536" cy="3214710"/>
            </a:xfrm>
          </p:grpSpPr>
          <p:sp>
            <p:nvSpPr>
              <p:cNvPr id="18" name="Ovale 5"/>
              <p:cNvSpPr/>
              <p:nvPr/>
            </p:nvSpPr>
            <p:spPr>
              <a:xfrm rot="19692899">
                <a:off x="3101521" y="1603813"/>
                <a:ext cx="1615340" cy="431903"/>
              </a:xfrm>
              <a:prstGeom prst="ellipse">
                <a:avLst/>
              </a:prstGeom>
              <a:solidFill>
                <a:srgbClr val="FFDE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t-IT" sz="1200" b="1" u="none" dirty="0" err="1" smtClean="0">
                    <a:solidFill>
                      <a:srgbClr val="B50000"/>
                    </a:solidFill>
                  </a:rPr>
                  <a:t>s-process</a:t>
                </a:r>
                <a:r>
                  <a:rPr lang="it-IT" sz="1200" b="1" u="none" dirty="0" smtClean="0">
                    <a:solidFill>
                      <a:srgbClr val="B50000"/>
                    </a:solidFill>
                  </a:rPr>
                  <a:t> </a:t>
                </a:r>
                <a:r>
                  <a:rPr lang="it-IT" sz="1100" u="none" dirty="0">
                    <a:solidFill>
                      <a:srgbClr val="B50000"/>
                    </a:solidFill>
                  </a:rPr>
                  <a:t>(Red </a:t>
                </a:r>
                <a:r>
                  <a:rPr lang="it-IT" sz="1100" u="none" dirty="0" err="1">
                    <a:solidFill>
                      <a:srgbClr val="B50000"/>
                    </a:solidFill>
                  </a:rPr>
                  <a:t>Giants</a:t>
                </a:r>
                <a:r>
                  <a:rPr lang="it-IT" sz="1100" u="none" dirty="0">
                    <a:solidFill>
                      <a:srgbClr val="B50000"/>
                    </a:solidFill>
                  </a:rPr>
                  <a:t>)</a:t>
                </a:r>
              </a:p>
            </p:txBody>
          </p:sp>
          <p:sp>
            <p:nvSpPr>
              <p:cNvPr id="19" name="Rettangolo 6"/>
              <p:cNvSpPr/>
              <p:nvPr/>
            </p:nvSpPr>
            <p:spPr>
              <a:xfrm>
                <a:off x="1785727" y="285094"/>
                <a:ext cx="4572201" cy="214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sp>
            <p:nvSpPr>
              <p:cNvPr id="20" name="Rettangolo 7"/>
              <p:cNvSpPr/>
              <p:nvPr/>
            </p:nvSpPr>
            <p:spPr>
              <a:xfrm>
                <a:off x="5214878" y="2857039"/>
                <a:ext cx="1714576" cy="6425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sp>
            <p:nvSpPr>
              <p:cNvPr id="21" name="Rettangolo 8"/>
              <p:cNvSpPr/>
              <p:nvPr/>
            </p:nvSpPr>
            <p:spPr>
              <a:xfrm rot="19782956">
                <a:off x="4893281" y="1851626"/>
                <a:ext cx="1457297" cy="300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cxnSp>
            <p:nvCxnSpPr>
              <p:cNvPr id="22" name="Connettore 2 10"/>
              <p:cNvCxnSpPr/>
              <p:nvPr/>
            </p:nvCxnSpPr>
            <p:spPr>
              <a:xfrm rot="16200000" flipV="1">
                <a:off x="4221641" y="2792017"/>
                <a:ext cx="483236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11"/>
              <p:cNvCxnSpPr/>
              <p:nvPr/>
            </p:nvCxnSpPr>
            <p:spPr>
              <a:xfrm rot="16200000" flipV="1">
                <a:off x="4721495" y="2418528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12"/>
              <p:cNvCxnSpPr/>
              <p:nvPr/>
            </p:nvCxnSpPr>
            <p:spPr>
              <a:xfrm rot="16200000" flipV="1">
                <a:off x="5221350" y="2060970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13"/>
              <p:cNvCxnSpPr/>
              <p:nvPr/>
            </p:nvCxnSpPr>
            <p:spPr>
              <a:xfrm rot="16200000" flipV="1">
                <a:off x="5721205" y="1791916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e 4"/>
              <p:cNvSpPr/>
              <p:nvPr/>
            </p:nvSpPr>
            <p:spPr>
              <a:xfrm rot="19428228">
                <a:off x="4446719" y="2582674"/>
                <a:ext cx="2164812" cy="57351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t-IT" sz="1600" b="1" u="none" dirty="0">
                    <a:solidFill>
                      <a:schemeClr val="tx1"/>
                    </a:solidFill>
                  </a:rPr>
                  <a:t> </a:t>
                </a:r>
                <a:r>
                  <a:rPr lang="it-IT" sz="1600" b="1" u="none" dirty="0" err="1">
                    <a:solidFill>
                      <a:schemeClr val="tx1"/>
                    </a:solidFill>
                  </a:rPr>
                  <a:t>r-process</a:t>
                </a:r>
                <a:r>
                  <a:rPr lang="it-IT" u="none" dirty="0">
                    <a:solidFill>
                      <a:schemeClr val="tx1"/>
                    </a:solidFill>
                  </a:rPr>
                  <a:t> </a:t>
                </a:r>
                <a:r>
                  <a:rPr lang="it-IT" sz="1400" u="none" dirty="0">
                    <a:solidFill>
                      <a:schemeClr val="tx1"/>
                    </a:solidFill>
                  </a:rPr>
                  <a:t>(</a:t>
                </a:r>
                <a:r>
                  <a:rPr lang="it-IT" sz="1400" u="none" dirty="0" err="1">
                    <a:solidFill>
                      <a:schemeClr val="tx1"/>
                    </a:solidFill>
                  </a:rPr>
                  <a:t>Supernovae</a:t>
                </a:r>
                <a:r>
                  <a:rPr lang="it-IT" sz="1400" u="none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p:grpSp>
      </p:grpSp>
      <p:sp>
        <p:nvSpPr>
          <p:cNvPr id="27" name="CasellaDiTesto 16"/>
          <p:cNvSpPr txBox="1"/>
          <p:nvPr/>
        </p:nvSpPr>
        <p:spPr>
          <a:xfrm>
            <a:off x="5795963" y="2781300"/>
            <a:ext cx="2674937" cy="3381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u="none" dirty="0" err="1">
                <a:solidFill>
                  <a:schemeClr val="bg1"/>
                </a:solidFill>
              </a:rPr>
              <a:t>Radioactive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beam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facilities</a:t>
            </a:r>
            <a:endParaRPr lang="it-IT" sz="1600" u="none" dirty="0">
              <a:solidFill>
                <a:schemeClr val="bg1"/>
              </a:solidFill>
            </a:endParaRPr>
          </a:p>
        </p:txBody>
      </p:sp>
      <p:sp>
        <p:nvSpPr>
          <p:cNvPr id="30" name="CasellaDiTesto 23"/>
          <p:cNvSpPr txBox="1"/>
          <p:nvPr/>
        </p:nvSpPr>
        <p:spPr>
          <a:xfrm>
            <a:off x="2051050" y="1989138"/>
            <a:ext cx="1728788" cy="338137"/>
          </a:xfrm>
          <a:prstGeom prst="rect">
            <a:avLst/>
          </a:prstGeom>
          <a:solidFill>
            <a:srgbClr val="B5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u="none" dirty="0" err="1">
                <a:solidFill>
                  <a:schemeClr val="bg1"/>
                </a:solidFill>
              </a:rPr>
              <a:t>Neutron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beams</a:t>
            </a:r>
            <a:endParaRPr lang="it-IT" sz="1600" u="none" dirty="0">
              <a:solidFill>
                <a:schemeClr val="bg1"/>
              </a:solidFill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US" sz="2000" u="none" dirty="0" smtClean="0">
                <a:solidFill>
                  <a:srgbClr val="B50000"/>
                </a:solidFill>
              </a:rPr>
              <a:t>Element production beyond Fe</a:t>
            </a:r>
            <a:endParaRPr lang="en-US" sz="2000" u="none" dirty="0">
              <a:solidFill>
                <a:srgbClr val="B5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6386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1"/>
          <p:cNvSpPr txBox="1">
            <a:spLocks noChangeAspect="1" noChangeArrowheads="1"/>
          </p:cNvSpPr>
          <p:nvPr/>
        </p:nvSpPr>
        <p:spPr bwMode="auto">
          <a:xfrm>
            <a:off x="3275013" y="5680075"/>
            <a:ext cx="700087" cy="70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56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91.7%</a:t>
            </a:r>
          </a:p>
        </p:txBody>
      </p:sp>
      <p:sp>
        <p:nvSpPr>
          <p:cNvPr id="16389" name="Text Box 12"/>
          <p:cNvSpPr txBox="1">
            <a:spLocks noChangeAspect="1" noChangeArrowheads="1"/>
          </p:cNvSpPr>
          <p:nvPr/>
        </p:nvSpPr>
        <p:spPr bwMode="auto">
          <a:xfrm>
            <a:off x="3976688" y="5680075"/>
            <a:ext cx="700087" cy="70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57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2.2%</a:t>
            </a:r>
          </a:p>
        </p:txBody>
      </p:sp>
      <p:sp>
        <p:nvSpPr>
          <p:cNvPr id="16390" name="Text Box 13"/>
          <p:cNvSpPr txBox="1">
            <a:spLocks noChangeAspect="1" noChangeArrowheads="1"/>
          </p:cNvSpPr>
          <p:nvPr/>
        </p:nvSpPr>
        <p:spPr bwMode="auto">
          <a:xfrm>
            <a:off x="4678363" y="5680075"/>
            <a:ext cx="700087" cy="70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58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0.28%</a:t>
            </a:r>
          </a:p>
        </p:txBody>
      </p:sp>
      <p:sp>
        <p:nvSpPr>
          <p:cNvPr id="16391" name="Text Box 14"/>
          <p:cNvSpPr txBox="1">
            <a:spLocks noChangeAspect="1" noChangeArrowheads="1"/>
          </p:cNvSpPr>
          <p:nvPr/>
        </p:nvSpPr>
        <p:spPr bwMode="auto">
          <a:xfrm>
            <a:off x="4678363" y="4271963"/>
            <a:ext cx="700087" cy="703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60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26.2%</a:t>
            </a:r>
          </a:p>
        </p:txBody>
      </p:sp>
      <p:sp>
        <p:nvSpPr>
          <p:cNvPr id="16392" name="Text Box 15"/>
          <p:cNvSpPr txBox="1">
            <a:spLocks noChangeAspect="1" noChangeArrowheads="1"/>
          </p:cNvSpPr>
          <p:nvPr/>
        </p:nvSpPr>
        <p:spPr bwMode="auto">
          <a:xfrm>
            <a:off x="4678363" y="4975225"/>
            <a:ext cx="700087" cy="703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59</a:t>
            </a:r>
            <a:r>
              <a:rPr lang="it-IT" sz="1400" b="1" u="none"/>
              <a:t>Co</a:t>
            </a:r>
          </a:p>
          <a:p>
            <a:pPr algn="ctr" eaLnBrk="1" hangingPunct="1"/>
            <a:r>
              <a:rPr lang="en-US" sz="1000" u="none"/>
              <a:t>100%</a:t>
            </a:r>
          </a:p>
        </p:txBody>
      </p:sp>
      <p:sp>
        <p:nvSpPr>
          <p:cNvPr id="16393" name="Text Box 16"/>
          <p:cNvSpPr txBox="1">
            <a:spLocks noChangeAspect="1" noChangeArrowheads="1"/>
          </p:cNvSpPr>
          <p:nvPr/>
        </p:nvSpPr>
        <p:spPr bwMode="auto">
          <a:xfrm>
            <a:off x="5381625" y="5680075"/>
            <a:ext cx="698500" cy="701675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59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44.5 d</a:t>
            </a:r>
          </a:p>
        </p:txBody>
      </p:sp>
      <p:sp>
        <p:nvSpPr>
          <p:cNvPr id="16394" name="Text Box 17"/>
          <p:cNvSpPr txBox="1">
            <a:spLocks noChangeAspect="1" noChangeArrowheads="1"/>
          </p:cNvSpPr>
          <p:nvPr/>
        </p:nvSpPr>
        <p:spPr bwMode="auto">
          <a:xfrm>
            <a:off x="6075363" y="5680075"/>
            <a:ext cx="700087" cy="701675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60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1.5</a:t>
            </a:r>
            <a:r>
              <a:rPr lang="en-US" sz="1000" u="none">
                <a:latin typeface="Times New Roman" charset="0"/>
                <a:cs typeface="Times New Roman" charset="0"/>
              </a:rPr>
              <a:t>·</a:t>
            </a:r>
            <a:r>
              <a:rPr lang="en-US" sz="1000" u="none"/>
              <a:t>10</a:t>
            </a:r>
            <a:r>
              <a:rPr lang="en-US" sz="1000" u="none" baseline="30000"/>
              <a:t>6</a:t>
            </a:r>
            <a:r>
              <a:rPr lang="en-US" sz="1000" u="none"/>
              <a:t> y</a:t>
            </a:r>
          </a:p>
        </p:txBody>
      </p:sp>
      <p:sp>
        <p:nvSpPr>
          <p:cNvPr id="16395" name="Text Box 18"/>
          <p:cNvSpPr txBox="1">
            <a:spLocks noChangeAspect="1" noChangeArrowheads="1"/>
          </p:cNvSpPr>
          <p:nvPr/>
        </p:nvSpPr>
        <p:spPr bwMode="auto">
          <a:xfrm>
            <a:off x="5381625" y="4975225"/>
            <a:ext cx="698500" cy="703263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60</a:t>
            </a:r>
            <a:r>
              <a:rPr lang="it-IT" sz="1400" b="1" u="none"/>
              <a:t>Co</a:t>
            </a:r>
          </a:p>
          <a:p>
            <a:pPr algn="ctr" eaLnBrk="1" hangingPunct="1"/>
            <a:r>
              <a:rPr lang="en-US" sz="1000" u="none"/>
              <a:t>5.272 y</a:t>
            </a:r>
          </a:p>
        </p:txBody>
      </p:sp>
      <p:sp>
        <p:nvSpPr>
          <p:cNvPr id="16396" name="Text Box 19"/>
          <p:cNvSpPr txBox="1">
            <a:spLocks noChangeAspect="1" noChangeArrowheads="1"/>
          </p:cNvSpPr>
          <p:nvPr/>
        </p:nvSpPr>
        <p:spPr bwMode="auto">
          <a:xfrm>
            <a:off x="6075363" y="4975225"/>
            <a:ext cx="700087" cy="703263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61</a:t>
            </a:r>
            <a:r>
              <a:rPr lang="it-IT" sz="1400" b="1" u="none"/>
              <a:t>Co</a:t>
            </a:r>
          </a:p>
          <a:p>
            <a:pPr algn="ctr" eaLnBrk="1" hangingPunct="1"/>
            <a:r>
              <a:rPr lang="en-US" sz="1000" u="none"/>
              <a:t>1.65 h</a:t>
            </a:r>
          </a:p>
        </p:txBody>
      </p:sp>
      <p:sp>
        <p:nvSpPr>
          <p:cNvPr id="16397" name="Text Box 20"/>
          <p:cNvSpPr txBox="1">
            <a:spLocks noChangeAspect="1" noChangeArrowheads="1"/>
          </p:cNvSpPr>
          <p:nvPr/>
        </p:nvSpPr>
        <p:spPr bwMode="auto">
          <a:xfrm>
            <a:off x="5381625" y="4271963"/>
            <a:ext cx="698500" cy="703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61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1.14%</a:t>
            </a:r>
          </a:p>
        </p:txBody>
      </p:sp>
      <p:sp>
        <p:nvSpPr>
          <p:cNvPr id="16398" name="Text Box 21"/>
          <p:cNvSpPr txBox="1">
            <a:spLocks noChangeAspect="1" noChangeArrowheads="1"/>
          </p:cNvSpPr>
          <p:nvPr/>
        </p:nvSpPr>
        <p:spPr bwMode="auto">
          <a:xfrm>
            <a:off x="6075363" y="4271963"/>
            <a:ext cx="700087" cy="703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62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3.63%</a:t>
            </a:r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4991100" y="5356225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400" name="Text Box 23"/>
          <p:cNvSpPr txBox="1">
            <a:spLocks noChangeAspect="1" noChangeArrowheads="1"/>
          </p:cNvSpPr>
          <p:nvPr/>
        </p:nvSpPr>
        <p:spPr bwMode="auto">
          <a:xfrm>
            <a:off x="6770688" y="4271963"/>
            <a:ext cx="700087" cy="703262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63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100 y</a:t>
            </a:r>
          </a:p>
        </p:txBody>
      </p:sp>
      <p:sp>
        <p:nvSpPr>
          <p:cNvPr id="16401" name="Text Box 24"/>
          <p:cNvSpPr txBox="1">
            <a:spLocks noChangeAspect="1" noChangeArrowheads="1"/>
          </p:cNvSpPr>
          <p:nvPr/>
        </p:nvSpPr>
        <p:spPr bwMode="auto">
          <a:xfrm>
            <a:off x="7472363" y="4271963"/>
            <a:ext cx="700087" cy="703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64</a:t>
            </a:r>
            <a:r>
              <a:rPr lang="it-IT" sz="1400" b="1" u="none"/>
              <a:t>Ni</a:t>
            </a:r>
          </a:p>
          <a:p>
            <a:pPr algn="ctr" eaLnBrk="1" hangingPunct="1"/>
            <a:r>
              <a:rPr lang="en-US" sz="1000" u="none"/>
              <a:t>0.93%</a:t>
            </a:r>
          </a:p>
        </p:txBody>
      </p:sp>
      <p:sp>
        <p:nvSpPr>
          <p:cNvPr id="16402" name="Text Box 25"/>
          <p:cNvSpPr txBox="1">
            <a:spLocks noChangeAspect="1" noChangeArrowheads="1"/>
          </p:cNvSpPr>
          <p:nvPr/>
        </p:nvSpPr>
        <p:spPr bwMode="auto">
          <a:xfrm>
            <a:off x="3976688" y="4975225"/>
            <a:ext cx="700087" cy="703263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58</a:t>
            </a:r>
            <a:r>
              <a:rPr lang="it-IT" sz="1400" b="1" u="none"/>
              <a:t>Co</a:t>
            </a:r>
          </a:p>
          <a:p>
            <a:pPr algn="ctr" eaLnBrk="1" hangingPunct="1"/>
            <a:r>
              <a:rPr lang="en-US" sz="1000" u="none"/>
              <a:t>70.86 d</a:t>
            </a:r>
          </a:p>
        </p:txBody>
      </p:sp>
      <p:sp>
        <p:nvSpPr>
          <p:cNvPr id="16403" name="Text Box 26"/>
          <p:cNvSpPr txBox="1">
            <a:spLocks noChangeAspect="1" noChangeArrowheads="1"/>
          </p:cNvSpPr>
          <p:nvPr/>
        </p:nvSpPr>
        <p:spPr bwMode="auto">
          <a:xfrm>
            <a:off x="5381625" y="3567113"/>
            <a:ext cx="698500" cy="701675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62</a:t>
            </a:r>
            <a:r>
              <a:rPr lang="it-IT" sz="1400" b="1" u="none"/>
              <a:t>Cu</a:t>
            </a:r>
          </a:p>
          <a:p>
            <a:pPr algn="ctr" eaLnBrk="1" hangingPunct="1"/>
            <a:r>
              <a:rPr lang="en-US" sz="1000" u="none"/>
              <a:t>9.74 m</a:t>
            </a:r>
          </a:p>
        </p:txBody>
      </p:sp>
      <p:sp>
        <p:nvSpPr>
          <p:cNvPr id="16404" name="Text Box 27"/>
          <p:cNvSpPr txBox="1">
            <a:spLocks noChangeAspect="1" noChangeArrowheads="1"/>
          </p:cNvSpPr>
          <p:nvPr/>
        </p:nvSpPr>
        <p:spPr bwMode="auto">
          <a:xfrm>
            <a:off x="6075363" y="3567113"/>
            <a:ext cx="700087" cy="70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63</a:t>
            </a:r>
            <a:r>
              <a:rPr lang="it-IT" sz="1400" b="1" u="none"/>
              <a:t>Cu</a:t>
            </a:r>
          </a:p>
          <a:p>
            <a:pPr algn="ctr" eaLnBrk="1" hangingPunct="1"/>
            <a:r>
              <a:rPr lang="en-US" sz="1000" u="none"/>
              <a:t>69.2%</a:t>
            </a:r>
          </a:p>
        </p:txBody>
      </p:sp>
      <p:sp>
        <p:nvSpPr>
          <p:cNvPr id="16405" name="Text Box 28"/>
          <p:cNvSpPr txBox="1">
            <a:spLocks noChangeAspect="1" noChangeArrowheads="1"/>
          </p:cNvSpPr>
          <p:nvPr/>
        </p:nvSpPr>
        <p:spPr bwMode="auto">
          <a:xfrm>
            <a:off x="6770688" y="3567113"/>
            <a:ext cx="700087" cy="701675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64</a:t>
            </a:r>
            <a:r>
              <a:rPr lang="it-IT" sz="1400" b="1" u="none"/>
              <a:t>Cu</a:t>
            </a:r>
          </a:p>
          <a:p>
            <a:pPr algn="ctr" eaLnBrk="1" hangingPunct="1"/>
            <a:r>
              <a:rPr lang="en-US" sz="1400" b="1" u="none"/>
              <a:t>  </a:t>
            </a:r>
            <a:r>
              <a:rPr lang="en-US" sz="1000" u="none"/>
              <a:t>12.7 h</a:t>
            </a:r>
          </a:p>
        </p:txBody>
      </p:sp>
      <p:sp>
        <p:nvSpPr>
          <p:cNvPr id="23" name="Line 29"/>
          <p:cNvSpPr>
            <a:spLocks noChangeAspect="1" noChangeShapeType="1"/>
          </p:cNvSpPr>
          <p:nvPr/>
        </p:nvSpPr>
        <p:spPr bwMode="auto">
          <a:xfrm flipH="1" flipV="1">
            <a:off x="4949825" y="5318125"/>
            <a:ext cx="852488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>
            <a:off x="3581400" y="6100763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31"/>
          <p:cNvSpPr>
            <a:spLocks noChangeShapeType="1"/>
          </p:cNvSpPr>
          <p:nvPr/>
        </p:nvSpPr>
        <p:spPr bwMode="auto">
          <a:xfrm>
            <a:off x="4300538" y="6100763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Line 32"/>
          <p:cNvSpPr>
            <a:spLocks noChangeShapeType="1"/>
          </p:cNvSpPr>
          <p:nvPr/>
        </p:nvSpPr>
        <p:spPr bwMode="auto">
          <a:xfrm>
            <a:off x="5092700" y="6110288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>
            <a:off x="4949825" y="4600575"/>
            <a:ext cx="755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34"/>
          <p:cNvSpPr>
            <a:spLocks noChangeAspect="1" noChangeShapeType="1"/>
          </p:cNvSpPr>
          <p:nvPr/>
        </p:nvSpPr>
        <p:spPr bwMode="auto">
          <a:xfrm flipH="1" flipV="1">
            <a:off x="4887913" y="4597400"/>
            <a:ext cx="852487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412" name="Text Box 35"/>
          <p:cNvSpPr txBox="1">
            <a:spLocks noChangeAspect="1" noChangeArrowheads="1"/>
          </p:cNvSpPr>
          <p:nvPr/>
        </p:nvSpPr>
        <p:spPr bwMode="auto">
          <a:xfrm>
            <a:off x="6770688" y="5680075"/>
            <a:ext cx="700087" cy="701675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b="1" u="none" baseline="30000"/>
              <a:t>61</a:t>
            </a:r>
            <a:r>
              <a:rPr lang="it-IT" sz="1400" b="1" u="none"/>
              <a:t>Fe</a:t>
            </a:r>
          </a:p>
          <a:p>
            <a:pPr algn="ctr" eaLnBrk="1" hangingPunct="1"/>
            <a:r>
              <a:rPr lang="en-US" sz="1000" u="none"/>
              <a:t>6 m</a:t>
            </a:r>
          </a:p>
        </p:txBody>
      </p:sp>
      <p:sp>
        <p:nvSpPr>
          <p:cNvPr id="30" name="Line 36"/>
          <p:cNvSpPr>
            <a:spLocks noChangeShapeType="1"/>
          </p:cNvSpPr>
          <p:nvPr/>
        </p:nvSpPr>
        <p:spPr bwMode="auto">
          <a:xfrm>
            <a:off x="5668963" y="4600575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" name="Line 37"/>
          <p:cNvSpPr>
            <a:spLocks noChangeShapeType="1"/>
          </p:cNvSpPr>
          <p:nvPr/>
        </p:nvSpPr>
        <p:spPr bwMode="auto">
          <a:xfrm>
            <a:off x="6461125" y="4600575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" name="Line 38"/>
          <p:cNvSpPr>
            <a:spLocks noChangeAspect="1" noChangeShapeType="1"/>
          </p:cNvSpPr>
          <p:nvPr/>
        </p:nvSpPr>
        <p:spPr bwMode="auto">
          <a:xfrm flipH="1" flipV="1">
            <a:off x="6389688" y="3927475"/>
            <a:ext cx="792162" cy="669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" name="Line 39"/>
          <p:cNvSpPr>
            <a:spLocks noChangeShapeType="1"/>
          </p:cNvSpPr>
          <p:nvPr/>
        </p:nvSpPr>
        <p:spPr bwMode="auto">
          <a:xfrm>
            <a:off x="6478588" y="3949700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" name="Line 40"/>
          <p:cNvSpPr>
            <a:spLocks noChangeAspect="1" noChangeShapeType="1"/>
          </p:cNvSpPr>
          <p:nvPr/>
        </p:nvSpPr>
        <p:spPr bwMode="auto">
          <a:xfrm flipH="1" flipV="1">
            <a:off x="6461125" y="3279775"/>
            <a:ext cx="792163" cy="6699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5260975" y="2890838"/>
            <a:ext cx="2568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600" i="1" u="none" dirty="0">
                <a:latin typeface="+mn-lt"/>
              </a:rPr>
              <a:t>Along the β-</a:t>
            </a:r>
            <a:r>
              <a:rPr lang="it-IT" sz="1600" i="1" u="none" dirty="0" err="1">
                <a:latin typeface="+mn-lt"/>
              </a:rPr>
              <a:t>stability</a:t>
            </a:r>
            <a:r>
              <a:rPr lang="it-IT" sz="1600" i="1" u="none" dirty="0">
                <a:latin typeface="+mn-lt"/>
              </a:rPr>
              <a:t> </a:t>
            </a:r>
            <a:r>
              <a:rPr lang="it-IT" sz="1600" i="1" u="none" dirty="0" err="1">
                <a:latin typeface="+mn-lt"/>
              </a:rPr>
              <a:t>valley</a:t>
            </a:r>
            <a:endParaRPr lang="en-US" sz="1600" i="1" u="none" dirty="0">
              <a:latin typeface="+mn-lt"/>
            </a:endParaRPr>
          </a:p>
        </p:txBody>
      </p:sp>
      <p:sp>
        <p:nvSpPr>
          <p:cNvPr id="36" name="CasellaDiTesto 36"/>
          <p:cNvSpPr txBox="1">
            <a:spLocks noChangeArrowheads="1"/>
          </p:cNvSpPr>
          <p:nvPr/>
        </p:nvSpPr>
        <p:spPr bwMode="auto">
          <a:xfrm>
            <a:off x="250825" y="1341438"/>
            <a:ext cx="4105275" cy="2292935"/>
          </a:xfrm>
          <a:prstGeom prst="rect">
            <a:avLst/>
          </a:prstGeom>
          <a:ln>
            <a:solidFill>
              <a:schemeClr val="accent6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600" u="none" dirty="0" err="1">
                <a:solidFill>
                  <a:schemeClr val="accent6"/>
                </a:solidFill>
              </a:rPr>
              <a:t>s-process</a:t>
            </a:r>
            <a:r>
              <a:rPr lang="it-IT" sz="1600" u="none" dirty="0">
                <a:solidFill>
                  <a:schemeClr val="accent6"/>
                </a:solidFill>
              </a:rPr>
              <a:t> nucleosynthesis </a:t>
            </a:r>
            <a:r>
              <a:rPr lang="it-IT" sz="1600" u="none" dirty="0" err="1">
                <a:solidFill>
                  <a:schemeClr val="accent6"/>
                </a:solidFill>
              </a:rPr>
              <a:t>proceeds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u="none" dirty="0" err="1">
                <a:solidFill>
                  <a:schemeClr val="accent6"/>
                </a:solidFill>
              </a:rPr>
              <a:t>through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b="1" u="none" dirty="0" err="1">
                <a:solidFill>
                  <a:srgbClr val="B50000"/>
                </a:solidFill>
              </a:rPr>
              <a:t>neutron</a:t>
            </a:r>
            <a:r>
              <a:rPr lang="it-IT" sz="1600" b="1" u="none" dirty="0">
                <a:solidFill>
                  <a:srgbClr val="B50000"/>
                </a:solidFill>
              </a:rPr>
              <a:t> </a:t>
            </a:r>
            <a:r>
              <a:rPr lang="it-IT" sz="1600" b="1" u="none" dirty="0" err="1">
                <a:solidFill>
                  <a:srgbClr val="B50000"/>
                </a:solidFill>
              </a:rPr>
              <a:t>captures</a:t>
            </a:r>
            <a:r>
              <a:rPr lang="it-IT" sz="1600" b="1" u="none" dirty="0">
                <a:solidFill>
                  <a:schemeClr val="accent6"/>
                </a:solidFill>
              </a:rPr>
              <a:t> </a:t>
            </a:r>
            <a:r>
              <a:rPr lang="it-IT" sz="1600" u="none" dirty="0">
                <a:solidFill>
                  <a:schemeClr val="accent6"/>
                </a:solidFill>
              </a:rPr>
              <a:t>and successive </a:t>
            </a:r>
            <a:r>
              <a:rPr lang="it-IT" sz="1600" u="none" dirty="0">
                <a:solidFill>
                  <a:srgbClr val="B50000"/>
                </a:solidFill>
              </a:rPr>
              <a:t>β</a:t>
            </a:r>
            <a:r>
              <a:rPr lang="it-IT" sz="1600" b="1" u="none" dirty="0">
                <a:solidFill>
                  <a:srgbClr val="B50000"/>
                </a:solidFill>
              </a:rPr>
              <a:t>-</a:t>
            </a:r>
            <a:r>
              <a:rPr lang="it-IT" sz="1600" b="1" u="none" dirty="0" err="1">
                <a:solidFill>
                  <a:srgbClr val="B50000"/>
                </a:solidFill>
              </a:rPr>
              <a:t>decay</a:t>
            </a:r>
            <a:r>
              <a:rPr lang="it-IT" sz="1600" b="1" u="none" dirty="0">
                <a:solidFill>
                  <a:srgbClr val="B50000"/>
                </a:solidFill>
              </a:rPr>
              <a:t>.</a:t>
            </a:r>
            <a:endParaRPr lang="it-IT" sz="1600" u="none" dirty="0">
              <a:solidFill>
                <a:srgbClr val="B50000"/>
              </a:solidFill>
            </a:endParaRPr>
          </a:p>
          <a:p>
            <a:pPr marL="0" lvl="1" algn="just">
              <a:spcBef>
                <a:spcPts val="600"/>
              </a:spcBef>
              <a:defRPr/>
            </a:pPr>
            <a:r>
              <a:rPr lang="it-IT" sz="1600" u="none" dirty="0">
                <a:solidFill>
                  <a:schemeClr val="accent6"/>
                </a:solidFill>
              </a:rPr>
              <a:t>The </a:t>
            </a:r>
            <a:r>
              <a:rPr lang="it-IT" sz="1600" u="none" dirty="0" err="1">
                <a:solidFill>
                  <a:schemeClr val="accent6"/>
                </a:solidFill>
              </a:rPr>
              <a:t>abundance</a:t>
            </a:r>
            <a:r>
              <a:rPr lang="it-IT" sz="1600" u="none" dirty="0">
                <a:solidFill>
                  <a:schemeClr val="accent6"/>
                </a:solidFill>
              </a:rPr>
              <a:t> of </a:t>
            </a:r>
            <a:r>
              <a:rPr lang="it-IT" sz="1600" u="none" dirty="0" err="1">
                <a:solidFill>
                  <a:schemeClr val="accent6"/>
                </a:solidFill>
              </a:rPr>
              <a:t>elements</a:t>
            </a:r>
            <a:r>
              <a:rPr lang="it-IT" sz="1600" u="none" dirty="0">
                <a:solidFill>
                  <a:schemeClr val="accent6"/>
                </a:solidFill>
              </a:rPr>
              <a:t> in the </a:t>
            </a:r>
            <a:r>
              <a:rPr lang="it-IT" sz="1600" u="none" dirty="0" err="1">
                <a:solidFill>
                  <a:schemeClr val="accent6"/>
                </a:solidFill>
              </a:rPr>
              <a:t>Universe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u="none" dirty="0" err="1">
                <a:solidFill>
                  <a:schemeClr val="accent6"/>
                </a:solidFill>
              </a:rPr>
              <a:t>depends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u="none" dirty="0" smtClean="0">
                <a:solidFill>
                  <a:schemeClr val="accent6"/>
                </a:solidFill>
              </a:rPr>
              <a:t>on: </a:t>
            </a:r>
            <a:endParaRPr lang="it-IT" sz="1600" u="none" dirty="0">
              <a:solidFill>
                <a:schemeClr val="accent6"/>
              </a:solidFill>
            </a:endParaRPr>
          </a:p>
          <a:p>
            <a:pPr marL="285750" lvl="1" indent="-285750" algn="just">
              <a:spcBef>
                <a:spcPts val="600"/>
              </a:spcBef>
              <a:buFont typeface="Arial"/>
              <a:buChar char="•"/>
              <a:defRPr/>
            </a:pPr>
            <a:r>
              <a:rPr lang="it-IT" sz="1600" b="1" u="none" dirty="0" err="1">
                <a:solidFill>
                  <a:srgbClr val="B50000"/>
                </a:solidFill>
              </a:rPr>
              <a:t>thermodinamic</a:t>
            </a:r>
            <a:r>
              <a:rPr lang="it-IT" sz="1600" b="1" u="none" dirty="0">
                <a:solidFill>
                  <a:srgbClr val="B50000"/>
                </a:solidFill>
              </a:rPr>
              <a:t> </a:t>
            </a:r>
            <a:r>
              <a:rPr lang="it-IT" sz="1600" b="1" u="none" dirty="0" err="1">
                <a:solidFill>
                  <a:srgbClr val="B50000"/>
                </a:solidFill>
              </a:rPr>
              <a:t>conditions</a:t>
            </a:r>
            <a:r>
              <a:rPr lang="it-IT" sz="1600" b="1" u="none" dirty="0">
                <a:solidFill>
                  <a:schemeClr val="accent6"/>
                </a:solidFill>
              </a:rPr>
              <a:t> </a:t>
            </a:r>
            <a:r>
              <a:rPr lang="it-IT" sz="1600" u="none" dirty="0">
                <a:solidFill>
                  <a:schemeClr val="accent6"/>
                </a:solidFill>
              </a:rPr>
              <a:t>(</a:t>
            </a:r>
            <a:r>
              <a:rPr lang="it-IT" sz="1600" u="none" dirty="0" err="1">
                <a:solidFill>
                  <a:schemeClr val="accent6"/>
                </a:solidFill>
              </a:rPr>
              <a:t>temperture</a:t>
            </a:r>
            <a:r>
              <a:rPr lang="it-IT" sz="1600" u="none" dirty="0">
                <a:solidFill>
                  <a:schemeClr val="accent6"/>
                </a:solidFill>
              </a:rPr>
              <a:t> and </a:t>
            </a:r>
            <a:r>
              <a:rPr lang="it-IT" sz="1600" u="none" dirty="0" err="1">
                <a:solidFill>
                  <a:schemeClr val="accent6"/>
                </a:solidFill>
              </a:rPr>
              <a:t>neutron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u="none" dirty="0" err="1">
                <a:solidFill>
                  <a:schemeClr val="accent6"/>
                </a:solidFill>
              </a:rPr>
              <a:t>density</a:t>
            </a:r>
            <a:r>
              <a:rPr lang="it-IT" sz="1600" u="none" dirty="0" smtClean="0">
                <a:solidFill>
                  <a:schemeClr val="accent6"/>
                </a:solidFill>
              </a:rPr>
              <a:t>);</a:t>
            </a:r>
            <a:endParaRPr lang="it-IT" sz="1600" u="none" dirty="0">
              <a:solidFill>
                <a:schemeClr val="accent6"/>
              </a:solidFill>
            </a:endParaRPr>
          </a:p>
          <a:p>
            <a:pPr marL="285750" lvl="1" indent="-285750" algn="just">
              <a:spcBef>
                <a:spcPts val="600"/>
              </a:spcBef>
              <a:buFont typeface="Arial"/>
              <a:buChar char="•"/>
              <a:defRPr/>
            </a:pPr>
            <a:r>
              <a:rPr lang="it-IT" sz="1600" b="1" u="none" dirty="0" err="1">
                <a:solidFill>
                  <a:srgbClr val="B50000"/>
                </a:solidFill>
              </a:rPr>
              <a:t>neutron</a:t>
            </a:r>
            <a:r>
              <a:rPr lang="it-IT" sz="1600" b="1" u="none" dirty="0">
                <a:solidFill>
                  <a:srgbClr val="B50000"/>
                </a:solidFill>
              </a:rPr>
              <a:t> </a:t>
            </a:r>
            <a:r>
              <a:rPr lang="it-IT" sz="1600" b="1" u="none" dirty="0" err="1">
                <a:solidFill>
                  <a:srgbClr val="B50000"/>
                </a:solidFill>
              </a:rPr>
              <a:t>capture</a:t>
            </a:r>
            <a:r>
              <a:rPr lang="it-IT" sz="1600" b="1" u="none" dirty="0">
                <a:solidFill>
                  <a:srgbClr val="B50000"/>
                </a:solidFill>
              </a:rPr>
              <a:t> cross-</a:t>
            </a:r>
            <a:r>
              <a:rPr lang="it-IT" sz="1600" b="1" u="none" dirty="0" err="1">
                <a:solidFill>
                  <a:srgbClr val="B50000"/>
                </a:solidFill>
              </a:rPr>
              <a:t>sections</a:t>
            </a:r>
            <a:r>
              <a:rPr lang="it-IT" sz="1600" b="1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37" name="CasellaDiTesto 37"/>
          <p:cNvSpPr txBox="1">
            <a:spLocks noChangeArrowheads="1"/>
          </p:cNvSpPr>
          <p:nvPr/>
        </p:nvSpPr>
        <p:spPr bwMode="auto">
          <a:xfrm>
            <a:off x="588963" y="5884863"/>
            <a:ext cx="1576387" cy="442912"/>
          </a:xfrm>
          <a:prstGeom prst="round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000" b="1" u="none" dirty="0" err="1">
                <a:solidFill>
                  <a:srgbClr val="B50000"/>
                </a:solidFill>
              </a:rPr>
              <a:t>s</a:t>
            </a:r>
            <a:r>
              <a:rPr lang="it-IT" sz="2000" b="1" u="none" dirty="0">
                <a:solidFill>
                  <a:srgbClr val="B50000"/>
                </a:solidFill>
              </a:rPr>
              <a:t> </a:t>
            </a:r>
            <a:r>
              <a:rPr lang="it-IT" sz="2000" b="1" u="none" dirty="0" err="1">
                <a:solidFill>
                  <a:srgbClr val="B50000"/>
                </a:solidFill>
              </a:rPr>
              <a:t>process</a:t>
            </a:r>
            <a:endParaRPr lang="it-IT" sz="2000" b="1" u="none" dirty="0">
              <a:solidFill>
                <a:srgbClr val="B50000"/>
              </a:solidFill>
            </a:endParaRPr>
          </a:p>
        </p:txBody>
      </p:sp>
      <p:cxnSp>
        <p:nvCxnSpPr>
          <p:cNvPr id="38" name="Connettore 2 39"/>
          <p:cNvCxnSpPr/>
          <p:nvPr/>
        </p:nvCxnSpPr>
        <p:spPr>
          <a:xfrm rot="240000" flipV="1">
            <a:off x="2232025" y="6078538"/>
            <a:ext cx="928688" cy="7143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323850" y="4508500"/>
            <a:ext cx="2160588" cy="831850"/>
          </a:xfrm>
          <a:prstGeom prst="rect">
            <a:avLst/>
          </a:prstGeom>
          <a:noFill/>
          <a:ln w="44450">
            <a:solidFill>
              <a:srgbClr val="B5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u="none">
                <a:solidFill>
                  <a:srgbClr val="B50000"/>
                </a:solidFill>
                <a:latin typeface="Symbol" charset="0"/>
              </a:rPr>
              <a:t>σ</a:t>
            </a:r>
            <a:r>
              <a:rPr lang="en-US" b="1" u="none">
                <a:solidFill>
                  <a:srgbClr val="B50000"/>
                </a:solidFill>
              </a:rPr>
              <a:t>(n, </a:t>
            </a:r>
            <a:r>
              <a:rPr lang="en-US" b="1" u="none">
                <a:solidFill>
                  <a:srgbClr val="B50000"/>
                </a:solidFill>
                <a:latin typeface="Symbol" charset="0"/>
              </a:rPr>
              <a:t>γ</a:t>
            </a:r>
            <a:r>
              <a:rPr lang="en-US" b="1" u="none">
                <a:solidFill>
                  <a:srgbClr val="B50000"/>
                </a:solidFill>
              </a:rPr>
              <a:t>) is a key quantity</a:t>
            </a:r>
          </a:p>
        </p:txBody>
      </p:sp>
      <p:sp>
        <p:nvSpPr>
          <p:cNvPr id="41" name="CasellaDiTesto 37"/>
          <p:cNvSpPr txBox="1">
            <a:spLocks noChangeArrowheads="1"/>
          </p:cNvSpPr>
          <p:nvPr/>
        </p:nvSpPr>
        <p:spPr bwMode="auto">
          <a:xfrm>
            <a:off x="4427538" y="1323975"/>
            <a:ext cx="4537075" cy="12001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800" u="none" dirty="0" err="1">
                <a:solidFill>
                  <a:schemeClr val="bg1"/>
                </a:solidFill>
              </a:rPr>
              <a:t>Need</a:t>
            </a:r>
            <a:r>
              <a:rPr lang="it-IT" sz="1800" u="none" dirty="0">
                <a:solidFill>
                  <a:schemeClr val="bg1"/>
                </a:solidFill>
              </a:rPr>
              <a:t> of </a:t>
            </a:r>
            <a:r>
              <a:rPr lang="it-IT" sz="1800" b="1" u="none" dirty="0">
                <a:solidFill>
                  <a:schemeClr val="bg1"/>
                </a:solidFill>
              </a:rPr>
              <a:t>new</a:t>
            </a:r>
            <a:r>
              <a:rPr lang="it-IT" sz="1800" u="none" dirty="0">
                <a:solidFill>
                  <a:schemeClr val="bg1"/>
                </a:solidFill>
              </a:rPr>
              <a:t> and </a:t>
            </a:r>
            <a:r>
              <a:rPr lang="it-IT" sz="1800" b="1" u="none" dirty="0">
                <a:solidFill>
                  <a:schemeClr val="bg1"/>
                </a:solidFill>
              </a:rPr>
              <a:t>accurate</a:t>
            </a:r>
            <a:r>
              <a:rPr lang="it-IT" sz="1800" u="none" dirty="0">
                <a:solidFill>
                  <a:schemeClr val="bg1"/>
                </a:solidFill>
              </a:rPr>
              <a:t> </a:t>
            </a:r>
            <a:r>
              <a:rPr lang="it-IT" sz="1800" u="none" dirty="0" err="1">
                <a:solidFill>
                  <a:schemeClr val="bg1"/>
                </a:solidFill>
              </a:rPr>
              <a:t>neutron</a:t>
            </a:r>
            <a:r>
              <a:rPr lang="it-IT" sz="1800" u="none" dirty="0">
                <a:solidFill>
                  <a:schemeClr val="bg1"/>
                </a:solidFill>
              </a:rPr>
              <a:t> </a:t>
            </a:r>
            <a:r>
              <a:rPr lang="it-IT" sz="1800" u="none" dirty="0" err="1">
                <a:solidFill>
                  <a:schemeClr val="bg1"/>
                </a:solidFill>
              </a:rPr>
              <a:t>capture</a:t>
            </a:r>
            <a:r>
              <a:rPr lang="it-IT" sz="1800" u="none" dirty="0">
                <a:solidFill>
                  <a:schemeClr val="bg1"/>
                </a:solidFill>
              </a:rPr>
              <a:t> cross-</a:t>
            </a:r>
            <a:r>
              <a:rPr lang="it-IT" sz="1800" u="none" dirty="0" err="1">
                <a:solidFill>
                  <a:schemeClr val="bg1"/>
                </a:solidFill>
              </a:rPr>
              <a:t>sections</a:t>
            </a:r>
            <a:r>
              <a:rPr lang="it-IT" sz="1800" u="none" dirty="0">
                <a:solidFill>
                  <a:schemeClr val="bg1"/>
                </a:solidFill>
              </a:rPr>
              <a:t>:</a:t>
            </a:r>
          </a:p>
          <a:p>
            <a:pPr lvl="1" indent="-284163" algn="just">
              <a:buFont typeface="Arial" pitchFamily="34" charset="0"/>
              <a:buChar char="•"/>
              <a:defRPr/>
            </a:pPr>
            <a:r>
              <a:rPr lang="it-IT" sz="1200" b="1" u="none" dirty="0" err="1">
                <a:solidFill>
                  <a:schemeClr val="bg1"/>
                </a:solidFill>
              </a:rPr>
              <a:t>refine</a:t>
            </a:r>
            <a:r>
              <a:rPr lang="it-IT" sz="1200" b="1" u="none" dirty="0">
                <a:solidFill>
                  <a:schemeClr val="bg1"/>
                </a:solidFill>
              </a:rPr>
              <a:t> </a:t>
            </a:r>
            <a:r>
              <a:rPr lang="it-IT" sz="1200" b="1" u="none" dirty="0" err="1">
                <a:solidFill>
                  <a:schemeClr val="bg1"/>
                </a:solidFill>
              </a:rPr>
              <a:t>models</a:t>
            </a:r>
            <a:r>
              <a:rPr lang="it-IT" sz="1200" u="none" dirty="0">
                <a:solidFill>
                  <a:schemeClr val="bg1"/>
                </a:solidFill>
              </a:rPr>
              <a:t> </a:t>
            </a:r>
            <a:r>
              <a:rPr lang="it-IT" sz="1200" u="none" dirty="0" err="1">
                <a:solidFill>
                  <a:schemeClr val="bg1"/>
                </a:solidFill>
              </a:rPr>
              <a:t>of</a:t>
            </a:r>
            <a:r>
              <a:rPr lang="it-IT" sz="1200" u="none" dirty="0">
                <a:solidFill>
                  <a:schemeClr val="bg1"/>
                </a:solidFill>
              </a:rPr>
              <a:t> stellar </a:t>
            </a:r>
            <a:r>
              <a:rPr lang="it-IT" sz="1200" u="none" dirty="0" err="1">
                <a:solidFill>
                  <a:schemeClr val="bg1"/>
                </a:solidFill>
              </a:rPr>
              <a:t>nucleosynthesis</a:t>
            </a:r>
            <a:r>
              <a:rPr lang="it-IT" sz="1200" u="none" dirty="0">
                <a:solidFill>
                  <a:schemeClr val="bg1"/>
                </a:solidFill>
              </a:rPr>
              <a:t> in the </a:t>
            </a:r>
            <a:r>
              <a:rPr lang="it-IT" sz="1200" u="none" dirty="0" err="1">
                <a:solidFill>
                  <a:schemeClr val="bg1"/>
                </a:solidFill>
              </a:rPr>
              <a:t>Universe</a:t>
            </a:r>
            <a:r>
              <a:rPr lang="it-IT" sz="1200" u="none" dirty="0">
                <a:solidFill>
                  <a:schemeClr val="bg1"/>
                </a:solidFill>
              </a:rPr>
              <a:t>;</a:t>
            </a:r>
          </a:p>
          <a:p>
            <a:pPr lvl="1" indent="-284163" algn="just">
              <a:buFont typeface="Arial" pitchFamily="34" charset="0"/>
              <a:buChar char="•"/>
              <a:defRPr/>
            </a:pPr>
            <a:r>
              <a:rPr lang="it-IT" sz="1200" u="none" dirty="0" err="1">
                <a:solidFill>
                  <a:schemeClr val="bg1"/>
                </a:solidFill>
              </a:rPr>
              <a:t>obtain</a:t>
            </a:r>
            <a:r>
              <a:rPr lang="it-IT" sz="1200" u="none" dirty="0">
                <a:solidFill>
                  <a:schemeClr val="bg1"/>
                </a:solidFill>
              </a:rPr>
              <a:t> information on the </a:t>
            </a:r>
            <a:r>
              <a:rPr lang="it-IT" sz="1200" b="1" u="none" dirty="0">
                <a:solidFill>
                  <a:schemeClr val="bg1"/>
                </a:solidFill>
              </a:rPr>
              <a:t>stellar </a:t>
            </a:r>
            <a:r>
              <a:rPr lang="it-IT" sz="1200" b="1" u="none" dirty="0" err="1">
                <a:solidFill>
                  <a:schemeClr val="bg1"/>
                </a:solidFill>
              </a:rPr>
              <a:t>environment</a:t>
            </a:r>
            <a:r>
              <a:rPr lang="it-IT" sz="1200" b="1" u="none" dirty="0">
                <a:solidFill>
                  <a:schemeClr val="bg1"/>
                </a:solidFill>
              </a:rPr>
              <a:t> and </a:t>
            </a:r>
            <a:r>
              <a:rPr lang="it-IT" sz="1200" b="1" u="none" dirty="0" err="1">
                <a:solidFill>
                  <a:schemeClr val="bg1"/>
                </a:solidFill>
              </a:rPr>
              <a:t>evolution</a:t>
            </a:r>
            <a:endParaRPr lang="it-IT" sz="1200" u="non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utoUpdateAnimBg="0"/>
      <p:bldP spid="36" grpId="0" animBg="1"/>
      <p:bldP spid="39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7410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550988"/>
            <a:ext cx="77406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>
                <a:solidFill>
                  <a:srgbClr val="B50000"/>
                </a:solidFill>
              </a:rPr>
              <a:t>Stellar spectra: AGB (8, 23 keV) and Massive stars (25, 90 keV)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8434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550988"/>
            <a:ext cx="77406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>
                <a:solidFill>
                  <a:srgbClr val="B50000"/>
                </a:solidFill>
              </a:rPr>
              <a:t>Stellar spectra: AGB (8, 23 keV) and Massive stars (25, 90 keV)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9458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550988"/>
            <a:ext cx="77406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>
                <a:solidFill>
                  <a:srgbClr val="B50000"/>
                </a:solidFill>
              </a:rPr>
              <a:t>Stellar spectra: AGB (8, 23 keV) and Massive stars (25, 90 keV)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0482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241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21"/>
          <p:cNvSpPr txBox="1"/>
          <p:nvPr/>
        </p:nvSpPr>
        <p:spPr>
          <a:xfrm>
            <a:off x="3276600" y="1268413"/>
            <a:ext cx="5729288" cy="461962"/>
          </a:xfrm>
          <a:prstGeom prst="rect">
            <a:avLst/>
          </a:prstGeom>
          <a:solidFill>
            <a:srgbClr val="E6E6E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200" u="none" dirty="0" err="1"/>
              <a:t>For</a:t>
            </a:r>
            <a:r>
              <a:rPr lang="it-IT" sz="1200" u="none" dirty="0"/>
              <a:t> </a:t>
            </a:r>
            <a:r>
              <a:rPr lang="it-IT" sz="1200" u="none" dirty="0" err="1"/>
              <a:t>Astrophysical</a:t>
            </a:r>
            <a:r>
              <a:rPr lang="it-IT" sz="1200" u="none" dirty="0"/>
              <a:t> </a:t>
            </a:r>
            <a:r>
              <a:rPr lang="it-IT" sz="1200" u="none" dirty="0" err="1"/>
              <a:t>applications</a:t>
            </a:r>
            <a:r>
              <a:rPr lang="it-IT" sz="1200" u="none" dirty="0"/>
              <a:t> </a:t>
            </a:r>
            <a:r>
              <a:rPr lang="it-IT" sz="1200" u="none" dirty="0" err="1"/>
              <a:t>it</a:t>
            </a:r>
            <a:r>
              <a:rPr lang="it-IT" sz="1200" u="none" dirty="0"/>
              <a:t> </a:t>
            </a:r>
            <a:r>
              <a:rPr lang="it-IT" sz="1200" u="none" dirty="0" err="1"/>
              <a:t>is</a:t>
            </a:r>
            <a:r>
              <a:rPr lang="it-IT" sz="1200" u="none" dirty="0"/>
              <a:t> </a:t>
            </a:r>
            <a:r>
              <a:rPr lang="it-IT" sz="1200" u="none" dirty="0" err="1"/>
              <a:t>important</a:t>
            </a:r>
            <a:r>
              <a:rPr lang="it-IT" sz="1200" u="none" dirty="0"/>
              <a:t> </a:t>
            </a:r>
            <a:r>
              <a:rPr lang="it-IT" sz="1200" u="none" dirty="0" err="1"/>
              <a:t>to</a:t>
            </a:r>
            <a:r>
              <a:rPr lang="it-IT" sz="1200" u="none" dirty="0"/>
              <a:t> </a:t>
            </a:r>
            <a:r>
              <a:rPr lang="it-IT" sz="1200" u="none" dirty="0" err="1"/>
              <a:t>determine</a:t>
            </a:r>
            <a:r>
              <a:rPr lang="it-IT" sz="1200" u="none" dirty="0"/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Maxwellian</a:t>
            </a:r>
            <a:r>
              <a:rPr lang="it-IT" sz="1200" b="1" u="none" dirty="0">
                <a:solidFill>
                  <a:srgbClr val="B50000"/>
                </a:solidFill>
              </a:rPr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Averaged</a:t>
            </a:r>
            <a:r>
              <a:rPr lang="it-IT" sz="1200" b="1" u="none" dirty="0">
                <a:solidFill>
                  <a:srgbClr val="B50000"/>
                </a:solidFill>
              </a:rPr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Cross-Sections</a:t>
            </a:r>
            <a:r>
              <a:rPr lang="it-IT" sz="1200" b="1" u="none" dirty="0">
                <a:solidFill>
                  <a:srgbClr val="B50000"/>
                </a:solidFill>
              </a:rPr>
              <a:t> (MACS)</a:t>
            </a:r>
            <a:r>
              <a:rPr lang="it-IT" sz="1200" u="none" dirty="0"/>
              <a:t>, </a:t>
            </a:r>
            <a:r>
              <a:rPr lang="it-IT" sz="1200" u="none" dirty="0" err="1"/>
              <a:t>for</a:t>
            </a:r>
            <a:r>
              <a:rPr lang="it-IT" sz="1200" u="none" dirty="0"/>
              <a:t> </a:t>
            </a:r>
            <a:r>
              <a:rPr lang="it-IT" sz="1200" u="none" dirty="0" err="1"/>
              <a:t>various</a:t>
            </a:r>
            <a:r>
              <a:rPr lang="it-IT" sz="1200" u="none" dirty="0"/>
              <a:t>  </a:t>
            </a:r>
            <a:r>
              <a:rPr lang="it-IT" sz="1200" u="none" dirty="0" err="1"/>
              <a:t>temperatures</a:t>
            </a:r>
            <a:r>
              <a:rPr lang="it-IT" sz="1200" u="none" dirty="0"/>
              <a:t> (</a:t>
            </a:r>
            <a:r>
              <a:rPr lang="it-IT" sz="1200" u="none" dirty="0" err="1"/>
              <a:t>kT</a:t>
            </a:r>
            <a:r>
              <a:rPr lang="it-IT" sz="1200" u="none" dirty="0"/>
              <a:t> </a:t>
            </a:r>
            <a:r>
              <a:rPr lang="it-IT" sz="1200" u="none" dirty="0" err="1"/>
              <a:t>depends</a:t>
            </a:r>
            <a:r>
              <a:rPr lang="it-IT" sz="1200" u="none" dirty="0"/>
              <a:t> on stellar site). </a:t>
            </a:r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1014"/>
            <a:ext cx="1584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CasellaDiTesto 18"/>
          <p:cNvSpPr txBox="1">
            <a:spLocks noChangeArrowheads="1"/>
          </p:cNvSpPr>
          <p:nvPr/>
        </p:nvSpPr>
        <p:spPr bwMode="auto">
          <a:xfrm>
            <a:off x="3305175" y="1844675"/>
            <a:ext cx="227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u="none"/>
              <a:t>Reaction rate (cm</a:t>
            </a:r>
            <a:r>
              <a:rPr lang="it-IT" sz="1600" u="none" baseline="30000"/>
              <a:t>-3</a:t>
            </a:r>
            <a:r>
              <a:rPr lang="it-IT" sz="1600" u="none"/>
              <a:t>s</a:t>
            </a:r>
            <a:r>
              <a:rPr lang="it-IT" sz="1600" u="none" baseline="30000"/>
              <a:t>-1</a:t>
            </a:r>
            <a:r>
              <a:rPr lang="it-IT" sz="1600" u="none"/>
              <a:t>):</a:t>
            </a:r>
          </a:p>
        </p:txBody>
      </p:sp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16237"/>
            <a:ext cx="1584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43188"/>
            <a:ext cx="43211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-Up Arrow 4"/>
          <p:cNvSpPr/>
          <p:nvPr/>
        </p:nvSpPr>
        <p:spPr bwMode="auto">
          <a:xfrm rot="5400000">
            <a:off x="6263482" y="2169319"/>
            <a:ext cx="360362" cy="431800"/>
          </a:xfrm>
          <a:prstGeom prst="bentUp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1506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241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1014"/>
            <a:ext cx="1584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CasellaDiTesto 18"/>
          <p:cNvSpPr txBox="1">
            <a:spLocks noChangeArrowheads="1"/>
          </p:cNvSpPr>
          <p:nvPr/>
        </p:nvSpPr>
        <p:spPr bwMode="auto">
          <a:xfrm>
            <a:off x="3305175" y="1844675"/>
            <a:ext cx="227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u="none"/>
              <a:t>Reaction rate (cm</a:t>
            </a:r>
            <a:r>
              <a:rPr lang="it-IT" sz="1600" u="none" baseline="30000"/>
              <a:t>-3</a:t>
            </a:r>
            <a:r>
              <a:rPr lang="it-IT" sz="1600" u="none"/>
              <a:t>s</a:t>
            </a:r>
            <a:r>
              <a:rPr lang="it-IT" sz="1600" u="none" baseline="30000"/>
              <a:t>-1</a:t>
            </a:r>
            <a:r>
              <a:rPr lang="it-IT" sz="1600" u="none"/>
              <a:t>):</a:t>
            </a:r>
          </a:p>
        </p:txBody>
      </p:sp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16237"/>
            <a:ext cx="1584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43188"/>
            <a:ext cx="43211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-Up Arrow 4"/>
          <p:cNvSpPr/>
          <p:nvPr/>
        </p:nvSpPr>
        <p:spPr bwMode="auto">
          <a:xfrm rot="5400000">
            <a:off x="6263482" y="2169319"/>
            <a:ext cx="360362" cy="431800"/>
          </a:xfrm>
          <a:prstGeom prst="bentUp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9" name="CasellaDiTesto 11"/>
          <p:cNvSpPr txBox="1"/>
          <p:nvPr/>
        </p:nvSpPr>
        <p:spPr>
          <a:xfrm>
            <a:off x="179388" y="3716338"/>
            <a:ext cx="4032250" cy="1939925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2000" b="1" u="none" dirty="0" err="1">
                <a:solidFill>
                  <a:srgbClr val="2D2D8A"/>
                </a:solidFill>
              </a:rPr>
              <a:t>Two</a:t>
            </a:r>
            <a:r>
              <a:rPr lang="it-IT" sz="2000" b="1" u="none" dirty="0">
                <a:solidFill>
                  <a:srgbClr val="2D2D8A"/>
                </a:solidFill>
              </a:rPr>
              <a:t> </a:t>
            </a:r>
            <a:r>
              <a:rPr lang="it-IT" sz="2000" b="1" u="none" dirty="0" err="1">
                <a:solidFill>
                  <a:srgbClr val="2D2D8A"/>
                </a:solidFill>
              </a:rPr>
              <a:t>methods</a:t>
            </a:r>
            <a:r>
              <a:rPr lang="it-IT" sz="2000" b="1" u="none" dirty="0">
                <a:solidFill>
                  <a:srgbClr val="2D2D8A"/>
                </a:solidFill>
              </a:rPr>
              <a:t> </a:t>
            </a:r>
            <a:r>
              <a:rPr lang="it-IT" sz="2000" u="none" dirty="0">
                <a:solidFill>
                  <a:srgbClr val="2D2D8A"/>
                </a:solidFill>
              </a:rPr>
              <a:t>are </a:t>
            </a:r>
            <a:r>
              <a:rPr lang="it-IT" sz="2000" u="none" dirty="0" err="1">
                <a:solidFill>
                  <a:srgbClr val="2D2D8A"/>
                </a:solidFill>
              </a:rPr>
              <a:t>used</a:t>
            </a:r>
            <a:r>
              <a:rPr lang="it-IT" sz="2000" u="none" dirty="0">
                <a:solidFill>
                  <a:srgbClr val="2D2D8A"/>
                </a:solidFill>
              </a:rPr>
              <a:t> to </a:t>
            </a:r>
            <a:r>
              <a:rPr lang="it-IT" sz="2000" u="none" dirty="0" err="1">
                <a:solidFill>
                  <a:schemeClr val="accent6"/>
                </a:solidFill>
              </a:rPr>
              <a:t>determine</a:t>
            </a:r>
            <a:r>
              <a:rPr lang="it-IT" sz="2000" u="none" dirty="0">
                <a:solidFill>
                  <a:schemeClr val="accent6"/>
                </a:solidFill>
              </a:rPr>
              <a:t> MACS: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u="none" dirty="0" err="1">
                <a:solidFill>
                  <a:schemeClr val="tx1"/>
                </a:solidFill>
              </a:rPr>
              <a:t>measurement</a:t>
            </a:r>
            <a:r>
              <a:rPr lang="it-IT" sz="1400" u="none" dirty="0">
                <a:solidFill>
                  <a:schemeClr val="tx1"/>
                </a:solidFill>
              </a:rPr>
              <a:t> of </a:t>
            </a:r>
            <a:r>
              <a:rPr lang="it-IT" sz="1400" b="1" u="none" dirty="0" err="1">
                <a:solidFill>
                  <a:schemeClr val="tx1"/>
                </a:solidFill>
              </a:rPr>
              <a:t>energy</a:t>
            </a:r>
            <a:r>
              <a:rPr lang="it-IT" sz="1400" b="1" u="none" dirty="0">
                <a:solidFill>
                  <a:schemeClr val="tx1"/>
                </a:solidFill>
              </a:rPr>
              <a:t> </a:t>
            </a:r>
            <a:r>
              <a:rPr lang="it-IT" sz="1400" b="1" u="none" dirty="0" err="1">
                <a:solidFill>
                  <a:schemeClr val="tx1"/>
                </a:solidFill>
              </a:rPr>
              <a:t>dependent</a:t>
            </a:r>
            <a:r>
              <a:rPr lang="it-IT" sz="1400" u="none" dirty="0">
                <a:solidFill>
                  <a:schemeClr val="tx1"/>
                </a:solidFill>
              </a:rPr>
              <a:t> </a:t>
            </a:r>
            <a:r>
              <a:rPr lang="it-IT" sz="1400" u="none" dirty="0" err="1">
                <a:solidFill>
                  <a:schemeClr val="tx1"/>
                </a:solidFill>
              </a:rPr>
              <a:t>neutron</a:t>
            </a:r>
            <a:r>
              <a:rPr lang="it-IT" sz="1400" u="none" dirty="0">
                <a:solidFill>
                  <a:schemeClr val="tx1"/>
                </a:solidFill>
              </a:rPr>
              <a:t> </a:t>
            </a:r>
            <a:r>
              <a:rPr lang="it-IT" sz="1400" u="none" dirty="0" err="1">
                <a:solidFill>
                  <a:schemeClr val="tx1"/>
                </a:solidFill>
              </a:rPr>
              <a:t>capture</a:t>
            </a:r>
            <a:r>
              <a:rPr lang="it-IT" sz="1400" u="none" dirty="0">
                <a:solidFill>
                  <a:schemeClr val="tx1"/>
                </a:solidFill>
              </a:rPr>
              <a:t> cross-</a:t>
            </a:r>
            <a:r>
              <a:rPr lang="it-IT" sz="1400" u="none" dirty="0" err="1">
                <a:solidFill>
                  <a:schemeClr val="tx1"/>
                </a:solidFill>
              </a:rPr>
              <a:t>sections</a:t>
            </a:r>
            <a:r>
              <a:rPr lang="it-IT" sz="1400" u="none" dirty="0">
                <a:solidFill>
                  <a:schemeClr val="tx1"/>
                </a:solidFill>
              </a:rPr>
              <a:t>;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b="1" u="none" dirty="0" err="1">
                <a:solidFill>
                  <a:srgbClr val="B50000"/>
                </a:solidFill>
              </a:rPr>
              <a:t>integral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measurement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u="none" dirty="0">
                <a:solidFill>
                  <a:srgbClr val="B50000"/>
                </a:solidFill>
              </a:rPr>
              <a:t>(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integrated</a:t>
            </a:r>
            <a:r>
              <a:rPr lang="it-IT" sz="1400" u="none" dirty="0">
                <a:solidFill>
                  <a:srgbClr val="B50000"/>
                </a:solidFill>
              </a:rPr>
              <a:t>) </a:t>
            </a:r>
            <a:r>
              <a:rPr lang="it-IT" sz="1400" u="none" dirty="0" err="1">
                <a:solidFill>
                  <a:srgbClr val="B50000"/>
                </a:solidFill>
              </a:rPr>
              <a:t>using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neutron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beams</a:t>
            </a:r>
            <a:r>
              <a:rPr lang="it-IT" sz="1400" u="none" dirty="0">
                <a:solidFill>
                  <a:srgbClr val="B50000"/>
                </a:solidFill>
              </a:rPr>
              <a:t> with </a:t>
            </a:r>
            <a:r>
              <a:rPr lang="it-IT" sz="1400" u="none" dirty="0" err="1">
                <a:solidFill>
                  <a:srgbClr val="B50000"/>
                </a:solidFill>
              </a:rPr>
              <a:t>suitable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spectrum</a:t>
            </a:r>
            <a:r>
              <a:rPr lang="it-IT" sz="1400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1516" name="Rectangle 3"/>
          <p:cNvSpPr>
            <a:spLocks noChangeArrowheads="1"/>
          </p:cNvSpPr>
          <p:nvPr/>
        </p:nvSpPr>
        <p:spPr bwMode="auto">
          <a:xfrm>
            <a:off x="323850" y="4437063"/>
            <a:ext cx="3816350" cy="115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4" name="CasellaDiTesto 21"/>
          <p:cNvSpPr txBox="1"/>
          <p:nvPr/>
        </p:nvSpPr>
        <p:spPr>
          <a:xfrm>
            <a:off x="3276600" y="1268413"/>
            <a:ext cx="5729288" cy="461962"/>
          </a:xfrm>
          <a:prstGeom prst="rect">
            <a:avLst/>
          </a:prstGeom>
          <a:solidFill>
            <a:srgbClr val="E6E6E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200" u="none" dirty="0" err="1"/>
              <a:t>For</a:t>
            </a:r>
            <a:r>
              <a:rPr lang="it-IT" sz="1200" u="none" dirty="0"/>
              <a:t> </a:t>
            </a:r>
            <a:r>
              <a:rPr lang="it-IT" sz="1200" u="none" dirty="0" err="1"/>
              <a:t>Astrophysical</a:t>
            </a:r>
            <a:r>
              <a:rPr lang="it-IT" sz="1200" u="none" dirty="0"/>
              <a:t> </a:t>
            </a:r>
            <a:r>
              <a:rPr lang="it-IT" sz="1200" u="none" dirty="0" err="1"/>
              <a:t>applications</a:t>
            </a:r>
            <a:r>
              <a:rPr lang="it-IT" sz="1200" u="none" dirty="0"/>
              <a:t> </a:t>
            </a:r>
            <a:r>
              <a:rPr lang="it-IT" sz="1200" u="none" dirty="0" err="1"/>
              <a:t>it</a:t>
            </a:r>
            <a:r>
              <a:rPr lang="it-IT" sz="1200" u="none" dirty="0"/>
              <a:t> </a:t>
            </a:r>
            <a:r>
              <a:rPr lang="it-IT" sz="1200" u="none" dirty="0" err="1"/>
              <a:t>is</a:t>
            </a:r>
            <a:r>
              <a:rPr lang="it-IT" sz="1200" u="none" dirty="0"/>
              <a:t> </a:t>
            </a:r>
            <a:r>
              <a:rPr lang="it-IT" sz="1200" u="none" dirty="0" err="1"/>
              <a:t>important</a:t>
            </a:r>
            <a:r>
              <a:rPr lang="it-IT" sz="1200" u="none" dirty="0"/>
              <a:t> </a:t>
            </a:r>
            <a:r>
              <a:rPr lang="it-IT" sz="1200" u="none" dirty="0" err="1"/>
              <a:t>to</a:t>
            </a:r>
            <a:r>
              <a:rPr lang="it-IT" sz="1200" u="none" dirty="0"/>
              <a:t> </a:t>
            </a:r>
            <a:r>
              <a:rPr lang="it-IT" sz="1200" u="none" dirty="0" err="1"/>
              <a:t>determine</a:t>
            </a:r>
            <a:r>
              <a:rPr lang="it-IT" sz="1200" u="none" dirty="0"/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Maxwellian</a:t>
            </a:r>
            <a:r>
              <a:rPr lang="it-IT" sz="1200" b="1" u="none" dirty="0">
                <a:solidFill>
                  <a:srgbClr val="B50000"/>
                </a:solidFill>
              </a:rPr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Averaged</a:t>
            </a:r>
            <a:r>
              <a:rPr lang="it-IT" sz="1200" b="1" u="none" dirty="0">
                <a:solidFill>
                  <a:srgbClr val="B50000"/>
                </a:solidFill>
              </a:rPr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Cross-Sections</a:t>
            </a:r>
            <a:r>
              <a:rPr lang="it-IT" sz="1200" b="1" u="none" dirty="0">
                <a:solidFill>
                  <a:srgbClr val="B50000"/>
                </a:solidFill>
              </a:rPr>
              <a:t> (MACS)</a:t>
            </a:r>
            <a:r>
              <a:rPr lang="it-IT" sz="1200" u="none" dirty="0"/>
              <a:t>, </a:t>
            </a:r>
            <a:r>
              <a:rPr lang="it-IT" sz="1200" u="none" dirty="0" err="1"/>
              <a:t>for</a:t>
            </a:r>
            <a:r>
              <a:rPr lang="it-IT" sz="1200" u="none" dirty="0"/>
              <a:t> </a:t>
            </a:r>
            <a:r>
              <a:rPr lang="it-IT" sz="1200" u="none" dirty="0" err="1"/>
              <a:t>various</a:t>
            </a:r>
            <a:r>
              <a:rPr lang="it-IT" sz="1200" u="none" dirty="0"/>
              <a:t>  </a:t>
            </a:r>
            <a:r>
              <a:rPr lang="it-IT" sz="1200" u="none" dirty="0" err="1"/>
              <a:t>temperatures</a:t>
            </a:r>
            <a:r>
              <a:rPr lang="it-IT" sz="1200" u="none" dirty="0"/>
              <a:t> (</a:t>
            </a:r>
            <a:r>
              <a:rPr lang="it-IT" sz="1200" u="none" dirty="0" err="1"/>
              <a:t>kT</a:t>
            </a:r>
            <a:r>
              <a:rPr lang="it-IT" sz="1200" u="none" dirty="0"/>
              <a:t> </a:t>
            </a:r>
            <a:r>
              <a:rPr lang="it-IT" sz="1200" u="none" dirty="0" err="1"/>
              <a:t>depends</a:t>
            </a:r>
            <a:r>
              <a:rPr lang="it-IT" sz="1200" u="none" dirty="0"/>
              <a:t> on stellar site).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2530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241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MAC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30600"/>
            <a:ext cx="482441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1014"/>
            <a:ext cx="1584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CasellaDiTesto 18"/>
          <p:cNvSpPr txBox="1">
            <a:spLocks noChangeArrowheads="1"/>
          </p:cNvSpPr>
          <p:nvPr/>
        </p:nvSpPr>
        <p:spPr bwMode="auto">
          <a:xfrm>
            <a:off x="3305175" y="1844675"/>
            <a:ext cx="227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u="none"/>
              <a:t>Reaction rate (cm</a:t>
            </a:r>
            <a:r>
              <a:rPr lang="it-IT" sz="1600" u="none" baseline="30000"/>
              <a:t>-3</a:t>
            </a:r>
            <a:r>
              <a:rPr lang="it-IT" sz="1600" u="none"/>
              <a:t>s</a:t>
            </a:r>
            <a:r>
              <a:rPr lang="it-IT" sz="1600" u="none" baseline="30000"/>
              <a:t>-1</a:t>
            </a:r>
            <a:r>
              <a:rPr lang="it-IT" sz="1600" u="none"/>
              <a:t>):</a:t>
            </a:r>
          </a:p>
        </p:txBody>
      </p:sp>
      <p:pic>
        <p:nvPicPr>
          <p:cNvPr id="22537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16237"/>
            <a:ext cx="1584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43188"/>
            <a:ext cx="43211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-Up Arrow 4"/>
          <p:cNvSpPr/>
          <p:nvPr/>
        </p:nvSpPr>
        <p:spPr bwMode="auto">
          <a:xfrm rot="5400000">
            <a:off x="6263482" y="2169319"/>
            <a:ext cx="360362" cy="431800"/>
          </a:xfrm>
          <a:prstGeom prst="bentUp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9" name="CasellaDiTesto 11"/>
          <p:cNvSpPr txBox="1"/>
          <p:nvPr/>
        </p:nvSpPr>
        <p:spPr>
          <a:xfrm>
            <a:off x="179388" y="3716338"/>
            <a:ext cx="4032250" cy="1939925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2000" b="1" u="none" dirty="0" err="1">
                <a:solidFill>
                  <a:srgbClr val="2D2D8A"/>
                </a:solidFill>
              </a:rPr>
              <a:t>Two</a:t>
            </a:r>
            <a:r>
              <a:rPr lang="it-IT" sz="2000" b="1" u="none" dirty="0">
                <a:solidFill>
                  <a:srgbClr val="2D2D8A"/>
                </a:solidFill>
              </a:rPr>
              <a:t> </a:t>
            </a:r>
            <a:r>
              <a:rPr lang="it-IT" sz="2000" b="1" u="none" dirty="0" err="1">
                <a:solidFill>
                  <a:srgbClr val="2D2D8A"/>
                </a:solidFill>
              </a:rPr>
              <a:t>methods</a:t>
            </a:r>
            <a:r>
              <a:rPr lang="it-IT" sz="2000" b="1" u="none" dirty="0">
                <a:solidFill>
                  <a:srgbClr val="2D2D8A"/>
                </a:solidFill>
              </a:rPr>
              <a:t> </a:t>
            </a:r>
            <a:r>
              <a:rPr lang="it-IT" sz="2000" u="none" dirty="0">
                <a:solidFill>
                  <a:srgbClr val="2D2D8A"/>
                </a:solidFill>
              </a:rPr>
              <a:t>are </a:t>
            </a:r>
            <a:r>
              <a:rPr lang="it-IT" sz="2000" u="none" dirty="0" err="1">
                <a:solidFill>
                  <a:srgbClr val="2D2D8A"/>
                </a:solidFill>
              </a:rPr>
              <a:t>used</a:t>
            </a:r>
            <a:r>
              <a:rPr lang="it-IT" sz="2000" u="none" dirty="0">
                <a:solidFill>
                  <a:srgbClr val="2D2D8A"/>
                </a:solidFill>
              </a:rPr>
              <a:t> to </a:t>
            </a:r>
            <a:r>
              <a:rPr lang="it-IT" sz="2000" u="none" dirty="0" err="1">
                <a:solidFill>
                  <a:schemeClr val="accent6"/>
                </a:solidFill>
              </a:rPr>
              <a:t>determine</a:t>
            </a:r>
            <a:r>
              <a:rPr lang="it-IT" sz="2000" u="none" dirty="0">
                <a:solidFill>
                  <a:schemeClr val="accent6"/>
                </a:solidFill>
              </a:rPr>
              <a:t> MACS: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u="none" dirty="0" err="1">
                <a:solidFill>
                  <a:schemeClr val="tx1"/>
                </a:solidFill>
              </a:rPr>
              <a:t>measurement</a:t>
            </a:r>
            <a:r>
              <a:rPr lang="it-IT" sz="1400" u="none" dirty="0">
                <a:solidFill>
                  <a:schemeClr val="tx1"/>
                </a:solidFill>
              </a:rPr>
              <a:t> of </a:t>
            </a:r>
            <a:r>
              <a:rPr lang="it-IT" sz="1400" b="1" u="none" dirty="0" err="1">
                <a:solidFill>
                  <a:schemeClr val="tx1"/>
                </a:solidFill>
              </a:rPr>
              <a:t>energy</a:t>
            </a:r>
            <a:r>
              <a:rPr lang="it-IT" sz="1400" b="1" u="none" dirty="0">
                <a:solidFill>
                  <a:schemeClr val="tx1"/>
                </a:solidFill>
              </a:rPr>
              <a:t> </a:t>
            </a:r>
            <a:r>
              <a:rPr lang="it-IT" sz="1400" b="1" u="none" dirty="0" err="1">
                <a:solidFill>
                  <a:schemeClr val="tx1"/>
                </a:solidFill>
              </a:rPr>
              <a:t>dependent</a:t>
            </a:r>
            <a:r>
              <a:rPr lang="it-IT" sz="1400" u="none" dirty="0">
                <a:solidFill>
                  <a:schemeClr val="tx1"/>
                </a:solidFill>
              </a:rPr>
              <a:t> </a:t>
            </a:r>
            <a:r>
              <a:rPr lang="it-IT" sz="1400" u="none" dirty="0" err="1">
                <a:solidFill>
                  <a:schemeClr val="tx1"/>
                </a:solidFill>
              </a:rPr>
              <a:t>neutron</a:t>
            </a:r>
            <a:r>
              <a:rPr lang="it-IT" sz="1400" u="none" dirty="0">
                <a:solidFill>
                  <a:schemeClr val="tx1"/>
                </a:solidFill>
              </a:rPr>
              <a:t> </a:t>
            </a:r>
            <a:r>
              <a:rPr lang="it-IT" sz="1400" u="none" dirty="0" err="1">
                <a:solidFill>
                  <a:schemeClr val="tx1"/>
                </a:solidFill>
              </a:rPr>
              <a:t>capture</a:t>
            </a:r>
            <a:r>
              <a:rPr lang="it-IT" sz="1400" u="none" dirty="0">
                <a:solidFill>
                  <a:schemeClr val="tx1"/>
                </a:solidFill>
              </a:rPr>
              <a:t> cross-</a:t>
            </a:r>
            <a:r>
              <a:rPr lang="it-IT" sz="1400" u="none" dirty="0" err="1">
                <a:solidFill>
                  <a:schemeClr val="tx1"/>
                </a:solidFill>
              </a:rPr>
              <a:t>sections</a:t>
            </a:r>
            <a:r>
              <a:rPr lang="it-IT" sz="1400" u="none" dirty="0">
                <a:solidFill>
                  <a:schemeClr val="tx1"/>
                </a:solidFill>
              </a:rPr>
              <a:t>;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b="1" u="none" dirty="0" err="1">
                <a:solidFill>
                  <a:srgbClr val="B50000"/>
                </a:solidFill>
              </a:rPr>
              <a:t>integral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measurement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u="none" dirty="0">
                <a:solidFill>
                  <a:srgbClr val="B50000"/>
                </a:solidFill>
              </a:rPr>
              <a:t>(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integrated</a:t>
            </a:r>
            <a:r>
              <a:rPr lang="it-IT" sz="1400" u="none" dirty="0">
                <a:solidFill>
                  <a:srgbClr val="B50000"/>
                </a:solidFill>
              </a:rPr>
              <a:t>) </a:t>
            </a:r>
            <a:r>
              <a:rPr lang="it-IT" sz="1400" u="none" dirty="0" err="1">
                <a:solidFill>
                  <a:srgbClr val="B50000"/>
                </a:solidFill>
              </a:rPr>
              <a:t>using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neutron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beams</a:t>
            </a:r>
            <a:r>
              <a:rPr lang="it-IT" sz="1400" u="none" dirty="0">
                <a:solidFill>
                  <a:srgbClr val="B50000"/>
                </a:solidFill>
              </a:rPr>
              <a:t> with </a:t>
            </a:r>
            <a:r>
              <a:rPr lang="it-IT" sz="1400" u="none" dirty="0" err="1">
                <a:solidFill>
                  <a:srgbClr val="B50000"/>
                </a:solidFill>
              </a:rPr>
              <a:t>suitable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spectrum</a:t>
            </a:r>
            <a:r>
              <a:rPr lang="it-IT" sz="1400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2541" name="Rectangle 17"/>
          <p:cNvSpPr>
            <a:spLocks noChangeArrowheads="1"/>
          </p:cNvSpPr>
          <p:nvPr/>
        </p:nvSpPr>
        <p:spPr bwMode="auto">
          <a:xfrm>
            <a:off x="323850" y="4868863"/>
            <a:ext cx="3816350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5" name="CasellaDiTesto 21"/>
          <p:cNvSpPr txBox="1"/>
          <p:nvPr/>
        </p:nvSpPr>
        <p:spPr>
          <a:xfrm>
            <a:off x="3276600" y="1268413"/>
            <a:ext cx="5729288" cy="461962"/>
          </a:xfrm>
          <a:prstGeom prst="rect">
            <a:avLst/>
          </a:prstGeom>
          <a:solidFill>
            <a:srgbClr val="E6E6E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200" u="none" dirty="0" err="1"/>
              <a:t>For</a:t>
            </a:r>
            <a:r>
              <a:rPr lang="it-IT" sz="1200" u="none" dirty="0"/>
              <a:t> </a:t>
            </a:r>
            <a:r>
              <a:rPr lang="it-IT" sz="1200" u="none" dirty="0" err="1"/>
              <a:t>Astrophysical</a:t>
            </a:r>
            <a:r>
              <a:rPr lang="it-IT" sz="1200" u="none" dirty="0"/>
              <a:t> </a:t>
            </a:r>
            <a:r>
              <a:rPr lang="it-IT" sz="1200" u="none" dirty="0" err="1"/>
              <a:t>applications</a:t>
            </a:r>
            <a:r>
              <a:rPr lang="it-IT" sz="1200" u="none" dirty="0"/>
              <a:t> </a:t>
            </a:r>
            <a:r>
              <a:rPr lang="it-IT" sz="1200" u="none" dirty="0" err="1"/>
              <a:t>it</a:t>
            </a:r>
            <a:r>
              <a:rPr lang="it-IT" sz="1200" u="none" dirty="0"/>
              <a:t> </a:t>
            </a:r>
            <a:r>
              <a:rPr lang="it-IT" sz="1200" u="none" dirty="0" err="1"/>
              <a:t>is</a:t>
            </a:r>
            <a:r>
              <a:rPr lang="it-IT" sz="1200" u="none" dirty="0"/>
              <a:t> </a:t>
            </a:r>
            <a:r>
              <a:rPr lang="it-IT" sz="1200" u="none" dirty="0" err="1"/>
              <a:t>important</a:t>
            </a:r>
            <a:r>
              <a:rPr lang="it-IT" sz="1200" u="none" dirty="0"/>
              <a:t> </a:t>
            </a:r>
            <a:r>
              <a:rPr lang="it-IT" sz="1200" u="none" dirty="0" err="1"/>
              <a:t>to</a:t>
            </a:r>
            <a:r>
              <a:rPr lang="it-IT" sz="1200" u="none" dirty="0"/>
              <a:t> </a:t>
            </a:r>
            <a:r>
              <a:rPr lang="it-IT" sz="1200" u="none" dirty="0" err="1"/>
              <a:t>determine</a:t>
            </a:r>
            <a:r>
              <a:rPr lang="it-IT" sz="1200" u="none" dirty="0"/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Maxwellian</a:t>
            </a:r>
            <a:r>
              <a:rPr lang="it-IT" sz="1200" b="1" u="none" dirty="0">
                <a:solidFill>
                  <a:srgbClr val="B50000"/>
                </a:solidFill>
              </a:rPr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Averaged</a:t>
            </a:r>
            <a:r>
              <a:rPr lang="it-IT" sz="1200" b="1" u="none" dirty="0">
                <a:solidFill>
                  <a:srgbClr val="B50000"/>
                </a:solidFill>
              </a:rPr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Cross-Sections</a:t>
            </a:r>
            <a:r>
              <a:rPr lang="it-IT" sz="1200" b="1" u="none" dirty="0">
                <a:solidFill>
                  <a:srgbClr val="B50000"/>
                </a:solidFill>
              </a:rPr>
              <a:t> (MACS)</a:t>
            </a:r>
            <a:r>
              <a:rPr lang="it-IT" sz="1200" u="none" dirty="0"/>
              <a:t>, </a:t>
            </a:r>
            <a:r>
              <a:rPr lang="it-IT" sz="1200" u="none" dirty="0" err="1"/>
              <a:t>for</a:t>
            </a:r>
            <a:r>
              <a:rPr lang="it-IT" sz="1200" u="none" dirty="0"/>
              <a:t> </a:t>
            </a:r>
            <a:r>
              <a:rPr lang="it-IT" sz="1200" u="none" dirty="0" err="1"/>
              <a:t>various</a:t>
            </a:r>
            <a:r>
              <a:rPr lang="it-IT" sz="1200" u="none" dirty="0"/>
              <a:t>  </a:t>
            </a:r>
            <a:r>
              <a:rPr lang="it-IT" sz="1200" u="none" dirty="0" err="1"/>
              <a:t>temperatures</a:t>
            </a:r>
            <a:r>
              <a:rPr lang="it-IT" sz="1200" u="none" dirty="0"/>
              <a:t> (</a:t>
            </a:r>
            <a:r>
              <a:rPr lang="it-IT" sz="1200" u="none" dirty="0" err="1"/>
              <a:t>kT</a:t>
            </a:r>
            <a:r>
              <a:rPr lang="it-IT" sz="1200" u="none" dirty="0"/>
              <a:t> </a:t>
            </a:r>
            <a:r>
              <a:rPr lang="it-IT" sz="1200" u="none" dirty="0" err="1"/>
              <a:t>depends</a:t>
            </a:r>
            <a:r>
              <a:rPr lang="it-IT" sz="1200" u="none" dirty="0"/>
              <a:t> on stellar site).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3554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3241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MAC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30600"/>
            <a:ext cx="482441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1014"/>
            <a:ext cx="1584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CasellaDiTesto 18"/>
          <p:cNvSpPr txBox="1">
            <a:spLocks noChangeArrowheads="1"/>
          </p:cNvSpPr>
          <p:nvPr/>
        </p:nvSpPr>
        <p:spPr bwMode="auto">
          <a:xfrm>
            <a:off x="3305175" y="1844675"/>
            <a:ext cx="227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u="none"/>
              <a:t>Reaction rate (cm</a:t>
            </a:r>
            <a:r>
              <a:rPr lang="it-IT" sz="1600" u="none" baseline="30000"/>
              <a:t>-3</a:t>
            </a:r>
            <a:r>
              <a:rPr lang="it-IT" sz="1600" u="none"/>
              <a:t>s</a:t>
            </a:r>
            <a:r>
              <a:rPr lang="it-IT" sz="1600" u="none" baseline="30000"/>
              <a:t>-1</a:t>
            </a:r>
            <a:r>
              <a:rPr lang="it-IT" sz="1600" u="none"/>
              <a:t>):</a:t>
            </a:r>
          </a:p>
        </p:txBody>
      </p:sp>
      <p:pic>
        <p:nvPicPr>
          <p:cNvPr id="23561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16237"/>
            <a:ext cx="1584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43188"/>
            <a:ext cx="43211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-Up Arrow 4"/>
          <p:cNvSpPr/>
          <p:nvPr/>
        </p:nvSpPr>
        <p:spPr bwMode="auto">
          <a:xfrm rot="5400000">
            <a:off x="6263482" y="2169319"/>
            <a:ext cx="360362" cy="431800"/>
          </a:xfrm>
          <a:prstGeom prst="bentUpArrow">
            <a:avLst/>
          </a:prstGeom>
          <a:solidFill>
            <a:srgbClr val="B5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9" name="CasellaDiTesto 11"/>
          <p:cNvSpPr txBox="1"/>
          <p:nvPr/>
        </p:nvSpPr>
        <p:spPr>
          <a:xfrm>
            <a:off x="179388" y="3716338"/>
            <a:ext cx="4032250" cy="1939925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2000" b="1" u="none" dirty="0" err="1">
                <a:solidFill>
                  <a:srgbClr val="2D2D8A"/>
                </a:solidFill>
              </a:rPr>
              <a:t>Two</a:t>
            </a:r>
            <a:r>
              <a:rPr lang="it-IT" sz="2000" b="1" u="none" dirty="0">
                <a:solidFill>
                  <a:srgbClr val="2D2D8A"/>
                </a:solidFill>
              </a:rPr>
              <a:t> </a:t>
            </a:r>
            <a:r>
              <a:rPr lang="it-IT" sz="2000" b="1" u="none" dirty="0" err="1">
                <a:solidFill>
                  <a:srgbClr val="2D2D8A"/>
                </a:solidFill>
              </a:rPr>
              <a:t>methods</a:t>
            </a:r>
            <a:r>
              <a:rPr lang="it-IT" sz="2000" b="1" u="none" dirty="0">
                <a:solidFill>
                  <a:srgbClr val="2D2D8A"/>
                </a:solidFill>
              </a:rPr>
              <a:t> </a:t>
            </a:r>
            <a:r>
              <a:rPr lang="it-IT" sz="2000" u="none" dirty="0">
                <a:solidFill>
                  <a:srgbClr val="2D2D8A"/>
                </a:solidFill>
              </a:rPr>
              <a:t>are </a:t>
            </a:r>
            <a:r>
              <a:rPr lang="it-IT" sz="2000" u="none" dirty="0" err="1">
                <a:solidFill>
                  <a:srgbClr val="2D2D8A"/>
                </a:solidFill>
              </a:rPr>
              <a:t>used</a:t>
            </a:r>
            <a:r>
              <a:rPr lang="it-IT" sz="2000" u="none" dirty="0">
                <a:solidFill>
                  <a:srgbClr val="2D2D8A"/>
                </a:solidFill>
              </a:rPr>
              <a:t> to </a:t>
            </a:r>
            <a:r>
              <a:rPr lang="it-IT" sz="2000" u="none" dirty="0" err="1">
                <a:solidFill>
                  <a:schemeClr val="accent6"/>
                </a:solidFill>
              </a:rPr>
              <a:t>determine</a:t>
            </a:r>
            <a:r>
              <a:rPr lang="it-IT" sz="2000" u="none" dirty="0">
                <a:solidFill>
                  <a:schemeClr val="accent6"/>
                </a:solidFill>
              </a:rPr>
              <a:t> MACS: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u="none" dirty="0" err="1">
                <a:solidFill>
                  <a:schemeClr val="tx1"/>
                </a:solidFill>
              </a:rPr>
              <a:t>measurement</a:t>
            </a:r>
            <a:r>
              <a:rPr lang="it-IT" sz="1400" u="none" dirty="0">
                <a:solidFill>
                  <a:schemeClr val="tx1"/>
                </a:solidFill>
              </a:rPr>
              <a:t> of </a:t>
            </a:r>
            <a:r>
              <a:rPr lang="it-IT" sz="1400" b="1" u="none" dirty="0" err="1">
                <a:solidFill>
                  <a:schemeClr val="tx1"/>
                </a:solidFill>
              </a:rPr>
              <a:t>energy</a:t>
            </a:r>
            <a:r>
              <a:rPr lang="it-IT" sz="1400" b="1" u="none" dirty="0">
                <a:solidFill>
                  <a:schemeClr val="tx1"/>
                </a:solidFill>
              </a:rPr>
              <a:t> </a:t>
            </a:r>
            <a:r>
              <a:rPr lang="it-IT" sz="1400" b="1" u="none" dirty="0" err="1">
                <a:solidFill>
                  <a:schemeClr val="tx1"/>
                </a:solidFill>
              </a:rPr>
              <a:t>dependent</a:t>
            </a:r>
            <a:r>
              <a:rPr lang="it-IT" sz="1400" u="none" dirty="0">
                <a:solidFill>
                  <a:schemeClr val="tx1"/>
                </a:solidFill>
              </a:rPr>
              <a:t> </a:t>
            </a:r>
            <a:r>
              <a:rPr lang="it-IT" sz="1400" u="none" dirty="0" err="1">
                <a:solidFill>
                  <a:schemeClr val="tx1"/>
                </a:solidFill>
              </a:rPr>
              <a:t>neutron</a:t>
            </a:r>
            <a:r>
              <a:rPr lang="it-IT" sz="1400" u="none" dirty="0">
                <a:solidFill>
                  <a:schemeClr val="tx1"/>
                </a:solidFill>
              </a:rPr>
              <a:t> </a:t>
            </a:r>
            <a:r>
              <a:rPr lang="it-IT" sz="1400" u="none" dirty="0" err="1">
                <a:solidFill>
                  <a:schemeClr val="tx1"/>
                </a:solidFill>
              </a:rPr>
              <a:t>capture</a:t>
            </a:r>
            <a:r>
              <a:rPr lang="it-IT" sz="1400" u="none" dirty="0">
                <a:solidFill>
                  <a:schemeClr val="tx1"/>
                </a:solidFill>
              </a:rPr>
              <a:t> cross-</a:t>
            </a:r>
            <a:r>
              <a:rPr lang="it-IT" sz="1400" u="none" dirty="0" err="1">
                <a:solidFill>
                  <a:schemeClr val="tx1"/>
                </a:solidFill>
              </a:rPr>
              <a:t>sections</a:t>
            </a:r>
            <a:r>
              <a:rPr lang="it-IT" sz="1400" u="none" dirty="0">
                <a:solidFill>
                  <a:schemeClr val="tx1"/>
                </a:solidFill>
              </a:rPr>
              <a:t>;</a:t>
            </a:r>
          </a:p>
          <a:p>
            <a:pPr marL="522287" lvl="1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1400" b="1" u="none" dirty="0" err="1">
                <a:solidFill>
                  <a:srgbClr val="B50000"/>
                </a:solidFill>
              </a:rPr>
              <a:t>integral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measurement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u="none" dirty="0">
                <a:solidFill>
                  <a:srgbClr val="B50000"/>
                </a:solidFill>
              </a:rPr>
              <a:t>(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integrated</a:t>
            </a:r>
            <a:r>
              <a:rPr lang="it-IT" sz="1400" u="none" dirty="0">
                <a:solidFill>
                  <a:srgbClr val="B50000"/>
                </a:solidFill>
              </a:rPr>
              <a:t>) </a:t>
            </a:r>
            <a:r>
              <a:rPr lang="it-IT" sz="1400" u="none" dirty="0" err="1">
                <a:solidFill>
                  <a:srgbClr val="B50000"/>
                </a:solidFill>
              </a:rPr>
              <a:t>using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neutron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beams</a:t>
            </a:r>
            <a:r>
              <a:rPr lang="it-IT" sz="1400" u="none" dirty="0">
                <a:solidFill>
                  <a:srgbClr val="B50000"/>
                </a:solidFill>
              </a:rPr>
              <a:t> with </a:t>
            </a:r>
            <a:r>
              <a:rPr lang="it-IT" sz="1400" u="none" dirty="0" err="1">
                <a:solidFill>
                  <a:srgbClr val="B50000"/>
                </a:solidFill>
              </a:rPr>
              <a:t>suitable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energy</a:t>
            </a:r>
            <a:r>
              <a:rPr lang="it-IT" sz="1400" u="none" dirty="0">
                <a:solidFill>
                  <a:srgbClr val="B50000"/>
                </a:solidFill>
              </a:rPr>
              <a:t> </a:t>
            </a:r>
            <a:r>
              <a:rPr lang="it-IT" sz="1400" u="none" dirty="0" err="1">
                <a:solidFill>
                  <a:srgbClr val="B50000"/>
                </a:solidFill>
              </a:rPr>
              <a:t>spectrum</a:t>
            </a:r>
            <a:r>
              <a:rPr lang="it-IT" sz="1400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4932040" y="4005833"/>
            <a:ext cx="144264" cy="14324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580063" y="3933825"/>
            <a:ext cx="71437" cy="71438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011863" y="4221163"/>
            <a:ext cx="73025" cy="7143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588125" y="4652963"/>
            <a:ext cx="71438" cy="7143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18" name="CasellaDiTesto 21"/>
          <p:cNvSpPr txBox="1"/>
          <p:nvPr/>
        </p:nvSpPr>
        <p:spPr>
          <a:xfrm>
            <a:off x="3276600" y="1268413"/>
            <a:ext cx="5729288" cy="461962"/>
          </a:xfrm>
          <a:prstGeom prst="rect">
            <a:avLst/>
          </a:prstGeom>
          <a:solidFill>
            <a:srgbClr val="E6E6E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200" u="none" dirty="0" err="1"/>
              <a:t>For</a:t>
            </a:r>
            <a:r>
              <a:rPr lang="it-IT" sz="1200" u="none" dirty="0"/>
              <a:t> </a:t>
            </a:r>
            <a:r>
              <a:rPr lang="it-IT" sz="1200" u="none" dirty="0" err="1"/>
              <a:t>Astrophysical</a:t>
            </a:r>
            <a:r>
              <a:rPr lang="it-IT" sz="1200" u="none" dirty="0"/>
              <a:t> </a:t>
            </a:r>
            <a:r>
              <a:rPr lang="it-IT" sz="1200" u="none" dirty="0" err="1"/>
              <a:t>applications</a:t>
            </a:r>
            <a:r>
              <a:rPr lang="it-IT" sz="1200" u="none" dirty="0"/>
              <a:t> </a:t>
            </a:r>
            <a:r>
              <a:rPr lang="it-IT" sz="1200" u="none" dirty="0" err="1"/>
              <a:t>it</a:t>
            </a:r>
            <a:r>
              <a:rPr lang="it-IT" sz="1200" u="none" dirty="0"/>
              <a:t> </a:t>
            </a:r>
            <a:r>
              <a:rPr lang="it-IT" sz="1200" u="none" dirty="0" err="1"/>
              <a:t>is</a:t>
            </a:r>
            <a:r>
              <a:rPr lang="it-IT" sz="1200" u="none" dirty="0"/>
              <a:t> </a:t>
            </a:r>
            <a:r>
              <a:rPr lang="it-IT" sz="1200" u="none" dirty="0" err="1"/>
              <a:t>important</a:t>
            </a:r>
            <a:r>
              <a:rPr lang="it-IT" sz="1200" u="none" dirty="0"/>
              <a:t> </a:t>
            </a:r>
            <a:r>
              <a:rPr lang="it-IT" sz="1200" u="none" dirty="0" err="1"/>
              <a:t>to</a:t>
            </a:r>
            <a:r>
              <a:rPr lang="it-IT" sz="1200" u="none" dirty="0"/>
              <a:t> </a:t>
            </a:r>
            <a:r>
              <a:rPr lang="it-IT" sz="1200" u="none" dirty="0" err="1"/>
              <a:t>determine</a:t>
            </a:r>
            <a:r>
              <a:rPr lang="it-IT" sz="1200" u="none" dirty="0"/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Maxwellian</a:t>
            </a:r>
            <a:r>
              <a:rPr lang="it-IT" sz="1200" b="1" u="none" dirty="0">
                <a:solidFill>
                  <a:srgbClr val="B50000"/>
                </a:solidFill>
              </a:rPr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Averaged</a:t>
            </a:r>
            <a:r>
              <a:rPr lang="it-IT" sz="1200" b="1" u="none" dirty="0">
                <a:solidFill>
                  <a:srgbClr val="B50000"/>
                </a:solidFill>
              </a:rPr>
              <a:t> </a:t>
            </a:r>
            <a:r>
              <a:rPr lang="it-IT" sz="1200" b="1" u="none" dirty="0" err="1">
                <a:solidFill>
                  <a:srgbClr val="B50000"/>
                </a:solidFill>
              </a:rPr>
              <a:t>Cross-Sections</a:t>
            </a:r>
            <a:r>
              <a:rPr lang="it-IT" sz="1200" b="1" u="none" dirty="0">
                <a:solidFill>
                  <a:srgbClr val="B50000"/>
                </a:solidFill>
              </a:rPr>
              <a:t> (MACS)</a:t>
            </a:r>
            <a:r>
              <a:rPr lang="it-IT" sz="1200" u="none" dirty="0"/>
              <a:t>, </a:t>
            </a:r>
            <a:r>
              <a:rPr lang="it-IT" sz="1200" u="none" dirty="0" err="1"/>
              <a:t>for</a:t>
            </a:r>
            <a:r>
              <a:rPr lang="it-IT" sz="1200" u="none" dirty="0"/>
              <a:t> </a:t>
            </a:r>
            <a:r>
              <a:rPr lang="it-IT" sz="1200" u="none" dirty="0" err="1"/>
              <a:t>various</a:t>
            </a:r>
            <a:r>
              <a:rPr lang="it-IT" sz="1200" u="none" dirty="0"/>
              <a:t>  </a:t>
            </a:r>
            <a:r>
              <a:rPr lang="it-IT" sz="1200" u="none" dirty="0" err="1"/>
              <a:t>temperatures</a:t>
            </a:r>
            <a:r>
              <a:rPr lang="it-IT" sz="1200" u="none" dirty="0"/>
              <a:t> (</a:t>
            </a:r>
            <a:r>
              <a:rPr lang="it-IT" sz="1200" u="none" dirty="0" err="1"/>
              <a:t>kT</a:t>
            </a:r>
            <a:r>
              <a:rPr lang="it-IT" sz="1200" u="none" dirty="0"/>
              <a:t> </a:t>
            </a:r>
            <a:r>
              <a:rPr lang="it-IT" sz="1200" u="none" dirty="0" err="1"/>
              <a:t>depends</a:t>
            </a:r>
            <a:r>
              <a:rPr lang="it-IT" sz="1200" u="none" dirty="0"/>
              <a:t> on stellar site). 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5507856" y="3861048"/>
            <a:ext cx="144264" cy="14324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939904" y="4158233"/>
            <a:ext cx="144264" cy="14324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516216" y="4581897"/>
            <a:ext cx="144264" cy="143247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B50000"/>
                </a:solidFill>
              </a:ln>
              <a:solidFill>
                <a:srgbClr val="B5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latin typeface="+mn-lt"/>
                <a:cs typeface="+mj-cs"/>
              </a:rPr>
              <a:t>The n_TOF project</a:t>
            </a:r>
          </a:p>
        </p:txBody>
      </p:sp>
      <p:pic>
        <p:nvPicPr>
          <p:cNvPr id="24578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11365" r="5251" b="57661"/>
          <a:stretch>
            <a:fillRect/>
          </a:stretch>
        </p:blipFill>
        <p:spPr bwMode="auto">
          <a:xfrm>
            <a:off x="4500563" y="1287463"/>
            <a:ext cx="437832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537200" y="1290638"/>
            <a:ext cx="2473325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u="none" dirty="0" err="1">
                <a:solidFill>
                  <a:schemeClr val="bg1"/>
                </a:solidFill>
              </a:rPr>
              <a:t>Bao</a:t>
            </a:r>
            <a:r>
              <a:rPr lang="en-US" sz="1400" b="1" u="none" dirty="0">
                <a:solidFill>
                  <a:schemeClr val="bg1"/>
                </a:solidFill>
              </a:rPr>
              <a:t> et al. ADNDT 76 (2000)</a:t>
            </a:r>
          </a:p>
        </p:txBody>
      </p:sp>
      <p:sp>
        <p:nvSpPr>
          <p:cNvPr id="25" name="CasellaDiTesto 36"/>
          <p:cNvSpPr txBox="1">
            <a:spLocks noChangeArrowheads="1"/>
          </p:cNvSpPr>
          <p:nvPr/>
        </p:nvSpPr>
        <p:spPr bwMode="auto">
          <a:xfrm>
            <a:off x="107950" y="3857625"/>
            <a:ext cx="8351838" cy="2338388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1200"/>
              </a:spcBef>
              <a:defRPr/>
            </a:pPr>
            <a:r>
              <a:rPr lang="it-IT" sz="1800" u="none" dirty="0" err="1">
                <a:solidFill>
                  <a:srgbClr val="2D2D8A"/>
                </a:solidFill>
              </a:rPr>
              <a:t>For</a:t>
            </a:r>
            <a:r>
              <a:rPr lang="it-IT" sz="1800" u="none" dirty="0">
                <a:solidFill>
                  <a:srgbClr val="2D2D8A"/>
                </a:solidFill>
              </a:rPr>
              <a:t> </a:t>
            </a:r>
            <a:r>
              <a:rPr lang="it-IT" sz="1800" u="none" dirty="0" err="1">
                <a:solidFill>
                  <a:srgbClr val="2D2D8A"/>
                </a:solidFill>
              </a:rPr>
              <a:t>three</a:t>
            </a:r>
            <a:r>
              <a:rPr lang="it-IT" sz="1800" u="none" dirty="0">
                <a:solidFill>
                  <a:srgbClr val="2D2D8A"/>
                </a:solidFill>
              </a:rPr>
              <a:t> </a:t>
            </a:r>
            <a:r>
              <a:rPr lang="it-IT" sz="1800" u="none" dirty="0" err="1">
                <a:solidFill>
                  <a:srgbClr val="2D2D8A"/>
                </a:solidFill>
              </a:rPr>
              <a:t>classes</a:t>
            </a:r>
            <a:r>
              <a:rPr lang="it-IT" sz="1800" u="none" dirty="0">
                <a:solidFill>
                  <a:srgbClr val="2D2D8A"/>
                </a:solidFill>
              </a:rPr>
              <a:t> </a:t>
            </a:r>
            <a:r>
              <a:rPr lang="it-IT" sz="1800" u="none" dirty="0" err="1">
                <a:solidFill>
                  <a:srgbClr val="2D2D8A"/>
                </a:solidFill>
              </a:rPr>
              <a:t>of</a:t>
            </a:r>
            <a:r>
              <a:rPr lang="it-IT" sz="1800" u="none" dirty="0">
                <a:solidFill>
                  <a:srgbClr val="2D2D8A"/>
                </a:solidFill>
              </a:rPr>
              <a:t> nuclei data are </a:t>
            </a:r>
            <a:r>
              <a:rPr lang="it-IT" sz="1800" u="none" dirty="0" err="1">
                <a:solidFill>
                  <a:srgbClr val="2D2D8A"/>
                </a:solidFill>
              </a:rPr>
              <a:t>lacking</a:t>
            </a:r>
            <a:r>
              <a:rPr lang="it-IT" sz="1800" u="none" dirty="0">
                <a:solidFill>
                  <a:srgbClr val="2D2D8A"/>
                </a:solidFill>
              </a:rPr>
              <a:t> or </a:t>
            </a:r>
            <a:r>
              <a:rPr lang="it-IT" sz="1800" u="none" dirty="0" err="1">
                <a:solidFill>
                  <a:srgbClr val="2D2D8A"/>
                </a:solidFill>
              </a:rPr>
              <a:t>need</a:t>
            </a:r>
            <a:r>
              <a:rPr lang="it-IT" sz="1800" u="none" dirty="0">
                <a:solidFill>
                  <a:srgbClr val="2D2D8A"/>
                </a:solidFill>
              </a:rPr>
              <a:t> </a:t>
            </a:r>
            <a:r>
              <a:rPr lang="it-IT" sz="1800" u="none" dirty="0" err="1">
                <a:solidFill>
                  <a:srgbClr val="2D2D8A"/>
                </a:solidFill>
              </a:rPr>
              <a:t>substantial</a:t>
            </a:r>
            <a:r>
              <a:rPr lang="it-IT" sz="1800" u="none" dirty="0">
                <a:solidFill>
                  <a:srgbClr val="2D2D8A"/>
                </a:solidFill>
              </a:rPr>
              <a:t> </a:t>
            </a:r>
            <a:r>
              <a:rPr lang="it-IT" sz="1800" u="none" dirty="0" err="1">
                <a:solidFill>
                  <a:srgbClr val="2D2D8A"/>
                </a:solidFill>
              </a:rPr>
              <a:t>improvements</a:t>
            </a:r>
            <a:r>
              <a:rPr lang="it-IT" sz="1800" u="none" dirty="0">
                <a:solidFill>
                  <a:srgbClr val="2D2D8A"/>
                </a:solidFill>
              </a:rPr>
              <a:t>:</a:t>
            </a:r>
          </a:p>
          <a:p>
            <a:pPr lvl="1" indent="-280988">
              <a:spcBef>
                <a:spcPts val="600"/>
              </a:spcBef>
              <a:defRPr/>
            </a:pPr>
            <a:r>
              <a:rPr lang="it-IT" sz="1400" u="none" dirty="0">
                <a:solidFill>
                  <a:srgbClr val="2D2D8A"/>
                </a:solidFill>
              </a:rPr>
              <a:t>1. 	Nuclei with </a:t>
            </a:r>
            <a:r>
              <a:rPr lang="it-IT" sz="1400" b="1" u="none" dirty="0">
                <a:solidFill>
                  <a:srgbClr val="B50000"/>
                </a:solidFill>
              </a:rPr>
              <a:t>low cross-</a:t>
            </a:r>
            <a:r>
              <a:rPr lang="it-IT" sz="1400" b="1" u="none" dirty="0" err="1">
                <a:solidFill>
                  <a:srgbClr val="B50000"/>
                </a:solidFill>
              </a:rPr>
              <a:t>section</a:t>
            </a:r>
            <a:r>
              <a:rPr lang="it-IT" sz="1400" u="none" dirty="0">
                <a:solidFill>
                  <a:srgbClr val="2D2D8A"/>
                </a:solidFill>
              </a:rPr>
              <a:t>, in </a:t>
            </a:r>
            <a:r>
              <a:rPr lang="it-IT" sz="1400" u="none" dirty="0" err="1">
                <a:solidFill>
                  <a:srgbClr val="2D2D8A"/>
                </a:solidFill>
              </a:rPr>
              <a:t>particular</a:t>
            </a:r>
            <a:r>
              <a:rPr lang="it-IT" sz="1400" u="none" dirty="0">
                <a:solidFill>
                  <a:srgbClr val="2D2D8A"/>
                </a:solidFill>
              </a:rPr>
              <a:t> </a:t>
            </a:r>
            <a:r>
              <a:rPr lang="it-IT" sz="1400" u="none" dirty="0" err="1">
                <a:solidFill>
                  <a:srgbClr val="2D2D8A"/>
                </a:solidFill>
              </a:rPr>
              <a:t>neutron</a:t>
            </a:r>
            <a:r>
              <a:rPr lang="it-IT" sz="1400" u="none" dirty="0">
                <a:solidFill>
                  <a:srgbClr val="2D2D8A"/>
                </a:solidFill>
              </a:rPr>
              <a:t> </a:t>
            </a:r>
            <a:r>
              <a:rPr lang="it-IT" sz="1400" u="none" dirty="0" err="1">
                <a:solidFill>
                  <a:srgbClr val="2D2D8A"/>
                </a:solidFill>
              </a:rPr>
              <a:t>magic</a:t>
            </a:r>
            <a:r>
              <a:rPr lang="it-IT" sz="1400" u="none" dirty="0">
                <a:solidFill>
                  <a:srgbClr val="2D2D8A"/>
                </a:solidFill>
              </a:rPr>
              <a:t> nuclei (</a:t>
            </a:r>
            <a:r>
              <a:rPr lang="it-IT" sz="1400" u="none" dirty="0" err="1">
                <a:solidFill>
                  <a:srgbClr val="2D2D8A"/>
                </a:solidFill>
              </a:rPr>
              <a:t>s-process</a:t>
            </a:r>
            <a:r>
              <a:rPr lang="it-IT" sz="1400" u="none" dirty="0">
                <a:solidFill>
                  <a:srgbClr val="2D2D8A"/>
                </a:solidFill>
              </a:rPr>
              <a:t> </a:t>
            </a:r>
            <a:r>
              <a:rPr lang="it-IT" sz="1400" u="none" dirty="0" err="1">
                <a:solidFill>
                  <a:srgbClr val="2D2D8A"/>
                </a:solidFill>
              </a:rPr>
              <a:t>bottleneck</a:t>
            </a:r>
            <a:r>
              <a:rPr lang="it-IT" sz="1400" u="none" dirty="0" smtClean="0">
                <a:solidFill>
                  <a:srgbClr val="2D2D8A"/>
                </a:solidFill>
              </a:rPr>
              <a:t>):</a:t>
            </a:r>
            <a:endParaRPr lang="it-IT" sz="1400" u="none" dirty="0">
              <a:solidFill>
                <a:srgbClr val="2D2D8A"/>
              </a:solidFill>
            </a:endParaRPr>
          </a:p>
          <a:p>
            <a:pPr marL="900113" lvl="1" indent="-2809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1400" b="1" u="none" dirty="0">
                <a:solidFill>
                  <a:srgbClr val="B50000"/>
                </a:solidFill>
              </a:rPr>
              <a:t>N=50	</a:t>
            </a:r>
            <a:r>
              <a:rPr lang="it-IT" sz="1400" b="1" u="none" baseline="30000" dirty="0">
                <a:solidFill>
                  <a:srgbClr val="B50000"/>
                </a:solidFill>
              </a:rPr>
              <a:t>86</a:t>
            </a:r>
            <a:r>
              <a:rPr lang="it-IT" sz="1400" b="1" u="none" dirty="0">
                <a:solidFill>
                  <a:srgbClr val="B50000"/>
                </a:solidFill>
              </a:rPr>
              <a:t>Kr, </a:t>
            </a:r>
            <a:r>
              <a:rPr lang="it-IT" sz="1400" b="1" u="none" baseline="30000" dirty="0">
                <a:solidFill>
                  <a:srgbClr val="B50000"/>
                </a:solidFill>
              </a:rPr>
              <a:t>87</a:t>
            </a:r>
            <a:r>
              <a:rPr lang="it-IT" sz="1400" b="1" u="none" dirty="0">
                <a:solidFill>
                  <a:srgbClr val="B50000"/>
                </a:solidFill>
              </a:rPr>
              <a:t>Rb, </a:t>
            </a:r>
            <a:r>
              <a:rPr lang="it-IT" sz="1400" b="1" u="none" baseline="30000" dirty="0">
                <a:solidFill>
                  <a:srgbClr val="B50000"/>
                </a:solidFill>
              </a:rPr>
              <a:t>88</a:t>
            </a:r>
            <a:r>
              <a:rPr lang="it-IT" sz="1400" b="1" u="none" dirty="0">
                <a:solidFill>
                  <a:srgbClr val="B50000"/>
                </a:solidFill>
              </a:rPr>
              <a:t>Sr, </a:t>
            </a:r>
            <a:r>
              <a:rPr lang="it-IT" sz="1400" b="1" u="none" baseline="30000" dirty="0">
                <a:solidFill>
                  <a:srgbClr val="B50000"/>
                </a:solidFill>
              </a:rPr>
              <a:t>90</a:t>
            </a:r>
            <a:r>
              <a:rPr lang="it-IT" sz="1400" b="1" u="none" dirty="0">
                <a:solidFill>
                  <a:srgbClr val="B50000"/>
                </a:solidFill>
              </a:rPr>
              <a:t>Zr</a:t>
            </a:r>
          </a:p>
          <a:p>
            <a:pPr marL="900113" lvl="1" indent="-280988">
              <a:buFont typeface="Arial" pitchFamily="34" charset="0"/>
              <a:buChar char="•"/>
              <a:defRPr/>
            </a:pPr>
            <a:r>
              <a:rPr lang="it-IT" sz="1400" b="1" u="none" dirty="0">
                <a:solidFill>
                  <a:srgbClr val="B50000"/>
                </a:solidFill>
              </a:rPr>
              <a:t>N=82	</a:t>
            </a:r>
            <a:r>
              <a:rPr lang="it-IT" sz="1400" b="1" u="none" baseline="30000" dirty="0">
                <a:solidFill>
                  <a:srgbClr val="B50000"/>
                </a:solidFill>
              </a:rPr>
              <a:t>138</a:t>
            </a:r>
            <a:r>
              <a:rPr lang="it-IT" sz="1400" b="1" u="none" dirty="0">
                <a:solidFill>
                  <a:srgbClr val="B50000"/>
                </a:solidFill>
              </a:rPr>
              <a:t>Ba, </a:t>
            </a:r>
            <a:r>
              <a:rPr lang="it-IT" sz="1400" b="1" u="none" baseline="30000" dirty="0">
                <a:solidFill>
                  <a:srgbClr val="B50000"/>
                </a:solidFill>
              </a:rPr>
              <a:t>139</a:t>
            </a:r>
            <a:r>
              <a:rPr lang="it-IT" sz="1400" b="1" u="none" dirty="0">
                <a:solidFill>
                  <a:srgbClr val="B50000"/>
                </a:solidFill>
              </a:rPr>
              <a:t>La, </a:t>
            </a:r>
            <a:r>
              <a:rPr lang="it-IT" sz="1400" b="1" u="none" baseline="30000" dirty="0">
                <a:solidFill>
                  <a:srgbClr val="B50000"/>
                </a:solidFill>
              </a:rPr>
              <a:t>140</a:t>
            </a:r>
            <a:r>
              <a:rPr lang="it-IT" sz="1400" b="1" u="none" dirty="0">
                <a:solidFill>
                  <a:srgbClr val="B50000"/>
                </a:solidFill>
              </a:rPr>
              <a:t>Ce</a:t>
            </a:r>
          </a:p>
          <a:p>
            <a:pPr marL="442913" indent="-280988">
              <a:spcBef>
                <a:spcPts val="600"/>
              </a:spcBef>
              <a:defRPr/>
            </a:pPr>
            <a:r>
              <a:rPr lang="it-IT" sz="1400" u="none" dirty="0">
                <a:solidFill>
                  <a:srgbClr val="2D2D8A"/>
                </a:solidFill>
              </a:rPr>
              <a:t>2.	</a:t>
            </a:r>
            <a:r>
              <a:rPr lang="it-IT" sz="1400" u="none" dirty="0" err="1">
                <a:solidFill>
                  <a:srgbClr val="2D2D8A"/>
                </a:solidFill>
              </a:rPr>
              <a:t>Isotopes</a:t>
            </a:r>
            <a:r>
              <a:rPr lang="it-IT" sz="1400" u="none" dirty="0">
                <a:solidFill>
                  <a:srgbClr val="2D2D8A"/>
                </a:solidFill>
              </a:rPr>
              <a:t> </a:t>
            </a:r>
            <a:r>
              <a:rPr lang="it-IT" sz="1400" u="none" dirty="0" err="1">
                <a:solidFill>
                  <a:srgbClr val="2D2D8A"/>
                </a:solidFill>
              </a:rPr>
              <a:t>unavailable</a:t>
            </a:r>
            <a:r>
              <a:rPr lang="it-IT" sz="1400" u="none" dirty="0">
                <a:solidFill>
                  <a:srgbClr val="2D2D8A"/>
                </a:solidFill>
              </a:rPr>
              <a:t> in </a:t>
            </a:r>
            <a:r>
              <a:rPr lang="it-IT" sz="1400" u="none" dirty="0" err="1">
                <a:solidFill>
                  <a:srgbClr val="2D2D8A"/>
                </a:solidFill>
              </a:rPr>
              <a:t>large</a:t>
            </a:r>
            <a:r>
              <a:rPr lang="it-IT" sz="1400" u="none" dirty="0">
                <a:solidFill>
                  <a:srgbClr val="2D2D8A"/>
                </a:solidFill>
              </a:rPr>
              <a:t> </a:t>
            </a:r>
            <a:r>
              <a:rPr lang="it-IT" sz="1400" u="none" dirty="0" err="1">
                <a:solidFill>
                  <a:srgbClr val="2D2D8A"/>
                </a:solidFill>
              </a:rPr>
              <a:t>amount</a:t>
            </a:r>
            <a:r>
              <a:rPr lang="it-IT" sz="1400" u="none" dirty="0">
                <a:solidFill>
                  <a:srgbClr val="2D2D8A"/>
                </a:solidFill>
              </a:rPr>
              <a:t>, </a:t>
            </a:r>
            <a:r>
              <a:rPr lang="it-IT" sz="1400" u="none" dirty="0" err="1">
                <a:solidFill>
                  <a:srgbClr val="2D2D8A"/>
                </a:solidFill>
              </a:rPr>
              <a:t>such</a:t>
            </a:r>
            <a:r>
              <a:rPr lang="it-IT" sz="1400" u="none" dirty="0">
                <a:solidFill>
                  <a:srgbClr val="2D2D8A"/>
                </a:solidFill>
              </a:rPr>
              <a:t> </a:t>
            </a:r>
            <a:r>
              <a:rPr lang="it-IT" sz="1400" u="none" dirty="0" err="1">
                <a:solidFill>
                  <a:srgbClr val="2D2D8A"/>
                </a:solidFill>
              </a:rPr>
              <a:t>as</a:t>
            </a:r>
            <a:r>
              <a:rPr lang="it-IT" sz="1400" u="none" dirty="0">
                <a:solidFill>
                  <a:srgbClr val="2D2D8A"/>
                </a:solidFill>
              </a:rPr>
              <a:t> rare or </a:t>
            </a:r>
            <a:r>
              <a:rPr lang="it-IT" sz="1400" u="none" dirty="0" err="1">
                <a:solidFill>
                  <a:srgbClr val="2D2D8A"/>
                </a:solidFill>
              </a:rPr>
              <a:t>expensive</a:t>
            </a:r>
            <a:r>
              <a:rPr lang="it-IT" sz="1400" u="none" dirty="0">
                <a:solidFill>
                  <a:srgbClr val="2D2D8A"/>
                </a:solidFill>
              </a:rPr>
              <a:t> </a:t>
            </a:r>
            <a:r>
              <a:rPr lang="it-IT" sz="1400" u="none" dirty="0" err="1">
                <a:solidFill>
                  <a:srgbClr val="2D2D8A"/>
                </a:solidFill>
              </a:rPr>
              <a:t>isotopes</a:t>
            </a:r>
            <a:r>
              <a:rPr lang="it-IT" sz="1400" u="none" dirty="0">
                <a:solidFill>
                  <a:srgbClr val="2D2D8A"/>
                </a:solidFill>
              </a:rPr>
              <a:t>: </a:t>
            </a:r>
          </a:p>
          <a:p>
            <a:pPr marL="900113" lvl="1" indent="-276225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1400" b="1" u="none" baseline="30000" dirty="0">
                <a:solidFill>
                  <a:srgbClr val="B50000"/>
                </a:solidFill>
                <a:cs typeface="Times New Roman" pitchFamily="18" charset="0"/>
              </a:rPr>
              <a:t>25,26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Mg,</a:t>
            </a:r>
            <a:r>
              <a:rPr lang="it-IT" sz="1400" b="1" u="none" baseline="30000" dirty="0">
                <a:solidFill>
                  <a:srgbClr val="B50000"/>
                </a:solidFill>
                <a:cs typeface="Times New Roman" pitchFamily="18" charset="0"/>
              </a:rPr>
              <a:t> 186,187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Os, </a:t>
            </a:r>
            <a:r>
              <a:rPr lang="it-IT" sz="1400" b="1" u="none" baseline="30000" dirty="0">
                <a:solidFill>
                  <a:srgbClr val="B50000"/>
                </a:solidFill>
                <a:cs typeface="Times New Roman" pitchFamily="18" charset="0"/>
              </a:rPr>
              <a:t>180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W, </a:t>
            </a:r>
            <a:r>
              <a:rPr lang="it-IT" sz="1400" b="1" u="none" dirty="0" err="1">
                <a:solidFill>
                  <a:srgbClr val="B50000"/>
                </a:solidFill>
                <a:cs typeface="Times New Roman" pitchFamily="18" charset="0"/>
              </a:rPr>
              <a:t>etc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…</a:t>
            </a:r>
          </a:p>
          <a:p>
            <a:pPr marL="442913" indent="-280988">
              <a:spcBef>
                <a:spcPts val="600"/>
              </a:spcBef>
              <a:defRPr/>
            </a:pPr>
            <a:r>
              <a:rPr lang="it-IT" sz="1400" u="none" dirty="0">
                <a:solidFill>
                  <a:srgbClr val="2D2D8A"/>
                </a:solidFill>
              </a:rPr>
              <a:t>3.	</a:t>
            </a:r>
            <a:r>
              <a:rPr lang="it-IT" sz="1400" u="none" dirty="0" err="1">
                <a:solidFill>
                  <a:srgbClr val="2D2D8A"/>
                </a:solidFill>
              </a:rPr>
              <a:t>Radioactive</a:t>
            </a:r>
            <a:r>
              <a:rPr lang="it-IT" sz="1400" u="none" dirty="0">
                <a:solidFill>
                  <a:srgbClr val="2D2D8A"/>
                </a:solidFill>
              </a:rPr>
              <a:t> </a:t>
            </a:r>
            <a:r>
              <a:rPr lang="it-IT" sz="1400" b="1" u="none" dirty="0">
                <a:solidFill>
                  <a:srgbClr val="2D2D8A"/>
                </a:solidFill>
              </a:rPr>
              <a:t>branching </a:t>
            </a:r>
            <a:r>
              <a:rPr lang="it-IT" sz="1400" u="none" dirty="0" err="1">
                <a:solidFill>
                  <a:srgbClr val="2D2D8A"/>
                </a:solidFill>
              </a:rPr>
              <a:t>isotopes</a:t>
            </a:r>
            <a:r>
              <a:rPr lang="it-IT" sz="1400" u="none" dirty="0">
                <a:solidFill>
                  <a:srgbClr val="2D2D8A"/>
                </a:solidFill>
              </a:rPr>
              <a:t> (“stellar </a:t>
            </a:r>
            <a:r>
              <a:rPr lang="it-IT" sz="1400" u="none" dirty="0" err="1">
                <a:solidFill>
                  <a:srgbClr val="2D2D8A"/>
                </a:solidFill>
              </a:rPr>
              <a:t>thermometers</a:t>
            </a:r>
            <a:r>
              <a:rPr lang="it-IT" sz="1400" u="none" dirty="0">
                <a:solidFill>
                  <a:srgbClr val="2D2D8A"/>
                </a:solidFill>
              </a:rPr>
              <a:t>”):</a:t>
            </a:r>
          </a:p>
          <a:p>
            <a:pPr marL="900113" lvl="1" indent="-276225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1400" b="1" u="none" baseline="30000" dirty="0">
                <a:solidFill>
                  <a:srgbClr val="B50000"/>
                </a:solidFill>
                <a:cs typeface="Times New Roman" pitchFamily="18" charset="0"/>
              </a:rPr>
              <a:t>79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Se, </a:t>
            </a:r>
            <a:r>
              <a:rPr lang="it-IT" sz="1400" b="1" u="none" baseline="30000" dirty="0">
                <a:solidFill>
                  <a:srgbClr val="B50000"/>
                </a:solidFill>
                <a:cs typeface="Times New Roman" pitchFamily="18" charset="0"/>
              </a:rPr>
              <a:t>85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Kr, </a:t>
            </a:r>
            <a:r>
              <a:rPr lang="it-IT" sz="1400" b="1" u="none" baseline="30000" dirty="0">
                <a:solidFill>
                  <a:srgbClr val="B50000"/>
                </a:solidFill>
                <a:cs typeface="Times New Roman" pitchFamily="18" charset="0"/>
              </a:rPr>
              <a:t>151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Sm, </a:t>
            </a:r>
            <a:r>
              <a:rPr lang="it-IT" sz="1400" b="1" u="none" baseline="30000" dirty="0">
                <a:solidFill>
                  <a:srgbClr val="B50000"/>
                </a:solidFill>
                <a:cs typeface="Times New Roman" pitchFamily="18" charset="0"/>
              </a:rPr>
              <a:t>163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Ho, </a:t>
            </a:r>
            <a:r>
              <a:rPr lang="it-IT" sz="1400" b="1" u="none" baseline="30000" dirty="0">
                <a:solidFill>
                  <a:srgbClr val="B50000"/>
                </a:solidFill>
                <a:cs typeface="Times New Roman" pitchFamily="18" charset="0"/>
              </a:rPr>
              <a:t>204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Tl, </a:t>
            </a:r>
            <a:r>
              <a:rPr lang="it-IT" sz="1400" b="1" u="none" baseline="30000" dirty="0">
                <a:solidFill>
                  <a:srgbClr val="B50000"/>
                </a:solidFill>
                <a:cs typeface="Times New Roman" pitchFamily="18" charset="0"/>
              </a:rPr>
              <a:t>205</a:t>
            </a:r>
            <a:r>
              <a:rPr lang="it-IT" sz="1400" b="1" u="none" dirty="0">
                <a:solidFill>
                  <a:srgbClr val="B50000"/>
                </a:solidFill>
                <a:cs typeface="Times New Roman" pitchFamily="18" charset="0"/>
              </a:rPr>
              <a:t>Pb</a:t>
            </a:r>
          </a:p>
        </p:txBody>
      </p:sp>
      <p:sp>
        <p:nvSpPr>
          <p:cNvPr id="26" name="CasellaDiTesto 36"/>
          <p:cNvSpPr txBox="1">
            <a:spLocks noChangeArrowheads="1"/>
          </p:cNvSpPr>
          <p:nvPr/>
        </p:nvSpPr>
        <p:spPr bwMode="auto">
          <a:xfrm>
            <a:off x="142875" y="1454150"/>
            <a:ext cx="4286250" cy="2046288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400" b="1" u="none" dirty="0" err="1">
                <a:solidFill>
                  <a:srgbClr val="B50000"/>
                </a:solidFill>
              </a:rPr>
              <a:t>Huge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amount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of</a:t>
            </a:r>
            <a:r>
              <a:rPr lang="it-IT" sz="1400" b="1" u="none" dirty="0">
                <a:solidFill>
                  <a:srgbClr val="B50000"/>
                </a:solidFill>
              </a:rPr>
              <a:t> data </a:t>
            </a:r>
            <a:r>
              <a:rPr lang="it-IT" sz="1400" u="none" dirty="0" err="1">
                <a:solidFill>
                  <a:schemeClr val="accent6"/>
                </a:solidFill>
              </a:rPr>
              <a:t>collected</a:t>
            </a:r>
            <a:r>
              <a:rPr lang="it-IT" sz="1400" u="none" dirty="0">
                <a:solidFill>
                  <a:schemeClr val="accent6"/>
                </a:solidFill>
              </a:rPr>
              <a:t> on </a:t>
            </a:r>
            <a:r>
              <a:rPr lang="it-IT" sz="1400" u="none" dirty="0" err="1">
                <a:solidFill>
                  <a:schemeClr val="accent6"/>
                </a:solidFill>
              </a:rPr>
              <a:t>many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u="none" dirty="0" err="1">
                <a:solidFill>
                  <a:schemeClr val="accent6"/>
                </a:solidFill>
              </a:rPr>
              <a:t>isotopes</a:t>
            </a:r>
            <a:r>
              <a:rPr lang="it-IT" sz="1400" u="none" dirty="0">
                <a:solidFill>
                  <a:schemeClr val="accent6"/>
                </a:solidFill>
              </a:rPr>
              <a:t>, </a:t>
            </a:r>
            <a:r>
              <a:rPr lang="it-IT" sz="1400" u="none" dirty="0" err="1">
                <a:solidFill>
                  <a:schemeClr val="accent6"/>
                </a:solidFill>
              </a:rPr>
              <a:t>mostly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stable</a:t>
            </a:r>
            <a:r>
              <a:rPr lang="it-IT" sz="1400" u="none" dirty="0">
                <a:solidFill>
                  <a:schemeClr val="accent6"/>
                </a:solidFill>
              </a:rPr>
              <a:t>. </a:t>
            </a:r>
            <a:r>
              <a:rPr lang="it-IT" sz="1400" u="none" dirty="0" err="1">
                <a:solidFill>
                  <a:schemeClr val="accent6"/>
                </a:solidFill>
              </a:rPr>
              <a:t>Main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u="none" dirty="0" err="1">
                <a:solidFill>
                  <a:schemeClr val="accent6"/>
                </a:solidFill>
              </a:rPr>
              <a:t>features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u="none" dirty="0" err="1">
                <a:solidFill>
                  <a:schemeClr val="accent6"/>
                </a:solidFill>
              </a:rPr>
              <a:t>of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u="none" dirty="0" err="1">
                <a:solidFill>
                  <a:schemeClr val="accent6"/>
                </a:solidFill>
              </a:rPr>
              <a:t>s-process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u="none" dirty="0" err="1">
                <a:solidFill>
                  <a:schemeClr val="accent6"/>
                </a:solidFill>
              </a:rPr>
              <a:t>now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well</a:t>
            </a:r>
            <a:r>
              <a:rPr lang="it-IT" sz="1400" b="1" u="none" dirty="0">
                <a:solidFill>
                  <a:srgbClr val="B50000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understood</a:t>
            </a:r>
            <a:r>
              <a:rPr lang="it-IT" sz="1400" u="none" dirty="0">
                <a:solidFill>
                  <a:schemeClr val="accent6"/>
                </a:solidFill>
              </a:rPr>
              <a:t>.</a:t>
            </a:r>
          </a:p>
          <a:p>
            <a:pPr algn="just">
              <a:spcBef>
                <a:spcPts val="600"/>
              </a:spcBef>
              <a:defRPr/>
            </a:pPr>
            <a:r>
              <a:rPr lang="it-IT" sz="1400" u="none" dirty="0" err="1">
                <a:solidFill>
                  <a:schemeClr val="accent6"/>
                </a:solidFill>
              </a:rPr>
              <a:t>However</a:t>
            </a:r>
            <a:r>
              <a:rPr lang="it-IT" sz="1400" u="none" dirty="0">
                <a:solidFill>
                  <a:schemeClr val="accent6"/>
                </a:solidFill>
              </a:rPr>
              <a:t>, cross-</a:t>
            </a:r>
            <a:r>
              <a:rPr lang="it-IT" sz="1400" u="none" dirty="0" err="1">
                <a:solidFill>
                  <a:schemeClr val="accent6"/>
                </a:solidFill>
              </a:rPr>
              <a:t>section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b="1" u="none" dirty="0" err="1">
                <a:solidFill>
                  <a:srgbClr val="B50000"/>
                </a:solidFill>
              </a:rPr>
              <a:t>uncertainties</a:t>
            </a:r>
            <a:r>
              <a:rPr lang="it-IT" sz="1400" u="none" dirty="0">
                <a:solidFill>
                  <a:schemeClr val="accent6"/>
                </a:solidFill>
              </a:rPr>
              <a:t> in some </a:t>
            </a:r>
            <a:r>
              <a:rPr lang="it-IT" sz="1400" u="none" dirty="0" err="1">
                <a:solidFill>
                  <a:schemeClr val="accent6"/>
                </a:solidFill>
              </a:rPr>
              <a:t>cases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u="none" dirty="0" err="1">
                <a:solidFill>
                  <a:schemeClr val="accent6"/>
                </a:solidFill>
              </a:rPr>
              <a:t>remain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b="1" u="none" dirty="0">
                <a:solidFill>
                  <a:srgbClr val="B50000"/>
                </a:solidFill>
              </a:rPr>
              <a:t>high</a:t>
            </a:r>
            <a:r>
              <a:rPr lang="it-IT" sz="1400" u="none" dirty="0">
                <a:solidFill>
                  <a:schemeClr val="accent6"/>
                </a:solidFill>
              </a:rPr>
              <a:t>, in </a:t>
            </a:r>
            <a:r>
              <a:rPr lang="it-IT" sz="1400" u="none" dirty="0" err="1">
                <a:solidFill>
                  <a:schemeClr val="accent6"/>
                </a:solidFill>
              </a:rPr>
              <a:t>particular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u="none" dirty="0" err="1">
                <a:solidFill>
                  <a:schemeClr val="accent6"/>
                </a:solidFill>
              </a:rPr>
              <a:t>if</a:t>
            </a:r>
            <a:r>
              <a:rPr lang="it-IT" sz="1400" u="none" dirty="0">
                <a:solidFill>
                  <a:schemeClr val="accent6"/>
                </a:solidFill>
              </a:rPr>
              <a:t> </a:t>
            </a:r>
            <a:r>
              <a:rPr lang="it-IT" sz="1400" u="none" dirty="0" err="1">
                <a:solidFill>
                  <a:schemeClr val="accent6"/>
                </a:solidFill>
              </a:rPr>
              <a:t>compared</a:t>
            </a:r>
            <a:r>
              <a:rPr lang="it-IT" sz="1400" u="none" dirty="0">
                <a:solidFill>
                  <a:schemeClr val="accent6"/>
                </a:solidFill>
              </a:rPr>
              <a:t> with </a:t>
            </a:r>
            <a:r>
              <a:rPr lang="it-IT" sz="1400" u="none" dirty="0" err="1">
                <a:solidFill>
                  <a:schemeClr val="accent6"/>
                </a:solidFill>
              </a:rPr>
              <a:t>progresses</a:t>
            </a:r>
            <a:r>
              <a:rPr lang="it-IT" sz="1400" u="none" dirty="0">
                <a:solidFill>
                  <a:schemeClr val="accent6"/>
                </a:solidFill>
              </a:rPr>
              <a:t> in:</a:t>
            </a:r>
          </a:p>
          <a:p>
            <a:pPr marL="442913" indent="-179388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1400" u="none" dirty="0" err="1">
                <a:solidFill>
                  <a:srgbClr val="008000"/>
                </a:solidFill>
              </a:rPr>
              <a:t>observations</a:t>
            </a:r>
            <a:r>
              <a:rPr lang="it-IT" sz="1400" u="none" dirty="0">
                <a:solidFill>
                  <a:srgbClr val="008000"/>
                </a:solidFill>
              </a:rPr>
              <a:t> of </a:t>
            </a:r>
            <a:r>
              <a:rPr lang="it-IT" sz="1400" u="none" dirty="0" err="1" smtClean="0">
                <a:solidFill>
                  <a:srgbClr val="008000"/>
                </a:solidFill>
              </a:rPr>
              <a:t>abundances</a:t>
            </a:r>
            <a:r>
              <a:rPr lang="it-IT" sz="1400" u="none" dirty="0" smtClean="0">
                <a:solidFill>
                  <a:srgbClr val="008000"/>
                </a:solidFill>
              </a:rPr>
              <a:t>;</a:t>
            </a:r>
            <a:endParaRPr lang="it-IT" sz="1400" u="none" dirty="0">
              <a:solidFill>
                <a:srgbClr val="008000"/>
              </a:solidFill>
            </a:endParaRPr>
          </a:p>
          <a:p>
            <a:pPr marL="442913" indent="-179388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1400" u="none" dirty="0" err="1">
                <a:solidFill>
                  <a:srgbClr val="008000"/>
                </a:solidFill>
              </a:rPr>
              <a:t>models</a:t>
            </a:r>
            <a:r>
              <a:rPr lang="it-IT" sz="1400" u="none" dirty="0">
                <a:solidFill>
                  <a:srgbClr val="008000"/>
                </a:solidFill>
              </a:rPr>
              <a:t> of stellar </a:t>
            </a:r>
            <a:r>
              <a:rPr lang="it-IT" sz="1400" u="none" dirty="0" err="1" smtClean="0">
                <a:solidFill>
                  <a:srgbClr val="008000"/>
                </a:solidFill>
              </a:rPr>
              <a:t>evolution</a:t>
            </a:r>
            <a:r>
              <a:rPr lang="it-IT" sz="1400" u="none" dirty="0" smtClean="0">
                <a:solidFill>
                  <a:srgbClr val="008000"/>
                </a:solidFill>
              </a:rPr>
              <a:t>.</a:t>
            </a:r>
            <a:endParaRPr lang="it-IT" sz="1400" u="none" dirty="0">
              <a:solidFill>
                <a:srgbClr val="008000"/>
              </a:solidFill>
            </a:endParaRPr>
          </a:p>
        </p:txBody>
      </p:sp>
      <p:pic>
        <p:nvPicPr>
          <p:cNvPr id="24583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Outline</a:t>
            </a:r>
          </a:p>
        </p:txBody>
      </p:sp>
      <p:sp>
        <p:nvSpPr>
          <p:cNvPr id="11283" name="Rectangle 19"/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B50000"/>
                </a:solidFill>
                <a:cs typeface="+mn-cs"/>
              </a:rPr>
              <a:t>The n_TOF project</a:t>
            </a:r>
            <a:r>
              <a:rPr lang="en-US" b="1" dirty="0" smtClean="0">
                <a:solidFill>
                  <a:srgbClr val="A50021"/>
                </a:solidFill>
                <a:cs typeface="+mn-cs"/>
              </a:rPr>
              <a:t> 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400" dirty="0" smtClean="0">
                <a:solidFill>
                  <a:srgbClr val="333399"/>
                </a:solidFill>
              </a:rPr>
              <a:t>Collaboration, objectives, basic parameters, instrumentation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sz="2400" b="1" dirty="0" smtClean="0">
              <a:solidFill>
                <a:srgbClr val="CC0000"/>
              </a:solidFill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rgbClr val="B50000"/>
                </a:solidFill>
                <a:cs typeface="+mn-cs"/>
              </a:rPr>
              <a:t>Some examples of measurements and their impact on Nuclear Astrophysics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400" dirty="0" smtClean="0">
                <a:solidFill>
                  <a:schemeClr val="accent6"/>
                </a:solidFill>
              </a:rPr>
              <a:t>Branching isotopes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400" dirty="0" smtClean="0">
                <a:solidFill>
                  <a:schemeClr val="accent6"/>
                </a:solidFill>
              </a:rPr>
              <a:t>Neutron source of the s process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400" dirty="0" smtClean="0">
                <a:solidFill>
                  <a:schemeClr val="accent6"/>
                </a:solidFill>
              </a:rPr>
              <a:t>BBN</a:t>
            </a:r>
            <a:endParaRPr lang="en-US" sz="2400" dirty="0" smtClean="0">
              <a:solidFill>
                <a:srgbClr val="333399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7171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4355976" y="3429000"/>
            <a:ext cx="613668" cy="288032"/>
          </a:xfrm>
          <a:custGeom>
            <a:avLst/>
            <a:gdLst>
              <a:gd name="connsiteX0" fmla="*/ 0 w 901700"/>
              <a:gd name="connsiteY0" fmla="*/ 76297 h 577324"/>
              <a:gd name="connsiteX1" fmla="*/ 127000 w 901700"/>
              <a:gd name="connsiteY1" fmla="*/ 88997 h 577324"/>
              <a:gd name="connsiteX2" fmla="*/ 165100 w 901700"/>
              <a:gd name="connsiteY2" fmla="*/ 101697 h 577324"/>
              <a:gd name="connsiteX3" fmla="*/ 190500 w 901700"/>
              <a:gd name="connsiteY3" fmla="*/ 152497 h 577324"/>
              <a:gd name="connsiteX4" fmla="*/ 241300 w 901700"/>
              <a:gd name="connsiteY4" fmla="*/ 228697 h 577324"/>
              <a:gd name="connsiteX5" fmla="*/ 254000 w 901700"/>
              <a:gd name="connsiteY5" fmla="*/ 266797 h 577324"/>
              <a:gd name="connsiteX6" fmla="*/ 279400 w 901700"/>
              <a:gd name="connsiteY6" fmla="*/ 381097 h 577324"/>
              <a:gd name="connsiteX7" fmla="*/ 292100 w 901700"/>
              <a:gd name="connsiteY7" fmla="*/ 571597 h 577324"/>
              <a:gd name="connsiteX8" fmla="*/ 342900 w 901700"/>
              <a:gd name="connsiteY8" fmla="*/ 469997 h 577324"/>
              <a:gd name="connsiteX9" fmla="*/ 406400 w 901700"/>
              <a:gd name="connsiteY9" fmla="*/ 381097 h 577324"/>
              <a:gd name="connsiteX10" fmla="*/ 457200 w 901700"/>
              <a:gd name="connsiteY10" fmla="*/ 279497 h 577324"/>
              <a:gd name="connsiteX11" fmla="*/ 520700 w 901700"/>
              <a:gd name="connsiteY11" fmla="*/ 190597 h 577324"/>
              <a:gd name="connsiteX12" fmla="*/ 558800 w 901700"/>
              <a:gd name="connsiteY12" fmla="*/ 165197 h 577324"/>
              <a:gd name="connsiteX13" fmla="*/ 635000 w 901700"/>
              <a:gd name="connsiteY13" fmla="*/ 88997 h 577324"/>
              <a:gd name="connsiteX14" fmla="*/ 749300 w 901700"/>
              <a:gd name="connsiteY14" fmla="*/ 50897 h 577324"/>
              <a:gd name="connsiteX15" fmla="*/ 787400 w 901700"/>
              <a:gd name="connsiteY15" fmla="*/ 38197 h 577324"/>
              <a:gd name="connsiteX16" fmla="*/ 825500 w 901700"/>
              <a:gd name="connsiteY16" fmla="*/ 12797 h 577324"/>
              <a:gd name="connsiteX17" fmla="*/ 901700 w 901700"/>
              <a:gd name="connsiteY17" fmla="*/ 97 h 577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1700" h="577324">
                <a:moveTo>
                  <a:pt x="0" y="76297"/>
                </a:moveTo>
                <a:cubicBezTo>
                  <a:pt x="42333" y="80530"/>
                  <a:pt x="84950" y="82528"/>
                  <a:pt x="127000" y="88997"/>
                </a:cubicBezTo>
                <a:cubicBezTo>
                  <a:pt x="140231" y="91033"/>
                  <a:pt x="155634" y="92231"/>
                  <a:pt x="165100" y="101697"/>
                </a:cubicBezTo>
                <a:cubicBezTo>
                  <a:pt x="178487" y="115084"/>
                  <a:pt x="180760" y="136263"/>
                  <a:pt x="190500" y="152497"/>
                </a:cubicBezTo>
                <a:cubicBezTo>
                  <a:pt x="206206" y="178674"/>
                  <a:pt x="231647" y="199737"/>
                  <a:pt x="241300" y="228697"/>
                </a:cubicBezTo>
                <a:cubicBezTo>
                  <a:pt x="245533" y="241397"/>
                  <a:pt x="250322" y="253925"/>
                  <a:pt x="254000" y="266797"/>
                </a:cubicBezTo>
                <a:cubicBezTo>
                  <a:pt x="265957" y="308646"/>
                  <a:pt x="270670" y="337449"/>
                  <a:pt x="279400" y="381097"/>
                </a:cubicBezTo>
                <a:cubicBezTo>
                  <a:pt x="283633" y="444597"/>
                  <a:pt x="255109" y="519810"/>
                  <a:pt x="292100" y="571597"/>
                </a:cubicBezTo>
                <a:cubicBezTo>
                  <a:pt x="314108" y="602408"/>
                  <a:pt x="320182" y="500288"/>
                  <a:pt x="342900" y="469997"/>
                </a:cubicBezTo>
                <a:cubicBezTo>
                  <a:pt x="355821" y="452769"/>
                  <a:pt x="394020" y="403794"/>
                  <a:pt x="406400" y="381097"/>
                </a:cubicBezTo>
                <a:cubicBezTo>
                  <a:pt x="424531" y="347856"/>
                  <a:pt x="436197" y="311002"/>
                  <a:pt x="457200" y="279497"/>
                </a:cubicBezTo>
                <a:cubicBezTo>
                  <a:pt x="471622" y="257864"/>
                  <a:pt x="504947" y="206350"/>
                  <a:pt x="520700" y="190597"/>
                </a:cubicBezTo>
                <a:cubicBezTo>
                  <a:pt x="531493" y="179804"/>
                  <a:pt x="547392" y="175338"/>
                  <a:pt x="558800" y="165197"/>
                </a:cubicBezTo>
                <a:cubicBezTo>
                  <a:pt x="585648" y="141332"/>
                  <a:pt x="600922" y="100356"/>
                  <a:pt x="635000" y="88997"/>
                </a:cubicBezTo>
                <a:lnTo>
                  <a:pt x="749300" y="50897"/>
                </a:lnTo>
                <a:cubicBezTo>
                  <a:pt x="762000" y="46664"/>
                  <a:pt x="776261" y="45623"/>
                  <a:pt x="787400" y="38197"/>
                </a:cubicBezTo>
                <a:cubicBezTo>
                  <a:pt x="800100" y="29730"/>
                  <a:pt x="811471" y="18810"/>
                  <a:pt x="825500" y="12797"/>
                </a:cubicBezTo>
                <a:cubicBezTo>
                  <a:pt x="859925" y="-1956"/>
                  <a:pt x="870773" y="97"/>
                  <a:pt x="901700" y="9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5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8798" y="3090446"/>
            <a:ext cx="90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none" dirty="0" smtClean="0">
                <a:latin typeface="Chalkduster"/>
                <a:cs typeface="Chalkduster"/>
              </a:rPr>
              <a:t>recent</a:t>
            </a:r>
            <a:endParaRPr lang="en-US" sz="1600" u="none" dirty="0">
              <a:latin typeface="Chalkduster"/>
              <a:cs typeface="Chalkduster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5602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78" descr="CERN's-accelerator-complex2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13922" r="16685" b="24010"/>
          <a:stretch>
            <a:fillRect/>
          </a:stretch>
        </p:blipFill>
        <p:spPr bwMode="auto">
          <a:xfrm>
            <a:off x="3348038" y="2025650"/>
            <a:ext cx="57785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Donut 79"/>
          <p:cNvSpPr/>
          <p:nvPr/>
        </p:nvSpPr>
        <p:spPr>
          <a:xfrm rot="19882921">
            <a:off x="3887788" y="4757738"/>
            <a:ext cx="1304925" cy="1041400"/>
          </a:xfrm>
          <a:prstGeom prst="donut">
            <a:avLst>
              <a:gd name="adj" fmla="val 1930"/>
            </a:avLst>
          </a:prstGeom>
          <a:solidFill>
            <a:schemeClr val="accent6"/>
          </a:solidFill>
          <a:ln w="3810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Arrow Connector 83"/>
          <p:cNvCxnSpPr>
            <a:stCxn id="85" idx="3"/>
            <a:endCxn id="80" idx="2"/>
          </p:cNvCxnSpPr>
          <p:nvPr/>
        </p:nvCxnSpPr>
        <p:spPr>
          <a:xfrm>
            <a:off x="3203575" y="5089525"/>
            <a:ext cx="763588" cy="501650"/>
          </a:xfrm>
          <a:prstGeom prst="straightConnector1">
            <a:avLst/>
          </a:prstGeom>
          <a:ln w="38100"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107950" y="4581525"/>
            <a:ext cx="3095625" cy="1016000"/>
          </a:xfrm>
          <a:prstGeom prst="rect">
            <a:avLst/>
          </a:prstGeom>
          <a:noFill/>
          <a:ln w="28575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u="none">
                <a:solidFill>
                  <a:srgbClr val="FF8000"/>
                </a:solidFill>
              </a:rPr>
              <a:t>Neutron Time-Of- Flight facility: </a:t>
            </a:r>
            <a:r>
              <a:rPr lang="en-US" sz="2000" b="1" u="none">
                <a:solidFill>
                  <a:srgbClr val="FF8000"/>
                </a:solidFill>
              </a:rPr>
              <a:t>n_TOF</a:t>
            </a:r>
          </a:p>
          <a:p>
            <a:pPr algn="ctr" eaLnBrk="1" hangingPunct="1"/>
            <a:endParaRPr lang="en-US" sz="2000" b="1" u="none">
              <a:solidFill>
                <a:srgbClr val="FF8000"/>
              </a:solidFill>
            </a:endParaRPr>
          </a:p>
        </p:txBody>
      </p:sp>
      <p:pic>
        <p:nvPicPr>
          <p:cNvPr id="25607" name="Picture 10" descr="site-aerial-view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341438"/>
            <a:ext cx="31845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Donut 86"/>
          <p:cNvSpPr/>
          <p:nvPr/>
        </p:nvSpPr>
        <p:spPr>
          <a:xfrm rot="19882921">
            <a:off x="1465263" y="2932113"/>
            <a:ext cx="400050" cy="279400"/>
          </a:xfrm>
          <a:prstGeom prst="donut">
            <a:avLst>
              <a:gd name="adj" fmla="val 1930"/>
            </a:avLst>
          </a:prstGeom>
          <a:solidFill>
            <a:schemeClr val="accent6"/>
          </a:solidFill>
          <a:ln w="3810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5609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4579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tof_lay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0"/>
          <a:stretch>
            <a:fillRect/>
          </a:stretch>
        </p:blipFill>
        <p:spPr bwMode="auto">
          <a:xfrm>
            <a:off x="179388" y="1230313"/>
            <a:ext cx="5449887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1"/>
          <p:cNvSpPr>
            <a:spLocks noChangeAspect="1"/>
          </p:cNvSpPr>
          <p:nvPr/>
        </p:nvSpPr>
        <p:spPr bwMode="auto">
          <a:xfrm>
            <a:off x="852488" y="3757613"/>
            <a:ext cx="3287712" cy="1490662"/>
          </a:xfrm>
          <a:custGeom>
            <a:avLst/>
            <a:gdLst/>
            <a:ahLst/>
            <a:cxnLst>
              <a:cxn ang="0">
                <a:pos x="114" y="353"/>
              </a:cxn>
              <a:cxn ang="0">
                <a:pos x="36" y="455"/>
              </a:cxn>
              <a:cxn ang="0">
                <a:pos x="12" y="515"/>
              </a:cxn>
              <a:cxn ang="0">
                <a:pos x="0" y="599"/>
              </a:cxn>
              <a:cxn ang="0">
                <a:pos x="6" y="665"/>
              </a:cxn>
              <a:cxn ang="0">
                <a:pos x="24" y="677"/>
              </a:cxn>
              <a:cxn ang="0">
                <a:pos x="60" y="719"/>
              </a:cxn>
              <a:cxn ang="0">
                <a:pos x="24" y="779"/>
              </a:cxn>
              <a:cxn ang="0">
                <a:pos x="36" y="857"/>
              </a:cxn>
              <a:cxn ang="0">
                <a:pos x="108" y="893"/>
              </a:cxn>
              <a:cxn ang="0">
                <a:pos x="144" y="953"/>
              </a:cxn>
              <a:cxn ang="0">
                <a:pos x="210" y="959"/>
              </a:cxn>
              <a:cxn ang="0">
                <a:pos x="414" y="959"/>
              </a:cxn>
              <a:cxn ang="0">
                <a:pos x="660" y="971"/>
              </a:cxn>
              <a:cxn ang="0">
                <a:pos x="1050" y="989"/>
              </a:cxn>
              <a:cxn ang="0">
                <a:pos x="1110" y="1007"/>
              </a:cxn>
              <a:cxn ang="0">
                <a:pos x="1830" y="971"/>
              </a:cxn>
              <a:cxn ang="0">
                <a:pos x="1902" y="929"/>
              </a:cxn>
              <a:cxn ang="0">
                <a:pos x="2004" y="863"/>
              </a:cxn>
              <a:cxn ang="0">
                <a:pos x="2058" y="839"/>
              </a:cxn>
              <a:cxn ang="0">
                <a:pos x="2094" y="815"/>
              </a:cxn>
              <a:cxn ang="0">
                <a:pos x="2112" y="767"/>
              </a:cxn>
              <a:cxn ang="0">
                <a:pos x="2184" y="743"/>
              </a:cxn>
              <a:cxn ang="0">
                <a:pos x="2268" y="707"/>
              </a:cxn>
              <a:cxn ang="0">
                <a:pos x="2436" y="623"/>
              </a:cxn>
              <a:cxn ang="0">
                <a:pos x="2304" y="557"/>
              </a:cxn>
              <a:cxn ang="0">
                <a:pos x="2196" y="437"/>
              </a:cxn>
              <a:cxn ang="0">
                <a:pos x="2130" y="371"/>
              </a:cxn>
              <a:cxn ang="0">
                <a:pos x="2100" y="341"/>
              </a:cxn>
              <a:cxn ang="0">
                <a:pos x="2076" y="305"/>
              </a:cxn>
              <a:cxn ang="0">
                <a:pos x="2034" y="257"/>
              </a:cxn>
              <a:cxn ang="0">
                <a:pos x="1986" y="221"/>
              </a:cxn>
              <a:cxn ang="0">
                <a:pos x="1896" y="137"/>
              </a:cxn>
              <a:cxn ang="0">
                <a:pos x="1836" y="77"/>
              </a:cxn>
              <a:cxn ang="0">
                <a:pos x="1800" y="65"/>
              </a:cxn>
              <a:cxn ang="0">
                <a:pos x="1782" y="59"/>
              </a:cxn>
              <a:cxn ang="0">
                <a:pos x="1704" y="89"/>
              </a:cxn>
              <a:cxn ang="0">
                <a:pos x="1662" y="131"/>
              </a:cxn>
              <a:cxn ang="0">
                <a:pos x="1644" y="149"/>
              </a:cxn>
              <a:cxn ang="0">
                <a:pos x="1638" y="167"/>
              </a:cxn>
              <a:cxn ang="0">
                <a:pos x="1548" y="119"/>
              </a:cxn>
              <a:cxn ang="0">
                <a:pos x="1482" y="59"/>
              </a:cxn>
              <a:cxn ang="0">
                <a:pos x="1224" y="113"/>
              </a:cxn>
              <a:cxn ang="0">
                <a:pos x="1140" y="101"/>
              </a:cxn>
              <a:cxn ang="0">
                <a:pos x="1038" y="59"/>
              </a:cxn>
              <a:cxn ang="0">
                <a:pos x="918" y="77"/>
              </a:cxn>
              <a:cxn ang="0">
                <a:pos x="624" y="125"/>
              </a:cxn>
              <a:cxn ang="0">
                <a:pos x="546" y="161"/>
              </a:cxn>
              <a:cxn ang="0">
                <a:pos x="216" y="281"/>
              </a:cxn>
              <a:cxn ang="0">
                <a:pos x="120" y="341"/>
              </a:cxn>
              <a:cxn ang="0">
                <a:pos x="102" y="347"/>
              </a:cxn>
              <a:cxn ang="0">
                <a:pos x="114" y="353"/>
              </a:cxn>
            </a:cxnLst>
            <a:rect l="0" t="0" r="r" b="b"/>
            <a:pathLst>
              <a:path w="2436" h="1007">
                <a:moveTo>
                  <a:pt x="114" y="353"/>
                </a:moveTo>
                <a:cubicBezTo>
                  <a:pt x="79" y="379"/>
                  <a:pt x="68" y="423"/>
                  <a:pt x="36" y="455"/>
                </a:cubicBezTo>
                <a:cubicBezTo>
                  <a:pt x="29" y="477"/>
                  <a:pt x="18" y="492"/>
                  <a:pt x="12" y="515"/>
                </a:cubicBezTo>
                <a:cubicBezTo>
                  <a:pt x="18" y="553"/>
                  <a:pt x="17" y="565"/>
                  <a:pt x="0" y="599"/>
                </a:cubicBezTo>
                <a:cubicBezTo>
                  <a:pt x="2" y="621"/>
                  <a:pt x="0" y="644"/>
                  <a:pt x="6" y="665"/>
                </a:cubicBezTo>
                <a:cubicBezTo>
                  <a:pt x="8" y="672"/>
                  <a:pt x="19" y="672"/>
                  <a:pt x="24" y="677"/>
                </a:cubicBezTo>
                <a:cubicBezTo>
                  <a:pt x="47" y="696"/>
                  <a:pt x="46" y="698"/>
                  <a:pt x="60" y="719"/>
                </a:cubicBezTo>
                <a:cubicBezTo>
                  <a:pt x="47" y="739"/>
                  <a:pt x="37" y="759"/>
                  <a:pt x="24" y="779"/>
                </a:cubicBezTo>
                <a:cubicBezTo>
                  <a:pt x="27" y="805"/>
                  <a:pt x="17" y="838"/>
                  <a:pt x="36" y="857"/>
                </a:cubicBezTo>
                <a:cubicBezTo>
                  <a:pt x="44" y="865"/>
                  <a:pt x="94" y="883"/>
                  <a:pt x="108" y="893"/>
                </a:cubicBezTo>
                <a:cubicBezTo>
                  <a:pt x="121" y="912"/>
                  <a:pt x="117" y="947"/>
                  <a:pt x="144" y="953"/>
                </a:cubicBezTo>
                <a:cubicBezTo>
                  <a:pt x="166" y="958"/>
                  <a:pt x="188" y="957"/>
                  <a:pt x="210" y="959"/>
                </a:cubicBezTo>
                <a:cubicBezTo>
                  <a:pt x="316" y="948"/>
                  <a:pt x="255" y="952"/>
                  <a:pt x="414" y="959"/>
                </a:cubicBezTo>
                <a:cubicBezTo>
                  <a:pt x="496" y="963"/>
                  <a:pt x="660" y="971"/>
                  <a:pt x="660" y="971"/>
                </a:cubicBezTo>
                <a:cubicBezTo>
                  <a:pt x="816" y="993"/>
                  <a:pt x="748" y="984"/>
                  <a:pt x="1050" y="989"/>
                </a:cubicBezTo>
                <a:cubicBezTo>
                  <a:pt x="1070" y="996"/>
                  <a:pt x="1090" y="1000"/>
                  <a:pt x="1110" y="1007"/>
                </a:cubicBezTo>
                <a:cubicBezTo>
                  <a:pt x="1358" y="1002"/>
                  <a:pt x="1580" y="976"/>
                  <a:pt x="1830" y="971"/>
                </a:cubicBezTo>
                <a:cubicBezTo>
                  <a:pt x="1850" y="961"/>
                  <a:pt x="1886" y="945"/>
                  <a:pt x="1902" y="929"/>
                </a:cubicBezTo>
                <a:cubicBezTo>
                  <a:pt x="1932" y="899"/>
                  <a:pt x="1962" y="874"/>
                  <a:pt x="2004" y="863"/>
                </a:cubicBezTo>
                <a:cubicBezTo>
                  <a:pt x="2033" y="844"/>
                  <a:pt x="2015" y="853"/>
                  <a:pt x="2058" y="839"/>
                </a:cubicBezTo>
                <a:cubicBezTo>
                  <a:pt x="2072" y="834"/>
                  <a:pt x="2094" y="815"/>
                  <a:pt x="2094" y="815"/>
                </a:cubicBezTo>
                <a:cubicBezTo>
                  <a:pt x="2100" y="799"/>
                  <a:pt x="2101" y="780"/>
                  <a:pt x="2112" y="767"/>
                </a:cubicBezTo>
                <a:cubicBezTo>
                  <a:pt x="2117" y="761"/>
                  <a:pt x="2183" y="743"/>
                  <a:pt x="2184" y="743"/>
                </a:cubicBezTo>
                <a:cubicBezTo>
                  <a:pt x="2212" y="732"/>
                  <a:pt x="2240" y="720"/>
                  <a:pt x="2268" y="707"/>
                </a:cubicBezTo>
                <a:cubicBezTo>
                  <a:pt x="2323" y="681"/>
                  <a:pt x="2378" y="642"/>
                  <a:pt x="2436" y="623"/>
                </a:cubicBezTo>
                <a:cubicBezTo>
                  <a:pt x="2420" y="575"/>
                  <a:pt x="2346" y="571"/>
                  <a:pt x="2304" y="557"/>
                </a:cubicBezTo>
                <a:cubicBezTo>
                  <a:pt x="2272" y="510"/>
                  <a:pt x="2236" y="477"/>
                  <a:pt x="2196" y="437"/>
                </a:cubicBezTo>
                <a:cubicBezTo>
                  <a:pt x="2174" y="415"/>
                  <a:pt x="2157" y="389"/>
                  <a:pt x="2130" y="371"/>
                </a:cubicBezTo>
                <a:cubicBezTo>
                  <a:pt x="2122" y="359"/>
                  <a:pt x="2108" y="353"/>
                  <a:pt x="2100" y="341"/>
                </a:cubicBezTo>
                <a:cubicBezTo>
                  <a:pt x="2069" y="295"/>
                  <a:pt x="2121" y="335"/>
                  <a:pt x="2076" y="305"/>
                </a:cubicBezTo>
                <a:cubicBezTo>
                  <a:pt x="2048" y="263"/>
                  <a:pt x="2064" y="277"/>
                  <a:pt x="2034" y="257"/>
                </a:cubicBezTo>
                <a:cubicBezTo>
                  <a:pt x="2020" y="236"/>
                  <a:pt x="2010" y="229"/>
                  <a:pt x="1986" y="221"/>
                </a:cubicBezTo>
                <a:cubicBezTo>
                  <a:pt x="1953" y="196"/>
                  <a:pt x="1929" y="159"/>
                  <a:pt x="1896" y="137"/>
                </a:cubicBezTo>
                <a:cubicBezTo>
                  <a:pt x="1885" y="121"/>
                  <a:pt x="1854" y="85"/>
                  <a:pt x="1836" y="77"/>
                </a:cubicBezTo>
                <a:cubicBezTo>
                  <a:pt x="1824" y="72"/>
                  <a:pt x="1812" y="69"/>
                  <a:pt x="1800" y="65"/>
                </a:cubicBezTo>
                <a:cubicBezTo>
                  <a:pt x="1794" y="63"/>
                  <a:pt x="1782" y="59"/>
                  <a:pt x="1782" y="59"/>
                </a:cubicBezTo>
                <a:cubicBezTo>
                  <a:pt x="1738" y="65"/>
                  <a:pt x="1740" y="59"/>
                  <a:pt x="1704" y="89"/>
                </a:cubicBezTo>
                <a:cubicBezTo>
                  <a:pt x="1689" y="102"/>
                  <a:pt x="1676" y="117"/>
                  <a:pt x="1662" y="131"/>
                </a:cubicBezTo>
                <a:cubicBezTo>
                  <a:pt x="1656" y="137"/>
                  <a:pt x="1644" y="149"/>
                  <a:pt x="1644" y="149"/>
                </a:cubicBezTo>
                <a:cubicBezTo>
                  <a:pt x="1642" y="155"/>
                  <a:pt x="1644" y="165"/>
                  <a:pt x="1638" y="167"/>
                </a:cubicBezTo>
                <a:cubicBezTo>
                  <a:pt x="1619" y="174"/>
                  <a:pt x="1563" y="129"/>
                  <a:pt x="1548" y="119"/>
                </a:cubicBezTo>
                <a:cubicBezTo>
                  <a:pt x="1527" y="87"/>
                  <a:pt x="1520" y="69"/>
                  <a:pt x="1482" y="59"/>
                </a:cubicBezTo>
                <a:cubicBezTo>
                  <a:pt x="1394" y="0"/>
                  <a:pt x="1304" y="86"/>
                  <a:pt x="1224" y="113"/>
                </a:cubicBezTo>
                <a:cubicBezTo>
                  <a:pt x="1204" y="111"/>
                  <a:pt x="1164" y="110"/>
                  <a:pt x="1140" y="101"/>
                </a:cubicBezTo>
                <a:cubicBezTo>
                  <a:pt x="1106" y="88"/>
                  <a:pt x="1073" y="68"/>
                  <a:pt x="1038" y="59"/>
                </a:cubicBezTo>
                <a:cubicBezTo>
                  <a:pt x="989" y="63"/>
                  <a:pt x="960" y="63"/>
                  <a:pt x="918" y="77"/>
                </a:cubicBezTo>
                <a:cubicBezTo>
                  <a:pt x="844" y="151"/>
                  <a:pt x="716" y="120"/>
                  <a:pt x="624" y="125"/>
                </a:cubicBezTo>
                <a:cubicBezTo>
                  <a:pt x="596" y="134"/>
                  <a:pt x="574" y="152"/>
                  <a:pt x="546" y="161"/>
                </a:cubicBezTo>
                <a:cubicBezTo>
                  <a:pt x="462" y="245"/>
                  <a:pt x="316" y="225"/>
                  <a:pt x="216" y="281"/>
                </a:cubicBezTo>
                <a:cubicBezTo>
                  <a:pt x="183" y="299"/>
                  <a:pt x="155" y="326"/>
                  <a:pt x="120" y="341"/>
                </a:cubicBezTo>
                <a:cubicBezTo>
                  <a:pt x="114" y="343"/>
                  <a:pt x="105" y="341"/>
                  <a:pt x="102" y="347"/>
                </a:cubicBezTo>
                <a:cubicBezTo>
                  <a:pt x="100" y="351"/>
                  <a:pt x="110" y="351"/>
                  <a:pt x="114" y="35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sq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12" name="Picture 6" descr="TOFsche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262438"/>
            <a:ext cx="8991600" cy="2335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5003800" y="4117975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2133600" y="5362575"/>
            <a:ext cx="3276600" cy="990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4585" name="AutoShape 8"/>
          <p:cNvSpPr>
            <a:spLocks noChangeArrowheads="1"/>
          </p:cNvSpPr>
          <p:nvPr/>
        </p:nvSpPr>
        <p:spPr bwMode="auto">
          <a:xfrm>
            <a:off x="2286000" y="5514975"/>
            <a:ext cx="3276600" cy="990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700338" y="2389188"/>
            <a:ext cx="576262" cy="504825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2909888" y="2503488"/>
            <a:ext cx="142875" cy="14287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0" name="Freeform 12"/>
          <p:cNvSpPr>
            <a:spLocks noChangeAspect="1"/>
          </p:cNvSpPr>
          <p:nvPr/>
        </p:nvSpPr>
        <p:spPr bwMode="auto">
          <a:xfrm>
            <a:off x="44450" y="2462213"/>
            <a:ext cx="2582863" cy="1708150"/>
          </a:xfrm>
          <a:custGeom>
            <a:avLst/>
            <a:gdLst/>
            <a:ahLst/>
            <a:cxnLst>
              <a:cxn ang="0">
                <a:pos x="464" y="13"/>
              </a:cxn>
              <a:cxn ang="0">
                <a:pos x="348" y="65"/>
              </a:cxn>
              <a:cxn ang="0">
                <a:pos x="180" y="145"/>
              </a:cxn>
              <a:cxn ang="0">
                <a:pos x="148" y="193"/>
              </a:cxn>
              <a:cxn ang="0">
                <a:pos x="128" y="245"/>
              </a:cxn>
              <a:cxn ang="0">
                <a:pos x="92" y="297"/>
              </a:cxn>
              <a:cxn ang="0">
                <a:pos x="68" y="361"/>
              </a:cxn>
              <a:cxn ang="0">
                <a:pos x="56" y="405"/>
              </a:cxn>
              <a:cxn ang="0">
                <a:pos x="28" y="561"/>
              </a:cxn>
              <a:cxn ang="0">
                <a:pos x="48" y="1025"/>
              </a:cxn>
              <a:cxn ang="0">
                <a:pos x="52" y="1053"/>
              </a:cxn>
              <a:cxn ang="0">
                <a:pos x="64" y="1057"/>
              </a:cxn>
              <a:cxn ang="0">
                <a:pos x="84" y="1093"/>
              </a:cxn>
              <a:cxn ang="0">
                <a:pos x="108" y="1157"/>
              </a:cxn>
              <a:cxn ang="0">
                <a:pos x="116" y="1233"/>
              </a:cxn>
              <a:cxn ang="0">
                <a:pos x="136" y="1269"/>
              </a:cxn>
              <a:cxn ang="0">
                <a:pos x="324" y="1357"/>
              </a:cxn>
              <a:cxn ang="0">
                <a:pos x="668" y="1357"/>
              </a:cxn>
              <a:cxn ang="0">
                <a:pos x="1072" y="1385"/>
              </a:cxn>
              <a:cxn ang="0">
                <a:pos x="1220" y="1417"/>
              </a:cxn>
              <a:cxn ang="0">
                <a:pos x="1260" y="1413"/>
              </a:cxn>
              <a:cxn ang="0">
                <a:pos x="1448" y="1333"/>
              </a:cxn>
              <a:cxn ang="0">
                <a:pos x="1520" y="1309"/>
              </a:cxn>
              <a:cxn ang="0">
                <a:pos x="1588" y="1273"/>
              </a:cxn>
              <a:cxn ang="0">
                <a:pos x="1704" y="1233"/>
              </a:cxn>
              <a:cxn ang="0">
                <a:pos x="1804" y="1181"/>
              </a:cxn>
              <a:cxn ang="0">
                <a:pos x="1896" y="1125"/>
              </a:cxn>
              <a:cxn ang="0">
                <a:pos x="1944" y="1097"/>
              </a:cxn>
              <a:cxn ang="0">
                <a:pos x="2032" y="1033"/>
              </a:cxn>
              <a:cxn ang="0">
                <a:pos x="2084" y="989"/>
              </a:cxn>
              <a:cxn ang="0">
                <a:pos x="2120" y="973"/>
              </a:cxn>
              <a:cxn ang="0">
                <a:pos x="2132" y="857"/>
              </a:cxn>
              <a:cxn ang="0">
                <a:pos x="2100" y="745"/>
              </a:cxn>
              <a:cxn ang="0">
                <a:pos x="2056" y="717"/>
              </a:cxn>
              <a:cxn ang="0">
                <a:pos x="1912" y="661"/>
              </a:cxn>
              <a:cxn ang="0">
                <a:pos x="1900" y="621"/>
              </a:cxn>
              <a:cxn ang="0">
                <a:pos x="1824" y="565"/>
              </a:cxn>
              <a:cxn ang="0">
                <a:pos x="1708" y="465"/>
              </a:cxn>
              <a:cxn ang="0">
                <a:pos x="1636" y="421"/>
              </a:cxn>
              <a:cxn ang="0">
                <a:pos x="1560" y="329"/>
              </a:cxn>
              <a:cxn ang="0">
                <a:pos x="1544" y="309"/>
              </a:cxn>
              <a:cxn ang="0">
                <a:pos x="1496" y="249"/>
              </a:cxn>
              <a:cxn ang="0">
                <a:pos x="1404" y="205"/>
              </a:cxn>
              <a:cxn ang="0">
                <a:pos x="1372" y="177"/>
              </a:cxn>
              <a:cxn ang="0">
                <a:pos x="1360" y="169"/>
              </a:cxn>
              <a:cxn ang="0">
                <a:pos x="1332" y="145"/>
              </a:cxn>
              <a:cxn ang="0">
                <a:pos x="1308" y="125"/>
              </a:cxn>
              <a:cxn ang="0">
                <a:pos x="1256" y="101"/>
              </a:cxn>
              <a:cxn ang="0">
                <a:pos x="1008" y="105"/>
              </a:cxn>
              <a:cxn ang="0">
                <a:pos x="888" y="101"/>
              </a:cxn>
              <a:cxn ang="0">
                <a:pos x="768" y="81"/>
              </a:cxn>
              <a:cxn ang="0">
                <a:pos x="652" y="37"/>
              </a:cxn>
              <a:cxn ang="0">
                <a:pos x="456" y="17"/>
              </a:cxn>
              <a:cxn ang="0">
                <a:pos x="464" y="13"/>
              </a:cxn>
            </a:cxnLst>
            <a:rect l="0" t="0" r="r" b="b"/>
            <a:pathLst>
              <a:path w="2153" h="1424">
                <a:moveTo>
                  <a:pt x="464" y="13"/>
                </a:moveTo>
                <a:cubicBezTo>
                  <a:pt x="425" y="33"/>
                  <a:pt x="387" y="48"/>
                  <a:pt x="348" y="65"/>
                </a:cubicBezTo>
                <a:cubicBezTo>
                  <a:pt x="291" y="90"/>
                  <a:pt x="241" y="130"/>
                  <a:pt x="180" y="145"/>
                </a:cubicBezTo>
                <a:cubicBezTo>
                  <a:pt x="169" y="162"/>
                  <a:pt x="156" y="175"/>
                  <a:pt x="148" y="193"/>
                </a:cubicBezTo>
                <a:cubicBezTo>
                  <a:pt x="141" y="210"/>
                  <a:pt x="139" y="230"/>
                  <a:pt x="128" y="245"/>
                </a:cubicBezTo>
                <a:cubicBezTo>
                  <a:pt x="116" y="262"/>
                  <a:pt x="101" y="278"/>
                  <a:pt x="92" y="297"/>
                </a:cubicBezTo>
                <a:cubicBezTo>
                  <a:pt x="87" y="307"/>
                  <a:pt x="72" y="346"/>
                  <a:pt x="68" y="361"/>
                </a:cubicBezTo>
                <a:cubicBezTo>
                  <a:pt x="64" y="376"/>
                  <a:pt x="56" y="405"/>
                  <a:pt x="56" y="405"/>
                </a:cubicBezTo>
                <a:cubicBezTo>
                  <a:pt x="52" y="459"/>
                  <a:pt x="39" y="508"/>
                  <a:pt x="28" y="561"/>
                </a:cubicBezTo>
                <a:cubicBezTo>
                  <a:pt x="36" y="715"/>
                  <a:pt x="0" y="880"/>
                  <a:pt x="48" y="1025"/>
                </a:cubicBezTo>
                <a:cubicBezTo>
                  <a:pt x="49" y="1034"/>
                  <a:pt x="48" y="1045"/>
                  <a:pt x="52" y="1053"/>
                </a:cubicBezTo>
                <a:cubicBezTo>
                  <a:pt x="54" y="1057"/>
                  <a:pt x="61" y="1054"/>
                  <a:pt x="64" y="1057"/>
                </a:cubicBezTo>
                <a:cubicBezTo>
                  <a:pt x="68" y="1061"/>
                  <a:pt x="81" y="1086"/>
                  <a:pt x="84" y="1093"/>
                </a:cubicBezTo>
                <a:cubicBezTo>
                  <a:pt x="94" y="1115"/>
                  <a:pt x="95" y="1137"/>
                  <a:pt x="108" y="1157"/>
                </a:cubicBezTo>
                <a:cubicBezTo>
                  <a:pt x="110" y="1178"/>
                  <a:pt x="112" y="1211"/>
                  <a:pt x="116" y="1233"/>
                </a:cubicBezTo>
                <a:cubicBezTo>
                  <a:pt x="119" y="1246"/>
                  <a:pt x="136" y="1269"/>
                  <a:pt x="136" y="1269"/>
                </a:cubicBezTo>
                <a:cubicBezTo>
                  <a:pt x="149" y="1394"/>
                  <a:pt x="187" y="1353"/>
                  <a:pt x="324" y="1357"/>
                </a:cubicBezTo>
                <a:cubicBezTo>
                  <a:pt x="434" y="1375"/>
                  <a:pt x="562" y="1361"/>
                  <a:pt x="668" y="1357"/>
                </a:cubicBezTo>
                <a:cubicBezTo>
                  <a:pt x="816" y="1360"/>
                  <a:pt x="931" y="1367"/>
                  <a:pt x="1072" y="1385"/>
                </a:cubicBezTo>
                <a:cubicBezTo>
                  <a:pt x="1122" y="1399"/>
                  <a:pt x="1168" y="1412"/>
                  <a:pt x="1220" y="1417"/>
                </a:cubicBezTo>
                <a:cubicBezTo>
                  <a:pt x="1239" y="1423"/>
                  <a:pt x="1233" y="1424"/>
                  <a:pt x="1260" y="1413"/>
                </a:cubicBezTo>
                <a:cubicBezTo>
                  <a:pt x="1323" y="1388"/>
                  <a:pt x="1385" y="1359"/>
                  <a:pt x="1448" y="1333"/>
                </a:cubicBezTo>
                <a:cubicBezTo>
                  <a:pt x="1471" y="1323"/>
                  <a:pt x="1497" y="1319"/>
                  <a:pt x="1520" y="1309"/>
                </a:cubicBezTo>
                <a:cubicBezTo>
                  <a:pt x="1544" y="1299"/>
                  <a:pt x="1564" y="1283"/>
                  <a:pt x="1588" y="1273"/>
                </a:cubicBezTo>
                <a:cubicBezTo>
                  <a:pt x="1625" y="1257"/>
                  <a:pt x="1668" y="1251"/>
                  <a:pt x="1704" y="1233"/>
                </a:cubicBezTo>
                <a:cubicBezTo>
                  <a:pt x="1737" y="1217"/>
                  <a:pt x="1773" y="1200"/>
                  <a:pt x="1804" y="1181"/>
                </a:cubicBezTo>
                <a:cubicBezTo>
                  <a:pt x="1834" y="1162"/>
                  <a:pt x="1862" y="1136"/>
                  <a:pt x="1896" y="1125"/>
                </a:cubicBezTo>
                <a:cubicBezTo>
                  <a:pt x="1911" y="1110"/>
                  <a:pt x="1928" y="1110"/>
                  <a:pt x="1944" y="1097"/>
                </a:cubicBezTo>
                <a:cubicBezTo>
                  <a:pt x="1972" y="1074"/>
                  <a:pt x="1997" y="1045"/>
                  <a:pt x="2032" y="1033"/>
                </a:cubicBezTo>
                <a:cubicBezTo>
                  <a:pt x="2048" y="1020"/>
                  <a:pt x="2064" y="996"/>
                  <a:pt x="2084" y="989"/>
                </a:cubicBezTo>
                <a:cubicBezTo>
                  <a:pt x="2113" y="979"/>
                  <a:pt x="2101" y="986"/>
                  <a:pt x="2120" y="973"/>
                </a:cubicBezTo>
                <a:cubicBezTo>
                  <a:pt x="2147" y="932"/>
                  <a:pt x="2153" y="919"/>
                  <a:pt x="2132" y="857"/>
                </a:cubicBezTo>
                <a:cubicBezTo>
                  <a:pt x="2128" y="818"/>
                  <a:pt x="2136" y="769"/>
                  <a:pt x="2100" y="745"/>
                </a:cubicBezTo>
                <a:cubicBezTo>
                  <a:pt x="2090" y="730"/>
                  <a:pt x="2073" y="723"/>
                  <a:pt x="2056" y="717"/>
                </a:cubicBezTo>
                <a:cubicBezTo>
                  <a:pt x="2016" y="677"/>
                  <a:pt x="1963" y="678"/>
                  <a:pt x="1912" y="661"/>
                </a:cubicBezTo>
                <a:cubicBezTo>
                  <a:pt x="1897" y="638"/>
                  <a:pt x="1909" y="660"/>
                  <a:pt x="1900" y="621"/>
                </a:cubicBezTo>
                <a:cubicBezTo>
                  <a:pt x="1886" y="562"/>
                  <a:pt x="1888" y="570"/>
                  <a:pt x="1824" y="565"/>
                </a:cubicBezTo>
                <a:cubicBezTo>
                  <a:pt x="1788" y="529"/>
                  <a:pt x="1758" y="482"/>
                  <a:pt x="1708" y="465"/>
                </a:cubicBezTo>
                <a:cubicBezTo>
                  <a:pt x="1689" y="446"/>
                  <a:pt x="1659" y="436"/>
                  <a:pt x="1636" y="421"/>
                </a:cubicBezTo>
                <a:cubicBezTo>
                  <a:pt x="1611" y="404"/>
                  <a:pt x="1583" y="352"/>
                  <a:pt x="1560" y="329"/>
                </a:cubicBezTo>
                <a:cubicBezTo>
                  <a:pt x="1551" y="303"/>
                  <a:pt x="1563" y="330"/>
                  <a:pt x="1544" y="309"/>
                </a:cubicBezTo>
                <a:cubicBezTo>
                  <a:pt x="1527" y="290"/>
                  <a:pt x="1516" y="266"/>
                  <a:pt x="1496" y="249"/>
                </a:cubicBezTo>
                <a:cubicBezTo>
                  <a:pt x="1472" y="229"/>
                  <a:pt x="1434" y="215"/>
                  <a:pt x="1404" y="205"/>
                </a:cubicBezTo>
                <a:cubicBezTo>
                  <a:pt x="1391" y="185"/>
                  <a:pt x="1400" y="196"/>
                  <a:pt x="1372" y="177"/>
                </a:cubicBezTo>
                <a:cubicBezTo>
                  <a:pt x="1368" y="174"/>
                  <a:pt x="1360" y="169"/>
                  <a:pt x="1360" y="169"/>
                </a:cubicBezTo>
                <a:cubicBezTo>
                  <a:pt x="1354" y="145"/>
                  <a:pt x="1361" y="155"/>
                  <a:pt x="1332" y="145"/>
                </a:cubicBezTo>
                <a:cubicBezTo>
                  <a:pt x="1321" y="141"/>
                  <a:pt x="1316" y="131"/>
                  <a:pt x="1308" y="125"/>
                </a:cubicBezTo>
                <a:cubicBezTo>
                  <a:pt x="1288" y="110"/>
                  <a:pt x="1279" y="107"/>
                  <a:pt x="1256" y="101"/>
                </a:cubicBezTo>
                <a:cubicBezTo>
                  <a:pt x="1156" y="103"/>
                  <a:pt x="1098" y="110"/>
                  <a:pt x="1008" y="105"/>
                </a:cubicBezTo>
                <a:cubicBezTo>
                  <a:pt x="966" y="94"/>
                  <a:pt x="934" y="98"/>
                  <a:pt x="888" y="101"/>
                </a:cubicBezTo>
                <a:cubicBezTo>
                  <a:pt x="844" y="98"/>
                  <a:pt x="809" y="91"/>
                  <a:pt x="768" y="81"/>
                </a:cubicBezTo>
                <a:cubicBezTo>
                  <a:pt x="745" y="66"/>
                  <a:pt x="681" y="43"/>
                  <a:pt x="652" y="37"/>
                </a:cubicBezTo>
                <a:cubicBezTo>
                  <a:pt x="596" y="0"/>
                  <a:pt x="513" y="18"/>
                  <a:pt x="456" y="17"/>
                </a:cubicBezTo>
                <a:cubicBezTo>
                  <a:pt x="438" y="5"/>
                  <a:pt x="439" y="8"/>
                  <a:pt x="464" y="1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sq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000750" y="1543050"/>
            <a:ext cx="1000125" cy="1285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Rectangle 7"/>
          <p:cNvSpPr/>
          <p:nvPr/>
        </p:nvSpPr>
        <p:spPr>
          <a:xfrm>
            <a:off x="34925" y="5454650"/>
            <a:ext cx="608013" cy="3556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11"/>
          <p:cNvSpPr/>
          <p:nvPr/>
        </p:nvSpPr>
        <p:spPr>
          <a:xfrm>
            <a:off x="1879600" y="5191125"/>
            <a:ext cx="1328738" cy="7747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12"/>
          <p:cNvSpPr/>
          <p:nvPr/>
        </p:nvSpPr>
        <p:spPr>
          <a:xfrm>
            <a:off x="4727575" y="5075238"/>
            <a:ext cx="1116013" cy="73501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13"/>
          <p:cNvSpPr/>
          <p:nvPr/>
        </p:nvSpPr>
        <p:spPr>
          <a:xfrm>
            <a:off x="6199188" y="4694238"/>
            <a:ext cx="1011237" cy="16383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14"/>
          <p:cNvSpPr/>
          <p:nvPr/>
        </p:nvSpPr>
        <p:spPr>
          <a:xfrm>
            <a:off x="3281363" y="5086350"/>
            <a:ext cx="752475" cy="8794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8" name="Straight Arrow Connector 8"/>
          <p:cNvCxnSpPr/>
          <p:nvPr/>
        </p:nvCxnSpPr>
        <p:spPr>
          <a:xfrm>
            <a:off x="107950" y="5557838"/>
            <a:ext cx="156686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utoShape 2"/>
          <p:cNvSpPr>
            <a:spLocks noChangeArrowheads="1"/>
          </p:cNvSpPr>
          <p:nvPr/>
        </p:nvSpPr>
        <p:spPr bwMode="auto">
          <a:xfrm>
            <a:off x="4857750" y="1323975"/>
            <a:ext cx="4133850" cy="15509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just">
              <a:defRPr/>
            </a:pPr>
            <a:r>
              <a:rPr lang="en-US" sz="1600" b="1" u="none" dirty="0">
                <a:solidFill>
                  <a:srgbClr val="CC0000"/>
                </a:solidFill>
              </a:rPr>
              <a:t>n_TOF</a:t>
            </a:r>
            <a:r>
              <a:rPr lang="en-US" sz="1600" u="none" dirty="0">
                <a:solidFill>
                  <a:srgbClr val="CC0000"/>
                </a:solidFill>
              </a:rPr>
              <a:t> is a </a:t>
            </a:r>
            <a:r>
              <a:rPr lang="en-US" sz="1600" b="1" u="none" dirty="0">
                <a:solidFill>
                  <a:srgbClr val="CC0000"/>
                </a:solidFill>
              </a:rPr>
              <a:t>spallation</a:t>
            </a:r>
            <a:r>
              <a:rPr lang="en-US" sz="1600" u="none" dirty="0">
                <a:solidFill>
                  <a:srgbClr val="CC0000"/>
                </a:solidFill>
              </a:rPr>
              <a:t> neutron source based on </a:t>
            </a:r>
            <a:r>
              <a:rPr lang="en-US" sz="1600" b="1" u="none" dirty="0">
                <a:solidFill>
                  <a:srgbClr val="CC0000"/>
                </a:solidFill>
              </a:rPr>
              <a:t>20 GeV/c</a:t>
            </a:r>
            <a:r>
              <a:rPr lang="en-US" sz="1600" u="none" dirty="0">
                <a:solidFill>
                  <a:srgbClr val="CC0000"/>
                </a:solidFill>
              </a:rPr>
              <a:t> </a:t>
            </a:r>
            <a:r>
              <a:rPr lang="en-US" sz="1600" b="1" u="none" dirty="0">
                <a:solidFill>
                  <a:srgbClr val="CC0000"/>
                </a:solidFill>
              </a:rPr>
              <a:t>protons </a:t>
            </a:r>
            <a:r>
              <a:rPr lang="en-US" sz="1600" u="none" dirty="0">
                <a:solidFill>
                  <a:srgbClr val="CC0000"/>
                </a:solidFill>
              </a:rPr>
              <a:t>from the CERN PS</a:t>
            </a:r>
            <a:r>
              <a:rPr lang="en-US" sz="1600" b="1" u="none" dirty="0">
                <a:solidFill>
                  <a:srgbClr val="CC0000"/>
                </a:solidFill>
              </a:rPr>
              <a:t> </a:t>
            </a:r>
            <a:r>
              <a:rPr lang="en-US" sz="1600" u="none" dirty="0">
                <a:solidFill>
                  <a:srgbClr val="CC0000"/>
                </a:solidFill>
              </a:rPr>
              <a:t>hitting a</a:t>
            </a:r>
            <a:r>
              <a:rPr lang="en-US" sz="1600" b="1" u="none" dirty="0">
                <a:solidFill>
                  <a:srgbClr val="CC0000"/>
                </a:solidFill>
              </a:rPr>
              <a:t> </a:t>
            </a:r>
            <a:r>
              <a:rPr lang="en-US" sz="1600" b="1" u="none" dirty="0" err="1">
                <a:solidFill>
                  <a:srgbClr val="CC0000"/>
                </a:solidFill>
              </a:rPr>
              <a:t>Pb</a:t>
            </a:r>
            <a:r>
              <a:rPr lang="en-US" sz="1600" b="1" u="none" dirty="0">
                <a:solidFill>
                  <a:srgbClr val="CC0000"/>
                </a:solidFill>
              </a:rPr>
              <a:t> block</a:t>
            </a:r>
            <a:r>
              <a:rPr lang="en-US" sz="1600" u="none" dirty="0">
                <a:solidFill>
                  <a:srgbClr val="CC0000"/>
                </a:solidFill>
              </a:rPr>
              <a:t> (~300 neutrons per proton and ~ 7x10</a:t>
            </a:r>
            <a:r>
              <a:rPr lang="en-US" sz="1600" u="none" baseline="30000" dirty="0">
                <a:solidFill>
                  <a:srgbClr val="CC0000"/>
                </a:solidFill>
              </a:rPr>
              <a:t>12 </a:t>
            </a:r>
            <a:r>
              <a:rPr lang="en-US" sz="1600" u="none" dirty="0" err="1">
                <a:solidFill>
                  <a:srgbClr val="CC0000"/>
                </a:solidFill>
              </a:rPr>
              <a:t>ppp</a:t>
            </a:r>
            <a:r>
              <a:rPr lang="en-US" sz="1600" u="none" dirty="0">
                <a:solidFill>
                  <a:srgbClr val="CC0000"/>
                </a:solidFill>
              </a:rPr>
              <a:t>).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sz="1600" u="none" dirty="0">
                <a:solidFill>
                  <a:srgbClr val="CC0000"/>
                </a:solidFill>
              </a:rPr>
              <a:t>Experimental area at </a:t>
            </a:r>
            <a:r>
              <a:rPr lang="en-US" sz="1600" b="1" u="none" dirty="0">
                <a:solidFill>
                  <a:srgbClr val="CC0000"/>
                </a:solidFill>
              </a:rPr>
              <a:t>185 m </a:t>
            </a:r>
            <a:r>
              <a:rPr lang="en-US" sz="1600" u="none" dirty="0">
                <a:solidFill>
                  <a:srgbClr val="CC0000"/>
                </a:solidFill>
              </a:rPr>
              <a:t>and</a:t>
            </a:r>
            <a:r>
              <a:rPr lang="en-US" sz="1600" b="1" u="none" dirty="0">
                <a:solidFill>
                  <a:srgbClr val="CC0000"/>
                </a:solidFill>
              </a:rPr>
              <a:t> 18.5 m</a:t>
            </a:r>
            <a:r>
              <a:rPr lang="en-US" sz="1600" u="none" dirty="0">
                <a:solidFill>
                  <a:srgbClr val="CC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32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601 C -0.01805 -0.05921 -0.00034 -0.12465 0.03941 -0.14755 C 0.08021 -0.17114 0.12709 -0.14593 0.14428 -0.09343 C 0.16146 -0.03885 0.14445 0.02197 0.10452 0.04556 C 0.06476 0.06915 0.01754 0.04579 -4.72222E-6 -0.00601 Z " pathEditMode="relative" rAng="14761151" ptsTypes="f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0" y="-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601 L -0.22048 -0.2365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-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041 L -0.12535 -0.10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7" grpId="0" animBg="1"/>
      <p:bldP spid="17" grpId="1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7651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chemeClr val="accent6"/>
                </a:solidFill>
              </a:rPr>
              <a:t>The </a:t>
            </a:r>
            <a:r>
              <a:rPr lang="it-IT" sz="1800" u="none" dirty="0" err="1">
                <a:solidFill>
                  <a:schemeClr val="accent6"/>
                </a:solidFill>
              </a:rPr>
              <a:t>advange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n_TOF</a:t>
            </a:r>
            <a:r>
              <a:rPr lang="it-IT" sz="1800" u="none" dirty="0">
                <a:solidFill>
                  <a:schemeClr val="accent6"/>
                </a:solidFill>
              </a:rPr>
              <a:t> are a </a:t>
            </a:r>
            <a:r>
              <a:rPr lang="it-IT" sz="1800" u="none" dirty="0" err="1">
                <a:solidFill>
                  <a:schemeClr val="accent6"/>
                </a:solidFill>
              </a:rPr>
              <a:t>direct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consequence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 </a:t>
            </a:r>
            <a:r>
              <a:rPr lang="it-IT" sz="1800" u="none" dirty="0" err="1">
                <a:solidFill>
                  <a:schemeClr val="accent6"/>
                </a:solidFill>
              </a:rPr>
              <a:t>characteristics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44675"/>
            <a:ext cx="5181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7651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chemeClr val="accent6"/>
                </a:solidFill>
              </a:rPr>
              <a:t>The </a:t>
            </a:r>
            <a:r>
              <a:rPr lang="it-IT" sz="1800" u="none" dirty="0" err="1">
                <a:solidFill>
                  <a:schemeClr val="accent6"/>
                </a:solidFill>
              </a:rPr>
              <a:t>advange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n_TOF</a:t>
            </a:r>
            <a:r>
              <a:rPr lang="it-IT" sz="1800" u="none" dirty="0">
                <a:solidFill>
                  <a:schemeClr val="accent6"/>
                </a:solidFill>
              </a:rPr>
              <a:t> are a </a:t>
            </a:r>
            <a:r>
              <a:rPr lang="it-IT" sz="1800" u="none" dirty="0" err="1">
                <a:solidFill>
                  <a:schemeClr val="accent6"/>
                </a:solidFill>
              </a:rPr>
              <a:t>direct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consequence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 </a:t>
            </a:r>
            <a:r>
              <a:rPr lang="it-IT" sz="1800" u="none" dirty="0" err="1">
                <a:solidFill>
                  <a:schemeClr val="accent6"/>
                </a:solidFill>
              </a:rPr>
              <a:t>characteristics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1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44675"/>
            <a:ext cx="5181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7651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chemeClr val="accent6"/>
                </a:solidFill>
              </a:rPr>
              <a:t>The </a:t>
            </a:r>
            <a:r>
              <a:rPr lang="it-IT" sz="1800" u="none" dirty="0" err="1">
                <a:solidFill>
                  <a:schemeClr val="accent6"/>
                </a:solidFill>
              </a:rPr>
              <a:t>advange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n_TOF</a:t>
            </a:r>
            <a:r>
              <a:rPr lang="it-IT" sz="1800" u="none" dirty="0">
                <a:solidFill>
                  <a:schemeClr val="accent6"/>
                </a:solidFill>
              </a:rPr>
              <a:t> are a </a:t>
            </a:r>
            <a:r>
              <a:rPr lang="it-IT" sz="1800" u="none" dirty="0" err="1">
                <a:solidFill>
                  <a:schemeClr val="accent6"/>
                </a:solidFill>
              </a:rPr>
              <a:t>direct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consequence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 </a:t>
            </a:r>
            <a:r>
              <a:rPr lang="it-IT" sz="1800" u="none" dirty="0" err="1">
                <a:solidFill>
                  <a:schemeClr val="accent6"/>
                </a:solidFill>
              </a:rPr>
              <a:t>characteristics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948488" y="2060575"/>
            <a:ext cx="2135187" cy="585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Wide energy range: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25 meV &lt; E</a:t>
            </a:r>
            <a:r>
              <a:rPr lang="en-GB" sz="1600" u="none" baseline="-25000" dirty="0">
                <a:sym typeface="Wingdings" pitchFamily="2" charset="2"/>
              </a:rPr>
              <a:t>n </a:t>
            </a:r>
            <a:r>
              <a:rPr lang="en-GB" sz="1600" u="none" dirty="0">
                <a:sym typeface="Wingdings" pitchFamily="2" charset="2"/>
              </a:rPr>
              <a:t>&lt; 1 GeV </a:t>
            </a:r>
            <a:endParaRPr lang="en-US" sz="1600" u="none" dirty="0"/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44675"/>
            <a:ext cx="5181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7651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chemeClr val="accent6"/>
                </a:solidFill>
              </a:rPr>
              <a:t>The </a:t>
            </a:r>
            <a:r>
              <a:rPr lang="it-IT" sz="1800" u="none" dirty="0" err="1">
                <a:solidFill>
                  <a:schemeClr val="accent6"/>
                </a:solidFill>
              </a:rPr>
              <a:t>advange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n_TOF</a:t>
            </a:r>
            <a:r>
              <a:rPr lang="it-IT" sz="1800" u="none" dirty="0">
                <a:solidFill>
                  <a:schemeClr val="accent6"/>
                </a:solidFill>
              </a:rPr>
              <a:t> are a </a:t>
            </a:r>
            <a:r>
              <a:rPr lang="it-IT" sz="1800" u="none" dirty="0" err="1">
                <a:solidFill>
                  <a:schemeClr val="accent6"/>
                </a:solidFill>
              </a:rPr>
              <a:t>direct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consequence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 </a:t>
            </a:r>
            <a:r>
              <a:rPr lang="it-IT" sz="1800" u="none" dirty="0" err="1">
                <a:solidFill>
                  <a:schemeClr val="accent6"/>
                </a:solidFill>
              </a:rPr>
              <a:t>characteristics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948488" y="2060575"/>
            <a:ext cx="2135187" cy="585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Wide energy range: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25 meV &lt; E</a:t>
            </a:r>
            <a:r>
              <a:rPr lang="en-GB" sz="1600" u="none" baseline="-25000" dirty="0">
                <a:sym typeface="Wingdings" pitchFamily="2" charset="2"/>
              </a:rPr>
              <a:t>n </a:t>
            </a:r>
            <a:r>
              <a:rPr lang="en-GB" sz="1600" u="none" dirty="0">
                <a:sym typeface="Wingdings" pitchFamily="2" charset="2"/>
              </a:rPr>
              <a:t>&lt; 1 GeV </a:t>
            </a:r>
            <a:endParaRPr lang="en-US" sz="1600" u="none" dirty="0"/>
          </a:p>
        </p:txBody>
      </p:sp>
      <p:sp>
        <p:nvSpPr>
          <p:cNvPr id="3" name="Rectangle 2"/>
          <p:cNvSpPr/>
          <p:nvPr/>
        </p:nvSpPr>
        <p:spPr>
          <a:xfrm>
            <a:off x="6900863" y="2741613"/>
            <a:ext cx="2208212" cy="83185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High neutron flux</a:t>
            </a:r>
          </a:p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EAR2 10</a:t>
            </a:r>
            <a:r>
              <a:rPr lang="en-GB" sz="1600" u="none" baseline="30000" dirty="0">
                <a:solidFill>
                  <a:srgbClr val="B50000"/>
                </a:solidFill>
              </a:rPr>
              <a:t>6</a:t>
            </a:r>
            <a:r>
              <a:rPr lang="en-GB" sz="1600" u="none" dirty="0">
                <a:solidFill>
                  <a:srgbClr val="B50000"/>
                </a:solidFill>
              </a:rPr>
              <a:t> n/cm</a:t>
            </a:r>
            <a:r>
              <a:rPr lang="en-GB" sz="1600" u="none" baseline="30000" dirty="0">
                <a:solidFill>
                  <a:srgbClr val="B50000"/>
                </a:solidFill>
              </a:rPr>
              <a:t>2</a:t>
            </a:r>
            <a:r>
              <a:rPr lang="en-GB" sz="1600" u="none" dirty="0">
                <a:solidFill>
                  <a:srgbClr val="B50000"/>
                </a:solidFill>
              </a:rPr>
              <a:t>/pulse </a:t>
            </a:r>
          </a:p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EAR1 10</a:t>
            </a:r>
            <a:r>
              <a:rPr lang="en-GB" sz="1600" u="none" baseline="30000" dirty="0">
                <a:solidFill>
                  <a:srgbClr val="B50000"/>
                </a:solidFill>
              </a:rPr>
              <a:t>5</a:t>
            </a:r>
            <a:r>
              <a:rPr lang="en-GB" sz="1600" u="none" dirty="0">
                <a:solidFill>
                  <a:srgbClr val="B50000"/>
                </a:solidFill>
              </a:rPr>
              <a:t> n/cm</a:t>
            </a:r>
            <a:r>
              <a:rPr lang="en-GB" sz="1600" u="none" baseline="30000" dirty="0">
                <a:solidFill>
                  <a:srgbClr val="B50000"/>
                </a:solidFill>
              </a:rPr>
              <a:t>2</a:t>
            </a:r>
            <a:r>
              <a:rPr lang="en-GB" sz="1600" u="none" dirty="0">
                <a:solidFill>
                  <a:srgbClr val="B50000"/>
                </a:solidFill>
              </a:rPr>
              <a:t>/pulse</a:t>
            </a:r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5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44675"/>
            <a:ext cx="5181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7651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" descr="Granite"/>
          <p:cNvSpPr>
            <a:spLocks noChangeArrowheads="1"/>
          </p:cNvSpPr>
          <p:nvPr/>
        </p:nvSpPr>
        <p:spPr bwMode="auto">
          <a:xfrm>
            <a:off x="1371600" y="4949825"/>
            <a:ext cx="280988" cy="9239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6263" y="6169025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u="none"/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3757613" y="6169025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>
                <a:solidFill>
                  <a:srgbClr val="B50000"/>
                </a:solidFill>
                <a:latin typeface="Helvetica" charset="0"/>
              </a:rPr>
              <a:t>185 m</a:t>
            </a:r>
            <a:endParaRPr lang="en-US" sz="1400" b="1" i="1" u="none" dirty="0">
              <a:solidFill>
                <a:srgbClr val="B50000"/>
              </a:solidFill>
              <a:latin typeface="Helvetica" charset="0"/>
            </a:endParaRPr>
          </a:p>
        </p:txBody>
      </p:sp>
      <p:sp>
        <p:nvSpPr>
          <p:cNvPr id="27655" name="Line 14"/>
          <p:cNvSpPr>
            <a:spLocks noChangeShapeType="1"/>
          </p:cNvSpPr>
          <p:nvPr/>
        </p:nvSpPr>
        <p:spPr bwMode="auto">
          <a:xfrm>
            <a:off x="246063" y="5434013"/>
            <a:ext cx="1055687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16" descr="Water droplets"/>
          <p:cNvSpPr>
            <a:spLocks noChangeArrowheads="1"/>
          </p:cNvSpPr>
          <p:nvPr/>
        </p:nvSpPr>
        <p:spPr bwMode="auto">
          <a:xfrm>
            <a:off x="1690688" y="4949825"/>
            <a:ext cx="85725" cy="9239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328613" y="5438775"/>
            <a:ext cx="93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20 GeV/c </a:t>
            </a:r>
            <a:br>
              <a:rPr lang="en-US" sz="1400" u="none">
                <a:latin typeface="Helvetica" charset="0"/>
              </a:rPr>
            </a:br>
            <a:r>
              <a:rPr lang="en-US" sz="1400" u="none">
                <a:latin typeface="Helvetica" charset="0"/>
              </a:rPr>
              <a:t>protons</a:t>
            </a:r>
          </a:p>
        </p:txBody>
      </p:sp>
      <p:sp>
        <p:nvSpPr>
          <p:cNvPr id="27658" name="Rectangle 16" descr="Water droplets"/>
          <p:cNvSpPr>
            <a:spLocks noChangeArrowheads="1"/>
          </p:cNvSpPr>
          <p:nvPr/>
        </p:nvSpPr>
        <p:spPr bwMode="auto">
          <a:xfrm>
            <a:off x="1354138" y="4867275"/>
            <a:ext cx="436562" cy="46038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u="none"/>
          </a:p>
        </p:txBody>
      </p:sp>
      <p:grpSp>
        <p:nvGrpSpPr>
          <p:cNvPr id="27659" name="Group 15"/>
          <p:cNvGrpSpPr>
            <a:grpSpLocks/>
          </p:cNvGrpSpPr>
          <p:nvPr/>
        </p:nvGrpSpPr>
        <p:grpSpPr bwMode="auto">
          <a:xfrm>
            <a:off x="1846263" y="5181600"/>
            <a:ext cx="5645150" cy="431800"/>
            <a:chOff x="2051720" y="4725144"/>
            <a:chExt cx="5644480" cy="432048"/>
          </a:xfrm>
        </p:grpSpPr>
        <p:sp>
          <p:nvSpPr>
            <p:cNvPr id="27678" name="Rectangle 4"/>
            <p:cNvSpPr>
              <a:spLocks noChangeArrowheads="1"/>
            </p:cNvSpPr>
            <p:nvPr/>
          </p:nvSpPr>
          <p:spPr bwMode="auto">
            <a:xfrm>
              <a:off x="7624763" y="4737844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4157663" y="48751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80" name="Line 19"/>
            <p:cNvSpPr>
              <a:spLocks noChangeShapeType="1"/>
            </p:cNvSpPr>
            <p:nvPr/>
          </p:nvSpPr>
          <p:spPr bwMode="auto">
            <a:xfrm>
              <a:off x="4419600" y="4929088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Line 5"/>
            <p:cNvSpPr>
              <a:spLocks noChangeShapeType="1"/>
            </p:cNvSpPr>
            <p:nvPr/>
          </p:nvSpPr>
          <p:spPr bwMode="auto">
            <a:xfrm>
              <a:off x="2051720" y="5157192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Line 5"/>
            <p:cNvSpPr>
              <a:spLocks noChangeShapeType="1"/>
            </p:cNvSpPr>
            <p:nvPr/>
          </p:nvSpPr>
          <p:spPr bwMode="auto">
            <a:xfrm>
              <a:off x="2051720" y="4725144"/>
              <a:ext cx="5472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0" name="Group 21"/>
          <p:cNvGrpSpPr>
            <a:grpSpLocks/>
          </p:cNvGrpSpPr>
          <p:nvPr/>
        </p:nvGrpSpPr>
        <p:grpSpPr bwMode="auto">
          <a:xfrm>
            <a:off x="1341438" y="2501900"/>
            <a:ext cx="433387" cy="2174875"/>
            <a:chOff x="8100392" y="678768"/>
            <a:chExt cx="432048" cy="2174168"/>
          </a:xfrm>
        </p:grpSpPr>
        <p:sp>
          <p:nvSpPr>
            <p:cNvPr id="27673" name="Rectangle 4"/>
            <p:cNvSpPr>
              <a:spLocks noChangeArrowheads="1"/>
            </p:cNvSpPr>
            <p:nvPr/>
          </p:nvSpPr>
          <p:spPr bwMode="auto">
            <a:xfrm rot="-5400000">
              <a:off x="8280574" y="523987"/>
              <a:ext cx="71437" cy="3810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4" name="Oval 18"/>
            <p:cNvSpPr>
              <a:spLocks noChangeArrowheads="1"/>
            </p:cNvSpPr>
            <p:nvPr/>
          </p:nvSpPr>
          <p:spPr bwMode="auto">
            <a:xfrm rot="-5400000">
              <a:off x="8255124" y="1865213"/>
              <a:ext cx="109537" cy="119063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shape">
                <a:fillToRect l="50000" t="50000" r="50000" b="50000"/>
              </a:path>
            </a:gradFill>
            <a:ln w="317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27675" name="Line 19"/>
            <p:cNvSpPr>
              <a:spLocks noChangeShapeType="1"/>
            </p:cNvSpPr>
            <p:nvPr/>
          </p:nvSpPr>
          <p:spPr bwMode="auto">
            <a:xfrm rot="-5400000">
              <a:off x="8151936" y="1565176"/>
              <a:ext cx="3048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 rot="-5400000">
              <a:off x="7531292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 rot="-5400000">
              <a:off x="7099244" y="1851788"/>
              <a:ext cx="2002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5"/>
          <p:cNvSpPr>
            <a:spLocks noChangeShapeType="1"/>
          </p:cNvSpPr>
          <p:nvPr/>
        </p:nvSpPr>
        <p:spPr bwMode="auto">
          <a:xfrm flipH="1" flipV="1">
            <a:off x="693738" y="2805113"/>
            <a:ext cx="9525" cy="1952625"/>
          </a:xfrm>
          <a:prstGeom prst="line">
            <a:avLst/>
          </a:prstGeom>
          <a:noFill/>
          <a:ln w="25400" cap="sq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855663" y="5953125"/>
            <a:ext cx="97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latin typeface="Helvetica" charset="0"/>
              </a:rPr>
              <a:t>Spallation</a:t>
            </a:r>
          </a:p>
          <a:p>
            <a:pPr eaLnBrk="1" hangingPunct="1"/>
            <a:r>
              <a:rPr lang="en-US" sz="1400" u="none">
                <a:latin typeface="Helvetica" charset="0"/>
              </a:rPr>
              <a:t>Target</a:t>
            </a:r>
          </a:p>
        </p:txBody>
      </p:sp>
      <p:sp>
        <p:nvSpPr>
          <p:cNvPr id="27664" name="Text Box 13"/>
          <p:cNvSpPr txBox="1">
            <a:spLocks noChangeArrowheads="1"/>
          </p:cNvSpPr>
          <p:nvPr/>
        </p:nvSpPr>
        <p:spPr bwMode="auto">
          <a:xfrm>
            <a:off x="7175500" y="4648200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EAR1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27665" name="Text Box 13"/>
          <p:cNvSpPr txBox="1">
            <a:spLocks noChangeArrowheads="1"/>
          </p:cNvSpPr>
          <p:nvPr/>
        </p:nvSpPr>
        <p:spPr bwMode="auto">
          <a:xfrm>
            <a:off x="1228725" y="2054225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>
                <a:latin typeface="Helvetica" charset="0"/>
              </a:rPr>
              <a:t>EAR2</a:t>
            </a:r>
            <a:endParaRPr lang="en-US" sz="1400" b="1" i="1" u="none">
              <a:latin typeface="Helvetic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84263" y="1981200"/>
            <a:ext cx="990600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4" name="Rectangle 53"/>
          <p:cNvSpPr/>
          <p:nvPr/>
        </p:nvSpPr>
        <p:spPr>
          <a:xfrm>
            <a:off x="6886575" y="4572000"/>
            <a:ext cx="1208088" cy="12192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u="none"/>
          </a:p>
        </p:txBody>
      </p:sp>
      <p:sp>
        <p:nvSpPr>
          <p:cNvPr id="58" name="CasellaDiTesto 15"/>
          <p:cNvSpPr txBox="1"/>
          <p:nvPr/>
        </p:nvSpPr>
        <p:spPr>
          <a:xfrm>
            <a:off x="76200" y="1268413"/>
            <a:ext cx="8861425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1800" u="none" dirty="0">
                <a:solidFill>
                  <a:schemeClr val="accent6"/>
                </a:solidFill>
              </a:rPr>
              <a:t>The </a:t>
            </a:r>
            <a:r>
              <a:rPr lang="it-IT" sz="1800" u="none" dirty="0" err="1">
                <a:solidFill>
                  <a:schemeClr val="accent6"/>
                </a:solidFill>
              </a:rPr>
              <a:t>advange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n_TOF</a:t>
            </a:r>
            <a:r>
              <a:rPr lang="it-IT" sz="1800" u="none" dirty="0">
                <a:solidFill>
                  <a:schemeClr val="accent6"/>
                </a:solidFill>
              </a:rPr>
              <a:t> are a </a:t>
            </a:r>
            <a:r>
              <a:rPr lang="it-IT" sz="1800" u="none" dirty="0" err="1">
                <a:solidFill>
                  <a:schemeClr val="accent6"/>
                </a:solidFill>
              </a:rPr>
              <a:t>direct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consequence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 </a:t>
            </a:r>
            <a:r>
              <a:rPr lang="it-IT" sz="1800" u="none" dirty="0" err="1">
                <a:solidFill>
                  <a:schemeClr val="accent6"/>
                </a:solidFill>
              </a:rPr>
              <a:t>characteristics</a:t>
            </a:r>
            <a:r>
              <a:rPr lang="it-IT" sz="1800" u="none" dirty="0">
                <a:solidFill>
                  <a:schemeClr val="accent6"/>
                </a:solidFill>
              </a:rPr>
              <a:t> </a:t>
            </a:r>
            <a:r>
              <a:rPr lang="it-IT" sz="1800" u="none" dirty="0" err="1">
                <a:solidFill>
                  <a:schemeClr val="accent6"/>
                </a:solidFill>
              </a:rPr>
              <a:t>of</a:t>
            </a:r>
            <a:r>
              <a:rPr lang="it-IT" sz="1800" u="none" dirty="0">
                <a:solidFill>
                  <a:schemeClr val="accent6"/>
                </a:solidFill>
              </a:rPr>
              <a:t> the</a:t>
            </a:r>
            <a:r>
              <a:rPr lang="it-IT" sz="1800" u="none" dirty="0">
                <a:solidFill>
                  <a:schemeClr val="tx1"/>
                </a:solidFill>
              </a:rPr>
              <a:t> </a:t>
            </a:r>
            <a:r>
              <a:rPr lang="it-IT" sz="1800" b="1" u="none" dirty="0">
                <a:solidFill>
                  <a:srgbClr val="B50000"/>
                </a:solidFill>
              </a:rPr>
              <a:t>PS </a:t>
            </a:r>
            <a:r>
              <a:rPr lang="it-IT" sz="1800" b="1" u="none" dirty="0" err="1">
                <a:solidFill>
                  <a:srgbClr val="B50000"/>
                </a:solidFill>
              </a:rPr>
              <a:t>proton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beam</a:t>
            </a:r>
            <a:r>
              <a:rPr lang="it-IT" sz="1800" u="none" dirty="0">
                <a:solidFill>
                  <a:srgbClr val="B50000"/>
                </a:solidFill>
              </a:rPr>
              <a:t>: </a:t>
            </a:r>
            <a:r>
              <a:rPr lang="it-IT" sz="1800" b="1" u="none" dirty="0">
                <a:solidFill>
                  <a:srgbClr val="B50000"/>
                </a:solidFill>
              </a:rPr>
              <a:t>high </a:t>
            </a:r>
            <a:r>
              <a:rPr lang="it-IT" sz="1800" b="1" u="none" dirty="0" err="1">
                <a:solidFill>
                  <a:srgbClr val="B50000"/>
                </a:solidFill>
              </a:rPr>
              <a:t>energy</a:t>
            </a:r>
            <a:r>
              <a:rPr lang="it-IT" sz="1800" b="1" u="none" dirty="0">
                <a:solidFill>
                  <a:srgbClr val="B50000"/>
                </a:solidFill>
              </a:rPr>
              <a:t>, high </a:t>
            </a:r>
            <a:r>
              <a:rPr lang="it-IT" sz="1800" b="1" u="none" dirty="0" err="1">
                <a:solidFill>
                  <a:srgbClr val="B50000"/>
                </a:solidFill>
              </a:rPr>
              <a:t>peak</a:t>
            </a:r>
            <a:r>
              <a:rPr lang="it-IT" sz="1800" b="1" u="none" dirty="0">
                <a:solidFill>
                  <a:srgbClr val="B50000"/>
                </a:solidFill>
              </a:rPr>
              <a:t> </a:t>
            </a:r>
            <a:r>
              <a:rPr lang="it-IT" sz="1800" b="1" u="none" dirty="0" err="1">
                <a:solidFill>
                  <a:srgbClr val="B50000"/>
                </a:solidFill>
              </a:rPr>
              <a:t>current</a:t>
            </a:r>
            <a:r>
              <a:rPr lang="it-IT" sz="1800" b="1" u="none" dirty="0">
                <a:solidFill>
                  <a:srgbClr val="B50000"/>
                </a:solidFill>
              </a:rPr>
              <a:t>, low duty </a:t>
            </a:r>
            <a:r>
              <a:rPr lang="it-IT" sz="1800" b="1" u="none" dirty="0" err="1">
                <a:solidFill>
                  <a:srgbClr val="B50000"/>
                </a:solidFill>
              </a:rPr>
              <a:t>cycle</a:t>
            </a:r>
            <a:r>
              <a:rPr lang="it-IT" sz="1800" b="1" u="none" dirty="0">
                <a:solidFill>
                  <a:srgbClr val="B50000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948488" y="2060575"/>
            <a:ext cx="2135187" cy="585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Wide energy range: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25 meV &lt; E</a:t>
            </a:r>
            <a:r>
              <a:rPr lang="en-GB" sz="1600" u="none" baseline="-25000" dirty="0">
                <a:sym typeface="Wingdings" pitchFamily="2" charset="2"/>
              </a:rPr>
              <a:t>n </a:t>
            </a:r>
            <a:r>
              <a:rPr lang="en-GB" sz="1600" u="none" dirty="0">
                <a:sym typeface="Wingdings" pitchFamily="2" charset="2"/>
              </a:rPr>
              <a:t>&lt; 1 GeV </a:t>
            </a:r>
            <a:endParaRPr lang="en-US" sz="1600" u="none" dirty="0"/>
          </a:p>
        </p:txBody>
      </p:sp>
      <p:sp>
        <p:nvSpPr>
          <p:cNvPr id="3" name="Rectangle 2"/>
          <p:cNvSpPr/>
          <p:nvPr/>
        </p:nvSpPr>
        <p:spPr>
          <a:xfrm>
            <a:off x="6900863" y="2741613"/>
            <a:ext cx="2208212" cy="83185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High neutron flux</a:t>
            </a:r>
          </a:p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EAR2 10</a:t>
            </a:r>
            <a:r>
              <a:rPr lang="en-GB" sz="1600" u="none" baseline="30000" dirty="0">
                <a:solidFill>
                  <a:srgbClr val="B50000"/>
                </a:solidFill>
              </a:rPr>
              <a:t>6</a:t>
            </a:r>
            <a:r>
              <a:rPr lang="en-GB" sz="1600" u="none" dirty="0">
                <a:solidFill>
                  <a:srgbClr val="B50000"/>
                </a:solidFill>
              </a:rPr>
              <a:t> n/cm</a:t>
            </a:r>
            <a:r>
              <a:rPr lang="en-GB" sz="1600" u="none" baseline="30000" dirty="0">
                <a:solidFill>
                  <a:srgbClr val="B50000"/>
                </a:solidFill>
              </a:rPr>
              <a:t>2</a:t>
            </a:r>
            <a:r>
              <a:rPr lang="en-GB" sz="1600" u="none" dirty="0">
                <a:solidFill>
                  <a:srgbClr val="B50000"/>
                </a:solidFill>
              </a:rPr>
              <a:t>/pulse </a:t>
            </a:r>
          </a:p>
          <a:p>
            <a:pPr marL="0" lvl="1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none" dirty="0">
                <a:solidFill>
                  <a:srgbClr val="B50000"/>
                </a:solidFill>
              </a:rPr>
              <a:t>EAR1 10</a:t>
            </a:r>
            <a:r>
              <a:rPr lang="en-GB" sz="1600" u="none" baseline="30000" dirty="0">
                <a:solidFill>
                  <a:srgbClr val="B50000"/>
                </a:solidFill>
              </a:rPr>
              <a:t>5</a:t>
            </a:r>
            <a:r>
              <a:rPr lang="en-GB" sz="1600" u="none" dirty="0">
                <a:solidFill>
                  <a:srgbClr val="B50000"/>
                </a:solidFill>
              </a:rPr>
              <a:t> n/cm</a:t>
            </a:r>
            <a:r>
              <a:rPr lang="en-GB" sz="1600" u="none" baseline="30000" dirty="0">
                <a:solidFill>
                  <a:srgbClr val="B50000"/>
                </a:solidFill>
              </a:rPr>
              <a:t>2</a:t>
            </a:r>
            <a:r>
              <a:rPr lang="en-GB" sz="1600" u="none" dirty="0">
                <a:solidFill>
                  <a:srgbClr val="B50000"/>
                </a:solidFill>
              </a:rPr>
              <a:t>/pulse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019925" y="3644900"/>
            <a:ext cx="2019300" cy="831850"/>
          </a:xfrm>
          <a:prstGeom prst="rect">
            <a:avLst/>
          </a:prstGeom>
          <a:solidFill>
            <a:srgbClr val="FF8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Good 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energy resolution</a:t>
            </a:r>
          </a:p>
          <a:p>
            <a:pPr>
              <a:defRPr/>
            </a:pPr>
            <a:r>
              <a:rPr lang="en-GB" sz="1600" u="none" dirty="0">
                <a:sym typeface="Wingdings" pitchFamily="2" charset="2"/>
              </a:rPr>
              <a:t>ΔE/E ~10</a:t>
            </a:r>
            <a:r>
              <a:rPr lang="en-GB" sz="1600" u="none" baseline="30000" dirty="0">
                <a:sym typeface="Wingdings" pitchFamily="2" charset="2"/>
              </a:rPr>
              <a:t>-4 </a:t>
            </a:r>
            <a:r>
              <a:rPr lang="en-GB" sz="1600" u="none" dirty="0">
                <a:sym typeface="Wingdings" pitchFamily="2" charset="2"/>
              </a:rPr>
              <a:t>@ EAR1</a:t>
            </a:r>
            <a:endParaRPr lang="en-US" sz="1600" u="none" baseline="30000" dirty="0"/>
          </a:p>
        </p:txBody>
      </p:sp>
      <p:pic>
        <p:nvPicPr>
          <p:cNvPr id="27672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-36512" y="3308350"/>
            <a:ext cx="773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u="none" dirty="0" smtClean="0">
                <a:solidFill>
                  <a:schemeClr val="accent6"/>
                </a:solidFill>
                <a:latin typeface="Helvetica" charset="0"/>
              </a:rPr>
              <a:t>18.5 </a:t>
            </a:r>
            <a:r>
              <a:rPr lang="en-US" sz="1400" b="1" u="none" dirty="0">
                <a:solidFill>
                  <a:schemeClr val="accent6"/>
                </a:solidFill>
                <a:latin typeface="Helvetica" charset="0"/>
              </a:rPr>
              <a:t>m</a:t>
            </a:r>
            <a:endParaRPr lang="en-US" sz="1400" b="1" i="1" u="none" dirty="0">
              <a:solidFill>
                <a:schemeClr val="accent6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8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28674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10-29 at 10.09.2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194050"/>
            <a:ext cx="42386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TACpic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30488"/>
            <a:ext cx="432117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DSCN00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924425"/>
            <a:ext cx="1943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500563" y="5832475"/>
            <a:ext cx="2209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200" u="none" baseline="30000">
                <a:solidFill>
                  <a:srgbClr val="FFFF00"/>
                </a:solidFill>
              </a:rPr>
              <a:t>10</a:t>
            </a:r>
            <a:r>
              <a:rPr lang="en-GB" sz="1200" u="none">
                <a:solidFill>
                  <a:srgbClr val="FFFF00"/>
                </a:solidFill>
              </a:rPr>
              <a:t>B loaded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sz="1200" u="none">
                <a:solidFill>
                  <a:srgbClr val="FFFF00"/>
                </a:solidFill>
              </a:rPr>
              <a:t>Carbon Fibre Capsules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643438" y="1341438"/>
            <a:ext cx="4176712" cy="10763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0" hangingPunct="0">
              <a:spcBef>
                <a:spcPts val="600"/>
              </a:spcBef>
              <a:defRPr/>
            </a:pPr>
            <a:r>
              <a:rPr lang="it-IT" sz="1600" u="none" dirty="0" err="1">
                <a:solidFill>
                  <a:schemeClr val="bg1"/>
                </a:solidFill>
              </a:rPr>
              <a:t>Capture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reactions</a:t>
            </a:r>
            <a:r>
              <a:rPr lang="it-IT" sz="1600" u="none" dirty="0">
                <a:solidFill>
                  <a:schemeClr val="bg1"/>
                </a:solidFill>
              </a:rPr>
              <a:t> are </a:t>
            </a:r>
            <a:r>
              <a:rPr lang="it-IT" sz="1600" u="none" dirty="0" err="1">
                <a:solidFill>
                  <a:schemeClr val="bg1"/>
                </a:solidFill>
              </a:rPr>
              <a:t>measured</a:t>
            </a:r>
            <a:r>
              <a:rPr lang="it-IT" sz="1600" u="none" dirty="0">
                <a:solidFill>
                  <a:schemeClr val="bg1"/>
                </a:solidFill>
              </a:rPr>
              <a:t> by </a:t>
            </a:r>
            <a:r>
              <a:rPr lang="it-IT" sz="1600" u="none" dirty="0" err="1">
                <a:solidFill>
                  <a:schemeClr val="bg1"/>
                </a:solidFill>
              </a:rPr>
              <a:t>detecting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  <a:latin typeface="Symbol" pitchFamily="18" charset="2"/>
              </a:rPr>
              <a:t>γ</a:t>
            </a:r>
            <a:r>
              <a:rPr lang="it-IT" sz="1600" u="none" dirty="0" err="1">
                <a:solidFill>
                  <a:schemeClr val="bg1"/>
                </a:solidFill>
              </a:rPr>
              <a:t>-rays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emitted</a:t>
            </a:r>
            <a:r>
              <a:rPr lang="it-IT" sz="1600" u="none" dirty="0">
                <a:solidFill>
                  <a:schemeClr val="bg1"/>
                </a:solidFill>
              </a:rPr>
              <a:t> in the de-</a:t>
            </a:r>
            <a:r>
              <a:rPr lang="it-IT" sz="1600" u="none" dirty="0" err="1">
                <a:solidFill>
                  <a:schemeClr val="bg1"/>
                </a:solidFill>
              </a:rPr>
              <a:t>excitation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process</a:t>
            </a:r>
            <a:r>
              <a:rPr lang="it-IT" sz="1600" u="none" dirty="0">
                <a:solidFill>
                  <a:schemeClr val="bg1"/>
                </a:solidFill>
              </a:rPr>
              <a:t>. </a:t>
            </a:r>
            <a:r>
              <a:rPr lang="it-IT" sz="1600" b="1" u="none" dirty="0" err="1">
                <a:solidFill>
                  <a:schemeClr val="bg1"/>
                </a:solidFill>
              </a:rPr>
              <a:t>Two</a:t>
            </a:r>
            <a:r>
              <a:rPr lang="it-IT" sz="1600" b="1" u="none" dirty="0">
                <a:solidFill>
                  <a:schemeClr val="bg1"/>
                </a:solidFill>
              </a:rPr>
              <a:t> </a:t>
            </a:r>
            <a:r>
              <a:rPr lang="it-IT" sz="1600" b="1" u="none" dirty="0" err="1">
                <a:solidFill>
                  <a:schemeClr val="bg1"/>
                </a:solidFill>
              </a:rPr>
              <a:t>different</a:t>
            </a:r>
            <a:r>
              <a:rPr lang="it-IT" sz="1600" b="1" u="none" dirty="0">
                <a:solidFill>
                  <a:schemeClr val="bg1"/>
                </a:solidFill>
              </a:rPr>
              <a:t> </a:t>
            </a:r>
            <a:r>
              <a:rPr lang="it-IT" sz="1600" b="1" u="none" dirty="0" err="1">
                <a:solidFill>
                  <a:schemeClr val="bg1"/>
                </a:solidFill>
              </a:rPr>
              <a:t>systems</a:t>
            </a:r>
            <a:r>
              <a:rPr lang="it-IT" sz="1600" u="none" dirty="0">
                <a:solidFill>
                  <a:schemeClr val="bg1"/>
                </a:solidFill>
              </a:rPr>
              <a:t>, to </a:t>
            </a:r>
            <a:r>
              <a:rPr lang="it-IT" sz="1600" u="none" dirty="0" err="1">
                <a:solidFill>
                  <a:schemeClr val="bg1"/>
                </a:solidFill>
              </a:rPr>
              <a:t>minimize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different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types</a:t>
            </a:r>
            <a:r>
              <a:rPr lang="it-IT" sz="1600" u="none" dirty="0">
                <a:solidFill>
                  <a:schemeClr val="bg1"/>
                </a:solidFill>
              </a:rPr>
              <a:t> of background 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 rot="19998881">
            <a:off x="-303213" y="3556000"/>
            <a:ext cx="2117726" cy="276225"/>
          </a:xfrm>
          <a:prstGeom prst="rect">
            <a:avLst/>
          </a:prstGeom>
          <a:solidFill>
            <a:srgbClr val="008000"/>
          </a:solidFill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200" u="none" dirty="0">
                <a:solidFill>
                  <a:srgbClr val="FFFFFF"/>
                </a:solidFill>
              </a:rPr>
              <a:t>Low neutron sensitivity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 rot="1285988">
            <a:off x="7345363" y="2849563"/>
            <a:ext cx="1828800" cy="552450"/>
          </a:xfrm>
          <a:prstGeom prst="rect">
            <a:avLst/>
          </a:prstGeom>
          <a:solidFill>
            <a:srgbClr val="008000"/>
          </a:solidFill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200" u="none" dirty="0">
                <a:solidFill>
                  <a:srgbClr val="FFFFFF"/>
                </a:solidFill>
              </a:rPr>
              <a:t>BaF</a:t>
            </a:r>
            <a:r>
              <a:rPr lang="en-GB" sz="1200" u="none" baseline="-25000" dirty="0">
                <a:solidFill>
                  <a:srgbClr val="FFFFFF"/>
                </a:solidFill>
              </a:rPr>
              <a:t>2</a:t>
            </a:r>
            <a:r>
              <a:rPr lang="en-GB" sz="1200" u="none" dirty="0">
                <a:solidFill>
                  <a:srgbClr val="FFFFFF"/>
                </a:solidFill>
              </a:rPr>
              <a:t> scintillator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1200" u="none" dirty="0">
                <a:solidFill>
                  <a:srgbClr val="FFFFFF"/>
                </a:solidFill>
              </a:rPr>
              <a:t> 4π geometry </a:t>
            </a:r>
          </a:p>
        </p:txBody>
      </p:sp>
      <p:graphicFrame>
        <p:nvGraphicFramePr>
          <p:cNvPr id="2868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426041"/>
              </p:ext>
            </p:extLst>
          </p:nvPr>
        </p:nvGraphicFramePr>
        <p:xfrm>
          <a:off x="179388" y="1698377"/>
          <a:ext cx="3960812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8" r:id="rId8" imgW="6811326" imgH="2219635" progId="">
                  <p:embed/>
                </p:oleObj>
              </mc:Choice>
              <mc:Fallback>
                <p:oleObj r:id="rId8" imgW="6811326" imgH="22196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98377"/>
                        <a:ext cx="3960812" cy="129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540568" y="1124744"/>
            <a:ext cx="588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u="none" dirty="0" smtClean="0">
                <a:solidFill>
                  <a:srgbClr val="B50000"/>
                </a:solidFill>
              </a:rPr>
              <a:t>Detectors </a:t>
            </a:r>
            <a:r>
              <a:rPr lang="en-US" u="none" dirty="0">
                <a:solidFill>
                  <a:srgbClr val="B50000"/>
                </a:solidFill>
              </a:rPr>
              <a:t>for (n, </a:t>
            </a:r>
            <a:r>
              <a:rPr lang="en-US" u="none" dirty="0" err="1">
                <a:solidFill>
                  <a:srgbClr val="B50000"/>
                </a:solidFill>
                <a:latin typeface="Symbol" charset="0"/>
                <a:cs typeface="Symbol" charset="0"/>
              </a:rPr>
              <a:t>γ</a:t>
            </a:r>
            <a:r>
              <a:rPr lang="en-US" u="none" dirty="0">
                <a:solidFill>
                  <a:srgbClr val="B50000"/>
                </a:solidFill>
              </a:rPr>
              <a:t>) reaction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29 at 12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1735138"/>
            <a:ext cx="5237163" cy="2454275"/>
          </a:xfrm>
          <a:prstGeom prst="rect">
            <a:avLst/>
          </a:prstGeom>
          <a:effectLst>
            <a:outerShdw blurRad="70485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LNL @ n_TOF</a:t>
            </a:r>
          </a:p>
        </p:txBody>
      </p:sp>
      <p:pic>
        <p:nvPicPr>
          <p:cNvPr id="29699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1116013" y="1239838"/>
            <a:ext cx="588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u="none" dirty="0">
                <a:solidFill>
                  <a:srgbClr val="B50000"/>
                </a:solidFill>
              </a:rPr>
              <a:t>Detector for (n, </a:t>
            </a:r>
            <a:r>
              <a:rPr lang="en-US" u="none" dirty="0" err="1">
                <a:solidFill>
                  <a:srgbClr val="B50000"/>
                </a:solidFill>
                <a:latin typeface="Symbol" charset="0"/>
                <a:cs typeface="Symbol" charset="0"/>
              </a:rPr>
              <a:t>γ</a:t>
            </a:r>
            <a:r>
              <a:rPr lang="en-US" u="none" dirty="0">
                <a:solidFill>
                  <a:srgbClr val="B50000"/>
                </a:solidFill>
              </a:rPr>
              <a:t>) reaction</a:t>
            </a:r>
          </a:p>
        </p:txBody>
      </p:sp>
      <p:pic>
        <p:nvPicPr>
          <p:cNvPr id="29702" name="Picture 2" descr="Screen shot 2015-10-29 at 12.57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654175"/>
            <a:ext cx="372268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 descr="Screen shot 2015-10-29 at 12.57.5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941888"/>
            <a:ext cx="1728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4" descr="Screen shot 2015-10-29 at 12.57.4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997200"/>
            <a:ext cx="338455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5" descr="Screen shot 2015-10-29 at 12.58.0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65625"/>
            <a:ext cx="56673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7813" y="5013325"/>
            <a:ext cx="863600" cy="4619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en-US" sz="1200" u="none" dirty="0">
                <a:solidFill>
                  <a:schemeClr val="accent6"/>
                </a:solidFill>
              </a:rPr>
              <a:t>INFN</a:t>
            </a:r>
          </a:p>
          <a:p>
            <a:pPr marL="171450" indent="-171450">
              <a:buFontTx/>
              <a:buChar char="-"/>
              <a:defRPr/>
            </a:pPr>
            <a:r>
              <a:rPr lang="en-US" sz="1200" u="none" dirty="0" err="1">
                <a:solidFill>
                  <a:srgbClr val="FF0000"/>
                </a:solidFill>
              </a:rPr>
              <a:t>Bicron</a:t>
            </a:r>
            <a:endParaRPr lang="en-US" sz="1200" u="none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6100" y="5165725"/>
            <a:ext cx="863600" cy="4619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en-US" sz="1200" u="none" dirty="0">
                <a:solidFill>
                  <a:schemeClr val="accent6"/>
                </a:solidFill>
              </a:rPr>
              <a:t>INFN</a:t>
            </a:r>
          </a:p>
          <a:p>
            <a:pPr marL="171450" indent="-171450">
              <a:buFontTx/>
              <a:buChar char="-"/>
              <a:defRPr/>
            </a:pPr>
            <a:r>
              <a:rPr lang="en-US" sz="1200" u="none" dirty="0" err="1">
                <a:solidFill>
                  <a:srgbClr val="FF0000"/>
                </a:solidFill>
              </a:rPr>
              <a:t>Bicron</a:t>
            </a:r>
            <a:endParaRPr lang="en-US" sz="1200" u="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30722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1116013" y="1239838"/>
            <a:ext cx="588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u="none" dirty="0">
                <a:solidFill>
                  <a:srgbClr val="B50000"/>
                </a:solidFill>
              </a:rPr>
              <a:t>Detectors: (n, p) and (n, </a:t>
            </a:r>
            <a:r>
              <a:rPr lang="en-US" u="none" dirty="0">
                <a:solidFill>
                  <a:srgbClr val="B50000"/>
                </a:solidFill>
                <a:latin typeface="Symbol" charset="0"/>
                <a:cs typeface="Symbol" charset="0"/>
              </a:rPr>
              <a:t>α</a:t>
            </a:r>
            <a:r>
              <a:rPr lang="en-US" u="none" dirty="0">
                <a:solidFill>
                  <a:srgbClr val="B50000"/>
                </a:solidFill>
              </a:rPr>
              <a:t>) reactions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84213" y="1700213"/>
            <a:ext cx="7559675" cy="58578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u="none" dirty="0">
                <a:solidFill>
                  <a:schemeClr val="accent6"/>
                </a:solidFill>
              </a:rPr>
              <a:t>Gas and </a:t>
            </a:r>
            <a:r>
              <a:rPr lang="it-IT" sz="1600" u="none" dirty="0" err="1">
                <a:solidFill>
                  <a:schemeClr val="accent6"/>
                </a:solidFill>
              </a:rPr>
              <a:t>solid</a:t>
            </a:r>
            <a:r>
              <a:rPr lang="it-IT" sz="1600" u="none" dirty="0">
                <a:solidFill>
                  <a:schemeClr val="accent6"/>
                </a:solidFill>
              </a:rPr>
              <a:t> state detectors are </a:t>
            </a:r>
            <a:r>
              <a:rPr lang="it-IT" sz="1600" u="none" dirty="0" err="1">
                <a:solidFill>
                  <a:schemeClr val="accent6"/>
                </a:solidFill>
              </a:rPr>
              <a:t>used</a:t>
            </a:r>
            <a:r>
              <a:rPr lang="it-IT" sz="1600" u="none" dirty="0">
                <a:solidFill>
                  <a:schemeClr val="accent6"/>
                </a:solidFill>
              </a:rPr>
              <a:t> for </a:t>
            </a:r>
            <a:r>
              <a:rPr lang="it-IT" sz="1600" u="none" dirty="0" err="1">
                <a:solidFill>
                  <a:schemeClr val="accent6"/>
                </a:solidFill>
              </a:rPr>
              <a:t>detecting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u="none" dirty="0" err="1">
                <a:solidFill>
                  <a:schemeClr val="accent6"/>
                </a:solidFill>
              </a:rPr>
              <a:t>charged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u="none" dirty="0" err="1">
                <a:solidFill>
                  <a:schemeClr val="accent6"/>
                </a:solidFill>
              </a:rPr>
              <a:t>particles</a:t>
            </a:r>
            <a:r>
              <a:rPr lang="it-IT" sz="1600" u="none" dirty="0">
                <a:solidFill>
                  <a:schemeClr val="accent6"/>
                </a:solidFill>
              </a:rPr>
              <a:t>, </a:t>
            </a:r>
            <a:r>
              <a:rPr lang="it-IT" sz="1600" u="none" dirty="0" err="1">
                <a:solidFill>
                  <a:schemeClr val="accent6"/>
                </a:solidFill>
              </a:rPr>
              <a:t>depending</a:t>
            </a:r>
            <a:r>
              <a:rPr lang="it-IT" sz="1600" u="none" dirty="0">
                <a:solidFill>
                  <a:schemeClr val="accent6"/>
                </a:solidFill>
              </a:rPr>
              <a:t> on the </a:t>
            </a:r>
            <a:r>
              <a:rPr lang="it-IT" sz="1600" u="none" dirty="0" err="1">
                <a:solidFill>
                  <a:schemeClr val="accent6"/>
                </a:solidFill>
              </a:rPr>
              <a:t>energy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  <a:r>
              <a:rPr lang="it-IT" sz="1600" u="none" dirty="0" err="1">
                <a:solidFill>
                  <a:schemeClr val="accent6"/>
                </a:solidFill>
              </a:rPr>
              <a:t>region</a:t>
            </a:r>
            <a:r>
              <a:rPr lang="it-IT" sz="1600" u="none" dirty="0">
                <a:solidFill>
                  <a:schemeClr val="accent6"/>
                </a:solidFill>
              </a:rPr>
              <a:t> of </a:t>
            </a:r>
            <a:r>
              <a:rPr lang="it-IT" sz="1600" u="none" dirty="0" err="1">
                <a:solidFill>
                  <a:schemeClr val="accent6"/>
                </a:solidFill>
              </a:rPr>
              <a:t>interest</a:t>
            </a:r>
            <a:r>
              <a:rPr lang="it-IT" sz="1600" u="none" dirty="0">
                <a:solidFill>
                  <a:schemeClr val="accent6"/>
                </a:solidFill>
              </a:rPr>
              <a:t> and the </a:t>
            </a:r>
            <a:r>
              <a:rPr lang="it-IT" sz="1600" u="none" dirty="0" err="1">
                <a:solidFill>
                  <a:schemeClr val="accent6"/>
                </a:solidFill>
              </a:rPr>
              <a:t>Q-value</a:t>
            </a:r>
            <a:r>
              <a:rPr lang="it-IT" sz="1600" u="none" dirty="0">
                <a:solidFill>
                  <a:schemeClr val="accent6"/>
                </a:solidFill>
              </a:rPr>
              <a:t> of the </a:t>
            </a:r>
            <a:r>
              <a:rPr lang="it-IT" sz="1600" u="none" dirty="0" err="1">
                <a:solidFill>
                  <a:schemeClr val="accent6"/>
                </a:solidFill>
              </a:rPr>
              <a:t>reaction</a:t>
            </a:r>
            <a:r>
              <a:rPr lang="it-IT" sz="1600" u="none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16" name="CasellaDiTesto 24"/>
          <p:cNvSpPr txBox="1"/>
          <p:nvPr/>
        </p:nvSpPr>
        <p:spPr>
          <a:xfrm>
            <a:off x="3419475" y="2463800"/>
            <a:ext cx="2160588" cy="954088"/>
          </a:xfrm>
          <a:prstGeom prst="rect">
            <a:avLst/>
          </a:prstGeom>
          <a:solidFill>
            <a:srgbClr val="CCFF66"/>
          </a:solidFill>
          <a:ln>
            <a:solidFill>
              <a:srgbClr val="CCFFCC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1400" b="1" u="none" dirty="0" err="1">
                <a:solidFill>
                  <a:schemeClr val="tx1"/>
                </a:solidFill>
              </a:rPr>
              <a:t>Silicon</a:t>
            </a:r>
            <a:r>
              <a:rPr lang="it-IT" sz="1400" b="1" u="none" dirty="0">
                <a:solidFill>
                  <a:schemeClr val="tx1"/>
                </a:solidFill>
              </a:rPr>
              <a:t> detectors  </a:t>
            </a:r>
            <a:r>
              <a:rPr lang="it-IT" sz="1400" b="1" u="none" dirty="0" err="1">
                <a:solidFill>
                  <a:schemeClr val="tx1"/>
                </a:solidFill>
              </a:rPr>
              <a:t>Silicon</a:t>
            </a:r>
            <a:r>
              <a:rPr lang="it-IT" sz="1400" b="1" u="none" dirty="0">
                <a:solidFill>
                  <a:schemeClr val="tx1"/>
                </a:solidFill>
              </a:rPr>
              <a:t> sandwich</a:t>
            </a:r>
          </a:p>
          <a:p>
            <a:pPr>
              <a:defRPr/>
            </a:pPr>
            <a:r>
              <a:rPr lang="it-IT" sz="1400" b="1" u="none" dirty="0">
                <a:solidFill>
                  <a:schemeClr val="tx1"/>
                </a:solidFill>
              </a:rPr>
              <a:t>Diamond detector</a:t>
            </a:r>
          </a:p>
          <a:p>
            <a:pPr>
              <a:defRPr/>
            </a:pPr>
            <a:r>
              <a:rPr lang="it-IT" sz="1400" b="1" u="none" dirty="0">
                <a:solidFill>
                  <a:schemeClr val="tx1"/>
                </a:solidFill>
              </a:rPr>
              <a:t>ΔE-E </a:t>
            </a:r>
            <a:r>
              <a:rPr lang="it-IT" sz="1400" b="1" u="none" dirty="0" err="1">
                <a:solidFill>
                  <a:schemeClr val="tx1"/>
                </a:solidFill>
              </a:rPr>
              <a:t>Telescopes</a:t>
            </a:r>
            <a:endParaRPr lang="it-IT" sz="1400" b="1" u="none" dirty="0">
              <a:solidFill>
                <a:schemeClr val="tx1"/>
              </a:solidFill>
            </a:endParaRPr>
          </a:p>
        </p:txBody>
      </p:sp>
      <p:sp>
        <p:nvSpPr>
          <p:cNvPr id="2" name="Notched Right Arrow 1"/>
          <p:cNvSpPr>
            <a:spLocks noChangeArrowheads="1"/>
          </p:cNvSpPr>
          <p:nvPr/>
        </p:nvSpPr>
        <p:spPr bwMode="auto">
          <a:xfrm rot="8272827">
            <a:off x="3073400" y="3244850"/>
            <a:ext cx="477838" cy="438150"/>
          </a:xfrm>
          <a:prstGeom prst="notchedRightArrow">
            <a:avLst>
              <a:gd name="adj1" fmla="val 50000"/>
              <a:gd name="adj2" fmla="val 50106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3995738" y="3836988"/>
            <a:ext cx="4176712" cy="600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400" b="1" u="none" dirty="0" err="1"/>
              <a:t>Micromegas</a:t>
            </a:r>
            <a:r>
              <a:rPr lang="en-US" sz="1400" b="1" u="none" dirty="0"/>
              <a:t> chamber</a:t>
            </a:r>
          </a:p>
          <a:p>
            <a:pPr marL="361950" indent="-180975" algn="just">
              <a:spcAft>
                <a:spcPts val="600"/>
              </a:spcAft>
              <a:buFont typeface="Arial" pitchFamily="34" charset="0"/>
              <a:buChar char="•"/>
              <a:tabLst>
                <a:tab pos="361950" algn="l"/>
              </a:tabLst>
              <a:defRPr/>
            </a:pPr>
            <a:r>
              <a:rPr lang="en-US" sz="1400" u="none" dirty="0"/>
              <a:t>low-</a:t>
            </a:r>
            <a:r>
              <a:rPr lang="en-US" sz="1400" u="none" dirty="0" err="1"/>
              <a:t>noice</a:t>
            </a:r>
            <a:r>
              <a:rPr lang="en-US" sz="1400" u="none" dirty="0"/>
              <a:t>, high-gain, radiation-hard detector</a:t>
            </a:r>
          </a:p>
        </p:txBody>
      </p:sp>
      <p:pic>
        <p:nvPicPr>
          <p:cNvPr id="30728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4" descr="DSC016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54263"/>
            <a:ext cx="3027363" cy="201136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20" descr="Silicon_sandwi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05350"/>
            <a:ext cx="19716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ear_connec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43450"/>
            <a:ext cx="2159000" cy="1619250"/>
          </a:xfrm>
          <a:prstGeom prst="rect">
            <a:avLst/>
          </a:prstGeom>
          <a:noFill/>
          <a:ln w="9525">
            <a:solidFill>
              <a:srgbClr val="3861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1" descr="Megas_fission.png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4508500"/>
            <a:ext cx="24701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659563" y="1268413"/>
            <a:ext cx="2484437" cy="4464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8195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9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endParaRPr lang="en-US" u="none" dirty="0" smtClean="0">
              <a:cs typeface="+mn-cs"/>
            </a:endParaRPr>
          </a:p>
        </p:txBody>
      </p:sp>
      <p:sp>
        <p:nvSpPr>
          <p:cNvPr id="15" name="Rectangle 19"/>
          <p:cNvSpPr txBox="1">
            <a:spLocks noChangeArrowheads="1"/>
          </p:cNvSpPr>
          <p:nvPr/>
        </p:nvSpPr>
        <p:spPr bwMode="auto">
          <a:xfrm>
            <a:off x="107950" y="1268413"/>
            <a:ext cx="8229600" cy="53292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Atominstitut, Technische Universität Wien, Austria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University of Vienna, Faculty of Physics, Austria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European Commission JRC, Institute for Reference Materials and Measurements (IRMM)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Department of Physics, Faculty of Science, University of Zagreb, Croatia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Charles University, Prague, Czech Republic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Centre National de la Recherche Scientifique/IN2P3 - IPN, Orsay, France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Commissariat à l’Énergie Atomique (CEA) Saclay - Irfu, Gif-sur-Yvette, France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Johann-Wolfgang-Goethe Universität, Frankfurt, Germany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Karlsruhe Institute of Technology, Campus Nord, Institut für Kernphysik, Karlsruhe, Germany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National Technical University of Athens (NTUA), Greece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Aristotle University of Thessaloniki, Thessaloniki, Greece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Bhabha Atomic Research Centre (BARC), Mumbai, India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2D2D8A"/>
                </a:solidFill>
              </a:rPr>
              <a:t>ENEA Bologna e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2D2D8A"/>
                </a:solidFill>
              </a:rPr>
              <a:t> Dipartimento di Fisica, e Astronomia, Università di Bologna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2D2D8A"/>
                </a:solidFill>
              </a:rPr>
              <a:t>Sezione INFN di Bologna, INFN Bari, Bologna, LNL, Trieste, LNS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Uniwersytet Łódzki, Lodz, Poland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Instituto Tecnológico e Nuclear, Instituto Superior Técnico, Universidade Técnica de Lisboa, Portugal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Horia Hulubei National Institute of Physics and Nuclear Engineering – Bucharest, Romania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Centro de Investigaciones Energeticas Medioambientales y Tecnológicas (CIEMAT), Madrid,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Instituto de Fìsica Corpuscular, CSIC-Universidad de Valencia,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Universitat Politecnica de Catalunya, Barcelona,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Universidad de Sevilla,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Universidade de Santiago de Compostela, Spain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Department of Physics and Astronomy - University of Basel, Basel, Switzerland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European Organization for Nuclear Research (CERN), Geneva, Switzerland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Paul Scherrer Institut, Villigen PSI, Switzerland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University of Manchester, Oxford Road, Manchester, UK</a:t>
            </a:r>
          </a:p>
          <a:p>
            <a:pPr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1000" u="none">
                <a:solidFill>
                  <a:srgbClr val="B50000"/>
                </a:solidFill>
              </a:rPr>
              <a:t>University of York, Heslington, York, UK</a:t>
            </a:r>
          </a:p>
        </p:txBody>
      </p:sp>
      <p:pic>
        <p:nvPicPr>
          <p:cNvPr id="8199" name="Picture 2" descr="Aust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1392238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Germa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3762375"/>
            <a:ext cx="952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 descr="Grec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341813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 descr="Flag of Belgium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2025650"/>
            <a:ext cx="952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8" descr="Franc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3124200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6" descr="Croaz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2643188"/>
            <a:ext cx="952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8" descr="In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989513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2" descr="Poloni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1401763"/>
            <a:ext cx="9525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4" descr="Portogall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2001838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6" descr="Regno Unit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2643188"/>
            <a:ext cx="952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28" descr="Rep. Cec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3130550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0" descr="Roman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3770313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2" descr="Spagn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357688"/>
            <a:ext cx="952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34" descr="Svizzer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997450"/>
            <a:ext cx="735013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36" descr="CERN-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470525"/>
            <a:ext cx="97472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20" descr="Itali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3357563"/>
            <a:ext cx="11033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6" descr="Europ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661025"/>
            <a:ext cx="11826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525344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none" dirty="0" smtClean="0">
                <a:solidFill>
                  <a:schemeClr val="bg1"/>
                </a:solidFill>
              </a:rPr>
              <a:t>~ 130 researchers</a:t>
            </a:r>
            <a:endParaRPr lang="en-US" sz="1400" u="non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63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Ni</a:t>
            </a:r>
          </a:p>
        </p:txBody>
      </p:sp>
      <p:pic>
        <p:nvPicPr>
          <p:cNvPr id="31746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21"/>
          <p:cNvSpPr/>
          <p:nvPr/>
        </p:nvSpPr>
        <p:spPr>
          <a:xfrm>
            <a:off x="179388" y="1008063"/>
            <a:ext cx="2160587" cy="252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u="none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095625" y="1268413"/>
            <a:ext cx="5797550" cy="64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Wingdings 3"/>
              <a:buNone/>
              <a:defRPr/>
            </a:pPr>
            <a:r>
              <a:rPr lang="en-GB" sz="1600" u="none" baseline="30000" dirty="0" smtClean="0"/>
              <a:t>63</a:t>
            </a:r>
            <a:r>
              <a:rPr lang="en-GB" sz="1600" u="none" dirty="0" smtClean="0"/>
              <a:t>Ni (t</a:t>
            </a:r>
            <a:r>
              <a:rPr lang="en-GB" sz="1600" u="none" baseline="-25000" dirty="0" smtClean="0"/>
              <a:t>1/2</a:t>
            </a:r>
            <a:r>
              <a:rPr lang="en-GB" sz="1600" u="none" dirty="0" smtClean="0"/>
              <a:t>=100 y) represents the </a:t>
            </a:r>
            <a:r>
              <a:rPr lang="en-GB" sz="1600" b="1" u="none" dirty="0" smtClean="0">
                <a:solidFill>
                  <a:srgbClr val="B50000"/>
                </a:solidFill>
              </a:rPr>
              <a:t>first branching point</a:t>
            </a:r>
            <a:r>
              <a:rPr lang="en-GB" sz="1600" u="none" dirty="0" smtClean="0">
                <a:solidFill>
                  <a:srgbClr val="B50000"/>
                </a:solidFill>
              </a:rPr>
              <a:t> </a:t>
            </a:r>
            <a:r>
              <a:rPr lang="en-GB" sz="1600" u="none" dirty="0" smtClean="0"/>
              <a:t>in the s-process, and determines the </a:t>
            </a:r>
            <a:r>
              <a:rPr lang="en-GB" sz="1600" b="1" u="none" dirty="0" smtClean="0">
                <a:solidFill>
                  <a:srgbClr val="B50000"/>
                </a:solidFill>
              </a:rPr>
              <a:t>abundance</a:t>
            </a:r>
            <a:r>
              <a:rPr lang="en-GB" sz="1600" u="none" dirty="0" smtClean="0"/>
              <a:t> of </a:t>
            </a:r>
            <a:r>
              <a:rPr lang="en-GB" sz="1600" b="1" u="none" baseline="30000" dirty="0" smtClean="0">
                <a:solidFill>
                  <a:srgbClr val="B50000"/>
                </a:solidFill>
              </a:rPr>
              <a:t>63,65</a:t>
            </a:r>
            <a:r>
              <a:rPr lang="en-GB" sz="1600" b="1" u="none" dirty="0" smtClean="0">
                <a:solidFill>
                  <a:srgbClr val="B50000"/>
                </a:solidFill>
              </a:rPr>
              <a:t>Cu</a:t>
            </a:r>
            <a:endParaRPr lang="en-GB" sz="1600" u="none" dirty="0">
              <a:solidFill>
                <a:srgbClr val="B50000"/>
              </a:solidFill>
            </a:endParaRP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908050"/>
            <a:ext cx="2924176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MGP36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35"/>
          <a:stretch>
            <a:fillRect/>
          </a:stretch>
        </p:blipFill>
        <p:spPr bwMode="auto">
          <a:xfrm>
            <a:off x="179388" y="3141663"/>
            <a:ext cx="144145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090863" y="1958975"/>
            <a:ext cx="5824537" cy="6064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5000"/>
              </a:spcBef>
              <a:buClr>
                <a:srgbClr val="000000"/>
              </a:buClr>
              <a:buSzPct val="100000"/>
              <a:defRPr/>
            </a:pPr>
            <a:r>
              <a:rPr lang="de-DE" altLang="en-US" sz="1600" b="1" u="none" baseline="30000" dirty="0">
                <a:solidFill>
                  <a:srgbClr val="B5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62</a:t>
            </a:r>
            <a:r>
              <a:rPr lang="de-DE" altLang="en-US" sz="1600" b="1" u="none" dirty="0">
                <a:solidFill>
                  <a:srgbClr val="B5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Ni sample</a:t>
            </a:r>
            <a:r>
              <a:rPr lang="de-DE" altLang="en-US" sz="1600" b="1" u="none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en-US" sz="1600" u="none" dirty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(1g)</a:t>
            </a:r>
            <a:r>
              <a:rPr lang="de-DE" altLang="en-US" sz="1600" b="1" u="none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en-US" sz="1600" u="none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irradiated</a:t>
            </a:r>
            <a:r>
              <a:rPr lang="de-DE" altLang="en-US" sz="1600" u="none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en-US" sz="1600" b="1" u="none" dirty="0">
                <a:solidFill>
                  <a:srgbClr val="B5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 thermal </a:t>
            </a:r>
            <a:r>
              <a:rPr lang="de-DE" altLang="en-US" sz="1600" b="1" u="none" dirty="0" err="1">
                <a:solidFill>
                  <a:srgbClr val="B5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reactor</a:t>
            </a:r>
            <a:r>
              <a:rPr lang="de-DE" altLang="en-US" sz="1600" u="none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(1984 </a:t>
            </a:r>
            <a:r>
              <a:rPr lang="de-DE" altLang="en-US" sz="1600" u="none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and</a:t>
            </a:r>
            <a:r>
              <a:rPr lang="de-DE" altLang="en-US" sz="1600" u="none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1992), </a:t>
            </a:r>
            <a:r>
              <a:rPr lang="de-DE" altLang="en-US" sz="1600" u="none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leading</a:t>
            </a:r>
            <a:r>
              <a:rPr lang="de-DE" altLang="en-US" sz="1600" u="none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en-US" sz="1600" u="none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to</a:t>
            </a:r>
            <a:r>
              <a:rPr lang="de-DE" altLang="en-US" sz="1600" u="none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en-US" sz="1600" u="none" dirty="0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enrichment</a:t>
            </a:r>
            <a:r>
              <a:rPr lang="de-DE" altLang="en-US" sz="1600" u="none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in </a:t>
            </a:r>
            <a:r>
              <a:rPr lang="de-DE" altLang="en-US" sz="1600" b="1" u="none" baseline="30000" dirty="0">
                <a:solidFill>
                  <a:srgbClr val="B5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63</a:t>
            </a:r>
            <a:r>
              <a:rPr lang="de-DE" altLang="en-US" sz="1600" b="1" u="none" dirty="0">
                <a:solidFill>
                  <a:srgbClr val="B5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Ni</a:t>
            </a:r>
            <a:r>
              <a:rPr lang="de-DE" altLang="en-US" sz="1600" b="1" u="none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en-US" sz="1600" u="none" dirty="0" err="1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of</a:t>
            </a:r>
            <a:r>
              <a:rPr lang="de-DE" altLang="en-US" sz="1600" b="1" u="none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en-US" sz="1600" b="1" u="none" dirty="0">
                <a:solidFill>
                  <a:srgbClr val="B5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~13 %</a:t>
            </a:r>
            <a:r>
              <a:rPr lang="de-DE" altLang="en-US" sz="1600" b="1" u="none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en-US" sz="1600" u="none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(131 mg)</a:t>
            </a:r>
          </a:p>
        </p:txBody>
      </p:sp>
      <p:grpSp>
        <p:nvGrpSpPr>
          <p:cNvPr id="12" name="Gruppo 24"/>
          <p:cNvGrpSpPr>
            <a:grpSpLocks/>
          </p:cNvGrpSpPr>
          <p:nvPr/>
        </p:nvGrpSpPr>
        <p:grpSpPr bwMode="auto">
          <a:xfrm>
            <a:off x="4419600" y="2574925"/>
            <a:ext cx="4608513" cy="2987675"/>
            <a:chOff x="4355977" y="2458063"/>
            <a:chExt cx="4608511" cy="2987161"/>
          </a:xfrm>
        </p:grpSpPr>
        <p:pic>
          <p:nvPicPr>
            <p:cNvPr id="3175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7" y="2458063"/>
              <a:ext cx="4608511" cy="298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22"/>
            <p:cNvSpPr/>
            <p:nvPr/>
          </p:nvSpPr>
          <p:spPr>
            <a:xfrm>
              <a:off x="6876926" y="3069146"/>
              <a:ext cx="287338" cy="360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u="none"/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92275" y="3294063"/>
            <a:ext cx="2735263" cy="1647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buClr>
                <a:srgbClr val="000000"/>
              </a:buClr>
            </a:pPr>
            <a:r>
              <a:rPr lang="de-DE" sz="1600" u="none">
                <a:cs typeface="Arial" charset="0"/>
              </a:rPr>
              <a:t>In 2011 ~ </a:t>
            </a:r>
            <a:r>
              <a:rPr lang="de-DE" sz="1600" b="1" u="none">
                <a:solidFill>
                  <a:srgbClr val="B50000"/>
                </a:solidFill>
                <a:cs typeface="Arial" charset="0"/>
              </a:rPr>
              <a:t>15.4 mg </a:t>
            </a:r>
            <a:r>
              <a:rPr lang="de-DE" sz="1600" b="1" u="none" baseline="30000">
                <a:solidFill>
                  <a:srgbClr val="B50000"/>
                </a:solidFill>
                <a:cs typeface="Arial" charset="0"/>
              </a:rPr>
              <a:t>63</a:t>
            </a:r>
            <a:r>
              <a:rPr lang="de-DE" sz="1600" b="1" u="none">
                <a:solidFill>
                  <a:srgbClr val="B50000"/>
                </a:solidFill>
                <a:cs typeface="Arial" charset="0"/>
              </a:rPr>
              <a:t>Cu</a:t>
            </a:r>
            <a:r>
              <a:rPr lang="de-DE" sz="1600" b="1" u="none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1600" u="none">
                <a:cs typeface="Arial" charset="0"/>
              </a:rPr>
              <a:t>in the sample (from </a:t>
            </a:r>
            <a:r>
              <a:rPr lang="de-DE" sz="1600" u="none" baseline="30000">
                <a:cs typeface="Arial" charset="0"/>
              </a:rPr>
              <a:t>63</a:t>
            </a:r>
            <a:r>
              <a:rPr lang="de-DE" sz="1600" u="none">
                <a:cs typeface="Arial" charset="0"/>
              </a:rPr>
              <a:t>Ni decay).  </a:t>
            </a:r>
            <a:endParaRPr lang="de-DE" sz="1600" b="1" u="none">
              <a:solidFill>
                <a:srgbClr val="FF0000"/>
              </a:solidFill>
              <a:cs typeface="Arial" charset="0"/>
              <a:sym typeface="Wingdings" charset="0"/>
            </a:endParaRPr>
          </a:p>
          <a:p>
            <a:pPr algn="just">
              <a:spcBef>
                <a:spcPts val="600"/>
              </a:spcBef>
              <a:buClr>
                <a:srgbClr val="000000"/>
              </a:buClr>
            </a:pPr>
            <a:r>
              <a:rPr lang="de-DE" sz="1600" u="none">
                <a:cs typeface="Arial" charset="0"/>
                <a:sym typeface="Wingdings" charset="0"/>
              </a:rPr>
              <a:t>After </a:t>
            </a:r>
            <a:r>
              <a:rPr lang="de-DE" sz="1600" b="1" u="none">
                <a:solidFill>
                  <a:srgbClr val="B50000"/>
                </a:solidFill>
                <a:cs typeface="Arial" charset="0"/>
                <a:sym typeface="Wingdings" charset="0"/>
              </a:rPr>
              <a:t>chemical</a:t>
            </a:r>
            <a:r>
              <a:rPr lang="de-DE" sz="1600" b="1" u="none">
                <a:solidFill>
                  <a:srgbClr val="FF0000"/>
                </a:solidFill>
                <a:cs typeface="Arial" charset="0"/>
                <a:sym typeface="Wingdings" charset="0"/>
              </a:rPr>
              <a:t> </a:t>
            </a:r>
            <a:r>
              <a:rPr lang="de-DE" sz="1600" u="none">
                <a:cs typeface="Arial" charset="0"/>
                <a:sym typeface="Wingdings" charset="0"/>
              </a:rPr>
              <a:t>separation at PSI, </a:t>
            </a:r>
            <a:r>
              <a:rPr lang="de-DE" sz="1600" b="1" u="none" baseline="30000">
                <a:solidFill>
                  <a:srgbClr val="B50000"/>
                </a:solidFill>
                <a:cs typeface="Arial" charset="0"/>
                <a:sym typeface="Wingdings" charset="0"/>
              </a:rPr>
              <a:t>63</a:t>
            </a:r>
            <a:r>
              <a:rPr lang="de-DE" sz="1600" b="1" u="none">
                <a:solidFill>
                  <a:srgbClr val="B50000"/>
                </a:solidFill>
                <a:cs typeface="Arial" charset="0"/>
                <a:sym typeface="Wingdings" charset="0"/>
              </a:rPr>
              <a:t>Cu</a:t>
            </a:r>
            <a:r>
              <a:rPr lang="de-DE" sz="1600" u="none">
                <a:cs typeface="Arial" charset="0"/>
                <a:sym typeface="Wingdings" charset="0"/>
              </a:rPr>
              <a:t> contamination &lt;</a:t>
            </a:r>
            <a:r>
              <a:rPr lang="de-DE" sz="1600" b="1" u="none">
                <a:solidFill>
                  <a:srgbClr val="B50000"/>
                </a:solidFill>
                <a:cs typeface="Arial" charset="0"/>
                <a:sym typeface="Wingdings" charset="0"/>
              </a:rPr>
              <a:t>0.01 mg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605">
            <a:off x="4987983" y="5701670"/>
            <a:ext cx="4787900" cy="12858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228600" y="5486400"/>
            <a:ext cx="4572000" cy="685800"/>
          </a:xfrm>
          <a:prstGeom prst="rect">
            <a:avLst/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cap="flat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GB" altLang="en-US" sz="1800" b="1" dirty="0" smtClean="0">
                <a:solidFill>
                  <a:srgbClr val="B50000"/>
                </a:solidFill>
              </a:rPr>
              <a:t>First high-resolution</a:t>
            </a:r>
            <a:r>
              <a:rPr lang="en-GB" altLang="en-US" sz="1800" b="1" dirty="0" smtClean="0">
                <a:solidFill>
                  <a:srgbClr val="FF0000"/>
                </a:solidFill>
              </a:rPr>
              <a:t> </a:t>
            </a:r>
            <a:r>
              <a:rPr lang="en-GB" altLang="en-US" sz="1800" dirty="0" smtClean="0"/>
              <a:t>measurement of </a:t>
            </a:r>
            <a:r>
              <a:rPr lang="en-GB" altLang="en-US" sz="1800" baseline="30000" dirty="0" smtClean="0"/>
              <a:t>63</a:t>
            </a:r>
            <a:r>
              <a:rPr lang="en-GB" altLang="en-US" sz="1800" dirty="0" smtClean="0"/>
              <a:t>Ni(n, </a:t>
            </a:r>
            <a:r>
              <a:rPr lang="en-GB" altLang="en-US" sz="1800" smtClean="0">
                <a:latin typeface="Symbol" panose="05050102010706020507" pitchFamily="18" charset="2"/>
              </a:rPr>
              <a:t>γ</a:t>
            </a:r>
            <a:r>
              <a:rPr lang="en-GB" altLang="en-US" sz="1800" smtClean="0"/>
              <a:t>) </a:t>
            </a:r>
            <a:r>
              <a:rPr lang="en-GB" altLang="en-US" sz="1800" dirty="0" smtClean="0"/>
              <a:t>in the astrophysical energy range.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0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25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Mg</a:t>
            </a:r>
          </a:p>
        </p:txBody>
      </p:sp>
      <p:pic>
        <p:nvPicPr>
          <p:cNvPr id="54274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ontent Placeholder 14"/>
          <p:cNvGraphicFramePr>
            <a:graphicFrameLocks noGrp="1"/>
          </p:cNvGraphicFramePr>
          <p:nvPr>
            <p:ph sz="half" idx="1"/>
          </p:nvPr>
        </p:nvGraphicFramePr>
        <p:xfrm>
          <a:off x="381000" y="2381250"/>
          <a:ext cx="3505200" cy="1428750"/>
        </p:xfrm>
        <a:graphic>
          <a:graphicData uri="http://schemas.openxmlformats.org/drawingml/2006/table">
            <a:tbl>
              <a:tblPr/>
              <a:tblGrid>
                <a:gridCol w="2703513"/>
                <a:gridCol w="801687"/>
              </a:tblGrid>
              <a:tr h="6970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Element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Spin/parity</a:t>
                      </a:r>
                      <a:endParaRPr kumimoji="0" lang="en-US" sz="18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charset="0"/>
                        <a:ea typeface="ＭＳ Ｐゴシック" charset="0"/>
                        <a:cs typeface="Symbo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3658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3658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291" name="Object 2"/>
          <p:cNvGraphicFramePr>
            <a:graphicFrameLocks noChangeAspect="1"/>
          </p:cNvGraphicFramePr>
          <p:nvPr/>
        </p:nvGraphicFramePr>
        <p:xfrm>
          <a:off x="152400" y="4800600"/>
          <a:ext cx="17875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0" name="Equation" r:id="rId6" imgW="774700" imgH="165100" progId="Equation.3">
                  <p:embed/>
                </p:oleObj>
              </mc:Choice>
              <mc:Fallback>
                <p:oleObj name="Equation" r:id="rId6" imgW="774700" imgH="165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17875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92" name="Left Brace 18"/>
          <p:cNvSpPr>
            <a:spLocks/>
          </p:cNvSpPr>
          <p:nvPr/>
        </p:nvSpPr>
        <p:spPr bwMode="auto">
          <a:xfrm rot="-5400000">
            <a:off x="952500" y="4991100"/>
            <a:ext cx="152400" cy="6858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4293" name="Object 3"/>
          <p:cNvGraphicFramePr>
            <a:graphicFrameLocks noChangeAspect="1"/>
          </p:cNvGraphicFramePr>
          <p:nvPr/>
        </p:nvGraphicFramePr>
        <p:xfrm>
          <a:off x="357188" y="5410200"/>
          <a:ext cx="131921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1" name="Equation" r:id="rId8" imgW="571500" imgH="165100" progId="Equation.3">
                  <p:embed/>
                </p:oleObj>
              </mc:Choice>
              <mc:Fallback>
                <p:oleObj name="Equation" r:id="rId8" imgW="571500" imgH="165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5410200"/>
                        <a:ext cx="1319212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94" name="Rectangle 20"/>
          <p:cNvSpPr>
            <a:spLocks noChangeArrowheads="1"/>
          </p:cNvSpPr>
          <p:nvPr/>
        </p:nvSpPr>
        <p:spPr bwMode="auto">
          <a:xfrm>
            <a:off x="152400" y="3962400"/>
            <a:ext cx="441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u="none">
                <a:solidFill>
                  <a:schemeClr val="accent2"/>
                </a:solidFill>
              </a:rPr>
              <a:t>Only </a:t>
            </a:r>
            <a:r>
              <a:rPr lang="en-US" sz="1800" b="1" u="none">
                <a:solidFill>
                  <a:schemeClr val="accent2"/>
                </a:solidFill>
              </a:rPr>
              <a:t>natural-parity states in </a:t>
            </a:r>
            <a:r>
              <a:rPr lang="en-US" sz="1800" b="1" u="none" baseline="30000">
                <a:solidFill>
                  <a:schemeClr val="accent2"/>
                </a:solidFill>
              </a:rPr>
              <a:t>26</a:t>
            </a:r>
            <a:r>
              <a:rPr lang="en-US" sz="1800" b="1" u="none">
                <a:solidFill>
                  <a:schemeClr val="accent2"/>
                </a:solidFill>
              </a:rPr>
              <a:t>Mg</a:t>
            </a:r>
            <a:r>
              <a:rPr lang="en-US" sz="1800" u="none">
                <a:solidFill>
                  <a:schemeClr val="accent2"/>
                </a:solidFill>
              </a:rPr>
              <a:t> can participate in the </a:t>
            </a:r>
            <a:r>
              <a:rPr lang="en-US" sz="1800" u="none" baseline="30000">
                <a:solidFill>
                  <a:schemeClr val="accent2"/>
                </a:solidFill>
              </a:rPr>
              <a:t>22</a:t>
            </a:r>
            <a:r>
              <a:rPr lang="en-US" sz="1800" u="none">
                <a:solidFill>
                  <a:schemeClr val="accent2"/>
                </a:solidFill>
              </a:rPr>
              <a:t>Ne(</a:t>
            </a:r>
            <a:r>
              <a:rPr lang="en-US" sz="1800" u="none">
                <a:solidFill>
                  <a:schemeClr val="accent2"/>
                </a:solidFill>
                <a:latin typeface="Symbol" charset="0"/>
                <a:cs typeface="Symbol" charset="0"/>
              </a:rPr>
              <a:t>α</a:t>
            </a:r>
            <a:r>
              <a:rPr lang="en-US" sz="1800" u="none">
                <a:solidFill>
                  <a:schemeClr val="accent2"/>
                </a:solidFill>
                <a:cs typeface="Symbol" charset="0"/>
                <a:sym typeface="Symbol" charset="0"/>
              </a:rPr>
              <a:t> </a:t>
            </a:r>
            <a:r>
              <a:rPr lang="en-US" sz="1800" u="none">
                <a:solidFill>
                  <a:schemeClr val="accent2"/>
                </a:solidFill>
                <a:cs typeface="Symbol" charset="0"/>
              </a:rPr>
              <a:t>,n)</a:t>
            </a:r>
            <a:r>
              <a:rPr lang="en-US" sz="1800" u="none" baseline="30000">
                <a:solidFill>
                  <a:schemeClr val="accent2"/>
                </a:solidFill>
                <a:cs typeface="Symbol" charset="0"/>
              </a:rPr>
              <a:t>25</a:t>
            </a:r>
            <a:r>
              <a:rPr lang="en-US" sz="1800" u="none">
                <a:solidFill>
                  <a:schemeClr val="accent2"/>
                </a:solidFill>
                <a:cs typeface="Symbol" charset="0"/>
              </a:rPr>
              <a:t>Mg reaction</a:t>
            </a:r>
          </a:p>
        </p:txBody>
      </p:sp>
      <p:pic>
        <p:nvPicPr>
          <p:cNvPr id="54295" name="Content Placeholder 10" descr="Slide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6" name="TextBox 11"/>
          <p:cNvSpPr txBox="1">
            <a:spLocks noChangeArrowheads="1"/>
          </p:cNvSpPr>
          <p:nvPr/>
        </p:nvSpPr>
        <p:spPr bwMode="auto">
          <a:xfrm>
            <a:off x="5791200" y="495300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u="none">
                <a:latin typeface="Abadi MT Condensed Light" charset="0"/>
                <a:cs typeface="Abadi MT Condensed Light" charset="0"/>
              </a:rPr>
              <a:t>MeV</a:t>
            </a:r>
          </a:p>
        </p:txBody>
      </p:sp>
      <p:graphicFrame>
        <p:nvGraphicFramePr>
          <p:cNvPr id="54297" name="Object 4"/>
          <p:cNvGraphicFramePr>
            <a:graphicFrameLocks noChangeAspect="1"/>
          </p:cNvGraphicFramePr>
          <p:nvPr/>
        </p:nvGraphicFramePr>
        <p:xfrm>
          <a:off x="2819400" y="4800600"/>
          <a:ext cx="13922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2" name="Equation" r:id="rId11" imgW="596900" imgH="228600" progId="Equation.DSMT4">
                  <p:embed/>
                </p:oleObj>
              </mc:Choice>
              <mc:Fallback>
                <p:oleObj name="Equation" r:id="rId11" imgW="5969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800600"/>
                        <a:ext cx="13922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62000" y="5943600"/>
            <a:ext cx="2673350" cy="400050"/>
          </a:xfrm>
          <a:prstGeom prst="rect">
            <a:avLst/>
          </a:prstGeom>
          <a:ln w="38100">
            <a:solidFill>
              <a:srgbClr val="C8140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u="none" dirty="0">
                <a:solidFill>
                  <a:srgbClr val="B50000"/>
                </a:solidFill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000" u="none" baseline="30000" dirty="0">
                <a:solidFill>
                  <a:srgbClr val="B50000"/>
                </a:solidFill>
                <a:latin typeface="Symbol" charset="0"/>
                <a:ea typeface="ＭＳ Ｐゴシック" charset="0"/>
                <a:cs typeface="Symbol" charset="0"/>
              </a:rPr>
              <a:t>π </a:t>
            </a:r>
            <a:r>
              <a:rPr lang="en-US" sz="2000" u="none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= 0</a:t>
            </a:r>
            <a:r>
              <a:rPr lang="en-US" sz="2000" u="none" baseline="30000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, 1</a:t>
            </a:r>
            <a:r>
              <a:rPr lang="en-US" sz="2000" u="none" baseline="30000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-</a:t>
            </a:r>
            <a:r>
              <a:rPr lang="en-US" sz="2000" u="none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, 2</a:t>
            </a:r>
            <a:r>
              <a:rPr lang="en-US" sz="2000" u="none" baseline="30000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, 3</a:t>
            </a:r>
            <a:r>
              <a:rPr lang="en-US" sz="2000" u="none" baseline="30000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-</a:t>
            </a:r>
            <a:r>
              <a:rPr lang="en-US" sz="2000" u="none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, 4</a:t>
            </a:r>
            <a:r>
              <a:rPr lang="en-US" sz="2000" u="none" baseline="30000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latin typeface="Arial" charset="0"/>
                <a:ea typeface="Symbol" charset="0"/>
                <a:cs typeface="Symbol" charset="0"/>
              </a:rPr>
              <a:t> …</a:t>
            </a:r>
            <a:endParaRPr lang="en-US" sz="2000" dirty="0">
              <a:solidFill>
                <a:srgbClr val="B50000"/>
              </a:solidFill>
              <a:latin typeface="Arial" charset="0"/>
              <a:ea typeface="Symbol" charset="0"/>
              <a:cs typeface="Symbol" charset="0"/>
            </a:endParaRPr>
          </a:p>
        </p:txBody>
      </p:sp>
      <p:sp>
        <p:nvSpPr>
          <p:cNvPr id="19" name="Text Placeholder 8"/>
          <p:cNvSpPr txBox="1">
            <a:spLocks/>
          </p:cNvSpPr>
          <p:nvPr/>
        </p:nvSpPr>
        <p:spPr bwMode="auto">
          <a:xfrm>
            <a:off x="228600" y="1295400"/>
            <a:ext cx="4114800" cy="990600"/>
          </a:xfrm>
          <a:prstGeom prst="rect">
            <a:avLst/>
          </a:prstGeom>
          <a:solidFill>
            <a:srgbClr val="FCF0A6"/>
          </a:solidFill>
          <a:ln w="38100" cap="flat" cmpd="sng" algn="ctr">
            <a:solidFill>
              <a:srgbClr val="F6AF3D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Constraints for the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u="none" baseline="30000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22</a:t>
            </a: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Ne(</a:t>
            </a:r>
            <a:r>
              <a:rPr lang="en-US" b="1" u="none" dirty="0">
                <a:solidFill>
                  <a:srgbClr val="B5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, n)</a:t>
            </a:r>
            <a:r>
              <a:rPr lang="en-US" b="1" u="none" baseline="30000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25</a:t>
            </a: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Mg reaction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Content Placeholder 8" descr="Slide1.png"/>
          <p:cNvPicPr>
            <a:picLocks noGrp="1" noChangeAspect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ontent Placeholder 14"/>
          <p:cNvGraphicFramePr>
            <a:graphicFrameLocks noGrp="1"/>
          </p:cNvGraphicFramePr>
          <p:nvPr>
            <p:ph sz="half" idx="1"/>
          </p:nvPr>
        </p:nvGraphicFramePr>
        <p:xfrm>
          <a:off x="381000" y="2381250"/>
          <a:ext cx="3505200" cy="1428750"/>
        </p:xfrm>
        <a:graphic>
          <a:graphicData uri="http://schemas.openxmlformats.org/drawingml/2006/table">
            <a:tbl>
              <a:tblPr/>
              <a:tblGrid>
                <a:gridCol w="2703513"/>
                <a:gridCol w="801687"/>
              </a:tblGrid>
              <a:tr h="6970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Element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Spin/parity</a:t>
                      </a:r>
                      <a:endParaRPr kumimoji="0" lang="en-US" sz="18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charset="0"/>
                        <a:ea typeface="ＭＳ Ｐゴシック" charset="0"/>
                        <a:cs typeface="Symbo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3658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Mg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5/2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3658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neutron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1/2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316" name="Object 2"/>
          <p:cNvGraphicFramePr>
            <a:graphicFrameLocks noChangeAspect="1"/>
          </p:cNvGraphicFramePr>
          <p:nvPr/>
        </p:nvGraphicFramePr>
        <p:xfrm>
          <a:off x="609600" y="3962400"/>
          <a:ext cx="17875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26" name="Equation" r:id="rId7" imgW="774700" imgH="165100" progId="Equation.3">
                  <p:embed/>
                </p:oleObj>
              </mc:Choice>
              <mc:Fallback>
                <p:oleObj name="Equation" r:id="rId7" imgW="774700" imgH="165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962400"/>
                        <a:ext cx="17875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7" name="Left Brace 18"/>
          <p:cNvSpPr>
            <a:spLocks/>
          </p:cNvSpPr>
          <p:nvPr/>
        </p:nvSpPr>
        <p:spPr bwMode="auto">
          <a:xfrm rot="-5400000">
            <a:off x="1409700" y="4076700"/>
            <a:ext cx="152400" cy="6858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5318" name="Object 3"/>
          <p:cNvGraphicFramePr>
            <a:graphicFrameLocks noChangeAspect="1"/>
          </p:cNvGraphicFramePr>
          <p:nvPr/>
        </p:nvGraphicFramePr>
        <p:xfrm>
          <a:off x="304800" y="4648200"/>
          <a:ext cx="13192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27" name="Equation" r:id="rId9" imgW="571500" imgH="165100" progId="Equation.3">
                  <p:embed/>
                </p:oleObj>
              </mc:Choice>
              <mc:Fallback>
                <p:oleObj name="Equation" r:id="rId9" imgW="571500" imgH="165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648200"/>
                        <a:ext cx="13192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9" name="Object 4"/>
          <p:cNvGraphicFramePr>
            <a:graphicFrameLocks noChangeAspect="1"/>
          </p:cNvGraphicFramePr>
          <p:nvPr/>
        </p:nvGraphicFramePr>
        <p:xfrm>
          <a:off x="1981200" y="4648200"/>
          <a:ext cx="13192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28" name="Equation" r:id="rId11" imgW="571500" imgH="165100" progId="Equation.3">
                  <p:embed/>
                </p:oleObj>
              </mc:Choice>
              <mc:Fallback>
                <p:oleObj name="Equation" r:id="rId11" imgW="571500" imgH="165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648200"/>
                        <a:ext cx="13192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5320" name="Straight Arrow Connector 11"/>
          <p:cNvCxnSpPr>
            <a:cxnSpLocks noChangeShapeType="1"/>
            <a:stCxn id="55317" idx="1"/>
          </p:cNvCxnSpPr>
          <p:nvPr/>
        </p:nvCxnSpPr>
        <p:spPr bwMode="auto">
          <a:xfrm rot="5400000">
            <a:off x="1162050" y="4400550"/>
            <a:ext cx="228600" cy="419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21" name="Straight Arrow Connector 12"/>
          <p:cNvCxnSpPr>
            <a:cxnSpLocks noChangeShapeType="1"/>
          </p:cNvCxnSpPr>
          <p:nvPr/>
        </p:nvCxnSpPr>
        <p:spPr bwMode="auto">
          <a:xfrm>
            <a:off x="1485900" y="4495800"/>
            <a:ext cx="11811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2" name="TextBox 15"/>
          <p:cNvSpPr txBox="1">
            <a:spLocks noChangeArrowheads="1"/>
          </p:cNvSpPr>
          <p:nvPr/>
        </p:nvSpPr>
        <p:spPr bwMode="auto">
          <a:xfrm>
            <a:off x="5791200" y="495300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u="none">
                <a:latin typeface="Abadi MT Condensed Light" charset="0"/>
                <a:cs typeface="Abadi MT Condensed Light" charset="0"/>
              </a:rPr>
              <a:t>MeV</a:t>
            </a:r>
          </a:p>
        </p:txBody>
      </p:sp>
      <p:sp>
        <p:nvSpPr>
          <p:cNvPr id="55323" name="TextBox 16"/>
          <p:cNvSpPr txBox="1">
            <a:spLocks noChangeArrowheads="1"/>
          </p:cNvSpPr>
          <p:nvPr/>
        </p:nvSpPr>
        <p:spPr bwMode="auto">
          <a:xfrm>
            <a:off x="8229600" y="411480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u="none">
                <a:latin typeface="Abadi MT Condensed Light" charset="0"/>
                <a:cs typeface="Abadi MT Condensed Light" charset="0"/>
              </a:rPr>
              <a:t>MeV</a:t>
            </a:r>
          </a:p>
        </p:txBody>
      </p:sp>
      <p:sp>
        <p:nvSpPr>
          <p:cNvPr id="55324" name="Rectangle 20"/>
          <p:cNvSpPr>
            <a:spLocks noChangeArrowheads="1"/>
          </p:cNvSpPr>
          <p:nvPr/>
        </p:nvSpPr>
        <p:spPr bwMode="auto">
          <a:xfrm>
            <a:off x="152400" y="5181600"/>
            <a:ext cx="6553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none" dirty="0">
                <a:solidFill>
                  <a:srgbClr val="B50000"/>
                </a:solidFill>
              </a:rPr>
              <a:t>s-wave </a:t>
            </a:r>
            <a:r>
              <a:rPr lang="en-US" sz="2000" u="none" dirty="0">
                <a:solidFill>
                  <a:srgbClr val="B50000"/>
                </a:solidFill>
                <a:sym typeface="Wingdings" charset="0"/>
              </a:rPr>
              <a:t></a:t>
            </a:r>
            <a:r>
              <a:rPr lang="en-US" sz="2000" u="none" dirty="0">
                <a:solidFill>
                  <a:srgbClr val="B50000"/>
                </a:solidFill>
              </a:rPr>
              <a:t>J</a:t>
            </a:r>
            <a:r>
              <a:rPr lang="en-US" sz="2000" u="none" baseline="30000" dirty="0">
                <a:solidFill>
                  <a:srgbClr val="B50000"/>
                </a:solidFill>
                <a:latin typeface="Symbol" charset="0"/>
                <a:cs typeface="Symbol" charset="0"/>
              </a:rPr>
              <a:t>π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=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2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3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+</a:t>
            </a:r>
          </a:p>
          <a:p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p-wave 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  <a:sym typeface="Wingdings" charset="0"/>
              </a:rPr>
              <a:t>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J</a:t>
            </a:r>
            <a:r>
              <a:rPr lang="en-US" sz="2000" u="none" baseline="30000" dirty="0">
                <a:solidFill>
                  <a:srgbClr val="B50000"/>
                </a:solidFill>
                <a:latin typeface="Symbol" charset="0"/>
                <a:cs typeface="Symbol" charset="0"/>
              </a:rPr>
              <a:t>π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=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1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-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2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-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3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-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4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-</a:t>
            </a:r>
            <a:endParaRPr lang="en-US" sz="2000" u="none" dirty="0">
              <a:solidFill>
                <a:srgbClr val="B50000"/>
              </a:solidFill>
              <a:cs typeface="Symbol" charset="0"/>
            </a:endParaRPr>
          </a:p>
          <a:p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d-wave 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  <a:sym typeface="Wingdings" charset="0"/>
              </a:rPr>
              <a:t>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J</a:t>
            </a:r>
            <a:r>
              <a:rPr lang="en-US" sz="2000" u="none" baseline="30000" dirty="0">
                <a:solidFill>
                  <a:srgbClr val="B50000"/>
                </a:solidFill>
                <a:latin typeface="Symbol" charset="0"/>
                <a:cs typeface="Symbol" charset="0"/>
              </a:rPr>
              <a:t>π 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=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0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1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</a:t>
            </a:r>
            <a:r>
              <a:rPr lang="en-US" sz="2000" b="1" u="none" dirty="0">
                <a:solidFill>
                  <a:srgbClr val="B50000"/>
                </a:solidFill>
                <a:cs typeface="Symbol" charset="0"/>
              </a:rPr>
              <a:t>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2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3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4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5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+</a:t>
            </a:r>
            <a:endParaRPr lang="en-US" sz="2000" b="1" u="none" dirty="0">
              <a:solidFill>
                <a:srgbClr val="B50000"/>
              </a:solidFill>
              <a:cs typeface="Symbol" charset="0"/>
            </a:endParaRPr>
          </a:p>
          <a:p>
            <a:r>
              <a:rPr lang="en-US" sz="2000" b="1" u="none" dirty="0">
                <a:solidFill>
                  <a:srgbClr val="B50000"/>
                </a:solidFill>
                <a:cs typeface="Symbol" charset="0"/>
              </a:rPr>
              <a:t>States in </a:t>
            </a:r>
            <a:r>
              <a:rPr lang="en-US" sz="2000" b="1" u="none" baseline="30000" dirty="0">
                <a:solidFill>
                  <a:srgbClr val="B50000"/>
                </a:solidFill>
                <a:cs typeface="Symbol" charset="0"/>
              </a:rPr>
              <a:t>26</a:t>
            </a:r>
            <a:r>
              <a:rPr lang="en-US" sz="2000" b="1" u="none" dirty="0">
                <a:solidFill>
                  <a:srgbClr val="B50000"/>
                </a:solidFill>
                <a:cs typeface="Symbol" charset="0"/>
              </a:rPr>
              <a:t>Mg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 populated by 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25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Mg+n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 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reaction</a:t>
            </a:r>
            <a:endParaRPr lang="en-US" sz="2000" dirty="0">
              <a:solidFill>
                <a:srgbClr val="B50000"/>
              </a:solidFill>
              <a:cs typeface="Symbol" charset="0"/>
            </a:endParaRPr>
          </a:p>
        </p:txBody>
      </p:sp>
      <p:sp>
        <p:nvSpPr>
          <p:cNvPr id="19" name="Text Placeholder 8"/>
          <p:cNvSpPr txBox="1">
            <a:spLocks/>
          </p:cNvSpPr>
          <p:nvPr/>
        </p:nvSpPr>
        <p:spPr bwMode="auto">
          <a:xfrm>
            <a:off x="228600" y="1295400"/>
            <a:ext cx="4114800" cy="990600"/>
          </a:xfrm>
          <a:prstGeom prst="rect">
            <a:avLst/>
          </a:prstGeom>
          <a:solidFill>
            <a:srgbClr val="FCF0A6"/>
          </a:solidFill>
          <a:ln w="38100" cap="flat" cmpd="sng" algn="ctr">
            <a:solidFill>
              <a:srgbClr val="F6AF3D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Constraints for the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u="none" baseline="30000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22</a:t>
            </a: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Ne(</a:t>
            </a:r>
            <a:r>
              <a:rPr lang="en-US" b="1" u="none" dirty="0">
                <a:solidFill>
                  <a:srgbClr val="B5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, n)</a:t>
            </a:r>
            <a:r>
              <a:rPr lang="en-US" b="1" u="none" baseline="30000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25</a:t>
            </a: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Mg reaction</a:t>
            </a: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25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Mg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Content Placeholder 8" descr="Slide1.png"/>
          <p:cNvPicPr>
            <a:picLocks noGrp="1" noChangeAspect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ontent Placeholder 14"/>
          <p:cNvGraphicFramePr>
            <a:graphicFrameLocks noGrp="1"/>
          </p:cNvGraphicFramePr>
          <p:nvPr>
            <p:ph sz="half" idx="1"/>
          </p:nvPr>
        </p:nvGraphicFramePr>
        <p:xfrm>
          <a:off x="381000" y="2381250"/>
          <a:ext cx="3505200" cy="1428750"/>
        </p:xfrm>
        <a:graphic>
          <a:graphicData uri="http://schemas.openxmlformats.org/drawingml/2006/table">
            <a:tbl>
              <a:tblPr/>
              <a:tblGrid>
                <a:gridCol w="2703513"/>
                <a:gridCol w="801687"/>
              </a:tblGrid>
              <a:tr h="6970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Element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Spin/parity</a:t>
                      </a:r>
                      <a:endParaRPr kumimoji="0" lang="en-US" sz="18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charset="0"/>
                        <a:ea typeface="ＭＳ Ｐゴシック" charset="0"/>
                        <a:cs typeface="Symbo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3658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Mg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5/2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3658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neutron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1/2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316" name="Object 2"/>
          <p:cNvGraphicFramePr>
            <a:graphicFrameLocks noChangeAspect="1"/>
          </p:cNvGraphicFramePr>
          <p:nvPr/>
        </p:nvGraphicFramePr>
        <p:xfrm>
          <a:off x="609600" y="3962400"/>
          <a:ext cx="17875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8" name="Equation" r:id="rId7" imgW="774700" imgH="165100" progId="Equation.3">
                  <p:embed/>
                </p:oleObj>
              </mc:Choice>
              <mc:Fallback>
                <p:oleObj name="Equation" r:id="rId7" imgW="774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962400"/>
                        <a:ext cx="17875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7" name="Left Brace 18"/>
          <p:cNvSpPr>
            <a:spLocks/>
          </p:cNvSpPr>
          <p:nvPr/>
        </p:nvSpPr>
        <p:spPr bwMode="auto">
          <a:xfrm rot="-5400000">
            <a:off x="1409700" y="4076700"/>
            <a:ext cx="152400" cy="6858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5318" name="Object 3"/>
          <p:cNvGraphicFramePr>
            <a:graphicFrameLocks noChangeAspect="1"/>
          </p:cNvGraphicFramePr>
          <p:nvPr/>
        </p:nvGraphicFramePr>
        <p:xfrm>
          <a:off x="304800" y="4648200"/>
          <a:ext cx="13192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9" name="Equation" r:id="rId9" imgW="571500" imgH="165100" progId="Equation.3">
                  <p:embed/>
                </p:oleObj>
              </mc:Choice>
              <mc:Fallback>
                <p:oleObj name="Equation" r:id="rId9" imgW="5715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648200"/>
                        <a:ext cx="13192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9" name="Object 4"/>
          <p:cNvGraphicFramePr>
            <a:graphicFrameLocks noChangeAspect="1"/>
          </p:cNvGraphicFramePr>
          <p:nvPr/>
        </p:nvGraphicFramePr>
        <p:xfrm>
          <a:off x="1981200" y="4648200"/>
          <a:ext cx="13192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0" name="Equation" r:id="rId11" imgW="571500" imgH="165100" progId="Equation.3">
                  <p:embed/>
                </p:oleObj>
              </mc:Choice>
              <mc:Fallback>
                <p:oleObj name="Equation" r:id="rId11" imgW="5715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648200"/>
                        <a:ext cx="13192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5320" name="Straight Arrow Connector 11"/>
          <p:cNvCxnSpPr>
            <a:cxnSpLocks noChangeShapeType="1"/>
            <a:stCxn id="55317" idx="1"/>
          </p:cNvCxnSpPr>
          <p:nvPr/>
        </p:nvCxnSpPr>
        <p:spPr bwMode="auto">
          <a:xfrm rot="5400000">
            <a:off x="1162050" y="4400550"/>
            <a:ext cx="228600" cy="419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21" name="Straight Arrow Connector 12"/>
          <p:cNvCxnSpPr>
            <a:cxnSpLocks noChangeShapeType="1"/>
          </p:cNvCxnSpPr>
          <p:nvPr/>
        </p:nvCxnSpPr>
        <p:spPr bwMode="auto">
          <a:xfrm>
            <a:off x="1485900" y="4495800"/>
            <a:ext cx="11811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2" name="TextBox 15"/>
          <p:cNvSpPr txBox="1">
            <a:spLocks noChangeArrowheads="1"/>
          </p:cNvSpPr>
          <p:nvPr/>
        </p:nvSpPr>
        <p:spPr bwMode="auto">
          <a:xfrm>
            <a:off x="5791200" y="495300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u="none">
                <a:latin typeface="Abadi MT Condensed Light" charset="0"/>
                <a:cs typeface="Abadi MT Condensed Light" charset="0"/>
              </a:rPr>
              <a:t>MeV</a:t>
            </a:r>
          </a:p>
        </p:txBody>
      </p:sp>
      <p:sp>
        <p:nvSpPr>
          <p:cNvPr id="55323" name="TextBox 16"/>
          <p:cNvSpPr txBox="1">
            <a:spLocks noChangeArrowheads="1"/>
          </p:cNvSpPr>
          <p:nvPr/>
        </p:nvSpPr>
        <p:spPr bwMode="auto">
          <a:xfrm>
            <a:off x="8229600" y="411480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u="none">
                <a:latin typeface="Abadi MT Condensed Light" charset="0"/>
                <a:cs typeface="Abadi MT Condensed Light" charset="0"/>
              </a:rPr>
              <a:t>MeV</a:t>
            </a:r>
          </a:p>
        </p:txBody>
      </p:sp>
      <p:sp>
        <p:nvSpPr>
          <p:cNvPr id="55324" name="Rectangle 20"/>
          <p:cNvSpPr>
            <a:spLocks noChangeArrowheads="1"/>
          </p:cNvSpPr>
          <p:nvPr/>
        </p:nvSpPr>
        <p:spPr bwMode="auto">
          <a:xfrm>
            <a:off x="152400" y="5181600"/>
            <a:ext cx="6553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none" dirty="0">
                <a:solidFill>
                  <a:srgbClr val="B50000"/>
                </a:solidFill>
              </a:rPr>
              <a:t>s-wave </a:t>
            </a:r>
            <a:r>
              <a:rPr lang="en-US" sz="2000" u="none" dirty="0">
                <a:solidFill>
                  <a:srgbClr val="B50000"/>
                </a:solidFill>
                <a:sym typeface="Wingdings" charset="0"/>
              </a:rPr>
              <a:t></a:t>
            </a:r>
            <a:r>
              <a:rPr lang="en-US" sz="2000" u="none" dirty="0">
                <a:solidFill>
                  <a:srgbClr val="B50000"/>
                </a:solidFill>
              </a:rPr>
              <a:t>J</a:t>
            </a:r>
            <a:r>
              <a:rPr lang="en-US" sz="2000" u="none" baseline="30000" dirty="0">
                <a:solidFill>
                  <a:srgbClr val="B50000"/>
                </a:solidFill>
                <a:latin typeface="Symbol" charset="0"/>
                <a:cs typeface="Symbol" charset="0"/>
              </a:rPr>
              <a:t>π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=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2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3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+</a:t>
            </a:r>
          </a:p>
          <a:p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p-wave 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  <a:sym typeface="Wingdings" charset="0"/>
              </a:rPr>
              <a:t>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J</a:t>
            </a:r>
            <a:r>
              <a:rPr lang="en-US" sz="2000" u="none" baseline="30000" dirty="0">
                <a:solidFill>
                  <a:srgbClr val="B50000"/>
                </a:solidFill>
                <a:latin typeface="Symbol" charset="0"/>
                <a:cs typeface="Symbol" charset="0"/>
              </a:rPr>
              <a:t>π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=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1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-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2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-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3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-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4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-</a:t>
            </a:r>
            <a:endParaRPr lang="en-US" sz="2000" u="none" dirty="0">
              <a:solidFill>
                <a:srgbClr val="B50000"/>
              </a:solidFill>
              <a:cs typeface="Symbol" charset="0"/>
            </a:endParaRPr>
          </a:p>
          <a:p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d-wave 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  <a:sym typeface="Wingdings" charset="0"/>
              </a:rPr>
              <a:t>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J</a:t>
            </a:r>
            <a:r>
              <a:rPr lang="en-US" sz="2000" u="none" baseline="30000" dirty="0">
                <a:solidFill>
                  <a:srgbClr val="B50000"/>
                </a:solidFill>
                <a:latin typeface="Symbol" charset="0"/>
                <a:cs typeface="Symbol" charset="0"/>
              </a:rPr>
              <a:t>π 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=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0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1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</a:t>
            </a:r>
            <a:r>
              <a:rPr lang="en-US" sz="2000" b="1" u="none" dirty="0">
                <a:solidFill>
                  <a:srgbClr val="B50000"/>
                </a:solidFill>
                <a:cs typeface="Symbol" charset="0"/>
              </a:rPr>
              <a:t>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2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3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</a:t>
            </a:r>
            <a:r>
              <a:rPr lang="en-US" sz="2000" b="1" dirty="0">
                <a:solidFill>
                  <a:srgbClr val="B50000"/>
                </a:solidFill>
                <a:cs typeface="Symbol" charset="0"/>
              </a:rPr>
              <a:t>4</a:t>
            </a:r>
            <a:r>
              <a:rPr lang="en-US" sz="2000" b="1" baseline="30000" dirty="0">
                <a:solidFill>
                  <a:srgbClr val="B50000"/>
                </a:solidFill>
                <a:cs typeface="Symbol" charset="0"/>
              </a:rPr>
              <a:t>+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, 5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+</a:t>
            </a:r>
            <a:endParaRPr lang="en-US" sz="2000" b="1" u="none" dirty="0">
              <a:solidFill>
                <a:srgbClr val="B50000"/>
              </a:solidFill>
              <a:cs typeface="Symbol" charset="0"/>
            </a:endParaRPr>
          </a:p>
          <a:p>
            <a:r>
              <a:rPr lang="en-US" sz="2000" b="1" u="none" dirty="0">
                <a:solidFill>
                  <a:srgbClr val="B50000"/>
                </a:solidFill>
                <a:cs typeface="Symbol" charset="0"/>
              </a:rPr>
              <a:t>States in </a:t>
            </a:r>
            <a:r>
              <a:rPr lang="en-US" sz="2000" b="1" u="none" baseline="30000" dirty="0">
                <a:solidFill>
                  <a:srgbClr val="B50000"/>
                </a:solidFill>
                <a:cs typeface="Symbol" charset="0"/>
              </a:rPr>
              <a:t>26</a:t>
            </a:r>
            <a:r>
              <a:rPr lang="en-US" sz="2000" b="1" u="none" dirty="0">
                <a:solidFill>
                  <a:srgbClr val="B50000"/>
                </a:solidFill>
                <a:cs typeface="Symbol" charset="0"/>
              </a:rPr>
              <a:t>Mg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 populated by 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25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Mg+n</a:t>
            </a:r>
            <a:r>
              <a:rPr lang="en-US" sz="2000" u="none" baseline="30000" dirty="0">
                <a:solidFill>
                  <a:srgbClr val="B50000"/>
                </a:solidFill>
                <a:cs typeface="Symbol" charset="0"/>
              </a:rPr>
              <a:t> </a:t>
            </a:r>
            <a:r>
              <a:rPr lang="en-US" sz="2000" u="none" dirty="0">
                <a:solidFill>
                  <a:srgbClr val="B50000"/>
                </a:solidFill>
                <a:cs typeface="Symbol" charset="0"/>
              </a:rPr>
              <a:t>reaction</a:t>
            </a:r>
            <a:endParaRPr lang="en-US" sz="2000" dirty="0">
              <a:solidFill>
                <a:srgbClr val="B50000"/>
              </a:solidFill>
              <a:cs typeface="Symbol" charset="0"/>
            </a:endParaRPr>
          </a:p>
        </p:txBody>
      </p:sp>
      <p:sp>
        <p:nvSpPr>
          <p:cNvPr id="19" name="Text Placeholder 8"/>
          <p:cNvSpPr txBox="1">
            <a:spLocks/>
          </p:cNvSpPr>
          <p:nvPr/>
        </p:nvSpPr>
        <p:spPr bwMode="auto">
          <a:xfrm>
            <a:off x="228600" y="1295400"/>
            <a:ext cx="4114800" cy="990600"/>
          </a:xfrm>
          <a:prstGeom prst="rect">
            <a:avLst/>
          </a:prstGeom>
          <a:solidFill>
            <a:srgbClr val="FCF0A6"/>
          </a:solidFill>
          <a:ln w="38100" cap="flat" cmpd="sng" algn="ctr">
            <a:solidFill>
              <a:srgbClr val="F6AF3D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Constraints for the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u="none" baseline="30000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22</a:t>
            </a: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Ne(</a:t>
            </a:r>
            <a:r>
              <a:rPr lang="en-US" b="1" u="none" dirty="0">
                <a:solidFill>
                  <a:srgbClr val="B5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, n)</a:t>
            </a:r>
            <a:r>
              <a:rPr lang="en-US" b="1" u="none" baseline="30000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25</a:t>
            </a:r>
            <a:r>
              <a:rPr lang="en-US" b="1" u="none" dirty="0">
                <a:solidFill>
                  <a:srgbClr val="B50000"/>
                </a:solidFill>
                <a:ea typeface="ＭＳ Ｐゴシック" charset="-128"/>
                <a:cs typeface="ＭＳ Ｐゴシック" charset="-128"/>
              </a:rPr>
              <a:t>Mg reaction</a:t>
            </a: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25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Mg</a:t>
            </a: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644008" y="1231032"/>
            <a:ext cx="4427984" cy="685800"/>
          </a:xfrm>
          <a:prstGeom prst="rect">
            <a:avLst/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cap="flat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GB" altLang="en-US" sz="1800" u="none" dirty="0" smtClean="0">
                <a:solidFill>
                  <a:srgbClr val="B50000"/>
                </a:solidFill>
              </a:rPr>
              <a:t>Experimental</a:t>
            </a:r>
            <a:r>
              <a:rPr lang="en-GB" altLang="en-US" sz="1800" b="1" u="none" dirty="0" smtClean="0">
                <a:solidFill>
                  <a:srgbClr val="B50000"/>
                </a:solidFill>
              </a:rPr>
              <a:t> evidence</a:t>
            </a:r>
            <a:r>
              <a:rPr lang="en-GB" altLang="en-US" sz="1800" u="none" dirty="0" smtClean="0">
                <a:solidFill>
                  <a:srgbClr val="B50000"/>
                </a:solidFill>
              </a:rPr>
              <a:t> of </a:t>
            </a:r>
            <a:r>
              <a:rPr lang="en-GB" altLang="en-US" sz="1800" b="1" u="none" dirty="0" smtClean="0">
                <a:solidFill>
                  <a:srgbClr val="B50000"/>
                </a:solidFill>
              </a:rPr>
              <a:t>natural spin</a:t>
            </a:r>
            <a:r>
              <a:rPr lang="en-GB" altLang="en-US" sz="1800" b="1" u="none" dirty="0">
                <a:solidFill>
                  <a:srgbClr val="B50000"/>
                </a:solidFill>
              </a:rPr>
              <a:t> </a:t>
            </a:r>
            <a:r>
              <a:rPr lang="en-GB" altLang="en-US" sz="1800" b="1" u="none" dirty="0" smtClean="0">
                <a:solidFill>
                  <a:srgbClr val="B50000"/>
                </a:solidFill>
              </a:rPr>
              <a:t>parity</a:t>
            </a:r>
            <a:r>
              <a:rPr lang="en-GB" altLang="en-US" sz="1800" u="none" dirty="0" smtClean="0">
                <a:solidFill>
                  <a:srgbClr val="B50000"/>
                </a:solidFill>
              </a:rPr>
              <a:t> states in the energy region of interest</a:t>
            </a:r>
            <a:endParaRPr lang="en-GB" altLang="en-US" sz="1800" u="none" dirty="0" smtClean="0"/>
          </a:p>
        </p:txBody>
      </p:sp>
    </p:spTree>
    <p:extLst>
      <p:ext uri="{BB962C8B-B14F-4D97-AF65-F5344CB8AC3E}">
        <p14:creationId xmlns:p14="http://schemas.microsoft.com/office/powerpoint/2010/main" val="223268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Schermata 2015-11-11 alle 12.21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060575"/>
            <a:ext cx="474821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7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Li</a:t>
            </a:r>
          </a:p>
        </p:txBody>
      </p:sp>
      <p:pic>
        <p:nvPicPr>
          <p:cNvPr id="32771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7950" y="1341438"/>
            <a:ext cx="7993063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BBN 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successfully predicts the abundances of primordial  elements such as </a:t>
            </a:r>
            <a:r>
              <a:rPr lang="en-US" altLang="it-IT" sz="1600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He, D and </a:t>
            </a:r>
            <a:r>
              <a:rPr lang="en-US" altLang="it-IT" sz="1600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He. Large </a:t>
            </a: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discrepancy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 for </a:t>
            </a:r>
            <a:r>
              <a:rPr lang="en-US" altLang="it-IT" sz="1600" b="1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Li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, which is produced from electron capture decay of </a:t>
            </a:r>
            <a:r>
              <a:rPr lang="en-US" altLang="it-IT" sz="1600" b="1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Be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Schermata 2015-11-11 alle 12.21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060575"/>
            <a:ext cx="474821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7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Li</a:t>
            </a:r>
          </a:p>
        </p:txBody>
      </p:sp>
      <p:pic>
        <p:nvPicPr>
          <p:cNvPr id="34819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62213"/>
            <a:ext cx="331311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7950" y="1341438"/>
            <a:ext cx="7993063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BBN 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successfully predicts the abundances of primordial  elements such as </a:t>
            </a:r>
            <a:r>
              <a:rPr lang="en-US" altLang="it-IT" sz="1600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He, D and </a:t>
            </a:r>
            <a:r>
              <a:rPr lang="en-US" altLang="it-IT" sz="1600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He. Large </a:t>
            </a: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discrepancy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 for </a:t>
            </a:r>
            <a:r>
              <a:rPr lang="en-US" altLang="it-IT" sz="1600" b="1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Li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, which is produced from electron capture decay of </a:t>
            </a:r>
            <a:r>
              <a:rPr lang="en-US" altLang="it-IT" sz="1600" b="1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Be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Schermata 2015-11-11 alle 12.21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060575"/>
            <a:ext cx="474821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7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Li</a:t>
            </a:r>
          </a:p>
        </p:txBody>
      </p:sp>
      <p:pic>
        <p:nvPicPr>
          <p:cNvPr id="36867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62213"/>
            <a:ext cx="331311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7950" y="1341438"/>
            <a:ext cx="7993063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BBN 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successfully predicts the abundances of primordial  elements such as </a:t>
            </a:r>
            <a:r>
              <a:rPr lang="en-US" altLang="it-IT" sz="1600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He, D and </a:t>
            </a:r>
            <a:r>
              <a:rPr lang="en-US" altLang="it-IT" sz="1600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He. Large </a:t>
            </a: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discrepancy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 for </a:t>
            </a:r>
            <a:r>
              <a:rPr lang="en-US" altLang="it-IT" sz="1600" b="1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Li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, which is produced from electron capture decay of </a:t>
            </a:r>
            <a:r>
              <a:rPr lang="en-US" altLang="it-IT" sz="1600" b="1" u="none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b="1" u="none" dirty="0">
                <a:solidFill>
                  <a:schemeClr val="bg1"/>
                </a:solidFill>
                <a:cs typeface="Times New Roman" panose="02020603050405020304" pitchFamily="18" charset="0"/>
              </a:rPr>
              <a:t>Be</a:t>
            </a:r>
            <a:r>
              <a:rPr lang="en-US" altLang="it-IT" sz="1600" u="none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Ovale 15"/>
          <p:cNvSpPr/>
          <p:nvPr/>
        </p:nvSpPr>
        <p:spPr>
          <a:xfrm>
            <a:off x="2700338" y="522922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Ovale 15"/>
          <p:cNvSpPr/>
          <p:nvPr/>
        </p:nvSpPr>
        <p:spPr>
          <a:xfrm>
            <a:off x="2700338" y="4437063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Ovale 15"/>
          <p:cNvSpPr/>
          <p:nvPr/>
        </p:nvSpPr>
        <p:spPr>
          <a:xfrm>
            <a:off x="2700338" y="4221163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2690813" y="2989263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7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Li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23528" y="1340768"/>
            <a:ext cx="3168352" cy="1077218"/>
          </a:xfrm>
          <a:prstGeom prst="rect">
            <a:avLst/>
          </a:prstGeom>
          <a:solidFill>
            <a:srgbClr val="CCFFCC"/>
          </a:solidFill>
          <a:ln w="38100">
            <a:solidFill>
              <a:srgbClr val="B5000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~ 95% of 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Li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 </a:t>
            </a:r>
            <a:r>
              <a:rPr lang="it-IT" sz="1600" u="none" dirty="0" err="1">
                <a:solidFill>
                  <a:srgbClr val="B50000"/>
                </a:solidFill>
                <a:cs typeface="Times New Roman" charset="0"/>
              </a:rPr>
              <a:t>is</a:t>
            </a:r>
            <a:r>
              <a:rPr lang="it-IT" sz="1600" u="none" dirty="0">
                <a:solidFill>
                  <a:srgbClr val="B50000"/>
                </a:solidFill>
                <a:cs typeface="Times New Roman" charset="0"/>
              </a:rPr>
              <a:t> </a:t>
            </a:r>
            <a:r>
              <a:rPr lang="it-IT" sz="1600" u="none" dirty="0" err="1">
                <a:solidFill>
                  <a:srgbClr val="B50000"/>
                </a:solidFill>
                <a:cs typeface="Times New Roman" charset="0"/>
              </a:rPr>
              <a:t>produced</a:t>
            </a:r>
            <a:r>
              <a:rPr lang="it-IT" sz="1600" u="none" dirty="0">
                <a:solidFill>
                  <a:srgbClr val="B50000"/>
                </a:solidFill>
                <a:cs typeface="Times New Roman" charset="0"/>
              </a:rPr>
              <a:t> by</a:t>
            </a:r>
            <a:r>
              <a:rPr lang="en-GB" sz="1600" u="none" dirty="0">
                <a:solidFill>
                  <a:srgbClr val="B50000"/>
                </a:solidFill>
                <a:cs typeface="Times New Roman" charset="0"/>
              </a:rPr>
              <a:t> the decay of 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Be 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(T</a:t>
            </a:r>
            <a:r>
              <a:rPr lang="en-US" sz="1600" u="none" baseline="-25000" dirty="0">
                <a:solidFill>
                  <a:srgbClr val="B50000"/>
                </a:solidFill>
                <a:cs typeface="Times New Roman" charset="0"/>
              </a:rPr>
              <a:t>1/2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=53.2 d)</a:t>
            </a:r>
          </a:p>
          <a:p>
            <a:pPr>
              <a:defRPr/>
            </a:pPr>
            <a:endParaRPr lang="en-US" sz="1600" u="none" dirty="0">
              <a:solidFill>
                <a:srgbClr val="B50000"/>
              </a:solidFill>
              <a:cs typeface="Times New Roman" charset="0"/>
            </a:endParaRPr>
          </a:p>
          <a:p>
            <a:pPr>
              <a:defRPr/>
            </a:pP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	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Be is the key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827088" y="2133600"/>
            <a:ext cx="360362" cy="2159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000000"/>
                </a:solidFill>
              </a:ln>
              <a:solidFill>
                <a:srgbClr val="B5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1638" y="1341438"/>
            <a:ext cx="4446587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it-IT" sz="1600" u="none" baseline="30000" dirty="0">
                <a:solidFill>
                  <a:schemeClr val="accent6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Be </a:t>
            </a:r>
            <a:r>
              <a:rPr lang="it-IT" altLang="it-IT" sz="1600" u="none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is</a:t>
            </a:r>
            <a:r>
              <a:rPr lang="it-IT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it-IT" altLang="it-IT" sz="1600" b="1" u="none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destroyed</a:t>
            </a:r>
            <a:r>
              <a:rPr lang="it-IT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by: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(n, p) ≈ 97%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(n, </a:t>
            </a:r>
            <a:r>
              <a:rPr lang="el-GR" altLang="it-IT" sz="1600" u="none" dirty="0">
                <a:solidFill>
                  <a:schemeClr val="accent6"/>
                </a:solidFill>
                <a:latin typeface="Symbol" charset="2"/>
                <a:cs typeface="Symbol" charset="2"/>
              </a:rPr>
              <a:t>α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) ≈ 2.5% </a:t>
            </a:r>
          </a:p>
          <a:p>
            <a:pPr>
              <a:defRPr/>
            </a:pP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With a </a:t>
            </a:r>
            <a:r>
              <a:rPr lang="en-US" altLang="it-IT" sz="1600" b="1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10 times higher destruction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rate of </a:t>
            </a:r>
            <a:r>
              <a:rPr lang="en-US" altLang="it-IT" sz="1600" u="none" baseline="30000" dirty="0">
                <a:solidFill>
                  <a:schemeClr val="accent6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Be the cosmological lithium problem could be solved (</a:t>
            </a:r>
            <a:r>
              <a:rPr lang="en-US" altLang="it-IT" sz="1600" b="1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nuclear solution</a:t>
            </a:r>
            <a:r>
              <a:rPr lang="en-US" altLang="it-IT" sz="1600" u="none" dirty="0">
                <a:solidFill>
                  <a:srgbClr val="2D2D8A"/>
                </a:solidFill>
                <a:cs typeface="Times New Roman" panose="02020603050405020304" pitchFamily="18" charset="0"/>
              </a:rPr>
              <a:t>)</a:t>
            </a:r>
            <a:endParaRPr lang="it-IT" altLang="it-IT" sz="1600" u="none" dirty="0">
              <a:solidFill>
                <a:srgbClr val="2D2D8A"/>
              </a:solidFill>
            </a:endParaRPr>
          </a:p>
        </p:txBody>
      </p:sp>
      <p:sp>
        <p:nvSpPr>
          <p:cNvPr id="17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7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Li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23528" y="1340768"/>
            <a:ext cx="3168352" cy="1077218"/>
          </a:xfrm>
          <a:prstGeom prst="rect">
            <a:avLst/>
          </a:prstGeom>
          <a:solidFill>
            <a:srgbClr val="CCFFCC"/>
          </a:solidFill>
          <a:ln w="38100">
            <a:solidFill>
              <a:srgbClr val="B5000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~ 95% of 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Li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 </a:t>
            </a:r>
            <a:r>
              <a:rPr lang="it-IT" sz="1600" u="none" dirty="0" err="1">
                <a:solidFill>
                  <a:srgbClr val="B50000"/>
                </a:solidFill>
                <a:cs typeface="Times New Roman" charset="0"/>
              </a:rPr>
              <a:t>is</a:t>
            </a:r>
            <a:r>
              <a:rPr lang="it-IT" sz="1600" u="none" dirty="0">
                <a:solidFill>
                  <a:srgbClr val="B50000"/>
                </a:solidFill>
                <a:cs typeface="Times New Roman" charset="0"/>
              </a:rPr>
              <a:t> </a:t>
            </a:r>
            <a:r>
              <a:rPr lang="it-IT" sz="1600" u="none" dirty="0" err="1">
                <a:solidFill>
                  <a:srgbClr val="B50000"/>
                </a:solidFill>
                <a:cs typeface="Times New Roman" charset="0"/>
              </a:rPr>
              <a:t>produced</a:t>
            </a:r>
            <a:r>
              <a:rPr lang="it-IT" sz="1600" u="none" dirty="0">
                <a:solidFill>
                  <a:srgbClr val="B50000"/>
                </a:solidFill>
                <a:cs typeface="Times New Roman" charset="0"/>
              </a:rPr>
              <a:t> by</a:t>
            </a:r>
            <a:r>
              <a:rPr lang="en-GB" sz="1600" u="none" dirty="0">
                <a:solidFill>
                  <a:srgbClr val="B50000"/>
                </a:solidFill>
                <a:cs typeface="Times New Roman" charset="0"/>
              </a:rPr>
              <a:t> the decay of 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Be 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(T</a:t>
            </a:r>
            <a:r>
              <a:rPr lang="en-US" sz="1600" u="none" baseline="-25000" dirty="0">
                <a:solidFill>
                  <a:srgbClr val="B50000"/>
                </a:solidFill>
                <a:cs typeface="Times New Roman" charset="0"/>
              </a:rPr>
              <a:t>1/2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=53.2 d)</a:t>
            </a:r>
          </a:p>
          <a:p>
            <a:pPr>
              <a:defRPr/>
            </a:pPr>
            <a:endParaRPr lang="en-US" sz="1600" u="none" dirty="0">
              <a:solidFill>
                <a:srgbClr val="B50000"/>
              </a:solidFill>
              <a:cs typeface="Times New Roman" charset="0"/>
            </a:endParaRPr>
          </a:p>
          <a:p>
            <a:pPr>
              <a:defRPr/>
            </a:pP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	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Be is the key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827088" y="2133600"/>
            <a:ext cx="360362" cy="2159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000000"/>
                </a:solidFill>
              </a:ln>
              <a:solidFill>
                <a:srgbClr val="B5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1638" y="1341438"/>
            <a:ext cx="4446587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it-IT" sz="1600" u="none" baseline="30000" dirty="0">
                <a:solidFill>
                  <a:schemeClr val="accent6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Be </a:t>
            </a:r>
            <a:r>
              <a:rPr lang="it-IT" altLang="it-IT" sz="1600" u="none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is</a:t>
            </a:r>
            <a:r>
              <a:rPr lang="it-IT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it-IT" altLang="it-IT" sz="1600" b="1" u="none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destroyed</a:t>
            </a:r>
            <a:r>
              <a:rPr lang="it-IT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by: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(n, p) ≈ 97%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(n, </a:t>
            </a:r>
            <a:r>
              <a:rPr lang="el-GR" altLang="it-IT" sz="1600" u="none" dirty="0">
                <a:solidFill>
                  <a:schemeClr val="accent6"/>
                </a:solidFill>
                <a:latin typeface="Symbol" charset="2"/>
                <a:cs typeface="Symbol" charset="2"/>
              </a:rPr>
              <a:t>α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) ≈ 2.5% </a:t>
            </a:r>
          </a:p>
          <a:p>
            <a:pPr>
              <a:defRPr/>
            </a:pP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With a </a:t>
            </a:r>
            <a:r>
              <a:rPr lang="en-US" altLang="it-IT" sz="1600" b="1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10 times higher destruction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rate of </a:t>
            </a:r>
            <a:r>
              <a:rPr lang="en-US" altLang="it-IT" sz="1600" u="none" baseline="30000" dirty="0">
                <a:solidFill>
                  <a:schemeClr val="accent6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Be the cosmological lithium problem could be solved (</a:t>
            </a:r>
            <a:r>
              <a:rPr lang="en-US" altLang="it-IT" sz="1600" b="1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nuclear solution</a:t>
            </a:r>
            <a:r>
              <a:rPr lang="en-US" altLang="it-IT" sz="1600" u="none" dirty="0">
                <a:solidFill>
                  <a:srgbClr val="2D2D8A"/>
                </a:solidFill>
                <a:cs typeface="Times New Roman" panose="02020603050405020304" pitchFamily="18" charset="0"/>
              </a:rPr>
              <a:t>)</a:t>
            </a:r>
            <a:endParaRPr lang="it-IT" altLang="it-IT" sz="1600" u="none" dirty="0">
              <a:solidFill>
                <a:srgbClr val="2D2D8A"/>
              </a:solidFill>
            </a:endParaRPr>
          </a:p>
        </p:txBody>
      </p:sp>
      <p:pic>
        <p:nvPicPr>
          <p:cNvPr id="40963" name="Immagine 8" descr="enne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8275"/>
            <a:ext cx="39497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8"/>
          <p:cNvSpPr txBox="1">
            <a:spLocks noChangeArrowheads="1"/>
          </p:cNvSpPr>
          <p:nvPr/>
        </p:nvSpPr>
        <p:spPr bwMode="auto">
          <a:xfrm>
            <a:off x="1187450" y="5589588"/>
            <a:ext cx="1543050" cy="461962"/>
          </a:xfrm>
          <a:prstGeom prst="rect">
            <a:avLst/>
          </a:prstGeom>
          <a:solidFill>
            <a:srgbClr val="CCFF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b="1" u="none" baseline="30000" dirty="0">
                <a:solidFill>
                  <a:srgbClr val="B50000"/>
                </a:solidFill>
              </a:rPr>
              <a:t>7</a:t>
            </a:r>
            <a:r>
              <a:rPr lang="en-GB" b="1" u="none" dirty="0">
                <a:solidFill>
                  <a:srgbClr val="B50000"/>
                </a:solidFill>
              </a:rPr>
              <a:t>Be(n, p)</a:t>
            </a:r>
            <a:endParaRPr lang="it-IT" b="1" u="none" dirty="0">
              <a:solidFill>
                <a:srgbClr val="B50000"/>
              </a:solidFill>
            </a:endParaRPr>
          </a:p>
        </p:txBody>
      </p:sp>
      <p:sp>
        <p:nvSpPr>
          <p:cNvPr id="17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7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Li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23528" y="1340768"/>
            <a:ext cx="3168352" cy="1077218"/>
          </a:xfrm>
          <a:prstGeom prst="rect">
            <a:avLst/>
          </a:prstGeom>
          <a:solidFill>
            <a:srgbClr val="CCFFCC"/>
          </a:solidFill>
          <a:ln w="38100">
            <a:solidFill>
              <a:srgbClr val="B5000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~ 95% of 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Li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 </a:t>
            </a:r>
            <a:r>
              <a:rPr lang="it-IT" sz="1600" u="none" dirty="0" err="1">
                <a:solidFill>
                  <a:srgbClr val="B50000"/>
                </a:solidFill>
                <a:cs typeface="Times New Roman" charset="0"/>
              </a:rPr>
              <a:t>is</a:t>
            </a:r>
            <a:r>
              <a:rPr lang="it-IT" sz="1600" u="none" dirty="0">
                <a:solidFill>
                  <a:srgbClr val="B50000"/>
                </a:solidFill>
                <a:cs typeface="Times New Roman" charset="0"/>
              </a:rPr>
              <a:t> </a:t>
            </a:r>
            <a:r>
              <a:rPr lang="it-IT" sz="1600" u="none" dirty="0" err="1">
                <a:solidFill>
                  <a:srgbClr val="B50000"/>
                </a:solidFill>
                <a:cs typeface="Times New Roman" charset="0"/>
              </a:rPr>
              <a:t>produced</a:t>
            </a:r>
            <a:r>
              <a:rPr lang="it-IT" sz="1600" u="none" dirty="0">
                <a:solidFill>
                  <a:srgbClr val="B50000"/>
                </a:solidFill>
                <a:cs typeface="Times New Roman" charset="0"/>
              </a:rPr>
              <a:t> by</a:t>
            </a:r>
            <a:r>
              <a:rPr lang="en-GB" sz="1600" u="none" dirty="0">
                <a:solidFill>
                  <a:srgbClr val="B50000"/>
                </a:solidFill>
                <a:cs typeface="Times New Roman" charset="0"/>
              </a:rPr>
              <a:t> the decay of 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Be 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(T</a:t>
            </a:r>
            <a:r>
              <a:rPr lang="en-US" sz="1600" u="none" baseline="-25000" dirty="0">
                <a:solidFill>
                  <a:srgbClr val="B50000"/>
                </a:solidFill>
                <a:cs typeface="Times New Roman" charset="0"/>
              </a:rPr>
              <a:t>1/2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=53.2 d)</a:t>
            </a:r>
          </a:p>
          <a:p>
            <a:pPr>
              <a:defRPr/>
            </a:pPr>
            <a:endParaRPr lang="en-US" sz="1600" u="none" dirty="0">
              <a:solidFill>
                <a:srgbClr val="B50000"/>
              </a:solidFill>
              <a:cs typeface="Times New Roman" charset="0"/>
            </a:endParaRPr>
          </a:p>
          <a:p>
            <a:pPr>
              <a:defRPr/>
            </a:pP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	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Be is the key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827088" y="2133600"/>
            <a:ext cx="360362" cy="2159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000000"/>
                </a:solidFill>
              </a:ln>
              <a:solidFill>
                <a:srgbClr val="B5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6" descr="Abund_Z-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227138"/>
            <a:ext cx="4897437" cy="5157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9219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 dirty="0">
                <a:solidFill>
                  <a:srgbClr val="B50000"/>
                </a:solidFill>
              </a:rPr>
              <a:t>Objective: to provide Nuclear Data for Science (and Technology)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504" y="1730715"/>
            <a:ext cx="1728192" cy="119422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600" b="1" u="none" dirty="0">
                <a:solidFill>
                  <a:schemeClr val="accent6"/>
                </a:solidFill>
              </a:rPr>
              <a:t>How the elements are synthesized in the Universe?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1638" y="1341438"/>
            <a:ext cx="4446587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it-IT" sz="1600" u="none" baseline="30000" dirty="0">
                <a:solidFill>
                  <a:schemeClr val="accent6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Be </a:t>
            </a:r>
            <a:r>
              <a:rPr lang="it-IT" altLang="it-IT" sz="1600" u="none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is</a:t>
            </a:r>
            <a:r>
              <a:rPr lang="it-IT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it-IT" altLang="it-IT" sz="1600" b="1" u="none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destroyed</a:t>
            </a:r>
            <a:r>
              <a:rPr lang="it-IT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by: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(n, p) ≈ 97%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(n, </a:t>
            </a:r>
            <a:r>
              <a:rPr lang="el-GR" altLang="it-IT" sz="1600" u="none" dirty="0">
                <a:solidFill>
                  <a:schemeClr val="accent6"/>
                </a:solidFill>
                <a:latin typeface="Symbol" charset="2"/>
                <a:cs typeface="Symbol" charset="2"/>
              </a:rPr>
              <a:t>α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) ≈ 2.5% </a:t>
            </a:r>
          </a:p>
          <a:p>
            <a:pPr>
              <a:defRPr/>
            </a:pP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With a </a:t>
            </a:r>
            <a:r>
              <a:rPr lang="en-US" altLang="it-IT" sz="1600" b="1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10 times higher destruction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 rate of </a:t>
            </a:r>
            <a:r>
              <a:rPr lang="en-US" altLang="it-IT" sz="1600" u="none" baseline="30000" dirty="0">
                <a:solidFill>
                  <a:schemeClr val="accent6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1600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Be the cosmological lithium problem could be solved (</a:t>
            </a:r>
            <a:r>
              <a:rPr lang="en-US" altLang="it-IT" sz="1600" b="1" u="none" dirty="0">
                <a:solidFill>
                  <a:schemeClr val="accent6"/>
                </a:solidFill>
                <a:cs typeface="Times New Roman" panose="02020603050405020304" pitchFamily="18" charset="0"/>
              </a:rPr>
              <a:t>nuclear solution</a:t>
            </a:r>
            <a:r>
              <a:rPr lang="en-US" altLang="it-IT" sz="1600" u="none" dirty="0">
                <a:solidFill>
                  <a:srgbClr val="2D2D8A"/>
                </a:solidFill>
                <a:cs typeface="Times New Roman" panose="02020603050405020304" pitchFamily="18" charset="0"/>
              </a:rPr>
              <a:t>)</a:t>
            </a:r>
            <a:endParaRPr lang="it-IT" altLang="it-IT" sz="1600" u="none" dirty="0">
              <a:solidFill>
                <a:srgbClr val="2D2D8A"/>
              </a:solidFill>
            </a:endParaRPr>
          </a:p>
        </p:txBody>
      </p:sp>
      <p:pic>
        <p:nvPicPr>
          <p:cNvPr id="41987" name="Immagine 8" descr="enne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8275"/>
            <a:ext cx="39497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3068638"/>
            <a:ext cx="49212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8"/>
          <p:cNvSpPr txBox="1">
            <a:spLocks noChangeArrowheads="1"/>
          </p:cNvSpPr>
          <p:nvPr/>
        </p:nvSpPr>
        <p:spPr bwMode="auto">
          <a:xfrm>
            <a:off x="1187450" y="5589588"/>
            <a:ext cx="1543050" cy="461962"/>
          </a:xfrm>
          <a:prstGeom prst="rect">
            <a:avLst/>
          </a:prstGeom>
          <a:solidFill>
            <a:srgbClr val="CCFF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b="1" u="none" baseline="30000" dirty="0">
                <a:solidFill>
                  <a:srgbClr val="B50000"/>
                </a:solidFill>
              </a:rPr>
              <a:t>7</a:t>
            </a:r>
            <a:r>
              <a:rPr lang="en-GB" b="1" u="none" dirty="0">
                <a:solidFill>
                  <a:srgbClr val="B50000"/>
                </a:solidFill>
              </a:rPr>
              <a:t>Be(n, p)</a:t>
            </a:r>
            <a:endParaRPr lang="it-IT" b="1" u="none" dirty="0">
              <a:solidFill>
                <a:srgbClr val="B50000"/>
              </a:solidFill>
            </a:endParaRPr>
          </a:p>
        </p:txBody>
      </p:sp>
      <p:sp>
        <p:nvSpPr>
          <p:cNvPr id="19" name="CasellaDiTesto 16"/>
          <p:cNvSpPr txBox="1">
            <a:spLocks noChangeArrowheads="1"/>
          </p:cNvSpPr>
          <p:nvPr/>
        </p:nvSpPr>
        <p:spPr bwMode="auto">
          <a:xfrm>
            <a:off x="4643438" y="3068638"/>
            <a:ext cx="1644650" cy="4619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b="1" u="none" baseline="30000" dirty="0">
                <a:solidFill>
                  <a:schemeClr val="bg1"/>
                </a:solidFill>
              </a:rPr>
              <a:t>7</a:t>
            </a:r>
            <a:r>
              <a:rPr lang="en-GB" b="1" u="none" dirty="0">
                <a:solidFill>
                  <a:schemeClr val="bg1"/>
                </a:solidFill>
              </a:rPr>
              <a:t>Be(n,</a:t>
            </a:r>
            <a:r>
              <a:rPr lang="en-GB" b="1" u="none" dirty="0">
                <a:solidFill>
                  <a:schemeClr val="bg1"/>
                </a:solidFill>
                <a:latin typeface="Symbol" pitchFamily="18" charset="2"/>
              </a:rPr>
              <a:t>α</a:t>
            </a:r>
            <a:r>
              <a:rPr lang="en-GB" b="1" u="none" dirty="0">
                <a:solidFill>
                  <a:schemeClr val="bg1"/>
                </a:solidFill>
              </a:rPr>
              <a:t>)</a:t>
            </a:r>
            <a:endParaRPr lang="it-IT" b="1" u="none" dirty="0">
              <a:solidFill>
                <a:schemeClr val="bg1"/>
              </a:solidFill>
            </a:endParaRPr>
          </a:p>
        </p:txBody>
      </p:sp>
      <p:sp>
        <p:nvSpPr>
          <p:cNvPr id="12" name="Ovale 15"/>
          <p:cNvSpPr/>
          <p:nvPr/>
        </p:nvSpPr>
        <p:spPr>
          <a:xfrm>
            <a:off x="4427984" y="3573016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1992" name="TextBox 2"/>
          <p:cNvSpPr txBox="1">
            <a:spLocks noChangeArrowheads="1"/>
          </p:cNvSpPr>
          <p:nvPr/>
        </p:nvSpPr>
        <p:spPr bwMode="auto">
          <a:xfrm>
            <a:off x="4643438" y="4365625"/>
            <a:ext cx="1511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none">
                <a:solidFill>
                  <a:srgbClr val="B50000"/>
                </a:solidFill>
              </a:rPr>
              <a:t>P. Bassi 1963</a:t>
            </a:r>
          </a:p>
        </p:txBody>
      </p:sp>
      <p:sp>
        <p:nvSpPr>
          <p:cNvPr id="17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case of </a:t>
            </a:r>
            <a:r>
              <a:rPr lang="en-US" baseline="30000" dirty="0" smtClean="0">
                <a:solidFill>
                  <a:schemeClr val="accent6"/>
                </a:solidFill>
                <a:cs typeface="+mj-cs"/>
              </a:rPr>
              <a:t>7</a:t>
            </a:r>
            <a:r>
              <a:rPr lang="en-US" dirty="0" smtClean="0">
                <a:solidFill>
                  <a:schemeClr val="accent6"/>
                </a:solidFill>
                <a:cs typeface="+mj-cs"/>
              </a:rPr>
              <a:t>Li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23528" y="1340768"/>
            <a:ext cx="3168352" cy="1077218"/>
          </a:xfrm>
          <a:prstGeom prst="rect">
            <a:avLst/>
          </a:prstGeom>
          <a:solidFill>
            <a:srgbClr val="CCFFCC"/>
          </a:solidFill>
          <a:ln w="38100">
            <a:solidFill>
              <a:srgbClr val="B5000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~ 95% of 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Li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 </a:t>
            </a:r>
            <a:r>
              <a:rPr lang="it-IT" sz="1600" u="none" dirty="0" err="1">
                <a:solidFill>
                  <a:srgbClr val="B50000"/>
                </a:solidFill>
                <a:cs typeface="Times New Roman" charset="0"/>
              </a:rPr>
              <a:t>is</a:t>
            </a:r>
            <a:r>
              <a:rPr lang="it-IT" sz="1600" u="none" dirty="0">
                <a:solidFill>
                  <a:srgbClr val="B50000"/>
                </a:solidFill>
                <a:cs typeface="Times New Roman" charset="0"/>
              </a:rPr>
              <a:t> </a:t>
            </a:r>
            <a:r>
              <a:rPr lang="it-IT" sz="1600" u="none" dirty="0" err="1">
                <a:solidFill>
                  <a:srgbClr val="B50000"/>
                </a:solidFill>
                <a:cs typeface="Times New Roman" charset="0"/>
              </a:rPr>
              <a:t>produced</a:t>
            </a:r>
            <a:r>
              <a:rPr lang="it-IT" sz="1600" u="none" dirty="0">
                <a:solidFill>
                  <a:srgbClr val="B50000"/>
                </a:solidFill>
                <a:cs typeface="Times New Roman" charset="0"/>
              </a:rPr>
              <a:t> by</a:t>
            </a:r>
            <a:r>
              <a:rPr lang="en-GB" sz="1600" u="none" dirty="0">
                <a:solidFill>
                  <a:srgbClr val="B50000"/>
                </a:solidFill>
                <a:cs typeface="Times New Roman" charset="0"/>
              </a:rPr>
              <a:t> the decay of 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Be 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(T</a:t>
            </a:r>
            <a:r>
              <a:rPr lang="en-US" sz="1600" u="none" baseline="-25000" dirty="0">
                <a:solidFill>
                  <a:srgbClr val="B50000"/>
                </a:solidFill>
                <a:cs typeface="Times New Roman" charset="0"/>
              </a:rPr>
              <a:t>1/2</a:t>
            </a: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=53.2 d)</a:t>
            </a:r>
          </a:p>
          <a:p>
            <a:pPr>
              <a:defRPr/>
            </a:pPr>
            <a:endParaRPr lang="en-US" sz="1600" u="none" dirty="0">
              <a:solidFill>
                <a:srgbClr val="B50000"/>
              </a:solidFill>
              <a:cs typeface="Times New Roman" charset="0"/>
            </a:endParaRPr>
          </a:p>
          <a:p>
            <a:pPr>
              <a:defRPr/>
            </a:pPr>
            <a:r>
              <a:rPr lang="en-US" sz="1600" u="none" dirty="0">
                <a:solidFill>
                  <a:srgbClr val="B50000"/>
                </a:solidFill>
                <a:cs typeface="Times New Roman" charset="0"/>
              </a:rPr>
              <a:t>	</a:t>
            </a:r>
            <a:r>
              <a:rPr lang="en-US" sz="1600" b="1" u="none" baseline="30000" dirty="0">
                <a:solidFill>
                  <a:srgbClr val="B50000"/>
                </a:solidFill>
                <a:cs typeface="Times New Roman" charset="0"/>
              </a:rPr>
              <a:t>7</a:t>
            </a:r>
            <a:r>
              <a:rPr lang="en-US" sz="1600" b="1" u="none" dirty="0">
                <a:solidFill>
                  <a:srgbClr val="B50000"/>
                </a:solidFill>
                <a:cs typeface="Times New Roman" charset="0"/>
              </a:rPr>
              <a:t>Be is the key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827088" y="2133600"/>
            <a:ext cx="360362" cy="2159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ln>
                <a:solidFill>
                  <a:srgbClr val="000000"/>
                </a:solidFill>
              </a:ln>
              <a:solidFill>
                <a:srgbClr val="B5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LNS @ n_TOF</a:t>
            </a:r>
          </a:p>
        </p:txBody>
      </p:sp>
      <p:pic>
        <p:nvPicPr>
          <p:cNvPr id="43010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52400" y="1341438"/>
            <a:ext cx="6143625" cy="18161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The (n, </a:t>
            </a:r>
            <a:r>
              <a:rPr lang="en-GB" sz="1600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α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) reaction produces 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two </a:t>
            </a:r>
            <a:r>
              <a:rPr lang="en-GB" sz="1600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α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-particles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 emitted back-to-back with 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several MeV energy 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(Q-value=19 MeV)</a:t>
            </a:r>
          </a:p>
          <a:p>
            <a:pPr>
              <a:defRPr/>
            </a:pPr>
            <a:endParaRPr lang="en-GB" sz="1600" u="none" dirty="0" smtClean="0">
              <a:solidFill>
                <a:schemeClr val="accent6"/>
              </a:solidFill>
              <a:latin typeface="+mn-lt"/>
              <a:cs typeface="Times New Roman" charset="0"/>
            </a:endParaRPr>
          </a:p>
          <a:p>
            <a:pPr>
              <a:defRPr/>
            </a:pP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2 Sandwiches of 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silicon detector 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(140 mm,3x3cm</a:t>
            </a:r>
            <a:r>
              <a:rPr lang="en-GB" sz="1600" u="none" baseline="30000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2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) with </a:t>
            </a:r>
            <a:r>
              <a:rPr lang="en-GB" sz="1600" u="none" baseline="30000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7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Be sample in between 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directly inserted in the neutron beam</a:t>
            </a:r>
          </a:p>
          <a:p>
            <a:pPr>
              <a:defRPr/>
            </a:pPr>
            <a:endParaRPr lang="en-GB" sz="1600" u="none" dirty="0" smtClean="0">
              <a:solidFill>
                <a:schemeClr val="accent6"/>
              </a:solidFill>
              <a:latin typeface="+mn-lt"/>
              <a:cs typeface="Times New Roman" charset="0"/>
            </a:endParaRPr>
          </a:p>
          <a:p>
            <a:pPr>
              <a:defRPr/>
            </a:pP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Coincidence technique: strong background rejection</a:t>
            </a:r>
          </a:p>
        </p:txBody>
      </p:sp>
      <p:pic>
        <p:nvPicPr>
          <p:cNvPr id="43013" name="Picture 12" descr="Silicon_sandwi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73238"/>
            <a:ext cx="197167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941888"/>
            <a:ext cx="2430462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Immagin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10858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 descr="C:\Users\Nicola\AppData\Local\Microsoft\Windows\Temporary Internet Files\Content.Outlook\CMP8CE8E\Be7 droplet target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14382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00438"/>
            <a:ext cx="20494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10-29 at 3.15.4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687888"/>
            <a:ext cx="16970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644900"/>
            <a:ext cx="17287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Immagin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13525" r="6230" b="28986"/>
          <a:stretch>
            <a:fillRect/>
          </a:stretch>
        </p:blipFill>
        <p:spPr bwMode="auto">
          <a:xfrm>
            <a:off x="1763713" y="3644900"/>
            <a:ext cx="22637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LNS @ n_TOF</a:t>
            </a:r>
          </a:p>
        </p:txBody>
      </p:sp>
      <p:pic>
        <p:nvPicPr>
          <p:cNvPr id="43010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52400" y="1341438"/>
            <a:ext cx="6143625" cy="18161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The (n, </a:t>
            </a:r>
            <a:r>
              <a:rPr lang="en-GB" sz="1600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α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) reaction produces 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two </a:t>
            </a:r>
            <a:r>
              <a:rPr lang="en-GB" sz="1600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α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-particles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 emitted back-to-back with 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several MeV energy 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(Q-value=19 MeV)</a:t>
            </a:r>
          </a:p>
          <a:p>
            <a:pPr>
              <a:defRPr/>
            </a:pPr>
            <a:endParaRPr lang="en-GB" sz="1600" u="none" dirty="0" smtClean="0">
              <a:solidFill>
                <a:schemeClr val="accent6"/>
              </a:solidFill>
              <a:latin typeface="+mn-lt"/>
              <a:cs typeface="Times New Roman" charset="0"/>
            </a:endParaRPr>
          </a:p>
          <a:p>
            <a:pPr>
              <a:defRPr/>
            </a:pP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2 Sandwiches of 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silicon detector 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(140 mm,3x3cm</a:t>
            </a:r>
            <a:r>
              <a:rPr lang="en-GB" sz="1600" u="none" baseline="30000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2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) with </a:t>
            </a:r>
            <a:r>
              <a:rPr lang="en-GB" sz="1600" u="none" baseline="30000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7</a:t>
            </a:r>
            <a:r>
              <a:rPr lang="en-GB" sz="1600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Be sample in between </a:t>
            </a: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directly inserted in the neutron beam</a:t>
            </a:r>
          </a:p>
          <a:p>
            <a:pPr>
              <a:defRPr/>
            </a:pPr>
            <a:endParaRPr lang="en-GB" sz="1600" u="none" dirty="0" smtClean="0">
              <a:solidFill>
                <a:schemeClr val="accent6"/>
              </a:solidFill>
              <a:latin typeface="+mn-lt"/>
              <a:cs typeface="Times New Roman" charset="0"/>
            </a:endParaRPr>
          </a:p>
          <a:p>
            <a:pPr>
              <a:defRPr/>
            </a:pPr>
            <a:r>
              <a:rPr lang="en-GB" sz="1600" b="1" u="none" dirty="0" smtClean="0">
                <a:solidFill>
                  <a:schemeClr val="accent6"/>
                </a:solidFill>
                <a:latin typeface="+mn-lt"/>
                <a:cs typeface="Times New Roman" charset="0"/>
              </a:rPr>
              <a:t>Coincidence technique: strong background rejection</a:t>
            </a:r>
          </a:p>
        </p:txBody>
      </p:sp>
      <p:pic>
        <p:nvPicPr>
          <p:cNvPr id="43013" name="Picture 12" descr="Silicon_sandwi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73238"/>
            <a:ext cx="197167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941888"/>
            <a:ext cx="2430462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Immagin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10858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 descr="C:\Users\Nicola\AppData\Local\Microsoft\Windows\Temporary Internet Files\Content.Outlook\CMP8CE8E\Be7 droplet target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14382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00438"/>
            <a:ext cx="20494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10-29 at 3.15.4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687888"/>
            <a:ext cx="16970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644900"/>
            <a:ext cx="17287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Immagin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13525" r="6230" b="28986"/>
          <a:stretch>
            <a:fillRect/>
          </a:stretch>
        </p:blipFill>
        <p:spPr bwMode="auto">
          <a:xfrm>
            <a:off x="1763713" y="3644900"/>
            <a:ext cx="22637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xplosion 1 1"/>
          <p:cNvSpPr/>
          <p:nvPr/>
        </p:nvSpPr>
        <p:spPr bwMode="auto">
          <a:xfrm>
            <a:off x="2483768" y="3789040"/>
            <a:ext cx="4968552" cy="3312368"/>
          </a:xfrm>
          <a:prstGeom prst="irregularSeal1">
            <a:avLst/>
          </a:prstGeom>
          <a:solidFill>
            <a:schemeClr val="accent2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50851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none" dirty="0" smtClean="0">
                <a:solidFill>
                  <a:schemeClr val="bg1"/>
                </a:solidFill>
              </a:rPr>
              <a:t>Just measured !</a:t>
            </a:r>
          </a:p>
        </p:txBody>
      </p:sp>
    </p:spTree>
    <p:extLst>
      <p:ext uri="{BB962C8B-B14F-4D97-AF65-F5344CB8AC3E}">
        <p14:creationId xmlns:p14="http://schemas.microsoft.com/office/powerpoint/2010/main" val="346539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941888"/>
            <a:ext cx="2430462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10858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hermata 2015-11-11 alle 15.15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21752"/>
            <a:ext cx="5800576" cy="4339496"/>
          </a:xfrm>
          <a:prstGeom prst="rect">
            <a:avLst/>
          </a:prstGeom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LNS @ n_TOF</a:t>
            </a:r>
          </a:p>
        </p:txBody>
      </p:sp>
      <p:pic>
        <p:nvPicPr>
          <p:cNvPr id="43010" name="Picture 3" descr="weblogo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2" descr="Silicon_sandwic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73238"/>
            <a:ext cx="197167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00438"/>
            <a:ext cx="20494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10-29 at 3.15.4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687888"/>
            <a:ext cx="16970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xplosion 1 1"/>
          <p:cNvSpPr/>
          <p:nvPr/>
        </p:nvSpPr>
        <p:spPr bwMode="auto">
          <a:xfrm>
            <a:off x="2483768" y="3789040"/>
            <a:ext cx="4968552" cy="3312368"/>
          </a:xfrm>
          <a:prstGeom prst="irregularSeal1">
            <a:avLst/>
          </a:prstGeom>
          <a:solidFill>
            <a:schemeClr val="accent2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486916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none" dirty="0" smtClean="0">
                <a:solidFill>
                  <a:schemeClr val="bg1"/>
                </a:solidFill>
              </a:rPr>
              <a:t>… soon the first </a:t>
            </a:r>
          </a:p>
          <a:p>
            <a:pPr algn="ctr"/>
            <a:r>
              <a:rPr lang="en-US" sz="1800" b="1" u="none" baseline="30000" dirty="0" smtClean="0">
                <a:solidFill>
                  <a:schemeClr val="bg1"/>
                </a:solidFill>
              </a:rPr>
              <a:t>7</a:t>
            </a:r>
            <a:r>
              <a:rPr lang="en-US" sz="1800" b="1" u="none" dirty="0" smtClean="0">
                <a:solidFill>
                  <a:schemeClr val="bg1"/>
                </a:solidFill>
              </a:rPr>
              <a:t>Be(n, </a:t>
            </a:r>
            <a:r>
              <a:rPr lang="en-US" sz="1800" b="1" u="none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α</a:t>
            </a:r>
            <a:r>
              <a:rPr lang="en-US" sz="1800" b="1" u="none" dirty="0" smtClean="0">
                <a:solidFill>
                  <a:schemeClr val="bg1"/>
                </a:solidFill>
              </a:rPr>
              <a:t>) cross section</a:t>
            </a:r>
            <a:endParaRPr lang="en-US" sz="1800" b="1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5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Conclusions</a:t>
            </a:r>
          </a:p>
        </p:txBody>
      </p:sp>
      <p:pic>
        <p:nvPicPr>
          <p:cNvPr id="44034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" descr="Schermata 2015-11-11 alle 10.07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1374775"/>
            <a:ext cx="5386387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 bwMode="auto">
          <a:xfrm>
            <a:off x="287338" y="1700213"/>
            <a:ext cx="2989262" cy="1512887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b="1" u="none" dirty="0">
                <a:solidFill>
                  <a:schemeClr val="accent6"/>
                </a:solidFill>
              </a:rPr>
              <a:t>… a lot has been </a:t>
            </a:r>
            <a:r>
              <a:rPr lang="en-US" b="1" u="none" dirty="0" smtClean="0">
                <a:solidFill>
                  <a:schemeClr val="accent6"/>
                </a:solidFill>
              </a:rPr>
              <a:t>done, </a:t>
            </a:r>
            <a:r>
              <a:rPr lang="en-US" b="1" u="none" dirty="0">
                <a:solidFill>
                  <a:schemeClr val="accent6"/>
                </a:solidFill>
              </a:rPr>
              <a:t>since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Conclusions</a:t>
            </a:r>
          </a:p>
        </p:txBody>
      </p:sp>
      <p:pic>
        <p:nvPicPr>
          <p:cNvPr id="45058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" descr="Schermata 2015-11-11 alle 10.07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1374775"/>
            <a:ext cx="5386387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 bwMode="auto">
          <a:xfrm>
            <a:off x="287338" y="1700089"/>
            <a:ext cx="2989262" cy="1512887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b="1" u="none" dirty="0">
                <a:solidFill>
                  <a:schemeClr val="accent6"/>
                </a:solidFill>
              </a:rPr>
              <a:t>… a lot has been </a:t>
            </a:r>
            <a:r>
              <a:rPr lang="en-US" b="1" u="none" dirty="0" smtClean="0">
                <a:solidFill>
                  <a:schemeClr val="accent6"/>
                </a:solidFill>
              </a:rPr>
              <a:t>done, </a:t>
            </a:r>
            <a:r>
              <a:rPr lang="en-US" b="1" u="none" dirty="0">
                <a:solidFill>
                  <a:schemeClr val="accent6"/>
                </a:solidFill>
              </a:rPr>
              <a:t>since 2001</a:t>
            </a:r>
          </a:p>
        </p:txBody>
      </p:sp>
      <p:sp>
        <p:nvSpPr>
          <p:cNvPr id="45062" name="Explosion 2 4"/>
          <p:cNvSpPr>
            <a:spLocks noChangeArrowheads="1"/>
          </p:cNvSpPr>
          <p:nvPr/>
        </p:nvSpPr>
        <p:spPr bwMode="auto">
          <a:xfrm>
            <a:off x="179388" y="4365625"/>
            <a:ext cx="2952750" cy="2016125"/>
          </a:xfrm>
          <a:prstGeom prst="irregularSeal2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45063" name="TextBox 5"/>
          <p:cNvSpPr txBox="1">
            <a:spLocks noChangeArrowheads="1"/>
          </p:cNvSpPr>
          <p:nvPr/>
        </p:nvSpPr>
        <p:spPr bwMode="auto">
          <a:xfrm>
            <a:off x="611188" y="5013325"/>
            <a:ext cx="1944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u="none">
                <a:solidFill>
                  <a:srgbClr val="B50000"/>
                </a:solidFill>
              </a:rPr>
              <a:t>Always looking for good ideas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76200" y="3654425"/>
            <a:ext cx="89979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GB" sz="1800" u="none" dirty="0">
                <a:cs typeface="+mn-cs"/>
              </a:rPr>
              <a:t>Cristian Massimi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GB" sz="1400" u="none" dirty="0">
                <a:cs typeface="+mn-cs"/>
              </a:rPr>
              <a:t>Dipartimento di Fisica e Astronomia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GB" sz="1400" u="none" dirty="0" err="1">
                <a:cs typeface="+mn-cs"/>
              </a:rPr>
              <a:t>massimi@bo.infn.it</a:t>
            </a:r>
            <a:endParaRPr lang="en-GB" sz="1400" u="none" dirty="0"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it-IT" sz="1400" u="none" dirty="0"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it-IT" sz="1200" i="1" u="none" dirty="0" err="1">
                <a:cs typeface="+mn-cs"/>
              </a:rPr>
              <a:t>www.unibo.it</a:t>
            </a:r>
            <a:endParaRPr lang="it-IT" sz="1200" i="1" u="none" dirty="0">
              <a:cs typeface="+mn-cs"/>
            </a:endParaRPr>
          </a:p>
        </p:txBody>
      </p:sp>
      <p:pic>
        <p:nvPicPr>
          <p:cNvPr id="46082" name="Picture 28" descr="LOGO UNI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1438275"/>
            <a:ext cx="22669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INFN – Bo @ n_TOF</a:t>
            </a:r>
          </a:p>
        </p:txBody>
      </p:sp>
      <p:pic>
        <p:nvPicPr>
          <p:cNvPr id="48130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388" y="1425575"/>
            <a:ext cx="8424862" cy="1630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600" u="none" dirty="0">
                <a:solidFill>
                  <a:srgbClr val="B50000"/>
                </a:solidFill>
              </a:rPr>
              <a:t>Reference Cross </a:t>
            </a:r>
            <a:r>
              <a:rPr lang="pl-PL" sz="1600" u="none" dirty="0" err="1">
                <a:solidFill>
                  <a:srgbClr val="B50000"/>
                </a:solidFill>
              </a:rPr>
              <a:t>Section</a:t>
            </a:r>
            <a:r>
              <a:rPr lang="pl-PL" sz="1600" u="none" dirty="0">
                <a:solidFill>
                  <a:srgbClr val="B50000"/>
                </a:solidFill>
              </a:rPr>
              <a:t> for </a:t>
            </a:r>
            <a:r>
              <a:rPr lang="pl-PL" sz="1600" u="none" dirty="0" err="1">
                <a:solidFill>
                  <a:srgbClr val="B50000"/>
                </a:solidFill>
              </a:rPr>
              <a:t>Astrophysics</a:t>
            </a:r>
            <a:r>
              <a:rPr lang="pl-PL" sz="1600" u="none" dirty="0">
                <a:solidFill>
                  <a:schemeClr val="accent6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-PL" sz="1400" u="none" dirty="0">
                <a:solidFill>
                  <a:schemeClr val="accent6"/>
                </a:solidFill>
              </a:rPr>
              <a:t>Massimi </a:t>
            </a:r>
            <a:r>
              <a:rPr lang="pl-PL" sz="1400" i="1" u="none" dirty="0">
                <a:solidFill>
                  <a:schemeClr val="accent6"/>
                </a:solidFill>
              </a:rPr>
              <a:t>et al.,</a:t>
            </a:r>
            <a:r>
              <a:rPr lang="pl-PL" sz="1400" u="none" dirty="0">
                <a:solidFill>
                  <a:schemeClr val="accent6"/>
                </a:solidFill>
              </a:rPr>
              <a:t> </a:t>
            </a:r>
            <a:r>
              <a:rPr lang="pl-PL" sz="1400" i="1" u="none" baseline="30000" dirty="0">
                <a:solidFill>
                  <a:schemeClr val="accent6"/>
                </a:solidFill>
              </a:rPr>
              <a:t>197</a:t>
            </a:r>
            <a:r>
              <a:rPr lang="pl-PL" sz="1400" i="1" u="none" dirty="0">
                <a:solidFill>
                  <a:schemeClr val="accent6"/>
                </a:solidFill>
              </a:rPr>
              <a:t>Au(n, </a:t>
            </a:r>
            <a:r>
              <a:rPr lang="en-US" sz="1400" i="1" u="none" dirty="0" err="1">
                <a:solidFill>
                  <a:schemeClr val="accent6"/>
                </a:solidFill>
                <a:latin typeface="Symbol" charset="2"/>
                <a:cs typeface="Symbol" charset="2"/>
              </a:rPr>
              <a:t>γ</a:t>
            </a:r>
            <a:r>
              <a:rPr lang="pl-PL" sz="1400" i="1" u="none" dirty="0">
                <a:solidFill>
                  <a:schemeClr val="accent6"/>
                </a:solidFill>
              </a:rPr>
              <a:t>) cross </a:t>
            </a:r>
            <a:r>
              <a:rPr lang="pl-PL" sz="1400" i="1" u="none" dirty="0" err="1">
                <a:solidFill>
                  <a:schemeClr val="accent6"/>
                </a:solidFill>
              </a:rPr>
              <a:t>section</a:t>
            </a:r>
            <a:r>
              <a:rPr lang="pl-PL" sz="1400" i="1" u="none" dirty="0">
                <a:solidFill>
                  <a:schemeClr val="accent6"/>
                </a:solidFill>
              </a:rPr>
              <a:t> in the </a:t>
            </a:r>
            <a:r>
              <a:rPr lang="pl-PL" sz="1400" i="1" u="none" dirty="0" err="1">
                <a:solidFill>
                  <a:schemeClr val="accent6"/>
                </a:solidFill>
              </a:rPr>
              <a:t>resonance</a:t>
            </a:r>
            <a:r>
              <a:rPr lang="pl-PL" sz="1400" i="1" u="none" dirty="0">
                <a:solidFill>
                  <a:schemeClr val="accent6"/>
                </a:solidFill>
              </a:rPr>
              <a:t> region,</a:t>
            </a:r>
            <a:r>
              <a:rPr lang="pl-PL" sz="1400" u="none" dirty="0">
                <a:solidFill>
                  <a:schemeClr val="accent6"/>
                </a:solidFill>
              </a:rPr>
              <a:t> </a:t>
            </a:r>
            <a:r>
              <a:rPr lang="pl-PL" sz="1400" u="none" dirty="0" err="1">
                <a:solidFill>
                  <a:schemeClr val="accent6"/>
                </a:solidFill>
              </a:rPr>
              <a:t>Physical</a:t>
            </a:r>
            <a:r>
              <a:rPr lang="pl-PL" sz="1400" u="none" dirty="0">
                <a:solidFill>
                  <a:schemeClr val="accent6"/>
                </a:solidFill>
              </a:rPr>
              <a:t> </a:t>
            </a:r>
            <a:r>
              <a:rPr lang="pl-PL" sz="1400" u="none" dirty="0" err="1">
                <a:solidFill>
                  <a:schemeClr val="accent6"/>
                </a:solidFill>
              </a:rPr>
              <a:t>Review</a:t>
            </a:r>
            <a:r>
              <a:rPr lang="pl-PL" sz="1400" u="none" dirty="0">
                <a:solidFill>
                  <a:schemeClr val="accent6"/>
                </a:solidFill>
              </a:rPr>
              <a:t> C </a:t>
            </a:r>
            <a:r>
              <a:rPr lang="pl-PL" sz="1400" b="1" u="none" dirty="0">
                <a:solidFill>
                  <a:schemeClr val="accent6"/>
                </a:solidFill>
              </a:rPr>
              <a:t>81</a:t>
            </a:r>
            <a:r>
              <a:rPr lang="pl-PL" sz="1400" u="none" dirty="0">
                <a:solidFill>
                  <a:schemeClr val="accent6"/>
                </a:solidFill>
              </a:rPr>
              <a:t> (2010) 044616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u="none" dirty="0" err="1">
                <a:solidFill>
                  <a:schemeClr val="accent6"/>
                </a:solidFill>
              </a:rPr>
              <a:t>Lederer</a:t>
            </a:r>
            <a:r>
              <a:rPr lang="en-US" sz="1400" u="none" dirty="0">
                <a:solidFill>
                  <a:schemeClr val="accent6"/>
                </a:solidFill>
              </a:rPr>
              <a:t>, Massimi </a:t>
            </a:r>
            <a:r>
              <a:rPr lang="pl-PL" sz="1400" i="1" u="none" dirty="0">
                <a:solidFill>
                  <a:schemeClr val="accent6"/>
                </a:solidFill>
              </a:rPr>
              <a:t>et al., Au197(n, </a:t>
            </a:r>
            <a:r>
              <a:rPr lang="en-US" sz="1400" i="1" u="none" dirty="0" err="1">
                <a:solidFill>
                  <a:schemeClr val="accent6"/>
                </a:solidFill>
                <a:latin typeface="Symbol" charset="2"/>
                <a:cs typeface="Symbol" charset="2"/>
              </a:rPr>
              <a:t>γ</a:t>
            </a:r>
            <a:r>
              <a:rPr lang="pl-PL" sz="1400" i="1" u="none" dirty="0">
                <a:solidFill>
                  <a:schemeClr val="accent6"/>
                </a:solidFill>
              </a:rPr>
              <a:t>) cross </a:t>
            </a:r>
            <a:r>
              <a:rPr lang="pl-PL" sz="1400" i="1" u="none" dirty="0" err="1">
                <a:solidFill>
                  <a:schemeClr val="accent6"/>
                </a:solidFill>
              </a:rPr>
              <a:t>section</a:t>
            </a:r>
            <a:r>
              <a:rPr lang="pl-PL" sz="1400" i="1" u="none" dirty="0">
                <a:solidFill>
                  <a:schemeClr val="accent6"/>
                </a:solidFill>
              </a:rPr>
              <a:t> in the </a:t>
            </a:r>
            <a:r>
              <a:rPr lang="pl-PL" sz="1400" i="1" u="none" dirty="0" err="1">
                <a:solidFill>
                  <a:schemeClr val="accent6"/>
                </a:solidFill>
              </a:rPr>
              <a:t>unresolved</a:t>
            </a:r>
            <a:r>
              <a:rPr lang="pl-PL" sz="1400" i="1" u="none" dirty="0">
                <a:solidFill>
                  <a:schemeClr val="accent6"/>
                </a:solidFill>
              </a:rPr>
              <a:t> </a:t>
            </a:r>
            <a:r>
              <a:rPr lang="pl-PL" sz="1400" i="1" u="none" dirty="0" err="1">
                <a:solidFill>
                  <a:schemeClr val="accent6"/>
                </a:solidFill>
              </a:rPr>
              <a:t>resonance</a:t>
            </a:r>
            <a:r>
              <a:rPr lang="pl-PL" sz="1400" i="1" u="none" dirty="0">
                <a:solidFill>
                  <a:schemeClr val="accent6"/>
                </a:solidFill>
              </a:rPr>
              <a:t> region, </a:t>
            </a:r>
            <a:r>
              <a:rPr lang="pl-PL" sz="1400" u="none" dirty="0" err="1">
                <a:solidFill>
                  <a:schemeClr val="accent6"/>
                </a:solidFill>
              </a:rPr>
              <a:t>Phys</a:t>
            </a:r>
            <a:r>
              <a:rPr lang="pl-PL" sz="1400" u="none" dirty="0">
                <a:solidFill>
                  <a:schemeClr val="accent6"/>
                </a:solidFill>
              </a:rPr>
              <a:t>. </a:t>
            </a:r>
            <a:r>
              <a:rPr lang="pl-PL" sz="1400" u="none" dirty="0" err="1">
                <a:solidFill>
                  <a:schemeClr val="accent6"/>
                </a:solidFill>
              </a:rPr>
              <a:t>Rev</a:t>
            </a:r>
            <a:r>
              <a:rPr lang="pl-PL" sz="1400" u="none" dirty="0">
                <a:solidFill>
                  <a:schemeClr val="accent6"/>
                </a:solidFill>
              </a:rPr>
              <a:t>. C </a:t>
            </a:r>
            <a:r>
              <a:rPr lang="pl-PL" sz="1400" b="1" u="none" dirty="0">
                <a:solidFill>
                  <a:schemeClr val="accent6"/>
                </a:solidFill>
              </a:rPr>
              <a:t>83</a:t>
            </a:r>
            <a:r>
              <a:rPr lang="pl-PL" sz="1400" u="none" dirty="0">
                <a:solidFill>
                  <a:schemeClr val="accent6"/>
                </a:solidFill>
              </a:rPr>
              <a:t> (2011) 034608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pl-PL" sz="1400" u="none" dirty="0">
                <a:solidFill>
                  <a:schemeClr val="accent6"/>
                </a:solidFill>
              </a:rPr>
              <a:t>Massimi </a:t>
            </a:r>
            <a:r>
              <a:rPr lang="pl-PL" sz="1400" i="1" u="none" dirty="0">
                <a:solidFill>
                  <a:schemeClr val="accent6"/>
                </a:solidFill>
              </a:rPr>
              <a:t>et al., </a:t>
            </a:r>
            <a:r>
              <a:rPr lang="en-US" sz="1400" i="1" u="none" dirty="0">
                <a:solidFill>
                  <a:schemeClr val="accent6"/>
                </a:solidFill>
              </a:rPr>
              <a:t>Neutron capture cross section measurements for </a:t>
            </a:r>
            <a:r>
              <a:rPr lang="en-US" sz="1400" i="1" u="none" baseline="30000" dirty="0">
                <a:solidFill>
                  <a:schemeClr val="accent6"/>
                </a:solidFill>
              </a:rPr>
              <a:t>197</a:t>
            </a:r>
            <a:r>
              <a:rPr lang="en-US" sz="1400" i="1" u="none" dirty="0">
                <a:solidFill>
                  <a:schemeClr val="accent6"/>
                </a:solidFill>
              </a:rPr>
              <a:t>Au from 3.5 to 84 keV at GELINA, </a:t>
            </a:r>
            <a:r>
              <a:rPr lang="en-US" sz="1400" u="none" dirty="0">
                <a:solidFill>
                  <a:schemeClr val="accent6"/>
                </a:solidFill>
              </a:rPr>
              <a:t>The European Physical Journal A </a:t>
            </a:r>
            <a:r>
              <a:rPr lang="en-US" sz="1400" b="1" u="none" dirty="0">
                <a:solidFill>
                  <a:schemeClr val="accent6"/>
                </a:solidFill>
              </a:rPr>
              <a:t>50</a:t>
            </a:r>
            <a:r>
              <a:rPr lang="en-US" sz="1400" u="none" dirty="0">
                <a:solidFill>
                  <a:schemeClr val="accent6"/>
                </a:solidFill>
              </a:rPr>
              <a:t> (2014) 124</a:t>
            </a:r>
            <a:endParaRPr lang="en-US" sz="1400" i="1" u="none" dirty="0">
              <a:solidFill>
                <a:schemeClr val="accent6"/>
              </a:solidFill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760538"/>
            <a:ext cx="7123113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92100" y="5373688"/>
            <a:ext cx="584200" cy="317500"/>
          </a:xfrm>
          <a:prstGeom prst="rightArrow">
            <a:avLst/>
          </a:prstGeom>
          <a:solidFill>
            <a:srgbClr val="B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9 at 11.31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2781300"/>
            <a:ext cx="4090987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INFN @ n_TOF</a:t>
            </a:r>
          </a:p>
        </p:txBody>
      </p:sp>
      <p:pic>
        <p:nvPicPr>
          <p:cNvPr id="49155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1116013" y="1239838"/>
            <a:ext cx="588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u="none">
                <a:solidFill>
                  <a:srgbClr val="B50000"/>
                </a:solidFill>
              </a:rPr>
              <a:t>Detector for the neutron flux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116059" y="1717146"/>
            <a:ext cx="1923311" cy="1423822"/>
            <a:chOff x="2818" y="2344"/>
            <a:chExt cx="1151" cy="700"/>
          </a:xfrm>
          <a:noFill/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3064" y="2726"/>
              <a:ext cx="432" cy="0"/>
            </a:xfrm>
            <a:prstGeom prst="line">
              <a:avLst/>
            </a:prstGeom>
            <a:grpFill/>
            <a:ln w="12700" cap="sq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u="none"/>
            </a:p>
          </p:txBody>
        </p:sp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 flipH="1">
              <a:off x="3469" y="2668"/>
              <a:ext cx="27" cy="175"/>
            </a:xfrm>
            <a:prstGeom prst="rect">
              <a:avLst/>
            </a:prstGeom>
            <a:grpFill/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ECFF"/>
              </a:extrusionClr>
              <a:contourClr>
                <a:srgbClr val="CCEC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it-IT" u="none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 flipV="1">
              <a:off x="3550" y="2522"/>
              <a:ext cx="216" cy="204"/>
            </a:xfrm>
            <a:prstGeom prst="line">
              <a:avLst/>
            </a:prstGeom>
            <a:grp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it-IT" u="none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3550" y="2726"/>
              <a:ext cx="271" cy="175"/>
            </a:xfrm>
            <a:prstGeom prst="line">
              <a:avLst/>
            </a:prstGeom>
            <a:grp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u="none"/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 rot="-13703657">
              <a:off x="3823" y="2345"/>
              <a:ext cx="29" cy="189"/>
            </a:xfrm>
            <a:prstGeom prst="rect">
              <a:avLst/>
            </a:prstGeom>
            <a:grpFill/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DFC0FF"/>
              </a:extrusionClr>
              <a:contourClr>
                <a:srgbClr val="DFC0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it-IT" u="none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 rot="-8315401">
              <a:off x="3821" y="2872"/>
              <a:ext cx="26" cy="172"/>
            </a:xfrm>
            <a:prstGeom prst="rect">
              <a:avLst/>
            </a:prstGeom>
            <a:grpFill/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DFC0FF"/>
              </a:extrusionClr>
              <a:contourClr>
                <a:srgbClr val="DFC0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it-IT" u="none"/>
            </a:p>
          </p:txBody>
        </p: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3154" y="2344"/>
              <a:ext cx="346" cy="2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 u="none" baseline="30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b="1" u="none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Li</a:t>
              </a: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3682" y="2552"/>
              <a:ext cx="287" cy="19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b="1" u="none">
                  <a:solidFill>
                    <a:srgbClr val="006600"/>
                  </a:solidFill>
                  <a:latin typeface="Symbol" panose="05050102010706020507" pitchFamily="18" charset="2"/>
                </a:rPr>
                <a:t>a</a:t>
              </a:r>
              <a:r>
                <a:rPr lang="en-US" sz="2000" b="1" u="none">
                  <a:solidFill>
                    <a:srgbClr val="006600"/>
                  </a:solidFill>
                  <a:latin typeface="Times New Roman" panose="02020603050405020304" pitchFamily="18" charset="0"/>
                </a:rPr>
                <a:t>,t</a:t>
              </a:r>
            </a:p>
          </p:txBody>
        </p:sp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2818" y="2511"/>
              <a:ext cx="196" cy="19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b="1" u="none">
                  <a:solidFill>
                    <a:schemeClr val="accent2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33350" y="1268413"/>
            <a:ext cx="1530350" cy="3381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 err="1">
                <a:sym typeface="Wingdings" pitchFamily="2" charset="2"/>
              </a:rPr>
              <a:t>SiMon</a:t>
            </a:r>
            <a:r>
              <a:rPr lang="en-GB" sz="1600" u="none" dirty="0">
                <a:sym typeface="Wingdings" pitchFamily="2" charset="2"/>
              </a:rPr>
              <a:t> – EAR1</a:t>
            </a:r>
            <a:endParaRPr lang="en-US" sz="1600" u="none" dirty="0"/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141663"/>
            <a:ext cx="2190750" cy="19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 descr="camera mont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 r="3691"/>
          <a:stretch>
            <a:fillRect/>
          </a:stretch>
        </p:blipFill>
        <p:spPr bwMode="auto">
          <a:xfrm>
            <a:off x="50800" y="4983163"/>
            <a:ext cx="22177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858000" y="1268413"/>
            <a:ext cx="1530350" cy="3381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u="none" dirty="0" err="1">
                <a:sym typeface="Wingdings" pitchFamily="2" charset="2"/>
              </a:rPr>
              <a:t>SiMon</a:t>
            </a:r>
            <a:r>
              <a:rPr lang="en-GB" sz="1600" u="none" dirty="0">
                <a:sym typeface="Wingdings" pitchFamily="2" charset="2"/>
              </a:rPr>
              <a:t> – EAR2</a:t>
            </a:r>
            <a:endParaRPr lang="en-US" sz="1600" u="none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714500"/>
            <a:ext cx="3614737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87963" y="1897063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i="1" u="none"/>
              <a:t>Resistive layer</a:t>
            </a:r>
            <a:endParaRPr lang="en-US" sz="1400" u="none"/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4508500"/>
            <a:ext cx="19161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11863" y="4005263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u="none"/>
              <a:t>Monitor + profile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35375" y="5373688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/>
              <a:t>Neutron energy eV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 rot="-5400000">
            <a:off x="1309688" y="3892550"/>
            <a:ext cx="22240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/>
              <a:t>Energy deposition MeV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" grpId="0"/>
      <p:bldP spid="4" grpId="0"/>
      <p:bldP spid="6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6" descr="Abund_Z-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227138"/>
            <a:ext cx="4897437" cy="5157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Explosion 1 9"/>
          <p:cNvSpPr/>
          <p:nvPr/>
        </p:nvSpPr>
        <p:spPr bwMode="auto">
          <a:xfrm>
            <a:off x="683568" y="3645024"/>
            <a:ext cx="1368152" cy="1152128"/>
          </a:xfrm>
          <a:prstGeom prst="irregularSeal1">
            <a:avLst/>
          </a:prstGeom>
          <a:solidFill>
            <a:srgbClr val="CCFF66">
              <a:alpha val="2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0246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>
                <a:solidFill>
                  <a:srgbClr val="B50000"/>
                </a:solidFill>
              </a:rPr>
              <a:t>Objective: to provide Nuclear Data for Science (and Technology)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504" y="1730715"/>
            <a:ext cx="1728192" cy="119422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600" b="1" u="none" dirty="0">
                <a:solidFill>
                  <a:schemeClr val="accent6"/>
                </a:solidFill>
              </a:rPr>
              <a:t>How the elements are synthesized in the Universe?</a:t>
            </a:r>
          </a:p>
        </p:txBody>
      </p:sp>
      <p:sp>
        <p:nvSpPr>
          <p:cNvPr id="10252" name="Oval 1"/>
          <p:cNvSpPr>
            <a:spLocks noChangeArrowheads="1"/>
          </p:cNvSpPr>
          <p:nvPr/>
        </p:nvSpPr>
        <p:spPr bwMode="auto">
          <a:xfrm>
            <a:off x="2627313" y="4797425"/>
            <a:ext cx="1008062" cy="431800"/>
          </a:xfrm>
          <a:prstGeom prst="ellipse">
            <a:avLst/>
          </a:prstGeom>
          <a:noFill/>
          <a:ln w="38100">
            <a:solidFill>
              <a:srgbClr val="B5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476375" y="4724400"/>
            <a:ext cx="1079500" cy="288925"/>
          </a:xfrm>
          <a:prstGeom prst="straightConnector1">
            <a:avLst/>
          </a:prstGeom>
          <a:ln w="38100">
            <a:solidFill>
              <a:srgbClr val="B5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4" name="Oval 12"/>
          <p:cNvSpPr>
            <a:spLocks noChangeArrowheads="1"/>
          </p:cNvSpPr>
          <p:nvPr/>
        </p:nvSpPr>
        <p:spPr bwMode="auto">
          <a:xfrm>
            <a:off x="2627313" y="1989138"/>
            <a:ext cx="431800" cy="576262"/>
          </a:xfrm>
          <a:prstGeom prst="ellipse">
            <a:avLst/>
          </a:prstGeom>
          <a:noFill/>
          <a:ln w="38100">
            <a:solidFill>
              <a:srgbClr val="B5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692275" y="2492375"/>
            <a:ext cx="792163" cy="1152525"/>
          </a:xfrm>
          <a:prstGeom prst="straightConnector1">
            <a:avLst/>
          </a:prstGeom>
          <a:ln w="38100">
            <a:solidFill>
              <a:srgbClr val="B5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6" name="TextBox 6"/>
          <p:cNvSpPr txBox="1">
            <a:spLocks noChangeArrowheads="1"/>
          </p:cNvSpPr>
          <p:nvPr/>
        </p:nvSpPr>
        <p:spPr bwMode="auto">
          <a:xfrm>
            <a:off x="900113" y="4005263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u="none">
                <a:solidFill>
                  <a:srgbClr val="B50000"/>
                </a:solidFill>
              </a:rPr>
              <a:t>BBN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INFN @ n_TOF</a:t>
            </a:r>
          </a:p>
        </p:txBody>
      </p:sp>
      <p:pic>
        <p:nvPicPr>
          <p:cNvPr id="50178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304800" y="1692275"/>
            <a:ext cx="8763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u="none" dirty="0" smtClean="0">
                <a:solidFill>
                  <a:srgbClr val="2D2D8A"/>
                </a:solidFill>
                <a:latin typeface="Arial" charset="0"/>
              </a:rPr>
              <a:t>The </a:t>
            </a:r>
            <a:r>
              <a:rPr lang="en-US" sz="1600" b="1" u="none" dirty="0" smtClean="0">
                <a:solidFill>
                  <a:srgbClr val="B50000"/>
                </a:solidFill>
                <a:latin typeface="Arial" charset="0"/>
              </a:rPr>
              <a:t>spatial distribution</a:t>
            </a:r>
            <a:r>
              <a:rPr lang="en-US" sz="1600" u="none" dirty="0" smtClean="0">
                <a:solidFill>
                  <a:srgbClr val="2D2D8A"/>
                </a:solidFill>
                <a:latin typeface="Arial" charset="0"/>
              </a:rPr>
              <a:t> of neutrons as a function of energy has been measured by means of a </a:t>
            </a:r>
            <a:r>
              <a:rPr lang="en-US" sz="1600" b="1" u="none" dirty="0" smtClean="0">
                <a:solidFill>
                  <a:srgbClr val="B50000"/>
                </a:solidFill>
                <a:latin typeface="Arial" charset="0"/>
              </a:rPr>
              <a:t>double side silicon strip detector </a:t>
            </a:r>
            <a:r>
              <a:rPr lang="en-US" sz="1600" u="none" dirty="0" smtClean="0">
                <a:solidFill>
                  <a:srgbClr val="2D2D8A"/>
                </a:solidFill>
                <a:latin typeface="Arial" charset="0"/>
              </a:rPr>
              <a:t>(DSSSD).</a:t>
            </a:r>
          </a:p>
        </p:txBody>
      </p:sp>
      <p:sp>
        <p:nvSpPr>
          <p:cNvPr id="50181" name="Rectangle 3"/>
          <p:cNvSpPr txBox="1">
            <a:spLocks noChangeArrowheads="1"/>
          </p:cNvSpPr>
          <p:nvPr/>
        </p:nvSpPr>
        <p:spPr bwMode="auto">
          <a:xfrm>
            <a:off x="211138" y="2420938"/>
            <a:ext cx="356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de-AT" sz="1400" u="none">
                <a:cs typeface="Arial" charset="0"/>
              </a:rPr>
              <a:t>16 x 16 Si sensor strips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de-AT" sz="1400" u="none">
                <a:cs typeface="Arial" charset="0"/>
              </a:rPr>
              <a:t>3 mm wide strips, 500 </a:t>
            </a:r>
            <a:r>
              <a:rPr lang="de-AT" sz="1400" u="none">
                <a:latin typeface="Symbol" charset="0"/>
                <a:cs typeface="Arial" charset="0"/>
              </a:rPr>
              <a:t>m</a:t>
            </a:r>
            <a:r>
              <a:rPr lang="de-AT" sz="1400" u="none">
                <a:cs typeface="Arial" charset="0"/>
              </a:rPr>
              <a:t>m thick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de-AT" sz="1400" u="none">
                <a:cs typeface="Arial" charset="0"/>
                <a:sym typeface="Wingdings" charset="0"/>
              </a:rPr>
              <a:t>50 x 50 mm² X-Y grid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de-AT" sz="1400" u="none">
                <a:cs typeface="Arial" charset="0"/>
                <a:sym typeface="Wingdings" charset="0"/>
              </a:rPr>
              <a:t>LiF converter</a:t>
            </a:r>
          </a:p>
        </p:txBody>
      </p:sp>
      <p:pic>
        <p:nvPicPr>
          <p:cNvPr id="26" name="Picture 8" descr="si2d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67113"/>
            <a:ext cx="352742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83" name="Picture 8" descr="si2d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t="12579" r="7463"/>
          <a:stretch>
            <a:fillRect/>
          </a:stretch>
        </p:blipFill>
        <p:spPr bwMode="auto">
          <a:xfrm>
            <a:off x="4211638" y="2274888"/>
            <a:ext cx="19700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5-10-29 at 11.41.1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071688"/>
            <a:ext cx="241617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159250"/>
            <a:ext cx="22113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Rectangle 4"/>
          <p:cNvSpPr>
            <a:spLocks noChangeArrowheads="1"/>
          </p:cNvSpPr>
          <p:nvPr/>
        </p:nvSpPr>
        <p:spPr bwMode="auto">
          <a:xfrm>
            <a:off x="1116013" y="1239838"/>
            <a:ext cx="588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u="none">
                <a:solidFill>
                  <a:srgbClr val="B50000"/>
                </a:solidFill>
              </a:rPr>
              <a:t>Detector for the neutron flux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Screen shot 2015-10-29 at 12.3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84313"/>
            <a:ext cx="5676901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INFN @ n_TOF</a:t>
            </a:r>
          </a:p>
        </p:txBody>
      </p:sp>
      <p:pic>
        <p:nvPicPr>
          <p:cNvPr id="51203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1116013" y="1239838"/>
            <a:ext cx="588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u="none">
                <a:solidFill>
                  <a:srgbClr val="B50000"/>
                </a:solidFill>
              </a:rPr>
              <a:t>Study of the neutron flux</a:t>
            </a:r>
          </a:p>
        </p:txBody>
      </p:sp>
      <p:pic>
        <p:nvPicPr>
          <p:cNvPr id="3" name="Picture 2" descr="Screen shot 2015-10-29 at 12.39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258">
            <a:off x="4799013" y="2690813"/>
            <a:ext cx="4562475" cy="2516187"/>
          </a:xfrm>
          <a:prstGeom prst="rect">
            <a:avLst/>
          </a:prstGeom>
          <a:effectLst>
            <a:outerShdw blurRad="952500" dir="12540000" algn="tl" rotWithShape="0">
              <a:schemeClr val="tx1">
                <a:alpha val="78000"/>
              </a:schemeClr>
            </a:outerShdw>
          </a:effectLst>
        </p:spPr>
      </p:pic>
      <p:pic>
        <p:nvPicPr>
          <p:cNvPr id="51207" name="Picture 3" descr="Screen shot 2015-10-29 at 12.41.4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259238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3328988" y="5516563"/>
            <a:ext cx="3259137" cy="831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u="none" dirty="0" smtClean="0">
                <a:solidFill>
                  <a:schemeClr val="bg1"/>
                </a:solidFill>
                <a:latin typeface="Arial" charset="0"/>
              </a:rPr>
              <a:t>Detectors equipped with different neutron converters placed in front of the sensible layer or volume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Flux</a:t>
            </a:r>
          </a:p>
        </p:txBody>
      </p:sp>
      <p:cxnSp>
        <p:nvCxnSpPr>
          <p:cNvPr id="6" name="Connettore 1 12"/>
          <p:cNvCxnSpPr/>
          <p:nvPr/>
        </p:nvCxnSpPr>
        <p:spPr>
          <a:xfrm>
            <a:off x="881063" y="6429375"/>
            <a:ext cx="7691437" cy="1588"/>
          </a:xfrm>
          <a:prstGeom prst="line">
            <a:avLst/>
          </a:prstGeom>
          <a:ln w="28575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0900" y="3789363"/>
            <a:ext cx="39433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2230" name="Gruppo 13"/>
          <p:cNvGrpSpPr>
            <a:grpSpLocks/>
          </p:cNvGrpSpPr>
          <p:nvPr/>
        </p:nvGrpSpPr>
        <p:grpSpPr bwMode="auto">
          <a:xfrm>
            <a:off x="4716463" y="1341438"/>
            <a:ext cx="3455987" cy="2232025"/>
            <a:chOff x="467544" y="908720"/>
            <a:chExt cx="4096930" cy="2944026"/>
          </a:xfrm>
        </p:grpSpPr>
        <p:pic>
          <p:nvPicPr>
            <p:cNvPr id="9" name="Picture 5" descr="nTOF_Flux2009_PTB-Allnor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544" y="908720"/>
              <a:ext cx="4096930" cy="294402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ttangolo 16"/>
            <p:cNvSpPr/>
            <p:nvPr/>
          </p:nvSpPr>
          <p:spPr>
            <a:xfrm>
              <a:off x="2404035" y="2035239"/>
              <a:ext cx="440368" cy="169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1" name="Rettangolo 17"/>
            <p:cNvSpPr/>
            <p:nvPr/>
          </p:nvSpPr>
          <p:spPr>
            <a:xfrm>
              <a:off x="2592226" y="2204845"/>
              <a:ext cx="350036" cy="157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" name="Rettangolo 18"/>
            <p:cNvSpPr/>
            <p:nvPr/>
          </p:nvSpPr>
          <p:spPr>
            <a:xfrm>
              <a:off x="2330641" y="1532703"/>
              <a:ext cx="513762" cy="167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3644900"/>
            <a:ext cx="3744913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CasellaDiTesto 21"/>
          <p:cNvSpPr txBox="1"/>
          <p:nvPr/>
        </p:nvSpPr>
        <p:spPr>
          <a:xfrm>
            <a:off x="250825" y="1387475"/>
            <a:ext cx="4249738" cy="1970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it-IT" sz="1400" u="none" dirty="0"/>
              <a:t>The </a:t>
            </a:r>
            <a:r>
              <a:rPr lang="it-IT" sz="1400" u="none" dirty="0" err="1"/>
              <a:t>flux</a:t>
            </a:r>
            <a:r>
              <a:rPr lang="it-IT" sz="1400" u="none" dirty="0"/>
              <a:t> </a:t>
            </a:r>
            <a:r>
              <a:rPr lang="it-IT" sz="1400" u="none" dirty="0" err="1"/>
              <a:t>was</a:t>
            </a:r>
            <a:r>
              <a:rPr lang="it-IT" sz="1400" u="none" dirty="0"/>
              <a:t> </a:t>
            </a:r>
            <a:r>
              <a:rPr lang="it-IT" sz="1400" u="none" dirty="0" err="1"/>
              <a:t>measured</a:t>
            </a:r>
            <a:r>
              <a:rPr lang="it-IT" sz="1400" u="none" dirty="0"/>
              <a:t> </a:t>
            </a:r>
            <a:r>
              <a:rPr lang="it-IT" sz="1400" u="none" dirty="0" err="1"/>
              <a:t>for</a:t>
            </a:r>
            <a:r>
              <a:rPr lang="it-IT" sz="1400" u="none" dirty="0"/>
              <a:t> </a:t>
            </a:r>
            <a:r>
              <a:rPr lang="it-IT" sz="1400" u="none" dirty="0" err="1"/>
              <a:t>each</a:t>
            </a:r>
            <a:r>
              <a:rPr lang="it-IT" sz="1400" u="none" dirty="0"/>
              <a:t> target, </a:t>
            </a:r>
            <a:r>
              <a:rPr lang="it-IT" sz="1400" u="none" dirty="0" err="1"/>
              <a:t>with</a:t>
            </a:r>
            <a:r>
              <a:rPr lang="it-IT" sz="1400" u="none" dirty="0"/>
              <a:t> </a:t>
            </a:r>
            <a:r>
              <a:rPr lang="it-IT" sz="1400" b="1" u="none" dirty="0" err="1">
                <a:solidFill>
                  <a:srgbClr val="FF0000"/>
                </a:solidFill>
              </a:rPr>
              <a:t>four</a:t>
            </a:r>
            <a:r>
              <a:rPr lang="it-IT" sz="1400" b="1" u="none" dirty="0">
                <a:solidFill>
                  <a:srgbClr val="FF0000"/>
                </a:solidFill>
              </a:rPr>
              <a:t> </a:t>
            </a:r>
            <a:r>
              <a:rPr lang="it-IT" sz="1400" u="none" dirty="0" err="1"/>
              <a:t>different</a:t>
            </a:r>
            <a:r>
              <a:rPr lang="it-IT" sz="1400" u="none" dirty="0"/>
              <a:t> </a:t>
            </a:r>
            <a:r>
              <a:rPr lang="it-IT" sz="1400" u="none" dirty="0" err="1"/>
              <a:t>systems</a:t>
            </a:r>
            <a:r>
              <a:rPr lang="it-IT" sz="1400" u="none" dirty="0"/>
              <a:t> </a:t>
            </a:r>
            <a:r>
              <a:rPr lang="it-IT" sz="1400" u="none" dirty="0" err="1"/>
              <a:t>based</a:t>
            </a:r>
            <a:r>
              <a:rPr lang="it-IT" sz="1400" u="none" dirty="0"/>
              <a:t> on </a:t>
            </a:r>
            <a:r>
              <a:rPr lang="it-IT" sz="1400" b="1" u="none" baseline="30000" dirty="0">
                <a:solidFill>
                  <a:srgbClr val="FF0000"/>
                </a:solidFill>
              </a:rPr>
              <a:t>6</a:t>
            </a:r>
            <a:r>
              <a:rPr lang="it-IT" sz="1400" b="1" u="none" dirty="0">
                <a:solidFill>
                  <a:srgbClr val="FF0000"/>
                </a:solidFill>
              </a:rPr>
              <a:t>Li, </a:t>
            </a:r>
            <a:r>
              <a:rPr lang="it-IT" sz="1400" b="1" u="none" baseline="30000" dirty="0">
                <a:solidFill>
                  <a:srgbClr val="FF0000"/>
                </a:solidFill>
              </a:rPr>
              <a:t>10</a:t>
            </a:r>
            <a:r>
              <a:rPr lang="it-IT" sz="1400" b="1" u="none" dirty="0">
                <a:solidFill>
                  <a:srgbClr val="FF0000"/>
                </a:solidFill>
              </a:rPr>
              <a:t>B and </a:t>
            </a:r>
            <a:r>
              <a:rPr lang="it-IT" sz="1400" b="1" u="none" baseline="30000" dirty="0">
                <a:solidFill>
                  <a:srgbClr val="FF0000"/>
                </a:solidFill>
              </a:rPr>
              <a:t>235</a:t>
            </a:r>
            <a:r>
              <a:rPr lang="it-IT" sz="1400" b="1" u="none" dirty="0">
                <a:solidFill>
                  <a:srgbClr val="FF0000"/>
                </a:solidFill>
              </a:rPr>
              <a:t>U.</a:t>
            </a:r>
          </a:p>
          <a:p>
            <a:pPr algn="just">
              <a:spcBef>
                <a:spcPts val="600"/>
              </a:spcBef>
              <a:defRPr/>
            </a:pPr>
            <a:r>
              <a:rPr lang="it-IT" sz="1400" u="none" dirty="0" err="1"/>
              <a:t>Measurements</a:t>
            </a:r>
            <a:r>
              <a:rPr lang="it-IT" sz="1400" u="none" dirty="0"/>
              <a:t> </a:t>
            </a:r>
            <a:r>
              <a:rPr lang="it-IT" sz="1400" u="none" dirty="0" err="1"/>
              <a:t>were</a:t>
            </a:r>
            <a:r>
              <a:rPr lang="it-IT" sz="1400" u="none" dirty="0"/>
              <a:t> </a:t>
            </a:r>
            <a:r>
              <a:rPr lang="it-IT" sz="1400" u="none" dirty="0" err="1"/>
              <a:t>repeated</a:t>
            </a:r>
            <a:r>
              <a:rPr lang="it-IT" sz="1400" u="none" dirty="0"/>
              <a:t> </a:t>
            </a:r>
            <a:r>
              <a:rPr lang="it-IT" sz="1400" u="none" dirty="0" err="1"/>
              <a:t>for</a:t>
            </a:r>
            <a:r>
              <a:rPr lang="it-IT" sz="1400" u="none" dirty="0"/>
              <a:t> the </a:t>
            </a:r>
            <a:r>
              <a:rPr lang="it-IT" sz="1400" b="1" u="none" baseline="30000" dirty="0">
                <a:solidFill>
                  <a:srgbClr val="FF0000"/>
                </a:solidFill>
              </a:rPr>
              <a:t>10</a:t>
            </a:r>
            <a:r>
              <a:rPr lang="it-IT" sz="1400" b="1" u="none" dirty="0">
                <a:solidFill>
                  <a:srgbClr val="FF0000"/>
                </a:solidFill>
              </a:rPr>
              <a:t>B-water</a:t>
            </a:r>
            <a:r>
              <a:rPr lang="it-IT" sz="1400" u="none" dirty="0"/>
              <a:t> </a:t>
            </a:r>
            <a:r>
              <a:rPr lang="it-IT" sz="1400" b="1" u="none" dirty="0">
                <a:solidFill>
                  <a:srgbClr val="FF0000"/>
                </a:solidFill>
              </a:rPr>
              <a:t>moderator </a:t>
            </a:r>
            <a:r>
              <a:rPr lang="it-IT" sz="1400" u="none" dirty="0">
                <a:solidFill>
                  <a:schemeClr val="tx1"/>
                </a:solidFill>
              </a:rPr>
              <a:t>(the </a:t>
            </a:r>
            <a:r>
              <a:rPr lang="it-IT" sz="1400" u="none" dirty="0" err="1">
                <a:solidFill>
                  <a:schemeClr val="tx1"/>
                </a:solidFill>
              </a:rPr>
              <a:t>thermal</a:t>
            </a:r>
            <a:r>
              <a:rPr lang="it-IT" sz="1400" u="none" dirty="0">
                <a:solidFill>
                  <a:schemeClr val="tx1"/>
                </a:solidFill>
              </a:rPr>
              <a:t> </a:t>
            </a:r>
            <a:r>
              <a:rPr lang="it-IT" sz="1400" u="none" dirty="0" err="1">
                <a:solidFill>
                  <a:schemeClr val="tx1"/>
                </a:solidFill>
              </a:rPr>
              <a:t>peak</a:t>
            </a:r>
            <a:r>
              <a:rPr lang="it-IT" sz="1400" u="none" dirty="0">
                <a:solidFill>
                  <a:schemeClr val="tx1"/>
                </a:solidFill>
              </a:rPr>
              <a:t> in the </a:t>
            </a:r>
            <a:r>
              <a:rPr lang="it-IT" sz="1400" u="none" dirty="0" err="1">
                <a:solidFill>
                  <a:schemeClr val="tx1"/>
                </a:solidFill>
              </a:rPr>
              <a:t>flux</a:t>
            </a:r>
            <a:r>
              <a:rPr lang="it-IT" sz="1400" u="none" dirty="0">
                <a:solidFill>
                  <a:schemeClr val="tx1"/>
                </a:solidFill>
              </a:rPr>
              <a:t> </a:t>
            </a:r>
            <a:r>
              <a:rPr lang="it-IT" sz="1400" u="none" dirty="0" err="1">
                <a:solidFill>
                  <a:schemeClr val="tx1"/>
                </a:solidFill>
              </a:rPr>
              <a:t>is</a:t>
            </a:r>
            <a:r>
              <a:rPr lang="it-IT" sz="1400" u="none" dirty="0">
                <a:solidFill>
                  <a:schemeClr val="tx1"/>
                </a:solidFill>
              </a:rPr>
              <a:t> </a:t>
            </a:r>
            <a:r>
              <a:rPr lang="it-IT" sz="1400" u="none" dirty="0" err="1">
                <a:solidFill>
                  <a:schemeClr val="tx1"/>
                </a:solidFill>
              </a:rPr>
              <a:t>suppressed</a:t>
            </a:r>
            <a:r>
              <a:rPr lang="it-IT" sz="1400" u="none" dirty="0">
                <a:solidFill>
                  <a:schemeClr val="tx1"/>
                </a:solidFill>
              </a:rPr>
              <a:t>).</a:t>
            </a:r>
          </a:p>
          <a:p>
            <a:pPr algn="just">
              <a:spcBef>
                <a:spcPts val="600"/>
              </a:spcBef>
              <a:defRPr/>
            </a:pPr>
            <a:r>
              <a:rPr lang="it-IT" sz="1400" b="1" u="none" dirty="0">
                <a:solidFill>
                  <a:srgbClr val="FF0000"/>
                </a:solidFill>
              </a:rPr>
              <a:t>The </a:t>
            </a:r>
            <a:r>
              <a:rPr lang="it-IT" sz="1400" b="1" u="none" dirty="0" err="1">
                <a:solidFill>
                  <a:srgbClr val="FF0000"/>
                </a:solidFill>
              </a:rPr>
              <a:t>use</a:t>
            </a:r>
            <a:r>
              <a:rPr lang="it-IT" sz="1400" b="1" u="none" dirty="0">
                <a:solidFill>
                  <a:srgbClr val="FF0000"/>
                </a:solidFill>
              </a:rPr>
              <a:t> of </a:t>
            </a:r>
            <a:r>
              <a:rPr lang="it-IT" sz="1400" b="1" u="none" dirty="0" err="1">
                <a:solidFill>
                  <a:srgbClr val="FF0000"/>
                </a:solidFill>
              </a:rPr>
              <a:t>borated</a:t>
            </a:r>
            <a:r>
              <a:rPr lang="it-IT" sz="1400" b="1" u="none" dirty="0">
                <a:solidFill>
                  <a:srgbClr val="FF0000"/>
                </a:solidFill>
              </a:rPr>
              <a:t> water</a:t>
            </a:r>
            <a:r>
              <a:rPr lang="it-IT" sz="1400" u="none" dirty="0"/>
              <a:t> </a:t>
            </a:r>
            <a:r>
              <a:rPr lang="it-IT" sz="1400" u="none" dirty="0" err="1"/>
              <a:t>suppresses</a:t>
            </a:r>
            <a:r>
              <a:rPr lang="it-IT" sz="1400" u="none" dirty="0"/>
              <a:t> the 2.2 </a:t>
            </a:r>
            <a:r>
              <a:rPr lang="it-IT" sz="1400" u="none" dirty="0" err="1"/>
              <a:t>MeV</a:t>
            </a:r>
            <a:r>
              <a:rPr lang="it-IT" sz="1400" u="none" dirty="0"/>
              <a:t> </a:t>
            </a:r>
            <a:r>
              <a:rPr lang="it-IT" sz="1400" u="none" dirty="0" err="1">
                <a:latin typeface="Symbol" pitchFamily="18" charset="2"/>
              </a:rPr>
              <a:t>g</a:t>
            </a:r>
            <a:r>
              <a:rPr lang="it-IT" sz="1400" u="none" dirty="0" err="1"/>
              <a:t>-rays</a:t>
            </a:r>
            <a:r>
              <a:rPr lang="it-IT" sz="1400" u="none" dirty="0"/>
              <a:t> </a:t>
            </a:r>
            <a:r>
              <a:rPr lang="it-IT" sz="1400" u="none" dirty="0" err="1"/>
              <a:t>from</a:t>
            </a:r>
            <a:r>
              <a:rPr lang="it-IT" sz="1400" u="none" dirty="0"/>
              <a:t> </a:t>
            </a:r>
            <a:r>
              <a:rPr lang="it-IT" sz="1400" u="none" baseline="30000" dirty="0"/>
              <a:t>1</a:t>
            </a:r>
            <a:r>
              <a:rPr lang="it-IT" sz="1400" u="none" dirty="0"/>
              <a:t>H(n,</a:t>
            </a:r>
            <a:r>
              <a:rPr lang="it-IT" sz="1400" u="none" dirty="0">
                <a:latin typeface="Symbol" pitchFamily="18" charset="2"/>
              </a:rPr>
              <a:t>g</a:t>
            </a:r>
            <a:r>
              <a:rPr lang="it-IT" sz="1400" u="none" dirty="0"/>
              <a:t>)</a:t>
            </a:r>
            <a:r>
              <a:rPr lang="it-IT" sz="1400" u="none" baseline="30000" dirty="0"/>
              <a:t>2</a:t>
            </a:r>
            <a:r>
              <a:rPr lang="it-IT" sz="1400" u="none" dirty="0"/>
              <a:t>H. Background </a:t>
            </a:r>
            <a:r>
              <a:rPr lang="it-IT" sz="1400" u="none" dirty="0" err="1"/>
              <a:t>reduced</a:t>
            </a:r>
            <a:r>
              <a:rPr lang="it-IT" sz="1400" u="none" dirty="0"/>
              <a:t> </a:t>
            </a:r>
            <a:r>
              <a:rPr lang="it-IT" sz="1400" u="none" dirty="0" err="1"/>
              <a:t>by</a:t>
            </a:r>
            <a:r>
              <a:rPr lang="it-IT" sz="1400" u="none" dirty="0"/>
              <a:t> a </a:t>
            </a:r>
            <a:r>
              <a:rPr lang="it-IT" sz="1400" u="none" dirty="0" err="1"/>
              <a:t>factor</a:t>
            </a:r>
            <a:r>
              <a:rPr lang="it-IT" sz="1400" u="none" dirty="0"/>
              <a:t> of 10 in some </a:t>
            </a:r>
            <a:r>
              <a:rPr lang="it-IT" sz="1400" u="none" dirty="0" err="1"/>
              <a:t>energy</a:t>
            </a:r>
            <a:r>
              <a:rPr lang="it-IT" sz="1400" u="none" dirty="0"/>
              <a:t> </a:t>
            </a:r>
            <a:r>
              <a:rPr lang="it-IT" sz="1400" u="none" dirty="0" err="1"/>
              <a:t>regions</a:t>
            </a:r>
            <a:r>
              <a:rPr lang="it-IT" sz="1400" u="none" dirty="0"/>
              <a:t>!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INFN – Bo @ </a:t>
            </a:r>
            <a:r>
              <a:rPr lang="en-US" dirty="0" err="1" smtClean="0">
                <a:solidFill>
                  <a:schemeClr val="accent6"/>
                </a:solidFill>
                <a:cs typeface="+mj-cs"/>
              </a:rPr>
              <a:t>n_TOF</a:t>
            </a:r>
            <a:endParaRPr lang="en-US" dirty="0" smtClean="0">
              <a:solidFill>
                <a:schemeClr val="accent6"/>
              </a:solidFill>
              <a:cs typeface="+mj-cs"/>
            </a:endParaRPr>
          </a:p>
        </p:txBody>
      </p:sp>
      <p:pic>
        <p:nvPicPr>
          <p:cNvPr id="53250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5-10-29 at 5.52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412875"/>
            <a:ext cx="4914900" cy="4381500"/>
          </a:xfrm>
          <a:prstGeom prst="rect">
            <a:avLst/>
          </a:prstGeom>
          <a:effectLst>
            <a:outerShdw blurRad="4540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19"/>
          <p:cNvSpPr txBox="1">
            <a:spLocks noChangeArrowheads="1"/>
          </p:cNvSpPr>
          <p:nvPr/>
        </p:nvSpPr>
        <p:spPr bwMode="auto">
          <a:xfrm>
            <a:off x="5148263" y="3933825"/>
            <a:ext cx="3898900" cy="2308225"/>
          </a:xfrm>
          <a:prstGeom prst="rect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spcAft>
                <a:spcPts val="1200"/>
              </a:spcAft>
              <a:buFontTx/>
              <a:buNone/>
              <a:defRPr/>
            </a:pPr>
            <a:r>
              <a:rPr lang="en-US" sz="1600" b="1" u="none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2.  NEUTRON POISON: </a:t>
            </a:r>
            <a:r>
              <a:rPr lang="en-US" sz="1800" b="1" u="none" baseline="30000" dirty="0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25,26</a:t>
            </a:r>
            <a:r>
              <a:rPr lang="en-US" sz="1800" b="1" u="none" dirty="0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Mg </a:t>
            </a:r>
            <a:r>
              <a:rPr lang="en-US" sz="1800" u="none" dirty="0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are the most important </a:t>
            </a:r>
            <a:r>
              <a:rPr lang="en-US" sz="1800" b="1" u="none" dirty="0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neutron poisons</a:t>
            </a:r>
            <a:r>
              <a:rPr lang="en-US" sz="1800" u="none" dirty="0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 due to neutron capture on Mg stable isotopes in competition with neutron capture on </a:t>
            </a:r>
            <a:r>
              <a:rPr lang="en-US" sz="1800" u="none" baseline="30000" dirty="0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56</a:t>
            </a:r>
            <a:r>
              <a:rPr lang="en-US" sz="1800" u="none" dirty="0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Fe (the basic s-process seed for the production of heavy isotopes).</a:t>
            </a:r>
            <a:endParaRPr lang="en-US" sz="1800" u="none" dirty="0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Rectangle 19"/>
          <p:cNvSpPr txBox="1">
            <a:spLocks noChangeArrowheads="1"/>
          </p:cNvSpPr>
          <p:nvPr/>
        </p:nvSpPr>
        <p:spPr bwMode="auto">
          <a:xfrm>
            <a:off x="5148263" y="1419225"/>
            <a:ext cx="3889375" cy="2370138"/>
          </a:xfrm>
          <a:prstGeom prst="rect">
            <a:avLst/>
          </a:prstGeom>
          <a:ln w="38100" cap="flat" cmpd="sng" algn="ctr">
            <a:solidFill>
              <a:srgbClr val="C814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514350" indent="-5143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5143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800" b="1" u="none" dirty="0" smtClean="0">
                <a:solidFill>
                  <a:srgbClr val="CC0000"/>
                </a:solidFill>
              </a:rPr>
              <a:t>1.  CONSTRAINTS for</a:t>
            </a:r>
            <a:r>
              <a:rPr lang="en-US" sz="1800" u="none" dirty="0" smtClean="0">
                <a:solidFill>
                  <a:srgbClr val="CC0000"/>
                </a:solidFill>
              </a:rPr>
              <a:t> </a:t>
            </a:r>
            <a:r>
              <a:rPr lang="en-US" sz="1800" b="1" u="none" baseline="30000" dirty="0" smtClean="0">
                <a:solidFill>
                  <a:srgbClr val="CC0000"/>
                </a:solidFill>
              </a:rPr>
              <a:t>22</a:t>
            </a:r>
            <a:r>
              <a:rPr lang="en-US" sz="1800" b="1" u="none" dirty="0" smtClean="0">
                <a:solidFill>
                  <a:srgbClr val="CC0000"/>
                </a:solidFill>
              </a:rPr>
              <a:t>Ne(</a:t>
            </a:r>
            <a:r>
              <a:rPr lang="en-US" sz="1800" b="1" u="none" dirty="0" smtClean="0">
                <a:solidFill>
                  <a:srgbClr val="CC0000"/>
                </a:solidFill>
                <a:latin typeface="Symbol" charset="0"/>
                <a:cs typeface="Symbol" charset="0"/>
              </a:rPr>
              <a:t>α</a:t>
            </a:r>
            <a:r>
              <a:rPr lang="en-US" sz="1800" b="1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, n)</a:t>
            </a:r>
            <a:r>
              <a:rPr lang="en-US" sz="1800" b="1" u="none" baseline="30000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25</a:t>
            </a:r>
            <a:r>
              <a:rPr lang="en-US" sz="1800" b="1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Mg: </a:t>
            </a:r>
            <a:r>
              <a:rPr lang="en-US" sz="1600" u="none" dirty="0">
                <a:solidFill>
                  <a:srgbClr val="CC0000"/>
                </a:solidFill>
                <a:ea typeface="Symbol" charset="0"/>
                <a:cs typeface="Symbol" charset="0"/>
              </a:rPr>
              <a:t>i</a:t>
            </a:r>
            <a:r>
              <a:rPr lang="en-US" sz="1600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t is one of the most important</a:t>
            </a:r>
            <a:r>
              <a:rPr lang="en-US" sz="1600" b="1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 neutron source in Red Giant stars. </a:t>
            </a:r>
            <a:r>
              <a:rPr lang="en-US" sz="1600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Its </a:t>
            </a:r>
            <a:r>
              <a:rPr lang="en-US" sz="1600" b="1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reaction rate</a:t>
            </a:r>
            <a:r>
              <a:rPr lang="en-US" sz="1600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 is very </a:t>
            </a:r>
            <a:r>
              <a:rPr lang="en-US" sz="1600" b="1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uncertain</a:t>
            </a:r>
            <a:r>
              <a:rPr lang="en-US" sz="1600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 because of the </a:t>
            </a:r>
            <a:r>
              <a:rPr lang="en-US" sz="1600" b="1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poorly known property of the states in </a:t>
            </a:r>
            <a:r>
              <a:rPr lang="en-US" sz="1600" b="1" u="none" baseline="30000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26</a:t>
            </a:r>
            <a:r>
              <a:rPr lang="en-US" sz="1600" b="1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Mg</a:t>
            </a:r>
            <a:r>
              <a:rPr lang="en-US" sz="1600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. From neutron measurements the </a:t>
            </a:r>
            <a:r>
              <a:rPr lang="en-US" sz="1600" b="1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J</a:t>
            </a:r>
            <a:r>
              <a:rPr lang="en-US" sz="1600" b="1" u="none" baseline="30000" dirty="0" smtClean="0">
                <a:solidFill>
                  <a:srgbClr val="CC0000"/>
                </a:solidFill>
                <a:latin typeface="Symbol" charset="0"/>
                <a:cs typeface="Symbol" charset="0"/>
                <a:sym typeface="Symbol" charset="0"/>
              </a:rPr>
              <a:t>π</a:t>
            </a:r>
            <a:r>
              <a:rPr lang="en-US" sz="1600" u="none" dirty="0" smtClean="0">
                <a:solidFill>
                  <a:srgbClr val="CC0000"/>
                </a:solidFill>
                <a:ea typeface="Symbol" charset="0"/>
                <a:cs typeface="Symbol" charset="0"/>
                <a:sym typeface="Symbol" charset="0"/>
              </a:rPr>
              <a:t> of </a:t>
            </a:r>
            <a:r>
              <a:rPr lang="en-US" sz="1600" u="none" baseline="30000" dirty="0" smtClean="0">
                <a:solidFill>
                  <a:srgbClr val="CC0000"/>
                </a:solidFill>
                <a:ea typeface="Symbol" charset="0"/>
                <a:cs typeface="Symbol" charset="0"/>
                <a:sym typeface="Symbol" charset="0"/>
              </a:rPr>
              <a:t>26</a:t>
            </a:r>
            <a:r>
              <a:rPr lang="en-US" sz="1600" u="none" dirty="0" smtClean="0">
                <a:solidFill>
                  <a:srgbClr val="CC0000"/>
                </a:solidFill>
                <a:ea typeface="Symbol" charset="0"/>
                <a:cs typeface="Symbol" charset="0"/>
                <a:sym typeface="Symbol" charset="0"/>
              </a:rPr>
              <a:t>Mg states can be deduced</a:t>
            </a:r>
            <a:r>
              <a:rPr lang="en-US" sz="1600" u="none" dirty="0" smtClean="0">
                <a:solidFill>
                  <a:srgbClr val="CC0000"/>
                </a:solidFill>
                <a:ea typeface="Symbol" charset="0"/>
                <a:cs typeface="Symbol" charset="0"/>
              </a:rPr>
              <a:t>.</a:t>
            </a:r>
            <a:endParaRPr lang="en-US" sz="1600" u="none" dirty="0" smtClean="0">
              <a:solidFill>
                <a:srgbClr val="008000"/>
              </a:solidFill>
              <a:ea typeface="Symbol" charset="0"/>
              <a:cs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INFN – Bo @ n_TOF</a:t>
            </a:r>
          </a:p>
        </p:txBody>
      </p:sp>
      <p:pic>
        <p:nvPicPr>
          <p:cNvPr id="48130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3" descr="ev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9363"/>
            <a:ext cx="87630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5334000"/>
          <a:ext cx="3124200" cy="1219200"/>
        </p:xfrm>
        <a:graphic>
          <a:graphicData uri="http://schemas.openxmlformats.org/drawingml/2006/table">
            <a:tbl>
              <a:tblPr/>
              <a:tblGrid>
                <a:gridCol w="838200"/>
                <a:gridCol w="1244600"/>
                <a:gridCol w="10414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Isotope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ORELA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GELINA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10.13 %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97.86 %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78.80 %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1.83 %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26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11.17 %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0.31 %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87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INFN – Bo @ n_TOF</a:t>
            </a:r>
          </a:p>
        </p:txBody>
      </p:sp>
      <p:pic>
        <p:nvPicPr>
          <p:cNvPr id="49154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3" descr="ev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49363"/>
            <a:ext cx="84074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1835150" y="3935413"/>
            <a:ext cx="2160588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u="none"/>
              <a:t>Previous evaluation</a:t>
            </a:r>
          </a:p>
          <a:p>
            <a:pPr eaLnBrk="1" hangingPunct="1"/>
            <a:r>
              <a:rPr lang="en-US" sz="1600" u="none"/>
              <a:t>E</a:t>
            </a:r>
            <a:r>
              <a:rPr lang="en-US" sz="1600" u="none" baseline="-25000"/>
              <a:t>R</a:t>
            </a:r>
            <a:r>
              <a:rPr lang="en-US" sz="1600" u="none"/>
              <a:t>=72 keV, J</a:t>
            </a:r>
            <a:r>
              <a:rPr lang="en-US" sz="1600" u="none" baseline="30000"/>
              <a:t>π</a:t>
            </a:r>
            <a:r>
              <a:rPr lang="en-US" sz="1600" u="none"/>
              <a:t>=2</a:t>
            </a:r>
            <a:r>
              <a:rPr lang="en-US" sz="1600" u="none" baseline="30000"/>
              <a:t>+</a:t>
            </a:r>
          </a:p>
          <a:p>
            <a:pPr eaLnBrk="1" hangingPunct="1"/>
            <a:r>
              <a:rPr lang="en-US" sz="1600" u="none"/>
              <a:t>E</a:t>
            </a:r>
            <a:r>
              <a:rPr lang="en-US" sz="1600" u="none" baseline="-25000"/>
              <a:t>R</a:t>
            </a:r>
            <a:r>
              <a:rPr lang="en-US" sz="1600" u="none"/>
              <a:t>=79 keV, </a:t>
            </a:r>
            <a:r>
              <a:rPr lang="en-US" sz="1600" b="1" u="none">
                <a:solidFill>
                  <a:srgbClr val="B50000"/>
                </a:solidFill>
              </a:rPr>
              <a:t>J</a:t>
            </a:r>
            <a:r>
              <a:rPr lang="en-US" sz="1600" b="1" u="none" baseline="30000">
                <a:solidFill>
                  <a:srgbClr val="B50000"/>
                </a:solidFill>
              </a:rPr>
              <a:t>π</a:t>
            </a:r>
            <a:r>
              <a:rPr lang="en-US" sz="1600" b="1" u="none">
                <a:solidFill>
                  <a:srgbClr val="B50000"/>
                </a:solidFill>
              </a:rPr>
              <a:t>=3</a:t>
            </a:r>
            <a:r>
              <a:rPr lang="en-US" sz="1600" b="1" u="none" baseline="30000">
                <a:solidFill>
                  <a:srgbClr val="B50000"/>
                </a:solidFill>
              </a:rPr>
              <a:t>+</a:t>
            </a:r>
            <a:endParaRPr lang="en-US" sz="1600" b="1" u="none">
              <a:solidFill>
                <a:srgbClr val="B50000"/>
              </a:solidFill>
            </a:endParaRPr>
          </a:p>
          <a:p>
            <a:pPr eaLnBrk="1" hangingPunct="1"/>
            <a:r>
              <a:rPr lang="en-US" sz="1600" u="none"/>
              <a:t> </a:t>
            </a:r>
            <a:r>
              <a:rPr lang="en-US" sz="1600" b="1" u="none">
                <a:latin typeface="Symbol" charset="0"/>
                <a:cs typeface="Symbol" charset="0"/>
              </a:rPr>
              <a:t>χ</a:t>
            </a:r>
            <a:r>
              <a:rPr lang="en-US" sz="1600" b="1" u="none" baseline="30000">
                <a:cs typeface="Symbol" charset="0"/>
              </a:rPr>
              <a:t>2</a:t>
            </a:r>
            <a:r>
              <a:rPr lang="en-US" sz="1600" b="1" u="none">
                <a:cs typeface="Symbol" charset="0"/>
              </a:rPr>
              <a:t>=1.85</a:t>
            </a:r>
          </a:p>
        </p:txBody>
      </p:sp>
    </p:spTree>
    <p:extLst>
      <p:ext uri="{BB962C8B-B14F-4D97-AF65-F5344CB8AC3E}">
        <p14:creationId xmlns:p14="http://schemas.microsoft.com/office/powerpoint/2010/main" val="95615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INFN – Bo @ n_TOF</a:t>
            </a:r>
          </a:p>
        </p:txBody>
      </p:sp>
      <p:pic>
        <p:nvPicPr>
          <p:cNvPr id="50178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13" descr="ev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49363"/>
            <a:ext cx="84074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1116013" y="1239838"/>
            <a:ext cx="6624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u="none">
                <a:solidFill>
                  <a:srgbClr val="B50000"/>
                </a:solidFill>
              </a:rPr>
              <a:t>Experimental evidence of natural spin parity</a:t>
            </a:r>
          </a:p>
        </p:txBody>
      </p:sp>
      <p:pic>
        <p:nvPicPr>
          <p:cNvPr id="50181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12"/>
          <p:cNvSpPr txBox="1">
            <a:spLocks noChangeArrowheads="1"/>
          </p:cNvSpPr>
          <p:nvPr/>
        </p:nvSpPr>
        <p:spPr bwMode="auto">
          <a:xfrm>
            <a:off x="1835150" y="3935413"/>
            <a:ext cx="187325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u="none"/>
              <a:t>This work</a:t>
            </a:r>
          </a:p>
          <a:p>
            <a:pPr eaLnBrk="1" hangingPunct="1"/>
            <a:r>
              <a:rPr lang="en-US" sz="1600" u="none"/>
              <a:t>E</a:t>
            </a:r>
            <a:r>
              <a:rPr lang="en-US" sz="1600" u="none" baseline="-25000"/>
              <a:t>R</a:t>
            </a:r>
            <a:r>
              <a:rPr lang="en-US" sz="1600" u="none"/>
              <a:t>=72 keV, J</a:t>
            </a:r>
            <a:r>
              <a:rPr lang="en-US" sz="1600" u="none" baseline="30000"/>
              <a:t>π</a:t>
            </a:r>
            <a:r>
              <a:rPr lang="en-US" sz="1600" u="none"/>
              <a:t>=2</a:t>
            </a:r>
            <a:r>
              <a:rPr lang="en-US" sz="1600" u="none" baseline="30000"/>
              <a:t>+</a:t>
            </a:r>
          </a:p>
          <a:p>
            <a:pPr eaLnBrk="1" hangingPunct="1"/>
            <a:r>
              <a:rPr lang="en-US" sz="1600" u="none"/>
              <a:t>E</a:t>
            </a:r>
            <a:r>
              <a:rPr lang="en-US" sz="1600" u="none" baseline="-25000"/>
              <a:t>R</a:t>
            </a:r>
            <a:r>
              <a:rPr lang="en-US" sz="1600" u="none"/>
              <a:t>=79 keV, </a:t>
            </a:r>
            <a:r>
              <a:rPr lang="en-US" sz="1600" b="1" u="none">
                <a:solidFill>
                  <a:srgbClr val="B50000"/>
                </a:solidFill>
              </a:rPr>
              <a:t>J</a:t>
            </a:r>
            <a:r>
              <a:rPr lang="en-US" sz="1600" b="1" u="none" baseline="30000">
                <a:solidFill>
                  <a:srgbClr val="B50000"/>
                </a:solidFill>
              </a:rPr>
              <a:t>π</a:t>
            </a:r>
            <a:r>
              <a:rPr lang="en-US" sz="1600" b="1" u="none">
                <a:solidFill>
                  <a:srgbClr val="B50000"/>
                </a:solidFill>
              </a:rPr>
              <a:t>=3</a:t>
            </a:r>
            <a:r>
              <a:rPr lang="en-US" sz="1600" b="1" u="none" baseline="30000">
                <a:solidFill>
                  <a:srgbClr val="B50000"/>
                </a:solidFill>
              </a:rPr>
              <a:t>- </a:t>
            </a:r>
            <a:endParaRPr lang="en-US" sz="1600" b="1" u="none">
              <a:solidFill>
                <a:srgbClr val="B50000"/>
              </a:solidFill>
            </a:endParaRPr>
          </a:p>
          <a:p>
            <a:pPr eaLnBrk="1" hangingPunct="1"/>
            <a:r>
              <a:rPr lang="en-US" sz="1600" u="none"/>
              <a:t> </a:t>
            </a:r>
            <a:r>
              <a:rPr lang="en-US" sz="1600" b="1" u="none">
                <a:latin typeface="Symbol" charset="0"/>
                <a:cs typeface="Symbol" charset="0"/>
              </a:rPr>
              <a:t>χ</a:t>
            </a:r>
            <a:r>
              <a:rPr lang="en-US" sz="1600" b="1" u="none" baseline="30000">
                <a:cs typeface="Symbol" charset="0"/>
              </a:rPr>
              <a:t>2</a:t>
            </a:r>
            <a:r>
              <a:rPr lang="en-US" sz="1600" b="1" u="none">
                <a:cs typeface="Symbol" charset="0"/>
              </a:rPr>
              <a:t>=1.18</a:t>
            </a:r>
          </a:p>
        </p:txBody>
      </p:sp>
    </p:spTree>
    <p:extLst>
      <p:ext uri="{BB962C8B-B14F-4D97-AF65-F5344CB8AC3E}">
        <p14:creationId xmlns:p14="http://schemas.microsoft.com/office/powerpoint/2010/main" val="113390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8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solidFill>
                  <a:srgbClr val="2D2D8A"/>
                </a:solidFill>
                <a:latin typeface="Arial" charset="0"/>
                <a:ea typeface="ＭＳ Ｐゴシック" charset="0"/>
              </a:rPr>
              <a:t>Data Analysis</a:t>
            </a:r>
          </a:p>
        </p:txBody>
      </p:sp>
      <p:pic>
        <p:nvPicPr>
          <p:cNvPr id="71682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308850" y="2205038"/>
            <a:ext cx="1547813" cy="830262"/>
          </a:xfrm>
          <a:prstGeom prst="rect">
            <a:avLst/>
          </a:prstGeom>
          <a:solidFill>
            <a:srgbClr val="FCF0A6"/>
          </a:solidFill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b="1" u="none" baseline="30000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25</a:t>
            </a:r>
            <a:r>
              <a:rPr lang="en-US" b="1" u="none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Mg(n, </a:t>
            </a:r>
            <a:r>
              <a:rPr lang="en-US" b="1" u="none" dirty="0" err="1">
                <a:solidFill>
                  <a:srgbClr val="C8140F"/>
                </a:solidFill>
                <a:latin typeface="Symbol" charset="0"/>
                <a:ea typeface="ＭＳ Ｐゴシック" charset="0"/>
                <a:cs typeface="Symbol" charset="0"/>
              </a:rPr>
              <a:t>γ</a:t>
            </a:r>
            <a:r>
              <a:rPr lang="en-US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)</a:t>
            </a:r>
          </a:p>
          <a:p>
            <a:pPr>
              <a:defRPr/>
            </a:pPr>
            <a:r>
              <a:rPr lang="en-US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@ </a:t>
            </a: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n_TOF</a:t>
            </a:r>
            <a:endParaRPr lang="en-US" dirty="0">
              <a:solidFill>
                <a:srgbClr val="C8140F"/>
              </a:solidFill>
              <a:latin typeface="Arial" charset="0"/>
              <a:ea typeface="Symbol" charset="0"/>
              <a:cs typeface="Symbol" charset="0"/>
            </a:endParaRPr>
          </a:p>
        </p:txBody>
      </p:sp>
      <p:pic>
        <p:nvPicPr>
          <p:cNvPr id="7168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5949950"/>
            <a:ext cx="714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2" descr="40K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695325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Box 9"/>
          <p:cNvSpPr txBox="1">
            <a:spLocks noChangeArrowheads="1"/>
          </p:cNvSpPr>
          <p:nvPr/>
        </p:nvSpPr>
        <p:spPr bwMode="auto">
          <a:xfrm>
            <a:off x="1403350" y="1196975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>
                <a:solidFill>
                  <a:srgbClr val="C8140F"/>
                </a:solidFill>
              </a:rPr>
              <a:t>Simultaneous Resonance Shape Analysis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8850" y="4652963"/>
            <a:ext cx="1543050" cy="708025"/>
          </a:xfrm>
          <a:prstGeom prst="rect">
            <a:avLst/>
          </a:prstGeom>
          <a:solidFill>
            <a:srgbClr val="FCF0A6"/>
          </a:solidFill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baseline="30000" dirty="0">
                <a:solidFill>
                  <a:srgbClr val="C8140F"/>
                </a:solidFill>
              </a:rPr>
              <a:t>25</a:t>
            </a:r>
            <a:r>
              <a:rPr lang="en-US" sz="2000" b="1" u="none" dirty="0">
                <a:solidFill>
                  <a:srgbClr val="C8140F"/>
                </a:solidFill>
              </a:rPr>
              <a:t>Mg(n, tot)</a:t>
            </a:r>
          </a:p>
          <a:p>
            <a:pPr>
              <a:defRPr/>
            </a:pPr>
            <a:r>
              <a:rPr lang="en-US" sz="2000" b="1" u="none" dirty="0">
                <a:solidFill>
                  <a:srgbClr val="C8140F"/>
                </a:solidFill>
              </a:rPr>
              <a:t>@ GELINA</a:t>
            </a:r>
          </a:p>
        </p:txBody>
      </p:sp>
    </p:spTree>
    <p:extLst>
      <p:ext uri="{BB962C8B-B14F-4D97-AF65-F5344CB8AC3E}">
        <p14:creationId xmlns:p14="http://schemas.microsoft.com/office/powerpoint/2010/main" val="194416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8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solidFill>
                  <a:srgbClr val="2D2D8A"/>
                </a:solidFill>
                <a:latin typeface="Arial" charset="0"/>
                <a:ea typeface="ＭＳ Ｐゴシック" charset="0"/>
              </a:rPr>
              <a:t>Data Analysis</a:t>
            </a:r>
          </a:p>
        </p:txBody>
      </p:sp>
      <p:pic>
        <p:nvPicPr>
          <p:cNvPr id="72706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308850" y="2205038"/>
            <a:ext cx="1320800" cy="708025"/>
          </a:xfrm>
          <a:prstGeom prst="rect">
            <a:avLst/>
          </a:prstGeom>
          <a:solidFill>
            <a:srgbClr val="FCF0A6"/>
          </a:solidFill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baseline="30000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25</a:t>
            </a: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Mg(n, </a:t>
            </a:r>
            <a:r>
              <a:rPr lang="en-US" sz="2000" b="1" u="none" dirty="0" err="1">
                <a:solidFill>
                  <a:srgbClr val="C8140F"/>
                </a:solidFill>
                <a:latin typeface="Symbol" charset="0"/>
                <a:ea typeface="ＭＳ Ｐゴシック" charset="0"/>
                <a:cs typeface="Symbol" charset="0"/>
              </a:rPr>
              <a:t>γ</a:t>
            </a: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)</a:t>
            </a:r>
          </a:p>
          <a:p>
            <a:pPr>
              <a:defRPr/>
            </a:pP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@ n_TOF</a:t>
            </a:r>
            <a:endParaRPr lang="en-US" sz="2000" dirty="0">
              <a:solidFill>
                <a:srgbClr val="C8140F"/>
              </a:solidFill>
              <a:latin typeface="Arial" charset="0"/>
              <a:ea typeface="Symbol" charset="0"/>
              <a:cs typeface="Symbol" charset="0"/>
            </a:endParaRPr>
          </a:p>
        </p:txBody>
      </p:sp>
      <p:pic>
        <p:nvPicPr>
          <p:cNvPr id="72708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5949950"/>
            <a:ext cx="714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92250"/>
            <a:ext cx="695325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Box 9"/>
          <p:cNvSpPr txBox="1">
            <a:spLocks noChangeArrowheads="1"/>
          </p:cNvSpPr>
          <p:nvPr/>
        </p:nvSpPr>
        <p:spPr bwMode="auto">
          <a:xfrm>
            <a:off x="1403350" y="1196975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>
                <a:solidFill>
                  <a:srgbClr val="C8140F"/>
                </a:solidFill>
              </a:rPr>
              <a:t>Simultaneous Resonance Shape Analysis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8850" y="4652963"/>
            <a:ext cx="1543050" cy="708025"/>
          </a:xfrm>
          <a:prstGeom prst="rect">
            <a:avLst/>
          </a:prstGeom>
          <a:solidFill>
            <a:srgbClr val="FCF0A6"/>
          </a:solidFill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baseline="30000" dirty="0">
                <a:solidFill>
                  <a:srgbClr val="C8140F"/>
                </a:solidFill>
              </a:rPr>
              <a:t>25</a:t>
            </a:r>
            <a:r>
              <a:rPr lang="en-US" sz="2000" b="1" u="none" dirty="0">
                <a:solidFill>
                  <a:srgbClr val="C8140F"/>
                </a:solidFill>
              </a:rPr>
              <a:t>Mg(n, tot)</a:t>
            </a:r>
          </a:p>
          <a:p>
            <a:pPr>
              <a:defRPr/>
            </a:pPr>
            <a:r>
              <a:rPr lang="en-US" sz="2000" b="1" u="none" dirty="0">
                <a:solidFill>
                  <a:srgbClr val="C8140F"/>
                </a:solidFill>
              </a:rPr>
              <a:t>@ GELINA</a:t>
            </a:r>
          </a:p>
        </p:txBody>
      </p:sp>
    </p:spTree>
    <p:extLst>
      <p:ext uri="{BB962C8B-B14F-4D97-AF65-F5344CB8AC3E}">
        <p14:creationId xmlns:p14="http://schemas.microsoft.com/office/powerpoint/2010/main" val="210769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8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solidFill>
                  <a:srgbClr val="2D2D8A"/>
                </a:solidFill>
                <a:latin typeface="Arial" charset="0"/>
                <a:ea typeface="ＭＳ Ｐゴシック" charset="0"/>
              </a:rPr>
              <a:t>Data Analysis</a:t>
            </a:r>
          </a:p>
        </p:txBody>
      </p:sp>
      <p:pic>
        <p:nvPicPr>
          <p:cNvPr id="73730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308850" y="2205038"/>
            <a:ext cx="1320800" cy="708025"/>
          </a:xfrm>
          <a:prstGeom prst="rect">
            <a:avLst/>
          </a:prstGeom>
          <a:solidFill>
            <a:srgbClr val="FCF0A6"/>
          </a:solidFill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baseline="30000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25</a:t>
            </a: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Mg(n, </a:t>
            </a:r>
            <a:r>
              <a:rPr lang="en-US" sz="2000" b="1" u="none" dirty="0" err="1">
                <a:solidFill>
                  <a:srgbClr val="C8140F"/>
                </a:solidFill>
                <a:latin typeface="Symbol" charset="0"/>
                <a:ea typeface="ＭＳ Ｐゴシック" charset="0"/>
                <a:cs typeface="Symbol" charset="0"/>
              </a:rPr>
              <a:t>γ</a:t>
            </a: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)</a:t>
            </a:r>
          </a:p>
          <a:p>
            <a:pPr>
              <a:defRPr/>
            </a:pP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@ n_TOF</a:t>
            </a:r>
            <a:endParaRPr lang="en-US" sz="2000" dirty="0">
              <a:solidFill>
                <a:srgbClr val="C8140F"/>
              </a:solidFill>
              <a:latin typeface="Arial" charset="0"/>
              <a:ea typeface="Symbol" charset="0"/>
              <a:cs typeface="Symbol" charset="0"/>
            </a:endParaRPr>
          </a:p>
        </p:txBody>
      </p:sp>
      <p:pic>
        <p:nvPicPr>
          <p:cNvPr id="73732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5949950"/>
            <a:ext cx="714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04950"/>
            <a:ext cx="695325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Box 9"/>
          <p:cNvSpPr txBox="1">
            <a:spLocks noChangeArrowheads="1"/>
          </p:cNvSpPr>
          <p:nvPr/>
        </p:nvSpPr>
        <p:spPr bwMode="auto">
          <a:xfrm>
            <a:off x="1403350" y="1196975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>
                <a:solidFill>
                  <a:srgbClr val="C8140F"/>
                </a:solidFill>
              </a:rPr>
              <a:t>Simultaneous Resonance Shape Analysis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8850" y="4652963"/>
            <a:ext cx="1543050" cy="708025"/>
          </a:xfrm>
          <a:prstGeom prst="rect">
            <a:avLst/>
          </a:prstGeom>
          <a:solidFill>
            <a:srgbClr val="FCF0A6"/>
          </a:solidFill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baseline="30000" dirty="0">
                <a:solidFill>
                  <a:srgbClr val="C8140F"/>
                </a:solidFill>
              </a:rPr>
              <a:t>25</a:t>
            </a:r>
            <a:r>
              <a:rPr lang="en-US" sz="2000" b="1" u="none" dirty="0">
                <a:solidFill>
                  <a:srgbClr val="C8140F"/>
                </a:solidFill>
              </a:rPr>
              <a:t>Mg(n, tot)</a:t>
            </a:r>
          </a:p>
          <a:p>
            <a:pPr>
              <a:defRPr/>
            </a:pPr>
            <a:r>
              <a:rPr lang="en-US" sz="2000" b="1" u="none" dirty="0">
                <a:solidFill>
                  <a:srgbClr val="C8140F"/>
                </a:solidFill>
              </a:rPr>
              <a:t>@ GELINA</a:t>
            </a:r>
          </a:p>
        </p:txBody>
      </p:sp>
    </p:spTree>
    <p:extLst>
      <p:ext uri="{BB962C8B-B14F-4D97-AF65-F5344CB8AC3E}">
        <p14:creationId xmlns:p14="http://schemas.microsoft.com/office/powerpoint/2010/main" val="225627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6" descr="Abund_Z-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227138"/>
            <a:ext cx="4897437" cy="5157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Explosion 1 9"/>
          <p:cNvSpPr/>
          <p:nvPr/>
        </p:nvSpPr>
        <p:spPr bwMode="auto">
          <a:xfrm>
            <a:off x="683568" y="3645024"/>
            <a:ext cx="1368152" cy="1152128"/>
          </a:xfrm>
          <a:prstGeom prst="irregularSeal1">
            <a:avLst/>
          </a:prstGeom>
          <a:solidFill>
            <a:srgbClr val="CCFF66">
              <a:alpha val="2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1270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 dirty="0">
                <a:solidFill>
                  <a:srgbClr val="B50000"/>
                </a:solidFill>
              </a:rPr>
              <a:t>Objective: to provide Nuclear Data for Science (and Technology)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504" y="1730715"/>
            <a:ext cx="1728192" cy="119422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600" b="1" u="none" dirty="0">
                <a:solidFill>
                  <a:schemeClr val="accent6"/>
                </a:solidFill>
              </a:rPr>
              <a:t>How the elements are synthesized in the Universe?</a:t>
            </a:r>
          </a:p>
        </p:txBody>
      </p:sp>
      <p:sp>
        <p:nvSpPr>
          <p:cNvPr id="11276" name="Oval 1"/>
          <p:cNvSpPr>
            <a:spLocks noChangeArrowheads="1"/>
          </p:cNvSpPr>
          <p:nvPr/>
        </p:nvSpPr>
        <p:spPr bwMode="auto">
          <a:xfrm>
            <a:off x="2627313" y="4797425"/>
            <a:ext cx="1008062" cy="431800"/>
          </a:xfrm>
          <a:prstGeom prst="ellipse">
            <a:avLst/>
          </a:prstGeom>
          <a:noFill/>
          <a:ln w="38100">
            <a:solidFill>
              <a:srgbClr val="B5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476375" y="4724400"/>
            <a:ext cx="1079500" cy="288925"/>
          </a:xfrm>
          <a:prstGeom prst="straightConnector1">
            <a:avLst/>
          </a:prstGeom>
          <a:ln w="38100">
            <a:solidFill>
              <a:srgbClr val="B5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8" name="Oval 12"/>
          <p:cNvSpPr>
            <a:spLocks noChangeArrowheads="1"/>
          </p:cNvSpPr>
          <p:nvPr/>
        </p:nvSpPr>
        <p:spPr bwMode="auto">
          <a:xfrm>
            <a:off x="2627313" y="1989138"/>
            <a:ext cx="431800" cy="576262"/>
          </a:xfrm>
          <a:prstGeom prst="ellipse">
            <a:avLst/>
          </a:prstGeom>
          <a:noFill/>
          <a:ln w="38100">
            <a:solidFill>
              <a:srgbClr val="B5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692275" y="2492375"/>
            <a:ext cx="792163" cy="1152525"/>
          </a:xfrm>
          <a:prstGeom prst="straightConnector1">
            <a:avLst/>
          </a:prstGeom>
          <a:ln w="38100">
            <a:solidFill>
              <a:srgbClr val="B5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80" name="TextBox 6"/>
          <p:cNvSpPr txBox="1">
            <a:spLocks noChangeArrowheads="1"/>
          </p:cNvSpPr>
          <p:nvPr/>
        </p:nvSpPr>
        <p:spPr bwMode="auto">
          <a:xfrm>
            <a:off x="900113" y="4005263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u="none">
                <a:solidFill>
                  <a:srgbClr val="B50000"/>
                </a:solidFill>
              </a:rPr>
              <a:t>BBN</a:t>
            </a:r>
          </a:p>
        </p:txBody>
      </p:sp>
      <p:sp>
        <p:nvSpPr>
          <p:cNvPr id="12" name="Right Brace 11"/>
          <p:cNvSpPr/>
          <p:nvPr/>
        </p:nvSpPr>
        <p:spPr>
          <a:xfrm rot="16200000">
            <a:off x="3237707" y="2151856"/>
            <a:ext cx="369888" cy="1146175"/>
          </a:xfrm>
          <a:prstGeom prst="rightBrace">
            <a:avLst/>
          </a:prstGeom>
          <a:ln w="38100">
            <a:solidFill>
              <a:srgbClr val="FF66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3059113" y="2133600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u="none">
                <a:solidFill>
                  <a:srgbClr val="FF8000"/>
                </a:solidFill>
              </a:rPr>
              <a:t>Fusion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8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solidFill>
                  <a:srgbClr val="2D2D8A"/>
                </a:solidFill>
                <a:latin typeface="Arial" charset="0"/>
                <a:ea typeface="ＭＳ Ｐゴシック" charset="0"/>
              </a:rPr>
              <a:t>Data Analysis</a:t>
            </a:r>
          </a:p>
        </p:txBody>
      </p:sp>
      <p:pic>
        <p:nvPicPr>
          <p:cNvPr id="74754" name="Picture 3" descr="weblog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308850" y="2205038"/>
            <a:ext cx="1320800" cy="708025"/>
          </a:xfrm>
          <a:prstGeom prst="rect">
            <a:avLst/>
          </a:prstGeom>
          <a:solidFill>
            <a:srgbClr val="FCF0A6"/>
          </a:solidFill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baseline="30000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25</a:t>
            </a: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Mg(n, </a:t>
            </a:r>
            <a:r>
              <a:rPr lang="en-US" sz="2000" b="1" u="none" dirty="0" err="1">
                <a:solidFill>
                  <a:srgbClr val="C8140F"/>
                </a:solidFill>
                <a:latin typeface="Symbol" charset="0"/>
                <a:ea typeface="ＭＳ Ｐゴシック" charset="0"/>
                <a:cs typeface="Symbol" charset="0"/>
              </a:rPr>
              <a:t>γ</a:t>
            </a: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)</a:t>
            </a:r>
          </a:p>
          <a:p>
            <a:pPr>
              <a:defRPr/>
            </a:pP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@ n_TOF</a:t>
            </a:r>
            <a:endParaRPr lang="en-US" sz="2000" dirty="0">
              <a:solidFill>
                <a:srgbClr val="C8140F"/>
              </a:solidFill>
              <a:latin typeface="Arial" charset="0"/>
              <a:ea typeface="Symbol" charset="0"/>
              <a:cs typeface="Symbol" charset="0"/>
            </a:endParaRPr>
          </a:p>
        </p:txBody>
      </p:sp>
      <p:pic>
        <p:nvPicPr>
          <p:cNvPr id="7475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5949950"/>
            <a:ext cx="714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08125"/>
            <a:ext cx="69532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Box 9"/>
          <p:cNvSpPr txBox="1">
            <a:spLocks noChangeArrowheads="1"/>
          </p:cNvSpPr>
          <p:nvPr/>
        </p:nvSpPr>
        <p:spPr bwMode="auto">
          <a:xfrm>
            <a:off x="1403350" y="1196975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>
                <a:solidFill>
                  <a:srgbClr val="C8140F"/>
                </a:solidFill>
              </a:rPr>
              <a:t>Simultaneous Resonance Shape Analysis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8850" y="4652963"/>
            <a:ext cx="1543050" cy="708025"/>
          </a:xfrm>
          <a:prstGeom prst="rect">
            <a:avLst/>
          </a:prstGeom>
          <a:solidFill>
            <a:srgbClr val="FCF0A6"/>
          </a:solidFill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baseline="30000" dirty="0">
                <a:solidFill>
                  <a:srgbClr val="C8140F"/>
                </a:solidFill>
              </a:rPr>
              <a:t>25</a:t>
            </a:r>
            <a:r>
              <a:rPr lang="en-US" sz="2000" b="1" u="none" dirty="0">
                <a:solidFill>
                  <a:srgbClr val="C8140F"/>
                </a:solidFill>
              </a:rPr>
              <a:t>Mg(n, tot)</a:t>
            </a:r>
          </a:p>
          <a:p>
            <a:pPr>
              <a:defRPr/>
            </a:pPr>
            <a:r>
              <a:rPr lang="en-US" sz="2000" b="1" u="none" dirty="0">
                <a:solidFill>
                  <a:srgbClr val="C8140F"/>
                </a:solidFill>
              </a:rPr>
              <a:t>@ GELINA</a:t>
            </a:r>
          </a:p>
        </p:txBody>
      </p:sp>
    </p:spTree>
    <p:extLst>
      <p:ext uri="{BB962C8B-B14F-4D97-AF65-F5344CB8AC3E}">
        <p14:creationId xmlns:p14="http://schemas.microsoft.com/office/powerpoint/2010/main" val="75650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9" descr="Screen shot 2014-06-11 at 2.10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3943350"/>
            <a:ext cx="280828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10" descr="Screen shot 2014-06-11 at 2.10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31938"/>
            <a:ext cx="289560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7" descr="Screen shot 2011-12-06 at 10.48.2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4343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3" descr="weblogo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9"/>
          <p:cNvSpPr txBox="1">
            <a:spLocks noChangeArrowheads="1"/>
          </p:cNvSpPr>
          <p:nvPr/>
        </p:nvSpPr>
        <p:spPr bwMode="auto">
          <a:xfrm>
            <a:off x="4038600" y="1219200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>
                <a:solidFill>
                  <a:srgbClr val="C8140F"/>
                </a:solidFill>
              </a:rPr>
              <a:t>R-matrix </a:t>
            </a:r>
            <a:r>
              <a:rPr lang="en-US" sz="1800" u="none">
                <a:solidFill>
                  <a:srgbClr val="C8140F"/>
                </a:solidFill>
              </a:rPr>
              <a:t>parameterization of the </a:t>
            </a:r>
            <a:r>
              <a:rPr lang="en-US" sz="1800" b="1" u="none">
                <a:solidFill>
                  <a:srgbClr val="C8140F"/>
                </a:solidFill>
              </a:rPr>
              <a:t>cross section</a:t>
            </a:r>
          </a:p>
        </p:txBody>
      </p:sp>
      <p:cxnSp>
        <p:nvCxnSpPr>
          <p:cNvPr id="75782" name="Straight Arrow Connector 12"/>
          <p:cNvCxnSpPr>
            <a:cxnSpLocks noChangeShapeType="1"/>
          </p:cNvCxnSpPr>
          <p:nvPr/>
        </p:nvCxnSpPr>
        <p:spPr bwMode="auto">
          <a:xfrm>
            <a:off x="3352800" y="1447800"/>
            <a:ext cx="609600" cy="1588"/>
          </a:xfrm>
          <a:prstGeom prst="straightConnector1">
            <a:avLst/>
          </a:prstGeom>
          <a:noFill/>
          <a:ln w="38100">
            <a:solidFill>
              <a:srgbClr val="C8140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3" name="Straight Arrow Connector 13"/>
          <p:cNvCxnSpPr>
            <a:cxnSpLocks noChangeShapeType="1"/>
          </p:cNvCxnSpPr>
          <p:nvPr/>
        </p:nvCxnSpPr>
        <p:spPr bwMode="auto">
          <a:xfrm rot="5400000">
            <a:off x="7658100" y="1638300"/>
            <a:ext cx="533400" cy="457200"/>
          </a:xfrm>
          <a:prstGeom prst="straightConnector1">
            <a:avLst/>
          </a:prstGeom>
          <a:noFill/>
          <a:ln w="38100">
            <a:solidFill>
              <a:srgbClr val="C8140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724400" y="3592513"/>
            <a:ext cx="4191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u="none" dirty="0">
                <a:solidFill>
                  <a:schemeClr val="accent6"/>
                </a:solidFill>
                <a:ea typeface="+mn-ea"/>
                <a:cs typeface="+mn-cs"/>
              </a:rPr>
              <a:t>Convoluted with </a:t>
            </a:r>
            <a:r>
              <a:rPr lang="en-US" sz="1800" b="1" u="none" dirty="0">
                <a:solidFill>
                  <a:schemeClr val="accent6"/>
                </a:solidFill>
                <a:ea typeface="+mn-ea"/>
                <a:cs typeface="+mn-cs"/>
              </a:rPr>
              <a:t>neutron</a:t>
            </a:r>
            <a:r>
              <a:rPr lang="en-US" sz="1800" u="none" dirty="0">
                <a:solidFill>
                  <a:schemeClr val="accent6"/>
                </a:solidFill>
                <a:ea typeface="+mn-ea"/>
                <a:cs typeface="+mn-cs"/>
              </a:rPr>
              <a:t> stellar </a:t>
            </a:r>
            <a:r>
              <a:rPr lang="en-US" sz="1800" b="1" u="none" dirty="0">
                <a:solidFill>
                  <a:schemeClr val="accent6"/>
                </a:solidFill>
                <a:ea typeface="+mn-ea"/>
                <a:cs typeface="+mn-cs"/>
              </a:rPr>
              <a:t>flux</a:t>
            </a:r>
          </a:p>
        </p:txBody>
      </p:sp>
      <p:sp>
        <p:nvSpPr>
          <p:cNvPr id="22" name="Bent-Up Arrow 21"/>
          <p:cNvSpPr/>
          <p:nvPr/>
        </p:nvSpPr>
        <p:spPr bwMode="auto">
          <a:xfrm rot="5400000">
            <a:off x="4686300" y="5676900"/>
            <a:ext cx="685800" cy="609600"/>
          </a:xfrm>
          <a:prstGeom prst="bentUpArrow">
            <a:avLst/>
          </a:prstGeom>
          <a:gradFill flip="none" rotWithShape="1">
            <a:gsLst>
              <a:gs pos="0">
                <a:srgbClr val="C8140F"/>
              </a:gs>
              <a:gs pos="100000">
                <a:srgbClr val="FFFFFF"/>
              </a:gs>
              <a:gs pos="50000">
                <a:srgbClr val="C8140F"/>
              </a:gs>
              <a:gs pos="75000">
                <a:srgbClr val="C8140F"/>
              </a:gs>
            </a:gsLst>
            <a:lin ang="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786" name="TextBox 22"/>
          <p:cNvSpPr txBox="1">
            <a:spLocks noChangeArrowheads="1"/>
          </p:cNvSpPr>
          <p:nvPr/>
        </p:nvSpPr>
        <p:spPr bwMode="auto">
          <a:xfrm>
            <a:off x="5410200" y="5954713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>
                <a:solidFill>
                  <a:srgbClr val="C8140F"/>
                </a:solidFill>
              </a:rPr>
              <a:t>MACS and reaction rate</a:t>
            </a:r>
          </a:p>
        </p:txBody>
      </p:sp>
      <p:sp>
        <p:nvSpPr>
          <p:cNvPr id="75787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2D2D8A"/>
                </a:solidFill>
                <a:latin typeface="Arial" charset="0"/>
                <a:ea typeface="ＭＳ Ｐゴシック" charset="0"/>
              </a:rPr>
              <a:t>Results </a:t>
            </a:r>
          </a:p>
        </p:txBody>
      </p:sp>
      <p:sp>
        <p:nvSpPr>
          <p:cNvPr id="75788" name="TextBox 8"/>
          <p:cNvSpPr txBox="1">
            <a:spLocks noChangeArrowheads="1"/>
          </p:cNvSpPr>
          <p:nvPr/>
        </p:nvSpPr>
        <p:spPr bwMode="auto">
          <a:xfrm>
            <a:off x="304800" y="12192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 baseline="30000"/>
              <a:t>25</a:t>
            </a:r>
            <a:r>
              <a:rPr lang="en-US" sz="1800" b="1" u="none"/>
              <a:t>Mg(n, </a:t>
            </a:r>
            <a:r>
              <a:rPr lang="en-US" sz="1800" b="1" u="none">
                <a:latin typeface="Symbol" charset="0"/>
                <a:cs typeface="Symbol" charset="0"/>
              </a:rPr>
              <a:t>γ</a:t>
            </a:r>
            <a:r>
              <a:rPr lang="en-US" sz="1800" b="1" u="none">
                <a:cs typeface="Symbol" charset="0"/>
              </a:rPr>
              <a:t>)</a:t>
            </a:r>
            <a:r>
              <a:rPr lang="en-US" sz="1800" b="1" u="none" baseline="30000">
                <a:cs typeface="Symbol" charset="0"/>
              </a:rPr>
              <a:t>26</a:t>
            </a:r>
            <a:r>
              <a:rPr lang="en-US" sz="1800" b="1" u="none">
                <a:cs typeface="Symbol" charset="0"/>
              </a:rPr>
              <a:t>Mg resonances</a:t>
            </a:r>
          </a:p>
        </p:txBody>
      </p:sp>
      <p:pic>
        <p:nvPicPr>
          <p:cNvPr id="75789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5949950"/>
            <a:ext cx="714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26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1363663"/>
          <a:ext cx="8891587" cy="2497136"/>
        </p:xfrm>
        <a:graphic>
          <a:graphicData uri="http://schemas.openxmlformats.org/drawingml/2006/table">
            <a:tbl>
              <a:tblPr/>
              <a:tblGrid>
                <a:gridCol w="1760707"/>
                <a:gridCol w="1840737"/>
                <a:gridCol w="2120099"/>
                <a:gridCol w="1481345"/>
                <a:gridCol w="1688699"/>
              </a:tblGrid>
              <a:tr h="64006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Stellar site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Temperature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MACS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(Massimi 2003)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MACS 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KADoNiS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MACS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Massimi 2012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14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 - AGB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4.9±0.6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4.9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8140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4.3 mb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8140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3714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 - AGB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23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3.2±0.2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6.1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8140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4.3 mb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8140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714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4.1±0.6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6.4±0.4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8140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4.1 mb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8140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3714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 – Massive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3.4±0.2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6.2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8140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4.2 mb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8140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714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 - Massive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90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2.6±0.3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4.0 mb</a:t>
                      </a: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8140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2.5 mb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8140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1" marR="9143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</a:tbl>
          </a:graphicData>
        </a:graphic>
      </p:graphicFrame>
      <p:sp>
        <p:nvSpPr>
          <p:cNvPr id="56365" name="Rectangle 4"/>
          <p:cNvSpPr>
            <a:spLocks noChangeArrowheads="1"/>
          </p:cNvSpPr>
          <p:nvPr/>
        </p:nvSpPr>
        <p:spPr bwMode="auto">
          <a:xfrm>
            <a:off x="3059113" y="4652963"/>
            <a:ext cx="3097212" cy="923925"/>
          </a:xfrm>
          <a:prstGeom prst="rect">
            <a:avLst/>
          </a:prstGeom>
          <a:solidFill>
            <a:srgbClr val="FCF0A6"/>
          </a:solidFill>
          <a:ln w="9525">
            <a:solidFill>
              <a:srgbClr val="B7482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u="none">
                <a:solidFill>
                  <a:srgbClr val="800000"/>
                </a:solidFill>
              </a:rPr>
              <a:t>Old Sample, oxide powder</a:t>
            </a:r>
          </a:p>
          <a:p>
            <a:pPr algn="ctr"/>
            <a:endParaRPr lang="en-US" sz="1800" b="1" u="none">
              <a:solidFill>
                <a:srgbClr val="800000"/>
              </a:solidFill>
            </a:endParaRPr>
          </a:p>
          <a:p>
            <a:pPr algn="ctr"/>
            <a:r>
              <a:rPr lang="en-US" sz="1800" b="1" u="none">
                <a:solidFill>
                  <a:srgbClr val="800000"/>
                </a:solidFill>
              </a:rPr>
              <a:t>Capture</a:t>
            </a:r>
          </a:p>
        </p:txBody>
      </p:sp>
      <p:pic>
        <p:nvPicPr>
          <p:cNvPr id="56366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67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2D2D8A"/>
                </a:solidFill>
                <a:latin typeface="Arial" charset="0"/>
                <a:ea typeface="ＭＳ Ｐゴシック" charset="0"/>
              </a:rPr>
              <a:t>Results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76200"/>
            <a:ext cx="1320800" cy="708025"/>
          </a:xfrm>
          <a:prstGeom prst="rect">
            <a:avLst/>
          </a:prstGeom>
          <a:solidFill>
            <a:srgbClr val="FCF0A6"/>
          </a:solidFill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none" baseline="30000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25</a:t>
            </a: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ＭＳ Ｐゴシック" charset="0"/>
                <a:cs typeface="ＭＳ Ｐゴシック" charset="0"/>
              </a:rPr>
              <a:t>Mg(n, </a:t>
            </a:r>
            <a:r>
              <a:rPr lang="en-US" sz="2000" b="1" u="none" dirty="0" err="1">
                <a:solidFill>
                  <a:srgbClr val="C8140F"/>
                </a:solidFill>
                <a:latin typeface="Symbol" charset="0"/>
                <a:ea typeface="ＭＳ Ｐゴシック" charset="0"/>
                <a:cs typeface="Symbol" charset="0"/>
              </a:rPr>
              <a:t>γ</a:t>
            </a: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)</a:t>
            </a:r>
          </a:p>
          <a:p>
            <a:pPr>
              <a:defRPr/>
            </a:pPr>
            <a:r>
              <a:rPr lang="en-US" sz="2000" b="1" u="none" dirty="0">
                <a:solidFill>
                  <a:srgbClr val="C8140F"/>
                </a:solidFill>
                <a:latin typeface="Arial" charset="0"/>
                <a:ea typeface="Symbol" charset="0"/>
                <a:cs typeface="Symbol" charset="0"/>
              </a:rPr>
              <a:t>@ n_TOF</a:t>
            </a:r>
            <a:endParaRPr lang="en-US" sz="2000" dirty="0">
              <a:solidFill>
                <a:srgbClr val="C8140F"/>
              </a:solidFill>
              <a:latin typeface="Arial" charset="0"/>
              <a:ea typeface="Symbol" charset="0"/>
              <a:cs typeface="Symbol" charset="0"/>
            </a:endParaRPr>
          </a:p>
        </p:txBody>
      </p:sp>
      <p:pic>
        <p:nvPicPr>
          <p:cNvPr id="5636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5949950"/>
            <a:ext cx="714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70" name="Right Arrow 5"/>
          <p:cNvSpPr>
            <a:spLocks noChangeArrowheads="1"/>
          </p:cNvSpPr>
          <p:nvPr/>
        </p:nvSpPr>
        <p:spPr bwMode="auto">
          <a:xfrm rot="-5400000">
            <a:off x="4335463" y="4229100"/>
            <a:ext cx="533400" cy="2286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CF0A6"/>
          </a:solidFill>
          <a:ln w="9525">
            <a:solidFill>
              <a:srgbClr val="B7482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71" name="Rectangle 4"/>
          <p:cNvSpPr>
            <a:spLocks noChangeArrowheads="1"/>
          </p:cNvSpPr>
          <p:nvPr/>
        </p:nvSpPr>
        <p:spPr bwMode="auto">
          <a:xfrm>
            <a:off x="6227763" y="4652963"/>
            <a:ext cx="2881312" cy="923925"/>
          </a:xfrm>
          <a:prstGeom prst="rect">
            <a:avLst/>
          </a:prstGeom>
          <a:solidFill>
            <a:srgbClr val="FCF0A6"/>
          </a:solidFill>
          <a:ln w="50800">
            <a:solidFill>
              <a:srgbClr val="B7482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u="none">
                <a:solidFill>
                  <a:srgbClr val="C8140F"/>
                </a:solidFill>
              </a:rPr>
              <a:t>New Sample, </a:t>
            </a:r>
            <a:r>
              <a:rPr lang="en-US" sz="1800" b="1">
                <a:solidFill>
                  <a:srgbClr val="C8140F"/>
                </a:solidFill>
              </a:rPr>
              <a:t>metal disc</a:t>
            </a:r>
          </a:p>
          <a:p>
            <a:pPr algn="ctr"/>
            <a:endParaRPr lang="en-US" sz="1800" b="1" u="none">
              <a:solidFill>
                <a:srgbClr val="C8140F"/>
              </a:solidFill>
            </a:endParaRPr>
          </a:p>
          <a:p>
            <a:pPr algn="ctr"/>
            <a:r>
              <a:rPr lang="en-US" sz="1800" b="1" u="none">
                <a:solidFill>
                  <a:srgbClr val="C8140F"/>
                </a:solidFill>
              </a:rPr>
              <a:t>Capture </a:t>
            </a:r>
            <a:r>
              <a:rPr lang="en-US" sz="1800" b="1">
                <a:solidFill>
                  <a:srgbClr val="C8140F"/>
                </a:solidFill>
              </a:rPr>
              <a:t>+ transmission</a:t>
            </a:r>
          </a:p>
        </p:txBody>
      </p:sp>
      <p:sp>
        <p:nvSpPr>
          <p:cNvPr id="56372" name="Right Arrow 5"/>
          <p:cNvSpPr>
            <a:spLocks noChangeArrowheads="1"/>
          </p:cNvSpPr>
          <p:nvPr/>
        </p:nvSpPr>
        <p:spPr bwMode="auto">
          <a:xfrm rot="-3735839">
            <a:off x="7446963" y="4132263"/>
            <a:ext cx="730250" cy="266700"/>
          </a:xfrm>
          <a:prstGeom prst="rightArrow">
            <a:avLst>
              <a:gd name="adj1" fmla="val 50000"/>
              <a:gd name="adj2" fmla="val 50122"/>
            </a:avLst>
          </a:prstGeom>
          <a:solidFill>
            <a:srgbClr val="FCF0A6"/>
          </a:solidFill>
          <a:ln w="9525">
            <a:solidFill>
              <a:srgbClr val="B7482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6373" name="Picture 1" descr="Screen shot 2015-10-29 at 10.47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57625"/>
            <a:ext cx="19446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6" descr="Abund_Z-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227138"/>
            <a:ext cx="4897437" cy="5157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Explosion 1 9"/>
          <p:cNvSpPr/>
          <p:nvPr/>
        </p:nvSpPr>
        <p:spPr bwMode="auto">
          <a:xfrm>
            <a:off x="683568" y="3645024"/>
            <a:ext cx="1368152" cy="1152128"/>
          </a:xfrm>
          <a:prstGeom prst="irregularSeal1">
            <a:avLst/>
          </a:prstGeom>
          <a:solidFill>
            <a:srgbClr val="CCFF66">
              <a:alpha val="2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rgbClr val="000000"/>
              </a:solidFill>
            </a:endParaRPr>
          </a:p>
        </p:txBody>
      </p:sp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2294" name="Picture 3" descr="weblogo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none">
                <a:solidFill>
                  <a:srgbClr val="B50000"/>
                </a:solidFill>
              </a:rPr>
              <a:t>Objective: to provide Nuclear Data for Science (and Technology)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504" y="1730715"/>
            <a:ext cx="1728192" cy="119422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600" b="1" u="none" dirty="0">
                <a:solidFill>
                  <a:schemeClr val="accent6"/>
                </a:solidFill>
              </a:rPr>
              <a:t>How the elements are synthesized in the Universe?</a:t>
            </a:r>
          </a:p>
        </p:txBody>
      </p:sp>
      <p:sp>
        <p:nvSpPr>
          <p:cNvPr id="12300" name="Oval 1"/>
          <p:cNvSpPr>
            <a:spLocks noChangeArrowheads="1"/>
          </p:cNvSpPr>
          <p:nvPr/>
        </p:nvSpPr>
        <p:spPr bwMode="auto">
          <a:xfrm>
            <a:off x="2627313" y="4797425"/>
            <a:ext cx="1008062" cy="431800"/>
          </a:xfrm>
          <a:prstGeom prst="ellipse">
            <a:avLst/>
          </a:prstGeom>
          <a:noFill/>
          <a:ln w="38100">
            <a:solidFill>
              <a:srgbClr val="B5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476375" y="4724400"/>
            <a:ext cx="1079500" cy="288925"/>
          </a:xfrm>
          <a:prstGeom prst="straightConnector1">
            <a:avLst/>
          </a:prstGeom>
          <a:ln w="38100">
            <a:solidFill>
              <a:srgbClr val="B5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02" name="Oval 12"/>
          <p:cNvSpPr>
            <a:spLocks noChangeArrowheads="1"/>
          </p:cNvSpPr>
          <p:nvPr/>
        </p:nvSpPr>
        <p:spPr bwMode="auto">
          <a:xfrm>
            <a:off x="2627313" y="1989138"/>
            <a:ext cx="431800" cy="576262"/>
          </a:xfrm>
          <a:prstGeom prst="ellipse">
            <a:avLst/>
          </a:prstGeom>
          <a:noFill/>
          <a:ln w="38100">
            <a:solidFill>
              <a:srgbClr val="B5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u="none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692275" y="2492375"/>
            <a:ext cx="792163" cy="1152525"/>
          </a:xfrm>
          <a:prstGeom prst="straightConnector1">
            <a:avLst/>
          </a:prstGeom>
          <a:ln w="38100">
            <a:solidFill>
              <a:srgbClr val="B5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04" name="TextBox 6"/>
          <p:cNvSpPr txBox="1">
            <a:spLocks noChangeArrowheads="1"/>
          </p:cNvSpPr>
          <p:nvPr/>
        </p:nvSpPr>
        <p:spPr bwMode="auto">
          <a:xfrm>
            <a:off x="900113" y="4005263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u="none">
                <a:solidFill>
                  <a:srgbClr val="B50000"/>
                </a:solidFill>
              </a:rPr>
              <a:t>BBN</a:t>
            </a:r>
          </a:p>
        </p:txBody>
      </p:sp>
      <p:sp>
        <p:nvSpPr>
          <p:cNvPr id="12" name="Right Brace 11"/>
          <p:cNvSpPr/>
          <p:nvPr/>
        </p:nvSpPr>
        <p:spPr>
          <a:xfrm rot="16200000">
            <a:off x="3237707" y="2151856"/>
            <a:ext cx="369888" cy="1146175"/>
          </a:xfrm>
          <a:prstGeom prst="rightBrace">
            <a:avLst/>
          </a:prstGeom>
          <a:ln w="38100">
            <a:solidFill>
              <a:srgbClr val="FF66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06" name="TextBox 6"/>
          <p:cNvSpPr txBox="1">
            <a:spLocks noChangeArrowheads="1"/>
          </p:cNvSpPr>
          <p:nvPr/>
        </p:nvSpPr>
        <p:spPr bwMode="auto">
          <a:xfrm>
            <a:off x="3059113" y="2133600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u="none">
                <a:solidFill>
                  <a:srgbClr val="FF8000"/>
                </a:solidFill>
              </a:rPr>
              <a:t>Fusion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4067175" y="3284538"/>
            <a:ext cx="2089150" cy="2159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u="non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4067175" y="2916238"/>
            <a:ext cx="2017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u="none" dirty="0" smtClean="0">
                <a:solidFill>
                  <a:schemeClr val="accent6"/>
                </a:solidFill>
              </a:rPr>
              <a:t>Neutron Capture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219700" y="2022475"/>
            <a:ext cx="3744913" cy="830263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762000">
              <a:defRPr/>
            </a:pPr>
            <a:r>
              <a:rPr lang="de-DE" sz="1600" b="1" u="none" dirty="0">
                <a:solidFill>
                  <a:srgbClr val="FFFF00"/>
                </a:solidFill>
                <a:latin typeface="+mn-lt"/>
                <a:cs typeface="Century Schoolbook"/>
              </a:rPr>
              <a:t>Elements heavier than Fe are the result of neutron capture processes</a:t>
            </a:r>
            <a:r>
              <a:rPr lang="de-DE" sz="2000" b="1" u="none" dirty="0">
                <a:solidFill>
                  <a:srgbClr val="FFFF00"/>
                </a:solidFill>
                <a:latin typeface="+mn-lt"/>
                <a:cs typeface="Century Schoolbook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3314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uppo 15"/>
          <p:cNvGrpSpPr>
            <a:grpSpLocks/>
          </p:cNvGrpSpPr>
          <p:nvPr/>
        </p:nvGrpSpPr>
        <p:grpSpPr bwMode="auto">
          <a:xfrm>
            <a:off x="1074738" y="1263650"/>
            <a:ext cx="5368925" cy="3749675"/>
            <a:chOff x="714348" y="214290"/>
            <a:chExt cx="6215106" cy="4180959"/>
          </a:xfrm>
        </p:grpSpPr>
        <p:pic>
          <p:nvPicPr>
            <p:cNvPr id="1331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214290"/>
              <a:ext cx="6167452" cy="418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18" name="Gruppo 14"/>
            <p:cNvGrpSpPr>
              <a:grpSpLocks/>
            </p:cNvGrpSpPr>
            <p:nvPr/>
          </p:nvGrpSpPr>
          <p:grpSpPr bwMode="auto">
            <a:xfrm>
              <a:off x="1785918" y="285728"/>
              <a:ext cx="5143536" cy="3214710"/>
              <a:chOff x="1785918" y="285728"/>
              <a:chExt cx="5143536" cy="3214710"/>
            </a:xfrm>
          </p:grpSpPr>
          <p:sp>
            <p:nvSpPr>
              <p:cNvPr id="19" name="Rettangolo 6"/>
              <p:cNvSpPr/>
              <p:nvPr/>
            </p:nvSpPr>
            <p:spPr>
              <a:xfrm>
                <a:off x="1785727" y="285094"/>
                <a:ext cx="4572201" cy="214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sp>
            <p:nvSpPr>
              <p:cNvPr id="20" name="Rettangolo 7"/>
              <p:cNvSpPr/>
              <p:nvPr/>
            </p:nvSpPr>
            <p:spPr>
              <a:xfrm>
                <a:off x="5214878" y="2857039"/>
                <a:ext cx="1714576" cy="6425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sp>
            <p:nvSpPr>
              <p:cNvPr id="21" name="Rettangolo 8"/>
              <p:cNvSpPr/>
              <p:nvPr/>
            </p:nvSpPr>
            <p:spPr>
              <a:xfrm rot="19782956">
                <a:off x="4893281" y="1851626"/>
                <a:ext cx="1457297" cy="300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cxnSp>
            <p:nvCxnSpPr>
              <p:cNvPr id="22" name="Connettore 2 10"/>
              <p:cNvCxnSpPr/>
              <p:nvPr/>
            </p:nvCxnSpPr>
            <p:spPr>
              <a:xfrm rot="16200000" flipV="1">
                <a:off x="4221641" y="2792017"/>
                <a:ext cx="483236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11"/>
              <p:cNvCxnSpPr/>
              <p:nvPr/>
            </p:nvCxnSpPr>
            <p:spPr>
              <a:xfrm rot="16200000" flipV="1">
                <a:off x="4721495" y="2418528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12"/>
              <p:cNvCxnSpPr/>
              <p:nvPr/>
            </p:nvCxnSpPr>
            <p:spPr>
              <a:xfrm rot="16200000" flipV="1">
                <a:off x="5221350" y="2060970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13"/>
              <p:cNvCxnSpPr/>
              <p:nvPr/>
            </p:nvCxnSpPr>
            <p:spPr>
              <a:xfrm rot="16200000" flipV="1">
                <a:off x="5721205" y="1791916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e 4"/>
              <p:cNvSpPr/>
              <p:nvPr/>
            </p:nvSpPr>
            <p:spPr>
              <a:xfrm rot="19428228">
                <a:off x="4446719" y="2582674"/>
                <a:ext cx="2164812" cy="57351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t-IT" sz="1600" b="1" u="none" dirty="0">
                    <a:solidFill>
                      <a:schemeClr val="tx1"/>
                    </a:solidFill>
                  </a:rPr>
                  <a:t> </a:t>
                </a:r>
                <a:r>
                  <a:rPr lang="it-IT" sz="1600" b="1" u="none" dirty="0" err="1">
                    <a:solidFill>
                      <a:schemeClr val="tx1"/>
                    </a:solidFill>
                  </a:rPr>
                  <a:t>r-process</a:t>
                </a:r>
                <a:r>
                  <a:rPr lang="it-IT" u="none" dirty="0">
                    <a:solidFill>
                      <a:schemeClr val="tx1"/>
                    </a:solidFill>
                  </a:rPr>
                  <a:t> </a:t>
                </a:r>
                <a:r>
                  <a:rPr lang="it-IT" sz="1400" u="none" dirty="0">
                    <a:solidFill>
                      <a:schemeClr val="tx1"/>
                    </a:solidFill>
                  </a:rPr>
                  <a:t>(</a:t>
                </a:r>
                <a:r>
                  <a:rPr lang="it-IT" sz="1400" u="none" dirty="0" err="1">
                    <a:solidFill>
                      <a:schemeClr val="tx1"/>
                    </a:solidFill>
                  </a:rPr>
                  <a:t>Supernovae</a:t>
                </a:r>
                <a:r>
                  <a:rPr lang="it-IT" sz="1400" u="none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p:grpSp>
      </p:grp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US" sz="2000" u="none" dirty="0" smtClean="0">
                <a:solidFill>
                  <a:srgbClr val="B50000"/>
                </a:solidFill>
              </a:rPr>
              <a:t>Element production beyond Fe</a:t>
            </a:r>
            <a:endParaRPr lang="en-US" sz="2000" u="none" dirty="0">
              <a:solidFill>
                <a:srgbClr val="B5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8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  <a:cs typeface="+mj-cs"/>
              </a:rPr>
              <a:t>The n_TOF project</a:t>
            </a:r>
          </a:p>
        </p:txBody>
      </p:sp>
      <p:pic>
        <p:nvPicPr>
          <p:cNvPr id="14338" name="Picture 3" descr="web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876925"/>
            <a:ext cx="817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07950" y="5205413"/>
            <a:ext cx="4000500" cy="1176337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it-IT" sz="2000" b="1" i="1" u="none" dirty="0" err="1">
                <a:solidFill>
                  <a:srgbClr val="B50000"/>
                </a:solidFill>
              </a:rPr>
              <a:t>s-process</a:t>
            </a:r>
            <a:r>
              <a:rPr kumimoji="1" lang="it-IT" sz="2000" b="1" u="none" dirty="0">
                <a:solidFill>
                  <a:schemeClr val="tx1"/>
                </a:solidFill>
              </a:rPr>
              <a:t> </a:t>
            </a:r>
            <a:r>
              <a:rPr kumimoji="1" lang="it-IT" sz="2000" u="none" dirty="0">
                <a:solidFill>
                  <a:schemeClr val="tx1"/>
                </a:solidFill>
              </a:rPr>
              <a:t>(slow </a:t>
            </a:r>
            <a:r>
              <a:rPr kumimoji="1" lang="it-IT" sz="2000" u="none" dirty="0" err="1">
                <a:solidFill>
                  <a:schemeClr val="tx1"/>
                </a:solidFill>
              </a:rPr>
              <a:t>process</a:t>
            </a:r>
            <a:r>
              <a:rPr kumimoji="1" lang="it-IT" sz="2000" u="none" dirty="0">
                <a:solidFill>
                  <a:schemeClr val="tx1"/>
                </a:solidFill>
              </a:rPr>
              <a:t>)</a:t>
            </a:r>
            <a:r>
              <a:rPr kumimoji="1" lang="it-IT" sz="2000" b="1" u="none" dirty="0">
                <a:solidFill>
                  <a:schemeClr val="tx1"/>
                </a:solidFill>
              </a:rPr>
              <a:t>:</a:t>
            </a:r>
            <a:endParaRPr kumimoji="1" lang="it-IT" sz="2000" u="none" dirty="0">
              <a:solidFill>
                <a:schemeClr val="tx1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 err="1">
                <a:solidFill>
                  <a:srgbClr val="B50000"/>
                </a:solidFill>
              </a:rPr>
              <a:t>Capture</a:t>
            </a:r>
            <a:r>
              <a:rPr kumimoji="1" lang="it-IT" sz="1400" b="1" u="none" dirty="0">
                <a:solidFill>
                  <a:srgbClr val="B50000"/>
                </a:solidFill>
              </a:rPr>
              <a:t> </a:t>
            </a:r>
            <a:r>
              <a:rPr kumimoji="1" lang="it-IT" sz="1400" b="1" u="none" dirty="0" err="1">
                <a:solidFill>
                  <a:srgbClr val="B50000"/>
                </a:solidFill>
              </a:rPr>
              <a:t>times</a:t>
            </a:r>
            <a:r>
              <a:rPr kumimoji="1" lang="it-IT" sz="1400" u="none" dirty="0">
                <a:solidFill>
                  <a:schemeClr val="tx1"/>
                </a:solidFill>
              </a:rPr>
              <a:t> long relative </a:t>
            </a:r>
            <a:r>
              <a:rPr kumimoji="1" lang="it-IT" sz="1400" u="none" dirty="0" err="1">
                <a:solidFill>
                  <a:schemeClr val="tx1"/>
                </a:solidFill>
              </a:rPr>
              <a:t>to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decay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time</a:t>
            </a:r>
            <a:endParaRPr kumimoji="1" lang="it-IT" sz="1400" u="none" dirty="0">
              <a:solidFill>
                <a:schemeClr val="tx1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u="none" dirty="0" err="1">
                <a:solidFill>
                  <a:schemeClr val="tx1"/>
                </a:solidFill>
              </a:rPr>
              <a:t>Involves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u="none" dirty="0" err="1">
                <a:solidFill>
                  <a:schemeClr val="tx1"/>
                </a:solidFill>
              </a:rPr>
              <a:t>mostly</a:t>
            </a:r>
            <a:r>
              <a:rPr kumimoji="1" lang="it-IT" sz="1400" u="none" dirty="0">
                <a:solidFill>
                  <a:schemeClr val="tx1"/>
                </a:solidFill>
              </a:rPr>
              <a:t> </a:t>
            </a:r>
            <a:r>
              <a:rPr kumimoji="1" lang="it-IT" sz="1400" b="1" u="none" dirty="0" err="1">
                <a:solidFill>
                  <a:srgbClr val="B50000"/>
                </a:solidFill>
              </a:rPr>
              <a:t>stable</a:t>
            </a:r>
            <a:r>
              <a:rPr kumimoji="1" lang="it-IT" sz="1400" b="1" u="none" dirty="0">
                <a:solidFill>
                  <a:srgbClr val="B50000"/>
                </a:solidFill>
              </a:rPr>
              <a:t> </a:t>
            </a:r>
            <a:r>
              <a:rPr kumimoji="1" lang="it-IT" sz="1400" b="1" u="none" dirty="0" err="1">
                <a:solidFill>
                  <a:srgbClr val="B50000"/>
                </a:solidFill>
              </a:rPr>
              <a:t>isotopes</a:t>
            </a:r>
            <a:endParaRPr kumimoji="1" lang="it-IT" sz="1400" b="1" u="none" dirty="0">
              <a:solidFill>
                <a:srgbClr val="B50000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400" b="1" u="none" dirty="0">
                <a:solidFill>
                  <a:schemeClr val="tx1"/>
                </a:solidFill>
              </a:rPr>
              <a:t>N</a:t>
            </a:r>
            <a:r>
              <a:rPr kumimoji="1" lang="it-IT" sz="1400" b="1" u="none" baseline="-25000" dirty="0">
                <a:solidFill>
                  <a:schemeClr val="tx1"/>
                </a:solidFill>
              </a:rPr>
              <a:t>n</a:t>
            </a:r>
            <a:r>
              <a:rPr kumimoji="1" lang="it-IT" sz="1400" u="none" dirty="0">
                <a:solidFill>
                  <a:schemeClr val="tx1"/>
                </a:solidFill>
              </a:rPr>
              <a:t> = 10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8</a:t>
            </a:r>
            <a:r>
              <a:rPr kumimoji="1" lang="it-IT" sz="1400" u="none" dirty="0">
                <a:solidFill>
                  <a:schemeClr val="tx1"/>
                </a:solidFill>
              </a:rPr>
              <a:t> n/cm</a:t>
            </a:r>
            <a:r>
              <a:rPr kumimoji="1" lang="it-IT" sz="1400" u="none" baseline="30000" dirty="0">
                <a:solidFill>
                  <a:schemeClr val="tx1"/>
                </a:solidFill>
              </a:rPr>
              <a:t>3</a:t>
            </a:r>
            <a:r>
              <a:rPr kumimoji="1" lang="it-IT" sz="1400" u="none" dirty="0">
                <a:solidFill>
                  <a:schemeClr val="tx1"/>
                </a:solidFill>
              </a:rPr>
              <a:t> , </a:t>
            </a:r>
            <a:r>
              <a:rPr kumimoji="1" lang="it-IT" sz="1400" b="1" u="none" dirty="0">
                <a:solidFill>
                  <a:schemeClr val="tx1"/>
                </a:solidFill>
              </a:rPr>
              <a:t>E</a:t>
            </a:r>
            <a:r>
              <a:rPr kumimoji="1" lang="it-IT" sz="1400" b="1" u="none" baseline="-25000" dirty="0">
                <a:solidFill>
                  <a:schemeClr val="tx1"/>
                </a:solidFill>
              </a:rPr>
              <a:t>n</a:t>
            </a:r>
            <a:r>
              <a:rPr kumimoji="1" lang="it-IT" sz="1400" u="none" dirty="0">
                <a:solidFill>
                  <a:schemeClr val="tx1"/>
                </a:solidFill>
              </a:rPr>
              <a:t> = 0.3 – 300 keV</a:t>
            </a:r>
            <a:endParaRPr kumimoji="1" lang="it-IT" sz="1400" u="none" baseline="30000" dirty="0">
              <a:solidFill>
                <a:schemeClr val="tx1"/>
              </a:solidFill>
            </a:endParaRPr>
          </a:p>
        </p:txBody>
      </p:sp>
      <p:grpSp>
        <p:nvGrpSpPr>
          <p:cNvPr id="14341" name="Gruppo 15"/>
          <p:cNvGrpSpPr>
            <a:grpSpLocks/>
          </p:cNvGrpSpPr>
          <p:nvPr/>
        </p:nvGrpSpPr>
        <p:grpSpPr bwMode="auto">
          <a:xfrm>
            <a:off x="1074738" y="1263650"/>
            <a:ext cx="5368925" cy="3749675"/>
            <a:chOff x="714348" y="214290"/>
            <a:chExt cx="6215106" cy="4180959"/>
          </a:xfrm>
        </p:grpSpPr>
        <p:pic>
          <p:nvPicPr>
            <p:cNvPr id="1434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214290"/>
              <a:ext cx="6167452" cy="418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4" name="Gruppo 14"/>
            <p:cNvGrpSpPr>
              <a:grpSpLocks/>
            </p:cNvGrpSpPr>
            <p:nvPr/>
          </p:nvGrpSpPr>
          <p:grpSpPr bwMode="auto">
            <a:xfrm>
              <a:off x="1785918" y="285728"/>
              <a:ext cx="5143536" cy="3214710"/>
              <a:chOff x="1785918" y="285728"/>
              <a:chExt cx="5143536" cy="3214710"/>
            </a:xfrm>
          </p:grpSpPr>
          <p:sp>
            <p:nvSpPr>
              <p:cNvPr id="18" name="Ovale 5"/>
              <p:cNvSpPr/>
              <p:nvPr/>
            </p:nvSpPr>
            <p:spPr>
              <a:xfrm rot="19692899">
                <a:off x="3101521" y="1603813"/>
                <a:ext cx="1615340" cy="431903"/>
              </a:xfrm>
              <a:prstGeom prst="ellipse">
                <a:avLst/>
              </a:prstGeom>
              <a:solidFill>
                <a:srgbClr val="FFDE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t-IT" sz="1200" b="1" u="none" dirty="0" err="1" smtClean="0">
                    <a:solidFill>
                      <a:srgbClr val="B50000"/>
                    </a:solidFill>
                  </a:rPr>
                  <a:t>s-process</a:t>
                </a:r>
                <a:r>
                  <a:rPr lang="it-IT" sz="1200" b="1" u="none" dirty="0" smtClean="0">
                    <a:solidFill>
                      <a:srgbClr val="B50000"/>
                    </a:solidFill>
                  </a:rPr>
                  <a:t> </a:t>
                </a:r>
                <a:r>
                  <a:rPr lang="it-IT" sz="1100" u="none" dirty="0">
                    <a:solidFill>
                      <a:srgbClr val="B50000"/>
                    </a:solidFill>
                  </a:rPr>
                  <a:t>(Red </a:t>
                </a:r>
                <a:r>
                  <a:rPr lang="it-IT" sz="1100" u="none" dirty="0" err="1">
                    <a:solidFill>
                      <a:srgbClr val="B50000"/>
                    </a:solidFill>
                  </a:rPr>
                  <a:t>Giants</a:t>
                </a:r>
                <a:r>
                  <a:rPr lang="it-IT" sz="1100" u="none" dirty="0">
                    <a:solidFill>
                      <a:srgbClr val="B50000"/>
                    </a:solidFill>
                  </a:rPr>
                  <a:t>)</a:t>
                </a:r>
              </a:p>
            </p:txBody>
          </p:sp>
          <p:sp>
            <p:nvSpPr>
              <p:cNvPr id="19" name="Rettangolo 6"/>
              <p:cNvSpPr/>
              <p:nvPr/>
            </p:nvSpPr>
            <p:spPr>
              <a:xfrm>
                <a:off x="1785727" y="285094"/>
                <a:ext cx="4572201" cy="214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sp>
            <p:nvSpPr>
              <p:cNvPr id="20" name="Rettangolo 7"/>
              <p:cNvSpPr/>
              <p:nvPr/>
            </p:nvSpPr>
            <p:spPr>
              <a:xfrm>
                <a:off x="5214878" y="2857039"/>
                <a:ext cx="1714576" cy="6425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sp>
            <p:nvSpPr>
              <p:cNvPr id="21" name="Rettangolo 8"/>
              <p:cNvSpPr/>
              <p:nvPr/>
            </p:nvSpPr>
            <p:spPr>
              <a:xfrm rot="19782956">
                <a:off x="4893281" y="1851626"/>
                <a:ext cx="1457297" cy="300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u="none"/>
              </a:p>
            </p:txBody>
          </p:sp>
          <p:cxnSp>
            <p:nvCxnSpPr>
              <p:cNvPr id="22" name="Connettore 2 10"/>
              <p:cNvCxnSpPr/>
              <p:nvPr/>
            </p:nvCxnSpPr>
            <p:spPr>
              <a:xfrm rot="16200000" flipV="1">
                <a:off x="4221641" y="2792017"/>
                <a:ext cx="483236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11"/>
              <p:cNvCxnSpPr/>
              <p:nvPr/>
            </p:nvCxnSpPr>
            <p:spPr>
              <a:xfrm rot="16200000" flipV="1">
                <a:off x="4721495" y="2418528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12"/>
              <p:cNvCxnSpPr/>
              <p:nvPr/>
            </p:nvCxnSpPr>
            <p:spPr>
              <a:xfrm rot="16200000" flipV="1">
                <a:off x="5221350" y="2060970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13"/>
              <p:cNvCxnSpPr/>
              <p:nvPr/>
            </p:nvCxnSpPr>
            <p:spPr>
              <a:xfrm rot="16200000" flipV="1">
                <a:off x="5721205" y="1791916"/>
                <a:ext cx="483235" cy="503530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e 4"/>
              <p:cNvSpPr/>
              <p:nvPr/>
            </p:nvSpPr>
            <p:spPr>
              <a:xfrm rot="19428228">
                <a:off x="4446719" y="2582674"/>
                <a:ext cx="2164812" cy="57351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t-IT" sz="1600" b="1" u="none" dirty="0">
                    <a:solidFill>
                      <a:schemeClr val="tx1"/>
                    </a:solidFill>
                  </a:rPr>
                  <a:t> </a:t>
                </a:r>
                <a:r>
                  <a:rPr lang="it-IT" sz="1600" b="1" u="none" dirty="0" err="1">
                    <a:solidFill>
                      <a:schemeClr val="tx1"/>
                    </a:solidFill>
                  </a:rPr>
                  <a:t>r-process</a:t>
                </a:r>
                <a:r>
                  <a:rPr lang="it-IT" u="none" dirty="0">
                    <a:solidFill>
                      <a:schemeClr val="tx1"/>
                    </a:solidFill>
                  </a:rPr>
                  <a:t> </a:t>
                </a:r>
                <a:r>
                  <a:rPr lang="it-IT" sz="1400" u="none" dirty="0">
                    <a:solidFill>
                      <a:schemeClr val="tx1"/>
                    </a:solidFill>
                  </a:rPr>
                  <a:t>(</a:t>
                </a:r>
                <a:r>
                  <a:rPr lang="it-IT" sz="1400" u="none" dirty="0" err="1">
                    <a:solidFill>
                      <a:schemeClr val="tx1"/>
                    </a:solidFill>
                  </a:rPr>
                  <a:t>Supernovae</a:t>
                </a:r>
                <a:r>
                  <a:rPr lang="it-IT" sz="1400" u="none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p:grpSp>
      </p:grpSp>
      <p:sp>
        <p:nvSpPr>
          <p:cNvPr id="30" name="CasellaDiTesto 23"/>
          <p:cNvSpPr txBox="1"/>
          <p:nvPr/>
        </p:nvSpPr>
        <p:spPr>
          <a:xfrm>
            <a:off x="2051050" y="1989138"/>
            <a:ext cx="1728788" cy="338137"/>
          </a:xfrm>
          <a:prstGeom prst="rect">
            <a:avLst/>
          </a:prstGeom>
          <a:solidFill>
            <a:srgbClr val="B5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u="none" dirty="0" err="1">
                <a:solidFill>
                  <a:schemeClr val="bg1"/>
                </a:solidFill>
              </a:rPr>
              <a:t>Neutron</a:t>
            </a:r>
            <a:r>
              <a:rPr lang="it-IT" sz="1600" u="none" dirty="0">
                <a:solidFill>
                  <a:schemeClr val="bg1"/>
                </a:solidFill>
              </a:rPr>
              <a:t> </a:t>
            </a:r>
            <a:r>
              <a:rPr lang="it-IT" sz="1600" u="none" dirty="0" err="1">
                <a:solidFill>
                  <a:schemeClr val="bg1"/>
                </a:solidFill>
              </a:rPr>
              <a:t>beams</a:t>
            </a:r>
            <a:endParaRPr lang="it-IT" sz="1600" u="none" dirty="0">
              <a:solidFill>
                <a:schemeClr val="bg1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179388" y="1196975"/>
            <a:ext cx="7488237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US" sz="2000" u="none" dirty="0" smtClean="0">
                <a:solidFill>
                  <a:srgbClr val="B50000"/>
                </a:solidFill>
              </a:rPr>
              <a:t>Element production beyond Fe</a:t>
            </a:r>
            <a:endParaRPr lang="en-US" sz="2000" u="none" dirty="0">
              <a:solidFill>
                <a:srgbClr val="B5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ersonalizza struttura">
  <a:themeElements>
    <a:clrScheme name="2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ersonalizza struttur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>
        <a:ln w="38100">
          <a:solidFill>
            <a:srgbClr val="FF66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6826</TotalTime>
  <Words>3926</Words>
  <Application>Microsoft Macintosh PowerPoint</Application>
  <PresentationFormat>On-screen Show (4:3)</PresentationFormat>
  <Paragraphs>566</Paragraphs>
  <Slides>62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1_Struttura predefinita</vt:lpstr>
      <vt:lpstr>2_Personalizza struttura</vt:lpstr>
      <vt:lpstr>Equation</vt:lpstr>
      <vt:lpstr>PowerPoint Presentation</vt:lpstr>
      <vt:lpstr>Outline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The n_TOF project</vt:lpstr>
      <vt:lpstr>LNL @ n_TOF</vt:lpstr>
      <vt:lpstr>The n_TOF project</vt:lpstr>
      <vt:lpstr>The case of 63Ni</vt:lpstr>
      <vt:lpstr>The case of 25Mg</vt:lpstr>
      <vt:lpstr>The case of 25Mg</vt:lpstr>
      <vt:lpstr>The case of 25Mg</vt:lpstr>
      <vt:lpstr>The case of 7Li</vt:lpstr>
      <vt:lpstr>The case of 7Li</vt:lpstr>
      <vt:lpstr>The case of 7Li</vt:lpstr>
      <vt:lpstr>The case of 7Li</vt:lpstr>
      <vt:lpstr>The case of 7Li</vt:lpstr>
      <vt:lpstr>The case of 7Li</vt:lpstr>
      <vt:lpstr>The case of 7Li</vt:lpstr>
      <vt:lpstr>LNS @ n_TOF</vt:lpstr>
      <vt:lpstr>LNS @ n_TOF</vt:lpstr>
      <vt:lpstr>LNS @ n_TOF</vt:lpstr>
      <vt:lpstr>Conclusions</vt:lpstr>
      <vt:lpstr>Conclusions</vt:lpstr>
      <vt:lpstr>PowerPoint Presentation</vt:lpstr>
      <vt:lpstr>PowerPoint Presentation</vt:lpstr>
      <vt:lpstr>INFN – Bo @ n_TOF</vt:lpstr>
      <vt:lpstr>INFN @ n_TOF</vt:lpstr>
      <vt:lpstr>INFN @ n_TOF</vt:lpstr>
      <vt:lpstr>INFN @ n_TOF</vt:lpstr>
      <vt:lpstr>Flux</vt:lpstr>
      <vt:lpstr>INFN – Bo @ n_TOF</vt:lpstr>
      <vt:lpstr>INFN – Bo @ n_TOF</vt:lpstr>
      <vt:lpstr>INFN – Bo @ n_TOF</vt:lpstr>
      <vt:lpstr>INFN – Bo @ n_TOF</vt:lpstr>
      <vt:lpstr>Data Analysis</vt:lpstr>
      <vt:lpstr>Data Analysis</vt:lpstr>
      <vt:lpstr>Data Analysis</vt:lpstr>
      <vt:lpstr>Data Analysis</vt:lpstr>
      <vt:lpstr>Results </vt:lpstr>
      <vt:lpstr>Results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Cristian Massimi</cp:lastModifiedBy>
  <cp:revision>387</cp:revision>
  <cp:lastPrinted>2009-04-22T19:24:48Z</cp:lastPrinted>
  <dcterms:created xsi:type="dcterms:W3CDTF">2009-04-22T19:24:48Z</dcterms:created>
  <dcterms:modified xsi:type="dcterms:W3CDTF">2015-11-12T15:16:46Z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