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8" r:id="rId2"/>
    <p:sldId id="288" r:id="rId3"/>
    <p:sldId id="257" r:id="rId4"/>
    <p:sldId id="310" r:id="rId5"/>
    <p:sldId id="307" r:id="rId6"/>
    <p:sldId id="290" r:id="rId7"/>
    <p:sldId id="291" r:id="rId8"/>
    <p:sldId id="297" r:id="rId9"/>
    <p:sldId id="301" r:id="rId10"/>
    <p:sldId id="302" r:id="rId11"/>
    <p:sldId id="308" r:id="rId12"/>
    <p:sldId id="295" r:id="rId13"/>
    <p:sldId id="311" r:id="rId14"/>
    <p:sldId id="296" r:id="rId15"/>
    <p:sldId id="260" r:id="rId16"/>
    <p:sldId id="261" r:id="rId17"/>
    <p:sldId id="263" r:id="rId18"/>
    <p:sldId id="298" r:id="rId19"/>
    <p:sldId id="266" r:id="rId20"/>
    <p:sldId id="267" r:id="rId21"/>
    <p:sldId id="274" r:id="rId22"/>
    <p:sldId id="275" r:id="rId23"/>
    <p:sldId id="276" r:id="rId24"/>
    <p:sldId id="277" r:id="rId25"/>
    <p:sldId id="269" r:id="rId26"/>
    <p:sldId id="270" r:id="rId27"/>
    <p:sldId id="271" r:id="rId28"/>
    <p:sldId id="279" r:id="rId29"/>
    <p:sldId id="272" r:id="rId30"/>
    <p:sldId id="299" r:id="rId31"/>
    <p:sldId id="273" r:id="rId32"/>
    <p:sldId id="312" r:id="rId33"/>
    <p:sldId id="300" r:id="rId34"/>
    <p:sldId id="282" r:id="rId35"/>
    <p:sldId id="283" r:id="rId36"/>
    <p:sldId id="284" r:id="rId37"/>
    <p:sldId id="303" r:id="rId38"/>
    <p:sldId id="304" r:id="rId39"/>
    <p:sldId id="313" r:id="rId40"/>
  </p:sldIdLst>
  <p:sldSz cx="9144000" cy="6858000" type="screen4x3"/>
  <p:notesSz cx="6794500" cy="99218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D1F8-B298-499A-B462-33658F17E0A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12891"/>
            <a:ext cx="543560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EA80B-44C9-45FF-9092-40E9126F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noProof="0" dirty="0" smtClean="0"/>
              <a:t>16O(e,e’pn):</a:t>
            </a:r>
          </a:p>
          <a:p>
            <a:r>
              <a:rPr lang="en-US" noProof="0" dirty="0" smtClean="0"/>
              <a:t>It is not possible to identify</a:t>
            </a:r>
            <a:r>
              <a:rPr lang="en-US" baseline="0" noProof="0" dirty="0" smtClean="0"/>
              <a:t> i</a:t>
            </a:r>
            <a:r>
              <a:rPr lang="en-US" noProof="0" dirty="0" smtClean="0"/>
              <a:t>ndividual states.</a:t>
            </a:r>
          </a:p>
          <a:p>
            <a:r>
              <a:rPr lang="en-US" noProof="0" dirty="0" smtClean="0"/>
              <a:t>Comparison</a:t>
            </a:r>
            <a:r>
              <a:rPr lang="en-US" baseline="0" noProof="0" dirty="0" smtClean="0"/>
              <a:t> with theoretical calculations of Pavia group, </a:t>
            </a:r>
            <a:r>
              <a:rPr lang="en-US" baseline="0" noProof="0" dirty="0" err="1" smtClean="0"/>
              <a:t>theoret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xs</a:t>
            </a:r>
            <a:r>
              <a:rPr lang="en-US" baseline="0" noProof="0" dirty="0" smtClean="0"/>
              <a:t> one order of magnitude smaller.  </a:t>
            </a:r>
            <a:endParaRPr lang="hr-HR" baseline="0" noProof="0" dirty="0" smtClean="0"/>
          </a:p>
          <a:p>
            <a:r>
              <a:rPr lang="hr-HR" baseline="0" noProof="0" dirty="0" err="1" smtClean="0"/>
              <a:t>Prediction</a:t>
            </a:r>
            <a:r>
              <a:rPr lang="hr-HR" baseline="0" noProof="0" dirty="0" smtClean="0"/>
              <a:t> is </a:t>
            </a:r>
            <a:r>
              <a:rPr lang="hr-HR" baseline="0" noProof="0" dirty="0" err="1" smtClean="0"/>
              <a:t>that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transition</a:t>
            </a:r>
            <a:r>
              <a:rPr lang="hr-HR" baseline="0" noProof="0" dirty="0" smtClean="0"/>
              <a:t> to 3.95 </a:t>
            </a:r>
            <a:r>
              <a:rPr lang="hr-HR" baseline="0" noProof="0" dirty="0" err="1" smtClean="0"/>
              <a:t>will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be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the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biggest</a:t>
            </a:r>
            <a:r>
              <a:rPr lang="hr-HR" baseline="0" noProof="0" dirty="0" smtClean="0"/>
              <a:t>, </a:t>
            </a:r>
            <a:r>
              <a:rPr lang="hr-HR" baseline="0" noProof="0" dirty="0" err="1" smtClean="0"/>
              <a:t>comfirmed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with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the</a:t>
            </a:r>
            <a:r>
              <a:rPr lang="hr-HR" baseline="0" noProof="0" dirty="0" smtClean="0"/>
              <a:t> </a:t>
            </a:r>
            <a:r>
              <a:rPr lang="hr-HR" baseline="0" noProof="0" dirty="0" err="1" smtClean="0"/>
              <a:t>experiment</a:t>
            </a:r>
            <a:r>
              <a:rPr lang="hr-HR" baseline="0" noProof="0" dirty="0" smtClean="0"/>
              <a:t>.</a:t>
            </a:r>
          </a:p>
          <a:p>
            <a:r>
              <a:rPr lang="en-US" noProof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experiment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Middleton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EPJA2007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measured exclusive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e,e′pn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cross sections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first time.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3He(e,e’pn)p</a:t>
            </a:r>
          </a:p>
          <a:p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is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determined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resolution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detector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theoretical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calculations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Calculations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Argonne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V18 or Bonn B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at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endParaRPr lang="hr-HR" sz="12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p_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are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rough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p_</a:t>
            </a:r>
            <a:r>
              <a:rPr lang="hr-HR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</a:t>
            </a:r>
            <a:r>
              <a:rPr lang="hr-HR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200 MeV/c.</a:t>
            </a:r>
            <a:endParaRPr lang="en-US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206BE-5D6D-4A03-9BF8-91209C728D46}" type="slidenum">
              <a:rPr lang="en-US"/>
              <a:pPr/>
              <a:t>21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595AA-7802-4F54-A766-BA48284120C9}" type="slidenum">
              <a:rPr lang="en-US"/>
              <a:pPr/>
              <a:t>22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3DA29-DEC2-4088-8D4A-5FC8AC489809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932D7-F7E2-43B2-8BCE-5996EAFFF9C4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AD705-67DE-4B3D-9695-5EC7F3430B66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Subedi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therefore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speculate that the small concentration of protons inside neutron stars might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disproportionately large effect that needs to be addressed in realistic descriptions of neutron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neutron stars consisted only of neutrons, the relatively weak n-n short-range interaction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mean that they could be reasonably well approximated as an ideal Fermi gas, with only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perturbative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corrections. However, theoretical analysis of neutrino cooling data indicates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neutron stars contain about 5 to 10% protons and electrons in the first central layers (20–22).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 p-n short-range interaction reported here suggests that momentum distribution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protons and neutrons in neutron stars will be substantially different from that characteristic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ideal Fermi gas.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stars.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65925-AF18-4C1E-A741-0F94A03CC31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A80B-44C9-45FF-9092-40E9126FF0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529DF-70C6-44C7-A9A3-29DF22C4217F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61C55-16F6-46E3-9973-F7ACAECECD9D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27.11.2015.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32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7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31.jpeg"/><Relationship Id="rId5" Type="http://schemas.openxmlformats.org/officeDocument/2006/relationships/image" Target="../media/image59.jpeg"/><Relationship Id="rId10" Type="http://schemas.openxmlformats.org/officeDocument/2006/relationships/image" Target="../media/image30.jpeg"/><Relationship Id="rId4" Type="http://schemas.openxmlformats.org/officeDocument/2006/relationships/image" Target="../media/image58.jpeg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erlin Sans FB Demi" pitchFamily="34" charset="0"/>
                <a:cs typeface="Aharoni" pitchFamily="2" charset="-79"/>
              </a:rPr>
              <a:t>Measurements of NN correlations in nuclei</a:t>
            </a:r>
            <a:endParaRPr lang="en-US" sz="3200" b="1" dirty="0"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056784" cy="2520280"/>
          </a:xfrm>
        </p:spPr>
        <p:txBody>
          <a:bodyPr/>
          <a:lstStyle/>
          <a:p>
            <a:r>
              <a:rPr lang="hr-HR" dirty="0" smtClean="0"/>
              <a:t>Damir </a:t>
            </a:r>
            <a:r>
              <a:rPr lang="hr-HR" dirty="0" err="1" smtClean="0"/>
              <a:t>Bosnar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pPr algn="r"/>
            <a:endParaRPr lang="en-US" dirty="0" smtClean="0"/>
          </a:p>
          <a:p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3707904" y="2636912"/>
            <a:ext cx="284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 of Physics</a:t>
            </a:r>
          </a:p>
          <a:p>
            <a:r>
              <a:rPr lang="en-US" dirty="0" smtClean="0"/>
              <a:t>Faculty of Science</a:t>
            </a:r>
          </a:p>
          <a:p>
            <a:r>
              <a:rPr lang="en-US" dirty="0" smtClean="0"/>
              <a:t>University of Zagreb, Croatia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323528" y="4005064"/>
            <a:ext cx="43173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What are and why </a:t>
            </a:r>
            <a:r>
              <a:rPr lang="en-US" dirty="0" smtClean="0"/>
              <a:t>NN-correlations 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Overview of NN </a:t>
            </a:r>
            <a:r>
              <a:rPr lang="en-US" dirty="0" smtClean="0"/>
              <a:t>measurements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NN </a:t>
            </a:r>
            <a:r>
              <a:rPr lang="en-US" dirty="0" smtClean="0"/>
              <a:t>correlations and neutron stars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en-US" dirty="0" smtClean="0"/>
              <a:t>Measurements of pp correlations at MAMI</a:t>
            </a:r>
          </a:p>
          <a:p>
            <a:r>
              <a:rPr lang="en-US" dirty="0" smtClean="0"/>
              <a:t> </a:t>
            </a:r>
            <a:r>
              <a:rPr lang="hr-HR" dirty="0" smtClean="0"/>
              <a:t> </a:t>
            </a:r>
            <a:r>
              <a:rPr lang="en-US" dirty="0" smtClean="0"/>
              <a:t> and future plans</a:t>
            </a:r>
          </a:p>
          <a:p>
            <a:endParaRPr lang="en-US" dirty="0"/>
          </a:p>
        </p:txBody>
      </p:sp>
      <p:pic>
        <p:nvPicPr>
          <p:cNvPr id="22530" name="Picture 2" descr="https://upload.wikimedia.org/wikipedia/en/thumb/c/ce/University_of_Zagreb_logo.svg/271px-University_of_Zagreb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1656184" cy="1656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877272"/>
            <a:ext cx="850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ISU2015 </a:t>
            </a:r>
            <a:br>
              <a:rPr lang="en-US" b="1" dirty="0" smtClean="0"/>
            </a:br>
            <a:r>
              <a:rPr lang="en-US" b="1" dirty="0" smtClean="0"/>
              <a:t>Quest for visible and invisible strange stuff in the Universe</a:t>
            </a:r>
            <a:r>
              <a:rPr lang="hr-HR" b="1" dirty="0" smtClean="0"/>
              <a:t>, </a:t>
            </a:r>
            <a:r>
              <a:rPr lang="hr-HR" b="1" dirty="0" err="1" smtClean="0"/>
              <a:t>Frascati</a:t>
            </a:r>
            <a:r>
              <a:rPr lang="hr-HR" b="1" dirty="0" smtClean="0"/>
              <a:t>, 27 </a:t>
            </a:r>
            <a:r>
              <a:rPr lang="hr-HR" b="1" dirty="0" err="1" smtClean="0"/>
              <a:t>November</a:t>
            </a:r>
            <a:r>
              <a:rPr lang="hr-HR" b="1" dirty="0" smtClean="0"/>
              <a:t>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pp and </a:t>
            </a:r>
            <a:r>
              <a:rPr lang="en-US" dirty="0" err="1" smtClean="0"/>
              <a:t>np</a:t>
            </a:r>
            <a:r>
              <a:rPr lang="en-US" dirty="0" smtClean="0"/>
              <a:t> correlations</a:t>
            </a:r>
            <a:r>
              <a:rPr lang="hr-HR" dirty="0" smtClean="0"/>
              <a:t> </a:t>
            </a:r>
            <a:r>
              <a:rPr lang="en-US" dirty="0" smtClean="0"/>
              <a:t>at JLAB </a:t>
            </a:r>
            <a:r>
              <a:rPr lang="hr-HR" dirty="0" smtClean="0"/>
              <a:t>,</a:t>
            </a: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n-US" dirty="0" err="1" smtClean="0"/>
              <a:t>e,e’pN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en-US" dirty="0"/>
          </a:p>
        </p:txBody>
      </p:sp>
      <p:pic>
        <p:nvPicPr>
          <p:cNvPr id="5" name="Picture 31" descr="science-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54" t="15152" r="12254" b="28409"/>
          <a:stretch>
            <a:fillRect/>
          </a:stretch>
        </p:blipFill>
        <p:spPr bwMode="auto">
          <a:xfrm>
            <a:off x="0" y="2924944"/>
            <a:ext cx="3733889" cy="36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2505100" cy="18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3568" y="1412776"/>
            <a:ext cx="397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R. </a:t>
            </a:r>
            <a:r>
              <a:rPr lang="hr-HR" dirty="0" err="1" smtClean="0"/>
              <a:t>Subedi</a:t>
            </a:r>
            <a:r>
              <a:rPr lang="hr-HR" dirty="0" smtClean="0"/>
              <a:t> et al. </a:t>
            </a:r>
            <a:r>
              <a:rPr lang="hr-HR" dirty="0" err="1" smtClean="0"/>
              <a:t>Science</a:t>
            </a:r>
            <a:r>
              <a:rPr lang="hr-HR" dirty="0" smtClean="0"/>
              <a:t> 320 (2008)  1476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40968"/>
            <a:ext cx="5920333" cy="33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poste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73216"/>
            <a:ext cx="12954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6" cstate="print"/>
          <a:srcRect l="28789" t="15749" r="31743" b="7874"/>
          <a:stretch>
            <a:fillRect/>
          </a:stretch>
        </p:blipFill>
        <p:spPr bwMode="auto">
          <a:xfrm>
            <a:off x="5940152" y="5445224"/>
            <a:ext cx="8207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1988840"/>
            <a:ext cx="456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Approx</a:t>
            </a:r>
            <a:r>
              <a:rPr lang="hr-HR" dirty="0" smtClean="0"/>
              <a:t>. 20 </a:t>
            </a:r>
            <a:r>
              <a:rPr lang="hr-HR" dirty="0" err="1" smtClean="0"/>
              <a:t>times</a:t>
            </a:r>
            <a:r>
              <a:rPr lang="hr-HR" dirty="0" smtClean="0"/>
              <a:t> more np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pp</a:t>
            </a:r>
            <a:r>
              <a:rPr lang="hr-HR" dirty="0" smtClean="0"/>
              <a:t> </a:t>
            </a:r>
            <a:r>
              <a:rPr lang="hr-HR" dirty="0" err="1" smtClean="0"/>
              <a:t>correlations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np vs. </a:t>
            </a:r>
            <a:r>
              <a:rPr lang="hr-HR" dirty="0" err="1" smtClean="0"/>
              <a:t>pp</a:t>
            </a:r>
            <a:r>
              <a:rPr lang="hr-HR" dirty="0" smtClean="0"/>
              <a:t> </a:t>
            </a:r>
            <a:r>
              <a:rPr lang="hr-HR" dirty="0" err="1" smtClean="0"/>
              <a:t>correlations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6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6021288"/>
            <a:ext cx="35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O. </a:t>
            </a:r>
            <a:r>
              <a:rPr lang="hr-HR" dirty="0" err="1" smtClean="0"/>
              <a:t>Hen</a:t>
            </a:r>
            <a:r>
              <a:rPr lang="hr-HR" dirty="0" smtClean="0"/>
              <a:t> et al. </a:t>
            </a:r>
            <a:r>
              <a:rPr lang="hr-HR" dirty="0" err="1" smtClean="0"/>
              <a:t>Science</a:t>
            </a:r>
            <a:r>
              <a:rPr lang="hr-HR" dirty="0" smtClean="0"/>
              <a:t> 346 614 (2014)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rgbClr val="0000FF"/>
                </a:solidFill>
              </a:rPr>
              <a:t>Correlations and Neutron Stars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0675" y="973138"/>
            <a:ext cx="7634288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charset="0"/>
                <a:ea typeface="宋体" charset="-122"/>
              </a:rPr>
              <a:t>‘Classical’ neutron star: </a:t>
            </a:r>
            <a:r>
              <a:rPr lang="en-US" altLang="zh-CN" sz="2000" dirty="0" err="1">
                <a:latin typeface="Arial" charset="0"/>
                <a:ea typeface="宋体" charset="-122"/>
              </a:rPr>
              <a:t>fermi</a:t>
            </a:r>
            <a:r>
              <a:rPr lang="en-US" altLang="zh-CN" sz="2000" dirty="0">
                <a:latin typeface="Arial" charset="0"/>
                <a:ea typeface="宋体" charset="-122"/>
              </a:rPr>
              <a:t> gases of </a:t>
            </a:r>
            <a:r>
              <a:rPr lang="en-US" altLang="zh-CN" sz="2000" i="1" dirty="0">
                <a:latin typeface="Arial" charset="0"/>
                <a:ea typeface="宋体" charset="-122"/>
              </a:rPr>
              <a:t>e</a:t>
            </a:r>
            <a:r>
              <a:rPr lang="en-US" altLang="zh-CN" sz="2000" dirty="0">
                <a:latin typeface="Arial" charset="0"/>
                <a:ea typeface="宋体" charset="-122"/>
              </a:rPr>
              <a:t>, </a:t>
            </a:r>
            <a:r>
              <a:rPr lang="en-US" altLang="zh-CN" sz="2000" i="1" dirty="0">
                <a:latin typeface="Arial" charset="0"/>
                <a:ea typeface="宋体" charset="-122"/>
              </a:rPr>
              <a:t>p</a:t>
            </a:r>
            <a:r>
              <a:rPr lang="en-US" altLang="zh-CN" sz="2000" dirty="0">
                <a:latin typeface="Arial" charset="0"/>
                <a:ea typeface="宋体" charset="-122"/>
              </a:rPr>
              <a:t> and </a:t>
            </a:r>
            <a:r>
              <a:rPr lang="en-US" altLang="zh-CN" sz="2000" i="1" dirty="0">
                <a:latin typeface="Arial" charset="0"/>
                <a:ea typeface="宋体" charset="-122"/>
              </a:rPr>
              <a:t>n</a:t>
            </a:r>
          </a:p>
          <a:p>
            <a:r>
              <a:rPr lang="en-US" altLang="zh-CN" sz="2000" dirty="0">
                <a:latin typeface="Arial" charset="0"/>
                <a:ea typeface="宋体" charset="-122"/>
              </a:rPr>
              <a:t>Low temperature </a:t>
            </a:r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 almost </a:t>
            </a:r>
            <a:r>
              <a:rPr lang="en-US" altLang="zh-CN" sz="2000" dirty="0">
                <a:latin typeface="Arial" charset="0"/>
                <a:ea typeface="宋体" charset="-122"/>
              </a:rPr>
              <a:t>filled </a:t>
            </a:r>
            <a:r>
              <a:rPr lang="en-US" altLang="zh-CN" sz="2000" dirty="0" err="1">
                <a:latin typeface="Arial" charset="0"/>
                <a:ea typeface="宋体" charset="-122"/>
              </a:rPr>
              <a:t>fermi</a:t>
            </a:r>
            <a:r>
              <a:rPr lang="en-US" altLang="zh-CN" sz="2000" dirty="0">
                <a:latin typeface="Arial" charset="0"/>
                <a:ea typeface="宋体" charset="-122"/>
              </a:rPr>
              <a:t> spheres </a:t>
            </a:r>
          </a:p>
          <a:p>
            <a:r>
              <a:rPr lang="en-US" altLang="zh-CN" sz="2000" dirty="0">
                <a:latin typeface="Arial" charset="0"/>
                <a:ea typeface="宋体" charset="-122"/>
              </a:rPr>
              <a:t>                            </a:t>
            </a:r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 limited ability of </a:t>
            </a:r>
            <a:r>
              <a:rPr lang="en-US" altLang="zh-CN" sz="2000" dirty="0" err="1">
                <a:latin typeface="Arial" charset="0"/>
                <a:ea typeface="宋体" charset="-122"/>
                <a:sym typeface="Symbol" pitchFamily="1" charset="2"/>
              </a:rPr>
              <a:t>pn</a:t>
            </a:r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 decays (</a:t>
            </a:r>
            <a:r>
              <a:rPr lang="en-US" altLang="zh-CN" sz="2000" dirty="0" err="1">
                <a:latin typeface="Arial" charset="0"/>
                <a:ea typeface="宋体" charset="-122"/>
                <a:sym typeface="Symbol" pitchFamily="1" charset="2"/>
              </a:rPr>
              <a:t>Urca</a:t>
            </a:r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 process)</a:t>
            </a:r>
          </a:p>
          <a:p>
            <a:endParaRPr lang="en-US" altLang="zh-CN" sz="2000" dirty="0">
              <a:latin typeface="Arial" charset="0"/>
              <a:ea typeface="宋体" charset="-122"/>
              <a:sym typeface="Symbol" pitchFamily="1" charset="2"/>
            </a:endParaRPr>
          </a:p>
          <a:p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Correlations  high momentum tail and holes in the </a:t>
            </a:r>
            <a:r>
              <a:rPr lang="en-US" altLang="zh-CN" sz="2000" dirty="0" err="1">
                <a:latin typeface="Arial" charset="0"/>
                <a:ea typeface="宋体" charset="-122"/>
                <a:sym typeface="Symbol" pitchFamily="1" charset="2"/>
              </a:rPr>
              <a:t>fermi</a:t>
            </a:r>
            <a:r>
              <a:rPr lang="en-US" altLang="zh-CN" sz="2000" dirty="0">
                <a:latin typeface="Arial" charset="0"/>
                <a:ea typeface="宋体" charset="-122"/>
                <a:sym typeface="Symbol" pitchFamily="1" charset="2"/>
              </a:rPr>
              <a:t> spheres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2819400"/>
            <a:ext cx="321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Arial" charset="0"/>
                <a:ea typeface="宋体" charset="-122"/>
              </a:rPr>
              <a:t>Why does this matter?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5536" y="3429000"/>
            <a:ext cx="59451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charset="0"/>
                <a:ea typeface="宋体" charset="-122"/>
              </a:rPr>
              <a:t>Cooling should be dominated by the </a:t>
            </a:r>
            <a:r>
              <a:rPr lang="en-US" altLang="zh-CN" sz="2000" dirty="0" err="1">
                <a:latin typeface="Arial" charset="0"/>
                <a:ea typeface="宋体" charset="-122"/>
              </a:rPr>
              <a:t>Urca</a:t>
            </a:r>
            <a:r>
              <a:rPr lang="en-US" altLang="zh-CN" sz="2000" dirty="0">
                <a:latin typeface="Arial" charset="0"/>
                <a:ea typeface="宋体" charset="-122"/>
              </a:rPr>
              <a:t> process: </a:t>
            </a:r>
          </a:p>
        </p:txBody>
      </p:sp>
      <p:pic>
        <p:nvPicPr>
          <p:cNvPr id="27654" name="Picture 7" descr="latex-image-1"/>
          <p:cNvPicPr>
            <a:picLocks noChangeAspect="1" noChangeArrowheads="1"/>
          </p:cNvPicPr>
          <p:nvPr/>
        </p:nvPicPr>
        <p:blipFill>
          <a:blip r:embed="rId3" cstate="print"/>
          <a:srcRect t="30643" r="12102"/>
          <a:stretch>
            <a:fillRect/>
          </a:stretch>
        </p:blipFill>
        <p:spPr bwMode="auto">
          <a:xfrm>
            <a:off x="1371600" y="3929063"/>
            <a:ext cx="26574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latex-image-1"/>
          <p:cNvPicPr>
            <a:picLocks noChangeAspect="1" noChangeArrowheads="1"/>
          </p:cNvPicPr>
          <p:nvPr/>
        </p:nvPicPr>
        <p:blipFill>
          <a:blip r:embed="rId4" cstate="print"/>
          <a:srcRect t="45963" r="11902"/>
          <a:stretch>
            <a:fillRect/>
          </a:stretch>
        </p:blipFill>
        <p:spPr bwMode="auto">
          <a:xfrm>
            <a:off x="533400" y="4402138"/>
            <a:ext cx="27082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381000" y="5029200"/>
            <a:ext cx="8305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Arial" charset="0"/>
                <a:ea typeface="宋体" charset="-122"/>
              </a:rPr>
              <a:t>Correlations-caused holes in the proton </a:t>
            </a:r>
            <a:r>
              <a:rPr lang="en-US" altLang="zh-CN" sz="2000" dirty="0" err="1">
                <a:latin typeface="Arial" charset="0"/>
                <a:ea typeface="宋体" charset="-122"/>
              </a:rPr>
              <a:t>fermi</a:t>
            </a:r>
            <a:r>
              <a:rPr lang="en-US" altLang="zh-CN" sz="2000" dirty="0">
                <a:latin typeface="Arial" charset="0"/>
                <a:ea typeface="宋体" charset="-122"/>
              </a:rPr>
              <a:t> sphere should enhance this process by large factors and </a:t>
            </a:r>
            <a:r>
              <a:rPr lang="en-US" altLang="zh-CN" sz="2000" dirty="0">
                <a:solidFill>
                  <a:srgbClr val="0070C0"/>
                </a:solidFill>
                <a:latin typeface="Arial" charset="0"/>
                <a:ea typeface="宋体" charset="-122"/>
              </a:rPr>
              <a:t>speed neutron star cooling</a:t>
            </a:r>
            <a:r>
              <a:rPr lang="en-US" altLang="zh-CN" sz="2000" dirty="0">
                <a:latin typeface="Arial" charset="0"/>
                <a:ea typeface="宋体" charset="-122"/>
              </a:rPr>
              <a:t>.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4544599" y="6273225"/>
            <a:ext cx="4599401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ea typeface="宋体" charset="-122"/>
              </a:rPr>
              <a:t>L. Frankfurt, PANIC </a:t>
            </a:r>
            <a:r>
              <a:rPr lang="en-US" altLang="zh-CN" sz="1600" dirty="0" smtClean="0">
                <a:solidFill>
                  <a:srgbClr val="0070C0"/>
                </a:solidFill>
                <a:ea typeface="宋体" charset="-122"/>
              </a:rPr>
              <a:t>200</a:t>
            </a:r>
            <a:r>
              <a:rPr lang="hr-HR" altLang="zh-CN" sz="1600" dirty="0" smtClean="0">
                <a:solidFill>
                  <a:srgbClr val="0070C0"/>
                </a:solidFill>
                <a:ea typeface="宋体" charset="-122"/>
              </a:rPr>
              <a:t>8</a:t>
            </a:r>
          </a:p>
          <a:p>
            <a:r>
              <a:rPr lang="hr-HR" altLang="zh-CN" sz="1600" dirty="0" err="1" smtClean="0">
                <a:solidFill>
                  <a:srgbClr val="0070C0"/>
                </a:solidFill>
                <a:ea typeface="宋体" charset="-122"/>
              </a:rPr>
              <a:t>M.M</a:t>
            </a:r>
            <a:r>
              <a:rPr lang="hr-HR" altLang="zh-CN" sz="1600" dirty="0" smtClean="0">
                <a:solidFill>
                  <a:srgbClr val="0070C0"/>
                </a:solidFill>
                <a:ea typeface="宋体" charset="-122"/>
              </a:rPr>
              <a:t>. </a:t>
            </a:r>
            <a:r>
              <a:rPr lang="hr-HR" altLang="zh-CN" sz="1600" dirty="0" err="1" smtClean="0">
                <a:solidFill>
                  <a:srgbClr val="0070C0"/>
                </a:solidFill>
                <a:ea typeface="宋体" charset="-122"/>
              </a:rPr>
              <a:t>Sargasian</a:t>
            </a:r>
            <a:r>
              <a:rPr lang="hr-HR" altLang="zh-CN" sz="1600" dirty="0" smtClean="0">
                <a:solidFill>
                  <a:srgbClr val="0070C0"/>
                </a:solidFill>
                <a:ea typeface="宋体" charset="-122"/>
              </a:rPr>
              <a:t>, J. </a:t>
            </a:r>
            <a:r>
              <a:rPr lang="hr-HR" altLang="zh-CN" sz="1600" dirty="0" err="1" smtClean="0">
                <a:solidFill>
                  <a:srgbClr val="0070C0"/>
                </a:solidFill>
                <a:ea typeface="宋体" charset="-122"/>
              </a:rPr>
              <a:t>Phys</a:t>
            </a:r>
            <a:r>
              <a:rPr lang="hr-HR" altLang="zh-CN" sz="1600" dirty="0" smtClean="0">
                <a:solidFill>
                  <a:srgbClr val="0070C0"/>
                </a:solidFill>
                <a:ea typeface="宋体" charset="-122"/>
              </a:rPr>
              <a:t>. </a:t>
            </a:r>
            <a:r>
              <a:rPr lang="hr-HR" altLang="zh-CN" sz="1600" dirty="0" err="1" smtClean="0">
                <a:solidFill>
                  <a:srgbClr val="0070C0"/>
                </a:solidFill>
                <a:ea typeface="宋体" charset="-122"/>
              </a:rPr>
              <a:t>Conf..Ser</a:t>
            </a:r>
            <a:r>
              <a:rPr lang="hr-HR" altLang="zh-CN" sz="1600" dirty="0" smtClean="0">
                <a:solidFill>
                  <a:srgbClr val="0070C0"/>
                </a:solidFill>
                <a:ea typeface="宋体" charset="-122"/>
              </a:rPr>
              <a:t>. 496 (2014) 012007</a:t>
            </a:r>
            <a:endParaRPr lang="en-US" altLang="zh-CN" sz="1600" dirty="0"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877272"/>
            <a:ext cx="754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protons  in core than crust of neutron star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influence on magnetic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564904"/>
            <a:ext cx="225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Presence of </a:t>
            </a:r>
            <a:r>
              <a:rPr lang="hr-HR" sz="2400" dirty="0" smtClean="0">
                <a:solidFill>
                  <a:srgbClr val="FF0000"/>
                </a:solidFill>
              </a:rPr>
              <a:t>NN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correlations, I=0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Consequences</a:t>
            </a:r>
            <a:r>
              <a:rPr lang="hr-HR" dirty="0" smtClean="0"/>
              <a:t> for neutron </a:t>
            </a:r>
            <a:r>
              <a:rPr lang="hr-HR" dirty="0" err="1" smtClean="0"/>
              <a:t>stars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A. </a:t>
            </a:r>
            <a:r>
              <a:rPr lang="hr-HR" sz="2700" dirty="0" err="1" smtClean="0"/>
              <a:t>Subedi</a:t>
            </a:r>
            <a:r>
              <a:rPr lang="hr-HR" sz="2700" dirty="0" smtClean="0"/>
              <a:t> et </a:t>
            </a:r>
            <a:r>
              <a:rPr lang="hr-HR" sz="2700" dirty="0" err="1" smtClean="0"/>
              <a:t>al.Science</a:t>
            </a:r>
            <a:r>
              <a:rPr lang="hr-HR" sz="2700" dirty="0" smtClean="0"/>
              <a:t> 320 (2008) 1476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neutron stars consisted </a:t>
            </a:r>
            <a:r>
              <a:rPr lang="en-US" dirty="0" smtClean="0">
                <a:solidFill>
                  <a:srgbClr val="FF0000"/>
                </a:solidFill>
              </a:rPr>
              <a:t>only of neutrons</a:t>
            </a:r>
            <a:r>
              <a:rPr lang="en-US" dirty="0" smtClean="0"/>
              <a:t>, the relatively weak n-n short-range interaction</a:t>
            </a:r>
            <a:r>
              <a:rPr lang="hr-HR" dirty="0" smtClean="0"/>
              <a:t> </a:t>
            </a:r>
            <a:r>
              <a:rPr lang="en-US" dirty="0" smtClean="0"/>
              <a:t>would mean that they could be reasonably well approximated as an ideal Fermi gas, </a:t>
            </a:r>
            <a:r>
              <a:rPr lang="en-US" dirty="0" smtClean="0">
                <a:solidFill>
                  <a:srgbClr val="FF0000"/>
                </a:solidFill>
              </a:rPr>
              <a:t>with only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perturbative</a:t>
            </a:r>
            <a:r>
              <a:rPr lang="en-US" dirty="0" smtClean="0">
                <a:solidFill>
                  <a:srgbClr val="FF0000"/>
                </a:solidFill>
              </a:rPr>
              <a:t> corrections.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However, theoretical analysis of neutrino cooling data indicates that</a:t>
            </a:r>
            <a:r>
              <a:rPr lang="hr-H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neutron stars contain about 5 to 10% protons </a:t>
            </a:r>
            <a:r>
              <a:rPr lang="en-US" dirty="0" smtClean="0"/>
              <a:t>and electrons in the first central layers</a:t>
            </a:r>
            <a:r>
              <a:rPr lang="hr-HR" dirty="0" smtClean="0"/>
              <a:t> [J.M.Lattimer M. </a:t>
            </a:r>
            <a:r>
              <a:rPr lang="hr-HR" dirty="0" err="1" smtClean="0"/>
              <a:t>Parkas</a:t>
            </a:r>
            <a:r>
              <a:rPr lang="hr-HR" dirty="0" smtClean="0"/>
              <a:t>, </a:t>
            </a:r>
            <a:r>
              <a:rPr lang="hr-HR" dirty="0" err="1" smtClean="0"/>
              <a:t>Science</a:t>
            </a:r>
            <a:r>
              <a:rPr lang="hr-HR" dirty="0" smtClean="0"/>
              <a:t> 304 536 (2004), </a:t>
            </a:r>
            <a:r>
              <a:rPr lang="hr-HR" dirty="0" err="1" smtClean="0"/>
              <a:t>G.Baym</a:t>
            </a:r>
            <a:r>
              <a:rPr lang="hr-HR" dirty="0" smtClean="0"/>
              <a:t>, </a:t>
            </a:r>
            <a:r>
              <a:rPr lang="hr-HR" dirty="0" err="1" smtClean="0"/>
              <a:t>Nucl</a:t>
            </a:r>
            <a:r>
              <a:rPr lang="hr-HR" dirty="0" smtClean="0"/>
              <a:t>. </a:t>
            </a:r>
            <a:r>
              <a:rPr lang="hr-HR" dirty="0" err="1" smtClean="0"/>
              <a:t>Phys</a:t>
            </a:r>
            <a:r>
              <a:rPr lang="hr-HR" dirty="0" smtClean="0"/>
              <a:t>. A 702 3 (2002)]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strong p-n short-range interaction</a:t>
            </a:r>
            <a:r>
              <a:rPr lang="hr-HR" dirty="0" smtClean="0">
                <a:solidFill>
                  <a:srgbClr val="FF0000"/>
                </a:solidFill>
              </a:rPr>
              <a:t>s </a:t>
            </a:r>
            <a:r>
              <a:rPr lang="en-US" dirty="0" smtClean="0"/>
              <a:t>suggests that momentum distribution for</a:t>
            </a:r>
            <a:r>
              <a:rPr lang="hr-HR" dirty="0" smtClean="0"/>
              <a:t> </a:t>
            </a:r>
            <a:r>
              <a:rPr lang="en-US" dirty="0" smtClean="0"/>
              <a:t>the protons and neutrons in neutron stars will be substantially </a:t>
            </a:r>
            <a:r>
              <a:rPr lang="en-US" dirty="0" smtClean="0">
                <a:solidFill>
                  <a:srgbClr val="FF0000"/>
                </a:solidFill>
              </a:rPr>
              <a:t>different from that characteristic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an ideal Fermi</a:t>
            </a:r>
            <a:r>
              <a:rPr lang="hr-HR" dirty="0" smtClean="0">
                <a:solidFill>
                  <a:srgbClr val="FF0000"/>
                </a:solidFill>
              </a:rPr>
              <a:t> g</a:t>
            </a:r>
            <a:r>
              <a:rPr lang="hr-HR" dirty="0" smtClean="0"/>
              <a:t>as.</a:t>
            </a:r>
          </a:p>
          <a:p>
            <a:r>
              <a:rPr lang="en-US" dirty="0" smtClean="0"/>
              <a:t>A theoretical calculation that takes into account the p-n correlation effect</a:t>
            </a:r>
            <a:r>
              <a:rPr lang="hr-HR" dirty="0" smtClean="0"/>
              <a:t> </a:t>
            </a:r>
            <a:r>
              <a:rPr lang="en-US" dirty="0" smtClean="0"/>
              <a:t>at relevant neutron star densities and realistic proton concentration </a:t>
            </a:r>
            <a:r>
              <a:rPr lang="en-US" dirty="0" smtClean="0">
                <a:solidFill>
                  <a:srgbClr val="FF0000"/>
                </a:solidFill>
              </a:rPr>
              <a:t>shows the correlation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effect on the momentum distribution of the protons and the neutrons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[T. </a:t>
            </a:r>
            <a:r>
              <a:rPr lang="hr-HR" dirty="0" err="1" smtClean="0"/>
              <a:t>Frick</a:t>
            </a:r>
            <a:r>
              <a:rPr lang="hr-HR" dirty="0" smtClean="0"/>
              <a:t> et al. PRC71  014313 (2005)]</a:t>
            </a:r>
          </a:p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small concentration of protons </a:t>
            </a:r>
            <a:r>
              <a:rPr lang="en-US" dirty="0" smtClean="0"/>
              <a:t>inside neutron stars might have a</a:t>
            </a:r>
            <a:r>
              <a:rPr lang="hr-HR" dirty="0" smtClean="0"/>
              <a:t> </a:t>
            </a:r>
            <a:r>
              <a:rPr lang="en-US" dirty="0" smtClean="0"/>
              <a:t>disproportionately </a:t>
            </a:r>
            <a:r>
              <a:rPr lang="en-US" dirty="0" smtClean="0">
                <a:solidFill>
                  <a:srgbClr val="FF0000"/>
                </a:solidFill>
              </a:rPr>
              <a:t>large effect </a:t>
            </a:r>
            <a:r>
              <a:rPr lang="en-US" dirty="0" smtClean="0"/>
              <a:t>that needs to be addressed in realistic descriptions of neutron</a:t>
            </a:r>
            <a:r>
              <a:rPr lang="hr-HR" dirty="0" smtClean="0"/>
              <a:t> </a:t>
            </a:r>
            <a:r>
              <a:rPr lang="hr-HR" dirty="0" err="1" smtClean="0"/>
              <a:t>stars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Investigations of NN correlations in A(</a:t>
            </a:r>
            <a:r>
              <a:rPr lang="en-US" sz="3600" i="1" dirty="0" err="1" smtClean="0"/>
              <a:t>e,e’pN</a:t>
            </a:r>
            <a:r>
              <a:rPr lang="en-US" sz="3600" i="1" dirty="0" smtClean="0"/>
              <a:t>)B reactions</a:t>
            </a:r>
            <a:r>
              <a:rPr lang="hr-HR" sz="3600" i="1" dirty="0" smtClean="0"/>
              <a:t> on </a:t>
            </a:r>
            <a:r>
              <a:rPr lang="hr-HR" sz="3600" i="1" dirty="0" err="1" smtClean="0"/>
              <a:t>lower</a:t>
            </a:r>
            <a:r>
              <a:rPr lang="hr-HR" sz="3600" i="1" dirty="0" smtClean="0"/>
              <a:t> Q</a:t>
            </a:r>
            <a:r>
              <a:rPr lang="hr-HR" sz="3600" i="1" baseline="30000" dirty="0" smtClean="0"/>
              <a:t>2 </a:t>
            </a:r>
            <a:r>
              <a:rPr lang="hr-HR" sz="3600" i="1" dirty="0" smtClean="0"/>
              <a:t>at MAMI</a:t>
            </a:r>
            <a:endParaRPr lang="en-US" sz="3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Lower energies, but more precise measurement of different variables</a:t>
            </a:r>
          </a:p>
          <a:p>
            <a:r>
              <a:rPr lang="en-US" sz="2800" dirty="0" smtClean="0"/>
              <a:t>Differential cross section measurements</a:t>
            </a:r>
            <a:r>
              <a:rPr lang="hr-HR" sz="2800" dirty="0" smtClean="0"/>
              <a:t>, </a:t>
            </a:r>
            <a:r>
              <a:rPr lang="en-US" sz="2800" dirty="0" smtClean="0"/>
              <a:t>defined final states – nature of NN correlations</a:t>
            </a:r>
          </a:p>
          <a:p>
            <a:r>
              <a:rPr lang="en-US" sz="2800" dirty="0" smtClean="0"/>
              <a:t>A(</a:t>
            </a:r>
            <a:r>
              <a:rPr lang="en-US" sz="2800" dirty="0" err="1" smtClean="0"/>
              <a:t>e,e’pp</a:t>
            </a:r>
            <a:r>
              <a:rPr lang="en-US" sz="2800" dirty="0" smtClean="0"/>
              <a:t>)B or A(</a:t>
            </a:r>
            <a:r>
              <a:rPr lang="en-US" sz="2800" dirty="0" err="1" smtClean="0"/>
              <a:t>e,e’pn</a:t>
            </a:r>
            <a:r>
              <a:rPr lang="en-US" sz="2800" dirty="0" smtClean="0"/>
              <a:t>) in different kinematics- </a:t>
            </a:r>
          </a:p>
          <a:p>
            <a:pPr>
              <a:buNone/>
            </a:pPr>
            <a:r>
              <a:rPr lang="en-US" sz="2800" dirty="0" smtClean="0"/>
              <a:t>    suppression of other possible processes: IC, MEC, FSI</a:t>
            </a:r>
            <a:r>
              <a:rPr lang="hr-H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6427440" cy="51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niOkvir 7"/>
          <p:cNvSpPr txBox="1"/>
          <p:nvPr/>
        </p:nvSpPr>
        <p:spPr>
          <a:xfrm>
            <a:off x="251520" y="69269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NIKHEF in nineties:</a:t>
            </a:r>
          </a:p>
          <a:p>
            <a:r>
              <a:rPr lang="en-US" dirty="0" smtClean="0"/>
              <a:t>Reported evidence</a:t>
            </a:r>
            <a:r>
              <a:rPr lang="hr-HR" smtClean="0"/>
              <a:t>s </a:t>
            </a:r>
            <a:r>
              <a:rPr lang="en-US" smtClean="0"/>
              <a:t>for </a:t>
            </a:r>
            <a:r>
              <a:rPr lang="en-US" dirty="0" smtClean="0"/>
              <a:t>pp SRC correlations.</a:t>
            </a:r>
          </a:p>
          <a:p>
            <a:r>
              <a:rPr lang="en-US" dirty="0" smtClean="0"/>
              <a:t>Limited statistics, low resolution.</a:t>
            </a:r>
          </a:p>
          <a:p>
            <a:endParaRPr lang="en-US" dirty="0"/>
          </a:p>
        </p:txBody>
      </p:sp>
      <p:pic>
        <p:nvPicPr>
          <p:cNvPr id="9" name="Slika 8" descr="kest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692696"/>
            <a:ext cx="3059832" cy="2448859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0" y="155679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12C(</a:t>
            </a:r>
            <a:r>
              <a:rPr lang="en-US" b="1" dirty="0" err="1" smtClean="0">
                <a:solidFill>
                  <a:srgbClr val="FF0000"/>
                </a:solidFill>
              </a:rPr>
              <a:t>e,e’pp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b="1" dirty="0" smtClean="0"/>
              <a:t>NIKHEF</a:t>
            </a:r>
          </a:p>
          <a:p>
            <a:pPr marL="342900" indent="-342900"/>
            <a:r>
              <a:rPr lang="en-US" b="1" i="1" dirty="0" smtClean="0"/>
              <a:t>A. </a:t>
            </a:r>
            <a:r>
              <a:rPr lang="en-US" b="1" i="1" dirty="0" err="1" smtClean="0"/>
              <a:t>Zondervan</a:t>
            </a:r>
            <a:r>
              <a:rPr lang="en-US" b="1" i="1" dirty="0" smtClean="0"/>
              <a:t> et al. </a:t>
            </a:r>
            <a:r>
              <a:rPr lang="en-US" b="1" i="1" dirty="0" err="1" smtClean="0"/>
              <a:t>Nucl</a:t>
            </a:r>
            <a:r>
              <a:rPr lang="en-US" b="1" i="1" dirty="0" smtClean="0"/>
              <a:t>. Phys. A587 (1995) 697</a:t>
            </a:r>
          </a:p>
          <a:p>
            <a:pPr marL="342900" indent="-342900"/>
            <a:r>
              <a:rPr lang="en-US" dirty="0" smtClean="0"/>
              <a:t>in Δ-resonance region, limited statistics</a:t>
            </a:r>
            <a:r>
              <a:rPr lang="en-US" i="1" dirty="0" smtClean="0"/>
              <a:t> </a:t>
            </a:r>
          </a:p>
          <a:p>
            <a:pPr marL="342900" indent="-342900"/>
            <a:r>
              <a:rPr lang="en-US" b="1" i="1" dirty="0" smtClean="0"/>
              <a:t>L. </a:t>
            </a:r>
            <a:r>
              <a:rPr lang="en-US" b="1" i="1" dirty="0" err="1" smtClean="0"/>
              <a:t>Kester</a:t>
            </a:r>
            <a:r>
              <a:rPr lang="en-US" b="1" i="1" dirty="0" smtClean="0"/>
              <a:t> et al. Phys. Rev. </a:t>
            </a:r>
            <a:r>
              <a:rPr lang="en-US" b="1" i="1" dirty="0" err="1" smtClean="0"/>
              <a:t>Lett</a:t>
            </a:r>
            <a:r>
              <a:rPr lang="en-US" b="1" i="1" dirty="0" smtClean="0"/>
              <a:t>. 74 (1995) 1712</a:t>
            </a:r>
          </a:p>
          <a:p>
            <a:pPr marL="342900" indent="-342900"/>
            <a:r>
              <a:rPr lang="en-US" dirty="0" smtClean="0"/>
              <a:t>in “dip” region </a:t>
            </a:r>
            <a:r>
              <a:rPr lang="en-US" i="1" dirty="0" smtClean="0"/>
              <a:t>ω=212 MeV</a:t>
            </a:r>
            <a:r>
              <a:rPr lang="en-US" dirty="0" smtClean="0"/>
              <a:t>,          </a:t>
            </a:r>
            <a:r>
              <a:rPr lang="en-US" i="1" dirty="0" smtClean="0"/>
              <a:t>270 MeV/c</a:t>
            </a:r>
          </a:p>
          <a:p>
            <a:pPr marL="342900" indent="-342900"/>
            <a:r>
              <a:rPr lang="en-US" dirty="0" smtClean="0"/>
              <a:t>evidence for SRC; low resolution, limited statistics</a:t>
            </a:r>
          </a:p>
          <a:p>
            <a:pPr marL="342900" indent="-342900"/>
            <a:endParaRPr lang="hr-HR" i="1" dirty="0" smtClean="0"/>
          </a:p>
          <a:p>
            <a:pPr marL="342900" indent="-342900"/>
            <a:endParaRPr lang="en-US" i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99792" y="2708920"/>
          <a:ext cx="474662" cy="339353"/>
        </p:xfrm>
        <a:graphic>
          <a:graphicData uri="http://schemas.openxmlformats.org/presentationml/2006/ole">
            <p:oleObj spid="_x0000_s1027" name="Equation" r:id="rId7" imgW="291960" imgH="253800" progId="Equation.3">
              <p:embed/>
            </p:oleObj>
          </a:graphicData>
        </a:graphic>
      </p:graphicFrame>
      <p:sp>
        <p:nvSpPr>
          <p:cNvPr id="14" name="TekstniOkvir 13"/>
          <p:cNvSpPr txBox="1"/>
          <p:nvPr/>
        </p:nvSpPr>
        <p:spPr>
          <a:xfrm>
            <a:off x="0" y="580526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3He(e,e’</a:t>
            </a:r>
            <a:r>
              <a:rPr lang="hr-HR" b="1" dirty="0" err="1" smtClean="0">
                <a:solidFill>
                  <a:srgbClr val="FF0000"/>
                </a:solidFill>
              </a:rPr>
              <a:t>pp</a:t>
            </a:r>
            <a:r>
              <a:rPr lang="hr-HR" b="1" dirty="0" smtClean="0">
                <a:solidFill>
                  <a:srgbClr val="FF0000"/>
                </a:solidFill>
              </a:rPr>
              <a:t>)n</a:t>
            </a:r>
            <a:r>
              <a:rPr lang="hr-HR" dirty="0" smtClean="0"/>
              <a:t> at </a:t>
            </a:r>
            <a:r>
              <a:rPr lang="hr-HR" b="1" dirty="0" smtClean="0"/>
              <a:t>NIKHEF</a:t>
            </a:r>
          </a:p>
          <a:p>
            <a:r>
              <a:rPr lang="hr-HR" b="1" i="1" dirty="0" smtClean="0"/>
              <a:t>D.L.Groep et al. </a:t>
            </a:r>
            <a:r>
              <a:rPr lang="hr-HR" b="1" i="1" dirty="0" err="1" smtClean="0"/>
              <a:t>Phys</a:t>
            </a:r>
            <a:r>
              <a:rPr lang="hr-HR" b="1" i="1" dirty="0" smtClean="0"/>
              <a:t>. </a:t>
            </a:r>
            <a:r>
              <a:rPr lang="hr-HR" b="1" i="1" dirty="0" err="1" smtClean="0"/>
              <a:t>Rev</a:t>
            </a:r>
            <a:r>
              <a:rPr lang="hr-HR" b="1" i="1" dirty="0" smtClean="0"/>
              <a:t>. </a:t>
            </a:r>
            <a:r>
              <a:rPr lang="hr-HR" b="1" i="1" dirty="0" err="1" smtClean="0"/>
              <a:t>Lett</a:t>
            </a:r>
            <a:r>
              <a:rPr lang="hr-HR" b="1" i="1" dirty="0" smtClean="0"/>
              <a:t>. 83 (1999) 5443</a:t>
            </a:r>
          </a:p>
          <a:p>
            <a:r>
              <a:rPr lang="hr-HR" b="1" i="1" dirty="0" err="1" smtClean="0"/>
              <a:t>D.L</a:t>
            </a:r>
            <a:r>
              <a:rPr lang="hr-HR" b="1" i="1" dirty="0" smtClean="0"/>
              <a:t>. </a:t>
            </a:r>
            <a:r>
              <a:rPr lang="hr-HR" b="1" i="1" dirty="0" err="1" smtClean="0"/>
              <a:t>Groep</a:t>
            </a:r>
            <a:r>
              <a:rPr lang="hr-HR" b="1" i="1" dirty="0" smtClean="0"/>
              <a:t> et al. </a:t>
            </a:r>
            <a:r>
              <a:rPr lang="hr-HR" b="1" i="1" dirty="0" err="1" smtClean="0"/>
              <a:t>Phys</a:t>
            </a:r>
            <a:r>
              <a:rPr lang="hr-HR" b="1" i="1" dirty="0" smtClean="0"/>
              <a:t>. </a:t>
            </a:r>
            <a:r>
              <a:rPr lang="hr-HR" b="1" i="1" dirty="0" err="1" smtClean="0"/>
              <a:t>Rev</a:t>
            </a:r>
            <a:r>
              <a:rPr lang="hr-HR" b="1" i="1" dirty="0" smtClean="0"/>
              <a:t>. C63 (2000) 014005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5" name="Strelica udesno 14"/>
          <p:cNvSpPr/>
          <p:nvPr/>
        </p:nvSpPr>
        <p:spPr>
          <a:xfrm>
            <a:off x="5004048" y="249289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niOkvir 15"/>
          <p:cNvSpPr txBox="1"/>
          <p:nvPr/>
        </p:nvSpPr>
        <p:spPr>
          <a:xfrm>
            <a:off x="0" y="3429000"/>
            <a:ext cx="5724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16</a:t>
            </a:r>
            <a:r>
              <a:rPr lang="en-US" b="1" dirty="0" smtClean="0">
                <a:solidFill>
                  <a:srgbClr val="FF0000"/>
                </a:solidFill>
              </a:rPr>
              <a:t>O(</a:t>
            </a:r>
            <a:r>
              <a:rPr lang="en-US" b="1" dirty="0" err="1" smtClean="0">
                <a:solidFill>
                  <a:srgbClr val="FF0000"/>
                </a:solidFill>
              </a:rPr>
              <a:t>e,e’pp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</a:rPr>
              <a:t>14</a:t>
            </a:r>
            <a:r>
              <a:rPr lang="en-US" b="1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at NIKHEF</a:t>
            </a:r>
          </a:p>
          <a:p>
            <a:r>
              <a:rPr lang="en-US" b="1" i="1" dirty="0" smtClean="0"/>
              <a:t>C.J.G. </a:t>
            </a:r>
            <a:r>
              <a:rPr lang="en-US" b="1" i="1" dirty="0" err="1" smtClean="0"/>
              <a:t>Onderwater</a:t>
            </a:r>
            <a:r>
              <a:rPr lang="en-US" b="1" i="1" dirty="0" smtClean="0"/>
              <a:t> et al. Phys. Rev. </a:t>
            </a:r>
            <a:r>
              <a:rPr lang="en-US" b="1" i="1" dirty="0" err="1" smtClean="0"/>
              <a:t>Lett</a:t>
            </a:r>
            <a:r>
              <a:rPr lang="en-US" b="1" i="1" dirty="0" smtClean="0"/>
              <a:t>. 78 (1997) 4893 </a:t>
            </a:r>
          </a:p>
          <a:p>
            <a:r>
              <a:rPr lang="en-US" baseline="30000" dirty="0" smtClean="0"/>
              <a:t>  </a:t>
            </a:r>
            <a:r>
              <a:rPr lang="en-US" dirty="0" smtClean="0"/>
              <a:t>identified  dominance of</a:t>
            </a:r>
            <a:r>
              <a:rPr lang="en-US" baseline="30000" dirty="0" smtClean="0"/>
              <a:t> 1</a:t>
            </a:r>
            <a:r>
              <a:rPr lang="en-US" dirty="0" smtClean="0"/>
              <a:t>S</a:t>
            </a:r>
            <a:r>
              <a:rPr lang="en-US" baseline="-25000" dirty="0" smtClean="0"/>
              <a:t>0 </a:t>
            </a:r>
            <a:r>
              <a:rPr lang="en-US" dirty="0" smtClean="0"/>
              <a:t>proton pairs, in agreement with </a:t>
            </a:r>
            <a:r>
              <a:rPr lang="en-US" smtClean="0"/>
              <a:t>theoretical predictions </a:t>
            </a:r>
            <a:r>
              <a:rPr lang="en-US" dirty="0" smtClean="0"/>
              <a:t>for pp SRC, identified GS</a:t>
            </a:r>
            <a:endParaRPr lang="en-US" baseline="-25000" dirty="0" smtClean="0"/>
          </a:p>
          <a:p>
            <a:r>
              <a:rPr lang="en-US" b="1" i="1" dirty="0" smtClean="0"/>
              <a:t>C.J.G. </a:t>
            </a:r>
            <a:r>
              <a:rPr lang="en-US" b="1" i="1" dirty="0" err="1" smtClean="0"/>
              <a:t>Onderwater</a:t>
            </a:r>
            <a:r>
              <a:rPr lang="en-US" b="1" i="1" dirty="0" smtClean="0"/>
              <a:t> et al. Phys. Rev. </a:t>
            </a:r>
            <a:r>
              <a:rPr lang="en-US" b="1" i="1" dirty="0" err="1" smtClean="0"/>
              <a:t>Lett</a:t>
            </a:r>
            <a:r>
              <a:rPr lang="en-US" b="1" i="1" dirty="0" smtClean="0"/>
              <a:t>.  81 (1998) 2213</a:t>
            </a:r>
          </a:p>
          <a:p>
            <a:r>
              <a:rPr lang="en-US" dirty="0" smtClean="0"/>
              <a:t>cross section determined, comparison with theoretical</a:t>
            </a:r>
          </a:p>
          <a:p>
            <a:r>
              <a:rPr lang="en-US" dirty="0" smtClean="0"/>
              <a:t>calculations show signatures for pp SRC.</a:t>
            </a:r>
          </a:p>
          <a:p>
            <a:r>
              <a:rPr lang="en-US" b="1" i="1" dirty="0" smtClean="0"/>
              <a:t>R. </a:t>
            </a:r>
            <a:r>
              <a:rPr lang="en-US" b="1" i="1" dirty="0" err="1" smtClean="0"/>
              <a:t>Starnik</a:t>
            </a:r>
            <a:r>
              <a:rPr lang="en-US" b="1" i="1" dirty="0" smtClean="0"/>
              <a:t> et al. Phys. </a:t>
            </a:r>
            <a:r>
              <a:rPr lang="en-US" b="1" i="1" dirty="0" err="1" smtClean="0"/>
              <a:t>Lett</a:t>
            </a:r>
            <a:r>
              <a:rPr lang="en-US" b="1" i="1" dirty="0" smtClean="0"/>
              <a:t> B 474 (2000) 33</a:t>
            </a:r>
            <a:endParaRPr lang="en-US" b="1" i="1" dirty="0"/>
          </a:p>
        </p:txBody>
      </p:sp>
      <p:sp>
        <p:nvSpPr>
          <p:cNvPr id="17" name="Strelica udesno 16"/>
          <p:cNvSpPr/>
          <p:nvPr/>
        </p:nvSpPr>
        <p:spPr>
          <a:xfrm>
            <a:off x="5508104" y="49411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ika 17" descr="ond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581128"/>
            <a:ext cx="2199378" cy="2276872"/>
          </a:xfrm>
          <a:prstGeom prst="rect">
            <a:avLst/>
          </a:prstGeom>
        </p:spPr>
      </p:pic>
      <p:pic>
        <p:nvPicPr>
          <p:cNvPr id="19" name="Slika 18" descr="onder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3212976"/>
            <a:ext cx="2428875" cy="1381125"/>
          </a:xfrm>
          <a:prstGeom prst="rect">
            <a:avLst/>
          </a:prstGeom>
        </p:spPr>
      </p:pic>
      <p:sp>
        <p:nvSpPr>
          <p:cNvPr id="20" name="Strelica udesno 19"/>
          <p:cNvSpPr/>
          <p:nvPr/>
        </p:nvSpPr>
        <p:spPr>
          <a:xfrm>
            <a:off x="5580112" y="40770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4464497" cy="53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304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10" descr="p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21088"/>
            <a:ext cx="4076374" cy="2016224"/>
          </a:xfrm>
          <a:prstGeom prst="rect">
            <a:avLst/>
          </a:prstGeom>
          <a:noFill/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956376" y="6237312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 i="1" dirty="0"/>
              <a:t>P</a:t>
            </a:r>
            <a:r>
              <a:rPr lang="hr-HR" sz="1400" i="1" baseline="-25000" dirty="0"/>
              <a:t>m</a:t>
            </a:r>
            <a:r>
              <a:rPr lang="hr-HR" sz="1400" i="1" dirty="0"/>
              <a:t>(MeV/c)</a:t>
            </a:r>
            <a:endParaRPr lang="en-US" sz="1400" i="1" dirty="0"/>
          </a:p>
        </p:txBody>
      </p:sp>
      <p:pic>
        <p:nvPicPr>
          <p:cNvPr id="74764" name="Picture 12" descr="ex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916832"/>
            <a:ext cx="4095750" cy="2116138"/>
          </a:xfrm>
          <a:prstGeom prst="rect">
            <a:avLst/>
          </a:prstGeom>
          <a:noFill/>
        </p:spPr>
      </p:pic>
      <p:pic>
        <p:nvPicPr>
          <p:cNvPr id="74765" name="Picture 13" descr="supe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933056"/>
            <a:ext cx="3384376" cy="2220626"/>
          </a:xfrm>
          <a:prstGeom prst="rect">
            <a:avLst/>
          </a:prstGeom>
          <a:noFill/>
        </p:spPr>
      </p:pic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7164288" y="155679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000" i="1" baseline="30000" dirty="0"/>
              <a:t>16</a:t>
            </a:r>
            <a:r>
              <a:rPr lang="hr-HR" sz="2000" i="1" dirty="0"/>
              <a:t>O</a:t>
            </a:r>
            <a:r>
              <a:rPr lang="en-US" sz="2000" i="1" dirty="0"/>
              <a:t>(</a:t>
            </a:r>
            <a:r>
              <a:rPr lang="en-US" sz="2000" i="1" dirty="0" err="1"/>
              <a:t>e,e’pp</a:t>
            </a:r>
            <a:r>
              <a:rPr lang="en-US" sz="2000" i="1" dirty="0"/>
              <a:t>)</a:t>
            </a:r>
            <a:r>
              <a:rPr lang="hr-HR" sz="2000" i="1" baseline="30000" dirty="0"/>
              <a:t>14</a:t>
            </a:r>
            <a:r>
              <a:rPr lang="hr-HR" sz="2000" i="1" dirty="0"/>
              <a:t>C</a:t>
            </a:r>
            <a:endParaRPr lang="en-US" sz="2000" i="1" dirty="0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539552" y="3356992"/>
            <a:ext cx="38884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M. </a:t>
            </a:r>
            <a:r>
              <a:rPr lang="hr-HR" dirty="0" err="1">
                <a:solidFill>
                  <a:srgbClr val="FF0000"/>
                </a:solidFill>
              </a:rPr>
              <a:t>Kahrau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PhD</a:t>
            </a:r>
            <a:r>
              <a:rPr lang="hr-HR" dirty="0" smtClean="0">
                <a:solidFill>
                  <a:srgbClr val="FF0000"/>
                </a:solidFill>
              </a:rPr>
              <a:t>, Uni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err="1">
                <a:solidFill>
                  <a:srgbClr val="FF0000"/>
                </a:solidFill>
              </a:rPr>
              <a:t>Mainz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1999</a:t>
            </a:r>
          </a:p>
          <a:p>
            <a:r>
              <a:rPr lang="hr-HR" sz="1600" dirty="0" err="1" smtClean="0"/>
              <a:t>Eb</a:t>
            </a:r>
            <a:r>
              <a:rPr lang="hr-HR" sz="1600" dirty="0" smtClean="0"/>
              <a:t> = 855 MeV q = 316 MeV/c, </a:t>
            </a:r>
            <a:r>
              <a:rPr lang="el-GR" sz="1600" dirty="0" smtClean="0"/>
              <a:t>ω</a:t>
            </a:r>
            <a:r>
              <a:rPr lang="hr-HR" sz="1600" dirty="0" smtClean="0"/>
              <a:t> = 215 MeV</a:t>
            </a:r>
            <a:endParaRPr lang="en-US" sz="1600" dirty="0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8028384" y="4149080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 i="1" dirty="0"/>
              <a:t>E</a:t>
            </a:r>
            <a:r>
              <a:rPr lang="hr-HR" sz="1200" i="1" baseline="-25000" dirty="0"/>
              <a:t>x</a:t>
            </a:r>
            <a:r>
              <a:rPr lang="hr-HR" sz="1200" i="1" dirty="0"/>
              <a:t> (MeV)</a:t>
            </a:r>
            <a:endParaRPr lang="en-US" sz="1200" i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67544" y="1844824"/>
            <a:ext cx="4013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R. </a:t>
            </a:r>
            <a:r>
              <a:rPr lang="hr-HR" sz="1600" dirty="0" err="1" smtClean="0"/>
              <a:t>Edelhoff</a:t>
            </a:r>
            <a:r>
              <a:rPr lang="hr-HR" sz="1600" dirty="0" smtClean="0"/>
              <a:t>, </a:t>
            </a:r>
            <a:r>
              <a:rPr lang="hr-HR" sz="1600" dirty="0" err="1" smtClean="0"/>
              <a:t>PhD</a:t>
            </a:r>
            <a:r>
              <a:rPr lang="hr-HR" sz="1600" dirty="0" smtClean="0"/>
              <a:t>, Uni </a:t>
            </a:r>
            <a:r>
              <a:rPr lang="hr-HR" sz="1600" dirty="0" err="1" smtClean="0"/>
              <a:t>Main</a:t>
            </a:r>
            <a:r>
              <a:rPr lang="hr-HR" sz="1600" dirty="0" smtClean="0"/>
              <a:t> 2000 :</a:t>
            </a:r>
          </a:p>
          <a:p>
            <a:r>
              <a:rPr lang="hr-HR" sz="1600" dirty="0" smtClean="0"/>
              <a:t>4</a:t>
            </a:r>
            <a:r>
              <a:rPr lang="el-GR" sz="1600" dirty="0" smtClean="0"/>
              <a:t>π</a:t>
            </a:r>
            <a:r>
              <a:rPr lang="hr-HR" sz="1600" dirty="0" smtClean="0"/>
              <a:t> BGO – </a:t>
            </a:r>
            <a:r>
              <a:rPr lang="hr-HR" sz="1600" dirty="0" err="1" smtClean="0"/>
              <a:t>ball</a:t>
            </a:r>
            <a:r>
              <a:rPr lang="hr-HR" sz="1600" dirty="0" smtClean="0"/>
              <a:t>, </a:t>
            </a:r>
            <a:r>
              <a:rPr lang="hr-HR" sz="1600" dirty="0" err="1" smtClean="0"/>
              <a:t>dip</a:t>
            </a:r>
            <a:r>
              <a:rPr lang="hr-HR" sz="1600" dirty="0" smtClean="0"/>
              <a:t> </a:t>
            </a:r>
            <a:r>
              <a:rPr lang="hr-HR" sz="1600" dirty="0" err="1" smtClean="0"/>
              <a:t>region</a:t>
            </a:r>
            <a:r>
              <a:rPr lang="hr-HR" sz="1600" dirty="0" smtClean="0"/>
              <a:t>, </a:t>
            </a:r>
            <a:r>
              <a:rPr lang="hr-HR" sz="1600" baseline="30000" dirty="0" smtClean="0"/>
              <a:t>12</a:t>
            </a:r>
            <a:r>
              <a:rPr lang="hr-HR" sz="1600" dirty="0" smtClean="0"/>
              <a:t>C(e,e’), </a:t>
            </a:r>
            <a:r>
              <a:rPr lang="hr-HR" sz="1600" baseline="30000" dirty="0" smtClean="0"/>
              <a:t>12</a:t>
            </a:r>
            <a:r>
              <a:rPr lang="hr-HR" sz="1600" dirty="0" smtClean="0"/>
              <a:t>C(e,e’p), </a:t>
            </a:r>
          </a:p>
          <a:p>
            <a:r>
              <a:rPr lang="hr-HR" sz="1600" baseline="30000" dirty="0" smtClean="0"/>
              <a:t>                         12</a:t>
            </a:r>
            <a:r>
              <a:rPr lang="hr-HR" sz="1600" dirty="0" smtClean="0"/>
              <a:t>C(e,e’</a:t>
            </a:r>
            <a:r>
              <a:rPr lang="hr-HR" sz="1600" dirty="0" err="1" smtClean="0"/>
              <a:t>pp</a:t>
            </a:r>
            <a:r>
              <a:rPr lang="hr-HR" sz="1600" dirty="0" smtClean="0"/>
              <a:t>)</a:t>
            </a:r>
            <a:endParaRPr lang="en-US" sz="16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895528" y="651944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G. </a:t>
            </a:r>
            <a:r>
              <a:rPr lang="hr-HR" sz="1600" dirty="0" err="1" smtClean="0"/>
              <a:t>Rosner</a:t>
            </a:r>
            <a:r>
              <a:rPr lang="hr-HR" sz="1600" dirty="0" smtClean="0"/>
              <a:t>, </a:t>
            </a:r>
            <a:r>
              <a:rPr lang="hr-HR" sz="1600" dirty="0" err="1" smtClean="0"/>
              <a:t>Prog</a:t>
            </a:r>
            <a:r>
              <a:rPr lang="hr-HR" sz="1600" dirty="0" smtClean="0"/>
              <a:t>. </a:t>
            </a:r>
            <a:r>
              <a:rPr lang="hr-HR" sz="1600" dirty="0" err="1" smtClean="0"/>
              <a:t>Part</a:t>
            </a:r>
            <a:r>
              <a:rPr lang="hr-HR" sz="1600" dirty="0" smtClean="0"/>
              <a:t>. </a:t>
            </a:r>
            <a:r>
              <a:rPr lang="hr-HR" sz="1600" dirty="0" err="1" smtClean="0"/>
              <a:t>Nucl</a:t>
            </a:r>
            <a:r>
              <a:rPr lang="hr-HR" sz="1600" dirty="0" smtClean="0"/>
              <a:t>. </a:t>
            </a:r>
            <a:r>
              <a:rPr lang="hr-HR" sz="1600" dirty="0" err="1" smtClean="0"/>
              <a:t>Phys</a:t>
            </a:r>
            <a:r>
              <a:rPr lang="hr-HR" sz="1600" dirty="0" smtClean="0"/>
              <a:t>  </a:t>
            </a:r>
            <a:r>
              <a:rPr lang="hr-HR" sz="1600" b="1" dirty="0" smtClean="0"/>
              <a:t>44</a:t>
            </a:r>
            <a:r>
              <a:rPr lang="hr-HR" sz="1600" dirty="0" smtClean="0"/>
              <a:t> 99 (2000) </a:t>
            </a:r>
            <a:endParaRPr lang="en-US" sz="1600" dirty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39552" y="3933056"/>
            <a:ext cx="183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Super-parallel </a:t>
            </a:r>
            <a:endParaRPr lang="hr-HR" sz="1600" dirty="0" smtClean="0"/>
          </a:p>
          <a:p>
            <a:r>
              <a:rPr lang="en-US" sz="1600" dirty="0" smtClean="0"/>
              <a:t> kinematics</a:t>
            </a:r>
            <a:r>
              <a:rPr lang="hr-HR" sz="1600" dirty="0" smtClean="0"/>
              <a:t>:</a:t>
            </a:r>
            <a:endParaRPr lang="en-US" sz="16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611560" y="188640"/>
            <a:ext cx="5874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err="1" smtClean="0"/>
              <a:t>Measurements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i="1" dirty="0" smtClean="0"/>
              <a:t>A(e,e’</a:t>
            </a:r>
            <a:r>
              <a:rPr lang="hr-HR" sz="2800" b="1" i="1" dirty="0" err="1" smtClean="0"/>
              <a:t>pp</a:t>
            </a:r>
            <a:r>
              <a:rPr lang="hr-HR" sz="2800" b="1" i="1" dirty="0" smtClean="0"/>
              <a:t>)B</a:t>
            </a:r>
            <a:r>
              <a:rPr lang="hr-HR" sz="2800" b="1" dirty="0" smtClean="0"/>
              <a:t> at MAMI</a:t>
            </a:r>
            <a:endParaRPr lang="en-US" sz="2800" b="1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0" y="6027003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Later</a:t>
            </a:r>
            <a:r>
              <a:rPr lang="hr-HR" sz="1600" dirty="0" smtClean="0"/>
              <a:t> </a:t>
            </a:r>
            <a:r>
              <a:rPr lang="hr-HR" sz="1600" dirty="0" err="1" smtClean="0"/>
              <a:t>calcuations</a:t>
            </a:r>
            <a:r>
              <a:rPr lang="hr-HR" sz="1600" dirty="0" smtClean="0"/>
              <a:t> </a:t>
            </a:r>
            <a:r>
              <a:rPr lang="hr-HR" sz="1600" dirty="0" err="1" smtClean="0"/>
              <a:t>have</a:t>
            </a:r>
            <a:r>
              <a:rPr lang="hr-HR" sz="1600" dirty="0" smtClean="0"/>
              <a:t> </a:t>
            </a:r>
            <a:r>
              <a:rPr lang="hr-HR" sz="1600" dirty="0" err="1" smtClean="0"/>
              <a:t>shown</a:t>
            </a:r>
            <a:r>
              <a:rPr lang="hr-HR" sz="1600" dirty="0" smtClean="0"/>
              <a:t> </a:t>
            </a:r>
            <a:r>
              <a:rPr lang="hr-HR" sz="1600" dirty="0" err="1" smtClean="0"/>
              <a:t>that</a:t>
            </a:r>
            <a:r>
              <a:rPr lang="hr-HR" sz="1600" dirty="0" smtClean="0"/>
              <a:t> FSI (NN) </a:t>
            </a:r>
            <a:r>
              <a:rPr lang="hr-HR" sz="1600" dirty="0" err="1" smtClean="0"/>
              <a:t>has</a:t>
            </a:r>
            <a:r>
              <a:rPr lang="hr-HR" sz="1600" dirty="0" smtClean="0"/>
              <a:t> </a:t>
            </a:r>
            <a:r>
              <a:rPr lang="hr-HR" sz="1600" dirty="0" err="1" smtClean="0"/>
              <a:t>bigger</a:t>
            </a:r>
            <a:endParaRPr lang="hr-HR" sz="1600" dirty="0" smtClean="0"/>
          </a:p>
          <a:p>
            <a:r>
              <a:rPr lang="hr-HR" sz="1600" dirty="0" err="1" smtClean="0"/>
              <a:t>cotribution</a:t>
            </a:r>
            <a:r>
              <a:rPr lang="hr-HR" sz="1600" dirty="0" smtClean="0"/>
              <a:t> at </a:t>
            </a:r>
            <a:r>
              <a:rPr lang="hr-HR" sz="1600" dirty="0" err="1" smtClean="0"/>
              <a:t>medium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large</a:t>
            </a:r>
            <a:r>
              <a:rPr lang="hr-HR" sz="1600" dirty="0" smtClean="0"/>
              <a:t> p</a:t>
            </a:r>
            <a:r>
              <a:rPr lang="hr-HR" sz="1600" baseline="-25000" dirty="0" smtClean="0"/>
              <a:t>m</a:t>
            </a:r>
            <a:r>
              <a:rPr lang="hr-HR" sz="1600" dirty="0" smtClean="0"/>
              <a:t>:</a:t>
            </a:r>
          </a:p>
          <a:p>
            <a:r>
              <a:rPr lang="hr-HR" sz="1600" dirty="0" smtClean="0"/>
              <a:t> M. </a:t>
            </a:r>
            <a:r>
              <a:rPr lang="hr-HR" sz="1600" dirty="0" err="1" smtClean="0"/>
              <a:t>Schwab</a:t>
            </a:r>
            <a:r>
              <a:rPr lang="hr-HR" sz="1600" dirty="0" smtClean="0"/>
              <a:t> et al. Eur. </a:t>
            </a:r>
            <a:r>
              <a:rPr lang="hr-HR" sz="1600" dirty="0" err="1" smtClean="0"/>
              <a:t>Phys</a:t>
            </a:r>
            <a:r>
              <a:rPr lang="hr-HR" sz="1600" dirty="0" smtClean="0"/>
              <a:t>. JA17 (2003) 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90872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err="1" smtClean="0">
                <a:cs typeface="Aharoni" pitchFamily="2" charset="-79"/>
              </a:rPr>
              <a:t>Measurements</a:t>
            </a:r>
            <a:r>
              <a:rPr lang="hr-HR" sz="2800" b="1" dirty="0" smtClean="0">
                <a:cs typeface="Aharoni" pitchFamily="2" charset="-79"/>
              </a:rPr>
              <a:t> </a:t>
            </a:r>
            <a:r>
              <a:rPr lang="hr-HR" sz="2800" b="1" dirty="0" err="1" smtClean="0">
                <a:cs typeface="Aharoni" pitchFamily="2" charset="-79"/>
              </a:rPr>
              <a:t>of</a:t>
            </a:r>
            <a:r>
              <a:rPr lang="hr-HR" sz="2800" b="1" dirty="0" smtClean="0">
                <a:cs typeface="Aharoni" pitchFamily="2" charset="-79"/>
              </a:rPr>
              <a:t> </a:t>
            </a:r>
            <a:r>
              <a:rPr lang="hr-HR" sz="2800" b="1" i="1" dirty="0" smtClean="0">
                <a:cs typeface="Aharoni" pitchFamily="2" charset="-79"/>
              </a:rPr>
              <a:t>A(e,e’pn)B </a:t>
            </a:r>
            <a:r>
              <a:rPr lang="hr-HR" sz="2800" b="1" dirty="0" smtClean="0">
                <a:cs typeface="Aharoni" pitchFamily="2" charset="-79"/>
              </a:rPr>
              <a:t>at MAMI</a:t>
            </a:r>
            <a:endParaRPr lang="en-US" sz="2800" b="1" dirty="0">
              <a:cs typeface="Aharoni" pitchFamily="2" charset="-79"/>
            </a:endParaRPr>
          </a:p>
        </p:txBody>
      </p:sp>
      <p:pic>
        <p:nvPicPr>
          <p:cNvPr id="4" name="Slika 3" descr="p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2880320" cy="217250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66050" y="116632"/>
            <a:ext cx="2577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Complementary information</a:t>
            </a:r>
            <a:endParaRPr lang="hr-HR" sz="1600" dirty="0" smtClean="0"/>
          </a:p>
          <a:p>
            <a:r>
              <a:rPr lang="en-US" sz="1600" dirty="0" smtClean="0"/>
              <a:t> about </a:t>
            </a:r>
            <a:r>
              <a:rPr lang="en-US" sz="1600" dirty="0" err="1" smtClean="0"/>
              <a:t>NN,tensor</a:t>
            </a:r>
            <a:r>
              <a:rPr lang="en-US" sz="1600" dirty="0" smtClean="0"/>
              <a:t> correlation</a:t>
            </a:r>
            <a:endParaRPr lang="hr-HR" sz="1600" dirty="0" smtClean="0"/>
          </a:p>
          <a:p>
            <a:r>
              <a:rPr lang="en-US" sz="1600" dirty="0" smtClean="0"/>
              <a:t> term</a:t>
            </a:r>
          </a:p>
          <a:p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251520" y="7647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aseline="30000" dirty="0" smtClean="0"/>
              <a:t>16</a:t>
            </a:r>
            <a:r>
              <a:rPr lang="hr-HR" dirty="0" smtClean="0"/>
              <a:t>O(e,e’pn)</a:t>
            </a:r>
            <a:r>
              <a:rPr lang="hr-HR" baseline="30000" dirty="0" smtClean="0"/>
              <a:t>14</a:t>
            </a:r>
            <a:r>
              <a:rPr lang="hr-HR" dirty="0" smtClean="0"/>
              <a:t>N : </a:t>
            </a:r>
            <a:r>
              <a:rPr lang="hr-HR" dirty="0" err="1" smtClean="0"/>
              <a:t>G.D</a:t>
            </a:r>
            <a:r>
              <a:rPr lang="hr-HR" dirty="0" smtClean="0"/>
              <a:t>. </a:t>
            </a:r>
            <a:r>
              <a:rPr lang="hr-HR" dirty="0" err="1" smtClean="0"/>
              <a:t>Middleton</a:t>
            </a:r>
            <a:r>
              <a:rPr lang="hr-HR" dirty="0" smtClean="0"/>
              <a:t> et al. Eur. </a:t>
            </a:r>
            <a:r>
              <a:rPr lang="hr-HR" dirty="0" err="1" smtClean="0"/>
              <a:t>Phy</a:t>
            </a:r>
            <a:r>
              <a:rPr lang="hr-HR" dirty="0" smtClean="0"/>
              <a:t>. J. A29 (2006) 261</a:t>
            </a:r>
          </a:p>
          <a:p>
            <a:r>
              <a:rPr lang="hr-HR" baseline="30000" dirty="0" smtClean="0"/>
              <a:t>  3</a:t>
            </a:r>
            <a:r>
              <a:rPr lang="hr-HR" dirty="0" smtClean="0"/>
              <a:t>He(e,e’pn)p   : </a:t>
            </a:r>
            <a:r>
              <a:rPr lang="hr-HR" dirty="0" err="1" smtClean="0"/>
              <a:t>G.D</a:t>
            </a:r>
            <a:r>
              <a:rPr lang="hr-HR" dirty="0" smtClean="0"/>
              <a:t>. </a:t>
            </a:r>
            <a:r>
              <a:rPr lang="hr-HR" dirty="0" err="1" smtClean="0"/>
              <a:t>Middleton</a:t>
            </a:r>
            <a:r>
              <a:rPr lang="hr-HR" dirty="0" smtClean="0"/>
              <a:t> et al. </a:t>
            </a:r>
            <a:r>
              <a:rPr lang="hr-HR" dirty="0" err="1" smtClean="0"/>
              <a:t>Phys</a:t>
            </a:r>
            <a:r>
              <a:rPr lang="hr-HR" dirty="0" smtClean="0"/>
              <a:t>. </a:t>
            </a:r>
            <a:r>
              <a:rPr lang="hr-HR" dirty="0" err="1" smtClean="0"/>
              <a:t>Rev</a:t>
            </a:r>
            <a:r>
              <a:rPr lang="hr-HR" dirty="0" smtClean="0"/>
              <a:t>. </a:t>
            </a:r>
            <a:r>
              <a:rPr lang="hr-HR" dirty="0" err="1" smtClean="0"/>
              <a:t>Lett</a:t>
            </a:r>
            <a:r>
              <a:rPr lang="hr-HR" dirty="0" smtClean="0"/>
              <a:t>. 103 (2009) 152501  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9512" y="1844824"/>
            <a:ext cx="211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10" name="Slika 9" descr="p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12776"/>
            <a:ext cx="3270503" cy="2232248"/>
          </a:xfrm>
          <a:prstGeom prst="rect">
            <a:avLst/>
          </a:prstGeom>
        </p:spPr>
      </p:pic>
      <p:pic>
        <p:nvPicPr>
          <p:cNvPr id="11" name="Slika 10" descr="pn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3098667" cy="2088232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7164288" y="1556792"/>
            <a:ext cx="1187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squares</a:t>
            </a:r>
            <a:endParaRPr lang="hr-HR" sz="1200" dirty="0" smtClean="0"/>
          </a:p>
          <a:p>
            <a:r>
              <a:rPr lang="hr-HR" sz="1200" dirty="0" smtClean="0"/>
              <a:t>2≤E</a:t>
            </a:r>
            <a:r>
              <a:rPr lang="hr-HR" sz="1200" baseline="-25000" dirty="0" smtClean="0"/>
              <a:t>x</a:t>
            </a:r>
            <a:r>
              <a:rPr lang="hr-HR" sz="1200" dirty="0" smtClean="0"/>
              <a:t>≤9 MeV</a:t>
            </a:r>
          </a:p>
          <a:p>
            <a:r>
              <a:rPr lang="en-US" sz="1200" dirty="0" smtClean="0"/>
              <a:t>empty cycles</a:t>
            </a:r>
            <a:endParaRPr lang="hr-HR" sz="1200" dirty="0" smtClean="0"/>
          </a:p>
          <a:p>
            <a:r>
              <a:rPr lang="hr-HR" sz="1200" dirty="0" smtClean="0"/>
              <a:t>9≤E</a:t>
            </a:r>
            <a:r>
              <a:rPr lang="hr-HR" sz="1200" baseline="-25000" dirty="0" smtClean="0"/>
              <a:t>x</a:t>
            </a:r>
            <a:r>
              <a:rPr lang="hr-HR" sz="1200" dirty="0" smtClean="0"/>
              <a:t>≤15 MeV</a:t>
            </a:r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en-US" sz="12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6732240" y="414908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2≤E</a:t>
            </a:r>
            <a:r>
              <a:rPr lang="hr-HR" baseline="-25000" dirty="0" smtClean="0"/>
              <a:t>x</a:t>
            </a:r>
            <a:r>
              <a:rPr lang="hr-HR" dirty="0" smtClean="0"/>
              <a:t>≤9 MeV</a:t>
            </a:r>
          </a:p>
        </p:txBody>
      </p:sp>
      <p:pic>
        <p:nvPicPr>
          <p:cNvPr id="17" name="Slika 16" descr="pn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789041"/>
            <a:ext cx="3168352" cy="2023930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179512" y="3501008"/>
            <a:ext cx="401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Super-parallel kinematics, ω = 215 MeV </a:t>
            </a:r>
            <a:endParaRPr lang="en-US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0" y="14127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aseline="30000" dirty="0" smtClean="0">
                <a:solidFill>
                  <a:srgbClr val="FF0000"/>
                </a:solidFill>
              </a:rPr>
              <a:t>16</a:t>
            </a:r>
            <a:r>
              <a:rPr lang="hr-HR" sz="2000" dirty="0" smtClean="0">
                <a:solidFill>
                  <a:srgbClr val="FF0000"/>
                </a:solidFill>
              </a:rPr>
              <a:t>O(e,e’pn)</a:t>
            </a:r>
            <a:r>
              <a:rPr lang="hr-HR" sz="2000" baseline="30000" dirty="0" smtClean="0">
                <a:solidFill>
                  <a:srgbClr val="FF0000"/>
                </a:solidFill>
              </a:rPr>
              <a:t>14</a:t>
            </a:r>
            <a:r>
              <a:rPr lang="hr-HR" sz="2000" dirty="0" smtClean="0">
                <a:solidFill>
                  <a:srgbClr val="FF0000"/>
                </a:solidFill>
              </a:rPr>
              <a:t>N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0" y="5589240"/>
            <a:ext cx="92738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aseline="30000" dirty="0" smtClean="0"/>
              <a:t> </a:t>
            </a:r>
            <a:r>
              <a:rPr lang="hr-HR" sz="2000" baseline="30000" dirty="0" smtClean="0">
                <a:solidFill>
                  <a:srgbClr val="FF0000"/>
                </a:solidFill>
              </a:rPr>
              <a:t>3</a:t>
            </a:r>
            <a:r>
              <a:rPr lang="hr-HR" sz="2000" dirty="0" smtClean="0">
                <a:solidFill>
                  <a:srgbClr val="FF0000"/>
                </a:solidFill>
              </a:rPr>
              <a:t>He(e,pn)p :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         </a:t>
            </a:r>
            <a:r>
              <a:rPr lang="hr-HR" sz="2000" dirty="0" smtClean="0"/>
              <a:t>-</a:t>
            </a:r>
            <a:r>
              <a:rPr lang="hr-HR" sz="2000" dirty="0" err="1" smtClean="0"/>
              <a:t>final</a:t>
            </a:r>
            <a:r>
              <a:rPr lang="hr-HR" sz="2000" dirty="0" smtClean="0"/>
              <a:t> state is </a:t>
            </a:r>
            <a:r>
              <a:rPr lang="hr-HR" sz="2000" dirty="0" err="1" smtClean="0"/>
              <a:t>determined</a:t>
            </a:r>
            <a:r>
              <a:rPr lang="hr-HR" sz="2000" dirty="0" smtClean="0"/>
              <a:t>, </a:t>
            </a:r>
            <a:r>
              <a:rPr lang="hr-HR" sz="2000" dirty="0" err="1" smtClean="0"/>
              <a:t>resolution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detector</a:t>
            </a:r>
            <a:r>
              <a:rPr lang="hr-HR" sz="2000" dirty="0" smtClean="0"/>
              <a:t> </a:t>
            </a:r>
            <a:r>
              <a:rPr lang="hr-HR" sz="2000" dirty="0" err="1" smtClean="0"/>
              <a:t>system</a:t>
            </a:r>
            <a:r>
              <a:rPr lang="hr-HR" sz="2000" dirty="0" smtClean="0"/>
              <a:t> </a:t>
            </a:r>
            <a:r>
              <a:rPr lang="hr-HR" sz="2000" dirty="0" err="1" smtClean="0"/>
              <a:t>not</a:t>
            </a:r>
            <a:r>
              <a:rPr lang="hr-HR" sz="2000" dirty="0" smtClean="0"/>
              <a:t> </a:t>
            </a:r>
            <a:r>
              <a:rPr lang="hr-HR" sz="2000" dirty="0" err="1" smtClean="0"/>
              <a:t>so</a:t>
            </a:r>
            <a:r>
              <a:rPr lang="hr-HR" sz="2000" dirty="0" smtClean="0"/>
              <a:t> </a:t>
            </a:r>
            <a:r>
              <a:rPr lang="hr-HR" sz="2000" dirty="0" err="1" smtClean="0"/>
              <a:t>critical</a:t>
            </a:r>
            <a:endParaRPr lang="hr-HR" sz="2000" dirty="0" smtClean="0"/>
          </a:p>
          <a:p>
            <a:r>
              <a:rPr lang="hr-HR" sz="2000" dirty="0" smtClean="0"/>
              <a:t>           -</a:t>
            </a:r>
            <a:r>
              <a:rPr lang="hr-HR" sz="2000" dirty="0" err="1" smtClean="0"/>
              <a:t>calculations</a:t>
            </a:r>
            <a:r>
              <a:rPr lang="hr-HR" sz="2000" dirty="0" smtClean="0"/>
              <a:t> </a:t>
            </a:r>
            <a:r>
              <a:rPr lang="hr-HR" sz="2000" dirty="0" err="1" smtClean="0"/>
              <a:t>using</a:t>
            </a:r>
            <a:r>
              <a:rPr lang="hr-HR" sz="2000" dirty="0" smtClean="0"/>
              <a:t> </a:t>
            </a:r>
            <a:r>
              <a:rPr lang="hr-HR" sz="2000" dirty="0" err="1" smtClean="0"/>
              <a:t>Argonee</a:t>
            </a:r>
            <a:r>
              <a:rPr lang="hr-HR" sz="2000" dirty="0" smtClean="0"/>
              <a:t> V18 or Bonn B </a:t>
            </a:r>
            <a:r>
              <a:rPr lang="hr-HR" sz="2000" dirty="0" err="1" smtClean="0"/>
              <a:t>pot</a:t>
            </a:r>
            <a:r>
              <a:rPr lang="hr-HR" sz="2000" dirty="0" smtClean="0"/>
              <a:t>. </a:t>
            </a:r>
            <a:r>
              <a:rPr lang="hr-HR" sz="2000" dirty="0" err="1" smtClean="0"/>
              <a:t>over</a:t>
            </a:r>
            <a:r>
              <a:rPr lang="hr-HR" sz="2000" dirty="0" smtClean="0"/>
              <a:t>-</a:t>
            </a:r>
            <a:r>
              <a:rPr lang="hr-HR" sz="2000" dirty="0" err="1" smtClean="0"/>
              <a:t>predict</a:t>
            </a:r>
            <a:r>
              <a:rPr lang="hr-HR" sz="2000" dirty="0" smtClean="0"/>
              <a:t> </a:t>
            </a:r>
            <a:r>
              <a:rPr lang="hr-HR" sz="2000" dirty="0" err="1" smtClean="0"/>
              <a:t>measured</a:t>
            </a:r>
            <a:endParaRPr lang="hr-HR" sz="2000" dirty="0" smtClean="0"/>
          </a:p>
          <a:p>
            <a:r>
              <a:rPr lang="hr-HR" sz="2000" dirty="0" smtClean="0"/>
              <a:t>             </a:t>
            </a:r>
            <a:r>
              <a:rPr lang="hr-HR" sz="2000" dirty="0" err="1" smtClean="0"/>
              <a:t>xs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</a:t>
            </a:r>
            <a:r>
              <a:rPr lang="hr-HR" sz="2000" dirty="0" err="1" smtClean="0"/>
              <a:t>factor</a:t>
            </a:r>
            <a:r>
              <a:rPr lang="hr-HR" sz="2000" dirty="0" smtClean="0"/>
              <a:t> 5 (p</a:t>
            </a:r>
            <a:r>
              <a:rPr lang="hr-HR" sz="2000" baseline="-25000" dirty="0" smtClean="0"/>
              <a:t>m</a:t>
            </a:r>
            <a:r>
              <a:rPr lang="hr-HR" sz="2000" dirty="0" smtClean="0"/>
              <a:t> &lt; 200 MeV/c); p</a:t>
            </a:r>
            <a:r>
              <a:rPr lang="hr-HR" sz="2000" baseline="-25000" dirty="0" smtClean="0"/>
              <a:t>m</a:t>
            </a:r>
            <a:r>
              <a:rPr lang="hr-HR" sz="2000" dirty="0" smtClean="0"/>
              <a:t> &gt; 200 MeV/c </a:t>
            </a:r>
            <a:r>
              <a:rPr lang="hr-HR" sz="2000" dirty="0" err="1" smtClean="0"/>
              <a:t>rough</a:t>
            </a:r>
            <a:r>
              <a:rPr lang="hr-HR" sz="2000" dirty="0" smtClean="0"/>
              <a:t> </a:t>
            </a:r>
            <a:r>
              <a:rPr lang="hr-HR" sz="2000" dirty="0" err="1" smtClean="0"/>
              <a:t>agreement</a:t>
            </a:r>
            <a:r>
              <a:rPr lang="hr-HR" sz="2000" dirty="0" smtClean="0"/>
              <a:t> (</a:t>
            </a:r>
            <a:r>
              <a:rPr lang="hr-HR" sz="2000" dirty="0" err="1" smtClean="0"/>
              <a:t>exp</a:t>
            </a:r>
            <a:r>
              <a:rPr lang="hr-HR" sz="2000" dirty="0" smtClean="0"/>
              <a:t>. </a:t>
            </a:r>
            <a:r>
              <a:rPr lang="hr-HR" sz="2000" dirty="0" err="1" smtClean="0"/>
              <a:t>error</a:t>
            </a:r>
            <a:r>
              <a:rPr lang="hr-HR" sz="2000" dirty="0" smtClean="0"/>
              <a:t>)</a:t>
            </a:r>
          </a:p>
          <a:p>
            <a:r>
              <a:rPr lang="hr-HR" sz="2000" dirty="0" smtClean="0"/>
              <a:t> </a:t>
            </a:r>
            <a:endParaRPr lang="en-US" sz="20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275856" y="39330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</a:t>
            </a:r>
            <a:r>
              <a:rPr lang="hr-HR" dirty="0" smtClean="0"/>
              <a:t>: </a:t>
            </a:r>
          </a:p>
          <a:p>
            <a:r>
              <a:rPr lang="hr-HR" dirty="0" smtClean="0"/>
              <a:t>E</a:t>
            </a:r>
            <a:r>
              <a:rPr lang="hr-HR" baseline="-25000" dirty="0" smtClean="0"/>
              <a:t>x</a:t>
            </a:r>
            <a:r>
              <a:rPr lang="hr-HR" dirty="0" smtClean="0"/>
              <a:t> ~ 3 MeV FWHM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of differential cross section of</a:t>
            </a:r>
            <a:r>
              <a:rPr lang="en-US" baseline="30000" dirty="0" smtClean="0"/>
              <a:t>12</a:t>
            </a:r>
            <a:r>
              <a:rPr lang="en-US" dirty="0" smtClean="0"/>
              <a:t>C(e, </a:t>
            </a:r>
            <a:r>
              <a:rPr lang="en-US" dirty="0" err="1" smtClean="0"/>
              <a:t>e’pp</a:t>
            </a:r>
            <a:r>
              <a:rPr lang="en-US" dirty="0" smtClean="0"/>
              <a:t>)</a:t>
            </a:r>
            <a:r>
              <a:rPr lang="en-US" baseline="30000" dirty="0" smtClean="0"/>
              <a:t>10</a:t>
            </a:r>
            <a:r>
              <a:rPr lang="en-US" dirty="0" smtClean="0"/>
              <a:t>Be(GS) at MAMI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en-US" baseline="30000" dirty="0"/>
          </a:p>
        </p:txBody>
      </p:sp>
      <p:pic>
        <p:nvPicPr>
          <p:cNvPr id="4" name="Rezervirano mjesto sadržaja 14" descr="10Be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37720"/>
            <a:ext cx="5796644" cy="2520280"/>
          </a:xfrm>
          <a:prstGeom prst="rect">
            <a:avLst/>
          </a:prstGeom>
        </p:spPr>
      </p:pic>
      <p:pic>
        <p:nvPicPr>
          <p:cNvPr id="5" name="Slika 15" descr="10Be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61909"/>
            <a:ext cx="2952328" cy="2770832"/>
          </a:xfrm>
          <a:prstGeom prst="rect">
            <a:avLst/>
          </a:prstGeom>
        </p:spPr>
      </p:pic>
      <p:sp>
        <p:nvSpPr>
          <p:cNvPr id="6" name="TekstniOkvir 17"/>
          <p:cNvSpPr txBox="1"/>
          <p:nvPr/>
        </p:nvSpPr>
        <p:spPr>
          <a:xfrm>
            <a:off x="827584" y="17728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Eb</a:t>
            </a:r>
            <a:r>
              <a:rPr lang="hr-HR" sz="2800" dirty="0" smtClean="0"/>
              <a:t>=480 </a:t>
            </a:r>
            <a:r>
              <a:rPr lang="hr-HR" sz="2800" dirty="0" err="1" smtClean="0"/>
              <a:t>MeV</a:t>
            </a:r>
            <a:endParaRPr lang="en-US" sz="2800" dirty="0"/>
          </a:p>
        </p:txBody>
      </p:sp>
      <p:pic>
        <p:nvPicPr>
          <p:cNvPr id="7" name="Slika 10" descr="11B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7443" y="2276872"/>
            <a:ext cx="5016557" cy="792088"/>
          </a:xfrm>
          <a:prstGeom prst="rect">
            <a:avLst/>
          </a:prstGeom>
        </p:spPr>
      </p:pic>
      <p:pic>
        <p:nvPicPr>
          <p:cNvPr id="8" name="Slika 11" descr="p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924944"/>
            <a:ext cx="290631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MAMI – </a:t>
            </a:r>
            <a:r>
              <a:rPr lang="hr-HR" dirty="0" err="1" smtClean="0"/>
              <a:t>Mainz</a:t>
            </a:r>
            <a:r>
              <a:rPr lang="hr-HR" dirty="0" smtClean="0"/>
              <a:t> </a:t>
            </a:r>
            <a:r>
              <a:rPr lang="hr-HR" dirty="0" err="1" smtClean="0"/>
              <a:t>Microtron</a:t>
            </a:r>
            <a:endParaRPr lang="en-US" dirty="0"/>
          </a:p>
        </p:txBody>
      </p:sp>
      <p:pic>
        <p:nvPicPr>
          <p:cNvPr id="5" name="Slika 4" descr="m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096" y="1268760"/>
            <a:ext cx="8136904" cy="5086579"/>
          </a:xfrm>
          <a:prstGeom prst="rect">
            <a:avLst/>
          </a:prstGeom>
        </p:spPr>
      </p:pic>
      <p:pic>
        <p:nvPicPr>
          <p:cNvPr id="6" name="Slika 5" descr="mami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5400600" cy="138255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9512" y="6381328"/>
            <a:ext cx="649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Institute for </a:t>
            </a:r>
            <a:r>
              <a:rPr lang="hr-HR" dirty="0" err="1" smtClean="0"/>
              <a:t>Nuclear</a:t>
            </a:r>
            <a:r>
              <a:rPr lang="hr-HR" dirty="0" smtClean="0"/>
              <a:t> </a:t>
            </a:r>
            <a:r>
              <a:rPr lang="hr-HR" dirty="0" err="1" smtClean="0"/>
              <a:t>Physics</a:t>
            </a:r>
            <a:r>
              <a:rPr lang="hr-HR" dirty="0" smtClean="0"/>
              <a:t>, </a:t>
            </a:r>
            <a:r>
              <a:rPr lang="hr-HR" dirty="0" err="1" smtClean="0"/>
              <a:t>Johannes</a:t>
            </a:r>
            <a:r>
              <a:rPr lang="hr-HR" dirty="0" smtClean="0"/>
              <a:t> Gutenberg </a:t>
            </a:r>
            <a:r>
              <a:rPr lang="hr-HR" dirty="0" err="1" smtClean="0"/>
              <a:t>University</a:t>
            </a:r>
            <a:r>
              <a:rPr lang="hr-HR" dirty="0" smtClean="0"/>
              <a:t>, </a:t>
            </a:r>
            <a:r>
              <a:rPr lang="hr-HR" dirty="0" err="1" smtClean="0"/>
              <a:t>Mainz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9512" y="1340768"/>
            <a:ext cx="38210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characteristics:</a:t>
            </a:r>
          </a:p>
          <a:p>
            <a:r>
              <a:rPr lang="en-US" dirty="0" smtClean="0"/>
              <a:t>-CW beam</a:t>
            </a:r>
          </a:p>
          <a:p>
            <a:r>
              <a:rPr lang="en-US" dirty="0" smtClean="0"/>
              <a:t>-Max. Energy = 1.508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-polarized beam, ~80%</a:t>
            </a:r>
          </a:p>
          <a:p>
            <a:endParaRPr lang="hr-HR" dirty="0" smtClean="0"/>
          </a:p>
          <a:p>
            <a:r>
              <a:rPr lang="hr-HR" dirty="0" err="1" smtClean="0"/>
              <a:t>K.H</a:t>
            </a:r>
            <a:r>
              <a:rPr lang="hr-HR" dirty="0" smtClean="0"/>
              <a:t>. </a:t>
            </a:r>
            <a:r>
              <a:rPr lang="hr-HR" dirty="0" err="1" smtClean="0"/>
              <a:t>Kaiser</a:t>
            </a:r>
            <a:r>
              <a:rPr lang="hr-HR" dirty="0" smtClean="0"/>
              <a:t> et al. </a:t>
            </a:r>
            <a:r>
              <a:rPr lang="hr-HR" dirty="0" err="1" smtClean="0"/>
              <a:t>Nucl</a:t>
            </a:r>
            <a:r>
              <a:rPr lang="hr-HR" dirty="0" smtClean="0"/>
              <a:t>. </a:t>
            </a:r>
            <a:r>
              <a:rPr lang="hr-HR" dirty="0" err="1" smtClean="0"/>
              <a:t>Inst</a:t>
            </a:r>
            <a:r>
              <a:rPr lang="hr-HR" dirty="0" smtClean="0"/>
              <a:t>. </a:t>
            </a:r>
            <a:r>
              <a:rPr lang="hr-HR" dirty="0" err="1" smtClean="0"/>
              <a:t>and</a:t>
            </a:r>
            <a:r>
              <a:rPr lang="hr-HR" dirty="0" smtClean="0"/>
              <a:t>  </a:t>
            </a:r>
            <a:r>
              <a:rPr lang="hr-HR" dirty="0" err="1" smtClean="0"/>
              <a:t>Meth</a:t>
            </a:r>
            <a:r>
              <a:rPr lang="hr-HR" dirty="0" smtClean="0"/>
              <a:t>. </a:t>
            </a:r>
          </a:p>
          <a:p>
            <a:r>
              <a:rPr lang="hr-HR" dirty="0" smtClean="0"/>
              <a:t>                              A 593 (2008) 159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NN-correlations in nuclei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Experimentalist:</a:t>
            </a:r>
          </a:p>
          <a:p>
            <a:pPr>
              <a:buNone/>
            </a:pPr>
            <a:r>
              <a:rPr lang="en-US" sz="2400" dirty="0" smtClean="0"/>
              <a:t>    Existence of a high momentum nucleon in nuclei whose momentum is balanced by other nucleon :</a:t>
            </a:r>
          </a:p>
          <a:p>
            <a:pPr>
              <a:buNone/>
            </a:pPr>
            <a:r>
              <a:rPr lang="en-US" sz="2400" dirty="0" smtClean="0"/>
              <a:t>     -large relative momentum</a:t>
            </a:r>
          </a:p>
          <a:p>
            <a:pPr>
              <a:buNone/>
            </a:pPr>
            <a:r>
              <a:rPr lang="en-US" sz="2400" dirty="0" smtClean="0"/>
              <a:t>     -small total momentum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05187"/>
            <a:ext cx="257333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139952" y="2348880"/>
            <a:ext cx="4343400" cy="2590800"/>
            <a:chOff x="3810000" y="838200"/>
            <a:chExt cx="5334000" cy="3011488"/>
          </a:xfrm>
        </p:grpSpPr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5319713" y="1400175"/>
              <a:ext cx="2136775" cy="2062163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5876925" y="1792288"/>
              <a:ext cx="279400" cy="280987"/>
            </a:xfrm>
            <a:prstGeom prst="ellipse">
              <a:avLst/>
            </a:prstGeom>
            <a:solidFill>
              <a:srgbClr val="0000FF">
                <a:alpha val="52156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6"/>
            <p:cNvSpPr>
              <a:spLocks/>
            </p:cNvSpPr>
            <p:nvPr/>
          </p:nvSpPr>
          <p:spPr bwMode="auto">
            <a:xfrm>
              <a:off x="5876925" y="1885950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7"/>
            <p:cNvSpPr>
              <a:spLocks/>
            </p:cNvSpPr>
            <p:nvPr/>
          </p:nvSpPr>
          <p:spPr bwMode="auto">
            <a:xfrm>
              <a:off x="6062663" y="2917825"/>
              <a:ext cx="279400" cy="280988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8"/>
            <p:cNvSpPr>
              <a:spLocks/>
            </p:cNvSpPr>
            <p:nvPr/>
          </p:nvSpPr>
          <p:spPr bwMode="auto">
            <a:xfrm>
              <a:off x="6713538" y="1885950"/>
              <a:ext cx="279400" cy="282575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9"/>
            <p:cNvSpPr>
              <a:spLocks/>
            </p:cNvSpPr>
            <p:nvPr/>
          </p:nvSpPr>
          <p:spPr bwMode="auto">
            <a:xfrm>
              <a:off x="6342063" y="2355850"/>
              <a:ext cx="279400" cy="280988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/>
            </p:cNvSpPr>
            <p:nvPr/>
          </p:nvSpPr>
          <p:spPr bwMode="auto">
            <a:xfrm>
              <a:off x="6897688" y="2636838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4852988" y="2073275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4852988" y="1885950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670425" y="1835150"/>
              <a:ext cx="6604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 dirty="0">
                  <a:solidFill>
                    <a:srgbClr val="FF0000"/>
                  </a:solidFill>
                  <a:latin typeface="Symbol" pitchFamily="18" charset="2"/>
                </a:rPr>
                <a:t></a:t>
              </a:r>
              <a:r>
                <a:rPr lang="en-GB" sz="800" b="1" dirty="0">
                  <a:solidFill>
                    <a:srgbClr val="FF0000"/>
                  </a:solidFill>
                  <a:latin typeface="Times New Roman" pitchFamily="18" charset="0"/>
                </a:rPr>
                <a:t>1.f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7435850" y="3429000"/>
              <a:ext cx="704850" cy="242888"/>
            </a:xfrm>
            <a:prstGeom prst="roundRect">
              <a:avLst>
                <a:gd name="adj" fmla="val 26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100" b="1" dirty="0">
                  <a:solidFill>
                    <a:srgbClr val="000000"/>
                  </a:solidFill>
                  <a:latin typeface="Times New Roman" pitchFamily="18" charset="0"/>
                </a:rPr>
                <a:t>Nucleons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7081838" y="2916238"/>
              <a:ext cx="374650" cy="565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6248400" y="3198813"/>
              <a:ext cx="1208088" cy="3762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Oval 17"/>
            <p:cNvSpPr>
              <a:spLocks/>
            </p:cNvSpPr>
            <p:nvPr/>
          </p:nvSpPr>
          <p:spPr bwMode="auto">
            <a:xfrm>
              <a:off x="5827713" y="1730375"/>
              <a:ext cx="373062" cy="500063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356225" y="1211263"/>
              <a:ext cx="520700" cy="581025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4558633" y="838200"/>
              <a:ext cx="1397669" cy="354293"/>
            </a:xfrm>
            <a:prstGeom prst="roundRect">
              <a:avLst>
                <a:gd name="adj" fmla="val 218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squar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>
                  <a:latin typeface="Times New Roman" pitchFamily="18" charset="0"/>
                </a:rPr>
                <a:t>2N-SRC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6897688" y="2055813"/>
              <a:ext cx="120808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7548563" y="2244725"/>
              <a:ext cx="584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 dirty="0">
                  <a:solidFill>
                    <a:srgbClr val="000000"/>
                  </a:solidFill>
                  <a:latin typeface="Times New Roman" pitchFamily="18" charset="0"/>
                </a:rPr>
                <a:t>1.7f</a:t>
              </a:r>
            </a:p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endParaRPr lang="en-GB" sz="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7734300" y="2617788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7734300" y="2055813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7085013" y="2806700"/>
              <a:ext cx="12065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810000" y="3429000"/>
              <a:ext cx="2311400" cy="420688"/>
            </a:xfrm>
            <a:prstGeom prst="roundRect">
              <a:avLst>
                <a:gd name="adj" fmla="val 19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</a:pPr>
              <a:r>
                <a:rPr lang="en-GB" sz="2200" b="1" dirty="0">
                  <a:solidFill>
                    <a:srgbClr val="000000"/>
                  </a:solidFill>
                  <a:latin typeface="Symbol" pitchFamily="18" charset="2"/>
                </a:rPr>
                <a:t></a:t>
              </a:r>
              <a:r>
                <a:rPr lang="en-GB" sz="2200" b="1" baseline="-25000" dirty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r>
                <a:rPr lang="en-GB" sz="2200" b="1" dirty="0">
                  <a:solidFill>
                    <a:srgbClr val="000000"/>
                  </a:solidFill>
                  <a:latin typeface="Times New Roman" pitchFamily="18" charset="0"/>
                </a:rPr>
                <a:t> = 0.16 GeV/fm</a:t>
              </a:r>
              <a:r>
                <a:rPr lang="en-GB" sz="2200" b="1" baseline="300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670425" y="2713038"/>
              <a:ext cx="928688" cy="4699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962400" y="1447800"/>
              <a:ext cx="1476375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~1 </a:t>
              </a:r>
              <a:r>
                <a:rPr lang="en-US" sz="2400" b="1" dirty="0" err="1"/>
                <a:t>fm</a:t>
              </a:r>
              <a:endParaRPr lang="en-US" sz="2400" b="1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5951538" y="2778125"/>
              <a:ext cx="573087" cy="5000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6580188" y="1779588"/>
              <a:ext cx="571500" cy="5000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6810375" y="2503488"/>
              <a:ext cx="569913" cy="49847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6181725" y="2224088"/>
              <a:ext cx="569913" cy="500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32"/>
            <p:cNvGrpSpPr>
              <a:grpSpLocks/>
            </p:cNvGrpSpPr>
            <p:nvPr/>
          </p:nvGrpSpPr>
          <p:grpSpPr bwMode="auto">
            <a:xfrm>
              <a:off x="5667382" y="1612901"/>
              <a:ext cx="684214" cy="777874"/>
              <a:chOff x="4128" y="768"/>
              <a:chExt cx="576" cy="672"/>
            </a:xfrm>
          </p:grpSpPr>
          <p:sp>
            <p:nvSpPr>
              <p:cNvPr id="39" name="Oval 33"/>
              <p:cNvSpPr>
                <a:spLocks noChangeArrowheads="1"/>
              </p:cNvSpPr>
              <p:nvPr/>
            </p:nvSpPr>
            <p:spPr bwMode="auto">
              <a:xfrm>
                <a:off x="4176" y="8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4"/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480" cy="432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Oval 35"/>
              <p:cNvSpPr>
                <a:spLocks noChangeArrowheads="1"/>
              </p:cNvSpPr>
              <p:nvPr/>
            </p:nvSpPr>
            <p:spPr bwMode="auto">
              <a:xfrm>
                <a:off x="4128" y="768"/>
                <a:ext cx="576" cy="6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7561263" y="2247900"/>
              <a:ext cx="465137" cy="188913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724400" y="1905000"/>
              <a:ext cx="261938" cy="15240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7747000" y="2247900"/>
              <a:ext cx="1397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1.7 fm</a:t>
              </a:r>
            </a:p>
          </p:txBody>
        </p:sp>
      </p:grp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3995936" y="5042118"/>
            <a:ext cx="32403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~ 250 MeV/c</a:t>
            </a:r>
          </a:p>
          <a:p>
            <a:r>
              <a:rPr lang="en-US" sz="2400" b="1" dirty="0" smtClean="0"/>
              <a:t>High momentum tail: </a:t>
            </a:r>
          </a:p>
          <a:p>
            <a:r>
              <a:rPr lang="en-US" sz="2400" b="1" dirty="0" smtClean="0"/>
              <a:t>300-1000 MeV/c  </a:t>
            </a:r>
          </a:p>
          <a:p>
            <a:r>
              <a:rPr lang="en-US" sz="2400" b="1" dirty="0" smtClean="0"/>
              <a:t>1.5 K</a:t>
            </a:r>
            <a:r>
              <a:rPr lang="en-US" sz="2400" b="1" baseline="-25000" dirty="0" smtClean="0"/>
              <a:t>F </a:t>
            </a:r>
            <a:r>
              <a:rPr lang="en-US" sz="2400" b="1" dirty="0" smtClean="0"/>
              <a:t>- 5 K</a:t>
            </a:r>
            <a:r>
              <a:rPr lang="en-US" sz="2400" b="1" baseline="-25000" dirty="0" smtClean="0"/>
              <a:t>F</a:t>
            </a:r>
          </a:p>
          <a:p>
            <a:endParaRPr lang="en-US" sz="2400" b="1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308304" y="5589240"/>
          <a:ext cx="1576952" cy="868660"/>
        </p:xfrm>
        <a:graphic>
          <a:graphicData uri="http://schemas.openxmlformats.org/presentationml/2006/ole">
            <p:oleObj spid="_x0000_s20481" name="Jednadžba" r:id="rId4" imgW="660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Magnetic</a:t>
            </a:r>
            <a:r>
              <a:rPr lang="hr-HR" sz="3600" dirty="0" smtClean="0"/>
              <a:t> </a:t>
            </a:r>
            <a:r>
              <a:rPr lang="hr-HR" sz="3600" dirty="0" err="1" smtClean="0"/>
              <a:t>spectormeters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A1-</a:t>
            </a:r>
            <a:r>
              <a:rPr lang="hr-HR" sz="3600" dirty="0" err="1" smtClean="0"/>
              <a:t>collaboration</a:t>
            </a:r>
            <a:endParaRPr lang="en-US" sz="3600" dirty="0"/>
          </a:p>
        </p:txBody>
      </p:sp>
      <p:pic>
        <p:nvPicPr>
          <p:cNvPr id="5" name="Slika 4" descr="spectrome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916985" cy="3528392"/>
          </a:xfrm>
          <a:prstGeom prst="rect">
            <a:avLst/>
          </a:prstGeom>
        </p:spPr>
      </p:pic>
      <p:pic>
        <p:nvPicPr>
          <p:cNvPr id="6" name="Slika 5" descr="Spe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611377"/>
            <a:ext cx="2099627" cy="2246623"/>
          </a:xfrm>
          <a:prstGeom prst="rect">
            <a:avLst/>
          </a:prstGeom>
        </p:spPr>
      </p:pic>
      <p:pic>
        <p:nvPicPr>
          <p:cNvPr id="7" name="Slika 6" descr="Streukam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885985"/>
            <a:ext cx="1369696" cy="197201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732240" y="98072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0000"/>
                </a:solidFill>
              </a:rPr>
              <a:t>Spectrometer</a:t>
            </a:r>
            <a:r>
              <a:rPr lang="hr-HR" dirty="0" smtClean="0">
                <a:solidFill>
                  <a:srgbClr val="FF0000"/>
                </a:solidFill>
              </a:rPr>
              <a:t> A: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baseline="-25000" dirty="0" smtClean="0">
                <a:solidFill>
                  <a:srgbClr val="FF0000"/>
                </a:solidFill>
              </a:rPr>
              <a:t>max     </a:t>
            </a:r>
            <a:r>
              <a:rPr lang="hr-HR" dirty="0" smtClean="0">
                <a:solidFill>
                  <a:srgbClr val="FF0000"/>
                </a:solidFill>
              </a:rPr>
              <a:t>= 735 MeV/c</a:t>
            </a:r>
          </a:p>
          <a:p>
            <a:r>
              <a:rPr lang="hr-HR" dirty="0" err="1" smtClean="0">
                <a:solidFill>
                  <a:srgbClr val="FF0000"/>
                </a:solidFill>
              </a:rPr>
              <a:t>Δp</a:t>
            </a:r>
            <a:r>
              <a:rPr lang="hr-HR" dirty="0" smtClean="0">
                <a:solidFill>
                  <a:srgbClr val="FF0000"/>
                </a:solidFill>
              </a:rPr>
              <a:t>/p  = 10</a:t>
            </a:r>
            <a:r>
              <a:rPr lang="hr-HR" baseline="30000" dirty="0" smtClean="0">
                <a:solidFill>
                  <a:srgbClr val="FF0000"/>
                </a:solidFill>
              </a:rPr>
              <a:t>-4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hr-HR" dirty="0" smtClean="0">
                <a:solidFill>
                  <a:srgbClr val="FF0000"/>
                </a:solidFill>
              </a:rPr>
              <a:t>        = 18</a:t>
            </a:r>
            <a:r>
              <a:rPr lang="hr-HR" baseline="30000" dirty="0" smtClean="0">
                <a:solidFill>
                  <a:srgbClr val="FF0000"/>
                </a:solidFill>
              </a:rPr>
              <a:t>o</a:t>
            </a:r>
            <a:r>
              <a:rPr lang="hr-HR" dirty="0" smtClean="0">
                <a:solidFill>
                  <a:srgbClr val="FF0000"/>
                </a:solidFill>
              </a:rPr>
              <a:t> – 160</a:t>
            </a:r>
            <a:r>
              <a:rPr lang="hr-HR" baseline="300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hr-HR" dirty="0" err="1" smtClean="0">
                <a:solidFill>
                  <a:srgbClr val="FF0000"/>
                </a:solidFill>
              </a:rPr>
              <a:t>Angular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res</a:t>
            </a:r>
            <a:r>
              <a:rPr lang="hr-HR" dirty="0" smtClean="0">
                <a:solidFill>
                  <a:srgbClr val="FF0000"/>
                </a:solidFill>
              </a:rPr>
              <a:t>. =?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Ω        = 28 </a:t>
            </a:r>
            <a:r>
              <a:rPr lang="hr-HR" dirty="0" err="1" smtClean="0">
                <a:solidFill>
                  <a:srgbClr val="FF0000"/>
                </a:solidFill>
              </a:rPr>
              <a:t>msr</a:t>
            </a: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148064" y="7647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Characteristics</a:t>
            </a:r>
            <a:r>
              <a:rPr lang="hr-HR" dirty="0" smtClean="0"/>
              <a:t>:</a:t>
            </a:r>
          </a:p>
          <a:p>
            <a:endParaRPr lang="en-US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732240" y="2708920"/>
            <a:ext cx="19304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0070C0"/>
                </a:solidFill>
              </a:rPr>
              <a:t>Spectrometer</a:t>
            </a:r>
            <a:r>
              <a:rPr lang="hr-HR" dirty="0" smtClean="0">
                <a:solidFill>
                  <a:srgbClr val="0070C0"/>
                </a:solidFill>
              </a:rPr>
              <a:t> B: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</a:t>
            </a:r>
            <a:r>
              <a:rPr lang="hr-HR" baseline="-25000" dirty="0" smtClean="0">
                <a:solidFill>
                  <a:srgbClr val="0070C0"/>
                </a:solidFill>
              </a:rPr>
              <a:t>max     </a:t>
            </a:r>
            <a:r>
              <a:rPr lang="hr-HR" dirty="0" smtClean="0">
                <a:solidFill>
                  <a:srgbClr val="0070C0"/>
                </a:solidFill>
              </a:rPr>
              <a:t>= 870 MeV/c</a:t>
            </a:r>
          </a:p>
          <a:p>
            <a:r>
              <a:rPr lang="hr-HR" dirty="0" err="1" smtClean="0">
                <a:solidFill>
                  <a:srgbClr val="0070C0"/>
                </a:solidFill>
              </a:rPr>
              <a:t>Δp</a:t>
            </a:r>
            <a:r>
              <a:rPr lang="hr-HR" dirty="0" smtClean="0">
                <a:solidFill>
                  <a:srgbClr val="0070C0"/>
                </a:solidFill>
              </a:rPr>
              <a:t>/p  = 10</a:t>
            </a:r>
            <a:r>
              <a:rPr lang="hr-HR" baseline="30000" dirty="0" smtClean="0">
                <a:solidFill>
                  <a:srgbClr val="0070C0"/>
                </a:solidFill>
              </a:rPr>
              <a:t>-4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Θ</a:t>
            </a:r>
            <a:r>
              <a:rPr lang="hr-HR" dirty="0" smtClean="0">
                <a:solidFill>
                  <a:srgbClr val="0070C0"/>
                </a:solidFill>
              </a:rPr>
              <a:t>        = 7</a:t>
            </a:r>
            <a:r>
              <a:rPr lang="hr-HR" baseline="30000" dirty="0" smtClean="0">
                <a:solidFill>
                  <a:srgbClr val="0070C0"/>
                </a:solidFill>
              </a:rPr>
              <a:t>o</a:t>
            </a:r>
            <a:r>
              <a:rPr lang="hr-HR" dirty="0" smtClean="0">
                <a:solidFill>
                  <a:srgbClr val="0070C0"/>
                </a:solidFill>
              </a:rPr>
              <a:t> – 62</a:t>
            </a:r>
            <a:r>
              <a:rPr lang="hr-HR" baseline="30000" dirty="0" smtClean="0">
                <a:solidFill>
                  <a:srgbClr val="0070C0"/>
                </a:solidFill>
              </a:rPr>
              <a:t>o</a:t>
            </a:r>
          </a:p>
          <a:p>
            <a:r>
              <a:rPr lang="hr-HR" dirty="0" err="1" smtClean="0">
                <a:solidFill>
                  <a:srgbClr val="0070C0"/>
                </a:solidFill>
              </a:rPr>
              <a:t>Angular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res</a:t>
            </a:r>
            <a:r>
              <a:rPr lang="hr-HR" dirty="0" smtClean="0">
                <a:solidFill>
                  <a:srgbClr val="0070C0"/>
                </a:solidFill>
              </a:rPr>
              <a:t>. =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Ω        = 5.6 </a:t>
            </a:r>
            <a:r>
              <a:rPr lang="hr-HR" dirty="0" err="1" smtClean="0">
                <a:solidFill>
                  <a:srgbClr val="0070C0"/>
                </a:solidFill>
              </a:rPr>
              <a:t>msr</a:t>
            </a:r>
            <a:endParaRPr lang="hr-HR" dirty="0" smtClean="0">
              <a:solidFill>
                <a:srgbClr val="0070C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732240" y="4437112"/>
            <a:ext cx="1930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00B050"/>
                </a:solidFill>
              </a:rPr>
              <a:t>Spectrometer</a:t>
            </a:r>
            <a:r>
              <a:rPr lang="hr-HR" dirty="0" smtClean="0">
                <a:solidFill>
                  <a:srgbClr val="00B050"/>
                </a:solidFill>
              </a:rPr>
              <a:t> C: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P</a:t>
            </a:r>
            <a:r>
              <a:rPr lang="hr-HR" baseline="-25000" dirty="0" smtClean="0">
                <a:solidFill>
                  <a:srgbClr val="00B050"/>
                </a:solidFill>
              </a:rPr>
              <a:t>max     </a:t>
            </a:r>
            <a:r>
              <a:rPr lang="hr-HR" dirty="0" smtClean="0">
                <a:solidFill>
                  <a:srgbClr val="00B050"/>
                </a:solidFill>
              </a:rPr>
              <a:t>= 551 MeV/c</a:t>
            </a:r>
          </a:p>
          <a:p>
            <a:r>
              <a:rPr lang="hr-HR" dirty="0" err="1" smtClean="0">
                <a:solidFill>
                  <a:srgbClr val="00B050"/>
                </a:solidFill>
              </a:rPr>
              <a:t>Δp</a:t>
            </a:r>
            <a:r>
              <a:rPr lang="hr-HR" dirty="0" smtClean="0">
                <a:solidFill>
                  <a:srgbClr val="00B050"/>
                </a:solidFill>
              </a:rPr>
              <a:t>/p  = 10</a:t>
            </a:r>
            <a:r>
              <a:rPr lang="hr-HR" baseline="30000" dirty="0" smtClean="0">
                <a:solidFill>
                  <a:srgbClr val="00B050"/>
                </a:solidFill>
              </a:rPr>
              <a:t>-4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Θ</a:t>
            </a:r>
            <a:r>
              <a:rPr lang="hr-HR" dirty="0" smtClean="0">
                <a:solidFill>
                  <a:srgbClr val="00B050"/>
                </a:solidFill>
              </a:rPr>
              <a:t>        = 18</a:t>
            </a:r>
            <a:r>
              <a:rPr lang="hr-HR" baseline="30000" dirty="0" smtClean="0">
                <a:solidFill>
                  <a:srgbClr val="00B050"/>
                </a:solidFill>
              </a:rPr>
              <a:t>o</a:t>
            </a:r>
            <a:r>
              <a:rPr lang="hr-HR" dirty="0" smtClean="0">
                <a:solidFill>
                  <a:srgbClr val="00B050"/>
                </a:solidFill>
              </a:rPr>
              <a:t> – 160</a:t>
            </a:r>
            <a:r>
              <a:rPr lang="hr-HR" baseline="30000" dirty="0" smtClean="0">
                <a:solidFill>
                  <a:srgbClr val="00B050"/>
                </a:solidFill>
              </a:rPr>
              <a:t>o</a:t>
            </a:r>
          </a:p>
          <a:p>
            <a:r>
              <a:rPr lang="hr-HR" dirty="0" err="1" smtClean="0">
                <a:solidFill>
                  <a:srgbClr val="00B050"/>
                </a:solidFill>
              </a:rPr>
              <a:t>Angular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 err="1" smtClean="0">
                <a:solidFill>
                  <a:srgbClr val="00B050"/>
                </a:solidFill>
              </a:rPr>
              <a:t>res</a:t>
            </a:r>
            <a:r>
              <a:rPr lang="hr-HR" dirty="0" smtClean="0">
                <a:solidFill>
                  <a:srgbClr val="00B050"/>
                </a:solidFill>
              </a:rPr>
              <a:t>. =?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Ω        = 28 </a:t>
            </a:r>
            <a:r>
              <a:rPr lang="hr-HR" dirty="0" err="1" smtClean="0">
                <a:solidFill>
                  <a:srgbClr val="00B050"/>
                </a:solidFill>
              </a:rPr>
              <a:t>msr</a:t>
            </a:r>
            <a:endParaRPr lang="hr-HR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851920" y="4509120"/>
            <a:ext cx="119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Target </a:t>
            </a:r>
            <a:r>
              <a:rPr lang="hr-HR" dirty="0" err="1" smtClean="0"/>
              <a:t>cell</a:t>
            </a:r>
            <a:r>
              <a:rPr lang="hr-HR" dirty="0" smtClean="0"/>
              <a:t>:</a:t>
            </a:r>
            <a:endParaRPr lang="en-US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2411760" y="55892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VDC</a:t>
            </a:r>
            <a:endParaRPr lang="en-US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411760" y="5301208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Scintillator</a:t>
            </a:r>
            <a:endParaRPr lang="en-US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2339752" y="4725144"/>
            <a:ext cx="1181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Cherenkov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(or PP)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411760" y="5949280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Magnets</a:t>
            </a:r>
            <a:endParaRPr lang="en-US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292080" y="6273225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 </a:t>
            </a:r>
            <a:r>
              <a:rPr lang="hr-HR" sz="1600" dirty="0" err="1" smtClean="0"/>
              <a:t>K.I</a:t>
            </a:r>
            <a:r>
              <a:rPr lang="hr-HR" sz="1600" dirty="0" smtClean="0"/>
              <a:t>. </a:t>
            </a:r>
            <a:r>
              <a:rPr lang="hr-HR" sz="1600" dirty="0" err="1" smtClean="0"/>
              <a:t>Blomqvist</a:t>
            </a:r>
            <a:r>
              <a:rPr lang="hr-HR" sz="1600" dirty="0" smtClean="0"/>
              <a:t> et al.</a:t>
            </a:r>
          </a:p>
          <a:p>
            <a:r>
              <a:rPr lang="hr-HR" sz="1600" dirty="0" smtClean="0"/>
              <a:t> </a:t>
            </a:r>
            <a:r>
              <a:rPr lang="hr-HR" sz="1600" dirty="0" err="1" smtClean="0"/>
              <a:t>Nucl</a:t>
            </a:r>
            <a:r>
              <a:rPr lang="hr-HR" sz="1600" dirty="0" smtClean="0"/>
              <a:t> </a:t>
            </a:r>
            <a:r>
              <a:rPr lang="hr-HR" sz="1600" dirty="0" err="1" smtClean="0"/>
              <a:t>Instr</a:t>
            </a:r>
            <a:r>
              <a:rPr lang="hr-HR" sz="1600" dirty="0" smtClean="0"/>
              <a:t>. </a:t>
            </a:r>
            <a:r>
              <a:rPr lang="hr-HR" sz="1600" dirty="0" err="1" smtClean="0"/>
              <a:t>Meth</a:t>
            </a:r>
            <a:r>
              <a:rPr lang="hr-HR" sz="1600" dirty="0" smtClean="0"/>
              <a:t>. A403 (1998) 263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01000" cy="868362"/>
          </a:xfrm>
        </p:spPr>
        <p:txBody>
          <a:bodyPr/>
          <a:lstStyle/>
          <a:p>
            <a:r>
              <a:rPr lang="hr-HR" dirty="0" smtClean="0"/>
              <a:t>                          </a:t>
            </a:r>
            <a:r>
              <a:rPr lang="en-US" dirty="0" smtClean="0"/>
              <a:t>Si-detector system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215173" cy="37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S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90600"/>
            <a:ext cx="4757738" cy="2566988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244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C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419600" y="3505200"/>
            <a:ext cx="4705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hr-HR"/>
              <a:t> </a:t>
            </a:r>
            <a:r>
              <a:rPr lang="en-US"/>
              <a:t>Al – aluminum absorber, 2mm</a:t>
            </a:r>
          </a:p>
          <a:p>
            <a:pPr>
              <a:buFontTx/>
              <a:buChar char="•"/>
            </a:pPr>
            <a:r>
              <a:rPr lang="en-US"/>
              <a:t>BB2 – double sided silicon strip detector,</a:t>
            </a:r>
          </a:p>
          <a:p>
            <a:r>
              <a:rPr lang="en-US"/>
              <a:t>            24x24 mm</a:t>
            </a:r>
            <a:r>
              <a:rPr lang="en-US" baseline="30000"/>
              <a:t>2</a:t>
            </a:r>
            <a:r>
              <a:rPr lang="en-US"/>
              <a:t>, 300 μm thick, 1mm pitch</a:t>
            </a:r>
          </a:p>
          <a:p>
            <a:r>
              <a:rPr lang="en-US"/>
              <a:t>            (</a:t>
            </a:r>
            <a:r>
              <a:rPr lang="en-US" sz="1400"/>
              <a:t>Micron Semiconductor</a:t>
            </a:r>
            <a:r>
              <a:rPr lang="en-US"/>
              <a:t>)</a:t>
            </a:r>
          </a:p>
          <a:p>
            <a:pPr>
              <a:buFontTx/>
              <a:buChar char="•"/>
            </a:pPr>
            <a:r>
              <a:rPr lang="en-US"/>
              <a:t>MSX1-MSX5 – silicon detector </a:t>
            </a:r>
          </a:p>
          <a:p>
            <a:r>
              <a:rPr lang="en-US"/>
              <a:t>                          30x30 mm</a:t>
            </a:r>
            <a:r>
              <a:rPr lang="en-US" baseline="30000"/>
              <a:t>2</a:t>
            </a:r>
            <a:r>
              <a:rPr lang="en-US"/>
              <a:t>, 1 mm thick</a:t>
            </a:r>
          </a:p>
          <a:p>
            <a:r>
              <a:rPr lang="en-US"/>
              <a:t>            </a:t>
            </a:r>
            <a:r>
              <a:rPr lang="en-US" sz="1200"/>
              <a:t>(Micron Semiconductor)</a:t>
            </a:r>
          </a:p>
          <a:p>
            <a:pPr>
              <a:buFontTx/>
              <a:buChar char="•"/>
            </a:pPr>
            <a:r>
              <a:rPr lang="en-US"/>
              <a:t>Veto –silicon detector, 300 μm thick.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52211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err="1"/>
              <a:t>Angular</a:t>
            </a:r>
            <a:r>
              <a:rPr lang="hr-HR" dirty="0"/>
              <a:t> </a:t>
            </a:r>
            <a:r>
              <a:rPr lang="hr-HR" dirty="0" err="1"/>
              <a:t>acceptance</a:t>
            </a:r>
            <a:r>
              <a:rPr lang="hr-HR" dirty="0"/>
              <a:t>: </a:t>
            </a:r>
            <a:r>
              <a:rPr lang="hr-HR" dirty="0" smtClean="0"/>
              <a:t>~88 </a:t>
            </a:r>
            <a:r>
              <a:rPr lang="hr-HR" dirty="0" err="1"/>
              <a:t>msr</a:t>
            </a:r>
            <a:r>
              <a:rPr lang="hr-HR" dirty="0"/>
              <a:t>, </a:t>
            </a:r>
            <a:r>
              <a:rPr lang="hr-HR" dirty="0" smtClean="0"/>
              <a:t> at 8 cm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target</a:t>
            </a:r>
            <a:endParaRPr lang="hr-HR" dirty="0"/>
          </a:p>
          <a:p>
            <a:r>
              <a:rPr lang="hr-HR" dirty="0"/>
              <a:t>Energy </a:t>
            </a:r>
            <a:r>
              <a:rPr lang="hr-HR" dirty="0" err="1"/>
              <a:t>acceptance</a:t>
            </a:r>
            <a:r>
              <a:rPr lang="hr-HR" dirty="0"/>
              <a:t> for </a:t>
            </a:r>
            <a:r>
              <a:rPr lang="hr-HR" dirty="0" err="1"/>
              <a:t>protons</a:t>
            </a:r>
            <a:r>
              <a:rPr lang="hr-HR" dirty="0"/>
              <a:t> 25 MeV - </a:t>
            </a:r>
            <a:r>
              <a:rPr lang="hr-HR" dirty="0" smtClean="0"/>
              <a:t>41 </a:t>
            </a:r>
            <a:r>
              <a:rPr lang="hr-HR" dirty="0"/>
              <a:t>MeV</a:t>
            </a:r>
          </a:p>
          <a:p>
            <a:r>
              <a:rPr lang="hr-HR" dirty="0" err="1"/>
              <a:t>Estimated</a:t>
            </a:r>
            <a:r>
              <a:rPr lang="hr-HR" dirty="0"/>
              <a:t> energy </a:t>
            </a:r>
            <a:r>
              <a:rPr lang="hr-HR" dirty="0" err="1"/>
              <a:t>resloution</a:t>
            </a:r>
            <a:r>
              <a:rPr lang="hr-HR" dirty="0"/>
              <a:t> 700-800 </a:t>
            </a:r>
            <a:r>
              <a:rPr lang="hr-HR" dirty="0" err="1"/>
              <a:t>keV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8" name="Rezervirano mjesto sadržaja 14" descr="10Be-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0922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639763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/>
              <a:t>Si</a:t>
            </a:r>
            <a:r>
              <a:rPr lang="en-US" sz="4000"/>
              <a:t>-</a:t>
            </a:r>
            <a:r>
              <a:rPr lang="hr-HR" sz="4000"/>
              <a:t>detectors</a:t>
            </a:r>
            <a:endParaRPr lang="en-US" sz="4000"/>
          </a:p>
        </p:txBody>
      </p:sp>
      <p:pic>
        <p:nvPicPr>
          <p:cNvPr id="20485" name="Picture 5" descr="msx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343400" cy="2584450"/>
          </a:xfrm>
          <a:prstGeom prst="rect">
            <a:avLst/>
          </a:prstGeom>
          <a:noFill/>
        </p:spPr>
      </p:pic>
      <p:pic>
        <p:nvPicPr>
          <p:cNvPr id="20487" name="Picture 7" descr="BB2house_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865563" cy="2579688"/>
          </a:xfrm>
          <a:prstGeom prst="rect">
            <a:avLst/>
          </a:prstGeom>
          <a:noFill/>
        </p:spPr>
      </p:pic>
      <p:pic>
        <p:nvPicPr>
          <p:cNvPr id="20488" name="Picture 8" descr="det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06825"/>
            <a:ext cx="3203575" cy="3051175"/>
          </a:xfrm>
          <a:prstGeom prst="rect">
            <a:avLst/>
          </a:prstGeom>
          <a:noFill/>
        </p:spPr>
      </p:pic>
      <p:pic>
        <p:nvPicPr>
          <p:cNvPr id="20490" name="Picture 10" descr="mesyt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86200"/>
            <a:ext cx="2532063" cy="2895600"/>
          </a:xfrm>
          <a:prstGeom prst="rect">
            <a:avLst/>
          </a:prstGeom>
          <a:noFill/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4038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C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851920" y="3933056"/>
            <a:ext cx="1787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preamplifier +</a:t>
            </a:r>
          </a:p>
          <a:p>
            <a:r>
              <a:rPr lang="en-US" dirty="0" smtClean="0"/>
              <a:t>     shaper</a:t>
            </a:r>
            <a:endParaRPr lang="en-US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779912" y="4581128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MSI-8 Mesytec  </a:t>
            </a:r>
          </a:p>
          <a:p>
            <a:r>
              <a:rPr lang="en-US" dirty="0"/>
              <a:t> 8 channel preamplifier + shaper </a:t>
            </a:r>
          </a:p>
          <a:p>
            <a:r>
              <a:rPr lang="en-US" dirty="0"/>
              <a:t>+ timing amplifier.</a:t>
            </a:r>
          </a:p>
          <a:p>
            <a:endParaRPr lang="en-US" dirty="0"/>
          </a:p>
          <a:p>
            <a:r>
              <a:rPr lang="en-US" dirty="0" smtClean="0"/>
              <a:t>Fixed shaping </a:t>
            </a:r>
            <a:r>
              <a:rPr lang="en-US" dirty="0"/>
              <a:t>time: </a:t>
            </a:r>
            <a:r>
              <a:rPr lang="en-US" dirty="0" smtClean="0"/>
              <a:t>1μs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ballistic effect problem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90800" cy="868362"/>
          </a:xfrm>
        </p:spPr>
        <p:txBody>
          <a:bodyPr/>
          <a:lstStyle/>
          <a:p>
            <a:pPr algn="l"/>
            <a:r>
              <a:rPr lang="en-US" sz="3200" dirty="0" smtClean="0"/>
              <a:t>Solution</a:t>
            </a:r>
            <a:r>
              <a:rPr lang="hr-HR" sz="3200" dirty="0" smtClean="0"/>
              <a:t>: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627784" y="260648"/>
            <a:ext cx="5562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dirty="0"/>
              <a:t>CAEN NIM-N1728A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4 Ch. 14 bit 100MHz Flash </a:t>
            </a:r>
            <a:r>
              <a:rPr lang="hr-HR" sz="2800" dirty="0" smtClean="0">
                <a:solidFill>
                  <a:schemeClr val="accent1"/>
                </a:solidFill>
              </a:rPr>
              <a:t>ADC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0" y="762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013325" y="3313113"/>
            <a:ext cx="54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CS"/>
          </a:p>
        </p:txBody>
      </p:sp>
      <p:pic>
        <p:nvPicPr>
          <p:cNvPr id="33803" name="Picture 11" descr="signal_trapezoid_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059832" cy="2168157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743200" y="980728"/>
            <a:ext cx="64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Oscilograms</a:t>
            </a:r>
            <a:r>
              <a:rPr lang="hr-HR" sz="2400" dirty="0" smtClean="0">
                <a:solidFill>
                  <a:schemeClr val="tx2"/>
                </a:solidFill>
              </a:rPr>
              <a:t>;</a:t>
            </a:r>
            <a:r>
              <a:rPr lang="en-US" sz="2400" dirty="0" smtClean="0">
                <a:solidFill>
                  <a:schemeClr val="tx2"/>
                </a:solidFill>
              </a:rPr>
              <a:t>  energy reconstruction using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variable “shaping” times</a:t>
            </a:r>
            <a:r>
              <a:rPr lang="hr-HR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9552" y="2348880"/>
            <a:ext cx="215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/>
              <a:t> </a:t>
            </a:r>
            <a:r>
              <a:rPr lang="hr-HR" sz="1600" dirty="0"/>
              <a:t>100 </a:t>
            </a:r>
            <a:r>
              <a:rPr lang="hr-HR" sz="1600" dirty="0" err="1"/>
              <a:t>MHz</a:t>
            </a:r>
            <a:r>
              <a:rPr lang="hr-HR" sz="1600" dirty="0"/>
              <a:t> </a:t>
            </a:r>
            <a:r>
              <a:rPr lang="hr-HR" sz="1600" dirty="0" err="1"/>
              <a:t>sampling</a:t>
            </a:r>
            <a:r>
              <a:rPr lang="hr-HR" sz="1600" dirty="0"/>
              <a:t> rate</a:t>
            </a:r>
            <a:endParaRPr lang="el-GR" sz="1600" dirty="0"/>
          </a:p>
        </p:txBody>
      </p:sp>
      <p:pic>
        <p:nvPicPr>
          <p:cNvPr id="11" name="Slika 10" descr="p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149080"/>
            <a:ext cx="3384376" cy="2371290"/>
          </a:xfrm>
          <a:prstGeom prst="rect">
            <a:avLst/>
          </a:prstGeom>
        </p:spPr>
      </p:pic>
      <p:pic>
        <p:nvPicPr>
          <p:cNvPr id="12" name="Picture 6" descr="E_p_shaper_fadc_150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702123" cy="2355452"/>
          </a:xfrm>
          <a:prstGeom prst="rect">
            <a:avLst/>
          </a:prstGeom>
          <a:noFill/>
        </p:spPr>
      </p:pic>
      <p:pic>
        <p:nvPicPr>
          <p:cNvPr id="13" name="Slika 12" descr="ocsilogr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916832"/>
            <a:ext cx="5644860" cy="210596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4175448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M. </a:t>
            </a:r>
            <a:r>
              <a:rPr lang="hr-HR" dirty="0" err="1" smtClean="0"/>
              <a:t>Makek</a:t>
            </a:r>
            <a:r>
              <a:rPr lang="hr-HR" dirty="0" smtClean="0"/>
              <a:t> et al.,  </a:t>
            </a:r>
            <a:r>
              <a:rPr lang="hr-HR" dirty="0" err="1" smtClean="0"/>
              <a:t>Nucl</a:t>
            </a:r>
            <a:r>
              <a:rPr lang="hr-HR" dirty="0" smtClean="0"/>
              <a:t>. </a:t>
            </a:r>
            <a:r>
              <a:rPr lang="hr-HR" dirty="0" err="1" smtClean="0"/>
              <a:t>Instr</a:t>
            </a:r>
            <a:r>
              <a:rPr lang="hr-HR" dirty="0" smtClean="0"/>
              <a:t>. </a:t>
            </a:r>
            <a:r>
              <a:rPr lang="hr-HR" dirty="0" err="1" smtClean="0"/>
              <a:t>Meth</a:t>
            </a:r>
            <a:r>
              <a:rPr lang="hr-HR" dirty="0" smtClean="0"/>
              <a:t>. A 673 (2012) 82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776864" cy="836712"/>
          </a:xfrm>
        </p:spPr>
        <p:txBody>
          <a:bodyPr/>
          <a:lstStyle/>
          <a:p>
            <a:r>
              <a:rPr lang="hr-HR" i="1" baseline="30000" dirty="0" smtClean="0"/>
              <a:t>12</a:t>
            </a:r>
            <a:r>
              <a:rPr lang="hr-HR" i="1" dirty="0" smtClean="0"/>
              <a:t>C(e,e’p)</a:t>
            </a:r>
            <a:r>
              <a:rPr lang="hr-HR" i="1" baseline="30000" dirty="0" smtClean="0"/>
              <a:t>11</a:t>
            </a:r>
            <a:r>
              <a:rPr lang="hr-HR" i="1" dirty="0" smtClean="0"/>
              <a:t>B</a:t>
            </a:r>
            <a:r>
              <a:rPr lang="hr-HR" dirty="0" smtClean="0"/>
              <a:t> </a:t>
            </a:r>
            <a:r>
              <a:rPr lang="en-US" dirty="0" smtClean="0"/>
              <a:t>measurements </a:t>
            </a:r>
            <a:endParaRPr lang="en-US" dirty="0"/>
          </a:p>
        </p:txBody>
      </p:sp>
      <p:pic>
        <p:nvPicPr>
          <p:cNvPr id="3" name="Slika 2" descr="11B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376264" cy="3097027"/>
          </a:xfrm>
          <a:prstGeom prst="rect">
            <a:avLst/>
          </a:prstGeom>
        </p:spPr>
      </p:pic>
      <p:pic>
        <p:nvPicPr>
          <p:cNvPr id="4" name="Slika 3" descr="11B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12776"/>
            <a:ext cx="2592288" cy="91210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771800" y="1052736"/>
            <a:ext cx="2877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Missing momentum and energy:</a:t>
            </a:r>
            <a:endParaRPr lang="en-US" sz="1600" dirty="0"/>
          </a:p>
        </p:txBody>
      </p:sp>
      <p:pic>
        <p:nvPicPr>
          <p:cNvPr id="6" name="Slika 5" descr="11B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340768"/>
            <a:ext cx="3923928" cy="74082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588224" y="1052736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Missing mass:</a:t>
            </a:r>
            <a:endParaRPr lang="en-US" sz="1600" dirty="0"/>
          </a:p>
        </p:txBody>
      </p:sp>
      <p:pic>
        <p:nvPicPr>
          <p:cNvPr id="8" name="Slika 7" descr="11B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77272"/>
            <a:ext cx="1834902" cy="59364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79512" y="5589240"/>
            <a:ext cx="2182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Excitation energy of </a:t>
            </a:r>
            <a:r>
              <a:rPr lang="hr-HR" sz="1600" baseline="30000" dirty="0" smtClean="0"/>
              <a:t>11</a:t>
            </a:r>
            <a:r>
              <a:rPr lang="hr-HR" sz="1600" dirty="0" smtClean="0"/>
              <a:t>B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pic>
        <p:nvPicPr>
          <p:cNvPr id="10" name="Slika 9" descr="11B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348880"/>
            <a:ext cx="5796136" cy="2142050"/>
          </a:xfrm>
          <a:prstGeom prst="rect">
            <a:avLst/>
          </a:prstGeom>
        </p:spPr>
      </p:pic>
      <p:pic>
        <p:nvPicPr>
          <p:cNvPr id="11" name="Slika 10" descr="11B-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509120"/>
            <a:ext cx="5761183" cy="2348880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6588224" y="57332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lika 14" descr="11B-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052736"/>
            <a:ext cx="1948733" cy="663699"/>
          </a:xfrm>
          <a:prstGeom prst="rect">
            <a:avLst/>
          </a:prstGeom>
        </p:spPr>
      </p:pic>
      <p:pic>
        <p:nvPicPr>
          <p:cNvPr id="16" name="Slika 15" descr="11B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916832"/>
            <a:ext cx="2736304" cy="42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NN – </a:t>
            </a:r>
            <a:r>
              <a:rPr lang="hr-HR" dirty="0" err="1" smtClean="0"/>
              <a:t>knockout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pic>
        <p:nvPicPr>
          <p:cNvPr id="4" name="Slika 3" descr="nn-knock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7962062" cy="489654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99592" y="5805264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FSI contribution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55576" y="6309320"/>
            <a:ext cx="476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</a:t>
            </a:r>
            <a:r>
              <a:rPr lang="en-US" b="1" dirty="0" err="1" smtClean="0">
                <a:solidFill>
                  <a:srgbClr val="FF0000"/>
                </a:solidFill>
              </a:rPr>
              <a:t>improtant</a:t>
            </a:r>
            <a:r>
              <a:rPr lang="en-US" b="1" dirty="0" smtClean="0">
                <a:solidFill>
                  <a:srgbClr val="FF0000"/>
                </a:solidFill>
              </a:rPr>
              <a:t>: choice of reaction kinematics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672408" cy="25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Choice of </a:t>
            </a:r>
            <a:r>
              <a:rPr lang="en-US" i="1" baseline="30000" dirty="0" smtClean="0"/>
              <a:t>12</a:t>
            </a:r>
            <a:r>
              <a:rPr lang="en-US" i="1" dirty="0" smtClean="0"/>
              <a:t>C(</a:t>
            </a:r>
            <a:r>
              <a:rPr lang="en-US" i="1" dirty="0" err="1" smtClean="0"/>
              <a:t>e,e’pp</a:t>
            </a:r>
            <a:r>
              <a:rPr lang="en-US" i="1" dirty="0" smtClean="0"/>
              <a:t>)</a:t>
            </a:r>
            <a:r>
              <a:rPr lang="en-US" i="1" baseline="30000" dirty="0" smtClean="0"/>
              <a:t>10</a:t>
            </a:r>
            <a:r>
              <a:rPr lang="en-US" i="1" dirty="0" smtClean="0"/>
              <a:t>Be kinematics</a:t>
            </a:r>
            <a:endParaRPr lang="en-US" i="1" dirty="0"/>
          </a:p>
        </p:txBody>
      </p:sp>
      <p:pic>
        <p:nvPicPr>
          <p:cNvPr id="7" name="Slika 6" descr="10B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89240"/>
            <a:ext cx="3419872" cy="857248"/>
          </a:xfrm>
          <a:prstGeom prst="rect">
            <a:avLst/>
          </a:prstGeom>
        </p:spPr>
      </p:pic>
      <p:pic>
        <p:nvPicPr>
          <p:cNvPr id="8" name="Slika 7" descr="10Be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733256"/>
            <a:ext cx="1647825" cy="59055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064870" y="3933056"/>
            <a:ext cx="40679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chosen reaction kinematics:</a:t>
            </a:r>
            <a:endParaRPr lang="hr-HR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only scalar SRC contribute between pp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MEC suppressed due to </a:t>
            </a:r>
            <a:r>
              <a:rPr lang="en-US" dirty="0" err="1" smtClean="0"/>
              <a:t>isospin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selection rules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Δ-contribution suppressed because of</a:t>
            </a:r>
          </a:p>
          <a:p>
            <a:r>
              <a:rPr lang="en-US" dirty="0" smtClean="0"/>
              <a:t>   selected energy transfer ω: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FSI contribution </a:t>
            </a:r>
            <a:r>
              <a:rPr lang="hr-HR" dirty="0" smtClean="0"/>
              <a:t> (</a:t>
            </a:r>
            <a:r>
              <a:rPr lang="hr-HR" dirty="0" err="1" smtClean="0"/>
              <a:t>calcuations</a:t>
            </a:r>
            <a:endParaRPr lang="hr-HR" dirty="0" smtClean="0"/>
          </a:p>
          <a:p>
            <a:r>
              <a:rPr lang="hr-HR" dirty="0" smtClean="0"/>
              <a:t>   </a:t>
            </a:r>
            <a:r>
              <a:rPr lang="hr-HR" dirty="0" err="1" smtClean="0"/>
              <a:t>by</a:t>
            </a:r>
            <a:r>
              <a:rPr lang="hr-HR" dirty="0" smtClean="0"/>
              <a:t> C. </a:t>
            </a:r>
            <a:r>
              <a:rPr lang="hr-HR" dirty="0" err="1" smtClean="0"/>
              <a:t>Giusti</a:t>
            </a:r>
            <a:r>
              <a:rPr lang="hr-HR" dirty="0" smtClean="0"/>
              <a:t> et al.)</a:t>
            </a:r>
            <a:endParaRPr lang="en-US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9" name="Slika 8" descr="11B-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3140968"/>
            <a:ext cx="1948733" cy="663699"/>
          </a:xfrm>
          <a:prstGeom prst="rect">
            <a:avLst/>
          </a:prstGeom>
        </p:spPr>
      </p:pic>
      <p:pic>
        <p:nvPicPr>
          <p:cNvPr id="11" name="Slika 10" descr="11B-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077072"/>
            <a:ext cx="2736304" cy="432048"/>
          </a:xfrm>
          <a:prstGeom prst="rect">
            <a:avLst/>
          </a:prstGeom>
        </p:spPr>
      </p:pic>
      <p:pic>
        <p:nvPicPr>
          <p:cNvPr id="12" name="Slika 11" descr="p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4365104"/>
            <a:ext cx="2592288" cy="1220324"/>
          </a:xfrm>
          <a:prstGeom prst="rect">
            <a:avLst/>
          </a:prstGeom>
        </p:spPr>
      </p:pic>
      <p:pic>
        <p:nvPicPr>
          <p:cNvPr id="14" name="Slika 13" descr="10Be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5877272"/>
            <a:ext cx="2448272" cy="351988"/>
          </a:xfrm>
          <a:prstGeom prst="rect">
            <a:avLst/>
          </a:prstGeom>
        </p:spPr>
      </p:pic>
      <p:pic>
        <p:nvPicPr>
          <p:cNvPr id="15" name="Rezervirano mjesto sadržaja 14" descr="10Be-1a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4980722" y="1052736"/>
            <a:ext cx="4163278" cy="1810121"/>
          </a:xfrm>
        </p:spPr>
      </p:pic>
      <p:pic>
        <p:nvPicPr>
          <p:cNvPr id="16" name="Slika 15" descr="10Be-1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204864"/>
            <a:ext cx="1929296" cy="1810692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4932040" y="980728"/>
            <a:ext cx="25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Super-parallel kinematics</a:t>
            </a:r>
            <a:endParaRPr lang="en-US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5004048" y="148478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Eb</a:t>
            </a:r>
            <a:r>
              <a:rPr lang="hr-HR" dirty="0" smtClean="0"/>
              <a:t>=480MeV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43000"/>
          </a:xfrm>
        </p:spPr>
        <p:txBody>
          <a:bodyPr>
            <a:normAutofit/>
          </a:bodyPr>
          <a:lstStyle/>
          <a:p>
            <a:r>
              <a:rPr lang="en-US" sz="3200" i="1" baseline="30000" dirty="0" smtClean="0"/>
              <a:t>12</a:t>
            </a:r>
            <a:r>
              <a:rPr lang="en-US" sz="3200" i="1" dirty="0" smtClean="0"/>
              <a:t>C(</a:t>
            </a:r>
            <a:r>
              <a:rPr lang="en-US" sz="3200" i="1" dirty="0" err="1" smtClean="0"/>
              <a:t>e,e’pp</a:t>
            </a:r>
            <a:r>
              <a:rPr lang="en-US" sz="3200" i="1" dirty="0" smtClean="0"/>
              <a:t>)</a:t>
            </a:r>
            <a:r>
              <a:rPr lang="en-US" sz="3200" i="1" baseline="30000" dirty="0" smtClean="0"/>
              <a:t>10</a:t>
            </a:r>
            <a:r>
              <a:rPr lang="en-US" sz="3200" i="1" dirty="0" smtClean="0"/>
              <a:t>Be </a:t>
            </a:r>
            <a:r>
              <a:rPr lang="hr-HR" sz="3200" i="1" dirty="0" smtClean="0"/>
              <a:t> </a:t>
            </a:r>
            <a:r>
              <a:rPr lang="en-US" sz="3200" i="1" dirty="0" smtClean="0"/>
              <a:t>reaction:</a:t>
            </a:r>
            <a:r>
              <a:rPr lang="en-US" sz="3200" i="1" baseline="30000" dirty="0" smtClean="0"/>
              <a:t>10</a:t>
            </a:r>
            <a:r>
              <a:rPr lang="en-US" sz="3200" i="1" dirty="0" smtClean="0"/>
              <a:t>Be</a:t>
            </a:r>
            <a:r>
              <a:rPr lang="en-US" sz="3200" dirty="0" smtClean="0"/>
              <a:t> excitation spectrum</a:t>
            </a:r>
            <a:endParaRPr lang="en-US" sz="3200" dirty="0"/>
          </a:p>
        </p:txBody>
      </p:sp>
      <p:pic>
        <p:nvPicPr>
          <p:cNvPr id="4" name="Rezervirano mjesto sadržaja 3" descr="10Be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895600" cy="838200"/>
          </a:xfrm>
          <a:prstGeom prst="rect">
            <a:avLst/>
          </a:prstGeom>
        </p:spPr>
      </p:pic>
      <p:pic>
        <p:nvPicPr>
          <p:cNvPr id="5" name="Slika 4" descr="10Be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2664296" cy="681773"/>
          </a:xfrm>
          <a:prstGeom prst="rect">
            <a:avLst/>
          </a:prstGeom>
        </p:spPr>
      </p:pic>
      <p:pic>
        <p:nvPicPr>
          <p:cNvPr id="6" name="Slika 5" descr="10Be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81128"/>
            <a:ext cx="2088232" cy="636328"/>
          </a:xfrm>
          <a:prstGeom prst="rect">
            <a:avLst/>
          </a:prstGeom>
        </p:spPr>
      </p:pic>
      <p:pic>
        <p:nvPicPr>
          <p:cNvPr id="7" name="Slika 6" descr="10Be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836712"/>
            <a:ext cx="3569483" cy="2448272"/>
          </a:xfrm>
          <a:prstGeom prst="rect">
            <a:avLst/>
          </a:prstGeom>
        </p:spPr>
      </p:pic>
      <p:pic>
        <p:nvPicPr>
          <p:cNvPr id="8" name="Slika 7" descr="10Be-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717032"/>
            <a:ext cx="4464496" cy="2890273"/>
          </a:xfrm>
          <a:prstGeom prst="rect">
            <a:avLst/>
          </a:prstGeom>
        </p:spPr>
      </p:pic>
      <p:pic>
        <p:nvPicPr>
          <p:cNvPr id="9" name="Slika 8" descr="time-cu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284984"/>
            <a:ext cx="3156198" cy="20416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971600" y="1844824"/>
            <a:ext cx="269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cuts in each detector +</a:t>
            </a:r>
          </a:p>
          <a:p>
            <a:r>
              <a:rPr lang="en-US" dirty="0" smtClean="0"/>
              <a:t>coincidence time cuts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Slika 10" descr="10Be-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733256"/>
            <a:ext cx="4572000" cy="625930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251520" y="5229200"/>
            <a:ext cx="2011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baseline="30000" dirty="0" smtClean="0"/>
              <a:t>12</a:t>
            </a:r>
            <a:r>
              <a:rPr lang="en-US" sz="2400" i="1" dirty="0" smtClean="0"/>
              <a:t>C(</a:t>
            </a:r>
            <a:r>
              <a:rPr lang="en-US" sz="2400" i="1" dirty="0" err="1" smtClean="0"/>
              <a:t>e,e’pp</a:t>
            </a:r>
            <a:r>
              <a:rPr lang="en-US" sz="2400" i="1" dirty="0" smtClean="0"/>
              <a:t>)</a:t>
            </a:r>
            <a:r>
              <a:rPr lang="en-US" sz="2400" i="1" baseline="30000" dirty="0" smtClean="0"/>
              <a:t>10</a:t>
            </a:r>
            <a:r>
              <a:rPr lang="en-US" sz="2400" i="1" dirty="0" smtClean="0"/>
              <a:t>Be</a:t>
            </a:r>
            <a:endParaRPr lang="en-US" sz="2400" dirty="0"/>
          </a:p>
        </p:txBody>
      </p:sp>
      <p:pic>
        <p:nvPicPr>
          <p:cNvPr id="13" name="Slika 12" descr="10Be-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6533009"/>
            <a:ext cx="1847317" cy="324991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4644008" y="35010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/>
              <a:t>10</a:t>
            </a:r>
            <a:r>
              <a:rPr lang="en-US" sz="2400" b="1" i="1" dirty="0" smtClean="0"/>
              <a:t>Be</a:t>
            </a:r>
            <a:r>
              <a:rPr lang="en-US" sz="2400" b="1" dirty="0" smtClean="0"/>
              <a:t> excitation spectrum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 cross</a:t>
            </a:r>
            <a:r>
              <a:rPr lang="hr-HR" dirty="0" smtClean="0"/>
              <a:t>-</a:t>
            </a:r>
            <a:r>
              <a:rPr lang="en-US" dirty="0" smtClean="0"/>
              <a:t>sec</a:t>
            </a:r>
            <a:r>
              <a:rPr lang="hr-HR" dirty="0" smtClean="0"/>
              <a:t>ti</a:t>
            </a:r>
            <a:r>
              <a:rPr lang="en-US" dirty="0" smtClean="0"/>
              <a:t>on extraction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Differential cross section: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endParaRPr lang="hr-HR" sz="2800" dirty="0" smtClean="0"/>
          </a:p>
          <a:p>
            <a:r>
              <a:rPr lang="en-US" sz="2800" dirty="0" smtClean="0"/>
              <a:t>A(</a:t>
            </a:r>
            <a:r>
              <a:rPr lang="en-US" sz="2800" dirty="0" err="1" smtClean="0"/>
              <a:t>e,e’pp</a:t>
            </a:r>
            <a:r>
              <a:rPr lang="en-US" sz="2800" dirty="0" smtClean="0"/>
              <a:t>)B reaction: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en-US" sz="2800" dirty="0" smtClean="0"/>
              <a:t>Cross section for transition in definite state of final nucleus:</a:t>
            </a:r>
          </a:p>
          <a:p>
            <a:pPr>
              <a:buNone/>
            </a:pPr>
            <a:r>
              <a:rPr lang="hr-HR" sz="2800" dirty="0" smtClean="0"/>
              <a:t>    </a:t>
            </a:r>
            <a:endParaRPr lang="en-US" sz="2800" dirty="0"/>
          </a:p>
        </p:txBody>
      </p:sp>
      <p:pic>
        <p:nvPicPr>
          <p:cNvPr id="4" name="Slika 3" descr="x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2664296" cy="834478"/>
          </a:xfrm>
          <a:prstGeom prst="rect">
            <a:avLst/>
          </a:prstGeom>
        </p:spPr>
      </p:pic>
      <p:pic>
        <p:nvPicPr>
          <p:cNvPr id="5" name="Slika 4" descr="x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068960"/>
            <a:ext cx="5305425" cy="790575"/>
          </a:xfrm>
          <a:prstGeom prst="rect">
            <a:avLst/>
          </a:prstGeom>
        </p:spPr>
      </p:pic>
      <p:pic>
        <p:nvPicPr>
          <p:cNvPr id="6" name="Slika 5" descr="xs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05064"/>
            <a:ext cx="2952750" cy="666750"/>
          </a:xfrm>
          <a:prstGeom prst="rect">
            <a:avLst/>
          </a:prstGeom>
        </p:spPr>
      </p:pic>
      <p:pic>
        <p:nvPicPr>
          <p:cNvPr id="7" name="Slika 6" descr="xs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077072"/>
            <a:ext cx="3790950" cy="49530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796136" y="3356992"/>
            <a:ext cx="26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, </a:t>
            </a:r>
            <a:r>
              <a:rPr lang="en-US" i="1" dirty="0" smtClean="0"/>
              <a:t>ε</a:t>
            </a:r>
            <a:r>
              <a:rPr lang="en-US" dirty="0" smtClean="0"/>
              <a:t> – detector efficiency</a:t>
            </a:r>
            <a:endParaRPr lang="en-US" dirty="0"/>
          </a:p>
        </p:txBody>
      </p:sp>
      <p:pic>
        <p:nvPicPr>
          <p:cNvPr id="10" name="Slika 9" descr="xs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5877272"/>
            <a:ext cx="63055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en-US" sz="4000" dirty="0" smtClean="0"/>
              <a:t>Extracted cross section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en-US" sz="4000" dirty="0" smtClean="0"/>
              <a:t> </a:t>
            </a:r>
            <a:r>
              <a:rPr lang="en-US" sz="4000" i="1" baseline="30000" dirty="0" smtClean="0"/>
              <a:t>12</a:t>
            </a:r>
            <a:r>
              <a:rPr lang="en-US" sz="4000" i="1" dirty="0" smtClean="0"/>
              <a:t>C(</a:t>
            </a:r>
            <a:r>
              <a:rPr lang="en-US" sz="4000" i="1" dirty="0" err="1" smtClean="0"/>
              <a:t>e,e’pp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10</a:t>
            </a:r>
            <a:r>
              <a:rPr lang="en-US" sz="4000" i="1" dirty="0" smtClean="0"/>
              <a:t>Be(GS)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7" name="Slika 6" descr="xs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7490100" cy="4626849"/>
          </a:xfrm>
          <a:prstGeom prst="rect">
            <a:avLst/>
          </a:prstGeom>
        </p:spPr>
      </p:pic>
      <p:pic>
        <p:nvPicPr>
          <p:cNvPr id="4" name="Slika 3" descr="10Be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0"/>
            <a:ext cx="2404718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  <a:cs typeface="Aharoni" pitchFamily="2" charset="-79"/>
              </a:rPr>
              <a:t>Why NN correlations</a:t>
            </a:r>
            <a:r>
              <a:rPr lang="hr-HR" b="1" dirty="0" smtClean="0">
                <a:latin typeface="Arial Black" pitchFamily="34" charset="0"/>
                <a:cs typeface="Aharoni" pitchFamily="2" charset="-79"/>
              </a:rPr>
              <a:t> ?</a:t>
            </a:r>
            <a:endParaRPr lang="en-US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Since early fifties nuclei have been</a:t>
            </a:r>
            <a:r>
              <a:rPr lang="hr-HR" sz="2800" dirty="0" smtClean="0"/>
              <a:t> </a:t>
            </a:r>
            <a:r>
              <a:rPr lang="en-US" sz="2800" dirty="0" smtClean="0"/>
              <a:t>successfully described by the nuclear shell model.</a:t>
            </a:r>
          </a:p>
          <a:p>
            <a:r>
              <a:rPr lang="en-US" sz="2800" dirty="0" smtClean="0"/>
              <a:t>However, descriptions of some of nuclear properties (e.g. binding energies) require inclusion of interactions beyond mean-field approximation</a:t>
            </a:r>
            <a:r>
              <a:rPr lang="hr-HR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In eighties and nineties electron scattering experiments showed that approx. 2/3 protons participate in the independent particle motion </a:t>
            </a:r>
            <a:r>
              <a:rPr lang="en-US" sz="2800" dirty="0" smtClean="0">
                <a:sym typeface="Wingdings" pitchFamily="2" charset="2"/>
              </a:rPr>
              <a:t> correlated pairs</a:t>
            </a:r>
            <a:r>
              <a:rPr lang="hr-HR" sz="2800" dirty="0" smtClean="0">
                <a:sym typeface="Wingdings" pitchFamily="2" charset="2"/>
              </a:rPr>
              <a:t> – </a:t>
            </a:r>
            <a:r>
              <a:rPr lang="en-US" sz="2800" dirty="0" smtClean="0">
                <a:sym typeface="Wingdings" pitchFamily="2" charset="2"/>
              </a:rPr>
              <a:t>evidences of</a:t>
            </a:r>
            <a:r>
              <a:rPr lang="hr-H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existence of NN correlations</a:t>
            </a:r>
            <a:endParaRPr lang="hr-HR" sz="2800" dirty="0" smtClean="0">
              <a:sym typeface="Wingdings" pitchFamily="2" charset="2"/>
            </a:endParaRPr>
          </a:p>
          <a:p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Consequences of NN correlations on neutron stars</a:t>
            </a:r>
          </a:p>
          <a:p>
            <a:endParaRPr lang="hr-HR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Comparison of </a:t>
            </a:r>
            <a:r>
              <a:rPr lang="en-US" sz="3600" i="1" baseline="30000" dirty="0" smtClean="0"/>
              <a:t>12</a:t>
            </a:r>
            <a:r>
              <a:rPr lang="en-US" sz="3600" i="1" dirty="0" smtClean="0"/>
              <a:t>C(</a:t>
            </a:r>
            <a:r>
              <a:rPr lang="en-US" sz="3600" i="1" dirty="0" err="1" smtClean="0"/>
              <a:t>e,e’pp</a:t>
            </a:r>
            <a:r>
              <a:rPr lang="en-US" sz="3600" i="1" dirty="0" smtClean="0"/>
              <a:t>)</a:t>
            </a:r>
            <a:r>
              <a:rPr lang="en-US" sz="3600" i="1" baseline="30000" dirty="0" smtClean="0"/>
              <a:t>10</a:t>
            </a:r>
            <a:r>
              <a:rPr lang="en-US" sz="3600" i="1" dirty="0" smtClean="0"/>
              <a:t>Be(GS)</a:t>
            </a:r>
            <a:r>
              <a:rPr lang="en-US" sz="3600" dirty="0" smtClean="0"/>
              <a:t>  cross sections with theoretical calculations</a:t>
            </a:r>
            <a:endParaRPr lang="en-US" sz="3600" dirty="0"/>
          </a:p>
        </p:txBody>
      </p:sp>
      <p:pic>
        <p:nvPicPr>
          <p:cNvPr id="3" name="Rezervirano mjesto sadržaja 5" descr="xs-comp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738027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b="1" dirty="0" smtClean="0"/>
              <a:t>and outlook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measured </a:t>
            </a: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n-US" dirty="0" err="1" smtClean="0"/>
              <a:t>e,e’pp</a:t>
            </a:r>
            <a:r>
              <a:rPr lang="en-US" dirty="0" smtClean="0"/>
              <a:t>)</a:t>
            </a:r>
            <a:r>
              <a:rPr lang="en-US" baseline="30000" dirty="0" smtClean="0"/>
              <a:t>10</a:t>
            </a:r>
            <a:r>
              <a:rPr lang="en-US" dirty="0" smtClean="0"/>
              <a:t>Be differential cross section</a:t>
            </a:r>
            <a:r>
              <a:rPr lang="hr-HR" dirty="0" smtClean="0"/>
              <a:t> </a:t>
            </a:r>
            <a:r>
              <a:rPr lang="en-US" dirty="0" smtClean="0"/>
              <a:t>in selected kinematics </a:t>
            </a:r>
            <a:r>
              <a:rPr lang="hr-HR" dirty="0" smtClean="0"/>
              <a:t>(SRC) </a:t>
            </a:r>
            <a:r>
              <a:rPr lang="en-US" dirty="0" smtClean="0"/>
              <a:t>and for definite final state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en-US" dirty="0" smtClean="0"/>
              <a:t> check for theoretical models.</a:t>
            </a:r>
          </a:p>
          <a:p>
            <a:r>
              <a:rPr lang="en-US" dirty="0" smtClean="0"/>
              <a:t>We have developed flexible Si-detector system with larger solid angle and acceptable resolution.</a:t>
            </a:r>
          </a:p>
          <a:p>
            <a:r>
              <a:rPr lang="en-US" dirty="0" smtClean="0"/>
              <a:t>Three high-resolution magnetic spectrometers and Si-detector system can be used in future A(</a:t>
            </a:r>
            <a:r>
              <a:rPr lang="en-US" dirty="0" err="1" smtClean="0"/>
              <a:t>e,e’pN</a:t>
            </a:r>
            <a:r>
              <a:rPr lang="en-US" dirty="0" smtClean="0"/>
              <a:t>)B measurements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</a:t>
            </a:r>
            <a:r>
              <a:rPr lang="en-US" dirty="0" smtClean="0"/>
              <a:t> </a:t>
            </a:r>
            <a:r>
              <a:rPr lang="hr-HR" dirty="0" smtClean="0"/>
              <a:t> </a:t>
            </a:r>
            <a:r>
              <a:rPr lang="en-US" dirty="0" smtClean="0"/>
              <a:t>(simultaneous measurements of </a:t>
            </a:r>
            <a:r>
              <a:rPr lang="en-US" dirty="0" err="1" smtClean="0"/>
              <a:t>e,e’pp</a:t>
            </a:r>
            <a:r>
              <a:rPr lang="en-US" dirty="0" smtClean="0"/>
              <a:t> </a:t>
            </a:r>
            <a:r>
              <a:rPr lang="en-US" dirty="0" err="1" smtClean="0"/>
              <a:t>e,e’pn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Slika 3" descr="10Be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3154156" cy="2041971"/>
          </a:xfrm>
          <a:prstGeom prst="rect">
            <a:avLst/>
          </a:prstGeom>
        </p:spPr>
      </p:pic>
      <p:pic>
        <p:nvPicPr>
          <p:cNvPr id="6" name="Rezervirano mjesto sadržaja 5" descr="xs-comp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732" y="0"/>
            <a:ext cx="3008268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Backup</a:t>
            </a:r>
            <a:r>
              <a:rPr lang="hr-HR" dirty="0" smtClean="0"/>
              <a:t> </a:t>
            </a:r>
            <a:r>
              <a:rPr lang="hr-HR" dirty="0" err="1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3408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FSI </a:t>
            </a:r>
            <a:endParaRPr lang="en-US" dirty="0"/>
          </a:p>
        </p:txBody>
      </p:sp>
      <p:pic>
        <p:nvPicPr>
          <p:cNvPr id="4" name="Slika 3" descr="t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5256584" cy="376791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71600" y="3717032"/>
            <a:ext cx="81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Black</a:t>
            </a:r>
            <a:r>
              <a:rPr lang="hr-HR" dirty="0" smtClean="0"/>
              <a:t> </a:t>
            </a:r>
            <a:r>
              <a:rPr lang="hr-HR" dirty="0" err="1" smtClean="0"/>
              <a:t>lines</a:t>
            </a:r>
            <a:r>
              <a:rPr lang="hr-HR" dirty="0" smtClean="0"/>
              <a:t> </a:t>
            </a:r>
            <a:r>
              <a:rPr lang="hr-HR" baseline="30000" dirty="0" smtClean="0"/>
              <a:t>16</a:t>
            </a:r>
            <a:r>
              <a:rPr lang="hr-HR" dirty="0" smtClean="0"/>
              <a:t>O(e,e’</a:t>
            </a:r>
            <a:r>
              <a:rPr lang="hr-HR" dirty="0" err="1" smtClean="0"/>
              <a:t>pp</a:t>
            </a:r>
            <a:r>
              <a:rPr lang="hr-HR" dirty="0" smtClean="0"/>
              <a:t>)</a:t>
            </a:r>
            <a:r>
              <a:rPr lang="hr-HR" baseline="30000" dirty="0" smtClean="0"/>
              <a:t>14</a:t>
            </a:r>
            <a:r>
              <a:rPr lang="hr-HR" dirty="0" smtClean="0"/>
              <a:t>C(GS)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dotted</a:t>
            </a:r>
            <a:r>
              <a:rPr lang="hr-HR" dirty="0" smtClean="0"/>
              <a:t>:            </a:t>
            </a:r>
            <a:r>
              <a:rPr lang="hr-HR" dirty="0" err="1" smtClean="0"/>
              <a:t>calculations</a:t>
            </a:r>
            <a:r>
              <a:rPr lang="hr-HR" dirty="0" smtClean="0"/>
              <a:t> </a:t>
            </a:r>
            <a:r>
              <a:rPr lang="hr-HR" dirty="0" err="1" smtClean="0"/>
              <a:t>using</a:t>
            </a:r>
            <a:r>
              <a:rPr lang="hr-HR" dirty="0" smtClean="0"/>
              <a:t> SM-SRC </a:t>
            </a:r>
            <a:r>
              <a:rPr lang="hr-HR" dirty="0" err="1" smtClean="0"/>
              <a:t>calculations</a:t>
            </a:r>
            <a:r>
              <a:rPr lang="hr-HR" dirty="0" smtClean="0"/>
              <a:t>                                          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dash</a:t>
            </a:r>
            <a:r>
              <a:rPr lang="hr-HR" dirty="0" smtClean="0"/>
              <a:t> </a:t>
            </a:r>
            <a:r>
              <a:rPr lang="hr-HR" dirty="0" err="1" smtClean="0"/>
              <a:t>dotted</a:t>
            </a:r>
            <a:r>
              <a:rPr lang="hr-HR" dirty="0" smtClean="0"/>
              <a:t>:  SM-SRC </a:t>
            </a:r>
            <a:r>
              <a:rPr lang="hr-HR" dirty="0" err="1" smtClean="0"/>
              <a:t>parametrization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NN-FSI </a:t>
            </a:r>
            <a:r>
              <a:rPr lang="hr-HR" dirty="0" err="1" smtClean="0"/>
              <a:t>included</a:t>
            </a:r>
            <a:endParaRPr lang="hr-HR" dirty="0" smtClean="0"/>
          </a:p>
          <a:p>
            <a:r>
              <a:rPr lang="hr-HR" dirty="0" smtClean="0"/>
              <a:t>-</a:t>
            </a:r>
            <a:r>
              <a:rPr lang="hr-HR" dirty="0" err="1" smtClean="0"/>
              <a:t>dashed</a:t>
            </a:r>
            <a:r>
              <a:rPr lang="hr-HR" dirty="0" smtClean="0"/>
              <a:t>:           SF-B  </a:t>
            </a:r>
            <a:r>
              <a:rPr lang="hr-HR" dirty="0" err="1" smtClean="0"/>
              <a:t>parametrization</a:t>
            </a:r>
            <a:endParaRPr lang="hr-HR" dirty="0" smtClean="0"/>
          </a:p>
          <a:p>
            <a:r>
              <a:rPr lang="hr-HR" dirty="0" smtClean="0"/>
              <a:t>-</a:t>
            </a:r>
            <a:r>
              <a:rPr lang="hr-HR" dirty="0" err="1" smtClean="0"/>
              <a:t>full</a:t>
            </a:r>
            <a:r>
              <a:rPr lang="hr-HR" dirty="0" smtClean="0"/>
              <a:t>:                  SF-B </a:t>
            </a:r>
            <a:r>
              <a:rPr lang="hr-HR" dirty="0" err="1" smtClean="0"/>
              <a:t>parametrization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NN-FSI</a:t>
            </a:r>
          </a:p>
          <a:p>
            <a:endParaRPr lang="hr-HR" dirty="0" smtClean="0"/>
          </a:p>
        </p:txBody>
      </p:sp>
      <p:sp>
        <p:nvSpPr>
          <p:cNvPr id="6" name="Desna vitičasta zagrada 5"/>
          <p:cNvSpPr/>
          <p:nvPr/>
        </p:nvSpPr>
        <p:spPr>
          <a:xfrm>
            <a:off x="6876256" y="4005064"/>
            <a:ext cx="288032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niOkvir 7"/>
          <p:cNvSpPr txBox="1"/>
          <p:nvPr/>
        </p:nvSpPr>
        <p:spPr>
          <a:xfrm>
            <a:off x="7308304" y="414908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overlap</a:t>
            </a:r>
            <a:endParaRPr lang="en-US" dirty="0"/>
          </a:p>
        </p:txBody>
      </p:sp>
      <p:sp>
        <p:nvSpPr>
          <p:cNvPr id="10" name="Desna vitičasta zagrada 9"/>
          <p:cNvSpPr/>
          <p:nvPr/>
        </p:nvSpPr>
        <p:spPr>
          <a:xfrm>
            <a:off x="5940152" y="4581128"/>
            <a:ext cx="288032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niOkvir 11"/>
          <p:cNvSpPr txBox="1"/>
          <p:nvPr/>
        </p:nvSpPr>
        <p:spPr>
          <a:xfrm>
            <a:off x="6300192" y="4581128"/>
            <a:ext cx="88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overlap</a:t>
            </a:r>
            <a:endParaRPr lang="en-US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971600" y="5157192"/>
            <a:ext cx="612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C. Giusti, F. Pacati, and M. </a:t>
            </a:r>
            <a:r>
              <a:rPr lang="it-IT" dirty="0" err="1" smtClean="0"/>
              <a:t>Schwamb</a:t>
            </a:r>
            <a:r>
              <a:rPr lang="it-IT" dirty="0" smtClean="0"/>
              <a:t>, </a:t>
            </a:r>
            <a:r>
              <a:rPr lang="it-IT" dirty="0" err="1" smtClean="0"/>
              <a:t>arXiv</a:t>
            </a:r>
            <a:r>
              <a:rPr lang="it-IT" dirty="0" smtClean="0"/>
              <a:t>:0801.2304v1 (2008).</a:t>
            </a:r>
            <a:endParaRPr lang="en-US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043608" y="551723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Red </a:t>
            </a:r>
            <a:r>
              <a:rPr lang="hr-HR" dirty="0" err="1" smtClean="0"/>
              <a:t>lines</a:t>
            </a:r>
            <a:r>
              <a:rPr lang="hr-HR" dirty="0" smtClean="0"/>
              <a:t> </a:t>
            </a:r>
            <a:r>
              <a:rPr lang="hr-HR" baseline="30000" dirty="0" smtClean="0"/>
              <a:t>12</a:t>
            </a:r>
            <a:r>
              <a:rPr lang="hr-HR" dirty="0" smtClean="0"/>
              <a:t>C(e,e’</a:t>
            </a:r>
            <a:r>
              <a:rPr lang="hr-HR" dirty="0" err="1" smtClean="0"/>
              <a:t>pp</a:t>
            </a:r>
            <a:r>
              <a:rPr lang="hr-HR" dirty="0" smtClean="0"/>
              <a:t>)</a:t>
            </a:r>
            <a:r>
              <a:rPr lang="hr-HR" baseline="30000" dirty="0" smtClean="0"/>
              <a:t>10</a:t>
            </a:r>
            <a:r>
              <a:rPr lang="hr-HR" dirty="0" smtClean="0"/>
              <a:t>Be(GS):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dotted</a:t>
            </a:r>
            <a:r>
              <a:rPr lang="hr-HR" dirty="0" smtClean="0"/>
              <a:t>:              </a:t>
            </a:r>
            <a:r>
              <a:rPr lang="hr-HR" dirty="0" err="1" smtClean="0"/>
              <a:t>calculations</a:t>
            </a:r>
            <a:r>
              <a:rPr lang="hr-HR" dirty="0" smtClean="0"/>
              <a:t> </a:t>
            </a:r>
            <a:r>
              <a:rPr lang="hr-HR" dirty="0" err="1" smtClean="0"/>
              <a:t>using</a:t>
            </a:r>
            <a:r>
              <a:rPr lang="hr-HR" dirty="0" smtClean="0"/>
              <a:t> SM-SRC </a:t>
            </a:r>
            <a:r>
              <a:rPr lang="hr-HR" dirty="0" err="1" smtClean="0"/>
              <a:t>parametrization</a:t>
            </a:r>
            <a:endParaRPr lang="hr-HR" dirty="0" smtClean="0"/>
          </a:p>
          <a:p>
            <a:r>
              <a:rPr lang="hr-HR" dirty="0" smtClean="0"/>
              <a:t>-</a:t>
            </a:r>
            <a:r>
              <a:rPr lang="hr-HR" dirty="0" err="1" smtClean="0"/>
              <a:t>dash</a:t>
            </a:r>
            <a:r>
              <a:rPr lang="hr-HR" dirty="0" smtClean="0"/>
              <a:t>-</a:t>
            </a:r>
            <a:r>
              <a:rPr lang="hr-HR" dirty="0" err="1" smtClean="0"/>
              <a:t>dotted</a:t>
            </a:r>
            <a:r>
              <a:rPr lang="hr-HR" dirty="0" smtClean="0"/>
              <a:t> :   SM-SRC </a:t>
            </a:r>
            <a:r>
              <a:rPr lang="hr-HR" dirty="0" err="1" smtClean="0"/>
              <a:t>parametrization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NN-FSI</a:t>
            </a:r>
          </a:p>
          <a:p>
            <a:r>
              <a:rPr lang="hr-HR" dirty="0" smtClean="0"/>
              <a:t>C. </a:t>
            </a:r>
            <a:r>
              <a:rPr lang="hr-HR" dirty="0" err="1" smtClean="0"/>
              <a:t>Giusti</a:t>
            </a:r>
            <a:r>
              <a:rPr lang="hr-HR" dirty="0" smtClean="0"/>
              <a:t> </a:t>
            </a:r>
            <a:r>
              <a:rPr lang="hr-HR" dirty="0" err="1" smtClean="0"/>
              <a:t>privet</a:t>
            </a:r>
            <a:r>
              <a:rPr lang="hr-HR" dirty="0" smtClean="0"/>
              <a:t> </a:t>
            </a:r>
            <a:r>
              <a:rPr lang="hr-HR" dirty="0" err="1" smtClean="0"/>
              <a:t>communication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Comparison of </a:t>
            </a:r>
            <a:r>
              <a:rPr lang="en-US" sz="3600" i="1" baseline="30000" dirty="0" smtClean="0"/>
              <a:t>12</a:t>
            </a:r>
            <a:r>
              <a:rPr lang="en-US" sz="3600" i="1" dirty="0" smtClean="0"/>
              <a:t>C(</a:t>
            </a:r>
            <a:r>
              <a:rPr lang="en-US" sz="3600" i="1" dirty="0" err="1" smtClean="0"/>
              <a:t>e,e’pp</a:t>
            </a:r>
            <a:r>
              <a:rPr lang="en-US" sz="3600" i="1" dirty="0" smtClean="0"/>
              <a:t>)</a:t>
            </a:r>
            <a:r>
              <a:rPr lang="en-US" sz="3600" i="1" baseline="30000" dirty="0" smtClean="0"/>
              <a:t>10</a:t>
            </a:r>
            <a:r>
              <a:rPr lang="en-US" sz="3600" i="1" dirty="0" smtClean="0"/>
              <a:t>Be(GS)</a:t>
            </a:r>
            <a:r>
              <a:rPr lang="en-US" sz="3600" dirty="0" smtClean="0"/>
              <a:t>  cross sections with theoretical calculations</a:t>
            </a:r>
            <a:endParaRPr lang="en-US" sz="3600" dirty="0"/>
          </a:p>
        </p:txBody>
      </p:sp>
      <p:pic>
        <p:nvPicPr>
          <p:cNvPr id="3" name="Rezervirano mjesto sadržaja 5" descr="xs-comp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738027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FSI (NN</a:t>
            </a:r>
            <a:r>
              <a:rPr lang="en-US" dirty="0" smtClean="0"/>
              <a:t>) contribution</a:t>
            </a:r>
            <a:endParaRPr lang="en-US" dirty="0"/>
          </a:p>
        </p:txBody>
      </p:sp>
      <p:pic>
        <p:nvPicPr>
          <p:cNvPr id="3" name="Slika 2" descr="fs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5857875" cy="424815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763688" y="5589240"/>
            <a:ext cx="39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M. </a:t>
            </a:r>
            <a:r>
              <a:rPr lang="hr-HR" dirty="0" err="1" smtClean="0"/>
              <a:t>Schwab</a:t>
            </a:r>
            <a:r>
              <a:rPr lang="hr-HR" dirty="0" smtClean="0"/>
              <a:t> et al. Eur. </a:t>
            </a:r>
            <a:r>
              <a:rPr lang="hr-HR" dirty="0" err="1" smtClean="0"/>
              <a:t>Phys</a:t>
            </a:r>
            <a:r>
              <a:rPr lang="hr-HR" dirty="0" smtClean="0"/>
              <a:t>. JA17 (2003) 7</a:t>
            </a: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2339752" y="1196752"/>
            <a:ext cx="198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MAMI </a:t>
            </a:r>
            <a:r>
              <a:rPr lang="hr-HR" baseline="30000" dirty="0" smtClean="0"/>
              <a:t>16</a:t>
            </a:r>
            <a:r>
              <a:rPr lang="hr-HR" dirty="0" smtClean="0"/>
              <a:t>(e,e’</a:t>
            </a:r>
            <a:r>
              <a:rPr lang="hr-HR" dirty="0" err="1" smtClean="0"/>
              <a:t>pp</a:t>
            </a:r>
            <a:r>
              <a:rPr lang="hr-HR" dirty="0" smtClean="0"/>
              <a:t>)</a:t>
            </a:r>
            <a:r>
              <a:rPr lang="hr-HR" baseline="30000" dirty="0" smtClean="0"/>
              <a:t>14</a:t>
            </a:r>
            <a:r>
              <a:rPr lang="hr-HR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test95"/>
          <p:cNvPicPr>
            <a:picLocks noChangeAspect="1" noChangeArrowheads="1"/>
          </p:cNvPicPr>
          <p:nvPr/>
        </p:nvPicPr>
        <p:blipFill>
          <a:blip r:embed="rId4" cstate="print"/>
          <a:srcRect r="9499" b="7382"/>
          <a:stretch>
            <a:fillRect/>
          </a:stretch>
        </p:blipFill>
        <p:spPr bwMode="auto">
          <a:xfrm>
            <a:off x="393700" y="546100"/>
            <a:ext cx="59848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372225" y="1196975"/>
            <a:ext cx="208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Arial" charset="0"/>
                <a:ea typeface="宋体" charset="-122"/>
              </a:rPr>
              <a:t>R. Subedi et al., Science, 2008 </a:t>
            </a:r>
          </a:p>
        </p:txBody>
      </p:sp>
      <p:pic>
        <p:nvPicPr>
          <p:cNvPr id="2054" name="Picture 5" descr="ratio_b"/>
          <p:cNvPicPr>
            <a:picLocks noChangeAspect="1" noChangeArrowheads="1"/>
          </p:cNvPicPr>
          <p:nvPr/>
        </p:nvPicPr>
        <p:blipFill>
          <a:blip r:embed="rId5" cstate="print"/>
          <a:srcRect t="9596"/>
          <a:stretch>
            <a:fillRect/>
          </a:stretch>
        </p:blipFill>
        <p:spPr bwMode="auto">
          <a:xfrm>
            <a:off x="-360363" y="3284538"/>
            <a:ext cx="7454901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248150" y="357187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" charset="0"/>
                <a:ea typeface="宋体" charset="-122"/>
              </a:rPr>
              <a:t>9.5 ± 2 %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443663" y="3716338"/>
            <a:ext cx="27003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chemeClr val="accent2"/>
                </a:solidFill>
                <a:latin typeface="Arial" charset="0"/>
                <a:ea typeface="宋体" charset="-122"/>
              </a:rPr>
              <a:t>R. Shneor et al., </a:t>
            </a:r>
          </a:p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latin typeface="Arial" charset="0"/>
                <a:ea typeface="宋体" charset="-122"/>
              </a:rPr>
              <a:t>PRL 99, 072501 (2007</a:t>
            </a:r>
            <a:r>
              <a:rPr lang="en-US" altLang="zh-CN" sz="1800" b="1">
                <a:latin typeface="Arial" charset="0"/>
                <a:ea typeface="宋体" charset="-122"/>
              </a:rPr>
              <a:t>)</a:t>
            </a:r>
            <a:endParaRPr lang="en-US" altLang="zh-CN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40088" y="5986463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 sz="1800" b="1">
                <a:latin typeface="Arial" charset="0"/>
                <a:ea typeface="宋体" charset="-122"/>
              </a:rPr>
              <a:t>Missing momentum [MeV/c]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-792163" y="476250"/>
            <a:ext cx="1225551" cy="5472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000">
              <a:ea typeface="宋体" charset="-122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223963" y="3644900"/>
            <a:ext cx="309721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368425" y="3429000"/>
          <a:ext cx="2582863" cy="741363"/>
        </p:xfrm>
        <a:graphic>
          <a:graphicData uri="http://schemas.openxmlformats.org/presentationml/2006/ole">
            <p:oleObj spid="_x0000_s64514" name="Equation" r:id="rId6" imgW="1574640" imgH="444240" progId="Equation.3">
              <p:embed/>
            </p:oleObj>
          </a:graphicData>
        </a:graphic>
      </p:graphicFrame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705600" y="2565400"/>
            <a:ext cx="1841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altLang="zh-CN" sz="1400" b="1">
                <a:latin typeface="Arial" charset="0"/>
                <a:ea typeface="宋体" charset="-122"/>
              </a:rPr>
              <a:t>BNL Experiment measurement was </a:t>
            </a:r>
            <a:r>
              <a:rPr lang="en-US" altLang="zh-CN" sz="2000" b="1"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064500" y="26543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altLang="zh-CN" sz="1800" b="1">
                <a:solidFill>
                  <a:srgbClr val="CC0000"/>
                </a:solidFill>
                <a:latin typeface="Arial" charset="0"/>
                <a:ea typeface="宋体" charset="-122"/>
              </a:rPr>
              <a:t>92   %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5175" y="2565400"/>
            <a:ext cx="576263" cy="490538"/>
            <a:chOff x="612" y="2069"/>
            <a:chExt cx="363" cy="309"/>
          </a:xfrm>
        </p:grpSpPr>
        <p:sp>
          <p:nvSpPr>
            <p:cNvPr id="2075" name="Text Box 15"/>
            <p:cNvSpPr txBox="1">
              <a:spLocks noChangeArrowheads="1"/>
            </p:cNvSpPr>
            <p:nvPr/>
          </p:nvSpPr>
          <p:spPr bwMode="auto">
            <a:xfrm>
              <a:off x="612" y="2069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altLang="zh-CN" sz="1200">
                  <a:solidFill>
                    <a:srgbClr val="CC0000"/>
                  </a:solidFill>
                  <a:latin typeface="Arial" charset="0"/>
                  <a:ea typeface="宋体" charset="-122"/>
                </a:rPr>
                <a:t>+</a:t>
              </a:r>
              <a:r>
                <a:rPr lang="en-US" altLang="zh-CN" sz="1200" b="1">
                  <a:solidFill>
                    <a:srgbClr val="CC0000"/>
                  </a:solidFill>
                  <a:latin typeface="Arial" charset="0"/>
                  <a:ea typeface="宋体" charset="-122"/>
                </a:rPr>
                <a:t>8</a:t>
              </a:r>
            </a:p>
          </p:txBody>
        </p:sp>
        <p:sp>
          <p:nvSpPr>
            <p:cNvPr id="2076" name="Text Box 16"/>
            <p:cNvSpPr txBox="1">
              <a:spLocks noChangeArrowheads="1"/>
            </p:cNvSpPr>
            <p:nvPr/>
          </p:nvSpPr>
          <p:spPr bwMode="auto">
            <a:xfrm>
              <a:off x="657" y="2205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altLang="zh-CN" sz="1200" b="1">
                  <a:solidFill>
                    <a:srgbClr val="CC0000"/>
                  </a:solidFill>
                  <a:latin typeface="Arial" charset="0"/>
                  <a:ea typeface="宋体" charset="-122"/>
                </a:rPr>
                <a:t>-18</a:t>
              </a:r>
            </a:p>
          </p:txBody>
        </p:sp>
      </p:grpSp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1304925" y="2347913"/>
          <a:ext cx="2582863" cy="741362"/>
        </p:xfrm>
        <a:graphic>
          <a:graphicData uri="http://schemas.openxmlformats.org/presentationml/2006/ole">
            <p:oleObj spid="_x0000_s64515" name="משוואה" r:id="rId7" imgW="1574640" imgH="444240" progId="Equation.3">
              <p:embed/>
            </p:oleObj>
          </a:graphicData>
        </a:graphic>
      </p:graphicFrame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4105275" y="2563813"/>
            <a:ext cx="2181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Arial" charset="0"/>
                <a:ea typeface="宋体" charset="-122"/>
              </a:rPr>
              <a:t>96 ± 23 %</a:t>
            </a: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2794000" y="1238250"/>
            <a:ext cx="3492500" cy="939800"/>
          </a:xfrm>
          <a:prstGeom prst="rect">
            <a:avLst/>
          </a:prstGeom>
          <a:solidFill>
            <a:schemeClr val="bg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 flipV="1">
            <a:off x="6070600" y="2882900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Text Box 21"/>
          <p:cNvSpPr txBox="1">
            <a:spLocks noChangeArrowheads="1"/>
          </p:cNvSpPr>
          <p:nvPr/>
        </p:nvSpPr>
        <p:spPr bwMode="auto">
          <a:xfrm rot="-5400000">
            <a:off x="-1046162" y="3913187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charset="0"/>
                <a:ea typeface="宋体" charset="-122"/>
              </a:rPr>
              <a:t>Yield Ratio [%]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 rot="-5400000">
            <a:off x="-836612" y="1697037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charset="0"/>
                <a:ea typeface="宋体" charset="-122"/>
              </a:rPr>
              <a:t>Yield Ratio [%]</a:t>
            </a:r>
          </a:p>
        </p:txBody>
      </p:sp>
      <p:sp>
        <p:nvSpPr>
          <p:cNvPr id="2068" name="Line 26"/>
          <p:cNvSpPr>
            <a:spLocks noChangeShapeType="1"/>
          </p:cNvSpPr>
          <p:nvPr/>
        </p:nvSpPr>
        <p:spPr bwMode="auto">
          <a:xfrm flipV="1">
            <a:off x="5943600" y="5181600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Text Box 27"/>
          <p:cNvSpPr txBox="1">
            <a:spLocks noChangeArrowheads="1"/>
          </p:cNvSpPr>
          <p:nvPr/>
        </p:nvSpPr>
        <p:spPr bwMode="auto">
          <a:xfrm>
            <a:off x="6842125" y="49291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2070" name="Text Box 28"/>
          <p:cNvSpPr txBox="1">
            <a:spLocks noChangeArrowheads="1"/>
          </p:cNvSpPr>
          <p:nvPr/>
        </p:nvSpPr>
        <p:spPr bwMode="auto">
          <a:xfrm>
            <a:off x="6858000" y="4800600"/>
            <a:ext cx="2003425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FF"/>
                </a:solidFill>
                <a:ea typeface="宋体" charset="-122"/>
              </a:rPr>
              <a:t>pp/pN = 5%</a:t>
            </a:r>
          </a:p>
          <a:p>
            <a:r>
              <a:rPr lang="en-US" altLang="zh-CN" sz="2000">
                <a:ea typeface="宋体" charset="-122"/>
              </a:rPr>
              <a:t>Since the electron</a:t>
            </a:r>
          </a:p>
          <a:p>
            <a:r>
              <a:rPr lang="en-US" altLang="zh-CN" sz="2000">
                <a:ea typeface="宋体" charset="-122"/>
              </a:rPr>
              <a:t>can hit either</a:t>
            </a:r>
          </a:p>
          <a:p>
            <a:r>
              <a:rPr lang="en-US" altLang="zh-CN" sz="2000">
                <a:ea typeface="宋体" charset="-122"/>
              </a:rPr>
              <a:t>proton</a:t>
            </a:r>
            <a:endParaRPr lang="en-US" altLang="zh-CN" sz="2000" b="1">
              <a:solidFill>
                <a:srgbClr val="FF00FF"/>
              </a:solidFill>
              <a:ea typeface="宋体" charset="-122"/>
            </a:endParaRPr>
          </a:p>
        </p:txBody>
      </p:sp>
      <p:sp>
        <p:nvSpPr>
          <p:cNvPr id="2071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6038"/>
            <a:ext cx="84582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latin typeface="Corbel" pitchFamily="34" charset="0"/>
                <a:ea typeface="宋体" charset="-122"/>
              </a:rPr>
              <a:t>High momentum protons have partners</a:t>
            </a:r>
          </a:p>
        </p:txBody>
      </p:sp>
      <p:sp>
        <p:nvSpPr>
          <p:cNvPr id="2072" name="Rectangle 30"/>
          <p:cNvSpPr>
            <a:spLocks noChangeArrowheads="1"/>
          </p:cNvSpPr>
          <p:nvPr/>
        </p:nvSpPr>
        <p:spPr bwMode="auto">
          <a:xfrm>
            <a:off x="1524000" y="1066800"/>
            <a:ext cx="6143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itchFamily="1" charset="0"/>
                <a:ea typeface="宋体" charset="-122"/>
              </a:rPr>
              <a:t>pn</a:t>
            </a:r>
          </a:p>
        </p:txBody>
      </p:sp>
      <p:sp>
        <p:nvSpPr>
          <p:cNvPr id="2073" name="Rectangle 31"/>
          <p:cNvSpPr>
            <a:spLocks noChangeArrowheads="1"/>
          </p:cNvSpPr>
          <p:nvPr/>
        </p:nvSpPr>
        <p:spPr bwMode="auto">
          <a:xfrm>
            <a:off x="1219200" y="4953000"/>
            <a:ext cx="6191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Comic Sans MS" pitchFamily="1" charset="0"/>
                <a:ea typeface="宋体" charset="-122"/>
              </a:rPr>
              <a:t>pp</a:t>
            </a:r>
          </a:p>
        </p:txBody>
      </p:sp>
      <p:sp>
        <p:nvSpPr>
          <p:cNvPr id="2074" name="Rectangle 32"/>
          <p:cNvSpPr>
            <a:spLocks noChangeArrowheads="1"/>
          </p:cNvSpPr>
          <p:nvPr/>
        </p:nvSpPr>
        <p:spPr bwMode="auto">
          <a:xfrm>
            <a:off x="3581400" y="6262688"/>
            <a:ext cx="335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Helvetica Neue Bold Condensed" pitchFamily="1" charset="0"/>
                <a:ea typeface="宋体" charset="-122"/>
              </a:rPr>
              <a:t>(proton initial momentum)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52400"/>
            <a:ext cx="2819400" cy="1295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mtClean="0">
                <a:ea typeface="宋体" charset="-122"/>
              </a:rPr>
              <a:t>pp to pn </a:t>
            </a:r>
            <a:br>
              <a:rPr lang="en-US" altLang="zh-CN" smtClean="0">
                <a:ea typeface="宋体" charset="-122"/>
              </a:rPr>
            </a:br>
            <a:r>
              <a:rPr lang="en-US" altLang="zh-CN" smtClean="0">
                <a:ea typeface="宋体" charset="-122"/>
              </a:rPr>
              <a:t>comparison</a:t>
            </a:r>
          </a:p>
        </p:txBody>
      </p:sp>
      <p:graphicFrame>
        <p:nvGraphicFramePr>
          <p:cNvPr id="275494" name="Group 38"/>
          <p:cNvGraphicFramePr>
            <a:graphicFrameLocks noGrp="1"/>
          </p:cNvGraphicFramePr>
          <p:nvPr/>
        </p:nvGraphicFramePr>
        <p:xfrm>
          <a:off x="4419600" y="2590800"/>
          <a:ext cx="4724400" cy="2422335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&lt;Q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(GeV</a:t>
                      </a:r>
                      <a:r>
                        <a:rPr kumimoji="0" lang="en-US" altLang="zh-CN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pn to pp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Hall A / BNL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2 / 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18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1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CLAS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" charset="0"/>
                          <a:ea typeface="宋体" charset="-122"/>
                        </a:rPr>
                        <a:t>4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1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97" name="Text Box 25"/>
          <p:cNvSpPr txBox="1">
            <a:spLocks noChangeArrowheads="1"/>
          </p:cNvSpPr>
          <p:nvPr/>
        </p:nvSpPr>
        <p:spPr bwMode="auto">
          <a:xfrm>
            <a:off x="5181600" y="5334000"/>
            <a:ext cx="31305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ahoma" pitchFamily="1" charset="0"/>
                <a:ea typeface="宋体" charset="-122"/>
              </a:rPr>
              <a:t>Contradiction???</a:t>
            </a:r>
            <a:endParaRPr lang="en-US" altLang="zh-CN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>
            <a:off x="4724400" y="1600200"/>
            <a:ext cx="2770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Tahoma" pitchFamily="1" charset="0"/>
                <a:ea typeface="宋体" charset="-122"/>
              </a:rPr>
              <a:t>Subedi et al, Science (2008) </a:t>
            </a:r>
          </a:p>
        </p:txBody>
      </p:sp>
      <p:pic>
        <p:nvPicPr>
          <p:cNvPr id="24599" name="Picture 27" descr="science-fig2"/>
          <p:cNvPicPr>
            <a:picLocks noChangeAspect="1" noChangeArrowheads="1"/>
          </p:cNvPicPr>
          <p:nvPr/>
        </p:nvPicPr>
        <p:blipFill>
          <a:blip r:embed="rId3" cstate="print"/>
          <a:srcRect l="9804" t="22728" r="12254" b="36932"/>
          <a:stretch>
            <a:fillRect/>
          </a:stretch>
        </p:blipFill>
        <p:spPr bwMode="auto">
          <a:xfrm>
            <a:off x="0" y="0"/>
            <a:ext cx="44069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Text Box 28"/>
          <p:cNvSpPr txBox="1">
            <a:spLocks noChangeArrowheads="1"/>
          </p:cNvSpPr>
          <p:nvPr/>
        </p:nvSpPr>
        <p:spPr bwMode="auto">
          <a:xfrm>
            <a:off x="1981200" y="2819400"/>
            <a:ext cx="804863" cy="304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Tahoma" pitchFamily="1" charset="0"/>
                <a:ea typeface="宋体" charset="-122"/>
              </a:rPr>
              <a:t>Relative</a:t>
            </a:r>
            <a:endParaRPr lang="en-US" altLang="zh-CN" sz="1600">
              <a:ea typeface="宋体" charset="-122"/>
            </a:endParaRPr>
          </a:p>
        </p:txBody>
      </p:sp>
      <p:sp>
        <p:nvSpPr>
          <p:cNvPr id="24601" name="Text Box 29"/>
          <p:cNvSpPr txBox="1">
            <a:spLocks noChangeArrowheads="1"/>
          </p:cNvSpPr>
          <p:nvPr/>
        </p:nvSpPr>
        <p:spPr bwMode="auto">
          <a:xfrm>
            <a:off x="3352800" y="457200"/>
            <a:ext cx="1009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Tahoma" pitchFamily="1" charset="0"/>
                <a:ea typeface="宋体" charset="-122"/>
              </a:rPr>
              <a:t>np/2N</a:t>
            </a:r>
            <a:endParaRPr lang="en-US" altLang="zh-CN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4602" name="Text Box 30"/>
          <p:cNvSpPr txBox="1">
            <a:spLocks noChangeArrowheads="1"/>
          </p:cNvSpPr>
          <p:nvPr/>
        </p:nvSpPr>
        <p:spPr bwMode="auto">
          <a:xfrm>
            <a:off x="3429000" y="1600200"/>
            <a:ext cx="1008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Tahoma" pitchFamily="1" charset="0"/>
                <a:ea typeface="宋体" charset="-122"/>
              </a:rPr>
              <a:t>pp/2N</a:t>
            </a:r>
            <a:endParaRPr lang="en-US" altLang="zh-CN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24603" name="Picture 31" descr="science-fig3"/>
          <p:cNvPicPr>
            <a:picLocks noChangeAspect="1" noChangeArrowheads="1"/>
          </p:cNvPicPr>
          <p:nvPr/>
        </p:nvPicPr>
        <p:blipFill>
          <a:blip r:embed="rId4" cstate="print"/>
          <a:srcRect l="12254" t="15152" r="12254" b="28409"/>
          <a:stretch>
            <a:fillRect/>
          </a:stretch>
        </p:blipFill>
        <p:spPr bwMode="auto">
          <a:xfrm>
            <a:off x="304800" y="3200400"/>
            <a:ext cx="3733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4" name="Text Box 32"/>
          <p:cNvSpPr txBox="1">
            <a:spLocks noChangeArrowheads="1"/>
          </p:cNvSpPr>
          <p:nvPr/>
        </p:nvSpPr>
        <p:spPr bwMode="auto">
          <a:xfrm>
            <a:off x="76200" y="2452688"/>
            <a:ext cx="660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aseline="30000">
                <a:solidFill>
                  <a:schemeClr val="bg1"/>
                </a:solidFill>
                <a:latin typeface="Tahoma" pitchFamily="1" charset="0"/>
                <a:ea typeface="宋体" charset="-122"/>
              </a:rPr>
              <a:t>12</a:t>
            </a:r>
            <a:r>
              <a:rPr lang="en-US" altLang="zh-CN" sz="2800">
                <a:solidFill>
                  <a:schemeClr val="bg1"/>
                </a:solidFill>
                <a:latin typeface="Tahoma" pitchFamily="1" charset="0"/>
                <a:ea typeface="宋体" charset="-122"/>
              </a:rPr>
              <a:t>C</a:t>
            </a:r>
          </a:p>
        </p:txBody>
      </p:sp>
      <p:sp>
        <p:nvSpPr>
          <p:cNvPr id="24605" name="Text Box 33"/>
          <p:cNvSpPr txBox="1">
            <a:spLocks noChangeArrowheads="1"/>
          </p:cNvSpPr>
          <p:nvPr/>
        </p:nvSpPr>
        <p:spPr bwMode="auto">
          <a:xfrm>
            <a:off x="1427163" y="0"/>
            <a:ext cx="6302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FF"/>
                </a:solidFill>
                <a:latin typeface="Tahoma" pitchFamily="1" charset="0"/>
                <a:ea typeface="宋体" charset="-122"/>
              </a:rPr>
              <a:t>BNL</a:t>
            </a:r>
          </a:p>
        </p:txBody>
      </p:sp>
      <p:sp>
        <p:nvSpPr>
          <p:cNvPr id="24606" name="Text Box 34"/>
          <p:cNvSpPr txBox="1">
            <a:spLocks noChangeArrowheads="1"/>
          </p:cNvSpPr>
          <p:nvPr/>
        </p:nvSpPr>
        <p:spPr bwMode="auto">
          <a:xfrm>
            <a:off x="3048000" y="0"/>
            <a:ext cx="836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Tahoma" pitchFamily="1" charset="0"/>
                <a:ea typeface="宋体" charset="-122"/>
              </a:rPr>
              <a:t>Hall A</a:t>
            </a:r>
            <a:endParaRPr lang="en-US" altLang="zh-CN" sz="2000">
              <a:solidFill>
                <a:srgbClr val="FF00FF"/>
              </a:solidFill>
              <a:latin typeface="Tahoma" pitchFamily="1" charset="0"/>
              <a:ea typeface="宋体" charset="-122"/>
            </a:endParaRPr>
          </a:p>
        </p:txBody>
      </p:sp>
      <p:sp>
        <p:nvSpPr>
          <p:cNvPr id="24607" name="Text Box 35"/>
          <p:cNvSpPr txBox="1">
            <a:spLocks noChangeArrowheads="1"/>
          </p:cNvSpPr>
          <p:nvPr/>
        </p:nvSpPr>
        <p:spPr bwMode="auto">
          <a:xfrm>
            <a:off x="838200" y="2286000"/>
            <a:ext cx="8302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33CC33"/>
                </a:solidFill>
                <a:latin typeface="Tahoma" pitchFamily="1" charset="0"/>
                <a:ea typeface="宋体" charset="-122"/>
              </a:rPr>
              <a:t>HALL A</a:t>
            </a:r>
            <a:endParaRPr lang="en-US" altLang="zh-CN" sz="1600">
              <a:solidFill>
                <a:srgbClr val="FF00FF"/>
              </a:solidFill>
              <a:latin typeface="Tahoma" pitchFamily="1" charset="0"/>
              <a:ea typeface="宋体" charset="-122"/>
            </a:endParaRPr>
          </a:p>
        </p:txBody>
      </p:sp>
      <p:sp>
        <p:nvSpPr>
          <p:cNvPr id="24608" name="Text Box 36"/>
          <p:cNvSpPr txBox="1">
            <a:spLocks noChangeArrowheads="1"/>
          </p:cNvSpPr>
          <p:nvPr/>
        </p:nvSpPr>
        <p:spPr bwMode="auto">
          <a:xfrm>
            <a:off x="2590800" y="2286000"/>
            <a:ext cx="836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ahoma" pitchFamily="1" charset="0"/>
                <a:ea typeface="宋体" charset="-122"/>
              </a:rPr>
              <a:t>Hall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995936" y="404664"/>
            <a:ext cx="489654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b="1" dirty="0" smtClean="0"/>
              <a:t>A1-kolaboracija</a:t>
            </a:r>
            <a:r>
              <a:rPr lang="hr-HR" sz="4000" dirty="0" smtClean="0"/>
              <a:t> </a:t>
            </a:r>
            <a:r>
              <a:rPr lang="hr-HR" dirty="0" smtClean="0"/>
              <a:t>    </a:t>
            </a:r>
            <a:r>
              <a:rPr lang="hr-HR" sz="3600" dirty="0" smtClean="0"/>
              <a:t>wwwa1.kph.uni-</a:t>
            </a:r>
            <a:r>
              <a:rPr lang="hr-HR" sz="3600" dirty="0" err="1" smtClean="0"/>
              <a:t>mainz.de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6038131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 smtClean="0"/>
              <a:t>Zagrebačka grupa član od 1998. godine</a:t>
            </a:r>
          </a:p>
          <a:p>
            <a:r>
              <a:rPr lang="hr-HR" sz="2600" b="1" dirty="0" smtClean="0"/>
              <a:t>Neutronski </a:t>
            </a:r>
            <a:r>
              <a:rPr lang="hr-HR" sz="2600" b="1" dirty="0" err="1" smtClean="0"/>
              <a:t>form</a:t>
            </a:r>
            <a:r>
              <a:rPr lang="hr-HR" sz="2600" b="1" dirty="0" smtClean="0"/>
              <a:t>-faktori; Produkcija piona na pragu, Produkcija </a:t>
            </a:r>
          </a:p>
          <a:p>
            <a:pPr>
              <a:buNone/>
            </a:pPr>
            <a:r>
              <a:rPr lang="hr-HR" sz="2600" b="1" dirty="0" smtClean="0"/>
              <a:t>     </a:t>
            </a:r>
            <a:r>
              <a:rPr lang="el-GR" sz="2600" b="1" dirty="0" smtClean="0"/>
              <a:t>η</a:t>
            </a:r>
            <a:r>
              <a:rPr lang="hr-HR" sz="2600" b="1" dirty="0" smtClean="0"/>
              <a:t>-</a:t>
            </a:r>
            <a:r>
              <a:rPr lang="hr-HR" sz="2600" b="1" dirty="0" err="1" smtClean="0"/>
              <a:t>mezona</a:t>
            </a:r>
            <a:r>
              <a:rPr lang="hr-HR" sz="2600" b="1" dirty="0" smtClean="0"/>
              <a:t> na pragu; NN korelacije</a:t>
            </a:r>
            <a:r>
              <a:rPr lang="hr-HR" sz="2600" b="1" smtClean="0"/>
              <a:t>; Struktura 3He; Potraga </a:t>
            </a:r>
            <a:r>
              <a:rPr lang="hr-HR" sz="2600" b="1" dirty="0" smtClean="0"/>
              <a:t>za tamnom materijom,   </a:t>
            </a:r>
          </a:p>
          <a:p>
            <a:endParaRPr lang="hr-HR" sz="2600" b="1" dirty="0" smtClean="0"/>
          </a:p>
          <a:p>
            <a:pPr>
              <a:buNone/>
            </a:pPr>
            <a:endParaRPr lang="hr-HR" sz="2600" b="1" dirty="0" smtClean="0"/>
          </a:p>
          <a:p>
            <a:r>
              <a:rPr lang="hr-HR" sz="2600" b="1" dirty="0" smtClean="0"/>
              <a:t>Razvoj sustava silicijevih detektora za detekciju protona: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sz="2600" b="1" dirty="0" smtClean="0"/>
              <a:t>Mihael </a:t>
            </a:r>
            <a:r>
              <a:rPr lang="hr-HR" sz="2600" b="1" dirty="0" err="1" smtClean="0"/>
              <a:t>Makek</a:t>
            </a:r>
            <a:r>
              <a:rPr lang="hr-HR" sz="2600" b="1" dirty="0" smtClean="0"/>
              <a:t> </a:t>
            </a:r>
            <a:r>
              <a:rPr lang="hr-HR" sz="2600" baseline="30000" dirty="0" smtClean="0"/>
              <a:t>c</a:t>
            </a:r>
            <a:r>
              <a:rPr lang="hr-HR" sz="2600" dirty="0" smtClean="0"/>
              <a:t>, </a:t>
            </a:r>
            <a:r>
              <a:rPr lang="en-US" sz="2600" dirty="0" smtClean="0"/>
              <a:t>Patrick Achenbach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Carlos </a:t>
            </a:r>
            <a:r>
              <a:rPr lang="en-US" sz="2600" dirty="0" err="1" smtClean="0"/>
              <a:t>Ayerbe</a:t>
            </a:r>
            <a:r>
              <a:rPr lang="en-US" sz="2600" dirty="0" smtClean="0"/>
              <a:t> </a:t>
            </a:r>
            <a:r>
              <a:rPr lang="en-US" sz="2600" dirty="0" err="1" smtClean="0"/>
              <a:t>Gayoso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Dagmar Baumann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Jan C. </a:t>
            </a:r>
            <a:r>
              <a:rPr lang="en-US" sz="2600" dirty="0" err="1" smtClean="0"/>
              <a:t>Bernauer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Ralph </a:t>
            </a:r>
            <a:r>
              <a:rPr lang="en-US" sz="2600" dirty="0" err="1" smtClean="0"/>
              <a:t>Bohm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</a:t>
            </a:r>
            <a:r>
              <a:rPr lang="hr-HR" sz="2600" dirty="0" smtClean="0"/>
              <a:t> Damir  </a:t>
            </a:r>
            <a:r>
              <a:rPr lang="hr-HR" sz="2600" dirty="0" err="1" smtClean="0"/>
              <a:t>Bosnar</a:t>
            </a:r>
            <a:r>
              <a:rPr lang="hr-HR" sz="2600" dirty="0" smtClean="0"/>
              <a:t> </a:t>
            </a:r>
            <a:r>
              <a:rPr lang="hr-HR" sz="2600" baseline="30000" dirty="0" smtClean="0"/>
              <a:t>c </a:t>
            </a:r>
            <a:r>
              <a:rPr lang="hr-HR" sz="2600" dirty="0" smtClean="0"/>
              <a:t>,A</a:t>
            </a:r>
            <a:r>
              <a:rPr lang="en-US" sz="2600" dirty="0" err="1" smtClean="0"/>
              <a:t>chim</a:t>
            </a:r>
            <a:r>
              <a:rPr lang="en-US" sz="2600" dirty="0" smtClean="0"/>
              <a:t> </a:t>
            </a:r>
            <a:r>
              <a:rPr lang="en-US" sz="2600" dirty="0" err="1" smtClean="0"/>
              <a:t>Denig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Mathias Ding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Michael O. </a:t>
            </a:r>
            <a:r>
              <a:rPr lang="en-US" sz="2600" dirty="0" err="1" smtClean="0"/>
              <a:t>Distler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Luca </a:t>
            </a:r>
            <a:r>
              <a:rPr lang="en-US" sz="2600" dirty="0" err="1" smtClean="0"/>
              <a:t>Doria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</a:t>
            </a:r>
            <a:r>
              <a:rPr lang="en-US" sz="2600" dirty="0" err="1" smtClean="0"/>
              <a:t>Jorg</a:t>
            </a:r>
            <a:r>
              <a:rPr lang="en-US" sz="2600" dirty="0" smtClean="0"/>
              <a:t> Friedrich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</a:t>
            </a:r>
            <a:r>
              <a:rPr lang="en-US" sz="2600" dirty="0" err="1" smtClean="0"/>
              <a:t>Ivica</a:t>
            </a:r>
            <a:r>
              <a:rPr lang="en-US" sz="2600" dirty="0" smtClean="0"/>
              <a:t> </a:t>
            </a:r>
            <a:r>
              <a:rPr lang="en-US" sz="2600" dirty="0" err="1" smtClean="0"/>
              <a:t>Friscic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c</a:t>
            </a:r>
            <a:r>
              <a:rPr lang="en-US" sz="2600" dirty="0" smtClean="0"/>
              <a:t>, Mar Gomez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</a:t>
            </a:r>
            <a:r>
              <a:rPr lang="en-US" sz="2600" dirty="0" err="1" smtClean="0"/>
              <a:t>Harald</a:t>
            </a:r>
            <a:r>
              <a:rPr lang="hr-HR" sz="2600" dirty="0" smtClean="0"/>
              <a:t> </a:t>
            </a:r>
            <a:r>
              <a:rPr lang="en-US" sz="2600" dirty="0" smtClean="0"/>
              <a:t>Merkel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Ulrich Muller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Lars </a:t>
            </a:r>
            <a:r>
              <a:rPr lang="en-US" sz="2600" dirty="0" err="1" smtClean="0"/>
              <a:t>Nungesser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Josef </a:t>
            </a:r>
            <a:r>
              <a:rPr lang="en-US" sz="2600" dirty="0" err="1" smtClean="0"/>
              <a:t>Pochodzalla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Milan </a:t>
            </a:r>
            <a:r>
              <a:rPr lang="en-US" sz="2600" dirty="0" err="1" smtClean="0"/>
              <a:t>Potokar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b</a:t>
            </a:r>
            <a:r>
              <a:rPr lang="en-US" sz="2600" dirty="0" smtClean="0"/>
              <a:t>, Michael </a:t>
            </a:r>
            <a:r>
              <a:rPr lang="en-US" sz="2600" dirty="0" err="1" smtClean="0"/>
              <a:t>Seimetz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Salvador Sanchez </a:t>
            </a:r>
            <a:r>
              <a:rPr lang="en-US" sz="2600" dirty="0" err="1" smtClean="0"/>
              <a:t>Majos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</a:t>
            </a:r>
            <a:r>
              <a:rPr lang="hr-HR" sz="2600" dirty="0" smtClean="0"/>
              <a:t> </a:t>
            </a:r>
            <a:r>
              <a:rPr lang="en-US" sz="2600" dirty="0" smtClean="0"/>
              <a:t>Bjorn </a:t>
            </a:r>
            <a:r>
              <a:rPr lang="en-US" sz="2600" dirty="0" err="1" smtClean="0"/>
              <a:t>Soren</a:t>
            </a:r>
            <a:r>
              <a:rPr lang="en-US" sz="2600" dirty="0" smtClean="0"/>
              <a:t> </a:t>
            </a:r>
            <a:r>
              <a:rPr lang="en-US" sz="2600" dirty="0" err="1" smtClean="0"/>
              <a:t>Schlimme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Simon </a:t>
            </a:r>
            <a:r>
              <a:rPr lang="en-US" sz="2600" dirty="0" err="1" smtClean="0"/>
              <a:t>Sirca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b</a:t>
            </a:r>
            <a:r>
              <a:rPr lang="en-US" sz="2600" dirty="0" smtClean="0"/>
              <a:t>, Thomas </a:t>
            </a:r>
            <a:r>
              <a:rPr lang="en-US" sz="2600" dirty="0" err="1" smtClean="0"/>
              <a:t>Walcher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en-US" sz="2600" dirty="0" smtClean="0"/>
              <a:t>, Markus </a:t>
            </a:r>
            <a:r>
              <a:rPr lang="en-US" sz="2600" dirty="0" err="1" smtClean="0"/>
              <a:t>Weinriefer</a:t>
            </a:r>
            <a:r>
              <a:rPr lang="hr-HR" sz="2600" dirty="0" smtClean="0"/>
              <a:t> </a:t>
            </a:r>
            <a:r>
              <a:rPr lang="en-US" sz="2600" baseline="30000" dirty="0" smtClean="0"/>
              <a:t>a</a:t>
            </a:r>
            <a:r>
              <a:rPr lang="hr-HR" sz="2600" baseline="30000" dirty="0" smtClean="0"/>
              <a:t> </a:t>
            </a:r>
          </a:p>
          <a:p>
            <a:pPr>
              <a:buNone/>
            </a:pPr>
            <a:r>
              <a:rPr lang="hr-HR" sz="2600" baseline="30000" dirty="0" smtClean="0"/>
              <a:t> </a:t>
            </a:r>
            <a:r>
              <a:rPr lang="hr-HR" sz="2600" dirty="0" smtClean="0"/>
              <a:t>     </a:t>
            </a:r>
            <a:r>
              <a:rPr lang="hr-HR" sz="2600" i="1" dirty="0" smtClean="0"/>
              <a:t> </a:t>
            </a:r>
            <a:r>
              <a:rPr lang="hr-HR" sz="2600" i="1" baseline="30000" dirty="0" smtClean="0"/>
              <a:t>a</a:t>
            </a:r>
            <a:r>
              <a:rPr lang="hr-HR" sz="2600" i="1" dirty="0" smtClean="0"/>
              <a:t> </a:t>
            </a:r>
            <a:r>
              <a:rPr lang="de-DE" sz="2100" i="1" dirty="0" smtClean="0"/>
              <a:t>Institut </a:t>
            </a:r>
            <a:r>
              <a:rPr lang="de-DE" sz="2100" i="1" dirty="0" err="1" smtClean="0"/>
              <a:t>fur</a:t>
            </a:r>
            <a:r>
              <a:rPr lang="de-DE" sz="2100" i="1" dirty="0" smtClean="0"/>
              <a:t> Kernphysik, Johannes Gutenberg-</a:t>
            </a:r>
            <a:r>
              <a:rPr lang="de-DE" sz="2100" i="1" dirty="0" err="1" smtClean="0"/>
              <a:t>Universitat</a:t>
            </a:r>
            <a:r>
              <a:rPr lang="de-DE" sz="2100" i="1" dirty="0" smtClean="0"/>
              <a:t> </a:t>
            </a:r>
            <a:r>
              <a:rPr lang="hr-HR" sz="2100" i="1" dirty="0" smtClean="0"/>
              <a:t> </a:t>
            </a:r>
            <a:r>
              <a:rPr lang="de-DE" sz="2100" i="1" dirty="0" smtClean="0"/>
              <a:t>Mainz, Germany</a:t>
            </a:r>
            <a:endParaRPr lang="hr-HR" sz="2100" i="1" dirty="0" smtClean="0"/>
          </a:p>
          <a:p>
            <a:pPr>
              <a:buNone/>
            </a:pPr>
            <a:r>
              <a:rPr lang="hr-HR" sz="2100" i="1" dirty="0" smtClean="0"/>
              <a:t>        </a:t>
            </a:r>
            <a:r>
              <a:rPr lang="hr-HR" sz="2100" i="1" baseline="30000" dirty="0" smtClean="0"/>
              <a:t>b</a:t>
            </a:r>
            <a:r>
              <a:rPr lang="hr-HR" sz="2100" i="1" dirty="0" smtClean="0"/>
              <a:t> </a:t>
            </a:r>
            <a:r>
              <a:rPr lang="en-US" sz="2100" i="1" dirty="0" smtClean="0"/>
              <a:t>University of Ljubljana and </a:t>
            </a:r>
            <a:r>
              <a:rPr lang="en-US" sz="2100" i="1" dirty="0" err="1" smtClean="0"/>
              <a:t>Institut</a:t>
            </a:r>
            <a:r>
              <a:rPr lang="en-US" sz="2100" i="1" dirty="0" smtClean="0"/>
              <a:t> ”</a:t>
            </a:r>
            <a:r>
              <a:rPr lang="en-US" sz="2100" i="1" dirty="0" err="1" smtClean="0"/>
              <a:t>Jozef</a:t>
            </a:r>
            <a:r>
              <a:rPr lang="en-US" sz="2100" i="1" dirty="0" smtClean="0"/>
              <a:t> Stefan” Ljubljana, Slovenia</a:t>
            </a:r>
          </a:p>
          <a:p>
            <a:pPr>
              <a:buNone/>
            </a:pPr>
            <a:r>
              <a:rPr lang="hr-HR" sz="2100" i="1" dirty="0" smtClean="0"/>
              <a:t>        </a:t>
            </a:r>
            <a:r>
              <a:rPr lang="hr-HR" sz="2100" i="1" baseline="30000" dirty="0" smtClean="0"/>
              <a:t>c </a:t>
            </a:r>
            <a:r>
              <a:rPr lang="en-US" sz="2100" i="1" dirty="0" smtClean="0"/>
              <a:t>Physics Department, Faculty of Science, University of Zagreb</a:t>
            </a:r>
            <a:r>
              <a:rPr lang="hr-HR" sz="2100" i="1" dirty="0" smtClean="0"/>
              <a:t>, Zagreb, Croatia</a:t>
            </a:r>
            <a:endParaRPr lang="hr-HR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1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Evidence for NN correlations in A(</a:t>
            </a:r>
            <a:r>
              <a:rPr lang="en-US" sz="3200" dirty="0" err="1" smtClean="0"/>
              <a:t>e,e’p</a:t>
            </a:r>
            <a:r>
              <a:rPr lang="en-US" sz="3200" dirty="0" smtClean="0"/>
              <a:t>)B reactions</a:t>
            </a:r>
            <a:endParaRPr lang="en-US" sz="3200" dirty="0"/>
          </a:p>
        </p:txBody>
      </p:sp>
      <p:pic>
        <p:nvPicPr>
          <p:cNvPr id="4" name="Slika 3" descr="e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908720"/>
            <a:ext cx="4442050" cy="462974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83568" y="537321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Spectroscopic factors from </a:t>
            </a:r>
            <a:r>
              <a:rPr lang="hr-HR" dirty="0" smtClean="0"/>
              <a:t>(</a:t>
            </a:r>
            <a:r>
              <a:rPr lang="en-US" dirty="0" err="1" smtClean="0"/>
              <a:t>e,e’p</a:t>
            </a:r>
            <a:r>
              <a:rPr lang="en-US" dirty="0" smtClean="0"/>
              <a:t>) reaction for different nuclei obtained at NIKHEF</a:t>
            </a:r>
          </a:p>
          <a:p>
            <a:r>
              <a:rPr lang="en-US" sz="1600" i="1" dirty="0" smtClean="0"/>
              <a:t>W.H. </a:t>
            </a:r>
            <a:r>
              <a:rPr lang="en-US" sz="1600" i="1" dirty="0" err="1" smtClean="0"/>
              <a:t>Dickhoff</a:t>
            </a:r>
            <a:r>
              <a:rPr lang="en-US" sz="1600" i="1" dirty="0" smtClean="0"/>
              <a:t>, C. </a:t>
            </a:r>
            <a:r>
              <a:rPr lang="en-US" sz="1600" i="1" dirty="0" err="1" smtClean="0"/>
              <a:t>Barbieri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Prog</a:t>
            </a:r>
            <a:r>
              <a:rPr lang="en-US" sz="1600" i="1" dirty="0" smtClean="0"/>
              <a:t>. Part. </a:t>
            </a:r>
            <a:r>
              <a:rPr lang="en-US" sz="1600" i="1" dirty="0" err="1" smtClean="0"/>
              <a:t>Nucl</a:t>
            </a:r>
            <a:r>
              <a:rPr lang="en-US" sz="1600" i="1" dirty="0" smtClean="0"/>
              <a:t>. Phys. 52 (2004) 377</a:t>
            </a:r>
          </a:p>
          <a:p>
            <a:r>
              <a:rPr lang="en-US" sz="1600" i="1" dirty="0" smtClean="0"/>
              <a:t>L. </a:t>
            </a:r>
            <a:r>
              <a:rPr lang="en-US" sz="1600" i="1" dirty="0" err="1" smtClean="0"/>
              <a:t>Lapikas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Nucl</a:t>
            </a:r>
            <a:r>
              <a:rPr lang="en-US" sz="1600" i="1" dirty="0" smtClean="0"/>
              <a:t>. Phys. A553 (1993)297c</a:t>
            </a:r>
          </a:p>
          <a:p>
            <a:r>
              <a:rPr lang="en-US" dirty="0" smtClean="0"/>
              <a:t>The spectral function is the joint probability of finding a proton with</a:t>
            </a:r>
          </a:p>
          <a:p>
            <a:r>
              <a:rPr lang="en-US" dirty="0" smtClean="0"/>
              <a:t>momentum </a:t>
            </a:r>
            <a:r>
              <a:rPr lang="hr-HR" i="1" dirty="0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and binding energy </a:t>
            </a:r>
            <a:r>
              <a:rPr lang="hr-HR" i="1" dirty="0" smtClean="0"/>
              <a:t>E</a:t>
            </a:r>
            <a:r>
              <a:rPr lang="en-US" i="1" dirty="0" smtClean="0"/>
              <a:t> </a:t>
            </a:r>
            <a:r>
              <a:rPr lang="en-US" dirty="0" smtClean="0"/>
              <a:t>inside the nucleus</a:t>
            </a:r>
            <a:r>
              <a:rPr lang="en-US" i="1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NN correlations are responsible  for high momentum part of nuclear w.f.</a:t>
            </a:r>
            <a:endParaRPr lang="en-US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896476" cy="44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of NN correlations in A(</a:t>
            </a:r>
            <a:r>
              <a:rPr lang="en-US" dirty="0" err="1" smtClean="0"/>
              <a:t>e,e’pN</a:t>
            </a:r>
            <a:r>
              <a:rPr lang="en-US" dirty="0" smtClean="0"/>
              <a:t>)B reactions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Powerful tool for investigations of NN correlations</a:t>
            </a:r>
            <a:r>
              <a:rPr lang="hr-HR" dirty="0" smtClean="0"/>
              <a:t>: </a:t>
            </a:r>
            <a:r>
              <a:rPr lang="en-US" dirty="0" smtClean="0"/>
              <a:t>one can investigate </a:t>
            </a:r>
            <a:r>
              <a:rPr lang="en-US" dirty="0" err="1" smtClean="0"/>
              <a:t>isospin</a:t>
            </a:r>
            <a:r>
              <a:rPr lang="en-US" dirty="0" smtClean="0"/>
              <a:t> structure and content of NN correlations</a:t>
            </a:r>
            <a:r>
              <a:rPr lang="hr-HR" dirty="0" smtClean="0"/>
              <a:t>.</a:t>
            </a:r>
            <a:endParaRPr lang="en-US" dirty="0" smtClean="0"/>
          </a:p>
          <a:p>
            <a:r>
              <a:rPr lang="en-US" dirty="0" smtClean="0"/>
              <a:t>Different kinds of correlations: SRC (potential at short distances is dominated by strong repulsion) and tensor correlations (depends on spin and spatial orientation of nucleons), LRC</a:t>
            </a:r>
          </a:p>
          <a:p>
            <a:r>
              <a:rPr lang="en-US" dirty="0" smtClean="0"/>
              <a:t>A(</a:t>
            </a:r>
            <a:r>
              <a:rPr lang="en-US" dirty="0" err="1" smtClean="0"/>
              <a:t>e,e’pp</a:t>
            </a:r>
            <a:r>
              <a:rPr lang="en-US" dirty="0" smtClean="0"/>
              <a:t>)B or A(</a:t>
            </a:r>
            <a:r>
              <a:rPr lang="en-US" dirty="0" err="1" smtClean="0"/>
              <a:t>e,e’pn</a:t>
            </a:r>
            <a:r>
              <a:rPr lang="en-US" dirty="0" smtClean="0"/>
              <a:t>) in different kinematics- </a:t>
            </a:r>
          </a:p>
          <a:p>
            <a:pPr>
              <a:buNone/>
            </a:pPr>
            <a:r>
              <a:rPr lang="en-US" dirty="0" smtClean="0"/>
              <a:t>    suppression of other possible processes: IC, MEC, FSI</a:t>
            </a:r>
            <a:r>
              <a:rPr lang="hr-HR" dirty="0" smtClean="0"/>
              <a:t> (one </a:t>
            </a:r>
            <a:r>
              <a:rPr lang="hr-HR" dirty="0" err="1" smtClean="0"/>
              <a:t>has</a:t>
            </a:r>
            <a:r>
              <a:rPr lang="hr-HR" dirty="0" smtClean="0"/>
              <a:t> to </a:t>
            </a:r>
            <a:r>
              <a:rPr lang="hr-HR" dirty="0" err="1" smtClean="0"/>
              <a:t>study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reactions</a:t>
            </a:r>
            <a:r>
              <a:rPr lang="hr-HR" dirty="0" smtClean="0"/>
              <a:t>: (</a:t>
            </a:r>
            <a:r>
              <a:rPr lang="el-GR" dirty="0" smtClean="0"/>
              <a:t>γ</a:t>
            </a:r>
            <a:r>
              <a:rPr lang="hr-HR" dirty="0" smtClean="0"/>
              <a:t>,</a:t>
            </a:r>
            <a:r>
              <a:rPr lang="hr-HR" dirty="0" err="1" smtClean="0"/>
              <a:t>pp</a:t>
            </a:r>
            <a:r>
              <a:rPr lang="hr-HR" dirty="0" smtClean="0"/>
              <a:t>), (</a:t>
            </a:r>
            <a:r>
              <a:rPr lang="el-GR" dirty="0" smtClean="0"/>
              <a:t>γ</a:t>
            </a:r>
            <a:r>
              <a:rPr lang="hr-HR" dirty="0" smtClean="0"/>
              <a:t>,pn), (p,</a:t>
            </a:r>
            <a:r>
              <a:rPr lang="hr-HR" dirty="0" err="1" smtClean="0"/>
              <a:t>ppN</a:t>
            </a:r>
            <a:r>
              <a:rPr lang="hr-HR" dirty="0" smtClean="0"/>
              <a:t>)..)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aseline="30000" dirty="0" smtClean="0"/>
              <a:t>12</a:t>
            </a:r>
            <a:r>
              <a:rPr lang="hr-HR" dirty="0" smtClean="0"/>
              <a:t>C(p,</a:t>
            </a:r>
            <a:r>
              <a:rPr lang="hr-HR" dirty="0" err="1" smtClean="0"/>
              <a:t>ppn</a:t>
            </a:r>
            <a:r>
              <a:rPr lang="hr-HR" dirty="0" smtClean="0"/>
              <a:t>) EVA/BNL</a:t>
            </a:r>
            <a:endParaRPr lang="en-US" dirty="0"/>
          </a:p>
        </p:txBody>
      </p:sp>
      <p:sp>
        <p:nvSpPr>
          <p:cNvPr id="4" name="Text Box 91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268760"/>
            <a:ext cx="50215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altLang="zh-CN" sz="2000" dirty="0" smtClean="0">
                <a:ea typeface="宋体" charset="-122"/>
              </a:rPr>
              <a:t>A. </a:t>
            </a:r>
            <a:r>
              <a:rPr lang="hr-HR" altLang="zh-CN" sz="2000" dirty="0" err="1" smtClean="0">
                <a:ea typeface="宋体" charset="-122"/>
              </a:rPr>
              <a:t>Tang</a:t>
            </a:r>
            <a:r>
              <a:rPr lang="hr-HR" altLang="zh-CN" sz="2000" dirty="0" smtClean="0">
                <a:ea typeface="宋体" charset="-122"/>
              </a:rPr>
              <a:t> et al. </a:t>
            </a:r>
            <a:r>
              <a:rPr lang="hr-HR" altLang="zh-CN" sz="2000" dirty="0" err="1" smtClean="0">
                <a:ea typeface="宋体" charset="-122"/>
              </a:rPr>
              <a:t>Phys</a:t>
            </a:r>
            <a:r>
              <a:rPr lang="hr-HR" altLang="zh-CN" sz="2000" dirty="0" smtClean="0">
                <a:ea typeface="宋体" charset="-122"/>
              </a:rPr>
              <a:t>. </a:t>
            </a:r>
            <a:r>
              <a:rPr lang="hr-HR" altLang="zh-CN" sz="2000" dirty="0" err="1" smtClean="0">
                <a:ea typeface="宋体" charset="-122"/>
              </a:rPr>
              <a:t>Rev</a:t>
            </a:r>
            <a:r>
              <a:rPr lang="hr-HR" altLang="zh-CN" sz="2000" dirty="0" smtClean="0">
                <a:ea typeface="宋体" charset="-122"/>
              </a:rPr>
              <a:t> </a:t>
            </a:r>
            <a:r>
              <a:rPr lang="hr-HR" altLang="zh-CN" sz="2000" dirty="0" err="1" smtClean="0">
                <a:ea typeface="宋体" charset="-122"/>
              </a:rPr>
              <a:t>Lett</a:t>
            </a:r>
            <a:r>
              <a:rPr lang="hr-HR" altLang="zh-CN" sz="2000" dirty="0" smtClean="0">
                <a:ea typeface="宋体" charset="-122"/>
              </a:rPr>
              <a:t>. 90 (2003) 042301 </a:t>
            </a:r>
            <a:endParaRPr lang="en-US" altLang="zh-CN" sz="2000" dirty="0">
              <a:ea typeface="宋体" charset="-122"/>
            </a:endParaRPr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23528" y="2708920"/>
            <a:ext cx="4343400" cy="2338388"/>
            <a:chOff x="96" y="816"/>
            <a:chExt cx="2567" cy="1258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96" y="816"/>
              <a:ext cx="2567" cy="1258"/>
              <a:chOff x="720" y="1216"/>
              <a:chExt cx="2567" cy="1258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152" y="1216"/>
                <a:ext cx="2135" cy="623"/>
                <a:chOff x="3168" y="2544"/>
                <a:chExt cx="1968" cy="562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3168" y="2784"/>
                  <a:ext cx="1488" cy="240"/>
                  <a:chOff x="1008" y="3216"/>
                  <a:chExt cx="1488" cy="240"/>
                </a:xfrm>
              </p:grpSpPr>
              <p:sp>
                <p:nvSpPr>
                  <p:cNvPr id="2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312"/>
                    <a:ext cx="768" cy="0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312"/>
                    <a:ext cx="72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776" y="3216"/>
                    <a:ext cx="720" cy="240"/>
                    <a:chOff x="1776" y="3216"/>
                    <a:chExt cx="720" cy="240"/>
                  </a:xfrm>
                </p:grpSpPr>
                <p:sp>
                  <p:nvSpPr>
                    <p:cNvPr id="3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312"/>
                      <a:ext cx="72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76" y="3216"/>
                      <a:ext cx="72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70" y="2688"/>
                  <a:ext cx="116" cy="17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zh-CN" altLang="zh-CN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415" y="2928"/>
                  <a:ext cx="721" cy="17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>
                      <a:latin typeface="Arial" charset="0"/>
                      <a:ea typeface="宋体" charset="-122"/>
                      <a:cs typeface="Arial" charset="0"/>
                    </a:rPr>
                    <a:t>p</a:t>
                  </a: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4669" y="2544"/>
                  <a:ext cx="169" cy="17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 dirty="0">
                      <a:latin typeface="Arial" charset="0"/>
                      <a:ea typeface="宋体" charset="-122"/>
                      <a:cs typeface="Arial" charset="0"/>
                    </a:rPr>
                    <a:t>p</a:t>
                  </a: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3661" y="2592"/>
                  <a:ext cx="170" cy="17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>
                      <a:latin typeface="Arial" charset="0"/>
                      <a:ea typeface="宋体" charset="-122"/>
                      <a:cs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1344" y="2256"/>
                <a:ext cx="312" cy="218"/>
                <a:chOff x="2400" y="3835"/>
                <a:chExt cx="288" cy="197"/>
              </a:xfrm>
            </p:grpSpPr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2448" y="3888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00" y="3835"/>
                  <a:ext cx="288" cy="1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800">
                      <a:latin typeface="Arial" charset="0"/>
                      <a:ea typeface="宋体" charset="-122"/>
                      <a:cs typeface="Arial" charset="0"/>
                    </a:rPr>
                    <a:t>n</a:t>
                  </a:r>
                </a:p>
              </p:txBody>
            </p:sp>
          </p:grp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1152" y="1872"/>
                <a:ext cx="624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1776" y="1584"/>
                <a:ext cx="192" cy="288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624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192" cy="336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48" cy="144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13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1104" y="2016"/>
                <a:ext cx="13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104" y="2064"/>
                <a:ext cx="13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1104" y="2112"/>
                <a:ext cx="13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34"/>
              <p:cNvSpPr txBox="1">
                <a:spLocks noChangeArrowheads="1"/>
              </p:cNvSpPr>
              <p:nvPr/>
            </p:nvSpPr>
            <p:spPr bwMode="auto">
              <a:xfrm>
                <a:off x="720" y="1872"/>
                <a:ext cx="384" cy="1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800" baseline="30000">
                    <a:latin typeface="Arial" charset="0"/>
                    <a:ea typeface="宋体" charset="-122"/>
                    <a:cs typeface="Arial" charset="0"/>
                  </a:rPr>
                  <a:t>12</a:t>
                </a:r>
                <a:r>
                  <a:rPr lang="en-US" altLang="zh-CN" sz="1800">
                    <a:latin typeface="Arial" charset="0"/>
                    <a:ea typeface="宋体" charset="-122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8" name="Arc 92"/>
            <p:cNvSpPr>
              <a:spLocks/>
            </p:cNvSpPr>
            <p:nvPr/>
          </p:nvSpPr>
          <p:spPr bwMode="auto">
            <a:xfrm rot="1200000">
              <a:off x="1111" y="1392"/>
              <a:ext cx="185" cy="288"/>
            </a:xfrm>
            <a:custGeom>
              <a:avLst/>
              <a:gdLst>
                <a:gd name="T0" fmla="*/ 0 w 27818"/>
                <a:gd name="T1" fmla="*/ 0 h 43200"/>
                <a:gd name="T2" fmla="*/ 0 w 27818"/>
                <a:gd name="T3" fmla="*/ 2 h 43200"/>
                <a:gd name="T4" fmla="*/ 0 w 27818"/>
                <a:gd name="T5" fmla="*/ 1 h 43200"/>
                <a:gd name="T6" fmla="*/ 0 60000 65536"/>
                <a:gd name="T7" fmla="*/ 0 60000 65536"/>
                <a:gd name="T8" fmla="*/ 0 60000 65536"/>
                <a:gd name="T9" fmla="*/ 0 w 27818"/>
                <a:gd name="T10" fmla="*/ 0 h 43200"/>
                <a:gd name="T11" fmla="*/ 27818 w 2781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18" h="43200" fill="none" extrusionOk="0">
                  <a:moveTo>
                    <a:pt x="6217" y="0"/>
                  </a:moveTo>
                  <a:cubicBezTo>
                    <a:pt x="18147" y="0"/>
                    <a:pt x="27818" y="9670"/>
                    <a:pt x="27818" y="21600"/>
                  </a:cubicBezTo>
                  <a:cubicBezTo>
                    <a:pt x="27818" y="33529"/>
                    <a:pt x="18147" y="43200"/>
                    <a:pt x="6218" y="43200"/>
                  </a:cubicBezTo>
                  <a:cubicBezTo>
                    <a:pt x="4111" y="43200"/>
                    <a:pt x="2016" y="42891"/>
                    <a:pt x="-1" y="42285"/>
                  </a:cubicBezTo>
                </a:path>
                <a:path w="27818" h="43200" stroke="0" extrusionOk="0">
                  <a:moveTo>
                    <a:pt x="6217" y="0"/>
                  </a:moveTo>
                  <a:cubicBezTo>
                    <a:pt x="18147" y="0"/>
                    <a:pt x="27818" y="9670"/>
                    <a:pt x="27818" y="21600"/>
                  </a:cubicBezTo>
                  <a:cubicBezTo>
                    <a:pt x="27818" y="33529"/>
                    <a:pt x="18147" y="43200"/>
                    <a:pt x="6218" y="43200"/>
                  </a:cubicBezTo>
                  <a:cubicBezTo>
                    <a:pt x="4111" y="43200"/>
                    <a:pt x="2016" y="42891"/>
                    <a:pt x="-1" y="42285"/>
                  </a:cubicBezTo>
                  <a:lnTo>
                    <a:pt x="6218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sm" len="med"/>
              <a:tailEnd type="arrow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3"/>
            <p:cNvSpPr>
              <a:spLocks noChangeArrowheads="1"/>
            </p:cNvSpPr>
            <p:nvPr/>
          </p:nvSpPr>
          <p:spPr bwMode="auto">
            <a:xfrm>
              <a:off x="1296" y="1248"/>
              <a:ext cx="183" cy="2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Comic Sans MS" pitchFamily="1" charset="0"/>
                  <a:ea typeface="宋体" charset="-122"/>
                  <a:sym typeface="Symbol" pitchFamily="1" charset="2"/>
                </a:rPr>
                <a:t></a:t>
              </a:r>
              <a:endParaRPr lang="en-US" altLang="zh-CN">
                <a:solidFill>
                  <a:srgbClr val="FF0000"/>
                </a:solidFill>
                <a:latin typeface="Comic Sans MS" pitchFamily="1" charset="0"/>
                <a:ea typeface="宋体" charset="-122"/>
              </a:endParaRPr>
            </a:p>
          </p:txBody>
        </p:sp>
      </p:grp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072" y="1700808"/>
            <a:ext cx="42139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of NN correlations at JLAB </a:t>
            </a:r>
            <a:r>
              <a:rPr lang="en-US" sz="3600" dirty="0" smtClean="0"/>
              <a:t>(electron beam 6</a:t>
            </a:r>
            <a:r>
              <a:rPr lang="hr-HR" sz="3600" dirty="0" smtClean="0"/>
              <a:t>, 12</a:t>
            </a:r>
            <a:r>
              <a:rPr lang="en-US" sz="3600" dirty="0" smtClean="0"/>
              <a:t> </a:t>
            </a:r>
            <a:r>
              <a:rPr lang="en-US" sz="3600" dirty="0" err="1" smtClean="0"/>
              <a:t>GeV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699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A(</a:t>
            </a:r>
            <a:r>
              <a:rPr lang="en-US" sz="2400" dirty="0" err="1" smtClean="0"/>
              <a:t>e,e</a:t>
            </a:r>
            <a:r>
              <a:rPr lang="en-US" sz="2400" dirty="0" smtClean="0"/>
              <a:t>’),</a:t>
            </a:r>
            <a:r>
              <a:rPr lang="en-US" sz="2400" baseline="30000" dirty="0" smtClean="0"/>
              <a:t> 12</a:t>
            </a:r>
            <a:r>
              <a:rPr lang="en-US" sz="2400" dirty="0" smtClean="0"/>
              <a:t>C(</a:t>
            </a:r>
            <a:r>
              <a:rPr lang="en-US" sz="2400" dirty="0" err="1" smtClean="0"/>
              <a:t>e,e’p</a:t>
            </a:r>
            <a:r>
              <a:rPr lang="en-US" sz="2400" dirty="0" smtClean="0"/>
              <a:t>),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C(</a:t>
            </a:r>
            <a:r>
              <a:rPr lang="en-US" sz="2400" dirty="0" err="1" smtClean="0"/>
              <a:t>e,e’pp</a:t>
            </a:r>
            <a:r>
              <a:rPr lang="en-US" sz="2400" dirty="0" smtClean="0"/>
              <a:t>),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C(</a:t>
            </a:r>
            <a:r>
              <a:rPr lang="en-US" sz="2400" dirty="0" err="1" smtClean="0"/>
              <a:t>e,epn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He(</a:t>
            </a:r>
            <a:r>
              <a:rPr lang="en-US" sz="2400" dirty="0" err="1" smtClean="0"/>
              <a:t>e,e’p</a:t>
            </a:r>
            <a:r>
              <a:rPr lang="en-US" sz="2400" dirty="0" smtClean="0"/>
              <a:t>)</a:t>
            </a:r>
            <a:r>
              <a:rPr lang="en-US" sz="2400" dirty="0" err="1" smtClean="0"/>
              <a:t>pn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He(</a:t>
            </a:r>
            <a:r>
              <a:rPr lang="en-US" sz="2400" dirty="0" err="1" smtClean="0"/>
              <a:t>e,e’pp</a:t>
            </a:r>
            <a:r>
              <a:rPr lang="en-US" sz="2400" dirty="0" smtClean="0"/>
              <a:t>)n</a:t>
            </a:r>
            <a:r>
              <a:rPr lang="hr-HR" sz="2400" dirty="0" smtClean="0"/>
              <a:t>, A(e,e’pN)B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Reactions at high energy and momentum transfer,</a:t>
            </a:r>
          </a:p>
          <a:p>
            <a:pPr>
              <a:buNone/>
            </a:pPr>
            <a:r>
              <a:rPr lang="en-US" sz="2400" dirty="0" smtClean="0"/>
              <a:t>     selecting different four-momentum and energy transfer different aspects of nucleus can be focused: nu</a:t>
            </a:r>
            <a:r>
              <a:rPr lang="hr-HR" sz="2400" dirty="0" smtClean="0"/>
              <a:t>c</a:t>
            </a:r>
            <a:r>
              <a:rPr lang="en-US" sz="2400" dirty="0" err="1" smtClean="0"/>
              <a:t>leon</a:t>
            </a:r>
            <a:r>
              <a:rPr lang="en-US" sz="2400" dirty="0" smtClean="0"/>
              <a:t> charge distribution, nuclear quark distribution, SRC in nucleus.</a:t>
            </a:r>
            <a:r>
              <a:rPr lang="hr-HR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en-US" sz="2800" b="1" dirty="0" smtClean="0">
                <a:sym typeface="Wingdings" pitchFamily="2" charset="2"/>
              </a:rPr>
              <a:t> confirmed evidences for NN correlations.</a:t>
            </a:r>
            <a:endParaRPr lang="en-US" sz="2800" b="1" dirty="0" smtClean="0"/>
          </a:p>
          <a:p>
            <a:pPr>
              <a:buNone/>
            </a:pPr>
            <a:r>
              <a:rPr lang="hr-HR" sz="2400" b="1" dirty="0" smtClean="0"/>
              <a:t>     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Isospin</a:t>
            </a:r>
            <a:r>
              <a:rPr lang="en-US" sz="2800" b="1" dirty="0" smtClean="0"/>
              <a:t> content of  NN correlations</a:t>
            </a:r>
          </a:p>
          <a:p>
            <a:endParaRPr lang="hr-HR" sz="1900" i="1" dirty="0" smtClean="0"/>
          </a:p>
          <a:p>
            <a:r>
              <a:rPr lang="en-US" sz="1900" i="1" dirty="0" smtClean="0"/>
              <a:t>Overview, e.g.:</a:t>
            </a:r>
          </a:p>
          <a:p>
            <a:pPr>
              <a:buNone/>
            </a:pPr>
            <a:r>
              <a:rPr lang="en-US" sz="1900" i="1" dirty="0" smtClean="0"/>
              <a:t>      </a:t>
            </a:r>
            <a:r>
              <a:rPr lang="en-US" sz="1900" dirty="0" smtClean="0"/>
              <a:t>D.W. </a:t>
            </a:r>
            <a:r>
              <a:rPr lang="en-US" sz="1900" dirty="0" err="1" smtClean="0"/>
              <a:t>Higinbotham</a:t>
            </a:r>
            <a:r>
              <a:rPr lang="en-US" sz="1900" dirty="0" smtClean="0"/>
              <a:t>, E. </a:t>
            </a:r>
            <a:r>
              <a:rPr lang="en-US" sz="1900" dirty="0" err="1" smtClean="0"/>
              <a:t>Piasetzky</a:t>
            </a:r>
            <a:r>
              <a:rPr lang="en-US" sz="1900" dirty="0" smtClean="0"/>
              <a:t>, S.A. Wood</a:t>
            </a:r>
          </a:p>
          <a:p>
            <a:pPr>
              <a:buNone/>
            </a:pPr>
            <a:r>
              <a:rPr lang="en-US" sz="1900" dirty="0" smtClean="0"/>
              <a:t>      J. Phys. Conf. Ser. 299 (2011) 012010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of </a:t>
            </a: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n-US" dirty="0" err="1" smtClean="0"/>
              <a:t>e,e’pN</a:t>
            </a:r>
            <a:r>
              <a:rPr lang="en-US" dirty="0" smtClean="0"/>
              <a:t>) reaction at JLAB</a:t>
            </a:r>
            <a:endParaRPr lang="en-US" sz="27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140968"/>
            <a:ext cx="5920333" cy="33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7904" y="1484784"/>
            <a:ext cx="4753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R. </a:t>
            </a:r>
            <a:r>
              <a:rPr lang="hr-HR" dirty="0" err="1" smtClean="0"/>
              <a:t>Shneor</a:t>
            </a:r>
            <a:r>
              <a:rPr lang="hr-HR" dirty="0" smtClean="0"/>
              <a:t> et al. </a:t>
            </a:r>
            <a:r>
              <a:rPr lang="hr-HR" dirty="0" err="1" smtClean="0"/>
              <a:t>Phys</a:t>
            </a:r>
            <a:r>
              <a:rPr lang="hr-HR" dirty="0" smtClean="0"/>
              <a:t>. </a:t>
            </a:r>
            <a:r>
              <a:rPr lang="hr-HR" dirty="0" err="1" smtClean="0"/>
              <a:t>Rev</a:t>
            </a:r>
            <a:r>
              <a:rPr lang="hr-HR" dirty="0" smtClean="0"/>
              <a:t>. </a:t>
            </a:r>
            <a:r>
              <a:rPr lang="hr-HR" dirty="0" err="1" smtClean="0"/>
              <a:t>Lett</a:t>
            </a:r>
            <a:r>
              <a:rPr lang="hr-HR" dirty="0" smtClean="0"/>
              <a:t>. (2007) 99 072501</a:t>
            </a:r>
          </a:p>
          <a:p>
            <a:r>
              <a:rPr lang="hr-HR" dirty="0" smtClean="0"/>
              <a:t>R. </a:t>
            </a:r>
            <a:r>
              <a:rPr lang="hr-HR" dirty="0" err="1" smtClean="0"/>
              <a:t>Subedi</a:t>
            </a:r>
            <a:r>
              <a:rPr lang="hr-HR" dirty="0" smtClean="0"/>
              <a:t> et al. </a:t>
            </a:r>
            <a:r>
              <a:rPr lang="hr-HR" dirty="0" err="1" smtClean="0"/>
              <a:t>Science</a:t>
            </a:r>
            <a:r>
              <a:rPr lang="hr-HR" dirty="0" smtClean="0"/>
              <a:t> 320 (2008)  1476</a:t>
            </a:r>
          </a:p>
          <a:p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043" y="4509120"/>
            <a:ext cx="390895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708920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Q</a:t>
            </a:r>
            <a:r>
              <a:rPr lang="hr-HR" baseline="30000" dirty="0" smtClean="0"/>
              <a:t>2</a:t>
            </a:r>
            <a:r>
              <a:rPr lang="hr-HR" dirty="0" smtClean="0"/>
              <a:t>=2GeV/c</a:t>
            </a:r>
          </a:p>
          <a:p>
            <a:r>
              <a:rPr lang="hr-HR" dirty="0" err="1" smtClean="0"/>
              <a:t>Pmiss</a:t>
            </a:r>
            <a:r>
              <a:rPr lang="hr-HR" dirty="0" smtClean="0"/>
              <a:t> =300-600MeV/C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6488668"/>
            <a:ext cx="238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and</a:t>
            </a:r>
            <a:r>
              <a:rPr lang="hr-HR" dirty="0" smtClean="0"/>
              <a:t> neutron </a:t>
            </a:r>
            <a:r>
              <a:rPr lang="hr-HR" dirty="0" err="1" smtClean="0"/>
              <a:t>wall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n or 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2565400" cy="18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A(e,e'pp)B$ mesaurements: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14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itemize}&#10;\item \textcolor{red} {$^{12}C(e,e'pp)^{10}B$} at MAMI, \\&#10; {\small K.I.Blomquist et al. Phys. Lett.B421(1998)71}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56"/>
  <p:tag name="BOXFONT" val="10"/>
  <p:tag name="BOXWRAP" val="True"/>
  <p:tag name="WORKAROUNDTRANSPARENCYBUG" val="False"/>
  <p:tag name="ALLOWFONTSUBSTITUTION" val="False"/>
  <p:tag name="BITMAPFORMAT" val="png256"/>
  <p:tag name="ORIGWIDTH" val="414"/>
  <p:tag name="PICTUREFILESIZE" val="549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itemize}&#10;\item \textcolor{red} {$^{16}O(e,e'pp)^{14}C$} at MAMI \\&#10;\tiny {with three magnetic spectrometers}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6"/>
  <p:tag name="BOXHEIGHT" val="356"/>
  <p:tag name="BOXFONT" val="10"/>
  <p:tag name="BOXWRAP" val="True"/>
  <p:tag name="WORKAROUNDTRANSPARENCYBUG" val="False"/>
  <p:tag name="ALLOWFONTSUBSTITUTION" val="False"/>
  <p:tag name="BITMAPFORMAT" val="png256"/>
  <p:tag name="ORIGWIDTH" val="270"/>
  <p:tag name="PICTUREFILESIZE" val="39764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2680</Words>
  <Application>Microsoft Office PowerPoint</Application>
  <PresentationFormat>On-screen Show (4:3)</PresentationFormat>
  <Paragraphs>391</Paragraphs>
  <Slides>39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tema</vt:lpstr>
      <vt:lpstr>Jednadžba</vt:lpstr>
      <vt:lpstr>Equation</vt:lpstr>
      <vt:lpstr>משוואה</vt:lpstr>
      <vt:lpstr>Measurements of NN correlations in nuclei</vt:lpstr>
      <vt:lpstr>What are NN-correlations in nuclei?</vt:lpstr>
      <vt:lpstr>Why NN correlations ?</vt:lpstr>
      <vt:lpstr>Evidence for NN correlations in A(e,e’p)B reactions</vt:lpstr>
      <vt:lpstr>NN correlations are responsible  for high momentum part of nuclear w.f.</vt:lpstr>
      <vt:lpstr>Investigations of NN correlations in A(e,e’pN)B reactions</vt:lpstr>
      <vt:lpstr>12C(p,ppn) EVA/BNL</vt:lpstr>
      <vt:lpstr>Investigations of NN correlations at JLAB (electron beam 6, 12 GeV)</vt:lpstr>
      <vt:lpstr>Investigations of 12C(e,e’pN) reaction at JLAB</vt:lpstr>
      <vt:lpstr>Comparison of pp and np correlations at JLAB ,12C(e,e’pN)</vt:lpstr>
      <vt:lpstr>np vs. pp correlations</vt:lpstr>
      <vt:lpstr>Correlations and Neutron Stars</vt:lpstr>
      <vt:lpstr>Consequences for neutron stars A. Subedi et al.Science 320 (2008) 1476 </vt:lpstr>
      <vt:lpstr>Investigations of NN correlations in A(e,e’pN)B reactions on lower Q2 at MAMI</vt:lpstr>
      <vt:lpstr>Slide 15</vt:lpstr>
      <vt:lpstr>Slide 16</vt:lpstr>
      <vt:lpstr>Measurements of A(e,e’pn)B at MAMI</vt:lpstr>
      <vt:lpstr>Measurements of differential cross section of12C(e, e’pp)10Be(GS) at MAMI </vt:lpstr>
      <vt:lpstr>MAMI – Mainz Microtron</vt:lpstr>
      <vt:lpstr>Magnetic spectormeters of A1-collaboration</vt:lpstr>
      <vt:lpstr>                          Si-detector system</vt:lpstr>
      <vt:lpstr>Si-detectors</vt:lpstr>
      <vt:lpstr>Solution: </vt:lpstr>
      <vt:lpstr>12C(e,e’p)11B measurements </vt:lpstr>
      <vt:lpstr>NN – knockout </vt:lpstr>
      <vt:lpstr>Choice of 12C(e,e’pp)10Be kinematics</vt:lpstr>
      <vt:lpstr>12C(e,e’pp)10Be  reaction:10Be excitation spectrum</vt:lpstr>
      <vt:lpstr>Differential cross-section extraction</vt:lpstr>
      <vt:lpstr> Extracted cross section  12C(e,e’pp)10Be(GS)  </vt:lpstr>
      <vt:lpstr>Comparison of 12C(e,e’pp)10Be(GS)  cross sections with theoretical calculations</vt:lpstr>
      <vt:lpstr>Summary  and outlook</vt:lpstr>
      <vt:lpstr>Thank you!</vt:lpstr>
      <vt:lpstr>Backup slides</vt:lpstr>
      <vt:lpstr>FSI </vt:lpstr>
      <vt:lpstr>Comparison of 12C(e,e’pp)10Be(GS)  cross sections with theoretical calculations</vt:lpstr>
      <vt:lpstr>FSI (NN) contribution</vt:lpstr>
      <vt:lpstr>High momentum protons have partners</vt:lpstr>
      <vt:lpstr>pp to pn  comparison</vt:lpstr>
      <vt:lpstr>A1-kolaboracija     wwwa1.kph.uni-mainz.de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short range proton-proton correlations in 12C(e,e’pp)10Be reaction at MAMI </dc:title>
  <cp:lastModifiedBy>Windows User</cp:lastModifiedBy>
  <cp:revision>352</cp:revision>
  <dcterms:modified xsi:type="dcterms:W3CDTF">2015-11-27T07:56:42Z</dcterms:modified>
</cp:coreProperties>
</file>