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92" r:id="rId4"/>
    <p:sldId id="291" r:id="rId5"/>
    <p:sldId id="300" r:id="rId6"/>
    <p:sldId id="299" r:id="rId7"/>
    <p:sldId id="293" r:id="rId8"/>
    <p:sldId id="290" r:id="rId9"/>
    <p:sldId id="260" r:id="rId10"/>
    <p:sldId id="295" r:id="rId11"/>
    <p:sldId id="294" r:id="rId12"/>
    <p:sldId id="296" r:id="rId13"/>
    <p:sldId id="262" r:id="rId14"/>
    <p:sldId id="263" r:id="rId15"/>
    <p:sldId id="275" r:id="rId16"/>
    <p:sldId id="281" r:id="rId17"/>
    <p:sldId id="278" r:id="rId18"/>
    <p:sldId id="276" r:id="rId19"/>
    <p:sldId id="271" r:id="rId20"/>
    <p:sldId id="274" r:id="rId21"/>
    <p:sldId id="272" r:id="rId22"/>
    <p:sldId id="277" r:id="rId23"/>
    <p:sldId id="266" r:id="rId24"/>
    <p:sldId id="287" r:id="rId25"/>
    <p:sldId id="305" r:id="rId26"/>
    <p:sldId id="304" r:id="rId27"/>
    <p:sldId id="306" r:id="rId28"/>
    <p:sldId id="298" r:id="rId29"/>
    <p:sldId id="301" r:id="rId30"/>
    <p:sldId id="302" r:id="rId31"/>
    <p:sldId id="309" r:id="rId32"/>
    <p:sldId id="310" r:id="rId33"/>
    <p:sldId id="308" r:id="rId34"/>
    <p:sldId id="307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8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atignan:giovanni_files:EEE-CentroFermi:EEE-2015:3.%20riun%2015%20aprile%20Roma:GB-15apr2015:excel-help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cat>
            <c:strRef>
              <c:f>Sheet2!$A$7:$A$40</c:f>
              <c:strCache>
                <c:ptCount val="34"/>
                <c:pt idx="0">
                  <c:v>ALTA-01</c:v>
                </c:pt>
                <c:pt idx="1">
                  <c:v>BARI-01</c:v>
                </c:pt>
                <c:pt idx="2">
                  <c:v>BOLO-01</c:v>
                </c:pt>
                <c:pt idx="3">
                  <c:v>BOLO-03</c:v>
                </c:pt>
                <c:pt idx="4">
                  <c:v>BOLO-04</c:v>
                </c:pt>
                <c:pt idx="5">
                  <c:v>CAGL-01</c:v>
                </c:pt>
                <c:pt idx="6">
                  <c:v>CAGL-02</c:v>
                </c:pt>
                <c:pt idx="7">
                  <c:v>CAGL-03</c:v>
                </c:pt>
                <c:pt idx="8">
                  <c:v>CATA-01</c:v>
                </c:pt>
                <c:pt idx="9">
                  <c:v>CATA-02</c:v>
                </c:pt>
                <c:pt idx="10">
                  <c:v>CATZ-01</c:v>
                </c:pt>
                <c:pt idx="11">
                  <c:v>CERN-01</c:v>
                </c:pt>
                <c:pt idx="12">
                  <c:v>CERN-02</c:v>
                </c:pt>
                <c:pt idx="13">
                  <c:v>COSE-01</c:v>
                </c:pt>
                <c:pt idx="14">
                  <c:v>FRAS-02</c:v>
                </c:pt>
                <c:pt idx="15">
                  <c:v>FRAS-03</c:v>
                </c:pt>
                <c:pt idx="16">
                  <c:v>GROS-01</c:v>
                </c:pt>
                <c:pt idx="17">
                  <c:v>LAQU-01</c:v>
                </c:pt>
                <c:pt idx="18">
                  <c:v>LAQU-02</c:v>
                </c:pt>
                <c:pt idx="19">
                  <c:v>LECC-01</c:v>
                </c:pt>
                <c:pt idx="20">
                  <c:v>LODI-01</c:v>
                </c:pt>
                <c:pt idx="21">
                  <c:v>PISA-01</c:v>
                </c:pt>
                <c:pt idx="22">
                  <c:v>REGG-01</c:v>
                </c:pt>
                <c:pt idx="23">
                  <c:v>SALE-01</c:v>
                </c:pt>
                <c:pt idx="24">
                  <c:v>SAVO-01</c:v>
                </c:pt>
                <c:pt idx="25">
                  <c:v>SAVO-02</c:v>
                </c:pt>
                <c:pt idx="26">
                  <c:v>SAVO-03</c:v>
                </c:pt>
                <c:pt idx="27">
                  <c:v>TERA-01</c:v>
                </c:pt>
                <c:pt idx="28">
                  <c:v>TORI-03</c:v>
                </c:pt>
                <c:pt idx="29">
                  <c:v>TORI-04</c:v>
                </c:pt>
                <c:pt idx="30">
                  <c:v>TRAP-01</c:v>
                </c:pt>
                <c:pt idx="31">
                  <c:v>TRIN-01</c:v>
                </c:pt>
                <c:pt idx="32">
                  <c:v>VIAR-01</c:v>
                </c:pt>
                <c:pt idx="33">
                  <c:v>VIAR-02</c:v>
                </c:pt>
              </c:strCache>
            </c:strRef>
          </c:cat>
          <c:val>
            <c:numRef>
              <c:f>Sheet2!$C$7:$C$40</c:f>
              <c:numCache>
                <c:formatCode>0.0</c:formatCode>
                <c:ptCount val="34"/>
                <c:pt idx="0">
                  <c:v>60.783226</c:v>
                </c:pt>
                <c:pt idx="1">
                  <c:v>25.603829</c:v>
                </c:pt>
                <c:pt idx="2">
                  <c:v>112.746205</c:v>
                </c:pt>
                <c:pt idx="3">
                  <c:v>121.490452</c:v>
                </c:pt>
                <c:pt idx="4">
                  <c:v>76.75971199999998</c:v>
                </c:pt>
                <c:pt idx="5">
                  <c:v>73.10418799999998</c:v>
                </c:pt>
                <c:pt idx="6">
                  <c:v>119.029797</c:v>
                </c:pt>
                <c:pt idx="7">
                  <c:v>34.883237</c:v>
                </c:pt>
                <c:pt idx="8">
                  <c:v>28.497995</c:v>
                </c:pt>
                <c:pt idx="9">
                  <c:v>31.558258</c:v>
                </c:pt>
                <c:pt idx="10">
                  <c:v>0.0</c:v>
                </c:pt>
                <c:pt idx="11">
                  <c:v>128.470827</c:v>
                </c:pt>
                <c:pt idx="12">
                  <c:v>98.02980700000001</c:v>
                </c:pt>
                <c:pt idx="13">
                  <c:v>0.011269</c:v>
                </c:pt>
                <c:pt idx="14">
                  <c:v>139.908081</c:v>
                </c:pt>
                <c:pt idx="15">
                  <c:v>127.194191</c:v>
                </c:pt>
                <c:pt idx="16">
                  <c:v>65.157951</c:v>
                </c:pt>
                <c:pt idx="17">
                  <c:v>115.231943</c:v>
                </c:pt>
                <c:pt idx="18">
                  <c:v>95.869854</c:v>
                </c:pt>
                <c:pt idx="19">
                  <c:v>0.0</c:v>
                </c:pt>
                <c:pt idx="20">
                  <c:v>2.752799</c:v>
                </c:pt>
                <c:pt idx="21">
                  <c:v>22.281946</c:v>
                </c:pt>
                <c:pt idx="22">
                  <c:v>10.872856</c:v>
                </c:pt>
                <c:pt idx="23">
                  <c:v>31.764543</c:v>
                </c:pt>
                <c:pt idx="24">
                  <c:v>137.782723</c:v>
                </c:pt>
                <c:pt idx="25">
                  <c:v>165.829678</c:v>
                </c:pt>
                <c:pt idx="26">
                  <c:v>93.13573499999953</c:v>
                </c:pt>
                <c:pt idx="27">
                  <c:v>15.405211</c:v>
                </c:pt>
                <c:pt idx="28">
                  <c:v>104.094173</c:v>
                </c:pt>
                <c:pt idx="29">
                  <c:v>45.301199</c:v>
                </c:pt>
                <c:pt idx="30">
                  <c:v>66.57234999999955</c:v>
                </c:pt>
                <c:pt idx="31">
                  <c:v>39.399721</c:v>
                </c:pt>
                <c:pt idx="32">
                  <c:v>40.45184099999999</c:v>
                </c:pt>
                <c:pt idx="33">
                  <c:v>81.947108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3758792"/>
        <c:axId val="-2053755816"/>
      </c:barChart>
      <c:catAx>
        <c:axId val="-2053758792"/>
        <c:scaling>
          <c:orientation val="minMax"/>
        </c:scaling>
        <c:delete val="0"/>
        <c:axPos val="l"/>
        <c:majorTickMark val="out"/>
        <c:minorTickMark val="none"/>
        <c:tickLblPos val="nextTo"/>
        <c:crossAx val="-2053755816"/>
        <c:crosses val="autoZero"/>
        <c:auto val="1"/>
        <c:lblAlgn val="ctr"/>
        <c:lblOffset val="100"/>
        <c:noMultiLvlLbl val="0"/>
      </c:catAx>
      <c:valAx>
        <c:axId val="-2053755816"/>
        <c:scaling>
          <c:orientation val="minMax"/>
        </c:scaling>
        <c:delete val="0"/>
        <c:axPos val="b"/>
        <c:majorGridlines/>
        <c:numFmt formatCode="0.0" sourceLinked="1"/>
        <c:majorTickMark val="out"/>
        <c:minorTickMark val="none"/>
        <c:tickLblPos val="nextTo"/>
        <c:crossAx val="-2053758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8761E-FCE4-EB41-B101-F79763FBC759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31F0E-9D3D-874E-BA02-1B04DAB2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752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5B26C-2833-EB43-B9C7-14877C68C3BA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FF09F-431C-0F4D-9551-F725C3BAE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317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(14/12/14 18:51)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FF09F-431C-0F4D-9551-F725C3BAEB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7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FF09F-431C-0F4D-9551-F725C3BAEB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80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6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1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2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5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29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9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3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7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56F2F-C039-2146-879C-F64F1A5E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n.it/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gif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1" Type="http://schemas.microsoft.com/office/2007/relationships/media" Target="\Users\chiararoda\documenti\Atlas\ConferenzaStampa\FilminioATLASSPParte1%20.m4v" TargetMode="External"/><Relationship Id="rId2" Type="http://schemas.openxmlformats.org/officeDocument/2006/relationships/video" Target="\Users\chiararoda\documenti\Atlas\ConferenzaStampa\FilminioATLASSPParte1%20.m4v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jpg"/><Relationship Id="rId14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jp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7.png"/><Relationship Id="rId13" Type="http://schemas.openxmlformats.org/officeDocument/2006/relationships/image" Target="../media/image26.png"/><Relationship Id="rId14" Type="http://schemas.openxmlformats.org/officeDocument/2006/relationships/image" Target="../media/image34.png"/><Relationship Id="rId15" Type="http://schemas.openxmlformats.org/officeDocument/2006/relationships/image" Target="../media/image31.gif"/><Relationship Id="rId16" Type="http://schemas.openxmlformats.org/officeDocument/2006/relationships/image" Target="../media/image28.png"/><Relationship Id="rId17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9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33.png"/><Relationship Id="rId9" Type="http://schemas.openxmlformats.org/officeDocument/2006/relationships/image" Target="../media/image30.jpg"/><Relationship Id="rId10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eee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32" y="2976641"/>
            <a:ext cx="2579197" cy="340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637" y="67549"/>
            <a:ext cx="8089163" cy="3512593"/>
          </a:xfrm>
        </p:spPr>
        <p:txBody>
          <a:bodyPr>
            <a:normAutofit/>
          </a:bodyPr>
          <a:lstStyle/>
          <a:p>
            <a:r>
              <a:rPr lang="it-IT" sz="3100" dirty="0">
                <a:latin typeface="Comic Sans MS"/>
                <a:cs typeface="Comic Sans MS"/>
              </a:rPr>
              <a:t>Giovanni </a:t>
            </a:r>
            <a:r>
              <a:rPr lang="it-IT" sz="3100" dirty="0" smtClean="0">
                <a:latin typeface="Comic Sans MS"/>
                <a:cs typeface="Comic Sans MS"/>
              </a:rPr>
              <a:t>Batignani</a:t>
            </a:r>
            <a:r>
              <a:rPr lang="it-IT" sz="3100" dirty="0">
                <a:latin typeface="Comic Sans MS"/>
                <a:cs typeface="Comic Sans MS"/>
              </a:rPr>
              <a:t/>
            </a:r>
            <a:br>
              <a:rPr lang="it-IT" sz="3100" dirty="0">
                <a:latin typeface="Comic Sans MS"/>
                <a:cs typeface="Comic Sans MS"/>
              </a:rPr>
            </a:br>
            <a:r>
              <a:rPr lang="it-IT" sz="3100" dirty="0" smtClean="0">
                <a:latin typeface="Comic Sans MS"/>
                <a:cs typeface="Comic Sans MS"/>
              </a:rPr>
              <a:t/>
            </a:r>
            <a:br>
              <a:rPr lang="it-IT" sz="3100" dirty="0" smtClean="0">
                <a:latin typeface="Comic Sans MS"/>
                <a:cs typeface="Comic Sans MS"/>
              </a:rPr>
            </a:br>
            <a:r>
              <a:rPr lang="it-IT" sz="2400" dirty="0" smtClean="0">
                <a:latin typeface="Comic Sans MS"/>
                <a:cs typeface="Comic Sans MS"/>
              </a:rPr>
              <a:t>INFN Sez. di Pisa, Centro Fermi, &amp; </a:t>
            </a:r>
            <a:r>
              <a:rPr lang="it-IT" sz="2400" dirty="0" err="1" smtClean="0">
                <a:latin typeface="Comic Sans MS"/>
                <a:cs typeface="Comic Sans MS"/>
              </a:rPr>
              <a:t>Universita’</a:t>
            </a:r>
            <a:r>
              <a:rPr lang="it-IT" sz="2400" dirty="0" smtClean="0">
                <a:latin typeface="Comic Sans MS"/>
                <a:cs typeface="Comic Sans MS"/>
              </a:rPr>
              <a:t> di Pisa</a:t>
            </a:r>
            <a:r>
              <a:rPr lang="it-IT" sz="3100" dirty="0">
                <a:latin typeface="Comic Sans MS"/>
                <a:cs typeface="Comic Sans MS"/>
              </a:rPr>
              <a:t/>
            </a:r>
            <a:br>
              <a:rPr lang="it-IT" sz="3100" dirty="0">
                <a:latin typeface="Comic Sans MS"/>
                <a:cs typeface="Comic Sans MS"/>
              </a:rPr>
            </a:br>
            <a:r>
              <a:rPr lang="it-IT" sz="3100" dirty="0">
                <a:latin typeface="Comic Sans MS"/>
                <a:cs typeface="Comic Sans MS"/>
              </a:rPr>
              <a:t/>
            </a:r>
            <a:br>
              <a:rPr lang="it-IT" sz="3100" dirty="0">
                <a:latin typeface="Comic Sans MS"/>
                <a:cs typeface="Comic Sans MS"/>
              </a:rPr>
            </a:br>
            <a:r>
              <a:rPr lang="it-IT" sz="4000" dirty="0">
                <a:solidFill>
                  <a:srgbClr val="FF0000"/>
                </a:solidFill>
                <a:latin typeface="Comic Sans MS"/>
                <a:cs typeface="Comic Sans MS"/>
              </a:rPr>
              <a:t>EEE </a:t>
            </a:r>
            <a:r>
              <a:rPr lang="it-IT" sz="4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experiment</a:t>
            </a:r>
            <a:r>
              <a:rPr lang="it-IT" sz="4000" dirty="0" smtClean="0">
                <a:solidFill>
                  <a:srgbClr val="FF0000"/>
                </a:solidFill>
                <a:latin typeface="Comic Sans MS"/>
                <a:cs typeface="Comic Sans MS"/>
              </a:rPr>
              <a:t> “RUN 1”  </a:t>
            </a:r>
            <a:r>
              <a:rPr lang="it-IT" sz="4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results</a:t>
            </a:r>
            <a:r>
              <a:rPr lang="it-IT" sz="4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Picture 20" descr="logoinf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86" y="5215211"/>
            <a:ext cx="842915" cy="80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Centroferm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63" y="3815340"/>
            <a:ext cx="1837674" cy="756071"/>
          </a:xfrm>
          <a:prstGeom prst="rect">
            <a:avLst/>
          </a:prstGeom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47" y="4685413"/>
            <a:ext cx="919595" cy="91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27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4251" y="1249421"/>
            <a:ext cx="5073713" cy="378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1375"/>
            <a:ext cx="7772400" cy="942316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en-US" sz="2700" dirty="0" err="1">
                <a:latin typeface="Comic Sans MS"/>
                <a:cs typeface="Comic Sans MS"/>
              </a:rPr>
              <a:t>Gli</a:t>
            </a:r>
            <a:r>
              <a:rPr lang="en-US" sz="2700" dirty="0">
                <a:latin typeface="Comic Sans MS"/>
                <a:cs typeface="Comic Sans MS"/>
              </a:rPr>
              <a:t> </a:t>
            </a:r>
            <a:r>
              <a:rPr lang="en-US" sz="2700" dirty="0" err="1">
                <a:latin typeface="Comic Sans MS"/>
                <a:cs typeface="Comic Sans MS"/>
              </a:rPr>
              <a:t>obiettivi</a:t>
            </a:r>
            <a:r>
              <a:rPr lang="en-US" sz="2700" dirty="0">
                <a:latin typeface="Comic Sans MS"/>
                <a:cs typeface="Comic Sans MS"/>
              </a:rPr>
              <a:t> del RUN-1 di </a:t>
            </a:r>
            <a:r>
              <a:rPr lang="en-US" sz="2700" dirty="0" smtClean="0">
                <a:latin typeface="Comic Sans MS"/>
                <a:cs typeface="Comic Sans MS"/>
              </a:rPr>
              <a:t>EEE</a:t>
            </a:r>
            <a:r>
              <a:rPr lang="en-US" sz="3200" dirty="0" smtClean="0">
                <a:latin typeface="Comic Sans MS"/>
                <a:cs typeface="Comic Sans MS"/>
              </a:rPr>
              <a:t/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3200" dirty="0" err="1" smtClean="0">
                <a:latin typeface="Comic Sans MS"/>
                <a:cs typeface="Comic Sans MS"/>
              </a:rPr>
              <a:t>sciami</a:t>
            </a:r>
            <a:r>
              <a:rPr lang="en-US" sz="3200" dirty="0" smtClean="0">
                <a:latin typeface="Comic Sans MS"/>
                <a:cs typeface="Comic Sans MS"/>
              </a:rPr>
              <a:t> di </a:t>
            </a:r>
            <a:r>
              <a:rPr lang="en-US" sz="3200" dirty="0" err="1" smtClean="0">
                <a:latin typeface="Comic Sans MS"/>
                <a:cs typeface="Comic Sans MS"/>
              </a:rPr>
              <a:t>altissima</a:t>
            </a:r>
            <a:r>
              <a:rPr lang="en-US" sz="3200" dirty="0" smtClean="0">
                <a:latin typeface="Comic Sans MS"/>
                <a:cs typeface="Comic Sans MS"/>
              </a:rPr>
              <a:t> </a:t>
            </a:r>
            <a:r>
              <a:rPr lang="en-US" sz="3200" dirty="0" err="1" smtClean="0">
                <a:latin typeface="Comic Sans MS"/>
                <a:cs typeface="Comic Sans MS"/>
              </a:rPr>
              <a:t>energia</a:t>
            </a:r>
            <a:r>
              <a:rPr lang="en-US" sz="3200" dirty="0" smtClean="0">
                <a:latin typeface="Comic Sans MS"/>
                <a:cs typeface="Comic Sans MS"/>
              </a:rPr>
              <a:t> ( EEE !)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10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43139" y="5032911"/>
            <a:ext cx="8134005" cy="132343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Per </a:t>
            </a:r>
            <a:r>
              <a:rPr lang="en-US" sz="2000" dirty="0" err="1" smtClean="0">
                <a:latin typeface="Comic Sans MS"/>
                <a:cs typeface="Comic Sans MS"/>
              </a:rPr>
              <a:t>questa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misura</a:t>
            </a:r>
            <a:r>
              <a:rPr lang="en-US" sz="2000" dirty="0" smtClean="0">
                <a:latin typeface="Comic Sans MS"/>
                <a:cs typeface="Comic Sans MS"/>
              </a:rPr>
              <a:t> e’ </a:t>
            </a:r>
            <a:r>
              <a:rPr lang="en-US" sz="2000" dirty="0" err="1" smtClean="0">
                <a:latin typeface="Comic Sans MS"/>
                <a:cs typeface="Comic Sans MS"/>
              </a:rPr>
              <a:t>decisivo</a:t>
            </a:r>
            <a:r>
              <a:rPr lang="en-US" sz="2000" dirty="0" smtClean="0">
                <a:latin typeface="Comic Sans MS"/>
                <a:cs typeface="Comic Sans MS"/>
              </a:rPr>
              <a:t>: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en-US" sz="2000" dirty="0" err="1">
                <a:latin typeface="Comic Sans MS"/>
                <a:cs typeface="Comic Sans MS"/>
              </a:rPr>
              <a:t>a</a:t>
            </a:r>
            <a:r>
              <a:rPr lang="en-US" sz="2000" dirty="0" err="1" smtClean="0">
                <a:latin typeface="Comic Sans MS"/>
                <a:cs typeface="Comic Sans MS"/>
              </a:rPr>
              <a:t>vere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telescopi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“</a:t>
            </a:r>
            <a:r>
              <a:rPr lang="en-US" sz="2000" dirty="0" err="1" smtClean="0">
                <a:latin typeface="Comic Sans MS"/>
                <a:cs typeface="Comic Sans MS"/>
              </a:rPr>
              <a:t>vicini</a:t>
            </a:r>
            <a:r>
              <a:rPr lang="en-US" sz="2000" dirty="0" smtClean="0">
                <a:latin typeface="Comic Sans MS"/>
                <a:cs typeface="Comic Sans MS"/>
              </a:rPr>
              <a:t>” (100m – 1km) </a:t>
            </a:r>
            <a:r>
              <a:rPr lang="en-US" sz="2000" dirty="0" err="1" smtClean="0">
                <a:latin typeface="Comic Sans MS"/>
                <a:cs typeface="Comic Sans MS"/>
              </a:rPr>
              <a:t>ed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attivi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1257300" lvl="2" indent="-342900">
              <a:buFont typeface="Wingdings" charset="2"/>
              <a:buChar char="ü"/>
            </a:pPr>
            <a:r>
              <a:rPr lang="en-US" sz="2000" dirty="0" err="1" smtClean="0">
                <a:latin typeface="Comic Sans MS"/>
                <a:cs typeface="Comic Sans MS"/>
              </a:rPr>
              <a:t>risoluzione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temporale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>
                <a:latin typeface="Comic Sans MS"/>
                <a:cs typeface="Comic Sans MS"/>
              </a:rPr>
              <a:t>via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gps</a:t>
            </a:r>
            <a:r>
              <a:rPr lang="en-US" sz="2000" dirty="0" smtClean="0">
                <a:latin typeface="Comic Sans MS"/>
                <a:cs typeface="Comic Sans MS"/>
              </a:rPr>
              <a:t> per </a:t>
            </a:r>
            <a:r>
              <a:rPr lang="en-US" sz="2000" dirty="0" err="1" smtClean="0">
                <a:latin typeface="Comic Sans MS"/>
                <a:cs typeface="Comic Sans MS"/>
              </a:rPr>
              <a:t>rivelare</a:t>
            </a:r>
            <a:r>
              <a:rPr lang="en-US" sz="2000" dirty="0" smtClean="0">
                <a:latin typeface="Comic Sans MS"/>
                <a:cs typeface="Comic Sans MS"/>
              </a:rPr>
              <a:t> le  </a:t>
            </a:r>
            <a:r>
              <a:rPr lang="en-US" sz="2000" b="1" u="sng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coincidenze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1257300" lvl="2" indent="-342900">
              <a:buFont typeface="Wingdings" charset="2"/>
              <a:buChar char="ü"/>
            </a:pP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direzionalita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’</a:t>
            </a:r>
            <a:r>
              <a:rPr lang="en-US" sz="2000" dirty="0" smtClean="0">
                <a:latin typeface="Comic Sans MS"/>
                <a:cs typeface="Comic Sans MS"/>
              </a:rPr>
              <a:t>  =&gt; </a:t>
            </a:r>
            <a:r>
              <a:rPr lang="en-US" sz="2000" dirty="0" err="1" smtClean="0">
                <a:latin typeface="Comic Sans MS"/>
                <a:cs typeface="Comic Sans MS"/>
              </a:rPr>
              <a:t>capacita</a:t>
            </a:r>
            <a:r>
              <a:rPr lang="en-US" sz="2000" dirty="0" smtClean="0">
                <a:latin typeface="Comic Sans MS"/>
                <a:cs typeface="Comic Sans MS"/>
              </a:rPr>
              <a:t>’ di </a:t>
            </a:r>
            <a:r>
              <a:rPr lang="en-US" sz="2000" dirty="0" err="1" smtClean="0">
                <a:latin typeface="Comic Sans MS"/>
                <a:cs typeface="Comic Sans MS"/>
              </a:rPr>
              <a:t>correggere</a:t>
            </a:r>
            <a:endParaRPr lang="en-US" sz="2000" dirty="0" smtClean="0">
              <a:latin typeface="Comic Sans MS"/>
              <a:cs typeface="Comic Sans M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05460" y="1541809"/>
            <a:ext cx="1469713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evento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alta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energia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94209" y="1476018"/>
            <a:ext cx="220743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eventi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altissima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energia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101643" y="3182937"/>
            <a:ext cx="253685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Evento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2400" dirty="0" err="1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nergia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Estrema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497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5" descr="516921main_x2flar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5681" y="2049375"/>
            <a:ext cx="3570850" cy="225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2435" y="99179"/>
            <a:ext cx="7772400" cy="942316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en-US" sz="2700" dirty="0" err="1">
                <a:latin typeface="Comic Sans MS"/>
                <a:cs typeface="Comic Sans MS"/>
              </a:rPr>
              <a:t>Gli</a:t>
            </a:r>
            <a:r>
              <a:rPr lang="en-US" sz="2700" dirty="0">
                <a:latin typeface="Comic Sans MS"/>
                <a:cs typeface="Comic Sans MS"/>
              </a:rPr>
              <a:t> </a:t>
            </a:r>
            <a:r>
              <a:rPr lang="en-US" sz="2700" dirty="0" err="1">
                <a:latin typeface="Comic Sans MS"/>
                <a:cs typeface="Comic Sans MS"/>
              </a:rPr>
              <a:t>obiettivi</a:t>
            </a:r>
            <a:r>
              <a:rPr lang="en-US" sz="2700" dirty="0">
                <a:latin typeface="Comic Sans MS"/>
                <a:cs typeface="Comic Sans MS"/>
              </a:rPr>
              <a:t> del RUN-1 di </a:t>
            </a:r>
            <a:r>
              <a:rPr lang="en-US" sz="2700" dirty="0" smtClean="0">
                <a:latin typeface="Comic Sans MS"/>
                <a:cs typeface="Comic Sans MS"/>
              </a:rPr>
              <a:t>EEE</a:t>
            </a:r>
            <a:r>
              <a:rPr lang="en-US" sz="3200" dirty="0" smtClean="0">
                <a:latin typeface="Comic Sans MS"/>
                <a:cs typeface="Comic Sans MS"/>
              </a:rPr>
              <a:t/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solar </a:t>
            </a:r>
            <a:r>
              <a:rPr lang="en-US" sz="3200" dirty="0" err="1" smtClean="0">
                <a:latin typeface="Comic Sans MS"/>
                <a:cs typeface="Comic Sans MS"/>
              </a:rPr>
              <a:t>forbush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11</a:t>
            </a:fld>
            <a:endParaRPr lang="en-US" dirty="0"/>
          </a:p>
        </p:txBody>
      </p:sp>
      <p:pic>
        <p:nvPicPr>
          <p:cNvPr id="19" name="Picture 18" descr="515512main_prominence_Earthscale-033010-orig_fu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0272" y="1541374"/>
            <a:ext cx="1426861" cy="142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35120" y="5259627"/>
            <a:ext cx="8917681" cy="101566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Per </a:t>
            </a:r>
            <a:r>
              <a:rPr lang="en-US" sz="2000" dirty="0" err="1" smtClean="0">
                <a:latin typeface="Comic Sans MS"/>
                <a:cs typeface="Comic Sans MS"/>
              </a:rPr>
              <a:t>queste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misure</a:t>
            </a:r>
            <a:r>
              <a:rPr lang="en-US" sz="2000" dirty="0" smtClean="0">
                <a:latin typeface="Comic Sans MS"/>
                <a:cs typeface="Comic Sans MS"/>
              </a:rPr>
              <a:t> e’ </a:t>
            </a:r>
            <a:r>
              <a:rPr lang="en-US" sz="2000" dirty="0" err="1" smtClean="0">
                <a:latin typeface="Comic Sans MS"/>
                <a:cs typeface="Comic Sans MS"/>
              </a:rPr>
              <a:t>cruciale</a:t>
            </a:r>
            <a:r>
              <a:rPr lang="en-US" sz="2000" dirty="0" smtClean="0">
                <a:latin typeface="Comic Sans MS"/>
                <a:cs typeface="Comic Sans MS"/>
              </a:rPr>
              <a:t> la </a:t>
            </a:r>
            <a:r>
              <a:rPr lang="en-US" sz="2000" dirty="0" err="1" smtClean="0">
                <a:latin typeface="Comic Sans MS"/>
                <a:cs typeface="Comic Sans MS"/>
              </a:rPr>
              <a:t>calibrazione</a:t>
            </a:r>
            <a:r>
              <a:rPr lang="en-US" sz="2000" dirty="0" smtClean="0">
                <a:latin typeface="Comic Sans MS"/>
                <a:cs typeface="Comic Sans MS"/>
              </a:rPr>
              <a:t> del </a:t>
            </a:r>
            <a:r>
              <a:rPr lang="en-US" sz="2000" dirty="0" err="1" smtClean="0">
                <a:latin typeface="Comic Sans MS"/>
                <a:cs typeface="Comic Sans MS"/>
              </a:rPr>
              <a:t>telescopio</a:t>
            </a:r>
            <a:r>
              <a:rPr lang="en-US" sz="2000" dirty="0" smtClean="0">
                <a:latin typeface="Comic Sans MS"/>
                <a:cs typeface="Comic Sans MS"/>
              </a:rPr>
              <a:t>: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en-US" sz="2000" dirty="0" err="1" smtClean="0">
                <a:latin typeface="Comic Sans MS"/>
                <a:cs typeface="Comic Sans MS"/>
              </a:rPr>
              <a:t>Variazione</a:t>
            </a:r>
            <a:r>
              <a:rPr lang="en-US" sz="2000" dirty="0" smtClean="0">
                <a:latin typeface="Comic Sans MS"/>
                <a:cs typeface="Comic Sans MS"/>
              </a:rPr>
              <a:t> di </a:t>
            </a:r>
            <a:r>
              <a:rPr lang="en-US" sz="2000" dirty="0" err="1" smtClean="0">
                <a:latin typeface="Comic Sans MS"/>
                <a:cs typeface="Comic Sans MS"/>
              </a:rPr>
              <a:t>efficienza</a:t>
            </a:r>
            <a:r>
              <a:rPr lang="en-US" sz="2000" dirty="0" smtClean="0">
                <a:latin typeface="Comic Sans MS"/>
                <a:cs typeface="Comic Sans MS"/>
              </a:rPr>
              <a:t> (</a:t>
            </a:r>
            <a:r>
              <a:rPr lang="en-US" sz="2000" dirty="0" err="1" smtClean="0">
                <a:latin typeface="Comic Sans MS"/>
                <a:cs typeface="Comic Sans MS"/>
              </a:rPr>
              <a:t>numero</a:t>
            </a:r>
            <a:r>
              <a:rPr lang="en-US" sz="2000" dirty="0" smtClean="0">
                <a:latin typeface="Comic Sans MS"/>
                <a:cs typeface="Comic Sans MS"/>
              </a:rPr>
              <a:t> di </a:t>
            </a:r>
            <a:r>
              <a:rPr lang="en-US" sz="2000" dirty="0" err="1" smtClean="0">
                <a:latin typeface="Comic Sans MS"/>
                <a:cs typeface="Comic Sans MS"/>
              </a:rPr>
              <a:t>conteggi</a:t>
            </a:r>
            <a:r>
              <a:rPr lang="en-US" sz="2000" dirty="0" smtClean="0">
                <a:latin typeface="Comic Sans MS"/>
                <a:cs typeface="Comic Sans MS"/>
              </a:rPr>
              <a:t>) con la </a:t>
            </a:r>
            <a:r>
              <a:rPr lang="en-US" sz="2000" dirty="0" err="1" smtClean="0">
                <a:latin typeface="Comic Sans MS"/>
                <a:cs typeface="Comic Sans MS"/>
              </a:rPr>
              <a:t>pressione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1257300" lvl="2" indent="-342900">
              <a:buFont typeface="Wingdings" charset="2"/>
              <a:buChar char="ü"/>
            </a:pPr>
            <a:r>
              <a:rPr lang="en-US" sz="2000" dirty="0" err="1" smtClean="0">
                <a:latin typeface="Comic Sans MS"/>
                <a:cs typeface="Comic Sans MS"/>
              </a:rPr>
              <a:t>Variazioni</a:t>
            </a:r>
            <a:r>
              <a:rPr lang="en-US" sz="2000" dirty="0" smtClean="0">
                <a:latin typeface="Comic Sans MS"/>
                <a:cs typeface="Comic Sans MS"/>
              </a:rPr>
              <a:t> di </a:t>
            </a:r>
            <a:r>
              <a:rPr lang="en-US" sz="2000" dirty="0" err="1" smtClean="0">
                <a:latin typeface="Comic Sans MS"/>
                <a:cs typeface="Comic Sans MS"/>
              </a:rPr>
              <a:t>efficienza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dovute</a:t>
            </a:r>
            <a:r>
              <a:rPr lang="en-US" sz="2000" dirty="0" smtClean="0">
                <a:latin typeface="Comic Sans MS"/>
                <a:cs typeface="Comic Sans MS"/>
              </a:rPr>
              <a:t> ad </a:t>
            </a:r>
            <a:r>
              <a:rPr lang="en-US" sz="2000" dirty="0" err="1" smtClean="0">
                <a:latin typeface="Comic Sans MS"/>
                <a:cs typeface="Comic Sans MS"/>
              </a:rPr>
              <a:t>altre</a:t>
            </a:r>
            <a:r>
              <a:rPr lang="en-US" sz="2000" dirty="0" smtClean="0">
                <a:latin typeface="Comic Sans MS"/>
                <a:cs typeface="Comic Sans MS"/>
              </a:rPr>
              <a:t> cause</a:t>
            </a:r>
          </a:p>
        </p:txBody>
      </p:sp>
      <p:pic>
        <p:nvPicPr>
          <p:cNvPr id="21" name="FilminioATLASSPParte1 .m4v" descr="/Users/chiararoda/documenti/Atlas/Giornalisti/ConferenzaStampa/FilminioATLASSPParte1 .m4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81" y="3847863"/>
            <a:ext cx="1087536" cy="61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790695" y="1037746"/>
            <a:ext cx="1918651" cy="3929695"/>
            <a:chOff x="2563775" y="1037746"/>
            <a:chExt cx="1918651" cy="3929695"/>
          </a:xfrm>
        </p:grpSpPr>
        <p:sp>
          <p:nvSpPr>
            <p:cNvPr id="22" name="Freeform 21"/>
            <p:cNvSpPr/>
            <p:nvPr/>
          </p:nvSpPr>
          <p:spPr>
            <a:xfrm>
              <a:off x="3118031" y="1163819"/>
              <a:ext cx="162128" cy="2656937"/>
            </a:xfrm>
            <a:custGeom>
              <a:avLst/>
              <a:gdLst>
                <a:gd name="connsiteX0" fmla="*/ 891768 w 891768"/>
                <a:gd name="connsiteY0" fmla="*/ 0 h 1945436"/>
                <a:gd name="connsiteX1" fmla="*/ 743140 w 891768"/>
                <a:gd name="connsiteY1" fmla="*/ 526889 h 1945436"/>
                <a:gd name="connsiteX2" fmla="*/ 594512 w 891768"/>
                <a:gd name="connsiteY2" fmla="*/ 905168 h 1945436"/>
                <a:gd name="connsiteX3" fmla="*/ 337791 w 891768"/>
                <a:gd name="connsiteY3" fmla="*/ 1445567 h 1945436"/>
                <a:gd name="connsiteX4" fmla="*/ 148628 w 891768"/>
                <a:gd name="connsiteY4" fmla="*/ 1783317 h 1945436"/>
                <a:gd name="connsiteX5" fmla="*/ 0 w 891768"/>
                <a:gd name="connsiteY5" fmla="*/ 1945436 h 194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768" h="1945436">
                  <a:moveTo>
                    <a:pt x="891768" y="0"/>
                  </a:moveTo>
                  <a:cubicBezTo>
                    <a:pt x="842225" y="188014"/>
                    <a:pt x="792683" y="376028"/>
                    <a:pt x="743140" y="526889"/>
                  </a:cubicBezTo>
                  <a:cubicBezTo>
                    <a:pt x="693597" y="677750"/>
                    <a:pt x="662070" y="752055"/>
                    <a:pt x="594512" y="905168"/>
                  </a:cubicBezTo>
                  <a:cubicBezTo>
                    <a:pt x="526954" y="1058281"/>
                    <a:pt x="412105" y="1299209"/>
                    <a:pt x="337791" y="1445567"/>
                  </a:cubicBezTo>
                  <a:cubicBezTo>
                    <a:pt x="263477" y="1591925"/>
                    <a:pt x="204926" y="1700006"/>
                    <a:pt x="148628" y="1783317"/>
                  </a:cubicBezTo>
                  <a:cubicBezTo>
                    <a:pt x="92330" y="1866628"/>
                    <a:pt x="0" y="1945436"/>
                    <a:pt x="0" y="1945436"/>
                  </a:cubicBezTo>
                </a:path>
              </a:pathLst>
            </a:cu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3496078" y="1037746"/>
              <a:ext cx="986348" cy="3929695"/>
            </a:xfrm>
            <a:custGeom>
              <a:avLst/>
              <a:gdLst>
                <a:gd name="connsiteX0" fmla="*/ 891768 w 891768"/>
                <a:gd name="connsiteY0" fmla="*/ 0 h 1945436"/>
                <a:gd name="connsiteX1" fmla="*/ 743140 w 891768"/>
                <a:gd name="connsiteY1" fmla="*/ 526889 h 1945436"/>
                <a:gd name="connsiteX2" fmla="*/ 594512 w 891768"/>
                <a:gd name="connsiteY2" fmla="*/ 905168 h 1945436"/>
                <a:gd name="connsiteX3" fmla="*/ 337791 w 891768"/>
                <a:gd name="connsiteY3" fmla="*/ 1445567 h 1945436"/>
                <a:gd name="connsiteX4" fmla="*/ 148628 w 891768"/>
                <a:gd name="connsiteY4" fmla="*/ 1783317 h 1945436"/>
                <a:gd name="connsiteX5" fmla="*/ 0 w 891768"/>
                <a:gd name="connsiteY5" fmla="*/ 1945436 h 194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768" h="1945436">
                  <a:moveTo>
                    <a:pt x="891768" y="0"/>
                  </a:moveTo>
                  <a:cubicBezTo>
                    <a:pt x="842225" y="188014"/>
                    <a:pt x="792683" y="376028"/>
                    <a:pt x="743140" y="526889"/>
                  </a:cubicBezTo>
                  <a:cubicBezTo>
                    <a:pt x="693597" y="677750"/>
                    <a:pt x="662070" y="752055"/>
                    <a:pt x="594512" y="905168"/>
                  </a:cubicBezTo>
                  <a:cubicBezTo>
                    <a:pt x="526954" y="1058281"/>
                    <a:pt x="412105" y="1299209"/>
                    <a:pt x="337791" y="1445567"/>
                  </a:cubicBezTo>
                  <a:cubicBezTo>
                    <a:pt x="263477" y="1591925"/>
                    <a:pt x="204926" y="1700006"/>
                    <a:pt x="148628" y="1783317"/>
                  </a:cubicBezTo>
                  <a:cubicBezTo>
                    <a:pt x="92330" y="1866628"/>
                    <a:pt x="0" y="1945436"/>
                    <a:pt x="0" y="1945436"/>
                  </a:cubicBezTo>
                </a:path>
              </a:pathLst>
            </a:cu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 flipH="1">
              <a:off x="3360961" y="1163819"/>
              <a:ext cx="135117" cy="2656937"/>
            </a:xfrm>
            <a:custGeom>
              <a:avLst/>
              <a:gdLst>
                <a:gd name="connsiteX0" fmla="*/ 891768 w 891768"/>
                <a:gd name="connsiteY0" fmla="*/ 0 h 1945436"/>
                <a:gd name="connsiteX1" fmla="*/ 743140 w 891768"/>
                <a:gd name="connsiteY1" fmla="*/ 526889 h 1945436"/>
                <a:gd name="connsiteX2" fmla="*/ 594512 w 891768"/>
                <a:gd name="connsiteY2" fmla="*/ 905168 h 1945436"/>
                <a:gd name="connsiteX3" fmla="*/ 337791 w 891768"/>
                <a:gd name="connsiteY3" fmla="*/ 1445567 h 1945436"/>
                <a:gd name="connsiteX4" fmla="*/ 148628 w 891768"/>
                <a:gd name="connsiteY4" fmla="*/ 1783317 h 1945436"/>
                <a:gd name="connsiteX5" fmla="*/ 0 w 891768"/>
                <a:gd name="connsiteY5" fmla="*/ 1945436 h 194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768" h="1945436">
                  <a:moveTo>
                    <a:pt x="891768" y="0"/>
                  </a:moveTo>
                  <a:cubicBezTo>
                    <a:pt x="842225" y="188014"/>
                    <a:pt x="792683" y="376028"/>
                    <a:pt x="743140" y="526889"/>
                  </a:cubicBezTo>
                  <a:cubicBezTo>
                    <a:pt x="693597" y="677750"/>
                    <a:pt x="662070" y="752055"/>
                    <a:pt x="594512" y="905168"/>
                  </a:cubicBezTo>
                  <a:cubicBezTo>
                    <a:pt x="526954" y="1058281"/>
                    <a:pt x="412105" y="1299209"/>
                    <a:pt x="337791" y="1445567"/>
                  </a:cubicBezTo>
                  <a:cubicBezTo>
                    <a:pt x="263477" y="1591925"/>
                    <a:pt x="204926" y="1700006"/>
                    <a:pt x="148628" y="1783317"/>
                  </a:cubicBezTo>
                  <a:cubicBezTo>
                    <a:pt x="92330" y="1866628"/>
                    <a:pt x="0" y="1945436"/>
                    <a:pt x="0" y="1945436"/>
                  </a:cubicBezTo>
                </a:path>
              </a:pathLst>
            </a:cu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563775" y="1163819"/>
              <a:ext cx="554256" cy="3637635"/>
            </a:xfrm>
            <a:custGeom>
              <a:avLst/>
              <a:gdLst>
                <a:gd name="connsiteX0" fmla="*/ 891768 w 891768"/>
                <a:gd name="connsiteY0" fmla="*/ 0 h 1945436"/>
                <a:gd name="connsiteX1" fmla="*/ 743140 w 891768"/>
                <a:gd name="connsiteY1" fmla="*/ 526889 h 1945436"/>
                <a:gd name="connsiteX2" fmla="*/ 594512 w 891768"/>
                <a:gd name="connsiteY2" fmla="*/ 905168 h 1945436"/>
                <a:gd name="connsiteX3" fmla="*/ 337791 w 891768"/>
                <a:gd name="connsiteY3" fmla="*/ 1445567 h 1945436"/>
                <a:gd name="connsiteX4" fmla="*/ 148628 w 891768"/>
                <a:gd name="connsiteY4" fmla="*/ 1783317 h 1945436"/>
                <a:gd name="connsiteX5" fmla="*/ 0 w 891768"/>
                <a:gd name="connsiteY5" fmla="*/ 1945436 h 194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768" h="1945436">
                  <a:moveTo>
                    <a:pt x="891768" y="0"/>
                  </a:moveTo>
                  <a:cubicBezTo>
                    <a:pt x="842225" y="188014"/>
                    <a:pt x="792683" y="376028"/>
                    <a:pt x="743140" y="526889"/>
                  </a:cubicBezTo>
                  <a:cubicBezTo>
                    <a:pt x="693597" y="677750"/>
                    <a:pt x="662070" y="752055"/>
                    <a:pt x="594512" y="905168"/>
                  </a:cubicBezTo>
                  <a:cubicBezTo>
                    <a:pt x="526954" y="1058281"/>
                    <a:pt x="412105" y="1299209"/>
                    <a:pt x="337791" y="1445567"/>
                  </a:cubicBezTo>
                  <a:cubicBezTo>
                    <a:pt x="263477" y="1591925"/>
                    <a:pt x="204926" y="1700006"/>
                    <a:pt x="148628" y="1783317"/>
                  </a:cubicBezTo>
                  <a:cubicBezTo>
                    <a:pt x="92330" y="1866628"/>
                    <a:pt x="0" y="1945436"/>
                    <a:pt x="0" y="1945436"/>
                  </a:cubicBezTo>
                </a:path>
              </a:pathLst>
            </a:cu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510702" y="1049276"/>
            <a:ext cx="1884143" cy="3929695"/>
            <a:chOff x="3388406" y="901301"/>
            <a:chExt cx="1884143" cy="3929695"/>
          </a:xfrm>
        </p:grpSpPr>
        <p:sp>
          <p:nvSpPr>
            <p:cNvPr id="34" name="Freeform 33"/>
            <p:cNvSpPr/>
            <p:nvPr/>
          </p:nvSpPr>
          <p:spPr>
            <a:xfrm flipH="1">
              <a:off x="3550534" y="982065"/>
              <a:ext cx="908306" cy="3848931"/>
            </a:xfrm>
            <a:custGeom>
              <a:avLst/>
              <a:gdLst>
                <a:gd name="connsiteX0" fmla="*/ 891768 w 891768"/>
                <a:gd name="connsiteY0" fmla="*/ 0 h 1945436"/>
                <a:gd name="connsiteX1" fmla="*/ 743140 w 891768"/>
                <a:gd name="connsiteY1" fmla="*/ 526889 h 1945436"/>
                <a:gd name="connsiteX2" fmla="*/ 594512 w 891768"/>
                <a:gd name="connsiteY2" fmla="*/ 905168 h 1945436"/>
                <a:gd name="connsiteX3" fmla="*/ 337791 w 891768"/>
                <a:gd name="connsiteY3" fmla="*/ 1445567 h 1945436"/>
                <a:gd name="connsiteX4" fmla="*/ 148628 w 891768"/>
                <a:gd name="connsiteY4" fmla="*/ 1783317 h 1945436"/>
                <a:gd name="connsiteX5" fmla="*/ 0 w 891768"/>
                <a:gd name="connsiteY5" fmla="*/ 1945436 h 194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768" h="1945436">
                  <a:moveTo>
                    <a:pt x="891768" y="0"/>
                  </a:moveTo>
                  <a:cubicBezTo>
                    <a:pt x="842225" y="188014"/>
                    <a:pt x="792683" y="376028"/>
                    <a:pt x="743140" y="526889"/>
                  </a:cubicBezTo>
                  <a:cubicBezTo>
                    <a:pt x="693597" y="677750"/>
                    <a:pt x="662070" y="752055"/>
                    <a:pt x="594512" y="905168"/>
                  </a:cubicBezTo>
                  <a:cubicBezTo>
                    <a:pt x="526954" y="1058281"/>
                    <a:pt x="412105" y="1299209"/>
                    <a:pt x="337791" y="1445567"/>
                  </a:cubicBezTo>
                  <a:cubicBezTo>
                    <a:pt x="263477" y="1591925"/>
                    <a:pt x="204926" y="1700006"/>
                    <a:pt x="148628" y="1783317"/>
                  </a:cubicBezTo>
                  <a:cubicBezTo>
                    <a:pt x="92330" y="1866628"/>
                    <a:pt x="0" y="1945436"/>
                    <a:pt x="0" y="1945436"/>
                  </a:cubicBezTo>
                </a:path>
              </a:pathLst>
            </a:cu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388406" y="901301"/>
              <a:ext cx="1884143" cy="3929695"/>
              <a:chOff x="1240056" y="855992"/>
              <a:chExt cx="1884143" cy="3929695"/>
            </a:xfrm>
          </p:grpSpPr>
          <p:sp>
            <p:nvSpPr>
              <p:cNvPr id="35" name="Freeform 34"/>
              <p:cNvSpPr/>
              <p:nvPr/>
            </p:nvSpPr>
            <p:spPr>
              <a:xfrm flipH="1">
                <a:off x="1618102" y="855992"/>
                <a:ext cx="1506097" cy="3929695"/>
              </a:xfrm>
              <a:custGeom>
                <a:avLst/>
                <a:gdLst>
                  <a:gd name="connsiteX0" fmla="*/ 891768 w 891768"/>
                  <a:gd name="connsiteY0" fmla="*/ 0 h 1945436"/>
                  <a:gd name="connsiteX1" fmla="*/ 743140 w 891768"/>
                  <a:gd name="connsiteY1" fmla="*/ 526889 h 1945436"/>
                  <a:gd name="connsiteX2" fmla="*/ 594512 w 891768"/>
                  <a:gd name="connsiteY2" fmla="*/ 905168 h 1945436"/>
                  <a:gd name="connsiteX3" fmla="*/ 337791 w 891768"/>
                  <a:gd name="connsiteY3" fmla="*/ 1445567 h 1945436"/>
                  <a:gd name="connsiteX4" fmla="*/ 148628 w 891768"/>
                  <a:gd name="connsiteY4" fmla="*/ 1783317 h 1945436"/>
                  <a:gd name="connsiteX5" fmla="*/ 0 w 891768"/>
                  <a:gd name="connsiteY5" fmla="*/ 1945436 h 1945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768" h="1945436">
                    <a:moveTo>
                      <a:pt x="891768" y="0"/>
                    </a:moveTo>
                    <a:cubicBezTo>
                      <a:pt x="842225" y="188014"/>
                      <a:pt x="792683" y="376028"/>
                      <a:pt x="743140" y="526889"/>
                    </a:cubicBezTo>
                    <a:cubicBezTo>
                      <a:pt x="693597" y="677750"/>
                      <a:pt x="662070" y="752055"/>
                      <a:pt x="594512" y="905168"/>
                    </a:cubicBezTo>
                    <a:cubicBezTo>
                      <a:pt x="526954" y="1058281"/>
                      <a:pt x="412105" y="1299209"/>
                      <a:pt x="337791" y="1445567"/>
                    </a:cubicBezTo>
                    <a:cubicBezTo>
                      <a:pt x="263477" y="1591925"/>
                      <a:pt x="204926" y="1700006"/>
                      <a:pt x="148628" y="1783317"/>
                    </a:cubicBezTo>
                    <a:cubicBezTo>
                      <a:pt x="92330" y="1866628"/>
                      <a:pt x="0" y="1945436"/>
                      <a:pt x="0" y="1945436"/>
                    </a:cubicBezTo>
                  </a:path>
                </a:pathLst>
              </a:custGeom>
              <a:ln w="12700"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 flipH="1">
                <a:off x="1482984" y="982065"/>
                <a:ext cx="1107815" cy="3637635"/>
              </a:xfrm>
              <a:custGeom>
                <a:avLst/>
                <a:gdLst>
                  <a:gd name="connsiteX0" fmla="*/ 891768 w 891768"/>
                  <a:gd name="connsiteY0" fmla="*/ 0 h 1945436"/>
                  <a:gd name="connsiteX1" fmla="*/ 743140 w 891768"/>
                  <a:gd name="connsiteY1" fmla="*/ 526889 h 1945436"/>
                  <a:gd name="connsiteX2" fmla="*/ 594512 w 891768"/>
                  <a:gd name="connsiteY2" fmla="*/ 905168 h 1945436"/>
                  <a:gd name="connsiteX3" fmla="*/ 337791 w 891768"/>
                  <a:gd name="connsiteY3" fmla="*/ 1445567 h 1945436"/>
                  <a:gd name="connsiteX4" fmla="*/ 148628 w 891768"/>
                  <a:gd name="connsiteY4" fmla="*/ 1783317 h 1945436"/>
                  <a:gd name="connsiteX5" fmla="*/ 0 w 891768"/>
                  <a:gd name="connsiteY5" fmla="*/ 1945436 h 1945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768" h="1945436">
                    <a:moveTo>
                      <a:pt x="891768" y="0"/>
                    </a:moveTo>
                    <a:cubicBezTo>
                      <a:pt x="842225" y="188014"/>
                      <a:pt x="792683" y="376028"/>
                      <a:pt x="743140" y="526889"/>
                    </a:cubicBezTo>
                    <a:cubicBezTo>
                      <a:pt x="693597" y="677750"/>
                      <a:pt x="662070" y="752055"/>
                      <a:pt x="594512" y="905168"/>
                    </a:cubicBezTo>
                    <a:cubicBezTo>
                      <a:pt x="526954" y="1058281"/>
                      <a:pt x="412105" y="1299209"/>
                      <a:pt x="337791" y="1445567"/>
                    </a:cubicBezTo>
                    <a:cubicBezTo>
                      <a:pt x="263477" y="1591925"/>
                      <a:pt x="204926" y="1700006"/>
                      <a:pt x="148628" y="1783317"/>
                    </a:cubicBezTo>
                    <a:cubicBezTo>
                      <a:pt x="92330" y="1866628"/>
                      <a:pt x="0" y="1945436"/>
                      <a:pt x="0" y="1945436"/>
                    </a:cubicBezTo>
                  </a:path>
                </a:pathLst>
              </a:custGeom>
              <a:ln w="12700"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 flipH="1">
                <a:off x="1240056" y="982066"/>
                <a:ext cx="162128" cy="2684044"/>
              </a:xfrm>
              <a:custGeom>
                <a:avLst/>
                <a:gdLst>
                  <a:gd name="connsiteX0" fmla="*/ 891768 w 891768"/>
                  <a:gd name="connsiteY0" fmla="*/ 0 h 1945436"/>
                  <a:gd name="connsiteX1" fmla="*/ 743140 w 891768"/>
                  <a:gd name="connsiteY1" fmla="*/ 526889 h 1945436"/>
                  <a:gd name="connsiteX2" fmla="*/ 594512 w 891768"/>
                  <a:gd name="connsiteY2" fmla="*/ 905168 h 1945436"/>
                  <a:gd name="connsiteX3" fmla="*/ 337791 w 891768"/>
                  <a:gd name="connsiteY3" fmla="*/ 1445567 h 1945436"/>
                  <a:gd name="connsiteX4" fmla="*/ 148628 w 891768"/>
                  <a:gd name="connsiteY4" fmla="*/ 1783317 h 1945436"/>
                  <a:gd name="connsiteX5" fmla="*/ 0 w 891768"/>
                  <a:gd name="connsiteY5" fmla="*/ 1945436 h 1945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768" h="1945436">
                    <a:moveTo>
                      <a:pt x="891768" y="0"/>
                    </a:moveTo>
                    <a:cubicBezTo>
                      <a:pt x="842225" y="188014"/>
                      <a:pt x="792683" y="376028"/>
                      <a:pt x="743140" y="526889"/>
                    </a:cubicBezTo>
                    <a:cubicBezTo>
                      <a:pt x="693597" y="677750"/>
                      <a:pt x="662070" y="752055"/>
                      <a:pt x="594512" y="905168"/>
                    </a:cubicBezTo>
                    <a:cubicBezTo>
                      <a:pt x="526954" y="1058281"/>
                      <a:pt x="412105" y="1299209"/>
                      <a:pt x="337791" y="1445567"/>
                    </a:cubicBezTo>
                    <a:cubicBezTo>
                      <a:pt x="263477" y="1591925"/>
                      <a:pt x="204926" y="1700006"/>
                      <a:pt x="148628" y="1783317"/>
                    </a:cubicBezTo>
                    <a:cubicBezTo>
                      <a:pt x="92330" y="1866628"/>
                      <a:pt x="0" y="1945436"/>
                      <a:pt x="0" y="1945436"/>
                    </a:cubicBezTo>
                  </a:path>
                </a:pathLst>
              </a:custGeom>
              <a:ln w="12700"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944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56999" y="31184"/>
            <a:ext cx="7584512" cy="942316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en-US" sz="2700" dirty="0" smtClean="0">
                <a:latin typeface="Comic Sans MS"/>
                <a:cs typeface="Comic Sans MS"/>
              </a:rPr>
              <a:t>            </a:t>
            </a:r>
            <a:r>
              <a:rPr lang="en-US" sz="2700" dirty="0" err="1" smtClean="0">
                <a:latin typeface="Comic Sans MS"/>
                <a:cs typeface="Comic Sans MS"/>
              </a:rPr>
              <a:t>Gli</a:t>
            </a:r>
            <a:r>
              <a:rPr lang="en-US" sz="2700" dirty="0" smtClean="0">
                <a:latin typeface="Comic Sans MS"/>
                <a:cs typeface="Comic Sans MS"/>
              </a:rPr>
              <a:t> </a:t>
            </a:r>
            <a:r>
              <a:rPr lang="en-US" sz="2700" dirty="0" err="1">
                <a:latin typeface="Comic Sans MS"/>
                <a:cs typeface="Comic Sans MS"/>
              </a:rPr>
              <a:t>obiettivi</a:t>
            </a:r>
            <a:r>
              <a:rPr lang="en-US" sz="2700" dirty="0">
                <a:latin typeface="Comic Sans MS"/>
                <a:cs typeface="Comic Sans MS"/>
              </a:rPr>
              <a:t> del RUN-1 di </a:t>
            </a:r>
            <a:r>
              <a:rPr lang="en-US" sz="2700" dirty="0" smtClean="0">
                <a:latin typeface="Comic Sans MS"/>
                <a:cs typeface="Comic Sans MS"/>
              </a:rPr>
              <a:t>EEE</a:t>
            </a:r>
            <a:r>
              <a:rPr lang="en-US" sz="3200" dirty="0">
                <a:latin typeface="Comic Sans MS"/>
                <a:cs typeface="Comic Sans MS"/>
              </a:rPr>
              <a:t/>
            </a:r>
            <a:br>
              <a:rPr lang="en-US" sz="3200" dirty="0">
                <a:latin typeface="Comic Sans MS"/>
                <a:cs typeface="Comic Sans MS"/>
              </a:rPr>
            </a:br>
            <a:r>
              <a:rPr lang="en-US" sz="3200" dirty="0" err="1" smtClean="0">
                <a:latin typeface="Comic Sans MS"/>
                <a:cs typeface="Comic Sans MS"/>
              </a:rPr>
              <a:t>muoni</a:t>
            </a:r>
            <a:r>
              <a:rPr lang="en-US" sz="3200" dirty="0" smtClean="0">
                <a:latin typeface="Comic Sans MS"/>
                <a:cs typeface="Comic Sans MS"/>
              </a:rPr>
              <a:t> dal basso           </a:t>
            </a:r>
            <a:r>
              <a:rPr lang="en-US" sz="3200" dirty="0" err="1" smtClean="0">
                <a:latin typeface="Comic Sans MS"/>
                <a:cs typeface="Comic Sans MS"/>
              </a:rPr>
              <a:t>muon</a:t>
            </a:r>
            <a:r>
              <a:rPr lang="en-US" sz="3200" dirty="0" smtClean="0">
                <a:latin typeface="Comic Sans MS"/>
                <a:cs typeface="Comic Sans MS"/>
              </a:rPr>
              <a:t> decay    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12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245700" y="1934115"/>
            <a:ext cx="15202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 </a:t>
            </a:r>
            <a:r>
              <a:rPr lang="en-US" dirty="0" err="1" smtClean="0"/>
              <a:t>elettrone</a:t>
            </a:r>
            <a:r>
              <a:rPr lang="en-US" dirty="0" smtClean="0"/>
              <a:t> )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132492" y="1744559"/>
            <a:ext cx="3896951" cy="3434650"/>
            <a:chOff x="-1660967" y="2289667"/>
            <a:chExt cx="3896951" cy="3434650"/>
          </a:xfrm>
        </p:grpSpPr>
        <p:sp>
          <p:nvSpPr>
            <p:cNvPr id="44" name="Rectangle 43"/>
            <p:cNvSpPr/>
            <p:nvPr/>
          </p:nvSpPr>
          <p:spPr>
            <a:xfrm>
              <a:off x="-1454083" y="4191049"/>
              <a:ext cx="3617509" cy="1533268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-1480181" y="2289667"/>
              <a:ext cx="3487687" cy="1201175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>
              <a:off x="-1659531" y="3332094"/>
              <a:ext cx="389551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-1660967" y="2443422"/>
              <a:ext cx="389551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-1659531" y="2927160"/>
              <a:ext cx="389551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864029" y="1098228"/>
            <a:ext cx="15202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Upgoing</a:t>
            </a:r>
            <a:r>
              <a:rPr lang="en-US" dirty="0" smtClean="0"/>
              <a:t> track</a:t>
            </a:r>
          </a:p>
          <a:p>
            <a:pPr algn="ctr"/>
            <a:r>
              <a:rPr lang="en-US" dirty="0" smtClean="0"/>
              <a:t>( </a:t>
            </a:r>
            <a:r>
              <a:rPr lang="en-US" dirty="0" err="1" smtClean="0"/>
              <a:t>muone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50659" y="4764227"/>
            <a:ext cx="13429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Neutrino </a:t>
            </a:r>
          </a:p>
          <a:p>
            <a:pPr algn="ctr"/>
            <a:r>
              <a:rPr lang="en-US" dirty="0" smtClean="0"/>
              <a:t>( </a:t>
            </a:r>
            <a:r>
              <a:rPr lang="en-US" dirty="0" err="1" smtClean="0"/>
              <a:t>invisibile</a:t>
            </a:r>
            <a:r>
              <a:rPr lang="en-US" dirty="0" smtClean="0"/>
              <a:t> )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916347" y="4332552"/>
            <a:ext cx="245777" cy="1530678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un 39"/>
          <p:cNvSpPr/>
          <p:nvPr/>
        </p:nvSpPr>
        <p:spPr>
          <a:xfrm>
            <a:off x="1838892" y="3949955"/>
            <a:ext cx="640367" cy="394972"/>
          </a:xfrm>
          <a:prstGeom prst="sun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241636" y="1243741"/>
            <a:ext cx="535530" cy="2751444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Explosion 1 49"/>
          <p:cNvSpPr/>
          <p:nvPr/>
        </p:nvSpPr>
        <p:spPr>
          <a:xfrm>
            <a:off x="2561137" y="1758571"/>
            <a:ext cx="198907" cy="261284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xplosion 1 50"/>
          <p:cNvSpPr/>
          <p:nvPr/>
        </p:nvSpPr>
        <p:spPr>
          <a:xfrm>
            <a:off x="2473241" y="2219869"/>
            <a:ext cx="198907" cy="261284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xplosion 1 51"/>
          <p:cNvSpPr/>
          <p:nvPr/>
        </p:nvSpPr>
        <p:spPr>
          <a:xfrm>
            <a:off x="2404585" y="2648894"/>
            <a:ext cx="198907" cy="261284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62727" y="5705812"/>
            <a:ext cx="6096000" cy="101566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Per </a:t>
            </a:r>
            <a:r>
              <a:rPr lang="en-US" sz="2000" dirty="0" err="1" smtClean="0">
                <a:latin typeface="Comic Sans MS"/>
                <a:cs typeface="Comic Sans MS"/>
              </a:rPr>
              <a:t>queste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misure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sono</a:t>
            </a:r>
            <a:r>
              <a:rPr lang="en-US" sz="2000" dirty="0" smtClean="0">
                <a:latin typeface="Comic Sans MS"/>
                <a:cs typeface="Comic Sans MS"/>
              </a:rPr>
              <a:t> decisive: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en-US" sz="2000" dirty="0" err="1" smtClean="0">
                <a:latin typeface="Comic Sans MS"/>
                <a:cs typeface="Comic Sans MS"/>
              </a:rPr>
              <a:t>risoluzione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temporale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ultraveloce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(&lt;ns)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en-US" sz="2000" dirty="0" err="1" smtClean="0">
                <a:latin typeface="Comic Sans MS"/>
                <a:cs typeface="Comic Sans MS"/>
              </a:rPr>
              <a:t>direzionalita</a:t>
            </a:r>
            <a:r>
              <a:rPr lang="en-US" sz="2000" dirty="0" smtClean="0">
                <a:latin typeface="Comic Sans MS"/>
                <a:cs typeface="Comic Sans MS"/>
              </a:rPr>
              <a:t>’  =&gt; </a:t>
            </a:r>
            <a:r>
              <a:rPr lang="en-US" sz="2000" dirty="0" err="1" smtClean="0">
                <a:latin typeface="Comic Sans MS"/>
                <a:cs typeface="Comic Sans MS"/>
              </a:rPr>
              <a:t>capacita</a:t>
            </a:r>
            <a:r>
              <a:rPr lang="en-US" sz="2000" dirty="0" smtClean="0">
                <a:latin typeface="Comic Sans MS"/>
                <a:cs typeface="Comic Sans MS"/>
              </a:rPr>
              <a:t>’ di </a:t>
            </a:r>
            <a:r>
              <a:rPr lang="en-US" sz="2000" dirty="0" err="1" smtClean="0">
                <a:latin typeface="Comic Sans MS"/>
                <a:cs typeface="Comic Sans MS"/>
              </a:rPr>
              <a:t>vertexing</a:t>
            </a:r>
            <a:endParaRPr lang="en-US" sz="2000" dirty="0" smtClean="0">
              <a:latin typeface="Comic Sans MS"/>
              <a:cs typeface="Comic Sans M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762239" y="1723149"/>
            <a:ext cx="3896951" cy="3434650"/>
            <a:chOff x="-1660967" y="2289667"/>
            <a:chExt cx="3896951" cy="3434650"/>
          </a:xfrm>
        </p:grpSpPr>
        <p:sp>
          <p:nvSpPr>
            <p:cNvPr id="55" name="Rectangle 54"/>
            <p:cNvSpPr/>
            <p:nvPr/>
          </p:nvSpPr>
          <p:spPr>
            <a:xfrm>
              <a:off x="-1574231" y="4191049"/>
              <a:ext cx="3617509" cy="1533268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-1480181" y="2289667"/>
              <a:ext cx="3487687" cy="1201175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>
              <a:off x="-1659531" y="3332094"/>
              <a:ext cx="389551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-1660967" y="2443422"/>
              <a:ext cx="389551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-1659531" y="2927160"/>
              <a:ext cx="389551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4472776" y="2635088"/>
            <a:ext cx="11302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Neutrino </a:t>
            </a:r>
          </a:p>
          <a:p>
            <a:pPr algn="ctr"/>
            <a:r>
              <a:rPr lang="en-US" sz="1600" dirty="0" smtClean="0"/>
              <a:t>( </a:t>
            </a:r>
            <a:r>
              <a:rPr lang="en-US" sz="1600" dirty="0" err="1" smtClean="0"/>
              <a:t>invisibile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525590" y="3909233"/>
            <a:ext cx="175851" cy="148751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4762239" y="2048491"/>
            <a:ext cx="1763351" cy="186074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19124" y="4773822"/>
            <a:ext cx="138929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</a:t>
            </a:r>
            <a:r>
              <a:rPr lang="en-US" sz="1600" dirty="0" smtClean="0"/>
              <a:t>nti-Neutrino </a:t>
            </a:r>
          </a:p>
          <a:p>
            <a:pPr algn="ctr"/>
            <a:r>
              <a:rPr lang="en-US" sz="1600" dirty="0" smtClean="0"/>
              <a:t>( </a:t>
            </a:r>
            <a:r>
              <a:rPr lang="en-US" sz="1600" dirty="0" err="1" smtClean="0"/>
              <a:t>invisibile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sp>
        <p:nvSpPr>
          <p:cNvPr id="27" name="Sun 26"/>
          <p:cNvSpPr/>
          <p:nvPr/>
        </p:nvSpPr>
        <p:spPr>
          <a:xfrm>
            <a:off x="6288236" y="3701529"/>
            <a:ext cx="496035" cy="394972"/>
          </a:xfrm>
          <a:prstGeom prst="sun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005151" y="1149794"/>
            <a:ext cx="135556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Upgoing</a:t>
            </a:r>
            <a:r>
              <a:rPr lang="en-US" sz="1600" dirty="0" smtClean="0"/>
              <a:t> track</a:t>
            </a:r>
          </a:p>
          <a:p>
            <a:pPr algn="ctr"/>
            <a:r>
              <a:rPr lang="en-US" sz="1600" dirty="0" smtClean="0"/>
              <a:t>( </a:t>
            </a:r>
            <a:r>
              <a:rPr lang="en-US" sz="1600" dirty="0" err="1" smtClean="0"/>
              <a:t>elettrone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sp>
        <p:nvSpPr>
          <p:cNvPr id="66" name="TextBox 65"/>
          <p:cNvSpPr txBox="1"/>
          <p:nvPr/>
        </p:nvSpPr>
        <p:spPr>
          <a:xfrm>
            <a:off x="5012050" y="1133293"/>
            <a:ext cx="1689391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Downgoing</a:t>
            </a:r>
            <a:r>
              <a:rPr lang="en-US" sz="1600" dirty="0" smtClean="0"/>
              <a:t> track</a:t>
            </a:r>
          </a:p>
          <a:p>
            <a:pPr algn="ctr"/>
            <a:r>
              <a:rPr lang="en-US" sz="1600" dirty="0" smtClean="0"/>
              <a:t>( </a:t>
            </a:r>
            <a:r>
              <a:rPr lang="en-US" sz="1600" dirty="0" err="1" smtClean="0"/>
              <a:t>muone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5127480" y="1446280"/>
            <a:ext cx="1282679" cy="225524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Explosion 1 69"/>
          <p:cNvSpPr/>
          <p:nvPr/>
        </p:nvSpPr>
        <p:spPr>
          <a:xfrm>
            <a:off x="5211559" y="1700038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xplosion 1 70"/>
          <p:cNvSpPr/>
          <p:nvPr/>
        </p:nvSpPr>
        <p:spPr>
          <a:xfrm>
            <a:off x="5503522" y="2205391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xplosion 1 71"/>
          <p:cNvSpPr/>
          <p:nvPr/>
        </p:nvSpPr>
        <p:spPr>
          <a:xfrm>
            <a:off x="7282836" y="2635656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Explosion 1 72"/>
          <p:cNvSpPr/>
          <p:nvPr/>
        </p:nvSpPr>
        <p:spPr>
          <a:xfrm>
            <a:off x="7794162" y="2207636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Explosion 1 74"/>
          <p:cNvSpPr/>
          <p:nvPr/>
        </p:nvSpPr>
        <p:spPr>
          <a:xfrm>
            <a:off x="5793283" y="2609753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7426523" y="2388255"/>
            <a:ext cx="436664" cy="37732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6701441" y="2896373"/>
            <a:ext cx="613386" cy="80515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Explosion 1 73"/>
          <p:cNvSpPr/>
          <p:nvPr/>
        </p:nvSpPr>
        <p:spPr>
          <a:xfrm>
            <a:off x="8142649" y="1722152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7982082" y="1978437"/>
            <a:ext cx="174372" cy="25006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8322834" y="1368686"/>
            <a:ext cx="216097" cy="40735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39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40" grpId="0" animBg="1"/>
      <p:bldP spid="50" grpId="0" animBg="1"/>
      <p:bldP spid="51" grpId="0" animBg="1"/>
      <p:bldP spid="52" grpId="0" animBg="1"/>
      <p:bldP spid="23" grpId="0" animBg="1"/>
      <p:bldP spid="26" grpId="0" animBg="1"/>
      <p:bldP spid="27" grpId="0" animBg="1"/>
      <p:bldP spid="64" grpId="0" animBg="1"/>
      <p:bldP spid="66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3598" y="1472242"/>
            <a:ext cx="8898596" cy="1938992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latin typeface="Comic Sans MS"/>
                <a:cs typeface="Comic Sans MS"/>
              </a:rPr>
              <a:t>Misurare</a:t>
            </a:r>
            <a:r>
              <a:rPr lang="en-US" sz="2400" dirty="0" smtClean="0">
                <a:latin typeface="Comic Sans MS"/>
                <a:cs typeface="Comic Sans MS"/>
              </a:rPr>
              <a:t> la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frequenza</a:t>
            </a:r>
            <a:r>
              <a:rPr lang="en-US" sz="2400" dirty="0" smtClean="0">
                <a:latin typeface="Comic Sans MS"/>
                <a:cs typeface="Comic Sans MS"/>
              </a:rPr>
              <a:t> di </a:t>
            </a:r>
            <a:r>
              <a:rPr lang="en-US" sz="2400" dirty="0" err="1" smtClean="0">
                <a:latin typeface="Comic Sans MS"/>
                <a:cs typeface="Comic Sans MS"/>
              </a:rPr>
              <a:t>raggi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cosmici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n</a:t>
            </a:r>
            <a:r>
              <a:rPr lang="en-US" sz="2400" dirty="0" err="1" smtClean="0">
                <a:latin typeface="Comic Sans MS"/>
                <a:cs typeface="Comic Sans MS"/>
              </a:rPr>
              <a:t>elle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scuole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  <a:r>
              <a:rPr lang="en-US" sz="2400" dirty="0" err="1" smtClean="0">
                <a:latin typeface="Comic Sans MS"/>
                <a:cs typeface="Comic Sans MS"/>
              </a:rPr>
              <a:t>correggendo</a:t>
            </a:r>
            <a:r>
              <a:rPr lang="en-US" sz="2400" dirty="0" smtClean="0">
                <a:latin typeface="Comic Sans MS"/>
                <a:cs typeface="Comic Sans MS"/>
              </a:rPr>
              <a:t> per </a:t>
            </a:r>
            <a:r>
              <a:rPr lang="en-US" sz="2400" dirty="0">
                <a:latin typeface="Comic Sans MS"/>
                <a:cs typeface="Comic Sans MS"/>
              </a:rPr>
              <a:t>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vari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effetti</a:t>
            </a:r>
            <a:r>
              <a:rPr lang="en-US" sz="2400" dirty="0" smtClean="0">
                <a:latin typeface="Comic Sans MS"/>
                <a:cs typeface="Comic Sans MS"/>
              </a:rPr>
              <a:t> (</a:t>
            </a:r>
            <a:r>
              <a:rPr lang="en-US" sz="2400" dirty="0" err="1" smtClean="0">
                <a:latin typeface="Comic Sans MS"/>
                <a:cs typeface="Comic Sans MS"/>
              </a:rPr>
              <a:t>pressione</a:t>
            </a:r>
            <a:r>
              <a:rPr lang="en-US" sz="2400" dirty="0" smtClean="0">
                <a:latin typeface="Comic Sans MS"/>
                <a:cs typeface="Comic Sans MS"/>
              </a:rPr>
              <a:t>, …);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latin typeface="Comic Sans MS"/>
                <a:cs typeface="Comic Sans MS"/>
              </a:rPr>
              <a:t>misurare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ogni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singola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traccia</a:t>
            </a:r>
            <a:r>
              <a:rPr lang="en-US" sz="2400" dirty="0">
                <a:latin typeface="Comic Sans MS"/>
                <a:cs typeface="Comic Sans MS"/>
              </a:rPr>
              <a:t> con </a:t>
            </a:r>
            <a:r>
              <a:rPr lang="en-US" sz="2400" dirty="0" err="1" smtClean="0">
                <a:latin typeface="Comic Sans MS"/>
                <a:cs typeface="Comic Sans MS"/>
              </a:rPr>
              <a:t>alta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precisione</a:t>
            </a:r>
            <a:r>
              <a:rPr lang="en-US" sz="2400" dirty="0" smtClean="0">
                <a:latin typeface="Comic Sans MS"/>
                <a:cs typeface="Comic Sans MS"/>
              </a:rPr>
              <a:t> in 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tempo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Comic Sans MS"/>
                <a:cs typeface="Comic Sans MS"/>
              </a:rPr>
              <a:t>(GPS) </a:t>
            </a:r>
            <a:r>
              <a:rPr lang="en-US" sz="2400" dirty="0" smtClean="0">
                <a:latin typeface="Comic Sans MS"/>
                <a:cs typeface="Comic Sans MS"/>
              </a:rPr>
              <a:t>e in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direzione</a:t>
            </a:r>
            <a:endParaRPr lang="en-US" sz="24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latin typeface="Comic Sans MS"/>
                <a:cs typeface="Comic Sans MS"/>
              </a:rPr>
              <a:t>sapere</a:t>
            </a:r>
            <a:r>
              <a:rPr lang="en-US" sz="2400" dirty="0">
                <a:latin typeface="Comic Sans MS"/>
                <a:cs typeface="Comic Sans MS"/>
              </a:rPr>
              <a:t> se </a:t>
            </a:r>
            <a:r>
              <a:rPr lang="en-US" sz="2400" dirty="0" err="1">
                <a:latin typeface="Comic Sans MS"/>
                <a:cs typeface="Comic Sans MS"/>
              </a:rPr>
              <a:t>i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dati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raccolti</a:t>
            </a:r>
            <a:r>
              <a:rPr lang="en-US" sz="2400" dirty="0">
                <a:latin typeface="Comic Sans MS"/>
                <a:cs typeface="Comic Sans MS"/>
              </a:rPr>
              <a:t> da </a:t>
            </a:r>
            <a:r>
              <a:rPr lang="en-US" sz="2400" dirty="0" err="1">
                <a:latin typeface="Comic Sans MS"/>
                <a:cs typeface="Comic Sans MS"/>
              </a:rPr>
              <a:t>ogni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telescopio</a:t>
            </a:r>
            <a:r>
              <a:rPr lang="en-US" sz="2400" dirty="0">
                <a:latin typeface="Comic Sans MS"/>
                <a:cs typeface="Comic Sans MS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Comic Sans MS"/>
                <a:cs typeface="Comic Sans MS"/>
              </a:rPr>
              <a:t>sono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utilizzabili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799" y="162801"/>
            <a:ext cx="8138679" cy="1049349"/>
          </a:xfrm>
        </p:spPr>
        <p:txBody>
          <a:bodyPr>
            <a:normAutofit fontScale="90000"/>
          </a:bodyPr>
          <a:lstStyle/>
          <a:p>
            <a:r>
              <a:rPr lang="en-US" sz="2700" dirty="0" err="1">
                <a:latin typeface="Comic Sans MS"/>
                <a:cs typeface="Comic Sans MS"/>
              </a:rPr>
              <a:t>Preparazione</a:t>
            </a:r>
            <a:r>
              <a:rPr lang="en-US" sz="2700" dirty="0">
                <a:latin typeface="Comic Sans MS"/>
                <a:cs typeface="Comic Sans MS"/>
              </a:rPr>
              <a:t> e </a:t>
            </a:r>
            <a:r>
              <a:rPr lang="en-US" sz="2700" dirty="0" err="1">
                <a:latin typeface="Comic Sans MS"/>
                <a:cs typeface="Comic Sans MS"/>
              </a:rPr>
              <a:t>realizzazione</a:t>
            </a:r>
            <a:r>
              <a:rPr lang="en-US" sz="2700" dirty="0">
                <a:latin typeface="Comic Sans MS"/>
                <a:cs typeface="Comic Sans MS"/>
              </a:rPr>
              <a:t> del RUN-1</a:t>
            </a:r>
            <a:r>
              <a:rPr lang="en-US" sz="3600" dirty="0">
                <a:latin typeface="Comic Sans MS"/>
                <a:cs typeface="Comic Sans MS"/>
              </a:rPr>
              <a:t/>
            </a:r>
            <a:br>
              <a:rPr lang="en-US" sz="3600" dirty="0">
                <a:latin typeface="Comic Sans MS"/>
                <a:cs typeface="Comic Sans MS"/>
              </a:rPr>
            </a:br>
            <a:r>
              <a:rPr lang="it-IT" sz="3600" dirty="0" smtClean="0">
                <a:latin typeface="Comic Sans MS"/>
                <a:cs typeface="Comic Sans MS"/>
              </a:rPr>
              <a:t>Per questi obiettivi occorre …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598" y="3861272"/>
            <a:ext cx="8898596" cy="1938992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Coordinare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~40 </a:t>
            </a:r>
            <a:r>
              <a:rPr lang="en-US" sz="2400" dirty="0" err="1">
                <a:solidFill>
                  <a:srgbClr val="FF0000"/>
                </a:solidFill>
                <a:latin typeface="Comic Sans MS"/>
                <a:cs typeface="Comic Sans MS"/>
              </a:rPr>
              <a:t>gruppi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Comic Sans MS"/>
                <a:cs typeface="Comic Sans MS"/>
              </a:rPr>
              <a:t>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~500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persone</a:t>
            </a:r>
            <a:r>
              <a:rPr lang="en-US" sz="2400" dirty="0" smtClean="0">
                <a:latin typeface="Comic Sans MS"/>
                <a:cs typeface="Comic Sans MS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omic Sans MS"/>
                <a:cs typeface="Comic Sans MS"/>
              </a:rPr>
              <a:t>quasi </a:t>
            </a:r>
            <a:r>
              <a:rPr lang="en-US" sz="2400" dirty="0" err="1">
                <a:latin typeface="Comic Sans MS"/>
                <a:cs typeface="Comic Sans MS"/>
              </a:rPr>
              <a:t>tutte</a:t>
            </a:r>
            <a:r>
              <a:rPr lang="en-US" sz="2400" dirty="0">
                <a:latin typeface="Comic Sans MS"/>
                <a:cs typeface="Comic Sans MS"/>
              </a:rPr>
              <a:t> part-</a:t>
            </a:r>
            <a:r>
              <a:rPr lang="en-US" sz="2400" dirty="0" smtClean="0">
                <a:latin typeface="Comic Sans MS"/>
                <a:cs typeface="Comic Sans MS"/>
              </a:rPr>
              <a:t>time, in </a:t>
            </a:r>
            <a:r>
              <a:rPr lang="en-US" sz="2400" dirty="0" err="1" smtClean="0">
                <a:latin typeface="Comic Sans MS"/>
                <a:cs typeface="Comic Sans MS"/>
              </a:rPr>
              <a:t>maggioranza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professori</a:t>
            </a:r>
            <a:r>
              <a:rPr lang="en-US" sz="2400" dirty="0" smtClean="0">
                <a:latin typeface="Comic Sans MS"/>
                <a:cs typeface="Comic Sans MS"/>
              </a:rPr>
              <a:t> e  </a:t>
            </a:r>
            <a:r>
              <a:rPr lang="en-US" sz="2400" dirty="0" err="1" smtClean="0">
                <a:latin typeface="Comic Sans MS"/>
                <a:cs typeface="Comic Sans MS"/>
              </a:rPr>
              <a:t>studenti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delle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scuole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omic Sans MS"/>
                <a:cs typeface="Comic Sans MS"/>
              </a:rPr>
              <a:t>in </a:t>
            </a:r>
            <a:r>
              <a:rPr lang="en-US" sz="2400" dirty="0" err="1" smtClean="0">
                <a:latin typeface="Comic Sans MS"/>
                <a:cs typeface="Comic Sans MS"/>
              </a:rPr>
              <a:t>scuole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anche</a:t>
            </a:r>
            <a:r>
              <a:rPr lang="en-US" sz="2400" dirty="0" smtClean="0">
                <a:latin typeface="Comic Sans MS"/>
                <a:cs typeface="Comic Sans MS"/>
              </a:rPr>
              <a:t> a </a:t>
            </a:r>
            <a:r>
              <a:rPr lang="en-US" sz="2400" dirty="0" err="1" smtClean="0">
                <a:latin typeface="Comic Sans MS"/>
                <a:cs typeface="Comic Sans MS"/>
              </a:rPr>
              <a:t>centinaia</a:t>
            </a:r>
            <a:r>
              <a:rPr lang="en-US" sz="2400" dirty="0" smtClean="0">
                <a:latin typeface="Comic Sans MS"/>
                <a:cs typeface="Comic Sans MS"/>
              </a:rPr>
              <a:t> di km di </a:t>
            </a:r>
            <a:r>
              <a:rPr lang="en-US" sz="2400" dirty="0" err="1" smtClean="0">
                <a:latin typeface="Comic Sans MS"/>
                <a:cs typeface="Comic Sans MS"/>
              </a:rPr>
              <a:t>distanza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fra</a:t>
            </a:r>
            <a:r>
              <a:rPr lang="en-US" sz="2400" dirty="0" smtClean="0">
                <a:latin typeface="Comic Sans MS"/>
                <a:cs typeface="Comic Sans MS"/>
              </a:rPr>
              <a:t> di </a:t>
            </a:r>
            <a:r>
              <a:rPr lang="en-US" sz="2400" dirty="0" err="1" smtClean="0">
                <a:latin typeface="Comic Sans MS"/>
                <a:cs typeface="Comic Sans MS"/>
              </a:rPr>
              <a:t>loro</a:t>
            </a:r>
            <a:r>
              <a:rPr lang="en-US" sz="2400" dirty="0">
                <a:latin typeface="Comic Sans MS"/>
                <a:cs typeface="Comic Sans MS"/>
              </a:rPr>
              <a:t>,</a:t>
            </a:r>
            <a:r>
              <a:rPr lang="en-US" sz="2400" dirty="0" smtClean="0">
                <a:latin typeface="Comic Sans MS"/>
                <a:cs typeface="Comic Sans MS"/>
              </a:rPr>
              <a:t> con diverse </a:t>
            </a:r>
            <a:r>
              <a:rPr lang="en-US" sz="2400" dirty="0" err="1" smtClean="0">
                <a:latin typeface="Comic Sans MS"/>
                <a:cs typeface="Comic Sans MS"/>
              </a:rPr>
              <a:t>situazioni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logistiche</a:t>
            </a:r>
            <a:r>
              <a:rPr lang="en-US" sz="2400" dirty="0" smtClean="0">
                <a:latin typeface="Comic Sans MS"/>
                <a:cs typeface="Comic Sans MS"/>
              </a:rPr>
              <a:t> e del  </a:t>
            </a:r>
            <a:r>
              <a:rPr lang="en-US" sz="2400" dirty="0" err="1" smtClean="0">
                <a:latin typeface="Comic Sans MS"/>
                <a:cs typeface="Comic Sans MS"/>
              </a:rPr>
              <a:t>personale</a:t>
            </a:r>
            <a:r>
              <a:rPr lang="en-US" sz="2400" dirty="0" smtClean="0">
                <a:latin typeface="Comic Sans MS"/>
                <a:cs typeface="Comic Sans M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211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5505" y="191157"/>
            <a:ext cx="8668973" cy="1109300"/>
          </a:xfrm>
        </p:spPr>
        <p:txBody>
          <a:bodyPr>
            <a:normAutofit/>
          </a:bodyPr>
          <a:lstStyle/>
          <a:p>
            <a:r>
              <a:rPr lang="en-US" sz="2700" dirty="0" err="1">
                <a:latin typeface="Comic Sans MS"/>
                <a:cs typeface="Comic Sans MS"/>
              </a:rPr>
              <a:t>Preparazione</a:t>
            </a:r>
            <a:r>
              <a:rPr lang="en-US" sz="2700" dirty="0">
                <a:latin typeface="Comic Sans MS"/>
                <a:cs typeface="Comic Sans MS"/>
              </a:rPr>
              <a:t> e </a:t>
            </a:r>
            <a:r>
              <a:rPr lang="en-US" sz="2700" dirty="0" err="1">
                <a:latin typeface="Comic Sans MS"/>
                <a:cs typeface="Comic Sans MS"/>
              </a:rPr>
              <a:t>realizzazione</a:t>
            </a:r>
            <a:r>
              <a:rPr lang="en-US" sz="2700" dirty="0">
                <a:latin typeface="Comic Sans MS"/>
                <a:cs typeface="Comic Sans MS"/>
              </a:rPr>
              <a:t> del RUN-</a:t>
            </a:r>
            <a:r>
              <a:rPr lang="en-US" sz="2700" dirty="0" smtClean="0">
                <a:latin typeface="Comic Sans MS"/>
                <a:cs typeface="Comic Sans MS"/>
              </a:rPr>
              <a:t>1</a:t>
            </a:r>
            <a:r>
              <a:rPr lang="en-US" sz="3600" dirty="0" smtClean="0">
                <a:latin typeface="Comic Sans MS"/>
                <a:cs typeface="Comic Sans MS"/>
              </a:rPr>
              <a:t/>
            </a:r>
            <a:br>
              <a:rPr lang="en-US" sz="3600" dirty="0" smtClean="0">
                <a:latin typeface="Comic Sans MS"/>
                <a:cs typeface="Comic Sans MS"/>
              </a:rPr>
            </a:br>
            <a:r>
              <a:rPr lang="en-US" sz="3600" dirty="0" err="1" smtClean="0">
                <a:latin typeface="Comic Sans MS"/>
                <a:cs typeface="Comic Sans MS"/>
              </a:rPr>
              <a:t>Elenco</a:t>
            </a:r>
            <a:r>
              <a:rPr lang="en-US" sz="3600" dirty="0" smtClean="0"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latin typeface="Comic Sans MS"/>
                <a:cs typeface="Comic Sans MS"/>
              </a:rPr>
              <a:t>delle</a:t>
            </a:r>
            <a:r>
              <a:rPr lang="en-US" sz="3600" dirty="0" smtClean="0"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latin typeface="Comic Sans MS"/>
                <a:cs typeface="Comic Sans MS"/>
              </a:rPr>
              <a:t>operazioni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683371"/>
            <a:ext cx="8220607" cy="3785652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Comic Sans MS"/>
                <a:cs typeface="Comic Sans MS"/>
              </a:rPr>
              <a:t>Istallare</a:t>
            </a:r>
            <a:r>
              <a:rPr lang="en-US" sz="2400" dirty="0" smtClean="0">
                <a:latin typeface="Comic Sans MS"/>
                <a:cs typeface="Comic Sans MS"/>
              </a:rPr>
              <a:t> e/o </a:t>
            </a:r>
            <a:r>
              <a:rPr lang="en-US" sz="2400" dirty="0" err="1" smtClean="0">
                <a:latin typeface="Comic Sans MS"/>
                <a:cs typeface="Comic Sans MS"/>
              </a:rPr>
              <a:t>mettere</a:t>
            </a:r>
            <a:r>
              <a:rPr lang="en-US" sz="2400" dirty="0" smtClean="0">
                <a:latin typeface="Comic Sans MS"/>
                <a:cs typeface="Comic Sans MS"/>
              </a:rPr>
              <a:t> a </a:t>
            </a:r>
            <a:r>
              <a:rPr lang="en-US" sz="2400" dirty="0" err="1" smtClean="0">
                <a:latin typeface="Comic Sans MS"/>
                <a:cs typeface="Comic Sans MS"/>
              </a:rPr>
              <a:t>punto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telescopi</a:t>
            </a:r>
            <a:endParaRPr lang="en-US" sz="2400" i="1" dirty="0" smtClean="0">
              <a:latin typeface="Comic Sans MS"/>
              <a:cs typeface="Comic Sans MS"/>
            </a:endParaRPr>
          </a:p>
          <a:p>
            <a:endParaRPr lang="en-US" sz="2400" i="1" dirty="0" smtClean="0"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 err="1" smtClean="0">
                <a:latin typeface="Comic Sans MS"/>
                <a:cs typeface="Comic Sans MS"/>
              </a:rPr>
              <a:t>Coordinare</a:t>
            </a:r>
            <a:r>
              <a:rPr lang="en-US" sz="2400" dirty="0" smtClean="0">
                <a:latin typeface="Comic Sans MS"/>
                <a:cs typeface="Comic Sans MS"/>
              </a:rPr>
              <a:t>  e </a:t>
            </a:r>
            <a:r>
              <a:rPr lang="en-US" sz="2400" dirty="0" err="1" smtClean="0">
                <a:latin typeface="Comic Sans MS"/>
                <a:cs typeface="Comic Sans MS"/>
              </a:rPr>
              <a:t>gestire</a:t>
            </a:r>
            <a:r>
              <a:rPr lang="en-US" sz="2400" dirty="0" smtClean="0">
                <a:latin typeface="Comic Sans MS"/>
                <a:cs typeface="Comic Sans MS"/>
              </a:rPr>
              <a:t> la </a:t>
            </a:r>
            <a:r>
              <a:rPr lang="en-US" sz="2400" dirty="0" err="1" smtClean="0">
                <a:latin typeface="Comic Sans MS"/>
                <a:cs typeface="Comic Sans MS"/>
              </a:rPr>
              <a:t>comunicazione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fra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partecipanti</a:t>
            </a:r>
            <a:endParaRPr lang="en-US" sz="2400" dirty="0" smtClean="0">
              <a:latin typeface="Comic Sans MS"/>
              <a:cs typeface="Comic Sans MS"/>
            </a:endParaRPr>
          </a:p>
          <a:p>
            <a:endParaRPr lang="en-US" sz="2400" dirty="0"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 err="1" smtClean="0">
                <a:latin typeface="Comic Sans MS"/>
                <a:cs typeface="Comic Sans MS"/>
              </a:rPr>
              <a:t>Organizzare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l’acquisizione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dei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dati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  <a:r>
              <a:rPr lang="en-US" sz="2400" dirty="0" err="1" smtClean="0">
                <a:latin typeface="Comic Sans MS"/>
                <a:cs typeface="Comic Sans MS"/>
              </a:rPr>
              <a:t>il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loro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monitoraggio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ed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analisi</a:t>
            </a:r>
            <a:r>
              <a:rPr lang="en-US" sz="2400" dirty="0" smtClean="0">
                <a:latin typeface="Comic Sans MS"/>
                <a:cs typeface="Comic Sans MS"/>
              </a:rPr>
              <a:t> in </a:t>
            </a:r>
            <a:r>
              <a:rPr lang="en-US" sz="2400" dirty="0" err="1" smtClean="0">
                <a:latin typeface="Comic Sans MS"/>
                <a:cs typeface="Comic Sans MS"/>
              </a:rPr>
              <a:t>remoto</a:t>
            </a:r>
            <a:endParaRPr lang="en-US" sz="2400" dirty="0" smtClean="0">
              <a:latin typeface="Comic Sans MS"/>
              <a:cs typeface="Comic Sans MS"/>
            </a:endParaRPr>
          </a:p>
          <a:p>
            <a:endParaRPr lang="en-US" sz="2400" dirty="0" smtClean="0"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 err="1" smtClean="0">
                <a:latin typeface="Comic Sans MS"/>
                <a:cs typeface="Comic Sans MS"/>
              </a:rPr>
              <a:t>Intervenire</a:t>
            </a:r>
            <a:r>
              <a:rPr lang="en-US" sz="2400" dirty="0" smtClean="0">
                <a:latin typeface="Comic Sans MS"/>
                <a:cs typeface="Comic Sans MS"/>
              </a:rPr>
              <a:t> per </a:t>
            </a:r>
            <a:r>
              <a:rPr lang="en-US" sz="2400" dirty="0" err="1" smtClean="0">
                <a:latin typeface="Comic Sans MS"/>
                <a:cs typeface="Comic Sans MS"/>
              </a:rPr>
              <a:t>consulenze</a:t>
            </a:r>
            <a:r>
              <a:rPr lang="en-US" sz="2400" dirty="0" smtClean="0">
                <a:latin typeface="Comic Sans MS"/>
                <a:cs typeface="Comic Sans MS"/>
              </a:rPr>
              <a:t> o </a:t>
            </a:r>
            <a:r>
              <a:rPr lang="en-US" sz="2400" dirty="0" err="1" smtClean="0">
                <a:latin typeface="Comic Sans MS"/>
                <a:cs typeface="Comic Sans MS"/>
              </a:rPr>
              <a:t>riparazioni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 startAt="2"/>
            </a:pP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8659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881" y="1394427"/>
            <a:ext cx="8371638" cy="39703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centralmente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latin typeface="Comic Sans MS"/>
                <a:cs typeface="Comic Sans MS"/>
              </a:rPr>
              <a:t>da </a:t>
            </a:r>
            <a:r>
              <a:rPr lang="en-US" sz="2400" dirty="0" err="1" smtClean="0">
                <a:latin typeface="Comic Sans MS"/>
                <a:cs typeface="Comic Sans MS"/>
              </a:rPr>
              <a:t>personale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Comic Sans MS"/>
                <a:cs typeface="Comic Sans MS"/>
              </a:rPr>
              <a:t>del   Centro Fermi </a:t>
            </a:r>
            <a:r>
              <a:rPr lang="en-US" sz="2400" dirty="0" smtClean="0">
                <a:latin typeface="Comic Sans MS"/>
                <a:cs typeface="Comic Sans MS"/>
              </a:rPr>
              <a:t>e/o INFN: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err="1" smtClean="0">
                <a:latin typeface="Comic Sans MS"/>
                <a:cs typeface="Comic Sans MS"/>
              </a:rPr>
              <a:t>gruppo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dei</a:t>
            </a:r>
            <a:r>
              <a:rPr lang="en-US" sz="2400" dirty="0" smtClean="0">
                <a:latin typeface="Comic Sans MS"/>
                <a:cs typeface="Comic Sans MS"/>
              </a:rPr>
              <a:t>  “</a:t>
            </a:r>
            <a:r>
              <a:rPr lang="en-US" sz="2800" u="sng" dirty="0" smtClean="0">
                <a:latin typeface="Comic Sans MS"/>
                <a:cs typeface="Comic Sans MS"/>
              </a:rPr>
              <a:t>run coordinator</a:t>
            </a:r>
            <a:r>
              <a:rPr lang="en-US" sz="2400" dirty="0" smtClean="0">
                <a:latin typeface="Comic Sans MS"/>
                <a:cs typeface="Comic Sans MS"/>
              </a:rPr>
              <a:t>” 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err="1">
                <a:latin typeface="Comic Sans MS"/>
                <a:cs typeface="Comic Sans MS"/>
              </a:rPr>
              <a:t>g</a:t>
            </a:r>
            <a:r>
              <a:rPr lang="en-US" sz="2400" dirty="0" err="1" smtClean="0">
                <a:latin typeface="Comic Sans MS"/>
                <a:cs typeface="Comic Sans MS"/>
              </a:rPr>
              <a:t>ruppo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degli</a:t>
            </a:r>
            <a:r>
              <a:rPr lang="en-US" sz="2400" dirty="0" smtClean="0">
                <a:latin typeface="Comic Sans MS"/>
                <a:cs typeface="Comic Sans MS"/>
              </a:rPr>
              <a:t> “</a:t>
            </a:r>
            <a:r>
              <a:rPr lang="en-US" sz="2800" u="sng" dirty="0" smtClean="0">
                <a:latin typeface="Comic Sans MS"/>
                <a:cs typeface="Comic Sans MS"/>
              </a:rPr>
              <a:t>shifter</a:t>
            </a:r>
            <a:r>
              <a:rPr lang="en-US" sz="2400" dirty="0" smtClean="0">
                <a:latin typeface="Comic Sans MS"/>
                <a:cs typeface="Comic Sans MS"/>
              </a:rPr>
              <a:t>”</a:t>
            </a:r>
          </a:p>
          <a:p>
            <a:pPr lvl="2"/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Comic Sans MS"/>
                <a:cs typeface="Comic Sans MS"/>
              </a:rPr>
              <a:t>presso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omic Sans MS"/>
                <a:cs typeface="Comic Sans MS"/>
              </a:rPr>
              <a:t>telescopi</a:t>
            </a:r>
            <a:r>
              <a:rPr lang="en-US" sz="2400" dirty="0">
                <a:latin typeface="Comic Sans MS"/>
                <a:cs typeface="Comic Sans MS"/>
              </a:rPr>
              <a:t>		</a:t>
            </a:r>
          </a:p>
          <a:p>
            <a:r>
              <a:rPr lang="en-US" sz="2400" dirty="0">
                <a:latin typeface="Comic Sans MS"/>
                <a:cs typeface="Comic Sans MS"/>
              </a:rPr>
              <a:t>da </a:t>
            </a:r>
            <a:r>
              <a:rPr lang="en-US" sz="2800" u="sng" dirty="0" err="1">
                <a:latin typeface="Comic Sans MS"/>
                <a:cs typeface="Comic Sans MS"/>
              </a:rPr>
              <a:t>professori</a:t>
            </a:r>
            <a:r>
              <a:rPr lang="en-US" sz="2800" u="sng" dirty="0">
                <a:latin typeface="Comic Sans MS"/>
                <a:cs typeface="Comic Sans MS"/>
              </a:rPr>
              <a:t> e </a:t>
            </a:r>
            <a:r>
              <a:rPr lang="en-US" sz="2800" u="sng" dirty="0" err="1">
                <a:latin typeface="Comic Sans MS"/>
                <a:cs typeface="Comic Sans MS"/>
              </a:rPr>
              <a:t>studenti</a:t>
            </a:r>
            <a:r>
              <a:rPr lang="en-US" sz="2800" dirty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Comic Sans MS"/>
                <a:cs typeface="Comic Sans MS"/>
              </a:rPr>
              <a:t>con </a:t>
            </a:r>
            <a:r>
              <a:rPr lang="en-US" sz="2400" dirty="0" err="1">
                <a:latin typeface="Comic Sans MS"/>
                <a:cs typeface="Comic Sans MS"/>
              </a:rPr>
              <a:t>supporto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dei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800" u="sng" dirty="0" err="1">
                <a:latin typeface="Comic Sans MS"/>
                <a:cs typeface="Comic Sans MS"/>
              </a:rPr>
              <a:t>referenti</a:t>
            </a:r>
            <a:endParaRPr lang="en-US" sz="2800" u="sng" dirty="0">
              <a:latin typeface="Comic Sans MS"/>
              <a:cs typeface="Comic Sans MS"/>
            </a:endParaRPr>
          </a:p>
          <a:p>
            <a:pPr lvl="2"/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 dal management</a:t>
            </a:r>
            <a:r>
              <a:rPr lang="en-US" sz="2400" dirty="0">
                <a:latin typeface="Comic Sans MS"/>
                <a:cs typeface="Comic Sans MS"/>
              </a:rPr>
              <a:t>	:	</a:t>
            </a:r>
          </a:p>
          <a:p>
            <a:r>
              <a:rPr lang="en-US" sz="2400" dirty="0" smtClean="0">
                <a:latin typeface="Comic Sans MS"/>
                <a:cs typeface="Comic Sans MS"/>
              </a:rPr>
              <a:t>			</a:t>
            </a:r>
            <a:r>
              <a:rPr lang="en-US" sz="2400" dirty="0" err="1" smtClean="0">
                <a:latin typeface="Comic Sans MS"/>
                <a:cs typeface="Comic Sans MS"/>
              </a:rPr>
              <a:t>A.Zichichi</a:t>
            </a:r>
            <a:r>
              <a:rPr lang="en-US" sz="2400" dirty="0">
                <a:latin typeface="Comic Sans MS"/>
                <a:cs typeface="Comic Sans MS"/>
              </a:rPr>
              <a:t>, </a:t>
            </a:r>
            <a:r>
              <a:rPr lang="en-US" sz="2400" dirty="0" err="1">
                <a:latin typeface="Comic Sans MS"/>
                <a:cs typeface="Comic Sans MS"/>
              </a:rPr>
              <a:t>L.Cifarelli</a:t>
            </a:r>
            <a:r>
              <a:rPr lang="en-US" sz="2400" dirty="0">
                <a:latin typeface="Comic Sans MS"/>
                <a:cs typeface="Comic Sans MS"/>
              </a:rPr>
              <a:t>, </a:t>
            </a:r>
            <a:r>
              <a:rPr lang="en-US" sz="2400" dirty="0" err="1">
                <a:latin typeface="Comic Sans MS"/>
                <a:cs typeface="Comic Sans MS"/>
              </a:rPr>
              <a:t>G.Righini</a:t>
            </a:r>
            <a:endParaRPr lang="en-US" sz="2400" dirty="0">
              <a:latin typeface="Comic Sans MS"/>
              <a:cs typeface="Comic Sans MS"/>
            </a:endParaRPr>
          </a:p>
          <a:p>
            <a:pPr lvl="2"/>
            <a:endParaRPr lang="en-US" sz="2400" dirty="0" smtClean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15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5505" y="191157"/>
            <a:ext cx="8668973" cy="110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err="1" smtClean="0">
                <a:latin typeface="Comic Sans MS"/>
                <a:cs typeface="Comic Sans MS"/>
              </a:rPr>
              <a:t>Preparazione</a:t>
            </a:r>
            <a:r>
              <a:rPr lang="en-US" sz="2700" dirty="0" smtClean="0">
                <a:latin typeface="Comic Sans MS"/>
                <a:cs typeface="Comic Sans MS"/>
              </a:rPr>
              <a:t> e </a:t>
            </a:r>
            <a:r>
              <a:rPr lang="en-US" sz="2700" dirty="0" err="1" smtClean="0">
                <a:latin typeface="Comic Sans MS"/>
                <a:cs typeface="Comic Sans MS"/>
              </a:rPr>
              <a:t>realizzazione</a:t>
            </a:r>
            <a:r>
              <a:rPr lang="en-US" sz="2700" dirty="0" smtClean="0">
                <a:latin typeface="Comic Sans MS"/>
                <a:cs typeface="Comic Sans MS"/>
              </a:rPr>
              <a:t> del RUN-1</a:t>
            </a:r>
            <a:r>
              <a:rPr lang="en-US" sz="3600" dirty="0" smtClean="0">
                <a:latin typeface="Comic Sans MS"/>
                <a:cs typeface="Comic Sans MS"/>
              </a:rPr>
              <a:t/>
            </a:r>
            <a:br>
              <a:rPr lang="en-US" sz="3600" dirty="0" smtClean="0">
                <a:latin typeface="Comic Sans MS"/>
                <a:cs typeface="Comic Sans MS"/>
              </a:rPr>
            </a:br>
            <a:r>
              <a:rPr lang="en-US" sz="3600" dirty="0" err="1" smtClean="0">
                <a:latin typeface="Comic Sans MS"/>
                <a:cs typeface="Comic Sans MS"/>
              </a:rPr>
              <a:t>Gestione</a:t>
            </a:r>
            <a:r>
              <a:rPr lang="en-US" sz="3600" dirty="0" smtClean="0"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latin typeface="Comic Sans MS"/>
                <a:cs typeface="Comic Sans MS"/>
              </a:rPr>
              <a:t>delle</a:t>
            </a:r>
            <a:r>
              <a:rPr lang="en-US" sz="3600" dirty="0" smtClean="0"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latin typeface="Comic Sans MS"/>
                <a:cs typeface="Comic Sans MS"/>
              </a:rPr>
              <a:t>operazioni</a:t>
            </a:r>
            <a:endParaRPr lang="en-US" sz="3600" dirty="0">
              <a:latin typeface="Comic Sans MS"/>
              <a:cs typeface="Comic Sans MS"/>
            </a:endParaRP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57" y="4949514"/>
            <a:ext cx="1030964" cy="1406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81" y="4622772"/>
            <a:ext cx="1292468" cy="1483945"/>
          </a:xfrm>
          <a:prstGeom prst="rect">
            <a:avLst/>
          </a:prstGeom>
        </p:spPr>
      </p:pic>
      <p:pic>
        <p:nvPicPr>
          <p:cNvPr id="10" name="Picture 9" descr="3864c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49" y="4992104"/>
            <a:ext cx="1261134" cy="12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4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75699d297afae315ef802312426354e_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0" y="218551"/>
            <a:ext cx="8183730" cy="61377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48404" y="797330"/>
            <a:ext cx="6585747" cy="128499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it-IT" sz="3600" dirty="0" smtClean="0">
                <a:latin typeface="Comic Sans MS"/>
                <a:cs typeface="Comic Sans MS"/>
              </a:rPr>
              <a:t>Gruppo in riunione tecnica</a:t>
            </a:r>
            <a:br>
              <a:rPr lang="it-IT" sz="3600" dirty="0" smtClean="0">
                <a:latin typeface="Comic Sans MS"/>
                <a:cs typeface="Comic Sans MS"/>
              </a:rPr>
            </a:br>
            <a:r>
              <a:rPr lang="it-IT" sz="3600" dirty="0" smtClean="0">
                <a:solidFill>
                  <a:srgbClr val="FF0000"/>
                </a:solidFill>
                <a:latin typeface="Comic Sans MS"/>
                <a:cs typeface="Comic Sans MS"/>
              </a:rPr>
              <a:t>prima</a:t>
            </a:r>
            <a:r>
              <a:rPr lang="it-IT" sz="3600" dirty="0" smtClean="0">
                <a:latin typeface="Comic Sans MS"/>
                <a:cs typeface="Comic Sans MS"/>
              </a:rPr>
              <a:t> del </a:t>
            </a:r>
            <a:r>
              <a:rPr lang="it-IT" sz="3600" dirty="0" err="1" smtClean="0">
                <a:latin typeface="Comic Sans MS"/>
                <a:cs typeface="Comic Sans MS"/>
              </a:rPr>
              <a:t>run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8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56" y="4471808"/>
            <a:ext cx="2539832" cy="14286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676" y="4471807"/>
            <a:ext cx="2202008" cy="140428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799" y="102408"/>
            <a:ext cx="8285801" cy="789567"/>
          </a:xfrm>
        </p:spPr>
        <p:txBody>
          <a:bodyPr>
            <a:normAutofit fontScale="90000"/>
          </a:bodyPr>
          <a:lstStyle/>
          <a:p>
            <a:r>
              <a:rPr lang="en-US" sz="2700" dirty="0" err="1">
                <a:latin typeface="Comic Sans MS"/>
                <a:cs typeface="Comic Sans MS"/>
              </a:rPr>
              <a:t>Preparazione</a:t>
            </a:r>
            <a:r>
              <a:rPr lang="en-US" sz="2700" dirty="0">
                <a:latin typeface="Comic Sans MS"/>
                <a:cs typeface="Comic Sans MS"/>
              </a:rPr>
              <a:t> e </a:t>
            </a:r>
            <a:r>
              <a:rPr lang="en-US" sz="2700" dirty="0" err="1">
                <a:latin typeface="Comic Sans MS"/>
                <a:cs typeface="Comic Sans MS"/>
              </a:rPr>
              <a:t>realizzazione</a:t>
            </a:r>
            <a:r>
              <a:rPr lang="en-US" sz="2700" dirty="0">
                <a:latin typeface="Comic Sans MS"/>
                <a:cs typeface="Comic Sans MS"/>
              </a:rPr>
              <a:t> del RUN-1</a:t>
            </a:r>
            <a:br>
              <a:rPr lang="en-US" sz="2700" dirty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I </a:t>
            </a:r>
            <a:r>
              <a:rPr lang="en-US" sz="3200" dirty="0" err="1" smtClean="0">
                <a:latin typeface="Comic Sans MS"/>
                <a:cs typeface="Comic Sans MS"/>
              </a:rPr>
              <a:t>referenti</a:t>
            </a:r>
            <a:r>
              <a:rPr lang="en-US" sz="3200" dirty="0" smtClean="0">
                <a:latin typeface="Comic Sans MS"/>
                <a:cs typeface="Comic Sans MS"/>
              </a:rPr>
              <a:t> </a:t>
            </a:r>
            <a:r>
              <a:rPr lang="en-US" sz="3200" dirty="0" err="1" smtClean="0">
                <a:latin typeface="Comic Sans MS"/>
                <a:cs typeface="Comic Sans MS"/>
              </a:rPr>
              <a:t>presso</a:t>
            </a:r>
            <a:r>
              <a:rPr lang="en-US" sz="3200" dirty="0" smtClean="0">
                <a:latin typeface="Comic Sans MS"/>
                <a:cs typeface="Comic Sans MS"/>
              </a:rPr>
              <a:t> le </a:t>
            </a:r>
            <a:r>
              <a:rPr lang="en-US" sz="3200" dirty="0" err="1" smtClean="0">
                <a:latin typeface="Comic Sans MS"/>
                <a:cs typeface="Comic Sans MS"/>
              </a:rPr>
              <a:t>scuole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907" y="1721393"/>
            <a:ext cx="2642610" cy="40934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latin typeface="Comic Sans MS"/>
                <a:cs typeface="Comic Sans MS"/>
              </a:rPr>
              <a:t>Marcello </a:t>
            </a:r>
            <a:r>
              <a:rPr lang="en-US" sz="2000" dirty="0" err="1" smtClean="0">
                <a:latin typeface="Comic Sans MS"/>
                <a:cs typeface="Comic Sans MS"/>
              </a:rPr>
              <a:t>Abbrescia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Carlo </a:t>
            </a:r>
            <a:r>
              <a:rPr lang="en-US" sz="2000" dirty="0" err="1" smtClean="0">
                <a:latin typeface="Comic Sans MS"/>
                <a:cs typeface="Comic Sans MS"/>
              </a:rPr>
              <a:t>Avanzini</a:t>
            </a:r>
            <a:endParaRPr lang="en-US" sz="2000" dirty="0" smtClean="0">
              <a:latin typeface="Comic Sans MS"/>
              <a:cs typeface="Comic Sans MS"/>
            </a:endParaRPr>
          </a:p>
          <a:p>
            <a:pPr lvl="0"/>
            <a:r>
              <a:rPr lang="en-US" sz="2000" dirty="0" err="1" smtClean="0">
                <a:latin typeface="Comic Sans MS"/>
                <a:cs typeface="Comic Sans MS"/>
              </a:rPr>
              <a:t>Corrado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Cical</a:t>
            </a:r>
            <a:r>
              <a:rPr lang="it-IT" sz="2000" dirty="0" err="1">
                <a:latin typeface="Comic Sans MS"/>
                <a:cs typeface="Comic Sans MS"/>
              </a:rPr>
              <a:t>ò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pPr lvl="0"/>
            <a:r>
              <a:rPr lang="en-US" sz="2000" dirty="0" smtClean="0">
                <a:latin typeface="Comic Sans MS"/>
                <a:cs typeface="Comic Sans MS"/>
              </a:rPr>
              <a:t>Daniele </a:t>
            </a:r>
            <a:r>
              <a:rPr lang="en-US" sz="2000" dirty="0">
                <a:latin typeface="Comic Sans MS"/>
                <a:cs typeface="Comic Sans MS"/>
              </a:rPr>
              <a:t>De </a:t>
            </a:r>
            <a:r>
              <a:rPr lang="en-US" sz="2000" dirty="0" err="1">
                <a:latin typeface="Comic Sans MS"/>
                <a:cs typeface="Comic Sans MS"/>
              </a:rPr>
              <a:t>Gruttola</a:t>
            </a:r>
            <a:r>
              <a:rPr lang="en-US" sz="2000" dirty="0">
                <a:latin typeface="Comic Sans MS"/>
                <a:cs typeface="Comic Sans MS"/>
              </a:rPr>
              <a:t> 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Marco </a:t>
            </a:r>
            <a:r>
              <a:rPr lang="en-US" sz="2000" dirty="0" err="1">
                <a:latin typeface="Comic Sans MS"/>
                <a:cs typeface="Comic Sans MS"/>
              </a:rPr>
              <a:t>Garbini</a:t>
            </a:r>
            <a:r>
              <a:rPr lang="en-US" sz="2000" dirty="0">
                <a:latin typeface="Comic Sans MS"/>
                <a:cs typeface="Comic Sans MS"/>
              </a:rPr>
              <a:t> </a:t>
            </a:r>
          </a:p>
          <a:p>
            <a:r>
              <a:rPr lang="en-US" sz="2000" dirty="0">
                <a:latin typeface="Comic Sans MS"/>
                <a:cs typeface="Comic Sans MS"/>
              </a:rPr>
              <a:t>Ivan </a:t>
            </a:r>
            <a:r>
              <a:rPr lang="en-US" sz="2000" dirty="0" err="1" smtClean="0">
                <a:latin typeface="Comic Sans MS"/>
                <a:cs typeface="Comic Sans MS"/>
              </a:rPr>
              <a:t>Gnesi</a:t>
            </a:r>
            <a:endParaRPr lang="en-US" sz="2000" dirty="0">
              <a:latin typeface="Comic Sans MS"/>
              <a:cs typeface="Comic Sans MS"/>
            </a:endParaRPr>
          </a:p>
          <a:p>
            <a:pPr lvl="0"/>
            <a:r>
              <a:rPr lang="en-US" sz="2000" dirty="0" smtClean="0">
                <a:latin typeface="Comic Sans MS"/>
                <a:cs typeface="Comic Sans MS"/>
              </a:rPr>
              <a:t>Paola La </a:t>
            </a:r>
            <a:r>
              <a:rPr lang="en-US" sz="2000" dirty="0" err="1">
                <a:latin typeface="Comic Sans MS"/>
                <a:cs typeface="Comic Sans MS"/>
              </a:rPr>
              <a:t>Rocca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endParaRPr lang="en-US" sz="2000" dirty="0" smtClean="0">
              <a:latin typeface="Comic Sans MS"/>
              <a:cs typeface="Comic Sans MS"/>
            </a:endParaRPr>
          </a:p>
          <a:p>
            <a:r>
              <a:rPr lang="en-US" sz="2000" dirty="0" err="1">
                <a:latin typeface="Comic Sans MS"/>
                <a:cs typeface="Comic Sans MS"/>
              </a:rPr>
              <a:t>Sivia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Miozzi</a:t>
            </a:r>
            <a:r>
              <a:rPr lang="en-US" sz="2000" dirty="0">
                <a:latin typeface="Comic Sans MS"/>
                <a:cs typeface="Comic Sans MS"/>
              </a:rPr>
              <a:t> </a:t>
            </a:r>
          </a:p>
          <a:p>
            <a:pPr lvl="0"/>
            <a:r>
              <a:rPr lang="en-US" sz="2000" dirty="0">
                <a:latin typeface="Comic Sans MS"/>
                <a:cs typeface="Comic Sans MS"/>
              </a:rPr>
              <a:t>Marco </a:t>
            </a:r>
            <a:r>
              <a:rPr lang="en-US" sz="2000" dirty="0" err="1" smtClean="0">
                <a:latin typeface="Comic Sans MS"/>
                <a:cs typeface="Comic Sans MS"/>
              </a:rPr>
              <a:t>Panareo</a:t>
            </a:r>
            <a:endParaRPr lang="en-US" sz="2000" dirty="0" smtClean="0">
              <a:latin typeface="Comic Sans MS"/>
              <a:cs typeface="Comic Sans MS"/>
            </a:endParaRPr>
          </a:p>
          <a:p>
            <a:pPr lvl="0"/>
            <a:r>
              <a:rPr lang="en-US" sz="2000" dirty="0" smtClean="0">
                <a:latin typeface="Comic Sans MS"/>
                <a:cs typeface="Comic Sans MS"/>
              </a:rPr>
              <a:t>Maria Paola  Panetta </a:t>
            </a:r>
            <a:endParaRPr lang="en-US" sz="2000" dirty="0">
              <a:latin typeface="Comic Sans MS"/>
              <a:cs typeface="Comic Sans MS"/>
            </a:endParaRPr>
          </a:p>
          <a:p>
            <a:r>
              <a:rPr lang="en-US" sz="2000" dirty="0" smtClean="0">
                <a:latin typeface="Comic Sans MS"/>
                <a:cs typeface="Comic Sans MS"/>
              </a:rPr>
              <a:t>Laura </a:t>
            </a:r>
            <a:r>
              <a:rPr lang="en-US" sz="2000" dirty="0" err="1">
                <a:latin typeface="Comic Sans MS"/>
                <a:cs typeface="Comic Sans MS"/>
              </a:rPr>
              <a:t>Perasso</a:t>
            </a:r>
            <a:endParaRPr lang="en-US" sz="2000" dirty="0">
              <a:latin typeface="Comic Sans MS"/>
              <a:cs typeface="Comic Sans MS"/>
            </a:endParaRPr>
          </a:p>
          <a:p>
            <a:pPr lvl="0"/>
            <a:r>
              <a:rPr lang="en-US" sz="2000" dirty="0" smtClean="0">
                <a:latin typeface="Comic Sans MS"/>
                <a:cs typeface="Comic Sans MS"/>
              </a:rPr>
              <a:t>Federico </a:t>
            </a:r>
            <a:r>
              <a:rPr lang="en-US" sz="2000" dirty="0" err="1" smtClean="0">
                <a:latin typeface="Comic Sans MS"/>
                <a:cs typeface="Comic Sans MS"/>
              </a:rPr>
              <a:t>Pilo</a:t>
            </a:r>
            <a:endParaRPr lang="en-US" sz="2000" dirty="0" smtClean="0">
              <a:latin typeface="Comic Sans MS"/>
              <a:cs typeface="Comic Sans MS"/>
            </a:endParaRPr>
          </a:p>
          <a:p>
            <a:r>
              <a:rPr lang="en-US" sz="2000" dirty="0" smtClean="0">
                <a:latin typeface="Comic Sans MS"/>
                <a:cs typeface="Comic Sans MS"/>
              </a:rPr>
              <a:t>Marco </a:t>
            </a:r>
            <a:r>
              <a:rPr lang="en-US" sz="2000" dirty="0" err="1">
                <a:latin typeface="Comic Sans MS"/>
                <a:cs typeface="Comic Sans MS"/>
              </a:rPr>
              <a:t>Schioppa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755" y="1028031"/>
            <a:ext cx="1447089" cy="180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802" y="1147866"/>
            <a:ext cx="2176198" cy="1450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755" y="2720525"/>
            <a:ext cx="1511300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8844" y="2742840"/>
            <a:ext cx="1551891" cy="1551891"/>
          </a:xfrm>
          <a:prstGeom prst="rect">
            <a:avLst/>
          </a:prstGeom>
        </p:spPr>
      </p:pic>
      <p:pic>
        <p:nvPicPr>
          <p:cNvPr id="13" name="Picture 12" descr="20141212_15463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3950095" y="1239592"/>
            <a:ext cx="1692494" cy="1269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9931" y="2720525"/>
            <a:ext cx="1205057" cy="1591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8783" y="2742840"/>
            <a:ext cx="2066612" cy="1552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6784" y="4471807"/>
            <a:ext cx="1404288" cy="14042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5831" y="4496176"/>
            <a:ext cx="1872384" cy="1404288"/>
          </a:xfrm>
          <a:prstGeom prst="rect">
            <a:avLst/>
          </a:prstGeom>
        </p:spPr>
      </p:pic>
      <p:pic>
        <p:nvPicPr>
          <p:cNvPr id="25" name="Picture 24" descr="ritratto-cicalo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3" y="1092528"/>
            <a:ext cx="1367585" cy="1631597"/>
          </a:xfrm>
          <a:prstGeom prst="rect">
            <a:avLst/>
          </a:prstGeom>
        </p:spPr>
      </p:pic>
      <p:pic>
        <p:nvPicPr>
          <p:cNvPr id="27" name="Picture 26" descr="mp2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88" y="4496176"/>
            <a:ext cx="1419701" cy="14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5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837268" y="2569161"/>
            <a:ext cx="1197492" cy="11974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62" y="5209039"/>
            <a:ext cx="2539832" cy="1428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848" y="4367612"/>
            <a:ext cx="1833564" cy="2447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980" y="3830570"/>
            <a:ext cx="1872384" cy="14042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318" y="3749520"/>
            <a:ext cx="2202008" cy="140428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" y="102407"/>
            <a:ext cx="9082740" cy="958305"/>
          </a:xfrm>
        </p:spPr>
        <p:txBody>
          <a:bodyPr>
            <a:normAutofit fontScale="90000"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700" dirty="0" err="1" smtClean="0">
                <a:latin typeface="Comic Sans MS"/>
                <a:cs typeface="Comic Sans MS"/>
              </a:rPr>
              <a:t>Preparazione</a:t>
            </a:r>
            <a:r>
              <a:rPr lang="en-US" sz="2700" dirty="0" smtClean="0">
                <a:latin typeface="Comic Sans MS"/>
                <a:cs typeface="Comic Sans MS"/>
              </a:rPr>
              <a:t> e </a:t>
            </a:r>
            <a:r>
              <a:rPr lang="en-US" sz="2700" dirty="0" err="1" smtClean="0">
                <a:latin typeface="Comic Sans MS"/>
                <a:cs typeface="Comic Sans MS"/>
              </a:rPr>
              <a:t>realizzazione</a:t>
            </a:r>
            <a:r>
              <a:rPr lang="en-US" sz="2700" dirty="0" smtClean="0">
                <a:latin typeface="Comic Sans MS"/>
                <a:cs typeface="Comic Sans MS"/>
              </a:rPr>
              <a:t> del RUN-1</a:t>
            </a:r>
            <a:r>
              <a:rPr lang="en-US" sz="4000" dirty="0" smtClean="0">
                <a:latin typeface="Comic Sans MS"/>
                <a:cs typeface="Comic Sans MS"/>
              </a:rPr>
              <a:t/>
            </a:r>
            <a:br>
              <a:rPr lang="en-US" sz="4000" dirty="0" smtClean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I run coordinators  e </a:t>
            </a:r>
            <a:r>
              <a:rPr lang="en-US" sz="3200" dirty="0" err="1" smtClean="0">
                <a:latin typeface="Comic Sans MS"/>
                <a:cs typeface="Comic Sans MS"/>
              </a:rPr>
              <a:t>gli</a:t>
            </a:r>
            <a:r>
              <a:rPr lang="en-US" sz="3200" dirty="0" smtClean="0">
                <a:latin typeface="Comic Sans MS"/>
                <a:cs typeface="Comic Sans MS"/>
              </a:rPr>
              <a:t> shifter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4210" y="1149867"/>
            <a:ext cx="8450891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omic Sans MS"/>
                <a:cs typeface="Comic Sans MS"/>
              </a:rPr>
              <a:t>Corrado</a:t>
            </a:r>
            <a:r>
              <a:rPr lang="en-US" sz="2000" dirty="0" smtClean="0">
                <a:latin typeface="Comic Sans MS"/>
                <a:cs typeface="Comic Sans MS"/>
              </a:rPr>
              <a:t>, Daniele, </a:t>
            </a:r>
            <a:r>
              <a:rPr lang="en-US" sz="2000" i="1" dirty="0" err="1" smtClean="0">
                <a:latin typeface="Comic Sans MS"/>
                <a:cs typeface="Comic Sans MS"/>
              </a:rPr>
              <a:t>Edoardo</a:t>
            </a:r>
            <a:r>
              <a:rPr lang="en-US" sz="2000" dirty="0" smtClean="0">
                <a:latin typeface="Comic Sans MS"/>
                <a:cs typeface="Comic Sans MS"/>
              </a:rPr>
              <a:t>, </a:t>
            </a:r>
            <a:r>
              <a:rPr lang="en-US" sz="2000" i="1" dirty="0" err="1" smtClean="0">
                <a:latin typeface="Comic Sans MS"/>
                <a:cs typeface="Comic Sans MS"/>
              </a:rPr>
              <a:t>FedericoPa</a:t>
            </a:r>
            <a:r>
              <a:rPr lang="en-US" sz="2000" dirty="0" smtClean="0">
                <a:latin typeface="Comic Sans MS"/>
                <a:cs typeface="Comic Sans MS"/>
              </a:rPr>
              <a:t>, </a:t>
            </a:r>
            <a:r>
              <a:rPr lang="en-US" sz="2000" dirty="0" err="1" smtClean="0">
                <a:latin typeface="Comic Sans MS"/>
                <a:cs typeface="Comic Sans MS"/>
              </a:rPr>
              <a:t>FedericoPi</a:t>
            </a:r>
            <a:r>
              <a:rPr lang="en-US" sz="2000" dirty="0" smtClean="0">
                <a:latin typeface="Comic Sans MS"/>
                <a:cs typeface="Comic Sans MS"/>
              </a:rPr>
              <a:t>, </a:t>
            </a:r>
            <a:r>
              <a:rPr lang="en-US" sz="2000" dirty="0" err="1" smtClean="0">
                <a:latin typeface="Comic Sans MS"/>
                <a:cs typeface="Comic Sans MS"/>
              </a:rPr>
              <a:t>Fabrizio</a:t>
            </a:r>
            <a:r>
              <a:rPr lang="en-US" sz="2000" dirty="0" smtClean="0">
                <a:latin typeface="Comic Sans MS"/>
                <a:cs typeface="Comic Sans MS"/>
              </a:rPr>
              <a:t>, </a:t>
            </a:r>
            <a:r>
              <a:rPr lang="en-US" sz="2000" dirty="0" err="1" smtClean="0">
                <a:latin typeface="Comic Sans MS"/>
                <a:cs typeface="Comic Sans MS"/>
              </a:rPr>
              <a:t>FrancescoNof</a:t>
            </a:r>
            <a:r>
              <a:rPr lang="it-IT" sz="2000" dirty="0" smtClean="0">
                <a:latin typeface="Comic Sans MS"/>
                <a:cs typeface="Comic Sans MS"/>
              </a:rPr>
              <a:t>, </a:t>
            </a:r>
            <a:r>
              <a:rPr lang="it-IT" sz="2000" i="1" dirty="0" err="1" smtClean="0">
                <a:latin typeface="Comic Sans MS"/>
                <a:cs typeface="Comic Sans MS"/>
              </a:rPr>
              <a:t>FrancescoNoz</a:t>
            </a:r>
            <a:r>
              <a:rPr lang="it-IT" sz="2000" dirty="0" smtClean="0">
                <a:latin typeface="Comic Sans MS"/>
                <a:cs typeface="Comic Sans MS"/>
              </a:rPr>
              <a:t>, </a:t>
            </a:r>
            <a:r>
              <a:rPr lang="en-US" sz="2000" dirty="0" smtClean="0">
                <a:latin typeface="Comic Sans MS"/>
                <a:cs typeface="Comic Sans MS"/>
              </a:rPr>
              <a:t>Giovanni</a:t>
            </a:r>
            <a:r>
              <a:rPr lang="it-IT" sz="2000" dirty="0" smtClean="0">
                <a:latin typeface="Comic Sans MS"/>
                <a:cs typeface="Comic Sans MS"/>
              </a:rPr>
              <a:t>, </a:t>
            </a:r>
            <a:r>
              <a:rPr lang="en-US" sz="2000" dirty="0" smtClean="0">
                <a:latin typeface="Comic Sans MS"/>
                <a:cs typeface="Comic Sans MS"/>
              </a:rPr>
              <a:t>Ivan</a:t>
            </a:r>
            <a:r>
              <a:rPr lang="it-IT" sz="2000" dirty="0" smtClean="0">
                <a:latin typeface="Comic Sans MS"/>
                <a:cs typeface="Comic Sans MS"/>
              </a:rPr>
              <a:t>, </a:t>
            </a:r>
            <a:r>
              <a:rPr lang="it-IT" sz="2000" dirty="0">
                <a:latin typeface="Comic Sans MS"/>
                <a:cs typeface="Comic Sans MS"/>
              </a:rPr>
              <a:t>L</a:t>
            </a:r>
            <a:r>
              <a:rPr lang="it-IT" sz="2000" dirty="0" smtClean="0">
                <a:latin typeface="Comic Sans MS"/>
                <a:cs typeface="Comic Sans MS"/>
              </a:rPr>
              <a:t>aura, Luca, </a:t>
            </a:r>
            <a:r>
              <a:rPr lang="it-IT" sz="2000" dirty="0" err="1" smtClean="0">
                <a:latin typeface="Comic Sans MS"/>
                <a:cs typeface="Comic Sans MS"/>
              </a:rPr>
              <a:t>MarcoG</a:t>
            </a:r>
            <a:r>
              <a:rPr lang="it-IT" sz="2000" dirty="0" smtClean="0">
                <a:latin typeface="Comic Sans MS"/>
                <a:cs typeface="Comic Sans MS"/>
              </a:rPr>
              <a:t>, </a:t>
            </a:r>
            <a:r>
              <a:rPr lang="it-IT" sz="2000" dirty="0" err="1" smtClean="0">
                <a:latin typeface="Comic Sans MS"/>
                <a:cs typeface="Comic Sans MS"/>
              </a:rPr>
              <a:t>MarcoP</a:t>
            </a:r>
            <a:r>
              <a:rPr lang="it-IT" sz="2000" dirty="0" smtClean="0">
                <a:latin typeface="Comic Sans MS"/>
                <a:cs typeface="Comic Sans MS"/>
              </a:rPr>
              <a:t>, </a:t>
            </a:r>
            <a:r>
              <a:rPr lang="it-IT" sz="2000" i="1" dirty="0" err="1" smtClean="0">
                <a:latin typeface="Comic Sans MS"/>
                <a:cs typeface="Comic Sans MS"/>
              </a:rPr>
              <a:t>MarcoS</a:t>
            </a:r>
            <a:r>
              <a:rPr lang="it-IT" sz="2000" dirty="0" smtClean="0">
                <a:latin typeface="Comic Sans MS"/>
                <a:cs typeface="Comic Sans MS"/>
              </a:rPr>
              <a:t>, </a:t>
            </a:r>
            <a:r>
              <a:rPr lang="en-US" sz="2000" dirty="0" smtClean="0">
                <a:latin typeface="Comic Sans MS"/>
                <a:cs typeface="Comic Sans MS"/>
              </a:rPr>
              <a:t>Marcello, </a:t>
            </a:r>
            <a:r>
              <a:rPr lang="en-US" sz="2000" dirty="0" err="1" smtClean="0">
                <a:latin typeface="Comic Sans MS"/>
                <a:cs typeface="Comic Sans MS"/>
              </a:rPr>
              <a:t>MariaPaola</a:t>
            </a:r>
            <a:r>
              <a:rPr lang="en-US" sz="2000" dirty="0" smtClean="0">
                <a:latin typeface="Comic Sans MS"/>
                <a:cs typeface="Comic Sans MS"/>
              </a:rPr>
              <a:t>, Paola, Silvia, </a:t>
            </a:r>
            <a:r>
              <a:rPr lang="en-US" sz="2000" i="1" dirty="0" smtClean="0">
                <a:latin typeface="Comic Sans MS"/>
                <a:cs typeface="Comic Sans MS"/>
              </a:rPr>
              <a:t>Stefano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860" y="3736049"/>
            <a:ext cx="1525770" cy="15257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0460" y="3798007"/>
            <a:ext cx="1480758" cy="1525630"/>
          </a:xfrm>
          <a:prstGeom prst="rect">
            <a:avLst/>
          </a:prstGeom>
        </p:spPr>
      </p:pic>
      <p:pic>
        <p:nvPicPr>
          <p:cNvPr id="19" name="Picture 18" descr="ritratto-cical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82" y="2135056"/>
            <a:ext cx="1367585" cy="16315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8572" y="2248367"/>
            <a:ext cx="2176198" cy="1450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3287" y="3765016"/>
            <a:ext cx="1511300" cy="1600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3980" y="5130743"/>
            <a:ext cx="2066612" cy="15521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0960" y="5153808"/>
            <a:ext cx="1205057" cy="1591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4760" y="2320105"/>
            <a:ext cx="1510465" cy="1510465"/>
          </a:xfrm>
          <a:prstGeom prst="rect">
            <a:avLst/>
          </a:prstGeom>
        </p:spPr>
      </p:pic>
      <p:pic>
        <p:nvPicPr>
          <p:cNvPr id="27" name="Picture 26" descr="mp2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84" y="5153808"/>
            <a:ext cx="1419701" cy="1428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9282" y="2359747"/>
            <a:ext cx="1461357" cy="1461357"/>
          </a:xfrm>
          <a:prstGeom prst="rect">
            <a:avLst/>
          </a:prstGeom>
        </p:spPr>
      </p:pic>
      <p:pic>
        <p:nvPicPr>
          <p:cNvPr id="9" name="Picture 8" descr="batignani-foto1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8" y="3577945"/>
            <a:ext cx="1340299" cy="157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3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799" y="102408"/>
            <a:ext cx="8285801" cy="730168"/>
          </a:xfrm>
        </p:spPr>
        <p:txBody>
          <a:bodyPr>
            <a:normAutofit fontScale="90000"/>
          </a:bodyPr>
          <a:lstStyle/>
          <a:p>
            <a:r>
              <a:rPr lang="en-US" sz="2700" dirty="0" err="1">
                <a:latin typeface="Comic Sans MS"/>
                <a:cs typeface="Comic Sans MS"/>
              </a:rPr>
              <a:t>Preparazione</a:t>
            </a:r>
            <a:r>
              <a:rPr lang="en-US" sz="2700" dirty="0">
                <a:latin typeface="Comic Sans MS"/>
                <a:cs typeface="Comic Sans MS"/>
              </a:rPr>
              <a:t> e </a:t>
            </a:r>
            <a:r>
              <a:rPr lang="en-US" sz="2700" dirty="0" err="1">
                <a:latin typeface="Comic Sans MS"/>
                <a:cs typeface="Comic Sans MS"/>
              </a:rPr>
              <a:t>realizzazione</a:t>
            </a:r>
            <a:r>
              <a:rPr lang="en-US" sz="2700" dirty="0">
                <a:latin typeface="Comic Sans MS"/>
                <a:cs typeface="Comic Sans MS"/>
              </a:rPr>
              <a:t> del RUN-1</a:t>
            </a:r>
            <a:br>
              <a:rPr lang="en-US" sz="2700" dirty="0">
                <a:latin typeface="Comic Sans MS"/>
                <a:cs typeface="Comic Sans MS"/>
              </a:rPr>
            </a:br>
            <a:r>
              <a:rPr lang="en-US" sz="3600" dirty="0" err="1" smtClean="0">
                <a:latin typeface="Comic Sans MS"/>
                <a:cs typeface="Comic Sans MS"/>
              </a:rPr>
              <a:t>Lavoro</a:t>
            </a:r>
            <a:r>
              <a:rPr lang="en-US" sz="3600" dirty="0" smtClean="0">
                <a:latin typeface="Comic Sans MS"/>
                <a:cs typeface="Comic Sans MS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  <a:t>prima</a:t>
            </a:r>
            <a:r>
              <a:rPr lang="en-US" sz="3600" dirty="0">
                <a:latin typeface="Comic Sans MS"/>
                <a:cs typeface="Comic Sans MS"/>
              </a:rPr>
              <a:t> del run </a:t>
            </a:r>
            <a:r>
              <a:rPr lang="en-US" sz="3600" dirty="0" smtClean="0">
                <a:latin typeface="Comic Sans MS"/>
                <a:cs typeface="Comic Sans MS"/>
              </a:rPr>
              <a:t>– 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presso</a:t>
            </a:r>
            <a:r>
              <a:rPr lang="en-US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telescopi</a:t>
            </a:r>
            <a:endParaRPr lang="en-US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5347" y="1464691"/>
            <a:ext cx="6776293" cy="461665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 smtClean="0">
                <a:latin typeface="Comic Sans MS"/>
                <a:cs typeface="Comic Sans MS"/>
              </a:rPr>
              <a:t>Avere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istallato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il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telescopio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latin typeface="Comic Sans MS"/>
                <a:cs typeface="Comic Sans MS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5347" y="2348433"/>
            <a:ext cx="8859423" cy="1785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err="1" smtClean="0">
                <a:latin typeface="Comic Sans MS"/>
                <a:cs typeface="Comic Sans MS"/>
              </a:rPr>
              <a:t>Camere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accese</a:t>
            </a:r>
            <a:r>
              <a:rPr lang="en-US" sz="2000" dirty="0" smtClean="0">
                <a:latin typeface="Comic Sans MS"/>
                <a:cs typeface="Comic Sans MS"/>
              </a:rPr>
              <a:t> e operative </a:t>
            </a:r>
            <a:r>
              <a:rPr lang="en-US" sz="2000" dirty="0" err="1" smtClean="0">
                <a:latin typeface="Comic Sans MS"/>
                <a:cs typeface="Comic Sans MS"/>
              </a:rPr>
              <a:t>alla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tensione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nominale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GPS </a:t>
            </a:r>
            <a:r>
              <a:rPr lang="en-US" sz="2000" dirty="0" err="1" smtClean="0">
                <a:latin typeface="Comic Sans MS"/>
                <a:cs typeface="Comic Sans MS"/>
              </a:rPr>
              <a:t>funzioni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correttamente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err="1" smtClean="0">
                <a:latin typeface="Comic Sans MS"/>
                <a:cs typeface="Comic Sans MS"/>
              </a:rPr>
              <a:t>Connessione</a:t>
            </a:r>
            <a:r>
              <a:rPr lang="en-US" sz="2000" dirty="0" smtClean="0">
                <a:latin typeface="Comic Sans MS"/>
                <a:cs typeface="Comic Sans MS"/>
              </a:rPr>
              <a:t> internet stabile e con </a:t>
            </a:r>
            <a:r>
              <a:rPr lang="en-US" sz="2000" dirty="0" err="1" smtClean="0">
                <a:latin typeface="Comic Sans MS"/>
                <a:cs typeface="Comic Sans MS"/>
              </a:rPr>
              <a:t>banda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sufficiente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err="1" smtClean="0">
                <a:latin typeface="Comic Sans MS"/>
                <a:cs typeface="Comic Sans MS"/>
              </a:rPr>
              <a:t>Trasferimento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dei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dati</a:t>
            </a:r>
            <a:r>
              <a:rPr lang="en-US" sz="2000" dirty="0" smtClean="0">
                <a:latin typeface="Comic Sans MS"/>
                <a:cs typeface="Comic Sans MS"/>
              </a:rPr>
              <a:t> al CNAF </a:t>
            </a:r>
            <a:r>
              <a:rPr lang="en-US" sz="2000" dirty="0" err="1" smtClean="0">
                <a:latin typeface="Comic Sans MS"/>
                <a:cs typeface="Comic Sans MS"/>
              </a:rPr>
              <a:t>provato</a:t>
            </a:r>
            <a:r>
              <a:rPr lang="en-US" sz="2000" dirty="0" smtClean="0">
                <a:latin typeface="Comic Sans MS"/>
                <a:cs typeface="Comic Sans MS"/>
              </a:rPr>
              <a:t> con </a:t>
            </a:r>
            <a:r>
              <a:rPr lang="en-US" sz="2000" dirty="0" err="1" smtClean="0">
                <a:latin typeface="Comic Sans MS"/>
                <a:cs typeface="Comic Sans MS"/>
              </a:rPr>
              <a:t>successo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120" y="5869234"/>
            <a:ext cx="276894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000" i="1" dirty="0" err="1" smtClean="0">
                <a:latin typeface="Comic Sans MS"/>
                <a:cs typeface="Comic Sans MS"/>
              </a:rPr>
              <a:t>Vedere</a:t>
            </a:r>
            <a:r>
              <a:rPr lang="en-US" sz="2000" i="1" dirty="0" smtClean="0">
                <a:latin typeface="Comic Sans MS"/>
                <a:cs typeface="Comic Sans MS"/>
              </a:rPr>
              <a:t> </a:t>
            </a:r>
            <a:r>
              <a:rPr lang="en-US" sz="2000" i="1" dirty="0" err="1" smtClean="0">
                <a:latin typeface="Comic Sans MS"/>
                <a:cs typeface="Comic Sans MS"/>
              </a:rPr>
              <a:t>gli</a:t>
            </a:r>
            <a:r>
              <a:rPr lang="en-US" sz="2000" i="1" dirty="0" smtClean="0">
                <a:latin typeface="Comic Sans MS"/>
                <a:cs typeface="Comic Sans MS"/>
              </a:rPr>
              <a:t> </a:t>
            </a:r>
            <a:r>
              <a:rPr lang="en-US" sz="2000" i="1" dirty="0" err="1" smtClean="0">
                <a:latin typeface="Comic Sans MS"/>
                <a:cs typeface="Comic Sans MS"/>
              </a:rPr>
              <a:t>altri</a:t>
            </a:r>
            <a:r>
              <a:rPr lang="en-US" sz="2000" i="1" dirty="0" smtClean="0">
                <a:latin typeface="Comic Sans MS"/>
                <a:cs typeface="Comic Sans MS"/>
              </a:rPr>
              <a:t> talk !</a:t>
            </a:r>
          </a:p>
        </p:txBody>
      </p:sp>
    </p:spTree>
    <p:extLst>
      <p:ext uri="{BB962C8B-B14F-4D97-AF65-F5344CB8AC3E}">
        <p14:creationId xmlns:p14="http://schemas.microsoft.com/office/powerpoint/2010/main" val="173445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322" y="1674901"/>
            <a:ext cx="8659490" cy="31700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Comic Sans MS"/>
                <a:cs typeface="Comic Sans MS"/>
              </a:rPr>
              <a:t>Il  RUN di un </a:t>
            </a:r>
            <a:r>
              <a:rPr lang="en-US" sz="2800" dirty="0" err="1" smtClean="0">
                <a:latin typeface="Comic Sans MS"/>
                <a:cs typeface="Comic Sans MS"/>
              </a:rPr>
              <a:t>esperimento</a:t>
            </a:r>
            <a:r>
              <a:rPr lang="en-US" sz="2800" dirty="0" smtClean="0">
                <a:latin typeface="Comic Sans MS"/>
                <a:cs typeface="Comic Sans MS"/>
              </a:rPr>
              <a:t>  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latin typeface="Comic Sans MS"/>
              <a:cs typeface="Comic Sans M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Comic Sans MS"/>
                <a:cs typeface="Comic Sans MS"/>
              </a:rPr>
              <a:t>Gli</a:t>
            </a:r>
            <a:r>
              <a:rPr lang="en-US" sz="2800" dirty="0">
                <a:latin typeface="Comic Sans MS"/>
                <a:cs typeface="Comic Sans MS"/>
              </a:rPr>
              <a:t> </a:t>
            </a:r>
            <a:r>
              <a:rPr lang="en-US" sz="2800" dirty="0" err="1" smtClean="0">
                <a:latin typeface="Comic Sans MS"/>
                <a:cs typeface="Comic Sans MS"/>
              </a:rPr>
              <a:t>obiettivi</a:t>
            </a:r>
            <a:r>
              <a:rPr lang="en-US" sz="2800" dirty="0" smtClean="0">
                <a:latin typeface="Comic Sans MS"/>
                <a:cs typeface="Comic Sans MS"/>
              </a:rPr>
              <a:t> del RUN-1 di EEE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Comic Sans MS"/>
              <a:cs typeface="Comic Sans M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Comic Sans MS"/>
                <a:cs typeface="Comic Sans MS"/>
              </a:rPr>
              <a:t>Preparazione</a:t>
            </a:r>
            <a:r>
              <a:rPr lang="en-US" sz="2800" dirty="0" smtClean="0">
                <a:latin typeface="Comic Sans MS"/>
                <a:cs typeface="Comic Sans MS"/>
              </a:rPr>
              <a:t> e </a:t>
            </a:r>
            <a:r>
              <a:rPr lang="en-US" sz="2800" dirty="0" err="1" smtClean="0">
                <a:latin typeface="Comic Sans MS"/>
                <a:cs typeface="Comic Sans MS"/>
              </a:rPr>
              <a:t>realizzazione</a:t>
            </a:r>
            <a:r>
              <a:rPr lang="en-US" sz="2800" dirty="0" smtClean="0">
                <a:latin typeface="Comic Sans MS"/>
                <a:cs typeface="Comic Sans MS"/>
              </a:rPr>
              <a:t> del RUN-1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Comic Sans MS"/>
              <a:cs typeface="Comic Sans M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>
                <a:latin typeface="Comic Sans MS"/>
                <a:cs typeface="Comic Sans MS"/>
              </a:rPr>
              <a:t>R</a:t>
            </a:r>
            <a:r>
              <a:rPr lang="en-US" sz="2800" dirty="0" err="1" smtClean="0">
                <a:latin typeface="Comic Sans MS"/>
                <a:cs typeface="Comic Sans MS"/>
              </a:rPr>
              <a:t>isultati</a:t>
            </a:r>
            <a:r>
              <a:rPr lang="en-US" sz="2800" dirty="0" smtClean="0">
                <a:latin typeface="Comic Sans MS"/>
                <a:cs typeface="Comic Sans MS"/>
              </a:rPr>
              <a:t> del RUN-1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51045"/>
            <a:ext cx="7772400" cy="73016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Outline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2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6319" y="102407"/>
            <a:ext cx="8816248" cy="871259"/>
          </a:xfrm>
        </p:spPr>
        <p:txBody>
          <a:bodyPr>
            <a:normAutofit fontScale="90000"/>
          </a:bodyPr>
          <a:lstStyle/>
          <a:p>
            <a:r>
              <a:rPr lang="en-US" sz="2700" dirty="0" err="1">
                <a:latin typeface="Comic Sans MS"/>
                <a:cs typeface="Comic Sans MS"/>
              </a:rPr>
              <a:t>Preparazione</a:t>
            </a:r>
            <a:r>
              <a:rPr lang="en-US" sz="2700" dirty="0">
                <a:latin typeface="Comic Sans MS"/>
                <a:cs typeface="Comic Sans MS"/>
              </a:rPr>
              <a:t> e </a:t>
            </a:r>
            <a:r>
              <a:rPr lang="en-US" sz="2700" dirty="0" err="1">
                <a:latin typeface="Comic Sans MS"/>
                <a:cs typeface="Comic Sans MS"/>
              </a:rPr>
              <a:t>realizzazione</a:t>
            </a:r>
            <a:r>
              <a:rPr lang="en-US" sz="2700" dirty="0">
                <a:latin typeface="Comic Sans MS"/>
                <a:cs typeface="Comic Sans MS"/>
              </a:rPr>
              <a:t> del RUN-1</a:t>
            </a:r>
            <a:br>
              <a:rPr lang="en-US" sz="2700" dirty="0">
                <a:latin typeface="Comic Sans MS"/>
                <a:cs typeface="Comic Sans MS"/>
              </a:rPr>
            </a:br>
            <a:r>
              <a:rPr lang="en-US" sz="3600" dirty="0" err="1" smtClean="0">
                <a:latin typeface="Comic Sans MS"/>
                <a:cs typeface="Comic Sans MS"/>
              </a:rPr>
              <a:t>Lavoro</a:t>
            </a:r>
            <a:r>
              <a:rPr lang="en-US" sz="3600" dirty="0" smtClean="0">
                <a:latin typeface="Comic Sans MS"/>
                <a:cs typeface="Comic Sans MS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  <a:t>prima</a:t>
            </a:r>
            <a:r>
              <a:rPr lang="en-US" sz="3600" dirty="0">
                <a:latin typeface="Comic Sans MS"/>
                <a:cs typeface="Comic Sans MS"/>
              </a:rPr>
              <a:t> del run  - 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centralizzato</a:t>
            </a:r>
            <a:endParaRPr lang="en-US" sz="31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6318" y="1541775"/>
            <a:ext cx="8816249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Organizzare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turni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  <a:r>
              <a:rPr lang="en-US" sz="2400" dirty="0" err="1" smtClean="0">
                <a:latin typeface="Comic Sans MS"/>
                <a:cs typeface="Comic Sans MS"/>
              </a:rPr>
              <a:t>predisporre</a:t>
            </a:r>
            <a:r>
              <a:rPr lang="en-US" sz="2400" dirty="0" smtClean="0">
                <a:latin typeface="Comic Sans MS"/>
                <a:cs typeface="Comic Sans MS"/>
              </a:rPr>
              <a:t> la </a:t>
            </a:r>
            <a:r>
              <a:rPr lang="en-US" sz="2400" dirty="0" err="1" smtClean="0">
                <a:latin typeface="Comic Sans MS"/>
                <a:cs typeface="Comic Sans MS"/>
              </a:rPr>
              <a:t>documentazione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Comic Sans MS"/>
                <a:cs typeface="Comic Sans MS"/>
              </a:rPr>
              <a:t>e </a:t>
            </a:r>
            <a:r>
              <a:rPr lang="en-US" sz="2400" dirty="0" err="1" smtClean="0">
                <a:latin typeface="Comic Sans MS"/>
                <a:cs typeface="Comic Sans MS"/>
              </a:rPr>
              <a:t>definire</a:t>
            </a:r>
            <a:r>
              <a:rPr lang="en-US" sz="2400" dirty="0" smtClean="0">
                <a:latin typeface="Comic Sans MS"/>
                <a:cs typeface="Comic Sans MS"/>
              </a:rPr>
              <a:t> le procedure </a:t>
            </a:r>
            <a:r>
              <a:rPr lang="en-US" sz="2400" dirty="0">
                <a:latin typeface="Comic Sans MS"/>
                <a:cs typeface="Comic Sans MS"/>
              </a:rPr>
              <a:t>web (</a:t>
            </a:r>
            <a:r>
              <a:rPr lang="en-US" sz="2400" dirty="0" err="1">
                <a:latin typeface="Comic Sans MS"/>
                <a:cs typeface="Comic Sans MS"/>
              </a:rPr>
              <a:t>manuali</a:t>
            </a:r>
            <a:r>
              <a:rPr lang="en-US" sz="2400" dirty="0">
                <a:latin typeface="Comic Sans MS"/>
                <a:cs typeface="Comic Sans MS"/>
              </a:rPr>
              <a:t>, log-book </a:t>
            </a:r>
            <a:r>
              <a:rPr lang="en-US" sz="2400" dirty="0" err="1">
                <a:latin typeface="Comic Sans MS"/>
                <a:cs typeface="Comic Sans MS"/>
              </a:rPr>
              <a:t>elettronico</a:t>
            </a:r>
            <a:r>
              <a:rPr lang="en-US" sz="2400" dirty="0">
                <a:latin typeface="Comic Sans MS"/>
                <a:cs typeface="Comic Sans MS"/>
              </a:rPr>
              <a:t>, …)</a:t>
            </a:r>
          </a:p>
          <a:p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dirty="0" err="1">
                <a:latin typeface="Comic Sans MS"/>
                <a:cs typeface="Comic Sans MS"/>
              </a:rPr>
              <a:t>I</a:t>
            </a:r>
            <a:r>
              <a:rPr lang="en-US" sz="2400" dirty="0" err="1" smtClean="0">
                <a:latin typeface="Comic Sans MS"/>
                <a:cs typeface="Comic Sans MS"/>
              </a:rPr>
              <a:t>stallazione</a:t>
            </a:r>
            <a:r>
              <a:rPr lang="en-US" sz="2400" dirty="0" smtClean="0">
                <a:latin typeface="Comic Sans MS"/>
                <a:cs typeface="Comic Sans MS"/>
              </a:rPr>
              <a:t> e </a:t>
            </a:r>
            <a:r>
              <a:rPr lang="en-US" sz="2400" dirty="0" err="1" smtClean="0">
                <a:latin typeface="Comic Sans MS"/>
                <a:cs typeface="Comic Sans MS"/>
              </a:rPr>
              <a:t>gestione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dei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programmi</a:t>
            </a:r>
            <a:r>
              <a:rPr lang="en-US" sz="2400" dirty="0" smtClean="0">
                <a:latin typeface="Comic Sans MS"/>
                <a:cs typeface="Comic Sans MS"/>
              </a:rPr>
              <a:t> di: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>
                <a:latin typeface="Comic Sans MS"/>
                <a:cs typeface="Comic Sans MS"/>
              </a:rPr>
              <a:t>trasmissione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Comic Sans MS"/>
                <a:cs typeface="Comic Sans MS"/>
              </a:rPr>
              <a:t>da </a:t>
            </a:r>
            <a:r>
              <a:rPr lang="en-US" sz="2400" dirty="0" err="1">
                <a:latin typeface="Comic Sans MS"/>
                <a:cs typeface="Comic Sans MS"/>
              </a:rPr>
              <a:t>scuole</a:t>
            </a:r>
            <a:r>
              <a:rPr lang="en-US" sz="2400" dirty="0">
                <a:latin typeface="Comic Sans MS"/>
                <a:cs typeface="Comic Sans MS"/>
              </a:rPr>
              <a:t> al </a:t>
            </a:r>
            <a:r>
              <a:rPr lang="en-US" sz="2400" dirty="0" smtClean="0">
                <a:latin typeface="Comic Sans MS"/>
                <a:cs typeface="Comic Sans MS"/>
              </a:rPr>
              <a:t>CNAF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>
                <a:latin typeface="Comic Sans MS"/>
                <a:cs typeface="Comic Sans MS"/>
              </a:rPr>
              <a:t>ricostruzione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Comic Sans MS"/>
                <a:cs typeface="Comic Sans MS"/>
              </a:rPr>
              <a:t>(</a:t>
            </a:r>
            <a:r>
              <a:rPr lang="en-US" sz="2400" dirty="0" smtClean="0">
                <a:latin typeface="Comic Sans MS"/>
                <a:cs typeface="Comic Sans MS"/>
              </a:rPr>
              <a:t>“</a:t>
            </a:r>
            <a:r>
              <a:rPr lang="en-US" sz="2400" i="1" dirty="0" smtClean="0">
                <a:latin typeface="Comic Sans MS"/>
                <a:cs typeface="Comic Sans MS"/>
              </a:rPr>
              <a:t>EEE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i="1" dirty="0" smtClean="0">
                <a:latin typeface="Comic Sans MS"/>
                <a:cs typeface="Comic Sans MS"/>
              </a:rPr>
              <a:t>analyzer</a:t>
            </a:r>
            <a:r>
              <a:rPr lang="en-US" sz="2400" dirty="0">
                <a:latin typeface="Comic Sans MS"/>
                <a:cs typeface="Comic Sans MS"/>
              </a:rPr>
              <a:t>”</a:t>
            </a:r>
            <a:r>
              <a:rPr lang="en-US" sz="2400" dirty="0" smtClean="0">
                <a:latin typeface="Comic Sans MS"/>
                <a:cs typeface="Comic Sans MS"/>
              </a:rPr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>
                <a:latin typeface="Comic Sans MS"/>
                <a:cs typeface="Comic Sans MS"/>
              </a:rPr>
              <a:t>gestione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automatizzata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dell’analisi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latin typeface="Comic Sans MS"/>
                <a:cs typeface="Comic Sans MS"/>
              </a:rPr>
              <a:t>(“</a:t>
            </a:r>
            <a:r>
              <a:rPr lang="en-US" sz="2400" i="1" dirty="0">
                <a:latin typeface="Comic Sans MS"/>
                <a:cs typeface="Comic Sans MS"/>
              </a:rPr>
              <a:t>Python</a:t>
            </a:r>
            <a:r>
              <a:rPr lang="en-US" sz="2400" dirty="0">
                <a:latin typeface="Comic Sans MS"/>
                <a:cs typeface="Comic Sans MS"/>
              </a:rPr>
              <a:t> wrapper</a:t>
            </a:r>
            <a:r>
              <a:rPr lang="en-US" sz="2400" dirty="0" smtClean="0">
                <a:latin typeface="Comic Sans MS"/>
                <a:cs typeface="Comic Sans MS"/>
              </a:rPr>
              <a:t>”)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Comic Sans MS"/>
                <a:cs typeface="Comic Sans MS"/>
              </a:rPr>
              <a:t>monitoring </a:t>
            </a:r>
            <a:r>
              <a:rPr lang="en-US" sz="2400" dirty="0">
                <a:latin typeface="Comic Sans MS"/>
                <a:cs typeface="Comic Sans MS"/>
              </a:rPr>
              <a:t>e DQM 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Comic Sans MS"/>
                <a:cs typeface="Comic Sans MS"/>
              </a:rPr>
              <a:t>al </a:t>
            </a:r>
            <a:r>
              <a:rPr lang="en-US" sz="2400" dirty="0" smtClean="0">
                <a:latin typeface="Comic Sans MS"/>
                <a:cs typeface="Comic Sans MS"/>
              </a:rPr>
              <a:t>CNAF e Centro Fermi</a:t>
            </a:r>
          </a:p>
          <a:p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dirty="0" err="1">
                <a:latin typeface="Comic Sans MS"/>
                <a:cs typeface="Comic Sans MS"/>
              </a:rPr>
              <a:t>I</a:t>
            </a:r>
            <a:r>
              <a:rPr lang="en-US" sz="2400" dirty="0" err="1" smtClean="0">
                <a:latin typeface="Comic Sans MS"/>
                <a:cs typeface="Comic Sans MS"/>
              </a:rPr>
              <a:t>nformazione</a:t>
            </a:r>
            <a:r>
              <a:rPr lang="en-US" sz="2400" dirty="0" smtClean="0">
                <a:latin typeface="Comic Sans MS"/>
                <a:cs typeface="Comic Sans MS"/>
              </a:rPr>
              <a:t> a </a:t>
            </a:r>
            <a:r>
              <a:rPr lang="en-US" sz="2400" dirty="0" err="1">
                <a:latin typeface="Comic Sans MS"/>
                <a:cs typeface="Comic Sans MS"/>
              </a:rPr>
              <a:t>referenti</a:t>
            </a:r>
            <a:r>
              <a:rPr lang="en-US" sz="2400" dirty="0">
                <a:latin typeface="Comic Sans MS"/>
                <a:cs typeface="Comic Sans MS"/>
              </a:rPr>
              <a:t> e </a:t>
            </a:r>
            <a:r>
              <a:rPr lang="en-US" sz="2400" dirty="0" err="1">
                <a:latin typeface="Comic Sans MS"/>
                <a:cs typeface="Comic Sans MS"/>
              </a:rPr>
              <a:t>scuole</a:t>
            </a:r>
            <a:r>
              <a:rPr lang="en-US" sz="2400" dirty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120" y="5869234"/>
            <a:ext cx="276894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000" i="1" dirty="0" err="1" smtClean="0">
                <a:latin typeface="Comic Sans MS"/>
                <a:cs typeface="Comic Sans MS"/>
              </a:rPr>
              <a:t>Vedere</a:t>
            </a:r>
            <a:r>
              <a:rPr lang="en-US" sz="2000" i="1" dirty="0" smtClean="0">
                <a:latin typeface="Comic Sans MS"/>
                <a:cs typeface="Comic Sans MS"/>
              </a:rPr>
              <a:t> </a:t>
            </a:r>
            <a:r>
              <a:rPr lang="en-US" sz="2000" i="1" dirty="0" err="1" smtClean="0">
                <a:latin typeface="Comic Sans MS"/>
                <a:cs typeface="Comic Sans MS"/>
              </a:rPr>
              <a:t>gli</a:t>
            </a:r>
            <a:r>
              <a:rPr lang="en-US" sz="2000" i="1" dirty="0" smtClean="0">
                <a:latin typeface="Comic Sans MS"/>
                <a:cs typeface="Comic Sans MS"/>
              </a:rPr>
              <a:t> </a:t>
            </a:r>
            <a:r>
              <a:rPr lang="en-US" sz="2000" i="1" dirty="0" err="1" smtClean="0">
                <a:latin typeface="Comic Sans MS"/>
                <a:cs typeface="Comic Sans MS"/>
              </a:rPr>
              <a:t>altri</a:t>
            </a:r>
            <a:r>
              <a:rPr lang="en-US" sz="2000" i="1" dirty="0" smtClean="0">
                <a:latin typeface="Comic Sans MS"/>
                <a:cs typeface="Comic Sans MS"/>
              </a:rPr>
              <a:t> talk !</a:t>
            </a:r>
          </a:p>
        </p:txBody>
      </p:sp>
    </p:spTree>
    <p:extLst>
      <p:ext uri="{BB962C8B-B14F-4D97-AF65-F5344CB8AC3E}">
        <p14:creationId xmlns:p14="http://schemas.microsoft.com/office/powerpoint/2010/main" val="425582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1934" y="102408"/>
            <a:ext cx="9021101" cy="730168"/>
          </a:xfrm>
        </p:spPr>
        <p:txBody>
          <a:bodyPr>
            <a:normAutofit fontScale="90000"/>
          </a:bodyPr>
          <a:lstStyle/>
          <a:p>
            <a:r>
              <a:rPr lang="en-US" sz="2700" dirty="0" err="1">
                <a:latin typeface="Comic Sans MS"/>
                <a:cs typeface="Comic Sans MS"/>
              </a:rPr>
              <a:t>Preparazione</a:t>
            </a:r>
            <a:r>
              <a:rPr lang="en-US" sz="2700" dirty="0">
                <a:latin typeface="Comic Sans MS"/>
                <a:cs typeface="Comic Sans MS"/>
              </a:rPr>
              <a:t> e </a:t>
            </a:r>
            <a:r>
              <a:rPr lang="en-US" sz="2700" dirty="0" err="1">
                <a:latin typeface="Comic Sans MS"/>
                <a:cs typeface="Comic Sans MS"/>
              </a:rPr>
              <a:t>realizzazione</a:t>
            </a:r>
            <a:r>
              <a:rPr lang="en-US" sz="2700" dirty="0">
                <a:latin typeface="Comic Sans MS"/>
                <a:cs typeface="Comic Sans MS"/>
              </a:rPr>
              <a:t> del RUN-1</a:t>
            </a:r>
            <a:r>
              <a:rPr lang="en-US" sz="3600" dirty="0">
                <a:latin typeface="Comic Sans MS"/>
                <a:cs typeface="Comic Sans MS"/>
              </a:rPr>
              <a:t/>
            </a:r>
            <a:br>
              <a:rPr lang="en-US" sz="3600" dirty="0">
                <a:latin typeface="Comic Sans MS"/>
                <a:cs typeface="Comic Sans MS"/>
              </a:rPr>
            </a:br>
            <a:r>
              <a:rPr lang="en-US" sz="3600" dirty="0" err="1">
                <a:latin typeface="Comic Sans MS"/>
                <a:cs typeface="Comic Sans MS"/>
              </a:rPr>
              <a:t>Lavoro</a:t>
            </a:r>
            <a:r>
              <a:rPr lang="en-US" sz="3600" dirty="0">
                <a:latin typeface="Comic Sans MS"/>
                <a:cs typeface="Comic Sans MS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omic Sans MS"/>
                <a:cs typeface="Comic Sans MS"/>
              </a:rPr>
              <a:t>durante</a:t>
            </a:r>
            <a:r>
              <a:rPr lang="en-US" sz="3600" dirty="0">
                <a:latin typeface="Comic Sans MS"/>
                <a:cs typeface="Comic Sans MS"/>
              </a:rPr>
              <a:t> </a:t>
            </a:r>
            <a:r>
              <a:rPr lang="en-US" sz="3600" dirty="0" err="1">
                <a:latin typeface="Comic Sans MS"/>
                <a:cs typeface="Comic Sans MS"/>
              </a:rPr>
              <a:t>il</a:t>
            </a:r>
            <a:r>
              <a:rPr lang="en-US" sz="3600" dirty="0">
                <a:latin typeface="Comic Sans MS"/>
                <a:cs typeface="Comic Sans MS"/>
              </a:rPr>
              <a:t> run </a:t>
            </a:r>
            <a:r>
              <a:rPr lang="en-US" sz="3600" dirty="0" smtClean="0">
                <a:latin typeface="Comic Sans MS"/>
                <a:cs typeface="Comic Sans MS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resso</a:t>
            </a:r>
            <a:r>
              <a:rPr lang="en-US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telescopi</a:t>
            </a:r>
            <a:endParaRPr lang="en-US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2138" y="1274301"/>
            <a:ext cx="8753113" cy="3416320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400" dirty="0" smtClean="0">
                <a:latin typeface="Comic Sans MS"/>
                <a:cs typeface="Comic Sans MS"/>
              </a:rPr>
              <a:t>Verificare quotidianamente il funzionamento del telescopio (</a:t>
            </a:r>
            <a:r>
              <a:rPr lang="it-IT" sz="2400" dirty="0" err="1" smtClean="0">
                <a:latin typeface="Comic Sans MS"/>
                <a:cs typeface="Comic Sans MS"/>
              </a:rPr>
              <a:t>checklist</a:t>
            </a:r>
            <a:r>
              <a:rPr lang="it-IT" sz="2400" dirty="0" smtClean="0">
                <a:latin typeface="Comic Sans MS"/>
                <a:cs typeface="Comic Sans MS"/>
              </a:rPr>
              <a:t>) e</a:t>
            </a:r>
            <a:r>
              <a:rPr lang="it-IT" sz="2400" dirty="0">
                <a:latin typeface="Comic Sans MS"/>
                <a:cs typeface="Comic Sans MS"/>
              </a:rPr>
              <a:t> c</a:t>
            </a:r>
            <a:r>
              <a:rPr lang="it-IT" sz="2400" dirty="0" smtClean="0">
                <a:latin typeface="Comic Sans MS"/>
                <a:cs typeface="Comic Sans MS"/>
              </a:rPr>
              <a:t>ompilare quotidianamente il </a:t>
            </a:r>
            <a:r>
              <a:rPr lang="it-IT" sz="2400" dirty="0" err="1" smtClean="0">
                <a:latin typeface="Comic Sans MS"/>
                <a:cs typeface="Comic Sans MS"/>
              </a:rPr>
              <a:t>logbook</a:t>
            </a:r>
            <a:r>
              <a:rPr lang="it-IT" sz="2400" dirty="0" smtClean="0">
                <a:latin typeface="Comic Sans MS"/>
                <a:cs typeface="Comic Sans MS"/>
              </a:rPr>
              <a:t> elettronico</a:t>
            </a:r>
          </a:p>
          <a:p>
            <a:endParaRPr lang="it-IT" sz="2400" u="sng" dirty="0" smtClean="0">
              <a:latin typeface="Comic Sans MS"/>
              <a:cs typeface="Comic Sans MS"/>
            </a:endParaRPr>
          </a:p>
          <a:p>
            <a:pPr marL="285750" lvl="0" indent="-285750">
              <a:buFont typeface="Arial"/>
              <a:buChar char="•"/>
            </a:pPr>
            <a:r>
              <a:rPr lang="it-IT" sz="2400" dirty="0">
                <a:latin typeface="Comic Sans MS"/>
                <a:cs typeface="Comic Sans MS"/>
              </a:rPr>
              <a:t>V</a:t>
            </a:r>
            <a:r>
              <a:rPr lang="it-IT" sz="2400" dirty="0" smtClean="0">
                <a:latin typeface="Comic Sans MS"/>
                <a:cs typeface="Comic Sans MS"/>
              </a:rPr>
              <a:t>edere come sono i propri dati ricostruiti:  istogrammi di </a:t>
            </a:r>
            <a:r>
              <a:rPr lang="it-IT" sz="2400" dirty="0" err="1" smtClean="0">
                <a:latin typeface="Comic Sans MS"/>
                <a:cs typeface="Comic Sans MS"/>
              </a:rPr>
              <a:t>qualita’</a:t>
            </a:r>
            <a:r>
              <a:rPr lang="it-IT" sz="2400" dirty="0" smtClean="0">
                <a:latin typeface="Comic Sans MS"/>
                <a:cs typeface="Comic Sans MS"/>
              </a:rPr>
              <a:t> degli eventi</a:t>
            </a:r>
            <a:endParaRPr lang="it-IT" sz="2400" dirty="0">
              <a:latin typeface="Comic Sans MS"/>
              <a:cs typeface="Comic Sans MS"/>
            </a:endParaRPr>
          </a:p>
          <a:p>
            <a:pPr marL="285750" lvl="0" indent="-285750">
              <a:buFont typeface="Arial"/>
              <a:buChar char="•"/>
            </a:pPr>
            <a:endParaRPr lang="it-IT" sz="2400" dirty="0" smtClean="0">
              <a:latin typeface="Comic Sans MS"/>
              <a:cs typeface="Comic Sans MS"/>
            </a:endParaRPr>
          </a:p>
          <a:p>
            <a:pPr marL="285750" lvl="0" indent="-285750">
              <a:buFont typeface="Arial"/>
              <a:buChar char="•"/>
            </a:pPr>
            <a:r>
              <a:rPr lang="it-IT" sz="2400" dirty="0" smtClean="0">
                <a:latin typeface="Comic Sans MS"/>
                <a:cs typeface="Comic Sans MS"/>
              </a:rPr>
              <a:t>Effettuare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appositi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run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di calibrazione</a:t>
            </a:r>
            <a:r>
              <a:rPr lang="it-IT" sz="2400" dirty="0" smtClean="0">
                <a:latin typeface="Comic Sans MS"/>
                <a:cs typeface="Comic Sans MS"/>
              </a:rPr>
              <a:t>, soprattutto in caso di forti variazioni del HW-SW-</a:t>
            </a:r>
            <a:r>
              <a:rPr lang="it-IT" sz="2400" dirty="0" err="1" smtClean="0">
                <a:latin typeface="Comic Sans MS"/>
                <a:cs typeface="Comic Sans MS"/>
              </a:rPr>
              <a:t>settings</a:t>
            </a:r>
            <a:r>
              <a:rPr lang="it-IT" sz="2400" dirty="0" smtClean="0">
                <a:latin typeface="Comic Sans MS"/>
                <a:cs typeface="Comic Sans MS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120" y="5869234"/>
            <a:ext cx="276894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000" i="1" dirty="0" err="1" smtClean="0">
                <a:latin typeface="Comic Sans MS"/>
                <a:cs typeface="Comic Sans MS"/>
              </a:rPr>
              <a:t>Vedere</a:t>
            </a:r>
            <a:r>
              <a:rPr lang="en-US" sz="2000" i="1" dirty="0" smtClean="0">
                <a:latin typeface="Comic Sans MS"/>
                <a:cs typeface="Comic Sans MS"/>
              </a:rPr>
              <a:t> </a:t>
            </a:r>
            <a:r>
              <a:rPr lang="en-US" sz="2000" i="1" dirty="0" err="1" smtClean="0">
                <a:latin typeface="Comic Sans MS"/>
                <a:cs typeface="Comic Sans MS"/>
              </a:rPr>
              <a:t>gli</a:t>
            </a:r>
            <a:r>
              <a:rPr lang="en-US" sz="2000" i="1" dirty="0" smtClean="0">
                <a:latin typeface="Comic Sans MS"/>
                <a:cs typeface="Comic Sans MS"/>
              </a:rPr>
              <a:t> </a:t>
            </a:r>
            <a:r>
              <a:rPr lang="en-US" sz="2000" i="1" dirty="0" err="1" smtClean="0">
                <a:latin typeface="Comic Sans MS"/>
                <a:cs typeface="Comic Sans MS"/>
              </a:rPr>
              <a:t>altri</a:t>
            </a:r>
            <a:r>
              <a:rPr lang="en-US" sz="2000" i="1" dirty="0" smtClean="0">
                <a:latin typeface="Comic Sans MS"/>
                <a:cs typeface="Comic Sans MS"/>
              </a:rPr>
              <a:t> talk !</a:t>
            </a:r>
          </a:p>
        </p:txBody>
      </p:sp>
    </p:spTree>
    <p:extLst>
      <p:ext uri="{BB962C8B-B14F-4D97-AF65-F5344CB8AC3E}">
        <p14:creationId xmlns:p14="http://schemas.microsoft.com/office/powerpoint/2010/main" val="181482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1" y="102408"/>
            <a:ext cx="8966337" cy="730168"/>
          </a:xfrm>
        </p:spPr>
        <p:txBody>
          <a:bodyPr>
            <a:normAutofit fontScale="90000"/>
          </a:bodyPr>
          <a:lstStyle/>
          <a:p>
            <a:r>
              <a:rPr lang="en-US" sz="2700" dirty="0" err="1">
                <a:latin typeface="Comic Sans MS"/>
                <a:cs typeface="Comic Sans MS"/>
              </a:rPr>
              <a:t>Preparazione</a:t>
            </a:r>
            <a:r>
              <a:rPr lang="en-US" sz="2700" dirty="0">
                <a:latin typeface="Comic Sans MS"/>
                <a:cs typeface="Comic Sans MS"/>
              </a:rPr>
              <a:t> e </a:t>
            </a:r>
            <a:r>
              <a:rPr lang="en-US" sz="2700" dirty="0" err="1">
                <a:latin typeface="Comic Sans MS"/>
                <a:cs typeface="Comic Sans MS"/>
              </a:rPr>
              <a:t>realizzazione</a:t>
            </a:r>
            <a:r>
              <a:rPr lang="en-US" sz="2700" dirty="0">
                <a:latin typeface="Comic Sans MS"/>
                <a:cs typeface="Comic Sans MS"/>
              </a:rPr>
              <a:t> del RUN-1</a:t>
            </a:r>
            <a:r>
              <a:rPr lang="en-US" sz="3600" dirty="0">
                <a:latin typeface="Comic Sans MS"/>
                <a:cs typeface="Comic Sans MS"/>
              </a:rPr>
              <a:t/>
            </a:r>
            <a:br>
              <a:rPr lang="en-US" sz="3600" dirty="0">
                <a:latin typeface="Comic Sans MS"/>
                <a:cs typeface="Comic Sans MS"/>
              </a:rPr>
            </a:br>
            <a:r>
              <a:rPr lang="en-US" sz="3600" dirty="0" err="1">
                <a:latin typeface="Comic Sans MS"/>
                <a:cs typeface="Comic Sans MS"/>
              </a:rPr>
              <a:t>Lavoro</a:t>
            </a:r>
            <a:r>
              <a:rPr lang="en-US" sz="3600" dirty="0">
                <a:latin typeface="Comic Sans MS"/>
                <a:cs typeface="Comic Sans M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durante</a:t>
            </a:r>
            <a:r>
              <a:rPr lang="en-US" sz="3600" dirty="0" smtClean="0">
                <a:latin typeface="Comic Sans MS"/>
                <a:cs typeface="Comic Sans MS"/>
              </a:rPr>
              <a:t> </a:t>
            </a:r>
            <a:r>
              <a:rPr lang="en-US" sz="3600" dirty="0">
                <a:latin typeface="Comic Sans MS"/>
                <a:cs typeface="Comic Sans MS"/>
              </a:rPr>
              <a:t>del run  - </a:t>
            </a:r>
            <a:r>
              <a:rPr lang="en-US" sz="3600" b="1" dirty="0" err="1">
                <a:solidFill>
                  <a:srgbClr val="FF0000"/>
                </a:solidFill>
                <a:latin typeface="Comic Sans MS"/>
                <a:cs typeface="Comic Sans MS"/>
              </a:rPr>
              <a:t>centralizzato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1944" y="1160359"/>
            <a:ext cx="8906323" cy="1631216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Lo 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shifter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giornalmente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latin typeface="Comic Sans MS"/>
                <a:cs typeface="Comic Sans MS"/>
              </a:rPr>
              <a:t>E</a:t>
            </a:r>
            <a:r>
              <a:rPr lang="en-US" sz="2000" dirty="0" err="1" smtClean="0">
                <a:latin typeface="Comic Sans MS"/>
                <a:cs typeface="Comic Sans MS"/>
              </a:rPr>
              <a:t>samina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>
                <a:latin typeface="Comic Sans MS"/>
                <a:cs typeface="Comic Sans MS"/>
              </a:rPr>
              <a:t>lo </a:t>
            </a:r>
            <a:r>
              <a:rPr lang="en-US" sz="2000" dirty="0" err="1">
                <a:latin typeface="Comic Sans MS"/>
                <a:cs typeface="Comic Sans MS"/>
              </a:rPr>
              <a:t>stato</a:t>
            </a:r>
            <a:r>
              <a:rPr lang="en-US" sz="2000" dirty="0">
                <a:latin typeface="Comic Sans MS"/>
                <a:cs typeface="Comic Sans MS"/>
              </a:rPr>
              <a:t> di </a:t>
            </a:r>
            <a:r>
              <a:rPr lang="en-US" sz="2000" dirty="0" err="1">
                <a:latin typeface="Comic Sans MS"/>
                <a:cs typeface="Comic Sans MS"/>
              </a:rPr>
              <a:t>ogni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scuola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omic Sans MS"/>
                <a:cs typeface="Comic Sans MS"/>
              </a:rPr>
              <a:t>I</a:t>
            </a:r>
            <a:r>
              <a:rPr lang="en-US" sz="2000" dirty="0" smtClean="0">
                <a:latin typeface="Comic Sans MS"/>
                <a:cs typeface="Comic Sans MS"/>
              </a:rPr>
              <a:t>n </a:t>
            </a:r>
            <a:r>
              <a:rPr lang="en-US" sz="2000" dirty="0" err="1" smtClean="0">
                <a:latin typeface="Comic Sans MS"/>
                <a:cs typeface="Comic Sans MS"/>
              </a:rPr>
              <a:t>caso</a:t>
            </a:r>
            <a:r>
              <a:rPr lang="en-US" sz="2000" dirty="0" smtClean="0">
                <a:latin typeface="Comic Sans MS"/>
                <a:cs typeface="Comic Sans MS"/>
              </a:rPr>
              <a:t> di </a:t>
            </a:r>
            <a:r>
              <a:rPr lang="en-US" sz="2000" dirty="0" err="1" smtClean="0">
                <a:latin typeface="Comic Sans MS"/>
                <a:cs typeface="Comic Sans MS"/>
              </a:rPr>
              <a:t>malfunzionamenti</a:t>
            </a:r>
            <a:r>
              <a:rPr lang="en-US" sz="2000" dirty="0" smtClean="0">
                <a:latin typeface="Comic Sans MS"/>
                <a:cs typeface="Comic Sans MS"/>
              </a:rPr>
              <a:t> o </a:t>
            </a:r>
            <a:r>
              <a:rPr lang="en-US" sz="2000" dirty="0" err="1" smtClean="0">
                <a:latin typeface="Comic Sans MS"/>
                <a:cs typeface="Comic Sans MS"/>
              </a:rPr>
              <a:t>dubbi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contatta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il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referente</a:t>
            </a:r>
            <a:endParaRPr lang="en-US" sz="2000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omic Sans MS"/>
                <a:cs typeface="Comic Sans MS"/>
              </a:rPr>
              <a:t>P</a:t>
            </a:r>
            <a:r>
              <a:rPr lang="en-US" sz="2000" dirty="0" smtClean="0">
                <a:latin typeface="Comic Sans MS"/>
                <a:cs typeface="Comic Sans MS"/>
              </a:rPr>
              <a:t>roduce un report </a:t>
            </a:r>
            <a:r>
              <a:rPr lang="en-US" sz="2000" dirty="0" err="1" smtClean="0">
                <a:latin typeface="Comic Sans MS"/>
                <a:cs typeface="Comic Sans MS"/>
              </a:rPr>
              <a:t>sulla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situazione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e  </a:t>
            </a:r>
            <a:r>
              <a:rPr lang="en-US" sz="2000" dirty="0" err="1">
                <a:latin typeface="Comic Sans MS"/>
                <a:cs typeface="Comic Sans MS"/>
              </a:rPr>
              <a:t>fatti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rilevanti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delle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ultime</a:t>
            </a:r>
            <a:r>
              <a:rPr lang="en-US" sz="2000" dirty="0">
                <a:latin typeface="Comic Sans MS"/>
                <a:cs typeface="Comic Sans MS"/>
              </a:rPr>
              <a:t> 24 ore.  Il report </a:t>
            </a:r>
            <a:r>
              <a:rPr lang="en-US" sz="2000" dirty="0" err="1">
                <a:latin typeface="Comic Sans MS"/>
                <a:cs typeface="Comic Sans MS"/>
              </a:rPr>
              <a:t>viene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mandato</a:t>
            </a:r>
            <a:r>
              <a:rPr lang="en-US" sz="2000" dirty="0">
                <a:latin typeface="Comic Sans MS"/>
                <a:cs typeface="Comic Sans MS"/>
              </a:rPr>
              <a:t> via e-mail e </a:t>
            </a:r>
            <a:r>
              <a:rPr lang="en-US" sz="2000" dirty="0" err="1">
                <a:latin typeface="Comic Sans MS"/>
                <a:cs typeface="Comic Sans MS"/>
              </a:rPr>
              <a:t>caricato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sul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sito</a:t>
            </a:r>
            <a:r>
              <a:rPr lang="en-US" sz="2000" dirty="0">
                <a:latin typeface="Comic Sans MS"/>
                <a:cs typeface="Comic Sans MS"/>
              </a:rPr>
              <a:t> web</a:t>
            </a:r>
            <a:r>
              <a:rPr lang="it-IT" sz="2000" dirty="0">
                <a:latin typeface="Comic Sans MS"/>
                <a:cs typeface="Comic Sans MS"/>
              </a:rPr>
              <a:t> </a:t>
            </a:r>
            <a:endParaRPr lang="it-IT" sz="2000" dirty="0" smtClean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944" y="3260771"/>
            <a:ext cx="8922173" cy="2554545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run coordinators </a:t>
            </a:r>
            <a:r>
              <a:rPr lang="en-US" sz="2000" dirty="0">
                <a:latin typeface="Comic Sans MS"/>
                <a:cs typeface="Comic Sans MS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latin typeface="Comic Sans MS"/>
                <a:cs typeface="Comic Sans MS"/>
              </a:rPr>
              <a:t>O</a:t>
            </a:r>
            <a:r>
              <a:rPr lang="en-US" sz="2000" dirty="0" err="1" smtClean="0">
                <a:latin typeface="Comic Sans MS"/>
                <a:cs typeface="Comic Sans MS"/>
              </a:rPr>
              <a:t>rganizzano</a:t>
            </a:r>
            <a:r>
              <a:rPr lang="en-US" sz="2000" dirty="0" smtClean="0">
                <a:latin typeface="Comic Sans MS"/>
                <a:cs typeface="Comic Sans MS"/>
              </a:rPr>
              <a:t>  </a:t>
            </a:r>
            <a:r>
              <a:rPr lang="en-US" sz="2000" dirty="0" err="1" smtClean="0">
                <a:latin typeface="Comic Sans MS"/>
                <a:cs typeface="Comic Sans MS"/>
              </a:rPr>
              <a:t>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turni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degli</a:t>
            </a:r>
            <a:r>
              <a:rPr lang="en-US" sz="2000" dirty="0" smtClean="0">
                <a:latin typeface="Comic Sans MS"/>
                <a:cs typeface="Comic Sans MS"/>
              </a:rPr>
              <a:t> shifter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latin typeface="Comic Sans MS"/>
                <a:cs typeface="Comic Sans MS"/>
              </a:rPr>
              <a:t>S</a:t>
            </a:r>
            <a:r>
              <a:rPr lang="en-US" sz="2000" dirty="0" err="1" smtClean="0">
                <a:latin typeface="Comic Sans MS"/>
                <a:cs typeface="Comic Sans MS"/>
              </a:rPr>
              <a:t>tudiano</a:t>
            </a:r>
            <a:r>
              <a:rPr lang="en-US" sz="2000" dirty="0" smtClean="0">
                <a:latin typeface="Comic Sans MS"/>
                <a:cs typeface="Comic Sans MS"/>
              </a:rPr>
              <a:t>  </a:t>
            </a:r>
            <a:r>
              <a:rPr lang="en-US" sz="2000" dirty="0" err="1" smtClean="0">
                <a:latin typeface="Comic Sans MS"/>
                <a:cs typeface="Comic Sans MS"/>
              </a:rPr>
              <a:t>i</a:t>
            </a:r>
            <a:r>
              <a:rPr lang="en-US" sz="2000" dirty="0" smtClean="0">
                <a:latin typeface="Comic Sans MS"/>
                <a:cs typeface="Comic Sans MS"/>
              </a:rPr>
              <a:t> report </a:t>
            </a:r>
            <a:r>
              <a:rPr lang="en-US" sz="2000" dirty="0" err="1" smtClean="0">
                <a:latin typeface="Comic Sans MS"/>
                <a:cs typeface="Comic Sans MS"/>
              </a:rPr>
              <a:t>degli</a:t>
            </a:r>
            <a:r>
              <a:rPr lang="en-US" sz="2000" dirty="0" smtClean="0">
                <a:latin typeface="Comic Sans MS"/>
                <a:cs typeface="Comic Sans MS"/>
              </a:rPr>
              <a:t> shifter </a:t>
            </a:r>
            <a:r>
              <a:rPr lang="en-US" sz="2000" dirty="0" err="1" smtClean="0">
                <a:latin typeface="Comic Sans MS"/>
                <a:cs typeface="Comic Sans MS"/>
              </a:rPr>
              <a:t>verificando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quantita</a:t>
            </a:r>
            <a:r>
              <a:rPr lang="en-US" sz="2000" dirty="0" smtClean="0">
                <a:latin typeface="Comic Sans MS"/>
                <a:cs typeface="Comic Sans MS"/>
              </a:rPr>
              <a:t>’ e </a:t>
            </a:r>
            <a:r>
              <a:rPr lang="en-US" sz="2000" dirty="0" err="1" smtClean="0">
                <a:latin typeface="Comic Sans MS"/>
                <a:cs typeface="Comic Sans MS"/>
              </a:rPr>
              <a:t>qualita</a:t>
            </a:r>
            <a:r>
              <a:rPr lang="en-US" sz="2000" dirty="0" smtClean="0">
                <a:latin typeface="Comic Sans MS"/>
                <a:cs typeface="Comic Sans MS"/>
              </a:rPr>
              <a:t>’ </a:t>
            </a:r>
            <a:r>
              <a:rPr lang="en-US" sz="2000" dirty="0" err="1" smtClean="0">
                <a:latin typeface="Comic Sans MS"/>
                <a:cs typeface="Comic Sans MS"/>
              </a:rPr>
              <a:t>della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presa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dati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latin typeface="Comic Sans MS"/>
                <a:cs typeface="Comic Sans MS"/>
              </a:rPr>
              <a:t>C</a:t>
            </a:r>
            <a:r>
              <a:rPr lang="en-US" sz="2000" dirty="0" err="1" smtClean="0">
                <a:latin typeface="Comic Sans MS"/>
                <a:cs typeface="Comic Sans MS"/>
              </a:rPr>
              <a:t>oordinano</a:t>
            </a:r>
            <a:r>
              <a:rPr lang="en-US" sz="2000" dirty="0" smtClean="0">
                <a:latin typeface="Comic Sans MS"/>
                <a:cs typeface="Comic Sans MS"/>
              </a:rPr>
              <a:t> (</a:t>
            </a:r>
            <a:r>
              <a:rPr lang="en-US" sz="2000" dirty="0" err="1" smtClean="0">
                <a:latin typeface="Comic Sans MS"/>
                <a:cs typeface="Comic Sans MS"/>
              </a:rPr>
              <a:t>anche</a:t>
            </a:r>
            <a:r>
              <a:rPr lang="en-US" sz="2000" dirty="0" smtClean="0">
                <a:latin typeface="Comic Sans MS"/>
                <a:cs typeface="Comic Sans MS"/>
              </a:rPr>
              <a:t> con meeting </a:t>
            </a:r>
            <a:r>
              <a:rPr lang="en-US" sz="2000" dirty="0" err="1" smtClean="0">
                <a:latin typeface="Comic Sans MS"/>
                <a:cs typeface="Comic Sans MS"/>
              </a:rPr>
              <a:t>settimanali</a:t>
            </a:r>
            <a:r>
              <a:rPr lang="en-US" sz="2000" dirty="0" smtClean="0">
                <a:latin typeface="Comic Sans MS"/>
                <a:cs typeface="Comic Sans MS"/>
              </a:rPr>
              <a:t>)  </a:t>
            </a:r>
            <a:r>
              <a:rPr lang="en-US" sz="2000" dirty="0" err="1" smtClean="0">
                <a:latin typeface="Comic Sans MS"/>
                <a:cs typeface="Comic Sans MS"/>
              </a:rPr>
              <a:t>esperti</a:t>
            </a:r>
            <a:r>
              <a:rPr lang="en-US" sz="2000" dirty="0" smtClean="0">
                <a:latin typeface="Comic Sans MS"/>
                <a:cs typeface="Comic Sans MS"/>
              </a:rPr>
              <a:t>,  </a:t>
            </a:r>
            <a:r>
              <a:rPr lang="en-US" sz="2000" dirty="0" err="1" smtClean="0">
                <a:latin typeface="Comic Sans MS"/>
                <a:cs typeface="Comic Sans MS"/>
              </a:rPr>
              <a:t>referenti</a:t>
            </a:r>
            <a:r>
              <a:rPr lang="en-US" sz="2000" dirty="0" smtClean="0">
                <a:latin typeface="Comic Sans MS"/>
                <a:cs typeface="Comic Sans MS"/>
              </a:rPr>
              <a:t> e </a:t>
            </a:r>
            <a:r>
              <a:rPr lang="en-US" sz="2000" dirty="0" err="1" smtClean="0">
                <a:latin typeface="Comic Sans MS"/>
                <a:cs typeface="Comic Sans MS"/>
              </a:rPr>
              <a:t>scuole</a:t>
            </a:r>
            <a:r>
              <a:rPr lang="en-US" sz="2000" dirty="0" smtClean="0">
                <a:latin typeface="Comic Sans MS"/>
                <a:cs typeface="Comic Sans MS"/>
              </a:rPr>
              <a:t> per </a:t>
            </a:r>
            <a:r>
              <a:rPr lang="en-US" sz="2000" dirty="0" err="1" smtClean="0">
                <a:latin typeface="Comic Sans MS"/>
                <a:cs typeface="Comic Sans MS"/>
              </a:rPr>
              <a:t>risolvere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problemi</a:t>
            </a:r>
            <a:r>
              <a:rPr lang="en-US" sz="2000" dirty="0" smtClean="0">
                <a:latin typeface="Comic Sans MS"/>
                <a:cs typeface="Comic Sans MS"/>
              </a:rPr>
              <a:t>,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omic Sans MS"/>
                <a:cs typeface="Comic Sans MS"/>
              </a:rPr>
              <a:t>S</a:t>
            </a:r>
            <a:r>
              <a:rPr lang="en-US" sz="2000" dirty="0" smtClean="0">
                <a:latin typeface="Comic Sans MS"/>
                <a:cs typeface="Comic Sans MS"/>
              </a:rPr>
              <a:t>e </a:t>
            </a:r>
            <a:r>
              <a:rPr lang="en-US" sz="2000" dirty="0" err="1" smtClean="0">
                <a:latin typeface="Comic Sans MS"/>
                <a:cs typeface="Comic Sans MS"/>
              </a:rPr>
              <a:t>necessario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prendono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azioni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urgenti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ed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improrogabili</a:t>
            </a:r>
            <a:r>
              <a:rPr lang="en-US" sz="2000" dirty="0" smtClean="0">
                <a:latin typeface="Comic Sans MS"/>
                <a:cs typeface="Comic Sans MS"/>
              </a:rPr>
              <a:t>, </a:t>
            </a:r>
            <a:r>
              <a:rPr lang="en-US" sz="2000" dirty="0" err="1" smtClean="0">
                <a:latin typeface="Comic Sans MS"/>
                <a:cs typeface="Comic Sans MS"/>
              </a:rPr>
              <a:t>consultandosi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nei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modi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piu</a:t>
            </a:r>
            <a:r>
              <a:rPr lang="en-US" sz="2000" dirty="0" smtClean="0">
                <a:latin typeface="Comic Sans MS"/>
                <a:cs typeface="Comic Sans MS"/>
              </a:rPr>
              <a:t>’ </a:t>
            </a:r>
            <a:r>
              <a:rPr lang="en-US" sz="2000" dirty="0" err="1" smtClean="0">
                <a:latin typeface="Comic Sans MS"/>
                <a:cs typeface="Comic Sans MS"/>
              </a:rPr>
              <a:t>opportuni</a:t>
            </a:r>
            <a:r>
              <a:rPr lang="en-US" sz="2000" dirty="0" smtClean="0">
                <a:latin typeface="Comic Sans MS"/>
                <a:cs typeface="Comic Sans MS"/>
              </a:rPr>
              <a:t> con la </a:t>
            </a:r>
            <a:r>
              <a:rPr lang="en-US" sz="2000" dirty="0" err="1" smtClean="0">
                <a:latin typeface="Comic Sans MS"/>
                <a:cs typeface="Comic Sans MS"/>
              </a:rPr>
              <a:t>collaborazione</a:t>
            </a:r>
            <a:r>
              <a:rPr lang="en-US" sz="2000" dirty="0" smtClean="0">
                <a:latin typeface="Comic Sans MS"/>
                <a:cs typeface="Comic Sans MS"/>
              </a:rPr>
              <a:t> e la </a:t>
            </a:r>
            <a:r>
              <a:rPr lang="en-US" sz="2000" dirty="0" err="1" smtClean="0">
                <a:latin typeface="Comic Sans MS"/>
                <a:cs typeface="Comic Sans MS"/>
              </a:rPr>
              <a:t>direzione</a:t>
            </a:r>
            <a:r>
              <a:rPr lang="en-US" sz="2000" dirty="0" smtClean="0">
                <a:latin typeface="Comic Sans MS"/>
                <a:cs typeface="Comic Sans MS"/>
              </a:rPr>
              <a:t> del </a:t>
            </a:r>
            <a:r>
              <a:rPr lang="en-US" sz="2000" dirty="0" err="1" smtClean="0">
                <a:latin typeface="Comic Sans MS"/>
                <a:cs typeface="Comic Sans MS"/>
              </a:rPr>
              <a:t>progetto</a:t>
            </a:r>
            <a:endParaRPr lang="it-IT" sz="2000" dirty="0" smtClean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120" y="5869234"/>
            <a:ext cx="276894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000" i="1" dirty="0" err="1" smtClean="0">
                <a:latin typeface="Comic Sans MS"/>
                <a:cs typeface="Comic Sans MS"/>
              </a:rPr>
              <a:t>Vedere</a:t>
            </a:r>
            <a:r>
              <a:rPr lang="en-US" sz="2000" i="1" dirty="0" smtClean="0">
                <a:latin typeface="Comic Sans MS"/>
                <a:cs typeface="Comic Sans MS"/>
              </a:rPr>
              <a:t> </a:t>
            </a:r>
            <a:r>
              <a:rPr lang="en-US" sz="2000" i="1" dirty="0" err="1" smtClean="0">
                <a:latin typeface="Comic Sans MS"/>
                <a:cs typeface="Comic Sans MS"/>
              </a:rPr>
              <a:t>gli</a:t>
            </a:r>
            <a:r>
              <a:rPr lang="en-US" sz="2000" i="1" dirty="0" smtClean="0">
                <a:latin typeface="Comic Sans MS"/>
                <a:cs typeface="Comic Sans MS"/>
              </a:rPr>
              <a:t> </a:t>
            </a:r>
            <a:r>
              <a:rPr lang="en-US" sz="2000" i="1" dirty="0" err="1" smtClean="0">
                <a:latin typeface="Comic Sans MS"/>
                <a:cs typeface="Comic Sans MS"/>
              </a:rPr>
              <a:t>altri</a:t>
            </a:r>
            <a:r>
              <a:rPr lang="en-US" sz="2000" i="1" dirty="0" smtClean="0">
                <a:latin typeface="Comic Sans MS"/>
                <a:cs typeface="Comic Sans MS"/>
              </a:rPr>
              <a:t> talk !</a:t>
            </a:r>
          </a:p>
        </p:txBody>
      </p:sp>
    </p:spTree>
    <p:extLst>
      <p:ext uri="{BB962C8B-B14F-4D97-AF65-F5344CB8AC3E}">
        <p14:creationId xmlns:p14="http://schemas.microsoft.com/office/powerpoint/2010/main" val="132342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799" y="38874"/>
            <a:ext cx="8138679" cy="693832"/>
          </a:xfrm>
        </p:spPr>
        <p:txBody>
          <a:bodyPr>
            <a:normAutofit/>
          </a:bodyPr>
          <a:lstStyle/>
          <a:p>
            <a:r>
              <a:rPr lang="it-IT" sz="3600" dirty="0" smtClean="0">
                <a:latin typeface="Comic Sans MS"/>
                <a:cs typeface="Comic Sans MS"/>
              </a:rPr>
              <a:t>In una slide la “efficienza” del </a:t>
            </a:r>
            <a:r>
              <a:rPr lang="it-IT" sz="3600" dirty="0" err="1" smtClean="0">
                <a:latin typeface="Comic Sans MS"/>
                <a:cs typeface="Comic Sans MS"/>
              </a:rPr>
              <a:t>run</a:t>
            </a:r>
            <a:r>
              <a:rPr lang="it-IT" sz="3600" dirty="0" smtClean="0">
                <a:latin typeface="Comic Sans MS"/>
                <a:cs typeface="Comic Sans MS"/>
              </a:rPr>
              <a:t> 1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710516"/>
              </p:ext>
            </p:extLst>
          </p:nvPr>
        </p:nvGraphicFramePr>
        <p:xfrm>
          <a:off x="658186" y="855955"/>
          <a:ext cx="8088038" cy="5562563"/>
        </p:xfrm>
        <a:graphic>
          <a:graphicData uri="http://schemas.openxmlformats.org/drawingml/2006/table">
            <a:tbl>
              <a:tblPr/>
              <a:tblGrid>
                <a:gridCol w="264377"/>
                <a:gridCol w="528756"/>
                <a:gridCol w="78335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  <a:gridCol w="107710"/>
              </a:tblGrid>
              <a:tr h="240294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/>
                      </a:endParaRPr>
                    </a:p>
                  </a:txBody>
                  <a:tcPr marL="7877" marR="7877" marT="78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/>
                      </a:endParaRPr>
                    </a:p>
                  </a:txBody>
                  <a:tcPr marL="7877" marR="7877" marT="787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FEBBRAIO 2015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pt-BR" sz="600" b="0" i="0" u="none" strike="noStrike">
                          <a:effectLst/>
                          <a:latin typeface="Arial"/>
                        </a:rPr>
                        <a:t>MARZO 2015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0"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APRILE 2015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0294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/>
                      </a:endParaRPr>
                    </a:p>
                  </a:txBody>
                  <a:tcPr marL="7877" marR="7877" marT="78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Arial"/>
                      </a:endParaRPr>
                    </a:p>
                  </a:txBody>
                  <a:tcPr marL="7877" marR="7877" marT="787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ALTA-01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2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BARI-01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BOLO-01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4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BOLO-03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5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BOLO-04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6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CAGL-01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7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CAGL-02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8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CAGL-03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9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CATA-01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10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CATA-02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11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CATZ-01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12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CERN-01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13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CERN-02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14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COSE-01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15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FRAS-02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16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FRAS-03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17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GROS-01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18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LAQU-01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19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LAQU-02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20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LECC-01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21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LECC-02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22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LODI-01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23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PISA-01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48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24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REGG-01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25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SALE-01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26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SAVO-01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27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SAVO-02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28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SAVO-03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29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TERA-01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30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TORI-03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TORI-04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32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TRAP-01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33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TRIN-01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34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VIAR-01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39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35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VIAR-02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FF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877" marR="7877" marT="78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77" marR="7877" marT="78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769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3242" y="6356350"/>
            <a:ext cx="2133600" cy="365125"/>
          </a:xfrm>
        </p:spPr>
        <p:txBody>
          <a:bodyPr/>
          <a:lstStyle/>
          <a:p>
            <a:fld id="{E9856F2F-C039-2146-879C-F64F1A5ECE96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70465" y="1784707"/>
            <a:ext cx="4024102" cy="3477875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Comic Sans MS"/>
                <a:cs typeface="Comic Sans MS"/>
              </a:rPr>
              <a:t>In </a:t>
            </a:r>
            <a:r>
              <a:rPr lang="en-US" sz="2000" dirty="0" err="1" smtClean="0">
                <a:latin typeface="Comic Sans MS"/>
                <a:cs typeface="Comic Sans MS"/>
              </a:rPr>
              <a:t>totale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en-US" sz="2000" dirty="0" smtClean="0">
                <a:latin typeface="Comic Sans MS"/>
                <a:cs typeface="Comic Sans MS"/>
              </a:rPr>
              <a:t>dal 1 </a:t>
            </a:r>
            <a:r>
              <a:rPr lang="en-US" sz="2000" dirty="0" err="1" smtClean="0">
                <a:latin typeface="Comic Sans MS"/>
                <a:cs typeface="Comic Sans MS"/>
              </a:rPr>
              <a:t>marzo</a:t>
            </a:r>
            <a:r>
              <a:rPr lang="en-US" sz="2000" dirty="0" smtClean="0">
                <a:latin typeface="Comic Sans MS"/>
                <a:cs typeface="Comic Sans MS"/>
              </a:rPr>
              <a:t> al 30 </a:t>
            </a:r>
            <a:r>
              <a:rPr lang="en-US" sz="2000" dirty="0" err="1" smtClean="0">
                <a:latin typeface="Comic Sans MS"/>
                <a:cs typeface="Comic Sans MS"/>
              </a:rPr>
              <a:t>aprile</a:t>
            </a:r>
            <a:r>
              <a:rPr lang="en-US" sz="2000" dirty="0" smtClean="0">
                <a:latin typeface="Comic Sans MS"/>
                <a:cs typeface="Comic Sans MS"/>
              </a:rPr>
              <a:t> 2015</a:t>
            </a:r>
            <a:endParaRPr lang="en-US" sz="2000" i="1" dirty="0" smtClean="0">
              <a:latin typeface="Comic Sans MS"/>
              <a:cs typeface="Comic Sans MS"/>
            </a:endParaRPr>
          </a:p>
          <a:p>
            <a:pPr algn="just"/>
            <a:r>
              <a:rPr lang="en-US" sz="2000" dirty="0" err="1" smtClean="0">
                <a:latin typeface="Comic Sans MS"/>
                <a:cs typeface="Comic Sans MS"/>
              </a:rPr>
              <a:t>sono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stati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raccolti</a:t>
            </a:r>
            <a:endParaRPr lang="en-US" sz="2000" dirty="0" smtClean="0">
              <a:latin typeface="Comic Sans MS"/>
              <a:cs typeface="Comic Sans MS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x10</a:t>
            </a:r>
            <a:r>
              <a:rPr lang="en-US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eventi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en-US" sz="2000" dirty="0" smtClean="0">
                <a:latin typeface="Comic Sans MS"/>
                <a:cs typeface="Comic Sans MS"/>
              </a:rPr>
              <a:t>di </a:t>
            </a:r>
            <a:r>
              <a:rPr lang="en-US" sz="2000" dirty="0" err="1">
                <a:latin typeface="Comic Sans MS"/>
                <a:cs typeface="Comic Sans MS"/>
              </a:rPr>
              <a:t>raggi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cosmici</a:t>
            </a:r>
            <a:r>
              <a:rPr lang="en-US" sz="2000" dirty="0" smtClean="0">
                <a:latin typeface="Comic Sans MS"/>
                <a:cs typeface="Comic Sans MS"/>
              </a:rPr>
              <a:t> .</a:t>
            </a:r>
          </a:p>
          <a:p>
            <a:pPr algn="just"/>
            <a:endParaRPr lang="en-US" sz="2000" dirty="0" smtClean="0">
              <a:latin typeface="Comic Sans MS"/>
              <a:cs typeface="Comic Sans MS"/>
            </a:endParaRPr>
          </a:p>
          <a:p>
            <a:pPr algn="just"/>
            <a:r>
              <a:rPr lang="en-US" sz="2000" dirty="0" err="1" smtClean="0">
                <a:latin typeface="Comic Sans MS"/>
                <a:cs typeface="Comic Sans MS"/>
              </a:rPr>
              <a:t>Questi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hanno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permesso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en-US" sz="2000" dirty="0" smtClean="0">
                <a:latin typeface="Comic Sans MS"/>
                <a:cs typeface="Comic Sans MS"/>
              </a:rPr>
              <a:t>di </a:t>
            </a:r>
            <a:r>
              <a:rPr lang="en-US" sz="2000" dirty="0" err="1" smtClean="0">
                <a:latin typeface="Comic Sans MS"/>
                <a:cs typeface="Comic Sans MS"/>
              </a:rPr>
              <a:t>realizzare</a:t>
            </a:r>
            <a:r>
              <a:rPr lang="en-US" sz="2000" dirty="0" smtClean="0">
                <a:latin typeface="Comic Sans MS"/>
                <a:cs typeface="Comic Sans MS"/>
              </a:rPr>
              <a:t> le </a:t>
            </a:r>
            <a:r>
              <a:rPr lang="en-US" sz="2000" dirty="0" err="1" smtClean="0">
                <a:latin typeface="Comic Sans MS"/>
                <a:cs typeface="Comic Sans MS"/>
              </a:rPr>
              <a:t>analisi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en-US" sz="2000" dirty="0" smtClean="0">
                <a:latin typeface="Comic Sans MS"/>
                <a:cs typeface="Comic Sans MS"/>
              </a:rPr>
              <a:t>e di far </a:t>
            </a:r>
            <a:r>
              <a:rPr lang="en-US" sz="2000" dirty="0" err="1" smtClean="0">
                <a:latin typeface="Comic Sans MS"/>
                <a:cs typeface="Comic Sans MS"/>
              </a:rPr>
              <a:t>divertire</a:t>
            </a:r>
            <a:r>
              <a:rPr lang="en-US" sz="2000" dirty="0" smtClean="0">
                <a:latin typeface="Comic Sans MS"/>
                <a:cs typeface="Comic Sans MS"/>
              </a:rPr>
              <a:t> con </a:t>
            </a:r>
            <a:r>
              <a:rPr lang="en-US" sz="2000" dirty="0" err="1" smtClean="0">
                <a:latin typeface="Comic Sans MS"/>
                <a:cs typeface="Comic Sans MS"/>
              </a:rPr>
              <a:t>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dati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endParaRPr lang="en-US" sz="2000" dirty="0">
              <a:latin typeface="Comic Sans MS"/>
              <a:cs typeface="Comic Sans MS"/>
            </a:endParaRPr>
          </a:p>
          <a:p>
            <a:pPr algn="just"/>
            <a:r>
              <a:rPr lang="en-US" sz="2000" dirty="0" err="1" smtClean="0">
                <a:latin typeface="Comic Sans MS"/>
                <a:cs typeface="Comic Sans MS"/>
              </a:rPr>
              <a:t>chiunque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en-US" sz="2000" dirty="0" err="1" smtClean="0">
                <a:latin typeface="Comic Sans MS"/>
                <a:cs typeface="Comic Sans MS"/>
              </a:rPr>
              <a:t>avesse</a:t>
            </a:r>
            <a:r>
              <a:rPr lang="en-US" sz="2000" dirty="0" smtClean="0">
                <a:latin typeface="Comic Sans MS"/>
                <a:cs typeface="Comic Sans MS"/>
              </a:rPr>
              <a:t> tempo da </a:t>
            </a:r>
            <a:r>
              <a:rPr lang="en-US" sz="2000" dirty="0" err="1" smtClean="0">
                <a:latin typeface="Comic Sans MS"/>
                <a:cs typeface="Comic Sans MS"/>
              </a:rPr>
              <a:t>dedicarci</a:t>
            </a:r>
            <a:r>
              <a:rPr lang="en-US" sz="2000" dirty="0" smtClean="0">
                <a:latin typeface="Comic Sans MS"/>
                <a:cs typeface="Comic Sans MS"/>
              </a:rPr>
              <a:t>. </a:t>
            </a: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237505"/>
              </p:ext>
            </p:extLst>
          </p:nvPr>
        </p:nvGraphicFramePr>
        <p:xfrm>
          <a:off x="187158" y="378256"/>
          <a:ext cx="4610465" cy="5721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939225" y="162801"/>
            <a:ext cx="5045759" cy="139084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it-IT" sz="2700" dirty="0" smtClean="0">
                <a:latin typeface="Comic Sans MS"/>
                <a:cs typeface="Comic Sans MS"/>
              </a:rPr>
              <a:t>Risultati </a:t>
            </a:r>
            <a:r>
              <a:rPr lang="it-IT" sz="3600" dirty="0" smtClean="0">
                <a:latin typeface="Comic Sans MS"/>
                <a:cs typeface="Comic Sans MS"/>
              </a:rPr>
              <a:t/>
            </a:r>
            <a:br>
              <a:rPr lang="it-IT" sz="3600" dirty="0" smtClean="0">
                <a:latin typeface="Comic Sans MS"/>
                <a:cs typeface="Comic Sans MS"/>
              </a:rPr>
            </a:br>
            <a:r>
              <a:rPr lang="it-IT" sz="3600" dirty="0" smtClean="0">
                <a:latin typeface="Comic Sans MS"/>
                <a:cs typeface="Comic Sans MS"/>
              </a:rPr>
              <a:t>Eventi raccolti nel RUN 1</a:t>
            </a:r>
            <a:br>
              <a:rPr lang="it-IT" sz="3600" dirty="0" smtClean="0">
                <a:latin typeface="Comic Sans MS"/>
                <a:cs typeface="Comic Sans MS"/>
              </a:rPr>
            </a:b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43211" y="5350205"/>
            <a:ext cx="3043417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omic Sans MS"/>
                <a:cs typeface="Comic Sans MS"/>
              </a:rPr>
              <a:t>Eventi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raccolti</a:t>
            </a:r>
            <a:r>
              <a:rPr lang="en-US" sz="2000" dirty="0" smtClean="0">
                <a:latin typeface="Comic Sans MS"/>
                <a:cs typeface="Comic Sans MS"/>
              </a:rPr>
              <a:t> da </a:t>
            </a:r>
            <a:r>
              <a:rPr lang="en-US" sz="2000" dirty="0" err="1" smtClean="0">
                <a:latin typeface="Comic Sans MS"/>
                <a:cs typeface="Comic Sans MS"/>
              </a:rPr>
              <a:t>ogni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telescopio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(al 15/4)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(</a:t>
            </a:r>
            <a:r>
              <a:rPr lang="en-US" sz="2000" dirty="0" err="1" smtClean="0">
                <a:latin typeface="Comic Sans MS"/>
                <a:cs typeface="Comic Sans MS"/>
              </a:rPr>
              <a:t>milioni</a:t>
            </a:r>
            <a:r>
              <a:rPr lang="en-US" sz="2000" dirty="0" smtClean="0">
                <a:latin typeface="Comic Sans MS"/>
                <a:cs typeface="Comic Sans MS"/>
              </a:rPr>
              <a:t> di </a:t>
            </a:r>
            <a:r>
              <a:rPr lang="en-US" sz="2000" dirty="0" err="1" smtClean="0">
                <a:latin typeface="Comic Sans MS"/>
                <a:cs typeface="Comic Sans MS"/>
              </a:rPr>
              <a:t>eventi</a:t>
            </a:r>
            <a:r>
              <a:rPr lang="en-US" sz="2000" dirty="0" smtClean="0">
                <a:latin typeface="Comic Sans MS"/>
                <a:cs typeface="Comic Sans MS"/>
              </a:rPr>
              <a:t>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770465" y="5958541"/>
            <a:ext cx="772746" cy="0"/>
          </a:xfrm>
          <a:prstGeom prst="straightConnector1">
            <a:avLst/>
          </a:prstGeom>
          <a:ln w="50800">
            <a:solidFill>
              <a:srgbClr val="FF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65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51045"/>
            <a:ext cx="7772400" cy="942316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mic Sans MS"/>
                <a:cs typeface="Comic Sans MS"/>
              </a:rPr>
              <a:t>Risultati </a:t>
            </a:r>
            <a:r>
              <a:rPr lang="it-IT" sz="3600" dirty="0">
                <a:latin typeface="Comic Sans MS"/>
                <a:cs typeface="Comic Sans MS"/>
              </a:rPr>
              <a:t>di fisica</a:t>
            </a:r>
            <a:r>
              <a:rPr lang="en-US" sz="3600" dirty="0">
                <a:latin typeface="Comic Sans MS"/>
                <a:cs typeface="Comic Sans MS"/>
              </a:rPr>
              <a:t>: </a:t>
            </a:r>
            <a:r>
              <a:rPr lang="en-US" sz="3600" dirty="0" err="1">
                <a:latin typeface="Comic Sans MS"/>
                <a:cs typeface="Comic Sans MS"/>
              </a:rPr>
              <a:t>coincidenze</a:t>
            </a:r>
            <a:r>
              <a:rPr lang="en-US" sz="3600" dirty="0">
                <a:latin typeface="Comic Sans MS"/>
                <a:cs typeface="Comic Sans MS"/>
              </a:rPr>
              <a:t> </a:t>
            </a:r>
            <a:r>
              <a:rPr lang="en-US" sz="3600" dirty="0" smtClean="0">
                <a:latin typeface="Comic Sans MS"/>
                <a:cs typeface="Comic Sans MS"/>
              </a:rPr>
              <a:t>– I 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25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54298" y="1642909"/>
            <a:ext cx="3997546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le </a:t>
            </a:r>
            <a:r>
              <a:rPr lang="en-US" sz="2400" dirty="0" err="1">
                <a:solidFill>
                  <a:srgbClr val="0000FF"/>
                </a:solidFill>
                <a:latin typeface="Comic Sans MS"/>
                <a:cs typeface="Comic Sans MS"/>
              </a:rPr>
              <a:t>particelle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di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uno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stesso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sciame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arrivano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in </a:t>
            </a:r>
            <a:r>
              <a:rPr lang="en-US" sz="2400" b="1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tempi </a:t>
            </a:r>
            <a:r>
              <a:rPr lang="en-US" sz="2400" b="1" u="sng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diversi</a:t>
            </a:r>
            <a:r>
              <a:rPr lang="en-US" sz="2400" b="1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sui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telescopi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5" name="Explosion 1 24"/>
          <p:cNvSpPr/>
          <p:nvPr/>
        </p:nvSpPr>
        <p:spPr>
          <a:xfrm>
            <a:off x="1954953" y="3655567"/>
            <a:ext cx="198907" cy="474285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 1 28"/>
          <p:cNvSpPr/>
          <p:nvPr/>
        </p:nvSpPr>
        <p:spPr>
          <a:xfrm>
            <a:off x="869194" y="4265930"/>
            <a:ext cx="260728" cy="595967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xplosion 1 37"/>
          <p:cNvSpPr/>
          <p:nvPr/>
        </p:nvSpPr>
        <p:spPr>
          <a:xfrm>
            <a:off x="2450749" y="5177479"/>
            <a:ext cx="187635" cy="445998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869194" y="4360010"/>
            <a:ext cx="2099431" cy="3342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046357" y="3757253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599000" y="4694243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2036572" y="3184741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04144" y="3700484"/>
            <a:ext cx="2099431" cy="3342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202806" y="3043667"/>
            <a:ext cx="2099431" cy="3342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48699" y="5049546"/>
            <a:ext cx="2099431" cy="3342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1234162" y="3075988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2748130" y="4034717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2900530" y="3358999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2188972" y="2543604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1386562" y="2434851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3052930" y="2717862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2341372" y="1930825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1538962" y="1822072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3205330" y="2105083"/>
            <a:ext cx="149130" cy="62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54040" y="4094607"/>
            <a:ext cx="3997804" cy="1938992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	=	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300000 km/s</a:t>
            </a:r>
          </a:p>
          <a:p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	</a:t>
            </a:r>
            <a:endParaRPr lang="en-US" sz="2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= 	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300 m/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endParaRPr lang="en-US" sz="24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	</a:t>
            </a:r>
            <a:endParaRPr lang="en-US" sz="2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	=	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30 cm/ns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58" y="1799246"/>
            <a:ext cx="4035203" cy="4895164"/>
          </a:xfrm>
          <a:prstGeom prst="rect">
            <a:avLst/>
          </a:prstGeom>
          <a:scene3d>
            <a:camera prst="obliqueTopLeft">
              <a:rot lat="2400000" lon="6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0353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3242" y="6356350"/>
            <a:ext cx="2133600" cy="365125"/>
          </a:xfrm>
        </p:spPr>
        <p:txBody>
          <a:bodyPr/>
          <a:lstStyle/>
          <a:p>
            <a:fld id="{E9856F2F-C039-2146-879C-F64F1A5ECE96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3392"/>
            <a:ext cx="7897520" cy="828256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it-IT" sz="2400" dirty="0" smtClean="0">
                <a:latin typeface="Comic Sans MS"/>
                <a:cs typeface="Comic Sans MS"/>
              </a:rPr>
              <a:t>Risultati </a:t>
            </a:r>
            <a:r>
              <a:rPr lang="it-IT" sz="2800" dirty="0" smtClean="0">
                <a:latin typeface="Comic Sans MS"/>
                <a:cs typeface="Comic Sans MS"/>
              </a:rPr>
              <a:t>di fisica</a:t>
            </a:r>
            <a:r>
              <a:rPr lang="en-US" sz="2800" dirty="0" smtClean="0">
                <a:latin typeface="Comic Sans MS"/>
                <a:cs typeface="Comic Sans MS"/>
              </a:rPr>
              <a:t>: </a:t>
            </a:r>
            <a:r>
              <a:rPr lang="en-US" sz="2800" dirty="0" err="1" smtClean="0">
                <a:latin typeface="Comic Sans MS"/>
                <a:cs typeface="Comic Sans MS"/>
              </a:rPr>
              <a:t>coincidenze</a:t>
            </a:r>
            <a:r>
              <a:rPr lang="en-US" sz="2800" dirty="0">
                <a:latin typeface="Comic Sans MS"/>
                <a:cs typeface="Comic Sans MS"/>
              </a:rPr>
              <a:t> </a:t>
            </a:r>
            <a:r>
              <a:rPr lang="en-US" sz="2800" dirty="0" smtClean="0">
                <a:latin typeface="Comic Sans MS"/>
                <a:cs typeface="Comic Sans MS"/>
              </a:rPr>
              <a:t>– II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4" name="CasellaDiTesto 63"/>
          <p:cNvSpPr txBox="1"/>
          <p:nvPr/>
        </p:nvSpPr>
        <p:spPr>
          <a:xfrm>
            <a:off x="5935642" y="5987018"/>
            <a:ext cx="290464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L* = cos(</a:t>
            </a:r>
            <a:r>
              <a:rPr lang="en-US" baseline="-25000" dirty="0" smtClean="0">
                <a:sym typeface="Symbol"/>
              </a:rPr>
              <a:t>school </a:t>
            </a:r>
            <a:r>
              <a:rPr lang="en-US" dirty="0" smtClean="0">
                <a:sym typeface="Symbol"/>
              </a:rPr>
              <a:t>- ) </a:t>
            </a:r>
            <a:r>
              <a:rPr lang="en-US" dirty="0" err="1" smtClean="0">
                <a:sym typeface="Symbol"/>
              </a:rPr>
              <a:t>L</a:t>
            </a:r>
            <a:r>
              <a:rPr lang="en-US" baseline="-25000" dirty="0" err="1" smtClean="0">
                <a:sym typeface="Symbol"/>
              </a:rPr>
              <a:t>school</a:t>
            </a:r>
            <a:r>
              <a:rPr lang="en-US" dirty="0" smtClean="0">
                <a:sym typeface="Symbol"/>
              </a:rPr>
              <a:t>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176107" y="3525435"/>
            <a:ext cx="2485760" cy="2426934"/>
            <a:chOff x="655350" y="1240051"/>
            <a:chExt cx="2485760" cy="2426934"/>
          </a:xfrm>
        </p:grpSpPr>
        <p:sp>
          <p:nvSpPr>
            <p:cNvPr id="9" name="CasellaDiTesto 20"/>
            <p:cNvSpPr txBox="1"/>
            <p:nvPr/>
          </p:nvSpPr>
          <p:spPr>
            <a:xfrm>
              <a:off x="655350" y="2487442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L*</a:t>
              </a:r>
              <a:endParaRPr lang="en-US" dirty="0"/>
            </a:p>
          </p:txBody>
        </p:sp>
        <p:sp>
          <p:nvSpPr>
            <p:cNvPr id="10" name="Rettangolo 25"/>
            <p:cNvSpPr/>
            <p:nvPr/>
          </p:nvSpPr>
          <p:spPr>
            <a:xfrm>
              <a:off x="1320261" y="3372787"/>
              <a:ext cx="477078" cy="2941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1" name="Rettangolo 26"/>
            <p:cNvSpPr/>
            <p:nvPr/>
          </p:nvSpPr>
          <p:spPr>
            <a:xfrm>
              <a:off x="2664032" y="2169086"/>
              <a:ext cx="477078" cy="2941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cxnSp>
          <p:nvCxnSpPr>
            <p:cNvPr id="12" name="Connettore 2 28"/>
            <p:cNvCxnSpPr>
              <a:endCxn id="10" idx="0"/>
            </p:cNvCxnSpPr>
            <p:nvPr/>
          </p:nvCxnSpPr>
          <p:spPr>
            <a:xfrm flipH="1">
              <a:off x="1558800" y="1598970"/>
              <a:ext cx="238539" cy="17738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29"/>
            <p:cNvCxnSpPr/>
            <p:nvPr/>
          </p:nvCxnSpPr>
          <p:spPr>
            <a:xfrm flipH="1">
              <a:off x="2880041" y="1240051"/>
              <a:ext cx="156377" cy="9316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49"/>
            <p:cNvCxnSpPr/>
            <p:nvPr/>
          </p:nvCxnSpPr>
          <p:spPr>
            <a:xfrm flipV="1">
              <a:off x="1558800" y="2316185"/>
              <a:ext cx="1343771" cy="12037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54"/>
            <p:cNvCxnSpPr/>
            <p:nvPr/>
          </p:nvCxnSpPr>
          <p:spPr>
            <a:xfrm>
              <a:off x="1730469" y="2064796"/>
              <a:ext cx="1125719" cy="1868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o 55"/>
            <p:cNvSpPr/>
            <p:nvPr/>
          </p:nvSpPr>
          <p:spPr>
            <a:xfrm>
              <a:off x="1347184" y="3219192"/>
              <a:ext cx="422321" cy="310574"/>
            </a:xfrm>
            <a:prstGeom prst="arc">
              <a:avLst>
                <a:gd name="adj1" fmla="val 16610935"/>
                <a:gd name="adj2" fmla="val 2103429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asellaDiTesto 57"/>
            <p:cNvSpPr txBox="1"/>
            <p:nvPr/>
          </p:nvSpPr>
          <p:spPr>
            <a:xfrm>
              <a:off x="1433536" y="2672108"/>
              <a:ext cx="104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</a:t>
              </a:r>
              <a:r>
                <a:rPr lang="en-US" baseline="-25000" dirty="0" smtClean="0">
                  <a:sym typeface="Symbol"/>
                </a:rPr>
                <a:t>school</a:t>
              </a:r>
              <a:r>
                <a:rPr lang="en-US" dirty="0" smtClean="0">
                  <a:sym typeface="Symbol"/>
                </a:rPr>
                <a:t>-</a:t>
              </a:r>
              <a:endParaRPr lang="en-US" dirty="0"/>
            </a:p>
          </p:txBody>
        </p:sp>
        <p:sp>
          <p:nvSpPr>
            <p:cNvPr id="23" name="Parentesi graffa chiusa 61"/>
            <p:cNvSpPr/>
            <p:nvPr/>
          </p:nvSpPr>
          <p:spPr>
            <a:xfrm rot="11139169">
              <a:off x="1233410" y="2079949"/>
              <a:ext cx="367662" cy="121546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asellaDiTesto 64"/>
            <p:cNvSpPr txBox="1"/>
            <p:nvPr/>
          </p:nvSpPr>
          <p:spPr>
            <a:xfrm rot="18771311">
              <a:off x="2059832" y="2902619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</a:t>
              </a:r>
              <a:r>
                <a:rPr lang="en-US" dirty="0" err="1" smtClean="0">
                  <a:sym typeface="Symbol"/>
                </a:rPr>
                <a:t>L</a:t>
              </a:r>
              <a:r>
                <a:rPr lang="en-US" baseline="-25000" dirty="0" err="1" smtClean="0">
                  <a:sym typeface="Symbol"/>
                </a:rPr>
                <a:t>school</a:t>
              </a:r>
              <a:endParaRPr lang="en-US" baseline="-25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72298" y="504413"/>
            <a:ext cx="3267985" cy="2520554"/>
            <a:chOff x="5296653" y="1156570"/>
            <a:chExt cx="3267985" cy="2520554"/>
          </a:xfrm>
        </p:grpSpPr>
        <p:cxnSp>
          <p:nvCxnSpPr>
            <p:cNvPr id="27" name="Connettore 1 74"/>
            <p:cNvCxnSpPr/>
            <p:nvPr/>
          </p:nvCxnSpPr>
          <p:spPr>
            <a:xfrm>
              <a:off x="5296653" y="3677124"/>
              <a:ext cx="29942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ttangolo 75"/>
            <p:cNvSpPr/>
            <p:nvPr/>
          </p:nvSpPr>
          <p:spPr>
            <a:xfrm>
              <a:off x="5797585" y="3382926"/>
              <a:ext cx="477078" cy="2941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9" name="Rettangolo 76"/>
            <p:cNvSpPr/>
            <p:nvPr/>
          </p:nvSpPr>
          <p:spPr>
            <a:xfrm>
              <a:off x="6967752" y="3382926"/>
              <a:ext cx="477078" cy="2941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cxnSp>
          <p:nvCxnSpPr>
            <p:cNvPr id="30" name="Connettore 2 77"/>
            <p:cNvCxnSpPr>
              <a:stCxn id="28" idx="3"/>
              <a:endCxn id="29" idx="1"/>
            </p:cNvCxnSpPr>
            <p:nvPr/>
          </p:nvCxnSpPr>
          <p:spPr>
            <a:xfrm>
              <a:off x="6274663" y="3530025"/>
              <a:ext cx="69308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CasellaDiTesto 78"/>
            <p:cNvSpPr txBox="1"/>
            <p:nvPr/>
          </p:nvSpPr>
          <p:spPr>
            <a:xfrm>
              <a:off x="6409450" y="3160693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L*</a:t>
              </a:r>
              <a:endParaRPr lang="en-US" dirty="0"/>
            </a:p>
          </p:txBody>
        </p:sp>
        <p:cxnSp>
          <p:nvCxnSpPr>
            <p:cNvPr id="32" name="Connettore 1 79"/>
            <p:cNvCxnSpPr/>
            <p:nvPr/>
          </p:nvCxnSpPr>
          <p:spPr>
            <a:xfrm flipH="1">
              <a:off x="8238635" y="1426905"/>
              <a:ext cx="23854" cy="2170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80"/>
            <p:cNvCxnSpPr>
              <a:endCxn id="29" idx="0"/>
            </p:cNvCxnSpPr>
            <p:nvPr/>
          </p:nvCxnSpPr>
          <p:spPr>
            <a:xfrm flipH="1">
              <a:off x="7206291" y="1426905"/>
              <a:ext cx="1044271" cy="19560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81"/>
            <p:cNvCxnSpPr/>
            <p:nvPr/>
          </p:nvCxnSpPr>
          <p:spPr>
            <a:xfrm flipH="1">
              <a:off x="6099071" y="1426905"/>
              <a:ext cx="1044271" cy="19560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82"/>
            <p:cNvCxnSpPr>
              <a:stCxn id="29" idx="0"/>
            </p:cNvCxnSpPr>
            <p:nvPr/>
          </p:nvCxnSpPr>
          <p:spPr>
            <a:xfrm flipH="1" flipV="1">
              <a:off x="6338274" y="2937653"/>
              <a:ext cx="868017" cy="445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arentesi graffa chiusa 83"/>
            <p:cNvSpPr/>
            <p:nvPr/>
          </p:nvSpPr>
          <p:spPr>
            <a:xfrm rot="12767170">
              <a:off x="5974621" y="2796389"/>
              <a:ext cx="216673" cy="53273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o 84"/>
            <p:cNvSpPr/>
            <p:nvPr/>
          </p:nvSpPr>
          <p:spPr>
            <a:xfrm>
              <a:off x="7960339" y="1156570"/>
              <a:ext cx="604299" cy="612251"/>
            </a:xfrm>
            <a:prstGeom prst="arc">
              <a:avLst>
                <a:gd name="adj1" fmla="val 5509814"/>
                <a:gd name="adj2" fmla="val 727815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asellaDiTesto 85"/>
            <p:cNvSpPr txBox="1"/>
            <p:nvPr/>
          </p:nvSpPr>
          <p:spPr>
            <a:xfrm>
              <a:off x="7960339" y="183242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</a:t>
              </a:r>
              <a:endParaRPr lang="en-US" dirty="0"/>
            </a:p>
          </p:txBody>
        </p:sp>
        <p:sp>
          <p:nvSpPr>
            <p:cNvPr id="42" name="CasellaDiTesto 89"/>
            <p:cNvSpPr txBox="1"/>
            <p:nvPr/>
          </p:nvSpPr>
          <p:spPr>
            <a:xfrm rot="18352627">
              <a:off x="5597842" y="2728655"/>
              <a:ext cx="500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</a:t>
              </a:r>
              <a:r>
                <a:rPr lang="en-US" dirty="0" err="1" smtClean="0">
                  <a:sym typeface="Symbol"/>
                </a:rPr>
                <a:t>t</a:t>
              </a:r>
              <a:endParaRPr lang="en-US" dirty="0"/>
            </a:p>
          </p:txBody>
        </p:sp>
      </p:grpSp>
      <p:sp>
        <p:nvSpPr>
          <p:cNvPr id="43" name="CasellaDiTesto 90"/>
          <p:cNvSpPr txBox="1"/>
          <p:nvPr/>
        </p:nvSpPr>
        <p:spPr>
          <a:xfrm>
            <a:off x="6450019" y="3259369"/>
            <a:ext cx="17347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t = L* sin / c</a:t>
            </a:r>
            <a:endParaRPr lang="en-US" dirty="0"/>
          </a:p>
        </p:txBody>
      </p:sp>
      <p:sp>
        <p:nvSpPr>
          <p:cNvPr id="45" name="CasellaDiTesto 8"/>
          <p:cNvSpPr txBox="1"/>
          <p:nvPr/>
        </p:nvSpPr>
        <p:spPr>
          <a:xfrm>
            <a:off x="168871" y="956515"/>
            <a:ext cx="339674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omic Sans MS"/>
                <a:cs typeface="Comic Sans MS"/>
              </a:rPr>
              <a:t>Direzionalita</a:t>
            </a:r>
            <a:r>
              <a:rPr lang="en-US" sz="2000" dirty="0" smtClean="0">
                <a:latin typeface="Comic Sans MS"/>
                <a:cs typeface="Comic Sans MS"/>
              </a:rPr>
              <a:t>’ !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Un </a:t>
            </a:r>
            <a:r>
              <a:rPr lang="en-US" sz="2000" dirty="0" err="1" smtClean="0">
                <a:latin typeface="Comic Sans MS"/>
                <a:cs typeface="Comic Sans MS"/>
              </a:rPr>
              <a:t>po</a:t>
            </a:r>
            <a:r>
              <a:rPr lang="en-US" sz="2000" dirty="0" smtClean="0">
                <a:latin typeface="Comic Sans MS"/>
                <a:cs typeface="Comic Sans MS"/>
              </a:rPr>
              <a:t>’ di </a:t>
            </a:r>
            <a:r>
              <a:rPr lang="en-US" sz="2000" dirty="0" err="1" smtClean="0">
                <a:latin typeface="Comic Sans MS"/>
                <a:cs typeface="Comic Sans MS"/>
              </a:rPr>
              <a:t>geometria</a:t>
            </a:r>
            <a:r>
              <a:rPr lang="en-US" sz="2000" dirty="0" smtClean="0">
                <a:latin typeface="Comic Sans MS"/>
                <a:cs typeface="Comic Sans MS"/>
              </a:rPr>
              <a:t> …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37" y="2097038"/>
            <a:ext cx="5144105" cy="370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520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 cstate="print"/>
          <a:srcRect r="475"/>
          <a:stretch>
            <a:fillRect/>
          </a:stretch>
        </p:blipFill>
        <p:spPr bwMode="auto">
          <a:xfrm>
            <a:off x="438740" y="3920424"/>
            <a:ext cx="3989244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t="661" r="950"/>
          <a:stretch>
            <a:fillRect/>
          </a:stretch>
        </p:blipFill>
        <p:spPr bwMode="auto">
          <a:xfrm>
            <a:off x="5007651" y="739542"/>
            <a:ext cx="4069478" cy="293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/>
          <a:srcRect t="661" b="1982"/>
          <a:stretch>
            <a:fillRect/>
          </a:stretch>
        </p:blipFill>
        <p:spPr bwMode="auto">
          <a:xfrm>
            <a:off x="4729044" y="3992910"/>
            <a:ext cx="4191778" cy="293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77949"/>
            <a:ext cx="2895600" cy="365125"/>
          </a:xfrm>
        </p:spPr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80270"/>
            <a:ext cx="2133600" cy="365125"/>
          </a:xfrm>
        </p:spPr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4218" y="6495760"/>
            <a:ext cx="2133600" cy="365125"/>
          </a:xfrm>
        </p:spPr>
        <p:txBody>
          <a:bodyPr/>
          <a:lstStyle/>
          <a:p>
            <a:fld id="{E9856F2F-C039-2146-879C-F64F1A5ECE96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94288" y="23391"/>
            <a:ext cx="7332785" cy="708727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it-IT" sz="2400" dirty="0">
                <a:latin typeface="Comic Sans MS"/>
                <a:cs typeface="Comic Sans MS"/>
              </a:rPr>
              <a:t>Risultati </a:t>
            </a:r>
            <a:r>
              <a:rPr lang="it-IT" sz="2800" dirty="0" smtClean="0">
                <a:latin typeface="Comic Sans MS"/>
                <a:cs typeface="Comic Sans MS"/>
              </a:rPr>
              <a:t>di fisica</a:t>
            </a:r>
            <a:r>
              <a:rPr lang="en-US" sz="2800" dirty="0" smtClean="0">
                <a:latin typeface="Comic Sans MS"/>
                <a:cs typeface="Comic Sans MS"/>
              </a:rPr>
              <a:t>: </a:t>
            </a:r>
            <a:r>
              <a:rPr lang="en-US" sz="2800" dirty="0" err="1" smtClean="0">
                <a:latin typeface="Comic Sans MS"/>
                <a:cs typeface="Comic Sans MS"/>
              </a:rPr>
              <a:t>coincidenze</a:t>
            </a:r>
            <a:r>
              <a:rPr lang="en-US" sz="2800" dirty="0" smtClean="0">
                <a:latin typeface="Comic Sans MS"/>
                <a:cs typeface="Comic Sans MS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doppie</a:t>
            </a:r>
            <a:r>
              <a:rPr lang="en-US" sz="2800" dirty="0" smtClean="0">
                <a:latin typeface="Comic Sans MS"/>
                <a:cs typeface="Comic Sans MS"/>
              </a:rPr>
              <a:t>  - III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8" name="CasellaDiTesto 8"/>
          <p:cNvSpPr txBox="1"/>
          <p:nvPr/>
        </p:nvSpPr>
        <p:spPr>
          <a:xfrm>
            <a:off x="5731516" y="4914249"/>
            <a:ext cx="100244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L’Aquila</a:t>
            </a:r>
          </a:p>
          <a:p>
            <a:r>
              <a:rPr lang="en-US" dirty="0" smtClean="0"/>
              <a:t>205 m</a:t>
            </a:r>
          </a:p>
          <a:p>
            <a:r>
              <a:rPr lang="en-US" dirty="0" smtClean="0"/>
              <a:t>40 </a:t>
            </a:r>
            <a:r>
              <a:rPr lang="en-US" dirty="0" err="1" smtClean="0"/>
              <a:t>giorni</a:t>
            </a:r>
            <a:endParaRPr lang="en-US" dirty="0"/>
          </a:p>
        </p:txBody>
      </p:sp>
      <p:sp>
        <p:nvSpPr>
          <p:cNvPr id="27" name="CasellaDiTesto 8"/>
          <p:cNvSpPr txBox="1"/>
          <p:nvPr/>
        </p:nvSpPr>
        <p:spPr>
          <a:xfrm>
            <a:off x="1184639" y="4639492"/>
            <a:ext cx="102773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Bologna</a:t>
            </a:r>
          </a:p>
          <a:p>
            <a:r>
              <a:rPr lang="en-US" dirty="0" smtClean="0"/>
              <a:t>96 m</a:t>
            </a:r>
          </a:p>
          <a:p>
            <a:r>
              <a:rPr lang="en-US" dirty="0" smtClean="0"/>
              <a:t>29 </a:t>
            </a:r>
            <a:r>
              <a:rPr lang="en-US" dirty="0" err="1" smtClean="0"/>
              <a:t>giorni</a:t>
            </a:r>
            <a:endParaRPr lang="en-US" dirty="0"/>
          </a:p>
        </p:txBody>
      </p:sp>
      <p:sp>
        <p:nvSpPr>
          <p:cNvPr id="29" name="CasellaDiTesto 8"/>
          <p:cNvSpPr txBox="1"/>
          <p:nvPr/>
        </p:nvSpPr>
        <p:spPr>
          <a:xfrm>
            <a:off x="5745842" y="1654187"/>
            <a:ext cx="129604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CERN </a:t>
            </a:r>
          </a:p>
          <a:p>
            <a:r>
              <a:rPr lang="en-US" dirty="0"/>
              <a:t>3</a:t>
            </a:r>
            <a:r>
              <a:rPr lang="en-US" dirty="0" smtClean="0"/>
              <a:t>0 m</a:t>
            </a:r>
          </a:p>
          <a:p>
            <a:r>
              <a:rPr lang="en-US" dirty="0" smtClean="0"/>
              <a:t> 16 days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2022833" y="4159503"/>
            <a:ext cx="873160" cy="329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19800" y="4159503"/>
            <a:ext cx="1022590" cy="4338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320920" y="917572"/>
            <a:ext cx="1005898" cy="339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17" y="835918"/>
            <a:ext cx="3528440" cy="2766399"/>
          </a:xfrm>
          <a:prstGeom prst="rect">
            <a:avLst/>
          </a:prstGeom>
        </p:spPr>
      </p:pic>
      <p:sp>
        <p:nvSpPr>
          <p:cNvPr id="17" name="CasellaDiTesto 8"/>
          <p:cNvSpPr txBox="1"/>
          <p:nvPr/>
        </p:nvSpPr>
        <p:spPr>
          <a:xfrm>
            <a:off x="3124200" y="1716705"/>
            <a:ext cx="129604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simulazione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71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/>
          <a:srcRect t="661" r="950"/>
          <a:stretch>
            <a:fillRect/>
          </a:stretch>
        </p:blipFill>
        <p:spPr bwMode="auto">
          <a:xfrm>
            <a:off x="4844719" y="1000631"/>
            <a:ext cx="4151979" cy="299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print"/>
          <a:srcRect r="950"/>
          <a:stretch>
            <a:fillRect/>
          </a:stretch>
        </p:blipFill>
        <p:spPr bwMode="auto">
          <a:xfrm>
            <a:off x="457200" y="2242674"/>
            <a:ext cx="3922839" cy="284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77949"/>
            <a:ext cx="2895600" cy="365125"/>
          </a:xfrm>
        </p:spPr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80270"/>
            <a:ext cx="2133600" cy="365125"/>
          </a:xfrm>
        </p:spPr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4218" y="6495760"/>
            <a:ext cx="2133600" cy="365125"/>
          </a:xfrm>
        </p:spPr>
        <p:txBody>
          <a:bodyPr/>
          <a:lstStyle/>
          <a:p>
            <a:fld id="{E9856F2F-C039-2146-879C-F64F1A5ECE96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94288" y="23391"/>
            <a:ext cx="7332785" cy="708727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it-IT" sz="2400" dirty="0">
                <a:latin typeface="Comic Sans MS"/>
                <a:cs typeface="Comic Sans MS"/>
              </a:rPr>
              <a:t>Risultati </a:t>
            </a:r>
            <a:r>
              <a:rPr lang="it-IT" sz="2800" dirty="0" smtClean="0">
                <a:latin typeface="Comic Sans MS"/>
                <a:cs typeface="Comic Sans MS"/>
              </a:rPr>
              <a:t>di fisica</a:t>
            </a:r>
            <a:r>
              <a:rPr lang="en-US" sz="2800" dirty="0" smtClean="0">
                <a:latin typeface="Comic Sans MS"/>
                <a:cs typeface="Comic Sans MS"/>
              </a:rPr>
              <a:t>: </a:t>
            </a:r>
            <a:r>
              <a:rPr lang="en-US" sz="2800" dirty="0" err="1" smtClean="0">
                <a:latin typeface="Comic Sans MS"/>
                <a:cs typeface="Comic Sans MS"/>
              </a:rPr>
              <a:t>coincidenze</a:t>
            </a:r>
            <a:r>
              <a:rPr lang="en-US" sz="2800" dirty="0" smtClean="0">
                <a:latin typeface="Comic Sans MS"/>
                <a:cs typeface="Comic Sans MS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doppie</a:t>
            </a:r>
            <a:r>
              <a:rPr lang="en-US" sz="2800" dirty="0" smtClean="0">
                <a:latin typeface="Comic Sans MS"/>
                <a:cs typeface="Comic Sans MS"/>
              </a:rPr>
              <a:t>  - IV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7" name="CasellaDiTesto 8"/>
          <p:cNvSpPr txBox="1"/>
          <p:nvPr/>
        </p:nvSpPr>
        <p:spPr>
          <a:xfrm>
            <a:off x="1185697" y="3130468"/>
            <a:ext cx="102773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Savona</a:t>
            </a:r>
          </a:p>
          <a:p>
            <a:r>
              <a:rPr lang="en-US" dirty="0" smtClean="0"/>
              <a:t>1.18 km</a:t>
            </a:r>
          </a:p>
          <a:p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 err="1" smtClean="0"/>
              <a:t>mesi</a:t>
            </a:r>
            <a:endParaRPr lang="en-US" dirty="0"/>
          </a:p>
        </p:txBody>
      </p:sp>
      <p:sp>
        <p:nvSpPr>
          <p:cNvPr id="29" name="CasellaDiTesto 8"/>
          <p:cNvSpPr txBox="1"/>
          <p:nvPr/>
        </p:nvSpPr>
        <p:spPr>
          <a:xfrm>
            <a:off x="7624779" y="1837477"/>
            <a:ext cx="129604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Cagliari </a:t>
            </a:r>
          </a:p>
          <a:p>
            <a:r>
              <a:rPr lang="en-US" dirty="0" smtClean="0"/>
              <a:t>500 m</a:t>
            </a:r>
          </a:p>
          <a:p>
            <a:r>
              <a:rPr lang="en-US" dirty="0" smtClean="0"/>
              <a:t> 125 days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2022833" y="2372819"/>
            <a:ext cx="873160" cy="329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32738" y="1250273"/>
            <a:ext cx="1005898" cy="339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magine 5"/>
          <p:cNvPicPr>
            <a:picLocks noChangeAspect="1"/>
          </p:cNvPicPr>
          <p:nvPr/>
        </p:nvPicPr>
        <p:blipFill rotWithShape="1">
          <a:blip r:embed="rId4"/>
          <a:srcRect r="1194"/>
          <a:stretch/>
        </p:blipFill>
        <p:spPr>
          <a:xfrm>
            <a:off x="4685550" y="4040987"/>
            <a:ext cx="3941523" cy="2680488"/>
          </a:xfrm>
          <a:prstGeom prst="rect">
            <a:avLst/>
          </a:prstGeom>
        </p:spPr>
      </p:pic>
      <p:sp>
        <p:nvSpPr>
          <p:cNvPr id="17" name="CasellaDiTesto 8"/>
          <p:cNvSpPr txBox="1"/>
          <p:nvPr/>
        </p:nvSpPr>
        <p:spPr>
          <a:xfrm>
            <a:off x="5366207" y="4301660"/>
            <a:ext cx="136948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Cagliari </a:t>
            </a:r>
          </a:p>
          <a:p>
            <a:r>
              <a:rPr lang="en-US" dirty="0" smtClean="0"/>
              <a:t>2.66 km</a:t>
            </a:r>
          </a:p>
          <a:p>
            <a:r>
              <a:rPr lang="en-US" dirty="0" smtClean="0"/>
              <a:t>77 days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086306" y="3993456"/>
            <a:ext cx="982992" cy="268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76562" y="4293594"/>
            <a:ext cx="1115642" cy="205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9513" y="162801"/>
            <a:ext cx="8777329" cy="817927"/>
          </a:xfrm>
        </p:spPr>
        <p:txBody>
          <a:bodyPr>
            <a:normAutofit/>
          </a:bodyPr>
          <a:lstStyle/>
          <a:p>
            <a:r>
              <a:rPr lang="it-IT" sz="2400" dirty="0" smtClean="0">
                <a:latin typeface="Comic Sans MS"/>
                <a:cs typeface="Comic Sans MS"/>
              </a:rPr>
              <a:t>Risultati</a:t>
            </a:r>
            <a:r>
              <a:rPr lang="it-IT" sz="2800" dirty="0" smtClean="0">
                <a:latin typeface="Comic Sans MS"/>
                <a:cs typeface="Comic Sans MS"/>
              </a:rPr>
              <a:t>: variazioni del flusso di raggi cosmici 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3242" y="6356350"/>
            <a:ext cx="2133600" cy="365125"/>
          </a:xfrm>
        </p:spPr>
        <p:txBody>
          <a:bodyPr/>
          <a:lstStyle/>
          <a:p>
            <a:fld id="{E9856F2F-C039-2146-879C-F64F1A5ECE96}" type="slidenum">
              <a:rPr lang="en-US" smtClean="0"/>
              <a:t>29</a:t>
            </a:fld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 l="6373" t="5455" r="4988" b="5455"/>
          <a:stretch>
            <a:fillRect/>
          </a:stretch>
        </p:blipFill>
        <p:spPr bwMode="auto">
          <a:xfrm>
            <a:off x="4846637" y="1108387"/>
            <a:ext cx="4277080" cy="305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8"/>
          <p:cNvSpPr>
            <a:spLocks noChangeArrowheads="1"/>
          </p:cNvSpPr>
          <p:nvPr/>
        </p:nvSpPr>
        <p:spPr bwMode="auto">
          <a:xfrm rot="21360995" flipH="1">
            <a:off x="4357814" y="2691800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637" y="3879676"/>
            <a:ext cx="43338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38"/>
          <p:cNvSpPr>
            <a:spLocks noChangeArrowheads="1"/>
          </p:cNvSpPr>
          <p:nvPr/>
        </p:nvSpPr>
        <p:spPr bwMode="auto">
          <a:xfrm rot="21012218" flipH="1">
            <a:off x="4126854" y="5792585"/>
            <a:ext cx="2398565" cy="97366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9" name="CasellaDiTesto 16"/>
          <p:cNvSpPr txBox="1"/>
          <p:nvPr/>
        </p:nvSpPr>
        <p:spPr>
          <a:xfrm>
            <a:off x="195429" y="4692403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GCRD </a:t>
            </a:r>
            <a:r>
              <a:rPr lang="en-US" dirty="0" err="1" smtClean="0">
                <a:solidFill>
                  <a:srgbClr val="000000"/>
                </a:solidFill>
              </a:rPr>
              <a:t>occured</a:t>
            </a:r>
            <a:r>
              <a:rPr lang="en-US" dirty="0" smtClean="0">
                <a:solidFill>
                  <a:srgbClr val="000000"/>
                </a:solidFill>
              </a:rPr>
              <a:t> on June 23th, 2015, and observed by 5 EEE stations, even though the array was under maintenance and upgrade.</a:t>
            </a:r>
          </a:p>
        </p:txBody>
      </p:sp>
      <p:sp>
        <p:nvSpPr>
          <p:cNvPr id="22" name="CasellaDiTesto 10"/>
          <p:cNvSpPr txBox="1"/>
          <p:nvPr/>
        </p:nvSpPr>
        <p:spPr>
          <a:xfrm>
            <a:off x="251520" y="1871484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Immediately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after</a:t>
            </a:r>
            <a:r>
              <a:rPr lang="it-IT" dirty="0" smtClean="0">
                <a:solidFill>
                  <a:srgbClr val="000000"/>
                </a:solidFill>
              </a:rPr>
              <a:t> the </a:t>
            </a:r>
            <a:r>
              <a:rPr lang="en-US" dirty="0" smtClean="0">
                <a:solidFill>
                  <a:srgbClr val="000000"/>
                </a:solidFill>
              </a:rPr>
              <a:t>EEE Pilot run of 2014, </a:t>
            </a:r>
            <a:r>
              <a:rPr lang="it-IT" dirty="0" smtClean="0">
                <a:solidFill>
                  <a:srgbClr val="000000"/>
                </a:solidFill>
              </a:rPr>
              <a:t>a GCRD </a:t>
            </a:r>
            <a:r>
              <a:rPr lang="it-IT" dirty="0" err="1" smtClean="0">
                <a:solidFill>
                  <a:srgbClr val="000000"/>
                </a:solidFill>
              </a:rPr>
              <a:t>event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was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observed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by</a:t>
            </a:r>
            <a:r>
              <a:rPr lang="it-IT" dirty="0" smtClean="0">
                <a:solidFill>
                  <a:srgbClr val="000000"/>
                </a:solidFill>
              </a:rPr>
              <a:t> 6 EEE </a:t>
            </a:r>
            <a:r>
              <a:rPr lang="it-IT" dirty="0" err="1" smtClean="0">
                <a:solidFill>
                  <a:srgbClr val="000000"/>
                </a:solidFill>
              </a:rPr>
              <a:t>telescopes</a:t>
            </a:r>
            <a:r>
              <a:rPr lang="it-IT" dirty="0" smtClean="0">
                <a:solidFill>
                  <a:srgbClr val="000000"/>
                </a:solidFill>
              </a:rPr>
              <a:t>: Altamura, Frascati, Grosseto, Savona (2), Viareggio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5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51045"/>
            <a:ext cx="7772400" cy="730168"/>
          </a:xfrm>
        </p:spPr>
        <p:txBody>
          <a:bodyPr>
            <a:normAutofit fontScale="90000"/>
          </a:bodyPr>
          <a:lstStyle/>
          <a:p>
            <a:r>
              <a:rPr lang="it-IT" sz="3600" dirty="0" smtClean="0">
                <a:latin typeface="Comic Sans MS"/>
                <a:cs typeface="Comic Sans MS"/>
              </a:rPr>
              <a:t>Cosa </a:t>
            </a:r>
            <a:r>
              <a:rPr lang="fr-FR" sz="3600" dirty="0" err="1" smtClean="0">
                <a:latin typeface="Comic Sans MS"/>
                <a:cs typeface="Comic Sans MS"/>
              </a:rPr>
              <a:t>è</a:t>
            </a:r>
            <a:r>
              <a:rPr lang="fr-FR" sz="3600" dirty="0" smtClean="0">
                <a:latin typeface="Comic Sans MS"/>
                <a:cs typeface="Comic Sans MS"/>
              </a:rPr>
              <a:t> un </a:t>
            </a:r>
            <a:r>
              <a:rPr lang="it-IT" sz="3600" dirty="0">
                <a:latin typeface="Comic Sans MS"/>
                <a:cs typeface="Comic Sans MS"/>
              </a:rPr>
              <a:t>”RUN</a:t>
            </a:r>
            <a:r>
              <a:rPr lang="it-IT" sz="3600" dirty="0" smtClean="0">
                <a:latin typeface="Comic Sans MS"/>
                <a:cs typeface="Comic Sans MS"/>
              </a:rPr>
              <a:t>” di un esperimento?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3082" y="1396835"/>
            <a:ext cx="8441396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Comic Sans MS"/>
                <a:cs typeface="Comic Sans MS"/>
              </a:rPr>
              <a:t>periodo</a:t>
            </a:r>
            <a:r>
              <a:rPr lang="en-US" sz="2800" dirty="0" smtClean="0">
                <a:latin typeface="Comic Sans MS"/>
                <a:cs typeface="Comic Sans MS"/>
              </a:rPr>
              <a:t> in cui un </a:t>
            </a:r>
            <a:r>
              <a:rPr lang="en-US" sz="2800" dirty="0" err="1" smtClean="0">
                <a:latin typeface="Comic Sans MS"/>
                <a:cs typeface="Comic Sans MS"/>
              </a:rPr>
              <a:t>esperimento</a:t>
            </a:r>
            <a:r>
              <a:rPr lang="en-US" sz="2800" dirty="0" smtClean="0">
                <a:latin typeface="Comic Sans MS"/>
                <a:cs typeface="Comic Sans MS"/>
              </a:rPr>
              <a:t> </a:t>
            </a:r>
            <a:r>
              <a:rPr lang="en-US" sz="2800" dirty="0" err="1" smtClean="0">
                <a:latin typeface="Comic Sans MS"/>
                <a:cs typeface="Comic Sans MS"/>
              </a:rPr>
              <a:t>acquisisce</a:t>
            </a:r>
            <a:r>
              <a:rPr lang="en-US" sz="2800" dirty="0" smtClean="0">
                <a:latin typeface="Comic Sans MS"/>
                <a:cs typeface="Comic Sans MS"/>
              </a:rPr>
              <a:t> </a:t>
            </a:r>
            <a:r>
              <a:rPr lang="en-US" sz="2800" dirty="0" err="1" smtClean="0">
                <a:latin typeface="Comic Sans MS"/>
                <a:cs typeface="Comic Sans MS"/>
              </a:rPr>
              <a:t>i</a:t>
            </a:r>
            <a:r>
              <a:rPr lang="en-US" sz="2800" dirty="0" smtClean="0">
                <a:latin typeface="Comic Sans MS"/>
                <a:cs typeface="Comic Sans MS"/>
              </a:rPr>
              <a:t>  </a:t>
            </a:r>
            <a:r>
              <a:rPr lang="en-US" sz="2800" dirty="0" err="1" smtClean="0">
                <a:latin typeface="Comic Sans MS"/>
                <a:cs typeface="Comic Sans MS"/>
              </a:rPr>
              <a:t>dati</a:t>
            </a:r>
            <a:endParaRPr lang="en-US" sz="2800" dirty="0" smtClean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7976" y="2453525"/>
            <a:ext cx="8441396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Esempi</a:t>
            </a:r>
            <a:r>
              <a:rPr lang="en-US" sz="2400" dirty="0" smtClean="0">
                <a:latin typeface="Comic Sans MS"/>
                <a:cs typeface="Comic Sans MS"/>
              </a:rPr>
              <a:t>:</a:t>
            </a:r>
          </a:p>
          <a:p>
            <a:endParaRPr lang="en-US" sz="2400" dirty="0" smtClean="0">
              <a:latin typeface="Comic Sans MS"/>
              <a:cs typeface="Comic Sans MS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Comic Sans MS"/>
                <a:cs typeface="Comic Sans MS"/>
              </a:rPr>
              <a:t>i</a:t>
            </a:r>
            <a:r>
              <a:rPr lang="en-US" sz="2400" dirty="0" smtClean="0">
                <a:latin typeface="Comic Sans MS"/>
                <a:cs typeface="Comic Sans MS"/>
              </a:rPr>
              <a:t> run </a:t>
            </a:r>
            <a:r>
              <a:rPr lang="en-US" sz="2400" dirty="0" err="1" smtClean="0">
                <a:latin typeface="Comic Sans MS"/>
                <a:cs typeface="Comic Sans MS"/>
              </a:rPr>
              <a:t>degli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esperimenti</a:t>
            </a:r>
            <a:r>
              <a:rPr lang="en-US" sz="2400" dirty="0" smtClean="0">
                <a:latin typeface="Comic Sans MS"/>
                <a:cs typeface="Comic Sans MS"/>
              </a:rPr>
              <a:t> ATLAS, ALICE, </a:t>
            </a:r>
            <a:r>
              <a:rPr lang="en-US" sz="2400" dirty="0">
                <a:latin typeface="Comic Sans MS"/>
                <a:cs typeface="Comic Sans MS"/>
              </a:rPr>
              <a:t>CMS, </a:t>
            </a:r>
            <a:r>
              <a:rPr lang="en-US" sz="2400" dirty="0" err="1" smtClean="0">
                <a:latin typeface="Comic Sans MS"/>
                <a:cs typeface="Comic Sans MS"/>
              </a:rPr>
              <a:t>LHCb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all’acceleratore</a:t>
            </a:r>
            <a:r>
              <a:rPr lang="en-US" sz="2400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2400" u="sng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particelle</a:t>
            </a:r>
            <a:r>
              <a:rPr lang="en-US" sz="2400" dirty="0" smtClean="0">
                <a:latin typeface="Comic Sans MS"/>
                <a:cs typeface="Comic Sans MS"/>
              </a:rPr>
              <a:t> (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e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collisore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) </a:t>
            </a:r>
            <a:r>
              <a:rPr lang="en-US" sz="2400" dirty="0" smtClean="0">
                <a:latin typeface="Comic Sans MS"/>
                <a:cs typeface="Comic Sans MS"/>
              </a:rPr>
              <a:t>LHC </a:t>
            </a:r>
          </a:p>
          <a:p>
            <a:pPr marL="342900" indent="-342900">
              <a:buFontTx/>
              <a:buChar char="-"/>
            </a:pPr>
            <a:endParaRPr lang="en-US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omic Sans MS"/>
                <a:cs typeface="Comic Sans MS"/>
              </a:rPr>
              <a:t>i</a:t>
            </a:r>
            <a:r>
              <a:rPr lang="en-US" sz="2400" dirty="0">
                <a:latin typeface="Comic Sans MS"/>
                <a:cs typeface="Comic Sans MS"/>
              </a:rPr>
              <a:t> run </a:t>
            </a:r>
            <a:r>
              <a:rPr lang="en-US" sz="2400" dirty="0" err="1">
                <a:latin typeface="Comic Sans MS"/>
                <a:cs typeface="Comic Sans MS"/>
              </a:rPr>
              <a:t>degli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esperimenti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latin typeface="Comic Sans MS"/>
                <a:cs typeface="Comic Sans MS"/>
              </a:rPr>
              <a:t>AMS2, EEE, FERMI, MAGIC </a:t>
            </a:r>
            <a:r>
              <a:rPr lang="en-US" sz="2400" u="sng" dirty="0">
                <a:solidFill>
                  <a:srgbClr val="FF0000"/>
                </a:solidFill>
                <a:latin typeface="Comic Sans MS"/>
                <a:cs typeface="Comic Sans MS"/>
              </a:rPr>
              <a:t>con </a:t>
            </a:r>
            <a:r>
              <a:rPr lang="en-US" sz="2400" u="sng" dirty="0" err="1">
                <a:solidFill>
                  <a:srgbClr val="FF0000"/>
                </a:solidFill>
                <a:latin typeface="Comic Sans MS"/>
                <a:cs typeface="Comic Sans MS"/>
              </a:rPr>
              <a:t>raggi</a:t>
            </a:r>
            <a:r>
              <a:rPr lang="en-US" sz="2400" u="sng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cosmici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endParaRPr lang="en-US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8859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162801"/>
            <a:ext cx="7796898" cy="876415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Comic Sans MS"/>
                <a:cs typeface="Comic Sans MS"/>
              </a:rPr>
              <a:t>Risultati </a:t>
            </a:r>
            <a:r>
              <a:rPr lang="it-IT" sz="2800" dirty="0" smtClean="0">
                <a:latin typeface="Comic Sans MS"/>
                <a:cs typeface="Comic Sans MS"/>
              </a:rPr>
              <a:t>di fisica: </a:t>
            </a:r>
            <a:r>
              <a:rPr lang="it-IT" sz="2800" dirty="0" err="1" smtClean="0">
                <a:latin typeface="Comic Sans MS"/>
                <a:cs typeface="Comic Sans MS"/>
              </a:rPr>
              <a:t>muon</a:t>
            </a:r>
            <a:r>
              <a:rPr lang="it-IT" sz="2800" dirty="0" smtClean="0"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latin typeface="Comic Sans MS"/>
                <a:cs typeface="Comic Sans MS"/>
              </a:rPr>
              <a:t>decay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3242" y="6356350"/>
            <a:ext cx="2133600" cy="365125"/>
          </a:xfrm>
        </p:spPr>
        <p:txBody>
          <a:bodyPr/>
          <a:lstStyle/>
          <a:p>
            <a:fld id="{E9856F2F-C039-2146-879C-F64F1A5ECE96}" type="slidenum">
              <a:rPr lang="en-US" smtClean="0"/>
              <a:t>30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4142" y="5025542"/>
            <a:ext cx="2913035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Ritardo</a:t>
            </a:r>
            <a:r>
              <a:rPr lang="en-US" dirty="0" smtClean="0">
                <a:latin typeface="Comic Sans MS"/>
                <a:cs typeface="Comic Sans MS"/>
              </a:rPr>
              <a:t> (log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latin typeface="Comic Sans MS"/>
                <a:cs typeface="Comic Sans MS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)  </a:t>
            </a:r>
            <a:r>
              <a:rPr lang="en-US" dirty="0" err="1" smtClean="0">
                <a:latin typeface="Comic Sans MS"/>
                <a:cs typeface="Comic Sans MS"/>
              </a:rPr>
              <a:t>fra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il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muone</a:t>
            </a:r>
            <a:r>
              <a:rPr lang="en-US" dirty="0" smtClean="0">
                <a:latin typeface="Comic Sans MS"/>
                <a:cs typeface="Comic Sans MS"/>
              </a:rPr>
              <a:t> e </a:t>
            </a:r>
            <a:r>
              <a:rPr lang="en-US" dirty="0" err="1" smtClean="0">
                <a:latin typeface="Comic Sans MS"/>
                <a:cs typeface="Comic Sans MS"/>
              </a:rPr>
              <a:t>l’elettrone</a:t>
            </a:r>
            <a:r>
              <a:rPr lang="en-US" dirty="0" smtClean="0">
                <a:latin typeface="Comic Sans MS"/>
                <a:cs typeface="Comic Sans MS"/>
              </a:rPr>
              <a:t> dal </a:t>
            </a:r>
            <a:r>
              <a:rPr lang="en-US" dirty="0" err="1" smtClean="0">
                <a:latin typeface="Comic Sans MS"/>
                <a:cs typeface="Comic Sans MS"/>
              </a:rPr>
              <a:t>suo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decadimento</a:t>
            </a:r>
            <a:r>
              <a:rPr lang="en-US" dirty="0" smtClean="0">
                <a:latin typeface="Comic Sans MS"/>
                <a:cs typeface="Comic Sans MS"/>
              </a:rPr>
              <a:t>: in media 2.2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Comic Sans MS"/>
                <a:cs typeface="Comic Sans MS"/>
              </a:rPr>
              <a:t>s =&gt; OK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9" y="1274767"/>
            <a:ext cx="4744664" cy="319481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88482" y="2348576"/>
            <a:ext cx="3896951" cy="3434650"/>
            <a:chOff x="-1660967" y="2289667"/>
            <a:chExt cx="3896951" cy="3434650"/>
          </a:xfrm>
        </p:grpSpPr>
        <p:sp>
          <p:nvSpPr>
            <p:cNvPr id="11" name="Rectangle 10"/>
            <p:cNvSpPr/>
            <p:nvPr/>
          </p:nvSpPr>
          <p:spPr>
            <a:xfrm>
              <a:off x="-1574231" y="4191049"/>
              <a:ext cx="3617509" cy="1533268"/>
            </a:xfrm>
            <a:prstGeom prst="rect">
              <a:avLst/>
            </a:prstGeom>
            <a:blipFill rotWithShape="1"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480181" y="2289667"/>
              <a:ext cx="3487687" cy="1201175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-1659531" y="3332094"/>
              <a:ext cx="389551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-1660967" y="2443422"/>
              <a:ext cx="389551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-1659531" y="2927160"/>
              <a:ext cx="389551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799019" y="3260515"/>
            <a:ext cx="11302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Neutrino </a:t>
            </a:r>
          </a:p>
          <a:p>
            <a:pPr algn="ctr"/>
            <a:r>
              <a:rPr lang="en-US" sz="1600" dirty="0" smtClean="0"/>
              <a:t>( </a:t>
            </a:r>
            <a:r>
              <a:rPr lang="en-US" sz="1600" dirty="0" err="1" smtClean="0"/>
              <a:t>invisibile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851833" y="4534660"/>
            <a:ext cx="175851" cy="148751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088482" y="2673918"/>
            <a:ext cx="1763351" cy="186074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45367" y="5399249"/>
            <a:ext cx="138929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</a:t>
            </a:r>
            <a:r>
              <a:rPr lang="en-US" sz="1600" dirty="0" smtClean="0"/>
              <a:t>nti-Neutrino </a:t>
            </a:r>
          </a:p>
          <a:p>
            <a:pPr algn="ctr"/>
            <a:r>
              <a:rPr lang="en-US" sz="1600" dirty="0" smtClean="0"/>
              <a:t>( </a:t>
            </a:r>
            <a:r>
              <a:rPr lang="en-US" sz="1600" dirty="0" err="1" smtClean="0"/>
              <a:t>invisibile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sp>
        <p:nvSpPr>
          <p:cNvPr id="20" name="Sun 19"/>
          <p:cNvSpPr/>
          <p:nvPr/>
        </p:nvSpPr>
        <p:spPr>
          <a:xfrm>
            <a:off x="6614479" y="4326956"/>
            <a:ext cx="496035" cy="394972"/>
          </a:xfrm>
          <a:prstGeom prst="sun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31394" y="1775221"/>
            <a:ext cx="135556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Upgoing</a:t>
            </a:r>
            <a:r>
              <a:rPr lang="en-US" sz="1600" dirty="0" smtClean="0"/>
              <a:t> track</a:t>
            </a:r>
          </a:p>
          <a:p>
            <a:pPr algn="ctr"/>
            <a:r>
              <a:rPr lang="en-US" sz="1600" dirty="0" smtClean="0"/>
              <a:t>( </a:t>
            </a:r>
            <a:r>
              <a:rPr lang="en-US" sz="1600" dirty="0" err="1" smtClean="0"/>
              <a:t>elettrone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338293" y="1758720"/>
            <a:ext cx="1689391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Downgoing</a:t>
            </a:r>
            <a:r>
              <a:rPr lang="en-US" sz="1600" dirty="0" smtClean="0"/>
              <a:t> track</a:t>
            </a:r>
          </a:p>
          <a:p>
            <a:pPr algn="ctr"/>
            <a:r>
              <a:rPr lang="en-US" sz="1600" dirty="0" smtClean="0"/>
              <a:t>( </a:t>
            </a:r>
            <a:r>
              <a:rPr lang="en-US" sz="1600" dirty="0" err="1" smtClean="0"/>
              <a:t>muone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453723" y="2071707"/>
            <a:ext cx="1282679" cy="225524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xplosion 1 23"/>
          <p:cNvSpPr/>
          <p:nvPr/>
        </p:nvSpPr>
        <p:spPr>
          <a:xfrm>
            <a:off x="5537802" y="2325465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1 24"/>
          <p:cNvSpPr/>
          <p:nvPr/>
        </p:nvSpPr>
        <p:spPr>
          <a:xfrm>
            <a:off x="5829765" y="2830818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1 25"/>
          <p:cNvSpPr/>
          <p:nvPr/>
        </p:nvSpPr>
        <p:spPr>
          <a:xfrm>
            <a:off x="7609079" y="3261083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1 26"/>
          <p:cNvSpPr/>
          <p:nvPr/>
        </p:nvSpPr>
        <p:spPr>
          <a:xfrm>
            <a:off x="8120405" y="2833063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1 27"/>
          <p:cNvSpPr/>
          <p:nvPr/>
        </p:nvSpPr>
        <p:spPr>
          <a:xfrm>
            <a:off x="6119526" y="3235180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752766" y="3013682"/>
            <a:ext cx="436664" cy="37732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027684" y="3521800"/>
            <a:ext cx="613386" cy="80515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Explosion 1 30"/>
          <p:cNvSpPr/>
          <p:nvPr/>
        </p:nvSpPr>
        <p:spPr>
          <a:xfrm>
            <a:off x="8468892" y="2347579"/>
            <a:ext cx="198907" cy="30601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8308325" y="2603864"/>
            <a:ext cx="174372" cy="25006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8649077" y="1994113"/>
            <a:ext cx="216097" cy="40735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0270" y="3614186"/>
            <a:ext cx="273211" cy="1416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25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62801"/>
            <a:ext cx="9144000" cy="876415"/>
          </a:xfrm>
        </p:spPr>
        <p:txBody>
          <a:bodyPr>
            <a:noAutofit/>
          </a:bodyPr>
          <a:lstStyle/>
          <a:p>
            <a:r>
              <a:rPr lang="it-IT" sz="2800" dirty="0" smtClean="0"/>
              <a:t> “</a:t>
            </a:r>
            <a:r>
              <a:rPr lang="en-US" sz="2800" dirty="0"/>
              <a:t>A study on upward going particles with the Extreme Energy Events telescopes</a:t>
            </a:r>
            <a:r>
              <a:rPr lang="en-US" sz="2800" dirty="0" smtClean="0"/>
              <a:t>”</a:t>
            </a:r>
            <a:r>
              <a:rPr lang="en-US" sz="2800" dirty="0"/>
              <a:t> </a:t>
            </a:r>
            <a:r>
              <a:rPr lang="en-US" sz="2800" dirty="0" smtClean="0"/>
              <a:t>(JINST)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3242" y="6356350"/>
            <a:ext cx="2133600" cy="365125"/>
          </a:xfrm>
        </p:spPr>
        <p:txBody>
          <a:bodyPr/>
          <a:lstStyle/>
          <a:p>
            <a:fld id="{E9856F2F-C039-2146-879C-F64F1A5ECE96}" type="slidenum">
              <a:rPr lang="en-US" smtClean="0"/>
              <a:t>31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4142" y="5025542"/>
            <a:ext cx="2913035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Ritardo</a:t>
            </a:r>
            <a:r>
              <a:rPr lang="en-US" dirty="0" smtClean="0">
                <a:latin typeface="Comic Sans MS"/>
                <a:cs typeface="Comic Sans MS"/>
              </a:rPr>
              <a:t> (log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latin typeface="Comic Sans MS"/>
                <a:cs typeface="Comic Sans MS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)  </a:t>
            </a:r>
            <a:r>
              <a:rPr lang="en-US" dirty="0" err="1" smtClean="0">
                <a:latin typeface="Comic Sans MS"/>
                <a:cs typeface="Comic Sans MS"/>
              </a:rPr>
              <a:t>fra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il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muone</a:t>
            </a:r>
            <a:r>
              <a:rPr lang="en-US" dirty="0" smtClean="0">
                <a:latin typeface="Comic Sans MS"/>
                <a:cs typeface="Comic Sans MS"/>
              </a:rPr>
              <a:t> e </a:t>
            </a:r>
            <a:r>
              <a:rPr lang="en-US" dirty="0" err="1" smtClean="0">
                <a:latin typeface="Comic Sans MS"/>
                <a:cs typeface="Comic Sans MS"/>
              </a:rPr>
              <a:t>l’elettrone</a:t>
            </a:r>
            <a:r>
              <a:rPr lang="en-US" dirty="0" smtClean="0">
                <a:latin typeface="Comic Sans MS"/>
                <a:cs typeface="Comic Sans MS"/>
              </a:rPr>
              <a:t> dal </a:t>
            </a:r>
            <a:r>
              <a:rPr lang="en-US" dirty="0" err="1" smtClean="0">
                <a:latin typeface="Comic Sans MS"/>
                <a:cs typeface="Comic Sans MS"/>
              </a:rPr>
              <a:t>suo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decadimento</a:t>
            </a:r>
            <a:r>
              <a:rPr lang="en-US" dirty="0" smtClean="0">
                <a:latin typeface="Comic Sans MS"/>
                <a:cs typeface="Comic Sans MS"/>
              </a:rPr>
              <a:t>: in media 2.2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Comic Sans MS"/>
                <a:cs typeface="Comic Sans MS"/>
              </a:rPr>
              <a:t>s =&gt; OK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70" y="1312862"/>
            <a:ext cx="4744664" cy="3194812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200270" y="3614186"/>
            <a:ext cx="273211" cy="1416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495" y="2813506"/>
            <a:ext cx="5076223" cy="33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1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62801"/>
            <a:ext cx="9144000" cy="876415"/>
          </a:xfrm>
        </p:spPr>
        <p:txBody>
          <a:bodyPr>
            <a:noAutofit/>
          </a:bodyPr>
          <a:lstStyle/>
          <a:p>
            <a:r>
              <a:rPr lang="it-IT" sz="2800" dirty="0"/>
              <a:t> “</a:t>
            </a:r>
            <a:r>
              <a:rPr lang="en-US" sz="2800" dirty="0"/>
              <a:t>Looking at the sub-</a:t>
            </a:r>
            <a:r>
              <a:rPr lang="en-US" sz="2800" dirty="0" err="1"/>
              <a:t>TeV</a:t>
            </a:r>
            <a:r>
              <a:rPr lang="en-US" sz="2800" dirty="0"/>
              <a:t> sky by cosmic </a:t>
            </a:r>
            <a:r>
              <a:rPr lang="en-US" sz="2800" dirty="0" err="1"/>
              <a:t>muons</a:t>
            </a:r>
            <a:r>
              <a:rPr lang="en-US" sz="2800" dirty="0"/>
              <a:t> detected in the </a:t>
            </a:r>
            <a:r>
              <a:rPr lang="it-IT" sz="2800" dirty="0"/>
              <a:t>EEE MRPC </a:t>
            </a:r>
            <a:r>
              <a:rPr lang="it-IT" sz="2800" dirty="0" err="1" smtClean="0"/>
              <a:t>telescopes</a:t>
            </a:r>
            <a:r>
              <a:rPr lang="it-IT" sz="2800" dirty="0" smtClean="0"/>
              <a:t>”  (EPJ</a:t>
            </a:r>
            <a:r>
              <a:rPr lang="it-IT" sz="2800" dirty="0"/>
              <a:t>-</a:t>
            </a:r>
            <a:r>
              <a:rPr lang="it-IT" sz="2800" dirty="0" smtClean="0"/>
              <a:t>Plus)</a:t>
            </a:r>
            <a:endParaRPr lang="it-IT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3242" y="6356350"/>
            <a:ext cx="2133600" cy="365125"/>
          </a:xfrm>
        </p:spPr>
        <p:txBody>
          <a:bodyPr/>
          <a:lstStyle/>
          <a:p>
            <a:fld id="{E9856F2F-C039-2146-879C-F64F1A5ECE96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4886"/>
            <a:ext cx="9144000" cy="165867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566" y="1173241"/>
            <a:ext cx="5443762" cy="326812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49" y="1099179"/>
            <a:ext cx="3564213" cy="345781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77336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80326"/>
            <a:ext cx="7660292" cy="817927"/>
          </a:xfrm>
        </p:spPr>
        <p:txBody>
          <a:bodyPr>
            <a:noAutofit/>
          </a:bodyPr>
          <a:lstStyle/>
          <a:p>
            <a:r>
              <a:rPr lang="it-IT" sz="3200" dirty="0" smtClean="0">
                <a:latin typeface="Comic Sans MS"/>
                <a:cs typeface="Comic Sans MS"/>
              </a:rPr>
              <a:t>Conclusioni-I : pubblicazioni 2015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CasellaDiTesto 5"/>
          <p:cNvSpPr txBox="1"/>
          <p:nvPr/>
        </p:nvSpPr>
        <p:spPr>
          <a:xfrm>
            <a:off x="0" y="822499"/>
            <a:ext cx="9144000" cy="52629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Frontier detectors for Frontier Physics (13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Pisa Meeting on advance detectors </a:t>
            </a:r>
            <a:r>
              <a:rPr lang="en-US" sz="1600" dirty="0"/>
              <a:t>on </a:t>
            </a:r>
            <a:r>
              <a:rPr lang="en-US" sz="1600" dirty="0" err="1"/>
              <a:t>Nucl</a:t>
            </a:r>
            <a:r>
              <a:rPr lang="en-US" sz="1600" dirty="0"/>
              <a:t>. Instr. &amp; Meth. A </a:t>
            </a:r>
            <a:r>
              <a:rPr lang="en-US" sz="1600" b="1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err="1" smtClean="0"/>
              <a:t>M.P.Panetta</a:t>
            </a:r>
            <a:r>
              <a:rPr lang="en-US" sz="1600" dirty="0" smtClean="0"/>
              <a:t>:  “The EEE Project: an extended network of </a:t>
            </a:r>
            <a:r>
              <a:rPr lang="en-US" sz="1600" dirty="0" err="1" smtClean="0"/>
              <a:t>muon</a:t>
            </a:r>
            <a:r>
              <a:rPr lang="en-US" sz="1600" dirty="0" smtClean="0"/>
              <a:t> telescopes for the study of cosmic rays”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F. </a:t>
            </a:r>
            <a:r>
              <a:rPr lang="en-US" sz="1600" dirty="0" err="1" smtClean="0"/>
              <a:t>Noferini</a:t>
            </a:r>
            <a:r>
              <a:rPr lang="en-US" sz="1600" dirty="0" smtClean="0"/>
              <a:t>: “The computing and data infrastructure to interconnect EEE stations”</a:t>
            </a:r>
          </a:p>
          <a:p>
            <a:r>
              <a:rPr lang="en-US" sz="1600" b="1" dirty="0" smtClean="0"/>
              <a:t>International School of </a:t>
            </a:r>
            <a:r>
              <a:rPr lang="en-US" sz="1600" b="1" dirty="0" err="1" smtClean="0"/>
              <a:t>Subnuclear</a:t>
            </a:r>
            <a:r>
              <a:rPr lang="en-US" sz="1600" b="1" dirty="0" smtClean="0"/>
              <a:t> Physics – </a:t>
            </a:r>
            <a:r>
              <a:rPr lang="en-US" sz="1600" b="1" dirty="0" err="1" smtClean="0"/>
              <a:t>Erice</a:t>
            </a:r>
            <a:r>
              <a:rPr lang="en-US" sz="1600" b="1" dirty="0" smtClean="0"/>
              <a:t> 2015</a:t>
            </a:r>
          </a:p>
          <a:p>
            <a:pPr>
              <a:buFont typeface="Wingdings" pitchFamily="2" charset="2"/>
              <a:buChar char="ü"/>
            </a:pPr>
            <a:r>
              <a:rPr lang="it-IT" sz="1600" dirty="0" smtClean="0"/>
              <a:t>L. </a:t>
            </a:r>
            <a:r>
              <a:rPr lang="it-IT" sz="1600" dirty="0" err="1" smtClean="0"/>
              <a:t>Cifarelli</a:t>
            </a:r>
            <a:r>
              <a:rPr lang="it-IT" sz="1600" dirty="0" smtClean="0"/>
              <a:t>: “</a:t>
            </a:r>
            <a:r>
              <a:rPr lang="en-US" sz="1600" dirty="0" smtClean="0"/>
              <a:t>The EEE Project of the </a:t>
            </a:r>
            <a:r>
              <a:rPr lang="en-US" sz="1600" dirty="0" err="1" smtClean="0"/>
              <a:t>Enrico</a:t>
            </a:r>
            <a:r>
              <a:rPr lang="en-US" sz="1600" dirty="0" smtClean="0"/>
              <a:t> Fermi Centre</a:t>
            </a:r>
            <a:r>
              <a:rPr lang="it-IT" sz="1600" dirty="0" smtClean="0"/>
              <a:t> “</a:t>
            </a:r>
          </a:p>
          <a:p>
            <a:r>
              <a:rPr lang="it-IT" sz="1600" b="1" dirty="0" smtClean="0"/>
              <a:t>34</a:t>
            </a:r>
            <a:r>
              <a:rPr lang="it-IT" sz="1600" b="1" baseline="30000" dirty="0" smtClean="0"/>
              <a:t>th</a:t>
            </a:r>
            <a:r>
              <a:rPr lang="it-IT" sz="1600" b="1" dirty="0" smtClean="0"/>
              <a:t> International </a:t>
            </a:r>
            <a:r>
              <a:rPr lang="it-IT" sz="1600" b="1" dirty="0" err="1" smtClean="0"/>
              <a:t>Cosmics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Rays</a:t>
            </a:r>
            <a:r>
              <a:rPr lang="it-IT" sz="1600" b="1" dirty="0" smtClean="0"/>
              <a:t> Conference ICRC 2015 (The Hague, </a:t>
            </a:r>
            <a:r>
              <a:rPr lang="it-IT" sz="1600" dirty="0"/>
              <a:t>on </a:t>
            </a:r>
            <a:r>
              <a:rPr lang="it-IT" sz="1600" dirty="0" err="1"/>
              <a:t>Proceedings</a:t>
            </a:r>
            <a:r>
              <a:rPr lang="it-IT" sz="1600" dirty="0"/>
              <a:t> of Science</a:t>
            </a:r>
            <a:r>
              <a:rPr lang="it-IT" sz="1600" b="1" dirty="0" smtClean="0"/>
              <a:t>) </a:t>
            </a:r>
          </a:p>
          <a:p>
            <a:pPr>
              <a:buFont typeface="Wingdings" pitchFamily="2" charset="2"/>
              <a:buChar char="ü"/>
            </a:pPr>
            <a:r>
              <a:rPr lang="it-IT" sz="1600" dirty="0" err="1" smtClean="0"/>
              <a:t>I.Gnesi</a:t>
            </a:r>
            <a:r>
              <a:rPr lang="it-IT" sz="1600" dirty="0" smtClean="0"/>
              <a:t>: “</a:t>
            </a:r>
            <a:r>
              <a:rPr lang="en-US" sz="1600" dirty="0" smtClean="0"/>
              <a:t>Results from the observations of </a:t>
            </a:r>
            <a:r>
              <a:rPr lang="en-US" sz="1600" dirty="0" err="1" smtClean="0"/>
              <a:t>Forbush</a:t>
            </a:r>
            <a:r>
              <a:rPr lang="en-US" sz="1600" dirty="0" smtClean="0"/>
              <a:t> decreases by the Extreme Energy Events experiment</a:t>
            </a:r>
            <a:r>
              <a:rPr lang="it-IT" sz="1600" dirty="0" smtClean="0"/>
              <a:t>“ </a:t>
            </a:r>
          </a:p>
          <a:p>
            <a:pPr>
              <a:buFont typeface="Wingdings" pitchFamily="2" charset="2"/>
              <a:buChar char="ü"/>
            </a:pPr>
            <a:r>
              <a:rPr lang="it-IT" sz="1600" dirty="0" smtClean="0"/>
              <a:t>F. Pilo: “First </a:t>
            </a:r>
            <a:r>
              <a:rPr lang="it-IT" sz="1600" dirty="0" err="1" smtClean="0"/>
              <a:t>results</a:t>
            </a:r>
            <a:r>
              <a:rPr lang="it-IT" sz="1600" dirty="0" smtClean="0"/>
              <a:t> </a:t>
            </a:r>
            <a:r>
              <a:rPr lang="it-IT" sz="1600" dirty="0" err="1" smtClean="0"/>
              <a:t>from</a:t>
            </a:r>
            <a:r>
              <a:rPr lang="it-IT" sz="1600" dirty="0" smtClean="0"/>
              <a:t> Run-1 </a:t>
            </a:r>
            <a:r>
              <a:rPr lang="it-IT" sz="1600" dirty="0" err="1" smtClean="0"/>
              <a:t>of</a:t>
            </a:r>
            <a:r>
              <a:rPr lang="it-IT" sz="1600" dirty="0" smtClean="0"/>
              <a:t> the </a:t>
            </a:r>
            <a:r>
              <a:rPr lang="it-IT" sz="1600" dirty="0" err="1" smtClean="0"/>
              <a:t>Extreme</a:t>
            </a:r>
            <a:r>
              <a:rPr lang="it-IT" sz="1600" dirty="0" smtClean="0"/>
              <a:t> Energy </a:t>
            </a:r>
            <a:r>
              <a:rPr lang="it-IT" sz="1600" dirty="0" err="1" smtClean="0"/>
              <a:t>Experiment</a:t>
            </a:r>
            <a:r>
              <a:rPr lang="it-IT" sz="1600" dirty="0" smtClean="0"/>
              <a:t> “</a:t>
            </a:r>
          </a:p>
          <a:p>
            <a:r>
              <a:rPr lang="it-IT" sz="1600" b="1" dirty="0" err="1" smtClean="0"/>
              <a:t>Cosmic</a:t>
            </a:r>
            <a:r>
              <a:rPr lang="it-IT" sz="1600" b="1" dirty="0" smtClean="0"/>
              <a:t> Ray </a:t>
            </a:r>
            <a:r>
              <a:rPr lang="it-IT" sz="1600" b="1" dirty="0" err="1" smtClean="0"/>
              <a:t>Internation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Seminars</a:t>
            </a:r>
            <a:r>
              <a:rPr lang="it-IT" sz="1600" b="1" dirty="0" smtClean="0"/>
              <a:t> 2015 </a:t>
            </a:r>
            <a:r>
              <a:rPr lang="it-IT" sz="1600" dirty="0" smtClean="0"/>
              <a:t>(</a:t>
            </a:r>
            <a:r>
              <a:rPr lang="it-IT" sz="1600" dirty="0" err="1" smtClean="0"/>
              <a:t>proceedings</a:t>
            </a:r>
            <a:r>
              <a:rPr lang="it-IT" sz="1600" dirty="0" smtClean="0"/>
              <a:t> </a:t>
            </a:r>
            <a:r>
              <a:rPr lang="it-IT" sz="1600" dirty="0" err="1"/>
              <a:t>published</a:t>
            </a:r>
            <a:r>
              <a:rPr lang="it-IT" sz="1600" dirty="0"/>
              <a:t> on </a:t>
            </a:r>
            <a:r>
              <a:rPr lang="en-US" sz="1600" dirty="0"/>
              <a:t>Nuclear and </a:t>
            </a:r>
            <a:r>
              <a:rPr lang="en-US" sz="1600" dirty="0" smtClean="0"/>
              <a:t>Particle)</a:t>
            </a:r>
            <a:endParaRPr lang="it-IT" sz="1600" b="1" dirty="0" smtClean="0"/>
          </a:p>
          <a:p>
            <a:pPr>
              <a:buFont typeface="Wingdings" pitchFamily="2" charset="2"/>
              <a:buChar char="ü"/>
            </a:pPr>
            <a:r>
              <a:rPr lang="it-IT" sz="1600" dirty="0" smtClean="0"/>
              <a:t>De </a:t>
            </a:r>
            <a:r>
              <a:rPr lang="it-IT" sz="1600" dirty="0" err="1" smtClean="0"/>
              <a:t>Gruttola</a:t>
            </a:r>
            <a:r>
              <a:rPr lang="it-IT" sz="1600" dirty="0" smtClean="0"/>
              <a:t>: “</a:t>
            </a:r>
            <a:r>
              <a:rPr lang="en-US" sz="1600" dirty="0" smtClean="0"/>
              <a:t>First results from coordinated data taking by the Extreme Energy Events experiment</a:t>
            </a:r>
            <a:r>
              <a:rPr lang="it-IT" sz="1600" dirty="0" smtClean="0"/>
              <a:t>“</a:t>
            </a:r>
          </a:p>
          <a:p>
            <a:r>
              <a:rPr lang="it-IT" sz="1600" b="1" dirty="0" err="1" smtClean="0"/>
              <a:t>Topics</a:t>
            </a:r>
            <a:r>
              <a:rPr lang="it-IT" sz="1600" b="1" dirty="0" smtClean="0"/>
              <a:t> in </a:t>
            </a:r>
            <a:r>
              <a:rPr lang="it-IT" sz="1600" b="1" dirty="0" err="1" smtClean="0"/>
              <a:t>Astroparticle</a:t>
            </a:r>
            <a:r>
              <a:rPr lang="it-IT" sz="1600" b="1" dirty="0" smtClean="0"/>
              <a:t> and Underground </a:t>
            </a:r>
            <a:r>
              <a:rPr lang="it-IT" sz="1600" b="1" dirty="0" err="1" smtClean="0"/>
              <a:t>Physics</a:t>
            </a:r>
            <a:r>
              <a:rPr lang="it-IT" sz="1600" b="1" dirty="0" smtClean="0"/>
              <a:t> 2015</a:t>
            </a:r>
          </a:p>
          <a:p>
            <a:pPr>
              <a:buFont typeface="Wingdings" pitchFamily="2" charset="2"/>
              <a:buChar char="ü"/>
            </a:pPr>
            <a:r>
              <a:rPr lang="it-IT" sz="1600" dirty="0" smtClean="0"/>
              <a:t>L. </a:t>
            </a:r>
            <a:r>
              <a:rPr lang="it-IT" sz="1600" dirty="0" err="1" smtClean="0"/>
              <a:t>Perasso</a:t>
            </a:r>
            <a:r>
              <a:rPr lang="it-IT" sz="1600" dirty="0" smtClean="0"/>
              <a:t>: “</a:t>
            </a:r>
            <a:r>
              <a:rPr lang="en-US" sz="1600" dirty="0" smtClean="0"/>
              <a:t>EEE – Extreme Energy Events: an </a:t>
            </a:r>
            <a:r>
              <a:rPr lang="en-US" sz="1600" dirty="0" err="1" smtClean="0"/>
              <a:t>astroparticle</a:t>
            </a:r>
            <a:r>
              <a:rPr lang="en-US" sz="1600" dirty="0" smtClean="0"/>
              <a:t> experiment in </a:t>
            </a:r>
            <a:r>
              <a:rPr lang="en-US" sz="1600" dirty="0" err="1" smtClean="0"/>
              <a:t>italian</a:t>
            </a:r>
            <a:r>
              <a:rPr lang="en-US" sz="1600" dirty="0" smtClean="0"/>
              <a:t> high schools” </a:t>
            </a:r>
            <a:endParaRPr lang="it-IT" sz="1600" dirty="0" smtClean="0"/>
          </a:p>
          <a:p>
            <a:r>
              <a:rPr lang="it-IT" sz="1600" b="1" dirty="0" smtClean="0"/>
              <a:t>Congresso SIF 2015</a:t>
            </a:r>
          </a:p>
          <a:p>
            <a:pPr lvl="0">
              <a:buFont typeface="Wingdings" pitchFamily="2" charset="2"/>
              <a:buChar char="ü"/>
            </a:pPr>
            <a:r>
              <a:rPr lang="it-IT" sz="1600" dirty="0" smtClean="0"/>
              <a:t>M. </a:t>
            </a:r>
            <a:r>
              <a:rPr lang="it-IT" sz="1600" dirty="0" err="1" smtClean="0"/>
              <a:t>Abbrescia</a:t>
            </a:r>
            <a:r>
              <a:rPr lang="it-IT" sz="1600" dirty="0" smtClean="0"/>
              <a:t>: “Run-1 </a:t>
            </a:r>
            <a:r>
              <a:rPr lang="it-IT" sz="1600" dirty="0" err="1" smtClean="0"/>
              <a:t>of</a:t>
            </a:r>
            <a:r>
              <a:rPr lang="it-IT" sz="1600" dirty="0" smtClean="0"/>
              <a:t> the </a:t>
            </a:r>
            <a:r>
              <a:rPr lang="it-IT" sz="1600" dirty="0" err="1" smtClean="0"/>
              <a:t>Extreme</a:t>
            </a:r>
            <a:r>
              <a:rPr lang="it-IT" sz="1600" dirty="0" smtClean="0"/>
              <a:t> Energy </a:t>
            </a:r>
            <a:r>
              <a:rPr lang="it-IT" sz="1600" dirty="0" err="1" smtClean="0"/>
              <a:t>Events</a:t>
            </a:r>
            <a:r>
              <a:rPr lang="it-IT" sz="1600" dirty="0" smtClean="0"/>
              <a:t> </a:t>
            </a:r>
            <a:r>
              <a:rPr lang="it-IT" sz="1600" dirty="0" err="1" smtClean="0"/>
              <a:t>experiment</a:t>
            </a:r>
            <a:r>
              <a:rPr lang="it-IT" sz="1600" dirty="0" smtClean="0"/>
              <a:t>”</a:t>
            </a:r>
          </a:p>
          <a:p>
            <a:pPr>
              <a:buFont typeface="Wingdings" pitchFamily="2" charset="2"/>
              <a:buChar char="ü"/>
            </a:pPr>
            <a:r>
              <a:rPr lang="it-IT" sz="1600" dirty="0" smtClean="0"/>
              <a:t>E. </a:t>
            </a:r>
            <a:r>
              <a:rPr lang="it-IT" sz="1600" dirty="0" err="1" smtClean="0"/>
              <a:t>Bossini</a:t>
            </a:r>
            <a:r>
              <a:rPr lang="it-IT" sz="1600" dirty="0" smtClean="0"/>
              <a:t>: “</a:t>
            </a:r>
            <a:r>
              <a:rPr lang="en-US" sz="1600" dirty="0" smtClean="0"/>
              <a:t>Test and characterization of </a:t>
            </a:r>
            <a:r>
              <a:rPr lang="en-US" sz="1600" dirty="0" err="1" smtClean="0"/>
              <a:t>Multigap</a:t>
            </a:r>
            <a:r>
              <a:rPr lang="en-US" sz="1600" dirty="0" smtClean="0"/>
              <a:t> Resistive Plate Chambers for the EEE Project.</a:t>
            </a:r>
            <a:r>
              <a:rPr lang="it-IT" sz="1600" dirty="0" smtClean="0"/>
              <a:t>”</a:t>
            </a:r>
          </a:p>
          <a:p>
            <a:pPr>
              <a:spcAft>
                <a:spcPts val="0"/>
              </a:spcAft>
              <a:buFont typeface="Wingdings" pitchFamily="2" charset="2"/>
              <a:buChar char="ü"/>
            </a:pPr>
            <a:r>
              <a:rPr lang="it-IT" sz="1600" dirty="0" smtClean="0"/>
              <a:t>M. P. </a:t>
            </a:r>
            <a:r>
              <a:rPr lang="it-IT" sz="1600" dirty="0" err="1" smtClean="0"/>
              <a:t>Panetta</a:t>
            </a:r>
            <a:r>
              <a:rPr lang="it-IT" sz="1600" dirty="0" smtClean="0"/>
              <a:t>: “Distribuzioni angolari di muoni cosmici osservati dai Telescopi del Progetto EEE.”</a:t>
            </a:r>
          </a:p>
          <a:p>
            <a:r>
              <a:rPr lang="it-IT" sz="1600" b="1" dirty="0" err="1" smtClean="0"/>
              <a:t>Papers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accepted</a:t>
            </a:r>
            <a:r>
              <a:rPr lang="it-IT" sz="1600" b="1" dirty="0" smtClean="0"/>
              <a:t> /  </a:t>
            </a:r>
            <a:r>
              <a:rPr lang="it-IT" sz="1600" b="1" dirty="0" err="1" smtClean="0"/>
              <a:t>submitted</a:t>
            </a:r>
            <a:r>
              <a:rPr lang="it-IT" sz="1600" b="1" dirty="0" smtClean="0"/>
              <a:t> for </a:t>
            </a:r>
            <a:r>
              <a:rPr lang="it-IT" sz="1600" b="1" dirty="0" err="1" smtClean="0"/>
              <a:t>publishing</a:t>
            </a:r>
            <a:r>
              <a:rPr lang="it-IT" sz="1600" b="1" dirty="0" smtClean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it-IT" sz="1600" dirty="0" smtClean="0"/>
              <a:t>EEE </a:t>
            </a:r>
            <a:r>
              <a:rPr lang="it-IT" sz="1600" dirty="0" err="1" smtClean="0"/>
              <a:t>collaboration</a:t>
            </a:r>
            <a:r>
              <a:rPr lang="it-IT" sz="1600" dirty="0" smtClean="0"/>
              <a:t>: “</a:t>
            </a:r>
            <a:r>
              <a:rPr lang="en-US" sz="1600" dirty="0" smtClean="0"/>
              <a:t>Looking at the sub-</a:t>
            </a:r>
            <a:r>
              <a:rPr lang="en-US" sz="1600" dirty="0" err="1" smtClean="0"/>
              <a:t>TeV</a:t>
            </a:r>
            <a:r>
              <a:rPr lang="en-US" sz="1600" dirty="0" smtClean="0"/>
              <a:t> sky by cosmic </a:t>
            </a:r>
            <a:r>
              <a:rPr lang="en-US" sz="1600" dirty="0" err="1" smtClean="0"/>
              <a:t>muons</a:t>
            </a:r>
            <a:r>
              <a:rPr lang="en-US" sz="1600" dirty="0" smtClean="0"/>
              <a:t> detected in the </a:t>
            </a:r>
            <a:r>
              <a:rPr lang="it-IT" sz="1600" dirty="0" smtClean="0"/>
              <a:t>EEE MRPC </a:t>
            </a:r>
            <a:r>
              <a:rPr lang="it-IT" sz="1600" dirty="0" err="1" smtClean="0"/>
              <a:t>telescopes</a:t>
            </a:r>
            <a:r>
              <a:rPr lang="it-IT" sz="1600" dirty="0" smtClean="0"/>
              <a:t>, on EPJ-Plus</a:t>
            </a:r>
          </a:p>
          <a:p>
            <a:pPr>
              <a:buFont typeface="Wingdings" pitchFamily="2" charset="2"/>
              <a:buChar char="ü"/>
            </a:pPr>
            <a:r>
              <a:rPr lang="it-IT" sz="1600" dirty="0" smtClean="0"/>
              <a:t>EEE </a:t>
            </a:r>
            <a:r>
              <a:rPr lang="it-IT" sz="1600" dirty="0" err="1" smtClean="0"/>
              <a:t>collaboration</a:t>
            </a:r>
            <a:r>
              <a:rPr lang="it-IT" sz="1600" dirty="0" smtClean="0"/>
              <a:t>: “</a:t>
            </a:r>
            <a:r>
              <a:rPr lang="en-US" sz="1600" dirty="0" smtClean="0"/>
              <a:t>A study on upward going particles with the Extreme Energy Events telescopes”, on JINST</a:t>
            </a:r>
          </a:p>
        </p:txBody>
      </p:sp>
      <p:sp>
        <p:nvSpPr>
          <p:cNvPr id="9" name="Explosion 1 8"/>
          <p:cNvSpPr/>
          <p:nvPr/>
        </p:nvSpPr>
        <p:spPr>
          <a:xfrm>
            <a:off x="5418667" y="5686383"/>
            <a:ext cx="2733523" cy="985606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12 papers 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5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471" y="1697297"/>
            <a:ext cx="8326831" cy="415498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40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telescopi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hanno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acquisito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dati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simultaneamente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Oltre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500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persone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hanno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lavorato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“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insieme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”</a:t>
            </a:r>
          </a:p>
          <a:p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Grande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entusiasmo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e fantasia, come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evince: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alla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partecipazione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delle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scuole</a:t>
            </a:r>
            <a:endParaRPr lang="en-US" sz="24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alla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cura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nel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mantenere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e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monitorare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telescopi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dai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risultati</a:t>
            </a:r>
            <a:endParaRPr lang="en-US" sz="24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da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proposte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novita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’ e di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miglioramento</a:t>
            </a:r>
            <a:endParaRPr lang="en-US" sz="24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en-US" sz="24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RUN 2 in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partenza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oggi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799" y="162801"/>
            <a:ext cx="8138679" cy="1049349"/>
          </a:xfrm>
        </p:spPr>
        <p:txBody>
          <a:bodyPr>
            <a:normAutofit/>
          </a:bodyPr>
          <a:lstStyle/>
          <a:p>
            <a:r>
              <a:rPr lang="it-IT" sz="3600" dirty="0" smtClean="0">
                <a:latin typeface="Comic Sans MS"/>
                <a:cs typeface="Comic Sans MS"/>
              </a:rPr>
              <a:t>Conclusione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56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51045"/>
            <a:ext cx="7772400" cy="942316"/>
          </a:xfrm>
        </p:spPr>
        <p:txBody>
          <a:bodyPr>
            <a:normAutofit fontScale="90000"/>
          </a:bodyPr>
          <a:lstStyle/>
          <a:p>
            <a:r>
              <a:rPr lang="it-IT" sz="2700" dirty="0" smtClean="0">
                <a:latin typeface="Comic Sans MS"/>
                <a:cs typeface="Comic Sans MS"/>
              </a:rPr>
              <a:t>Cosa </a:t>
            </a:r>
            <a:r>
              <a:rPr lang="fr-FR" sz="2700" dirty="0" err="1" smtClean="0">
                <a:latin typeface="Comic Sans MS"/>
                <a:cs typeface="Comic Sans MS"/>
              </a:rPr>
              <a:t>è</a:t>
            </a:r>
            <a:r>
              <a:rPr lang="fr-FR" sz="2700" dirty="0" smtClean="0">
                <a:latin typeface="Comic Sans MS"/>
                <a:cs typeface="Comic Sans MS"/>
              </a:rPr>
              <a:t> un </a:t>
            </a:r>
            <a:r>
              <a:rPr lang="it-IT" sz="2700" dirty="0">
                <a:latin typeface="Comic Sans MS"/>
                <a:cs typeface="Comic Sans MS"/>
              </a:rPr>
              <a:t>”RUN</a:t>
            </a:r>
            <a:r>
              <a:rPr lang="it-IT" sz="2700" dirty="0" smtClean="0">
                <a:latin typeface="Comic Sans MS"/>
                <a:cs typeface="Comic Sans MS"/>
              </a:rPr>
              <a:t>” di un esperimento?</a:t>
            </a:r>
            <a:r>
              <a:rPr lang="it-IT" sz="3600" dirty="0" smtClean="0">
                <a:latin typeface="Comic Sans MS"/>
                <a:cs typeface="Comic Sans MS"/>
              </a:rPr>
              <a:t/>
            </a:r>
            <a:br>
              <a:rPr lang="it-IT" sz="3600" dirty="0" smtClean="0">
                <a:latin typeface="Comic Sans MS"/>
                <a:cs typeface="Comic Sans MS"/>
              </a:rPr>
            </a:br>
            <a:r>
              <a:rPr lang="it-IT" sz="3600" dirty="0" smtClean="0">
                <a:latin typeface="Comic Sans MS"/>
                <a:cs typeface="Comic Sans MS"/>
              </a:rPr>
              <a:t>  Esempio: LHC  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37705" y="57373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6" descr="lhc-underground.jpe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3" y="1360789"/>
            <a:ext cx="8899107" cy="499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xplosion 2 20"/>
          <p:cNvSpPr/>
          <p:nvPr/>
        </p:nvSpPr>
        <p:spPr>
          <a:xfrm>
            <a:off x="5425655" y="4269858"/>
            <a:ext cx="427978" cy="257664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xplosion 2 21"/>
          <p:cNvSpPr/>
          <p:nvPr/>
        </p:nvSpPr>
        <p:spPr>
          <a:xfrm>
            <a:off x="6719329" y="4551090"/>
            <a:ext cx="427978" cy="257664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2868796" y="5259988"/>
            <a:ext cx="647608" cy="473633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3626844" y="4372207"/>
            <a:ext cx="427978" cy="257664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956670" y="5213653"/>
            <a:ext cx="110445" cy="110427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08722" y="4951872"/>
            <a:ext cx="110445" cy="110427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15255" y="4685095"/>
            <a:ext cx="110445" cy="110427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57652" y="5518977"/>
            <a:ext cx="110445" cy="110427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788827" y="5547123"/>
            <a:ext cx="110445" cy="110427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06197" y="5547657"/>
            <a:ext cx="110445" cy="110427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64982" y="5534385"/>
            <a:ext cx="110445" cy="110427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409962" y="5507307"/>
            <a:ext cx="110445" cy="110427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747867" y="5411199"/>
            <a:ext cx="110445" cy="110427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03287" y="5356509"/>
            <a:ext cx="110445" cy="110427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8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51045"/>
            <a:ext cx="7772400" cy="942316"/>
          </a:xfrm>
        </p:spPr>
        <p:txBody>
          <a:bodyPr>
            <a:normAutofit fontScale="90000"/>
          </a:bodyPr>
          <a:lstStyle/>
          <a:p>
            <a:r>
              <a:rPr lang="it-IT" sz="2700" dirty="0" smtClean="0">
                <a:latin typeface="Comic Sans MS"/>
                <a:cs typeface="Comic Sans MS"/>
              </a:rPr>
              <a:t>Cosa </a:t>
            </a:r>
            <a:r>
              <a:rPr lang="fr-FR" sz="2700" dirty="0" err="1" smtClean="0">
                <a:latin typeface="Comic Sans MS"/>
                <a:cs typeface="Comic Sans MS"/>
              </a:rPr>
              <a:t>è</a:t>
            </a:r>
            <a:r>
              <a:rPr lang="fr-FR" sz="2700" dirty="0" smtClean="0">
                <a:latin typeface="Comic Sans MS"/>
                <a:cs typeface="Comic Sans MS"/>
              </a:rPr>
              <a:t> un </a:t>
            </a:r>
            <a:r>
              <a:rPr lang="it-IT" sz="2700" dirty="0">
                <a:latin typeface="Comic Sans MS"/>
                <a:cs typeface="Comic Sans MS"/>
              </a:rPr>
              <a:t>”RUN</a:t>
            </a:r>
            <a:r>
              <a:rPr lang="it-IT" sz="2700" dirty="0" smtClean="0">
                <a:latin typeface="Comic Sans MS"/>
                <a:cs typeface="Comic Sans MS"/>
              </a:rPr>
              <a:t>” di un esperimento?</a:t>
            </a:r>
            <a:r>
              <a:rPr lang="it-IT" sz="3600" dirty="0" smtClean="0">
                <a:latin typeface="Comic Sans MS"/>
                <a:cs typeface="Comic Sans MS"/>
              </a:rPr>
              <a:t/>
            </a:r>
            <a:br>
              <a:rPr lang="it-IT" sz="3600" dirty="0" smtClean="0">
                <a:latin typeface="Comic Sans MS"/>
                <a:cs typeface="Comic Sans MS"/>
              </a:rPr>
            </a:br>
            <a:r>
              <a:rPr lang="it-IT" sz="3600" dirty="0" smtClean="0">
                <a:latin typeface="Comic Sans MS"/>
                <a:cs typeface="Comic Sans MS"/>
              </a:rPr>
              <a:t>  Esempio: LHC  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5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1418650"/>
            <a:ext cx="5065095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e’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l’uomo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decidere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quando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le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particelle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si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urtano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=&gt;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il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periodo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dei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run di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fisica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dipende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dalla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operativita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’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dell’acceleratore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e del </a:t>
            </a: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rivelatore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37705" y="57373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 descr="ControlRoom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65" y="1581643"/>
            <a:ext cx="3308811" cy="221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1" y="2981539"/>
            <a:ext cx="6287654" cy="337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 Box 12"/>
          <p:cNvSpPr txBox="1">
            <a:spLocks noChangeAspect="1" noChangeArrowheads="1"/>
          </p:cNvSpPr>
          <p:nvPr/>
        </p:nvSpPr>
        <p:spPr bwMode="auto">
          <a:xfrm>
            <a:off x="7782656" y="3357642"/>
            <a:ext cx="904144" cy="346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GB" dirty="0" smtClean="0">
                <a:latin typeface="Times New Roman" charset="0"/>
              </a:rPr>
              <a:t>ATLAS</a:t>
            </a:r>
            <a:endParaRPr lang="en-GB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51045"/>
            <a:ext cx="7772400" cy="942316"/>
          </a:xfrm>
        </p:spPr>
        <p:txBody>
          <a:bodyPr>
            <a:normAutofit fontScale="90000"/>
          </a:bodyPr>
          <a:lstStyle/>
          <a:p>
            <a:r>
              <a:rPr lang="it-IT" sz="2700" dirty="0" smtClean="0">
                <a:latin typeface="Comic Sans MS"/>
                <a:cs typeface="Comic Sans MS"/>
              </a:rPr>
              <a:t>Cosa </a:t>
            </a:r>
            <a:r>
              <a:rPr lang="fr-FR" sz="2700" dirty="0" err="1" smtClean="0">
                <a:latin typeface="Comic Sans MS"/>
                <a:cs typeface="Comic Sans MS"/>
              </a:rPr>
              <a:t>è</a:t>
            </a:r>
            <a:r>
              <a:rPr lang="fr-FR" sz="2700" dirty="0" smtClean="0">
                <a:latin typeface="Comic Sans MS"/>
                <a:cs typeface="Comic Sans MS"/>
              </a:rPr>
              <a:t> un </a:t>
            </a:r>
            <a:r>
              <a:rPr lang="it-IT" sz="2700" dirty="0">
                <a:latin typeface="Comic Sans MS"/>
                <a:cs typeface="Comic Sans MS"/>
              </a:rPr>
              <a:t>”RUN</a:t>
            </a:r>
            <a:r>
              <a:rPr lang="it-IT" sz="2700" dirty="0" smtClean="0">
                <a:latin typeface="Comic Sans MS"/>
                <a:cs typeface="Comic Sans MS"/>
              </a:rPr>
              <a:t>” di un esperimento?</a:t>
            </a:r>
            <a:r>
              <a:rPr lang="it-IT" sz="3600" dirty="0" smtClean="0">
                <a:latin typeface="Comic Sans MS"/>
                <a:cs typeface="Comic Sans MS"/>
              </a:rPr>
              <a:t/>
            </a:r>
            <a:br>
              <a:rPr lang="it-IT" sz="3600" dirty="0" smtClean="0">
                <a:latin typeface="Comic Sans MS"/>
                <a:cs typeface="Comic Sans MS"/>
              </a:rPr>
            </a:br>
            <a:r>
              <a:rPr lang="it-IT" sz="3600" dirty="0" smtClean="0">
                <a:latin typeface="Comic Sans MS"/>
                <a:cs typeface="Comic Sans MS"/>
              </a:rPr>
              <a:t>  Esempio: i periodi di </a:t>
            </a:r>
            <a:r>
              <a:rPr lang="it-IT" sz="3600" dirty="0" err="1" smtClean="0">
                <a:latin typeface="Comic Sans MS"/>
                <a:cs typeface="Comic Sans MS"/>
              </a:rPr>
              <a:t>run</a:t>
            </a:r>
            <a:r>
              <a:rPr lang="it-IT" sz="3600" dirty="0" smtClean="0">
                <a:latin typeface="Comic Sans MS"/>
                <a:cs typeface="Comic Sans MS"/>
              </a:rPr>
              <a:t> ad LHC  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7976" y="1602792"/>
            <a:ext cx="8441396" cy="34778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2000 - 2007  	</a:t>
            </a:r>
            <a:r>
              <a:rPr lang="en-US" dirty="0" err="1" smtClean="0">
                <a:latin typeface="Comic Sans MS"/>
                <a:cs typeface="Comic Sans MS"/>
              </a:rPr>
              <a:t>costruzine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ed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istallazione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degli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apparati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2007 - 2008  	cosmic o “dry” RUN [</a:t>
            </a:r>
            <a:r>
              <a:rPr lang="en-US" dirty="0" err="1" smtClean="0">
                <a:latin typeface="Comic Sans MS"/>
                <a:cs typeface="Comic Sans MS"/>
              </a:rPr>
              <a:t>senza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collisioni</a:t>
            </a:r>
            <a:r>
              <a:rPr lang="en-US" dirty="0" smtClean="0">
                <a:latin typeface="Comic Sans MS"/>
                <a:cs typeface="Comic Sans MS"/>
              </a:rPr>
              <a:t>]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set 	2008 		</a:t>
            </a:r>
            <a:r>
              <a:rPr lang="en-US" dirty="0">
                <a:latin typeface="Comic Sans MS"/>
                <a:cs typeface="Comic Sans MS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		RUN p-p (</a:t>
            </a:r>
            <a:r>
              <a:rPr lang="en-US" dirty="0" err="1" smtClean="0">
                <a:latin typeface="Comic Sans MS"/>
                <a:cs typeface="Comic Sans MS"/>
              </a:rPr>
              <a:t>sospeso</a:t>
            </a:r>
            <a:r>
              <a:rPr lang="en-US" dirty="0" smtClean="0">
                <a:latin typeface="Comic Sans MS"/>
                <a:cs typeface="Comic Sans MS"/>
              </a:rPr>
              <a:t> per </a:t>
            </a:r>
            <a:r>
              <a:rPr lang="en-US" dirty="0" err="1" smtClean="0">
                <a:latin typeface="Comic Sans MS"/>
                <a:cs typeface="Comic Sans MS"/>
              </a:rPr>
              <a:t>rottura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magnete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r>
              <a:rPr lang="en-US" dirty="0">
                <a:latin typeface="Comic Sans MS"/>
                <a:cs typeface="Comic Sans MS"/>
              </a:rPr>
              <a:t>s</a:t>
            </a:r>
            <a:r>
              <a:rPr lang="en-US" dirty="0" smtClean="0">
                <a:latin typeface="Comic Sans MS"/>
                <a:cs typeface="Comic Sans MS"/>
              </a:rPr>
              <a:t>et 	2009 - </a:t>
            </a:r>
            <a:r>
              <a:rPr lang="en-US" dirty="0">
                <a:latin typeface="Comic Sans MS"/>
                <a:cs typeface="Comic Sans MS"/>
              </a:rPr>
              <a:t>	</a:t>
            </a:r>
            <a:r>
              <a:rPr lang="en-US" dirty="0" err="1" smtClean="0">
                <a:latin typeface="Comic Sans MS"/>
                <a:cs typeface="Comic Sans MS"/>
              </a:rPr>
              <a:t>nov</a:t>
            </a:r>
            <a:r>
              <a:rPr lang="en-US" dirty="0" smtClean="0">
                <a:latin typeface="Comic Sans MS"/>
                <a:cs typeface="Comic Sans MS"/>
              </a:rPr>
              <a:t> 2010 		RUN  p-p  (0.9 </a:t>
            </a:r>
            <a:r>
              <a:rPr lang="en-US" dirty="0" err="1" smtClean="0">
                <a:latin typeface="Comic Sans MS"/>
                <a:cs typeface="Comic Sans MS"/>
              </a:rPr>
              <a:t>TeV</a:t>
            </a:r>
            <a:r>
              <a:rPr lang="en-US" dirty="0" smtClean="0">
                <a:latin typeface="Comic Sans MS"/>
                <a:cs typeface="Comic Sans MS"/>
              </a:rPr>
              <a:t>  -&gt;  7 </a:t>
            </a:r>
            <a:r>
              <a:rPr lang="en-US" dirty="0" err="1" smtClean="0">
                <a:latin typeface="Comic Sans MS"/>
                <a:cs typeface="Comic Sans MS"/>
              </a:rPr>
              <a:t>TeV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r>
              <a:rPr lang="en-US" dirty="0" err="1">
                <a:latin typeface="Comic Sans MS"/>
                <a:cs typeface="Comic Sans MS"/>
              </a:rPr>
              <a:t>n</a:t>
            </a:r>
            <a:r>
              <a:rPr lang="en-US" dirty="0" err="1" smtClean="0">
                <a:latin typeface="Comic Sans MS"/>
                <a:cs typeface="Comic Sans MS"/>
              </a:rPr>
              <a:t>ov</a:t>
            </a:r>
            <a:r>
              <a:rPr lang="en-US" dirty="0" smtClean="0">
                <a:latin typeface="Comic Sans MS"/>
                <a:cs typeface="Comic Sans MS"/>
              </a:rPr>
              <a:t> 	2010  - 	</a:t>
            </a:r>
            <a:r>
              <a:rPr lang="en-US" dirty="0" err="1" smtClean="0">
                <a:latin typeface="Comic Sans MS"/>
                <a:cs typeface="Comic Sans MS"/>
              </a:rPr>
              <a:t>dic</a:t>
            </a:r>
            <a:r>
              <a:rPr lang="en-US" dirty="0" smtClean="0">
                <a:latin typeface="Comic Sans MS"/>
                <a:cs typeface="Comic Sans MS"/>
              </a:rPr>
              <a:t> 2010        	RUN  heavy ions</a:t>
            </a:r>
          </a:p>
          <a:p>
            <a:r>
              <a:rPr lang="en-US" dirty="0">
                <a:latin typeface="Comic Sans MS"/>
                <a:cs typeface="Comic Sans MS"/>
              </a:rPr>
              <a:t>m</a:t>
            </a:r>
            <a:r>
              <a:rPr lang="en-US" dirty="0" smtClean="0">
                <a:latin typeface="Comic Sans MS"/>
                <a:cs typeface="Comic Sans MS"/>
              </a:rPr>
              <a:t>ar 2011 -  	</a:t>
            </a:r>
            <a:r>
              <a:rPr lang="en-US" dirty="0" err="1" smtClean="0">
                <a:latin typeface="Comic Sans MS"/>
                <a:cs typeface="Comic Sans MS"/>
              </a:rPr>
              <a:t>ott</a:t>
            </a:r>
            <a:r>
              <a:rPr lang="en-US" dirty="0" smtClean="0">
                <a:latin typeface="Comic Sans MS"/>
                <a:cs typeface="Comic Sans MS"/>
              </a:rPr>
              <a:t> 2011   		RUN  p-p  </a:t>
            </a:r>
            <a:r>
              <a:rPr lang="en-US" dirty="0">
                <a:latin typeface="Comic Sans MS"/>
                <a:cs typeface="Comic Sans MS"/>
              </a:rPr>
              <a:t>(7 </a:t>
            </a:r>
            <a:r>
              <a:rPr lang="en-US" dirty="0" err="1">
                <a:latin typeface="Comic Sans MS"/>
                <a:cs typeface="Comic Sans MS"/>
              </a:rPr>
              <a:t>TeV</a:t>
            </a:r>
            <a:r>
              <a:rPr lang="en-US" dirty="0">
                <a:latin typeface="Comic Sans MS"/>
                <a:cs typeface="Comic Sans MS"/>
              </a:rPr>
              <a:t>)</a:t>
            </a:r>
          </a:p>
          <a:p>
            <a:r>
              <a:rPr lang="en-US" dirty="0" err="1">
                <a:latin typeface="Comic Sans MS"/>
                <a:cs typeface="Comic Sans MS"/>
              </a:rPr>
              <a:t>n</a:t>
            </a:r>
            <a:r>
              <a:rPr lang="en-US" dirty="0" err="1" smtClean="0">
                <a:latin typeface="Comic Sans MS"/>
                <a:cs typeface="Comic Sans MS"/>
              </a:rPr>
              <a:t>ov</a:t>
            </a:r>
            <a:r>
              <a:rPr lang="en-US" dirty="0" smtClean="0">
                <a:latin typeface="Comic Sans MS"/>
                <a:cs typeface="Comic Sans MS"/>
              </a:rPr>
              <a:t> 	2011				</a:t>
            </a:r>
            <a:r>
              <a:rPr lang="en-US" dirty="0">
                <a:latin typeface="Comic Sans MS"/>
                <a:cs typeface="Comic Sans MS"/>
              </a:rPr>
              <a:t>	RUN  </a:t>
            </a:r>
            <a:r>
              <a:rPr lang="en-US" dirty="0" smtClean="0">
                <a:latin typeface="Comic Sans MS"/>
                <a:cs typeface="Comic Sans MS"/>
              </a:rPr>
              <a:t>heavy </a:t>
            </a:r>
            <a:r>
              <a:rPr lang="en-US" dirty="0">
                <a:latin typeface="Comic Sans MS"/>
                <a:cs typeface="Comic Sans MS"/>
              </a:rPr>
              <a:t>ions</a:t>
            </a:r>
          </a:p>
          <a:p>
            <a:r>
              <a:rPr lang="en-US" dirty="0" err="1">
                <a:latin typeface="Comic Sans MS"/>
                <a:cs typeface="Comic Sans MS"/>
              </a:rPr>
              <a:t>a</a:t>
            </a:r>
            <a:r>
              <a:rPr lang="en-US" dirty="0" err="1" smtClean="0">
                <a:latin typeface="Comic Sans MS"/>
                <a:cs typeface="Comic Sans MS"/>
              </a:rPr>
              <a:t>pr</a:t>
            </a:r>
            <a:r>
              <a:rPr lang="en-US" dirty="0" smtClean="0">
                <a:latin typeface="Comic Sans MS"/>
                <a:cs typeface="Comic Sans MS"/>
              </a:rPr>
              <a:t> 	2012 </a:t>
            </a:r>
            <a:r>
              <a:rPr lang="en-US" dirty="0">
                <a:latin typeface="Comic Sans MS"/>
                <a:cs typeface="Comic Sans MS"/>
              </a:rPr>
              <a:t>-  </a:t>
            </a:r>
            <a:r>
              <a:rPr lang="en-US" dirty="0" smtClean="0">
                <a:latin typeface="Comic Sans MS"/>
                <a:cs typeface="Comic Sans MS"/>
              </a:rPr>
              <a:t>	</a:t>
            </a:r>
            <a:r>
              <a:rPr lang="en-US" dirty="0" err="1" smtClean="0">
                <a:latin typeface="Comic Sans MS"/>
                <a:cs typeface="Comic Sans MS"/>
              </a:rPr>
              <a:t>sep</a:t>
            </a:r>
            <a:r>
              <a:rPr lang="en-US" dirty="0" smtClean="0">
                <a:latin typeface="Comic Sans MS"/>
                <a:cs typeface="Comic Sans MS"/>
              </a:rPr>
              <a:t> 2013		RUN  p-p (8 </a:t>
            </a:r>
            <a:r>
              <a:rPr lang="en-US" dirty="0" err="1">
                <a:latin typeface="Comic Sans MS"/>
                <a:cs typeface="Comic Sans MS"/>
              </a:rPr>
              <a:t>TeV</a:t>
            </a:r>
            <a:r>
              <a:rPr lang="en-US" dirty="0" smtClean="0">
                <a:latin typeface="Comic Sans MS"/>
                <a:cs typeface="Comic Sans MS"/>
              </a:rPr>
              <a:t>) o  p-</a:t>
            </a:r>
            <a:r>
              <a:rPr lang="en-US" dirty="0" err="1" smtClean="0">
                <a:latin typeface="Comic Sans MS"/>
                <a:cs typeface="Comic Sans MS"/>
              </a:rPr>
              <a:t>Pb</a:t>
            </a:r>
            <a:r>
              <a:rPr lang="en-US" dirty="0" smtClean="0">
                <a:latin typeface="Comic Sans MS"/>
                <a:cs typeface="Comic Sans MS"/>
              </a:rPr>
              <a:t>  </a:t>
            </a:r>
          </a:p>
          <a:p>
            <a:r>
              <a:rPr lang="en-US" dirty="0">
                <a:latin typeface="Comic Sans MS"/>
                <a:cs typeface="Comic Sans MS"/>
              </a:rPr>
              <a:t>m</a:t>
            </a:r>
            <a:r>
              <a:rPr lang="en-US" dirty="0" smtClean="0">
                <a:latin typeface="Comic Sans MS"/>
                <a:cs typeface="Comic Sans MS"/>
              </a:rPr>
              <a:t>ar 2015    	---&gt;	  			RUN (13 </a:t>
            </a:r>
            <a:r>
              <a:rPr lang="en-US" dirty="0" err="1" smtClean="0">
                <a:latin typeface="Comic Sans MS"/>
                <a:cs typeface="Comic Sans MS"/>
              </a:rPr>
              <a:t>TeV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endParaRPr lang="en-US" sz="2000" dirty="0">
              <a:latin typeface="Comic Sans MS"/>
              <a:cs typeface="Comic Sans MS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Nota: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scoperta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Higgs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annunciata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nel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luglio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46819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ee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8" y="2243073"/>
            <a:ext cx="3476595" cy="4113277"/>
          </a:xfrm>
          <a:prstGeom prst="rect">
            <a:avLst/>
          </a:prstGeom>
          <a:scene3d>
            <a:camera prst="obliqueTopLeft">
              <a:rot lat="2400000" lon="600000" rev="0"/>
            </a:camera>
            <a:lightRig rig="threePt" dir="t"/>
          </a:scene3d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51045"/>
            <a:ext cx="7772400" cy="942316"/>
          </a:xfrm>
        </p:spPr>
        <p:txBody>
          <a:bodyPr>
            <a:normAutofit fontScale="90000"/>
          </a:bodyPr>
          <a:lstStyle/>
          <a:p>
            <a:r>
              <a:rPr lang="it-IT" sz="2700" dirty="0">
                <a:latin typeface="Comic Sans MS"/>
                <a:cs typeface="Comic Sans MS"/>
              </a:rPr>
              <a:t>Cosa </a:t>
            </a:r>
            <a:r>
              <a:rPr lang="fr-FR" sz="2700" dirty="0" err="1">
                <a:latin typeface="Comic Sans MS"/>
                <a:cs typeface="Comic Sans MS"/>
              </a:rPr>
              <a:t>è</a:t>
            </a:r>
            <a:r>
              <a:rPr lang="fr-FR" sz="2700" dirty="0">
                <a:latin typeface="Comic Sans MS"/>
                <a:cs typeface="Comic Sans MS"/>
              </a:rPr>
              <a:t> un </a:t>
            </a:r>
            <a:r>
              <a:rPr lang="it-IT" sz="2700" dirty="0">
                <a:latin typeface="Comic Sans MS"/>
                <a:cs typeface="Comic Sans MS"/>
              </a:rPr>
              <a:t>”RUN” di un </a:t>
            </a:r>
            <a:r>
              <a:rPr lang="it-IT" sz="2700" dirty="0" smtClean="0">
                <a:latin typeface="Comic Sans MS"/>
                <a:cs typeface="Comic Sans MS"/>
              </a:rPr>
              <a:t>esperimento</a:t>
            </a:r>
            <a:r>
              <a:rPr lang="it-IT" sz="2700" dirty="0">
                <a:latin typeface="Comic Sans MS"/>
                <a:cs typeface="Comic Sans MS"/>
              </a:rPr>
              <a:t/>
            </a:r>
            <a:br>
              <a:rPr lang="it-IT" sz="2700" dirty="0">
                <a:latin typeface="Comic Sans MS"/>
                <a:cs typeface="Comic Sans MS"/>
              </a:rPr>
            </a:br>
            <a:r>
              <a:rPr lang="it-IT" sz="3200" dirty="0">
                <a:latin typeface="Comic Sans MS"/>
                <a:cs typeface="Comic Sans MS"/>
              </a:rPr>
              <a:t>  p</a:t>
            </a:r>
            <a:r>
              <a:rPr lang="it-IT" sz="3200" dirty="0" smtClean="0">
                <a:latin typeface="Comic Sans MS"/>
                <a:cs typeface="Comic Sans MS"/>
              </a:rPr>
              <a:t>er osservazioni di raggi cosmici?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CCC9"/>
              </a:clrFrom>
              <a:clrTo>
                <a:srgbClr val="CCCC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/>
          <a:stretch>
            <a:fillRect/>
          </a:stretch>
        </p:blipFill>
        <p:spPr bwMode="auto">
          <a:xfrm>
            <a:off x="6208285" y="3594890"/>
            <a:ext cx="1734404" cy="195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" name="Group 55"/>
          <p:cNvGrpSpPr/>
          <p:nvPr/>
        </p:nvGrpSpPr>
        <p:grpSpPr>
          <a:xfrm>
            <a:off x="6727948" y="3508746"/>
            <a:ext cx="783074" cy="1959834"/>
            <a:chOff x="8116183" y="3033731"/>
            <a:chExt cx="783074" cy="195983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8116183" y="3033731"/>
              <a:ext cx="783074" cy="19598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10-Point Star 10"/>
            <p:cNvSpPr/>
            <p:nvPr/>
          </p:nvSpPr>
          <p:spPr>
            <a:xfrm>
              <a:off x="8278196" y="3493343"/>
              <a:ext cx="90008" cy="163940"/>
            </a:xfrm>
            <a:prstGeom prst="star10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10-Point Star 11"/>
            <p:cNvSpPr/>
            <p:nvPr/>
          </p:nvSpPr>
          <p:spPr>
            <a:xfrm>
              <a:off x="8404922" y="3843933"/>
              <a:ext cx="90008" cy="163940"/>
            </a:xfrm>
            <a:prstGeom prst="star10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10-Point Star 12"/>
            <p:cNvSpPr/>
            <p:nvPr/>
          </p:nvSpPr>
          <p:spPr>
            <a:xfrm>
              <a:off x="8522645" y="4102845"/>
              <a:ext cx="90008" cy="163940"/>
            </a:xfrm>
            <a:prstGeom prst="star10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03094" y="1375134"/>
            <a:ext cx="3742129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le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particelle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sono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sempre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disponibili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ed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il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periodo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di run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dipende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da: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operativita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’ del </a:t>
            </a: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rivelatore</a:t>
            </a:r>
            <a:endParaRPr lang="en-US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d</a:t>
            </a: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isponibilta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’ di </a:t>
            </a: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personale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869171" y="2304025"/>
            <a:ext cx="1900523" cy="2621372"/>
            <a:chOff x="2869171" y="2304025"/>
            <a:chExt cx="1900523" cy="2621372"/>
          </a:xfrm>
        </p:grpSpPr>
        <p:cxnSp>
          <p:nvCxnSpPr>
            <p:cNvPr id="22" name="Straight Arrow Connector 21"/>
            <p:cNvCxnSpPr/>
            <p:nvPr/>
          </p:nvCxnSpPr>
          <p:spPr>
            <a:xfrm flipH="1">
              <a:off x="2968625" y="3809237"/>
              <a:ext cx="605648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3574273" y="3043667"/>
              <a:ext cx="605648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4164046" y="2304025"/>
              <a:ext cx="605648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xplosion 1 24"/>
            <p:cNvSpPr/>
            <p:nvPr/>
          </p:nvSpPr>
          <p:spPr>
            <a:xfrm>
              <a:off x="2869171" y="4451112"/>
              <a:ext cx="198907" cy="474285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69194" y="2240525"/>
            <a:ext cx="1900523" cy="2621372"/>
            <a:chOff x="869194" y="2240525"/>
            <a:chExt cx="1900523" cy="2621372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968648" y="3745737"/>
              <a:ext cx="605648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574296" y="2980167"/>
              <a:ext cx="605648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2164069" y="2240525"/>
              <a:ext cx="605648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xplosion 1 28"/>
            <p:cNvSpPr/>
            <p:nvPr/>
          </p:nvSpPr>
          <p:spPr>
            <a:xfrm>
              <a:off x="869194" y="4387612"/>
              <a:ext cx="198907" cy="474285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2236" y="1193361"/>
            <a:ext cx="738788" cy="2666674"/>
            <a:chOff x="332236" y="1193361"/>
            <a:chExt cx="738788" cy="2666674"/>
          </a:xfrm>
        </p:grpSpPr>
        <p:grpSp>
          <p:nvGrpSpPr>
            <p:cNvPr id="5" name="Group 4"/>
            <p:cNvGrpSpPr/>
            <p:nvPr/>
          </p:nvGrpSpPr>
          <p:grpSpPr>
            <a:xfrm>
              <a:off x="332236" y="1193361"/>
              <a:ext cx="644349" cy="2270782"/>
              <a:chOff x="332236" y="1193361"/>
              <a:chExt cx="644349" cy="2270782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761802" y="2698573"/>
                <a:ext cx="214783" cy="7655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547019" y="1933003"/>
                <a:ext cx="214783" cy="7655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332236" y="1193361"/>
                <a:ext cx="214783" cy="7655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Explosion 1 33"/>
            <p:cNvSpPr/>
            <p:nvPr/>
          </p:nvSpPr>
          <p:spPr>
            <a:xfrm>
              <a:off x="872117" y="3385750"/>
              <a:ext cx="198907" cy="474285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/>
          <p:cNvSpPr/>
          <p:nvPr/>
        </p:nvSpPr>
        <p:spPr>
          <a:xfrm>
            <a:off x="3147453" y="4396431"/>
            <a:ext cx="650875" cy="62980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576887" y="3127998"/>
            <a:ext cx="2974975" cy="304026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360410" y="2377050"/>
            <a:ext cx="1942684" cy="2564049"/>
            <a:chOff x="3360410" y="2377050"/>
            <a:chExt cx="1942684" cy="2564049"/>
          </a:xfrm>
        </p:grpSpPr>
        <p:sp>
          <p:nvSpPr>
            <p:cNvPr id="38" name="Explosion 1 37"/>
            <p:cNvSpPr/>
            <p:nvPr/>
          </p:nvSpPr>
          <p:spPr>
            <a:xfrm>
              <a:off x="3360410" y="4466814"/>
              <a:ext cx="198907" cy="474285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3502025" y="3882262"/>
              <a:ext cx="605648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4107673" y="3116692"/>
              <a:ext cx="605648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4697446" y="2377050"/>
              <a:ext cx="605648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/>
          <p:cNvCxnSpPr/>
          <p:nvPr/>
        </p:nvCxnSpPr>
        <p:spPr>
          <a:xfrm>
            <a:off x="3794816" y="4934001"/>
            <a:ext cx="1873877" cy="39022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798328" y="4132298"/>
            <a:ext cx="1778559" cy="37900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702150" y="1078843"/>
            <a:ext cx="295953" cy="2781015"/>
            <a:chOff x="1702150" y="1078843"/>
            <a:chExt cx="295953" cy="2781015"/>
          </a:xfrm>
        </p:grpSpPr>
        <p:sp>
          <p:nvSpPr>
            <p:cNvPr id="44" name="Explosion 1 43"/>
            <p:cNvSpPr/>
            <p:nvPr/>
          </p:nvSpPr>
          <p:spPr>
            <a:xfrm>
              <a:off x="1799196" y="3385573"/>
              <a:ext cx="198907" cy="474285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702150" y="1078843"/>
              <a:ext cx="181973" cy="2402046"/>
              <a:chOff x="1702150" y="1078843"/>
              <a:chExt cx="181973" cy="2402046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>
                <a:off x="1753293" y="1838920"/>
                <a:ext cx="62307" cy="822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1821816" y="2658301"/>
                <a:ext cx="62307" cy="822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1702150" y="1078843"/>
                <a:ext cx="62307" cy="822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/>
          <p:cNvGrpSpPr/>
          <p:nvPr/>
        </p:nvGrpSpPr>
        <p:grpSpPr>
          <a:xfrm>
            <a:off x="2179944" y="1850636"/>
            <a:ext cx="1424624" cy="2575043"/>
            <a:chOff x="2179944" y="1850636"/>
            <a:chExt cx="1424624" cy="2575043"/>
          </a:xfrm>
        </p:grpSpPr>
        <p:sp>
          <p:nvSpPr>
            <p:cNvPr id="19" name="Explosion 1 18"/>
            <p:cNvSpPr/>
            <p:nvPr/>
          </p:nvSpPr>
          <p:spPr>
            <a:xfrm>
              <a:off x="2179944" y="3951394"/>
              <a:ext cx="198907" cy="474285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2312161" y="3307720"/>
              <a:ext cx="449903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>
              <a:off x="2731978" y="2573612"/>
              <a:ext cx="449903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>
              <a:off x="3154665" y="1850636"/>
              <a:ext cx="449903" cy="7655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135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672" y="1399451"/>
            <a:ext cx="86594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omic Sans MS"/>
                <a:cs typeface="Comic Sans MS"/>
              </a:rPr>
              <a:t>Fino</a:t>
            </a:r>
            <a:r>
              <a:rPr lang="en-US" sz="2000" dirty="0" smtClean="0">
                <a:latin typeface="Comic Sans MS"/>
                <a:cs typeface="Comic Sans MS"/>
              </a:rPr>
              <a:t> a </a:t>
            </a:r>
            <a:r>
              <a:rPr lang="en-US" sz="2000" dirty="0" err="1" smtClean="0">
                <a:latin typeface="Comic Sans MS"/>
                <a:cs typeface="Comic Sans MS"/>
              </a:rPr>
              <a:t>ottobre</a:t>
            </a:r>
            <a:r>
              <a:rPr lang="en-US" sz="2000" dirty="0" smtClean="0">
                <a:latin typeface="Comic Sans MS"/>
                <a:cs typeface="Comic Sans MS"/>
              </a:rPr>
              <a:t> 2014: </a:t>
            </a:r>
            <a:r>
              <a:rPr lang="en-US" sz="2000" dirty="0" err="1" smtClean="0">
                <a:latin typeface="Comic Sans MS"/>
                <a:cs typeface="Comic Sans MS"/>
              </a:rPr>
              <a:t>ogni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scuola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acquisiva</a:t>
            </a:r>
            <a:r>
              <a:rPr lang="en-US" sz="2000" dirty="0" smtClean="0">
                <a:latin typeface="Comic Sans MS"/>
                <a:cs typeface="Comic Sans MS"/>
              </a:rPr>
              <a:t> con </a:t>
            </a:r>
            <a:r>
              <a:rPr lang="en-US" sz="2000" dirty="0" err="1" smtClean="0">
                <a:latin typeface="Comic Sans MS"/>
                <a:cs typeface="Comic Sans MS"/>
              </a:rPr>
              <a:t>dati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mantenuti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localmente</a:t>
            </a:r>
            <a:r>
              <a:rPr lang="en-US" sz="2000" dirty="0" smtClean="0">
                <a:latin typeface="Comic Sans MS"/>
                <a:cs typeface="Comic Sans MS"/>
              </a:rPr>
              <a:t>, </a:t>
            </a:r>
            <a:r>
              <a:rPr lang="en-US" sz="2000" dirty="0" err="1">
                <a:latin typeface="Comic Sans MS"/>
                <a:cs typeface="Comic Sans MS"/>
              </a:rPr>
              <a:t>comunque</a:t>
            </a:r>
            <a:r>
              <a:rPr lang="en-US" sz="2000" dirty="0">
                <a:latin typeface="Comic Sans MS"/>
                <a:cs typeface="Comic Sans MS"/>
              </a:rPr>
              <a:t> con </a:t>
            </a:r>
            <a:r>
              <a:rPr lang="en-US" sz="2000" b="1" dirty="0" err="1">
                <a:latin typeface="Comic Sans MS"/>
                <a:cs typeface="Comic Sans MS"/>
              </a:rPr>
              <a:t>ottimi</a:t>
            </a:r>
            <a:r>
              <a:rPr lang="en-US" sz="2000" b="1" dirty="0"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latin typeface="Comic Sans MS"/>
                <a:cs typeface="Comic Sans MS"/>
              </a:rPr>
              <a:t>risultati</a:t>
            </a:r>
            <a:r>
              <a:rPr lang="en-US" sz="2000" dirty="0" smtClean="0">
                <a:latin typeface="Comic Sans MS"/>
                <a:cs typeface="Comic Sans MS"/>
              </a:rPr>
              <a:t>. </a:t>
            </a:r>
          </a:p>
          <a:p>
            <a:r>
              <a:rPr lang="en-US" sz="2000" dirty="0" err="1" smtClean="0">
                <a:latin typeface="Comic Sans MS"/>
                <a:cs typeface="Comic Sans MS"/>
              </a:rPr>
              <a:t>Nel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maggio</a:t>
            </a:r>
            <a:r>
              <a:rPr lang="en-US" sz="2000" dirty="0">
                <a:latin typeface="Comic Sans MS"/>
                <a:cs typeface="Comic Sans MS"/>
              </a:rPr>
              <a:t> 2014 </a:t>
            </a:r>
            <a:r>
              <a:rPr lang="en-US" sz="2000" dirty="0" err="1" smtClean="0">
                <a:latin typeface="Comic Sans MS"/>
                <a:cs typeface="Comic Sans MS"/>
              </a:rPr>
              <a:t>prova</a:t>
            </a:r>
            <a:r>
              <a:rPr lang="en-US" sz="2000" dirty="0" smtClean="0">
                <a:latin typeface="Comic Sans MS"/>
                <a:cs typeface="Comic Sans MS"/>
              </a:rPr>
              <a:t> di </a:t>
            </a:r>
            <a:r>
              <a:rPr lang="en-US" sz="2000" dirty="0" err="1" smtClean="0">
                <a:latin typeface="Comic Sans MS"/>
                <a:cs typeface="Comic Sans MS"/>
              </a:rPr>
              <a:t>acquisizione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comune</a:t>
            </a:r>
            <a:r>
              <a:rPr lang="en-US" sz="2000" dirty="0" smtClean="0">
                <a:latin typeface="Comic Sans MS"/>
                <a:cs typeface="Comic Sans MS"/>
              </a:rPr>
              <a:t> di </a:t>
            </a:r>
            <a:r>
              <a:rPr lang="en-US" sz="2000" dirty="0">
                <a:latin typeface="Comic Sans MS"/>
                <a:cs typeface="Comic Sans MS"/>
              </a:rPr>
              <a:t>4 </a:t>
            </a:r>
            <a:r>
              <a:rPr lang="en-US" sz="2000" dirty="0" err="1">
                <a:latin typeface="Comic Sans MS"/>
                <a:cs typeface="Comic Sans MS"/>
              </a:rPr>
              <a:t>telescopi</a:t>
            </a:r>
            <a:r>
              <a:rPr lang="en-US" sz="2000" dirty="0">
                <a:latin typeface="Comic Sans MS"/>
                <a:cs typeface="Comic Sans MS"/>
              </a:rPr>
              <a:t> in T</a:t>
            </a:r>
            <a:r>
              <a:rPr lang="en-US" sz="2000" dirty="0" smtClean="0">
                <a:latin typeface="Comic Sans MS"/>
                <a:cs typeface="Comic Sans MS"/>
              </a:rPr>
              <a:t>oscana </a:t>
            </a:r>
            <a:r>
              <a:rPr lang="en-US" sz="2000" dirty="0" err="1" smtClean="0">
                <a:latin typeface="Comic Sans MS"/>
                <a:cs typeface="Comic Sans MS"/>
              </a:rPr>
              <a:t>Luglio</a:t>
            </a:r>
            <a:r>
              <a:rPr lang="en-US" sz="2000" dirty="0" smtClean="0">
                <a:latin typeface="Comic Sans MS"/>
                <a:cs typeface="Comic Sans MS"/>
              </a:rPr>
              <a:t> 2014: </a:t>
            </a:r>
            <a:r>
              <a:rPr lang="en-US" sz="2000" dirty="0" err="1" smtClean="0">
                <a:latin typeface="Comic Sans MS"/>
                <a:cs typeface="Comic Sans MS"/>
              </a:rPr>
              <a:t>decisione</a:t>
            </a:r>
            <a:r>
              <a:rPr lang="en-US" sz="2000" dirty="0" smtClean="0">
                <a:latin typeface="Comic Sans MS"/>
                <a:cs typeface="Comic Sans MS"/>
              </a:rPr>
              <a:t> di </a:t>
            </a:r>
            <a:r>
              <a:rPr lang="en-US" sz="2000" dirty="0" err="1" smtClean="0">
                <a:latin typeface="Comic Sans MS"/>
                <a:cs typeface="Comic Sans MS"/>
              </a:rPr>
              <a:t>centralizzare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dati</a:t>
            </a:r>
            <a:r>
              <a:rPr lang="en-US" sz="2000" dirty="0" smtClean="0">
                <a:latin typeface="Comic Sans MS"/>
                <a:cs typeface="Comic Sans MS"/>
              </a:rPr>
              <a:t> al CNAF e di </a:t>
            </a:r>
            <a:r>
              <a:rPr lang="en-US" sz="2000" dirty="0" err="1" smtClean="0">
                <a:latin typeface="Comic Sans MS"/>
                <a:cs typeface="Comic Sans MS"/>
              </a:rPr>
              <a:t>acquisire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tutti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insieme</a:t>
            </a:r>
            <a:r>
              <a:rPr lang="en-US" sz="2000" dirty="0" smtClean="0">
                <a:latin typeface="Comic Sans MS"/>
                <a:cs typeface="Comic Sans MS"/>
              </a:rPr>
              <a:t>. 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 smtClean="0">
                <a:latin typeface="Comic Sans MS"/>
                <a:cs typeface="Comic Sans MS"/>
              </a:rPr>
              <a:t>21</a:t>
            </a:r>
            <a:r>
              <a:rPr lang="en-US" sz="2400" dirty="0">
                <a:latin typeface="Comic Sans MS"/>
                <a:cs typeface="Comic Sans MS"/>
              </a:rPr>
              <a:t>-27 </a:t>
            </a:r>
            <a:r>
              <a:rPr lang="en-US" sz="2400" dirty="0" err="1" smtClean="0">
                <a:latin typeface="Comic Sans MS"/>
                <a:cs typeface="Comic Sans MS"/>
              </a:rPr>
              <a:t>ott</a:t>
            </a:r>
            <a:r>
              <a:rPr lang="en-US" sz="2400" dirty="0" smtClean="0">
                <a:latin typeface="Comic Sans MS"/>
                <a:cs typeface="Comic Sans MS"/>
              </a:rPr>
              <a:t> 2014: 			“commissioning” del “PILOT RUN” 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27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ott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– 14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nov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2014:   	“PILOT RUN”</a:t>
            </a:r>
            <a:endParaRPr lang="en-US" sz="2400" dirty="0">
              <a:latin typeface="Comic Sans MS"/>
              <a:cs typeface="Comic Sans MS"/>
            </a:endParaRPr>
          </a:p>
          <a:p>
            <a:endParaRPr lang="en-US" sz="2000" dirty="0" smtClean="0">
              <a:latin typeface="Comic Sans MS"/>
              <a:cs typeface="Comic Sans MS"/>
            </a:endParaRPr>
          </a:p>
          <a:p>
            <a:r>
              <a:rPr lang="en-US" sz="2000" dirty="0" smtClean="0">
                <a:latin typeface="Comic Sans MS"/>
                <a:cs typeface="Comic Sans MS"/>
              </a:rPr>
              <a:t>14 </a:t>
            </a:r>
            <a:r>
              <a:rPr lang="en-US" sz="2000" dirty="0" err="1" smtClean="0">
                <a:latin typeface="Comic Sans MS"/>
                <a:cs typeface="Comic Sans MS"/>
              </a:rPr>
              <a:t>nov</a:t>
            </a:r>
            <a:r>
              <a:rPr lang="en-US" sz="2000" dirty="0" smtClean="0">
                <a:latin typeface="Comic Sans MS"/>
                <a:cs typeface="Comic Sans MS"/>
              </a:rPr>
              <a:t> 2014 - 22 </a:t>
            </a:r>
            <a:r>
              <a:rPr lang="en-US" sz="2000" dirty="0" err="1" smtClean="0">
                <a:latin typeface="Comic Sans MS"/>
                <a:cs typeface="Comic Sans MS"/>
              </a:rPr>
              <a:t>feb</a:t>
            </a:r>
            <a:r>
              <a:rPr lang="en-US" sz="2000" dirty="0" smtClean="0">
                <a:latin typeface="Comic Sans MS"/>
                <a:cs typeface="Comic Sans MS"/>
              </a:rPr>
              <a:t> 2015: </a:t>
            </a:r>
            <a:r>
              <a:rPr lang="en-US" sz="2000" dirty="0" err="1" smtClean="0">
                <a:latin typeface="Comic Sans MS"/>
                <a:cs typeface="Comic Sans MS"/>
              </a:rPr>
              <a:t>presa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dati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libera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		 </a:t>
            </a:r>
          </a:p>
          <a:p>
            <a:r>
              <a:rPr lang="en-US" sz="2400" dirty="0" smtClean="0">
                <a:latin typeface="Comic Sans MS"/>
                <a:cs typeface="Comic Sans MS"/>
              </a:rPr>
              <a:t>23 </a:t>
            </a:r>
            <a:r>
              <a:rPr lang="en-US" sz="2400" dirty="0" err="1" smtClean="0">
                <a:latin typeface="Comic Sans MS"/>
                <a:cs typeface="Comic Sans MS"/>
              </a:rPr>
              <a:t>feb</a:t>
            </a:r>
            <a:r>
              <a:rPr lang="en-US" sz="2400" dirty="0" smtClean="0">
                <a:latin typeface="Comic Sans MS"/>
                <a:cs typeface="Comic Sans MS"/>
              </a:rPr>
              <a:t> – 1 mar 2015:  		“</a:t>
            </a:r>
            <a:r>
              <a:rPr lang="en-US" sz="2400" dirty="0">
                <a:latin typeface="Comic Sans MS"/>
                <a:cs typeface="Comic Sans MS"/>
              </a:rPr>
              <a:t>commissioning” del </a:t>
            </a:r>
            <a:r>
              <a:rPr lang="en-US" sz="2400" dirty="0" smtClean="0">
                <a:latin typeface="Comic Sans MS"/>
                <a:cs typeface="Comic Sans MS"/>
              </a:rPr>
              <a:t>“RUN 1”   </a:t>
            </a:r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 mar – 30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apr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2015:  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“RUN 1”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51045"/>
            <a:ext cx="7772400" cy="865818"/>
          </a:xfrm>
        </p:spPr>
        <p:txBody>
          <a:bodyPr>
            <a:normAutofit/>
          </a:bodyPr>
          <a:lstStyle/>
          <a:p>
            <a:r>
              <a:rPr lang="it-IT" sz="3100" dirty="0" smtClean="0">
                <a:latin typeface="Comic Sans MS"/>
                <a:cs typeface="Comic Sans MS"/>
              </a:rPr>
              <a:t>  </a:t>
            </a:r>
            <a:r>
              <a:rPr lang="it-IT" sz="3100" dirty="0">
                <a:latin typeface="Comic Sans MS"/>
                <a:cs typeface="Comic Sans MS"/>
              </a:rPr>
              <a:t>RUN di EEE per raggi cosmici</a:t>
            </a:r>
            <a:endParaRPr lang="en-US" sz="3100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 7th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6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669478"/>
            <a:ext cx="8464509" cy="4524315"/>
          </a:xfrm>
          <a:prstGeom prst="rect">
            <a:avLst/>
          </a:prstGeom>
          <a:solidFill>
            <a:srgbClr val="C6D9F1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Avere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attivi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&gt;30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telescopi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–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finalita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’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tecnologica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didattica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e di outreach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Misurare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coincidenze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dovute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sciami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estesi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</a:p>
          <a:p>
            <a:pPr marL="457200" indent="-457200">
              <a:buFontTx/>
              <a:buAutoNum type="arabicPeriod"/>
            </a:pPr>
            <a:endParaRPr lang="en-US" sz="2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Misurare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raggi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cosmici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 e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loro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variazioni</a:t>
            </a:r>
            <a:endParaRPr lang="en-US" sz="2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Tx/>
              <a:buAutoNum type="arabicPeriod"/>
            </a:pPr>
            <a:endParaRPr lang="en-US" sz="2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Osservare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radiazione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proveniente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“dal basso” …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interpretazione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?</a:t>
            </a:r>
          </a:p>
          <a:p>
            <a:pPr marL="457200" indent="-457200">
              <a:buFontTx/>
              <a:buAutoNum type="arabicPeriod"/>
            </a:pPr>
            <a:endParaRPr 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Quant’altro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sia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prodotto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dalla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 fantasia </a:t>
            </a: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dei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partecipanti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!</a:t>
            </a:r>
            <a:endParaRPr 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G.Batignani - EEE RUN-1 results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 7th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6F2F-C039-2146-879C-F64F1A5ECE96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799" y="146306"/>
            <a:ext cx="8138679" cy="104934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 err="1">
                <a:latin typeface="Comic Sans MS"/>
                <a:cs typeface="Comic Sans MS"/>
              </a:rPr>
              <a:t>Gli</a:t>
            </a:r>
            <a:r>
              <a:rPr lang="en-US" sz="3600" dirty="0">
                <a:latin typeface="Comic Sans MS"/>
                <a:cs typeface="Comic Sans MS"/>
              </a:rPr>
              <a:t> </a:t>
            </a:r>
            <a:r>
              <a:rPr lang="en-US" sz="3200" dirty="0" err="1">
                <a:latin typeface="Comic Sans MS"/>
                <a:cs typeface="Comic Sans MS"/>
              </a:rPr>
              <a:t>obiettivi</a:t>
            </a:r>
            <a:r>
              <a:rPr lang="en-US" sz="3600" dirty="0">
                <a:latin typeface="Comic Sans MS"/>
                <a:cs typeface="Comic Sans MS"/>
              </a:rPr>
              <a:t> del RUN-1 di EEE</a:t>
            </a:r>
            <a:endParaRPr lang="en-US" sz="27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3961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2973</TotalTime>
  <Words>2319</Words>
  <Application>Microsoft Macintosh PowerPoint</Application>
  <PresentationFormat>On-screen Show (4:3)</PresentationFormat>
  <Paragraphs>2907</Paragraphs>
  <Slides>34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Giovanni Batignani  INFN Sez. di Pisa, Centro Fermi, &amp; Universita’ di Pisa  EEE experiment “RUN 1”  results </vt:lpstr>
      <vt:lpstr>Outline</vt:lpstr>
      <vt:lpstr>Cosa è un ”RUN” di un esperimento?</vt:lpstr>
      <vt:lpstr>Cosa è un ”RUN” di un esperimento?   Esempio: LHC  </vt:lpstr>
      <vt:lpstr>Cosa è un ”RUN” di un esperimento?   Esempio: LHC  </vt:lpstr>
      <vt:lpstr>Cosa è un ”RUN” di un esperimento?   Esempio: i periodi di run ad LHC  </vt:lpstr>
      <vt:lpstr>Cosa è un ”RUN” di un esperimento   per osservazioni di raggi cosmici?</vt:lpstr>
      <vt:lpstr>  RUN di EEE per raggi cosmici</vt:lpstr>
      <vt:lpstr>Gli obiettivi del RUN-1 di EEE</vt:lpstr>
      <vt:lpstr>Gli obiettivi del RUN-1 di EEE sciami di altissima energia ( EEE !)</vt:lpstr>
      <vt:lpstr>Gli obiettivi del RUN-1 di EEE solar forbush</vt:lpstr>
      <vt:lpstr>            Gli obiettivi del RUN-1 di EEE muoni dal basso           muon decay    </vt:lpstr>
      <vt:lpstr>Preparazione e realizzazione del RUN-1 Per questi obiettivi occorre …</vt:lpstr>
      <vt:lpstr>Preparazione e realizzazione del RUN-1 Elenco delle operazioni</vt:lpstr>
      <vt:lpstr>PowerPoint Presentation</vt:lpstr>
      <vt:lpstr>Gruppo in riunione tecnica prima del run</vt:lpstr>
      <vt:lpstr>Preparazione e realizzazione del RUN-1 I referenti presso le scuole</vt:lpstr>
      <vt:lpstr>Preparazione e realizzazione del RUN-1 I run coordinators  e gli shifter</vt:lpstr>
      <vt:lpstr>Preparazione e realizzazione del RUN-1 Lavoro prima del run – presso i telescopi</vt:lpstr>
      <vt:lpstr>Preparazione e realizzazione del RUN-1 Lavoro prima del run  - centralizzato</vt:lpstr>
      <vt:lpstr>Preparazione e realizzazione del RUN-1 Lavoro durante il run - presso i telescopi</vt:lpstr>
      <vt:lpstr>Preparazione e realizzazione del RUN-1 Lavoro durante del run  - centralizzato</vt:lpstr>
      <vt:lpstr>In una slide la “efficienza” del run 1</vt:lpstr>
      <vt:lpstr>Risultati  Eventi raccolti nel RUN 1 </vt:lpstr>
      <vt:lpstr>Risultati di fisica: coincidenze – I </vt:lpstr>
      <vt:lpstr>Risultati di fisica: coincidenze – II</vt:lpstr>
      <vt:lpstr>Risultati di fisica: coincidenze doppie  - III</vt:lpstr>
      <vt:lpstr>Risultati di fisica: coincidenze doppie  - IV</vt:lpstr>
      <vt:lpstr>Risultati: variazioni del flusso di raggi cosmici </vt:lpstr>
      <vt:lpstr>Risultati di fisica: muon decay</vt:lpstr>
      <vt:lpstr> “A study on upward going particles with the Extreme Energy Events telescopes” (JINST)</vt:lpstr>
      <vt:lpstr> “Looking at the sub-TeV sky by cosmic muons detected in the EEE MRPC telescopes”  (EPJ-Plus)</vt:lpstr>
      <vt:lpstr>Conclusioni-I : pubblicazioni 2015</vt:lpstr>
      <vt:lpstr>Conclusione</vt:lpstr>
    </vt:vector>
  </TitlesOfParts>
  <Company>INFN Pisa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batignani</dc:creator>
  <cp:lastModifiedBy>giovanni batignani</cp:lastModifiedBy>
  <cp:revision>477</cp:revision>
  <dcterms:created xsi:type="dcterms:W3CDTF">2014-02-26T18:29:28Z</dcterms:created>
  <dcterms:modified xsi:type="dcterms:W3CDTF">2015-11-06T17:40:09Z</dcterms:modified>
</cp:coreProperties>
</file>