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69" r:id="rId4"/>
    <p:sldId id="267" r:id="rId5"/>
    <p:sldId id="289" r:id="rId6"/>
    <p:sldId id="266" r:id="rId7"/>
  </p:sldIdLst>
  <p:sldSz cx="9144000" cy="5143500" type="screen16x9"/>
  <p:notesSz cx="6858000" cy="9144000"/>
  <p:custDataLst>
    <p:tags r:id="rId9"/>
  </p:custDataLst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BOULET Elise" initials="R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8" autoAdjust="0"/>
    <p:restoredTop sz="97650" autoAdjust="0"/>
  </p:normalViewPr>
  <p:slideViewPr>
    <p:cSldViewPr snapToGrid="0" snapToObjects="1" showGuides="1">
      <p:cViewPr>
        <p:scale>
          <a:sx n="110" d="100"/>
          <a:sy n="110" d="100"/>
        </p:scale>
        <p:origin x="-948" y="-7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1.xlsm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00CC99"/>
            </a:solidFill>
            <a:ln w="25404">
              <a:noFill/>
            </a:ln>
          </c:spPr>
          <c:dPt>
            <c:idx val="0"/>
            <c:bubble3D val="0"/>
            <c:spPr>
              <a:solidFill>
                <a:schemeClr val="tx1"/>
              </a:solidFill>
              <a:ln w="12702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A6A6A6"/>
              </a:solidFill>
              <a:ln w="12702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bg2"/>
              </a:solidFill>
              <a:ln w="12702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000000"/>
              </a:solidFill>
              <a:ln w="12702">
                <a:solidFill>
                  <a:srgbClr val="FFFFFF"/>
                </a:solidFill>
                <a:prstDash val="solid"/>
              </a:ln>
            </c:spPr>
          </c:dPt>
          <c:cat>
            <c:strRef>
              <c:f>Feuil1!$A$2:$A$5</c:f>
              <c:strCache>
                <c:ptCount val="3"/>
                <c:pt idx="0">
                  <c:v>French State</c:v>
                </c:pt>
                <c:pt idx="1">
                  <c:v>Dassault Aviation</c:v>
                </c:pt>
                <c:pt idx="2">
                  <c:v>Float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0.27</c:v>
                </c:pt>
                <c:pt idx="1">
                  <c:v>0.26</c:v>
                </c:pt>
                <c:pt idx="2">
                  <c:v>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 w="2540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1597A-69D1-F942-AAF8-B160D484A89E}" type="datetimeFigureOut">
              <a:rPr lang="fr-FR" smtClean="0"/>
              <a:t>09/11/2015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0C886-9843-8E4D-8677-095B00270F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112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rgbClr val="333366"/>
                </a:solidFill>
              </a:defRPr>
            </a:lvl1pPr>
          </a:lstStyle>
          <a:p>
            <a:r>
              <a:rPr lang="en-AU" noProof="0" dirty="0" smtClean="0"/>
              <a:t>Click to edit Master</a:t>
            </a:r>
            <a:br>
              <a:rPr lang="en-AU" noProof="0" dirty="0" smtClean="0"/>
            </a:br>
            <a:r>
              <a:rPr lang="en-AU" noProof="0" dirty="0" smtClean="0"/>
              <a:t>title style</a:t>
            </a:r>
            <a:endParaRPr lang="fr-FR" dirty="0"/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519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AU" sz="900" dirty="0" smtClean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  <a:endParaRPr lang="en-AU" sz="9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all">
                <a:solidFill>
                  <a:srgbClr val="5DBFD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edit master subtitle style</a:t>
            </a: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/>
          </a:p>
        </p:txBody>
      </p:sp>
      <p:pic>
        <p:nvPicPr>
          <p:cNvPr id="14" name="Image 13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  <p:sp>
        <p:nvSpPr>
          <p:cNvPr id="12" name="ZoneTexte 11"/>
          <p:cNvSpPr txBox="1">
            <a:spLocks noChangeArrowheads="1"/>
          </p:cNvSpPr>
          <p:nvPr userDrawn="1"/>
        </p:nvSpPr>
        <p:spPr bwMode="auto">
          <a:xfrm>
            <a:off x="3707904" y="4743700"/>
            <a:ext cx="1728192" cy="185756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</p:txBody>
      </p:sp>
      <p:pic>
        <p:nvPicPr>
          <p:cNvPr id="10" name="Espace réservé pour une image  5" descr="5.jpg"/>
          <p:cNvPicPr>
            <a:picLocks noGrp="1" noChangeAspect="1"/>
          </p:cNvPicPr>
          <p:nvPr userDrawn="1"/>
        </p:nvPicPr>
        <p:blipFill>
          <a:blip r:embed="rId3"/>
          <a:srcRect t="2414" b="2414"/>
          <a:stretch>
            <a:fillRect/>
          </a:stretch>
        </p:blipFill>
        <p:spPr bwMode="auto">
          <a:xfrm>
            <a:off x="5509308" y="-9525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20179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sz="2000" b="1" kern="1200" noProof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GB" noProof="0" smtClean="0"/>
              <a:t> 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720927"/>
            <a:ext cx="4038600" cy="391746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720927"/>
            <a:ext cx="4038600" cy="391746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4916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sz="2000" b="1" kern="1200" noProof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77396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rgbClr val="333366"/>
                </a:solidFill>
              </a:defRPr>
            </a:lvl1pPr>
          </a:lstStyle>
          <a:p>
            <a:r>
              <a:rPr lang="en-GB" noProof="0" smtClean="0"/>
              <a:t>Click to edit Master</a:t>
            </a:r>
            <a:br>
              <a:rPr lang="en-GB" noProof="0" smtClean="0"/>
            </a:br>
            <a:r>
              <a:rPr lang="en-GB" noProof="0" smtClean="0"/>
              <a:t>title style</a:t>
            </a:r>
            <a:endParaRPr lang="en-GB" noProof="0"/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519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AU" sz="900" dirty="0" smtClean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  <a:endParaRPr lang="en-AU" sz="9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all">
                <a:solidFill>
                  <a:srgbClr val="5DBFD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Click to edit master subtitle style</a:t>
            </a: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/>
          </a:p>
        </p:txBody>
      </p:sp>
      <p:pic>
        <p:nvPicPr>
          <p:cNvPr id="14" name="Image 13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  <p:sp>
        <p:nvSpPr>
          <p:cNvPr id="12" name="ZoneTexte 11"/>
          <p:cNvSpPr txBox="1">
            <a:spLocks noChangeArrowheads="1"/>
          </p:cNvSpPr>
          <p:nvPr userDrawn="1"/>
        </p:nvSpPr>
        <p:spPr bwMode="auto">
          <a:xfrm>
            <a:off x="3707904" y="4743700"/>
            <a:ext cx="1728192" cy="185756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5501950" y="-9525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432000" anchor="ctr" anchorCtr="0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</a:t>
            </a:r>
            <a:br>
              <a:rPr lang="en-AU" dirty="0" smtClean="0"/>
            </a:br>
            <a:r>
              <a:rPr lang="en-AU" dirty="0" smtClean="0"/>
              <a:t>to placeholder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9950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sz="2000" b="1" kern="1200" noProof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GB" noProof="0" smtClean="0"/>
              <a:t> 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1200"/>
              </a:spcAft>
              <a:defRPr/>
            </a:lvl1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67287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itle of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344553"/>
            <a:ext cx="4918023" cy="866897"/>
          </a:xfrm>
        </p:spPr>
        <p:txBody>
          <a:bodyPr/>
          <a:lstStyle>
            <a:lvl1pPr algn="l">
              <a:defRPr sz="2400" baseline="0">
                <a:solidFill>
                  <a:srgbClr val="333366"/>
                </a:solidFill>
              </a:defRPr>
            </a:lvl1pPr>
          </a:lstStyle>
          <a:p>
            <a:r>
              <a:rPr lang="en-AU" noProof="0" dirty="0" smtClean="0"/>
              <a:t>Click to edit Master title style</a:t>
            </a:r>
            <a:endParaRPr lang="fr-FR" dirty="0"/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519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AU" sz="900" dirty="0" smtClean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  <a:endParaRPr lang="en-AU" sz="9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2019650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edit Master subtitle text style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302049" y="2502958"/>
            <a:ext cx="4918022" cy="1751542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400" b="0">
                <a:solidFill>
                  <a:srgbClr val="505050"/>
                </a:solidFill>
              </a:defRPr>
            </a:lvl1pPr>
            <a:lvl2pPr marL="0" indent="0" algn="l">
              <a:buFontTx/>
              <a:buNone/>
              <a:defRPr/>
            </a:lvl2pPr>
            <a:lvl3pPr marL="0" indent="0" algn="l">
              <a:buFontTx/>
              <a:buNone/>
              <a:defRPr/>
            </a:lvl3pPr>
            <a:lvl4pPr marL="0" indent="0" algn="l">
              <a:buFontTx/>
              <a:buNone/>
              <a:defRPr/>
            </a:lvl4pPr>
            <a:lvl5pPr marL="0" indent="0" algn="l">
              <a:buFontTx/>
              <a:buNone/>
              <a:defRPr/>
            </a:lvl5pPr>
          </a:lstStyle>
          <a:p>
            <a:r>
              <a:rPr lang="en-AU" dirty="0" smtClean="0"/>
              <a:t>Click to edit Master subtitle style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5501950" y="-9525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432000" anchor="ctr" anchorCtr="0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</a:t>
            </a:r>
            <a:br>
              <a:rPr lang="en-AU" dirty="0" smtClean="0"/>
            </a:br>
            <a:r>
              <a:rPr lang="en-AU" dirty="0" smtClean="0"/>
              <a:t>to placeholder</a:t>
            </a:r>
            <a:endParaRPr lang="en-AU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200847" y="1609906"/>
            <a:ext cx="96122" cy="360000"/>
          </a:xfrm>
          <a:prstGeom prst="rect">
            <a:avLst/>
          </a:prstGeom>
          <a:solidFill>
            <a:srgbClr val="5DBFD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2" name="Image 11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  <p:sp>
        <p:nvSpPr>
          <p:cNvPr id="14" name="ZoneTexte 11"/>
          <p:cNvSpPr txBox="1">
            <a:spLocks noChangeArrowheads="1"/>
          </p:cNvSpPr>
          <p:nvPr userDrawn="1"/>
        </p:nvSpPr>
        <p:spPr bwMode="auto">
          <a:xfrm>
            <a:off x="3707904" y="4743700"/>
            <a:ext cx="1728192" cy="185756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293143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 userDrawn="1"/>
        </p:nvSpPr>
        <p:spPr bwMode="auto">
          <a:xfrm>
            <a:off x="5501949" y="-15875"/>
            <a:ext cx="3642050" cy="516572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050" h="5165725">
                <a:moveTo>
                  <a:pt x="1711650" y="0"/>
                </a:moveTo>
                <a:lnTo>
                  <a:pt x="3642050" y="15875"/>
                </a:lnTo>
                <a:lnTo>
                  <a:pt x="3642050" y="5159375"/>
                </a:lnTo>
                <a:lnTo>
                  <a:pt x="105100" y="5165725"/>
                </a:lnTo>
                <a:cubicBezTo>
                  <a:pt x="-374325" y="2705100"/>
                  <a:pt x="895675" y="796925"/>
                  <a:pt x="1711650" y="0"/>
                </a:cubicBez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AU" dirty="0"/>
          </a:p>
        </p:txBody>
      </p:sp>
      <p:sp>
        <p:nvSpPr>
          <p:cNvPr id="7" name="Oval 41"/>
          <p:cNvSpPr>
            <a:spLocks noChangeArrowheads="1"/>
          </p:cNvSpPr>
          <p:nvPr userDrawn="1"/>
        </p:nvSpPr>
        <p:spPr bwMode="auto">
          <a:xfrm>
            <a:off x="5024438" y="-2908243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Oval 41"/>
          <p:cNvSpPr>
            <a:spLocks noChangeArrowheads="1"/>
          </p:cNvSpPr>
          <p:nvPr userDrawn="1"/>
        </p:nvSpPr>
        <p:spPr bwMode="auto">
          <a:xfrm>
            <a:off x="5429438" y="-1897567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sz="2000" b="1" kern="1200" noProof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GB" noProof="0" smtClean="0"/>
              <a:t> </a:t>
            </a:r>
            <a:endParaRPr lang="en-GB" noProof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4740166" y="1169559"/>
            <a:ext cx="3993826" cy="2817677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</a:t>
            </a:r>
            <a:br>
              <a:rPr lang="en-AU" dirty="0" smtClean="0"/>
            </a:br>
            <a:r>
              <a:rPr lang="en-AU" dirty="0" smtClean="0"/>
              <a:t>to placeholder</a:t>
            </a:r>
            <a:endParaRPr lang="en-AU" dirty="0"/>
          </a:p>
        </p:txBody>
      </p:sp>
      <p:sp>
        <p:nvSpPr>
          <p:cNvPr id="5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4450659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grpSp>
        <p:nvGrpSpPr>
          <p:cNvPr id="18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32395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 userDrawn="1"/>
        </p:nvSpPr>
        <p:spPr bwMode="auto">
          <a:xfrm>
            <a:off x="5501949" y="-15875"/>
            <a:ext cx="3642050" cy="516572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050" h="5165725">
                <a:moveTo>
                  <a:pt x="1711650" y="0"/>
                </a:moveTo>
                <a:lnTo>
                  <a:pt x="3642050" y="15875"/>
                </a:lnTo>
                <a:lnTo>
                  <a:pt x="3642050" y="5159375"/>
                </a:lnTo>
                <a:lnTo>
                  <a:pt x="105100" y="5165725"/>
                </a:lnTo>
                <a:cubicBezTo>
                  <a:pt x="-374325" y="2705100"/>
                  <a:pt x="895675" y="796925"/>
                  <a:pt x="1711650" y="0"/>
                </a:cubicBez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AU" dirty="0"/>
          </a:p>
        </p:txBody>
      </p:sp>
      <p:sp>
        <p:nvSpPr>
          <p:cNvPr id="9" name="Oval 41"/>
          <p:cNvSpPr>
            <a:spLocks noChangeArrowheads="1"/>
          </p:cNvSpPr>
          <p:nvPr userDrawn="1"/>
        </p:nvSpPr>
        <p:spPr bwMode="auto">
          <a:xfrm>
            <a:off x="5024438" y="-2908243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Oval 41"/>
          <p:cNvSpPr>
            <a:spLocks noChangeArrowheads="1"/>
          </p:cNvSpPr>
          <p:nvPr userDrawn="1"/>
        </p:nvSpPr>
        <p:spPr bwMode="auto">
          <a:xfrm>
            <a:off x="5429438" y="-1897567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sz="2000" b="1" kern="1200" noProof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GB" noProof="0" smtClean="0"/>
              <a:t> </a:t>
            </a:r>
            <a:endParaRPr lang="en-GB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5898598" y="1229181"/>
            <a:ext cx="2916868" cy="2057875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</a:t>
            </a:r>
            <a:br>
              <a:rPr lang="en-AU" dirty="0" smtClean="0"/>
            </a:br>
            <a:r>
              <a:rPr lang="en-AU" dirty="0" smtClean="0"/>
              <a:t>to placeholder</a:t>
            </a:r>
            <a:endParaRPr lang="en-AU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898598" y="3396030"/>
            <a:ext cx="2916868" cy="1234967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 dirty="0" smtClean="0"/>
              <a:t>Click to edit Master text styles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5578623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grpSp>
        <p:nvGrpSpPr>
          <p:cNvPr id="19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97206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/>
          <p:nvPr userDrawn="1"/>
        </p:nvSpPr>
        <p:spPr bwMode="auto">
          <a:xfrm>
            <a:off x="5501949" y="-15875"/>
            <a:ext cx="3642050" cy="516572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050" h="5165725">
                <a:moveTo>
                  <a:pt x="1711650" y="0"/>
                </a:moveTo>
                <a:lnTo>
                  <a:pt x="3642050" y="15875"/>
                </a:lnTo>
                <a:lnTo>
                  <a:pt x="3642050" y="5159375"/>
                </a:lnTo>
                <a:lnTo>
                  <a:pt x="105100" y="5165725"/>
                </a:lnTo>
                <a:cubicBezTo>
                  <a:pt x="-374325" y="2705100"/>
                  <a:pt x="895675" y="796925"/>
                  <a:pt x="1711650" y="0"/>
                </a:cubicBez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AU" dirty="0"/>
          </a:p>
        </p:txBody>
      </p:sp>
      <p:sp>
        <p:nvSpPr>
          <p:cNvPr id="11" name="Oval 41"/>
          <p:cNvSpPr>
            <a:spLocks noChangeArrowheads="1"/>
          </p:cNvSpPr>
          <p:nvPr userDrawn="1"/>
        </p:nvSpPr>
        <p:spPr bwMode="auto">
          <a:xfrm>
            <a:off x="5024438" y="-2908243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Oval 41"/>
          <p:cNvSpPr>
            <a:spLocks noChangeArrowheads="1"/>
          </p:cNvSpPr>
          <p:nvPr userDrawn="1"/>
        </p:nvSpPr>
        <p:spPr bwMode="auto">
          <a:xfrm>
            <a:off x="5429438" y="-1897567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sz="2000" b="1" kern="1200" noProof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GB" noProof="0" smtClean="0"/>
              <a:t> </a:t>
            </a:r>
            <a:endParaRPr lang="en-GB" noProof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501950" y="3396030"/>
            <a:ext cx="3313517" cy="1234967"/>
          </a:xfr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1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AU" noProof="0" dirty="0" smtClean="0"/>
              <a:t>Click to edit Master text styles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4934169" y="865130"/>
            <a:ext cx="1913083" cy="134969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 to placeholder</a:t>
            </a:r>
            <a:endParaRPr lang="en-AU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6904737" y="1914673"/>
            <a:ext cx="1913083" cy="134969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 to placeholder</a:t>
            </a:r>
            <a:endParaRPr lang="en-AU" dirty="0"/>
          </a:p>
        </p:txBody>
      </p:sp>
      <p:sp>
        <p:nvSpPr>
          <p:cNvPr id="9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4639968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grpSp>
        <p:nvGrpSpPr>
          <p:cNvPr id="21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585545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 userDrawn="1"/>
        </p:nvSpPr>
        <p:spPr bwMode="auto">
          <a:xfrm>
            <a:off x="5501949" y="-15875"/>
            <a:ext cx="3642050" cy="516572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050" h="5165725">
                <a:moveTo>
                  <a:pt x="1711650" y="0"/>
                </a:moveTo>
                <a:lnTo>
                  <a:pt x="3642050" y="15875"/>
                </a:lnTo>
                <a:lnTo>
                  <a:pt x="3642050" y="5159375"/>
                </a:lnTo>
                <a:lnTo>
                  <a:pt x="105100" y="5165725"/>
                </a:lnTo>
                <a:cubicBezTo>
                  <a:pt x="-374325" y="2705100"/>
                  <a:pt x="895675" y="796925"/>
                  <a:pt x="1711650" y="0"/>
                </a:cubicBez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AU" dirty="0"/>
          </a:p>
        </p:txBody>
      </p:sp>
      <p:sp>
        <p:nvSpPr>
          <p:cNvPr id="8" name="Oval 41"/>
          <p:cNvSpPr>
            <a:spLocks noChangeArrowheads="1"/>
          </p:cNvSpPr>
          <p:nvPr userDrawn="1"/>
        </p:nvSpPr>
        <p:spPr bwMode="auto">
          <a:xfrm>
            <a:off x="5024438" y="-2908243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3" name="Oval 41"/>
          <p:cNvSpPr>
            <a:spLocks noChangeArrowheads="1"/>
          </p:cNvSpPr>
          <p:nvPr userDrawn="1"/>
        </p:nvSpPr>
        <p:spPr bwMode="auto">
          <a:xfrm>
            <a:off x="5429438" y="-1897567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sz="2000" b="1" kern="1200" noProof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GB" noProof="0" smtClean="0"/>
              <a:t> </a:t>
            </a:r>
            <a:endParaRPr lang="en-GB" noProof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7079796" y="842794"/>
            <a:ext cx="1735593" cy="122447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 to placeholder</a:t>
            </a:r>
            <a:endParaRPr lang="en-AU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 bwMode="auto">
          <a:xfrm>
            <a:off x="7079796" y="2124658"/>
            <a:ext cx="1735593" cy="122447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 to placeholder</a:t>
            </a:r>
            <a:endParaRPr lang="en-AU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7079796" y="3406522"/>
            <a:ext cx="1735593" cy="122447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 to placeholder</a:t>
            </a:r>
            <a:endParaRPr lang="en-AU" dirty="0"/>
          </a:p>
        </p:txBody>
      </p:sp>
      <p:sp>
        <p:nvSpPr>
          <p:cNvPr id="12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5322434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22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509838" y="1964218"/>
            <a:ext cx="1502469" cy="2666779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buFontTx/>
              <a:buNone/>
              <a:defRPr sz="1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AU" noProof="0" dirty="0" smtClean="0"/>
              <a:t>Click to edit Master text styles</a:t>
            </a:r>
          </a:p>
        </p:txBody>
      </p:sp>
      <p:grpSp>
        <p:nvGrpSpPr>
          <p:cNvPr id="23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055995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41"/>
          <p:cNvSpPr>
            <a:spLocks noChangeArrowheads="1"/>
          </p:cNvSpPr>
          <p:nvPr userDrawn="1"/>
        </p:nvSpPr>
        <p:spPr bwMode="auto">
          <a:xfrm>
            <a:off x="5024438" y="-2908243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4" name="Oval 41"/>
          <p:cNvSpPr>
            <a:spLocks noChangeArrowheads="1"/>
          </p:cNvSpPr>
          <p:nvPr userDrawn="1"/>
        </p:nvSpPr>
        <p:spPr bwMode="auto">
          <a:xfrm>
            <a:off x="5429438" y="-1897567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5" name="Rectangle 1"/>
          <p:cNvSpPr/>
          <p:nvPr userDrawn="1"/>
        </p:nvSpPr>
        <p:spPr bwMode="auto">
          <a:xfrm>
            <a:off x="5501949" y="-15875"/>
            <a:ext cx="3642050" cy="516572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050" h="5165725">
                <a:moveTo>
                  <a:pt x="1711650" y="0"/>
                </a:moveTo>
                <a:lnTo>
                  <a:pt x="3642050" y="15875"/>
                </a:lnTo>
                <a:lnTo>
                  <a:pt x="3642050" y="5159375"/>
                </a:lnTo>
                <a:lnTo>
                  <a:pt x="105100" y="5165725"/>
                </a:lnTo>
                <a:cubicBezTo>
                  <a:pt x="-374325" y="2705100"/>
                  <a:pt x="895675" y="796925"/>
                  <a:pt x="1711650" y="0"/>
                </a:cubicBez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AU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sz="2000" b="1" kern="1200" noProof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GB" noProof="0" smtClean="0"/>
              <a:t> </a:t>
            </a:r>
            <a:endParaRPr lang="en-GB" noProof="0"/>
          </a:p>
        </p:txBody>
      </p:sp>
      <p:sp>
        <p:nvSpPr>
          <p:cNvPr id="30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5322434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32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509837" y="696543"/>
            <a:ext cx="3431610" cy="3934454"/>
          </a:xfrm>
        </p:spPr>
        <p:txBody>
          <a:bodyPr anchor="ctr" anchorCtr="0"/>
          <a:lstStyle>
            <a:lvl1pPr marL="0" indent="0" algn="r">
              <a:buFontTx/>
              <a:buNone/>
              <a:defRPr sz="1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AU" noProof="0" dirty="0" smtClean="0"/>
              <a:t>Click to edit Master text styles</a:t>
            </a:r>
          </a:p>
        </p:txBody>
      </p:sp>
      <p:grpSp>
        <p:nvGrpSpPr>
          <p:cNvPr id="17" name="Group 25"/>
          <p:cNvGrpSpPr/>
          <p:nvPr userDrawn="1"/>
        </p:nvGrpSpPr>
        <p:grpSpPr>
          <a:xfrm>
            <a:off x="7263121" y="4812382"/>
            <a:ext cx="1632238" cy="197318"/>
            <a:chOff x="2619375" y="-595312"/>
            <a:chExt cx="1785938" cy="215899"/>
          </a:xfrm>
        </p:grpSpPr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76978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41"/>
          <p:cNvSpPr>
            <a:spLocks noChangeArrowheads="1"/>
          </p:cNvSpPr>
          <p:nvPr userDrawn="1"/>
        </p:nvSpPr>
        <p:spPr bwMode="auto">
          <a:xfrm>
            <a:off x="5024438" y="-2908243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4" name="Oval 41"/>
          <p:cNvSpPr>
            <a:spLocks noChangeArrowheads="1"/>
          </p:cNvSpPr>
          <p:nvPr userDrawn="1"/>
        </p:nvSpPr>
        <p:spPr bwMode="auto">
          <a:xfrm>
            <a:off x="5429438" y="-1897567"/>
            <a:ext cx="11338832" cy="11544925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16" name="Group 25"/>
          <p:cNvGrpSpPr/>
          <p:nvPr userDrawn="1"/>
        </p:nvGrpSpPr>
        <p:grpSpPr>
          <a:xfrm>
            <a:off x="7256329" y="4879328"/>
            <a:ext cx="1692409" cy="153444"/>
            <a:chOff x="2619375" y="-595312"/>
            <a:chExt cx="1785938" cy="215899"/>
          </a:xfrm>
        </p:grpSpPr>
        <p:sp>
          <p:nvSpPr>
            <p:cNvPr id="23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sz="2000" b="1" kern="1200" noProof="0" smtClean="0">
                <a:solidFill>
                  <a:srgbClr val="333366"/>
                </a:solidFill>
                <a:effectLst/>
                <a:latin typeface="+mj-lt"/>
              </a:rPr>
              <a:t>Click to edit Master title style</a:t>
            </a:r>
            <a:r>
              <a:rPr lang="en-GB" noProof="0" smtClean="0"/>
              <a:t> </a:t>
            </a:r>
            <a:endParaRPr lang="en-GB" noProof="0"/>
          </a:p>
        </p:txBody>
      </p:sp>
      <p:sp>
        <p:nvSpPr>
          <p:cNvPr id="30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179515" y="696542"/>
            <a:ext cx="5322434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5501950" y="-9525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432000" anchor="ctr" anchorCtr="0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icon to add image</a:t>
            </a:r>
            <a:br>
              <a:rPr lang="en-AU" dirty="0" smtClean="0"/>
            </a:br>
            <a:r>
              <a:rPr lang="en-AU" dirty="0" smtClean="0"/>
              <a:t>to placeholder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6531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6765" y="1"/>
            <a:ext cx="8674683" cy="561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000" b="1" kern="1200" noProof="0" smtClean="0">
                <a:solidFill>
                  <a:srgbClr val="333366"/>
                </a:solidFill>
                <a:effectLst/>
                <a:latin typeface="+mj-lt"/>
              </a:rPr>
              <a:t>Cliquez et modifiez le titre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5" y="696542"/>
            <a:ext cx="8761933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21" name="Espace réservé du numéro de diapositive 5"/>
          <p:cNvSpPr txBox="1">
            <a:spLocks/>
          </p:cNvSpPr>
          <p:nvPr/>
        </p:nvSpPr>
        <p:spPr>
          <a:xfrm>
            <a:off x="133237" y="4802828"/>
            <a:ext cx="7862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4350D62-B6BB-E847-B7AB-6B0C5C66D2F8}" type="slidenum">
              <a:rPr lang="fr-FR" smtClean="0">
                <a:solidFill>
                  <a:srgbClr val="333366"/>
                </a:solidFill>
              </a:rPr>
              <a:pPr algn="l"/>
              <a:t>‹N°›</a:t>
            </a:fld>
            <a:endParaRPr lang="fr-FR" dirty="0">
              <a:solidFill>
                <a:srgbClr val="333366"/>
              </a:solidFill>
            </a:endParaRPr>
          </a:p>
        </p:txBody>
      </p:sp>
      <p:cxnSp>
        <p:nvCxnSpPr>
          <p:cNvPr id="13" name="Straight Connector 3"/>
          <p:cNvCxnSpPr/>
          <p:nvPr/>
        </p:nvCxnSpPr>
        <p:spPr bwMode="auto">
          <a:xfrm>
            <a:off x="-4456" y="563413"/>
            <a:ext cx="9148456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 bwMode="auto">
          <a:xfrm>
            <a:off x="-2341" y="-13581"/>
            <a:ext cx="180000" cy="575999"/>
          </a:xfrm>
          <a:prstGeom prst="rect">
            <a:avLst/>
          </a:prstGeom>
          <a:solidFill>
            <a:srgbClr val="5DBFD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smtClean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ZoneTexte 11"/>
          <p:cNvSpPr txBox="1">
            <a:spLocks noChangeArrowheads="1"/>
          </p:cNvSpPr>
          <p:nvPr/>
        </p:nvSpPr>
        <p:spPr bwMode="auto">
          <a:xfrm>
            <a:off x="3707904" y="4743700"/>
            <a:ext cx="1728192" cy="185756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</p:txBody>
      </p:sp>
      <p:sp>
        <p:nvSpPr>
          <p:cNvPr id="12" name="Freeform 22"/>
          <p:cNvSpPr>
            <a:spLocks/>
          </p:cNvSpPr>
          <p:nvPr/>
        </p:nvSpPr>
        <p:spPr bwMode="auto">
          <a:xfrm rot="10800000" flipH="1">
            <a:off x="159697" y="4842573"/>
            <a:ext cx="208368" cy="218336"/>
          </a:xfrm>
          <a:custGeom>
            <a:avLst/>
            <a:gdLst>
              <a:gd name="T0" fmla="*/ 39 w 412"/>
              <a:gd name="T1" fmla="*/ 411 h 411"/>
              <a:gd name="T2" fmla="*/ 0 w 412"/>
              <a:gd name="T3" fmla="*/ 411 h 411"/>
              <a:gd name="T4" fmla="*/ 0 w 412"/>
              <a:gd name="T5" fmla="*/ 0 h 411"/>
              <a:gd name="T6" fmla="*/ 412 w 412"/>
              <a:gd name="T7" fmla="*/ 0 h 411"/>
              <a:gd name="T8" fmla="*/ 412 w 412"/>
              <a:gd name="T9" fmla="*/ 39 h 411"/>
              <a:gd name="T10" fmla="*/ 39 w 412"/>
              <a:gd name="T11" fmla="*/ 39 h 411"/>
              <a:gd name="T12" fmla="*/ 39 w 412"/>
              <a:gd name="T13" fmla="*/ 41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1">
                <a:moveTo>
                  <a:pt x="39" y="411"/>
                </a:moveTo>
                <a:lnTo>
                  <a:pt x="0" y="411"/>
                </a:lnTo>
                <a:lnTo>
                  <a:pt x="0" y="0"/>
                </a:lnTo>
                <a:lnTo>
                  <a:pt x="412" y="0"/>
                </a:lnTo>
                <a:lnTo>
                  <a:pt x="412" y="39"/>
                </a:lnTo>
                <a:lnTo>
                  <a:pt x="39" y="39"/>
                </a:lnTo>
                <a:lnTo>
                  <a:pt x="39" y="411"/>
                </a:ln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17" name="Image 16" descr="logo_thales.png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7213448" y="4743026"/>
            <a:ext cx="1728000" cy="332309"/>
          </a:xfrm>
          <a:prstGeom prst="rect">
            <a:avLst/>
          </a:prstGeom>
        </p:spPr>
      </p:pic>
      <p:sp>
        <p:nvSpPr>
          <p:cNvPr id="11" name="Rectangle 36"/>
          <p:cNvSpPr>
            <a:spLocks noChangeArrowheads="1"/>
          </p:cNvSpPr>
          <p:nvPr userDrawn="1"/>
        </p:nvSpPr>
        <p:spPr bwMode="auto">
          <a:xfrm rot="16200000">
            <a:off x="-1890005" y="2627451"/>
            <a:ext cx="404648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600" kern="1200" noProof="0" dirty="0" smtClean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This document may not be reproduced, modified, adapted, published, translated, in any way, in whole or in part or disclosed to a third party</a:t>
            </a:r>
            <a:r>
              <a:rPr lang="en-AU" sz="600" kern="1200" baseline="0" noProof="0" dirty="0" smtClean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AU" sz="600" kern="1200" noProof="0" dirty="0" smtClean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without the prior written consent of Thales  -  © Thales  2015 All rights reserved</a:t>
            </a:r>
            <a:r>
              <a:rPr lang="en-AU" sz="600" noProof="0" dirty="0" smtClean="0">
                <a:solidFill>
                  <a:srgbClr val="969696"/>
                </a:solidFill>
              </a:rPr>
              <a:t>.</a:t>
            </a:r>
            <a:endParaRPr lang="en-AU" sz="700" noProof="0" dirty="0">
              <a:solidFill>
                <a:srgbClr val="606060"/>
              </a:solidFill>
            </a:endParaRPr>
          </a:p>
        </p:txBody>
      </p:sp>
      <p:sp>
        <p:nvSpPr>
          <p:cNvPr id="15" name="Rectangle 36"/>
          <p:cNvSpPr>
            <a:spLocks noChangeArrowheads="1"/>
          </p:cNvSpPr>
          <p:nvPr userDrawn="1"/>
        </p:nvSpPr>
        <p:spPr bwMode="auto">
          <a:xfrm>
            <a:off x="598579" y="4911084"/>
            <a:ext cx="5475047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600" noProof="0" dirty="0" smtClean="0">
                <a:solidFill>
                  <a:srgbClr val="969696"/>
                </a:solidFill>
              </a:rPr>
              <a:t>Corporate</a:t>
            </a:r>
            <a:r>
              <a:rPr lang="fr-FR" sz="600" baseline="0" noProof="0" dirty="0" smtClean="0">
                <a:solidFill>
                  <a:srgbClr val="969696"/>
                </a:solidFill>
              </a:rPr>
              <a:t> Communications  - October 2015</a:t>
            </a:r>
          </a:p>
        </p:txBody>
      </p:sp>
    </p:spTree>
    <p:extLst>
      <p:ext uri="{BB962C8B-B14F-4D97-AF65-F5344CB8AC3E}">
        <p14:creationId xmlns:p14="http://schemas.microsoft.com/office/powerpoint/2010/main" val="9948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0" r:id="rId3"/>
    <p:sldLayoutId id="2147483661" r:id="rId4"/>
    <p:sldLayoutId id="2147483662" r:id="rId5"/>
    <p:sldLayoutId id="2147483663" r:id="rId6"/>
    <p:sldLayoutId id="2147483664" r:id="rId7"/>
    <p:sldLayoutId id="2147483666" r:id="rId8"/>
    <p:sldLayoutId id="2147483724" r:id="rId9"/>
    <p:sldLayoutId id="2147483652" r:id="rId10"/>
    <p:sldLayoutId id="2147483667" r:id="rId11"/>
    <p:sldLayoutId id="2147483736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180975" algn="l" defTabSz="457200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Clr>
          <a:schemeClr val="bg2"/>
        </a:buClr>
        <a:buSzPct val="90000"/>
        <a:buFont typeface="Century Gothic" panose="020B0502020202020204" pitchFamily="34" charset="0"/>
        <a:buChar char="▌"/>
        <a:tabLst>
          <a:tab pos="985838" algn="l"/>
        </a:tabLst>
        <a:defRPr lang="fr-FR" sz="1800" b="1" kern="120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539750" indent="-182563" algn="l" defTabSz="457200" rtl="0" eaLnBrk="1" latinLnBrk="0" hangingPunct="1">
        <a:spcBef>
          <a:spcPts val="0"/>
        </a:spcBef>
        <a:spcAft>
          <a:spcPts val="600"/>
        </a:spcAft>
        <a:buSzPct val="100000"/>
        <a:buFontTx/>
        <a:buBlip>
          <a:blip r:embed="rId15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82563" algn="l" defTabSz="457200" rtl="0" eaLnBrk="1" latinLnBrk="0" hangingPunct="1">
        <a:spcBef>
          <a:spcPts val="360"/>
        </a:spcBef>
        <a:buSzPct val="100000"/>
        <a:buFont typeface="Lucida Grande"/>
        <a:buChar char="-"/>
        <a:defRPr sz="15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>
                <a:sym typeface="Wingdings" pitchFamily="2" charset="2"/>
              </a:rPr>
              <a:t>The Thales group</a:t>
            </a:r>
            <a:endParaRPr lang="fr-FR" sz="3600" b="0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Corporate 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51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77037" y="571161"/>
            <a:ext cx="2826811" cy="3354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Profile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33659" y="94147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chemeClr val="bg2"/>
                </a:solidFill>
              </a:rPr>
              <a:t>Collective intelligence </a:t>
            </a:r>
            <a:br>
              <a:rPr lang="fr-FR" sz="1600" b="1" dirty="0">
                <a:solidFill>
                  <a:schemeClr val="bg2"/>
                </a:solidFill>
              </a:rPr>
            </a:br>
            <a:r>
              <a:rPr lang="fr-FR" sz="1600" b="1" dirty="0">
                <a:solidFill>
                  <a:schemeClr val="bg2"/>
                </a:solidFill>
              </a:rPr>
              <a:t>for a </a:t>
            </a:r>
            <a:r>
              <a:rPr lang="en-GB" sz="1600" b="1" dirty="0" smtClean="0">
                <a:solidFill>
                  <a:schemeClr val="bg2"/>
                </a:solidFill>
              </a:rPr>
              <a:t>safer</a:t>
            </a:r>
            <a:r>
              <a:rPr lang="fr-FR" sz="1600" b="1" dirty="0" smtClean="0">
                <a:solidFill>
                  <a:schemeClr val="bg2"/>
                </a:solidFill>
              </a:rPr>
              <a:t> </a:t>
            </a:r>
            <a:r>
              <a:rPr lang="fr-FR" sz="1600" b="1" dirty="0">
                <a:solidFill>
                  <a:schemeClr val="bg2"/>
                </a:solidFill>
              </a:rPr>
              <a:t>world</a:t>
            </a:r>
          </a:p>
        </p:txBody>
      </p:sp>
      <p:sp>
        <p:nvSpPr>
          <p:cNvPr id="6" name="Rectangle 5"/>
          <p:cNvSpPr/>
          <p:nvPr/>
        </p:nvSpPr>
        <p:spPr>
          <a:xfrm>
            <a:off x="433659" y="1651163"/>
            <a:ext cx="277700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smtClean="0"/>
              <a:t>Whenever critical decisions need to be made, </a:t>
            </a:r>
            <a:br>
              <a:rPr lang="en-GB" sz="900" dirty="0" smtClean="0"/>
            </a:br>
            <a:r>
              <a:rPr lang="en-GB" sz="900" dirty="0" smtClean="0"/>
              <a:t>Thales has a role to play. </a:t>
            </a:r>
            <a:br>
              <a:rPr lang="en-GB" sz="900" dirty="0" smtClean="0"/>
            </a:br>
            <a:r>
              <a:rPr lang="en-GB" sz="900" dirty="0" smtClean="0"/>
              <a:t>In all its markets (aerospace, space, ground </a:t>
            </a:r>
            <a:br>
              <a:rPr lang="en-GB" sz="900" dirty="0" smtClean="0"/>
            </a:br>
            <a:r>
              <a:rPr lang="en-GB" sz="900" dirty="0" smtClean="0"/>
              <a:t>transportation, defence and security </a:t>
            </a:r>
            <a:r>
              <a:rPr lang="en-GB" sz="900" dirty="0"/>
              <a:t>)</a:t>
            </a:r>
            <a:r>
              <a:rPr lang="en-GB" sz="900" dirty="0" smtClean="0"/>
              <a:t/>
            </a:r>
            <a:br>
              <a:rPr lang="en-GB" sz="900" dirty="0" smtClean="0"/>
            </a:br>
            <a:r>
              <a:rPr lang="en-GB" sz="900" b="1" dirty="0" smtClean="0"/>
              <a:t>Thales solutions help customers to make the right decisions at the right time and act accordingly.</a:t>
            </a:r>
          </a:p>
          <a:p>
            <a:endParaRPr lang="en-GB" sz="900" dirty="0" smtClean="0"/>
          </a:p>
          <a:p>
            <a:r>
              <a:rPr lang="en-GB" sz="900" dirty="0" smtClean="0"/>
              <a:t>World-class technology, the combined expertise of </a:t>
            </a:r>
            <a:r>
              <a:rPr lang="en-GB" sz="900" b="1" dirty="0" smtClean="0"/>
              <a:t>61,000 employees </a:t>
            </a:r>
            <a:r>
              <a:rPr lang="en-GB" sz="900" dirty="0" smtClean="0"/>
              <a:t>and operations </a:t>
            </a:r>
            <a:br>
              <a:rPr lang="en-GB" sz="900" dirty="0" smtClean="0"/>
            </a:br>
            <a:r>
              <a:rPr lang="en-GB" sz="900" dirty="0" smtClean="0"/>
              <a:t>in </a:t>
            </a:r>
            <a:r>
              <a:rPr lang="en-GB" sz="900" b="1" dirty="0" smtClean="0"/>
              <a:t>56 countries </a:t>
            </a:r>
            <a:r>
              <a:rPr lang="en-GB" sz="900" dirty="0" smtClean="0"/>
              <a:t>have made </a:t>
            </a:r>
            <a:r>
              <a:rPr lang="en-GB" sz="900" b="1" dirty="0" smtClean="0"/>
              <a:t>Thales a key player in keeping the public safe and secure, </a:t>
            </a:r>
            <a:r>
              <a:rPr lang="en-GB" sz="900" dirty="0" smtClean="0"/>
              <a:t>guarding vital infrastructure and protecting the national security interests of countries around the globe.</a:t>
            </a:r>
            <a:endParaRPr lang="en-GB" sz="900" dirty="0"/>
          </a:p>
        </p:txBody>
      </p:sp>
      <p:grpSp>
        <p:nvGrpSpPr>
          <p:cNvPr id="33" name="Grouper 32"/>
          <p:cNvGrpSpPr/>
          <p:nvPr/>
        </p:nvGrpSpPr>
        <p:grpSpPr>
          <a:xfrm>
            <a:off x="6209503" y="2797669"/>
            <a:ext cx="2225356" cy="1466230"/>
            <a:chOff x="5155698" y="2279091"/>
            <a:chExt cx="2998748" cy="1975798"/>
          </a:xfrm>
        </p:grpSpPr>
        <p:graphicFrame>
          <p:nvGraphicFramePr>
            <p:cNvPr id="20" name="Graphique 77"/>
            <p:cNvGraphicFramePr>
              <a:graphicFrameLocks/>
            </p:cNvGraphicFramePr>
            <p:nvPr>
              <p:extLst/>
            </p:nvPr>
          </p:nvGraphicFramePr>
          <p:xfrm>
            <a:off x="5155698" y="2279091"/>
            <a:ext cx="2998748" cy="19757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2" name="Ellipse 21"/>
            <p:cNvSpPr/>
            <p:nvPr/>
          </p:nvSpPr>
          <p:spPr>
            <a:xfrm>
              <a:off x="6104498" y="2707848"/>
              <a:ext cx="1113844" cy="1113844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530129" y="1605444"/>
            <a:ext cx="174768" cy="457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3837878" y="1281566"/>
            <a:ext cx="1292922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100" b="1" dirty="0" smtClean="0">
                <a:solidFill>
                  <a:srgbClr val="333366"/>
                </a:solidFill>
              </a:rPr>
              <a:t>Employees</a:t>
            </a:r>
            <a:endParaRPr lang="en-GB" sz="1100" b="1" dirty="0">
              <a:solidFill>
                <a:srgbClr val="333366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37878" y="1535124"/>
            <a:ext cx="1292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smtClean="0">
                <a:solidFill>
                  <a:schemeClr val="bg2"/>
                </a:solidFill>
              </a:rPr>
              <a:t>61,000</a:t>
            </a:r>
            <a:endParaRPr lang="en-GB" sz="2000" b="1">
              <a:solidFill>
                <a:schemeClr val="bg2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19311" y="1236102"/>
            <a:ext cx="1292922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100" b="1" dirty="0" smtClean="0">
                <a:solidFill>
                  <a:srgbClr val="333366"/>
                </a:solidFill>
              </a:rPr>
              <a:t>Global presence</a:t>
            </a:r>
            <a:endParaRPr lang="en-GB" sz="1100" b="1" dirty="0">
              <a:solidFill>
                <a:srgbClr val="333366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19311" y="1535124"/>
            <a:ext cx="1292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bg2"/>
                </a:solidFill>
              </a:rPr>
              <a:t>56</a:t>
            </a:r>
            <a:endParaRPr lang="fr-FR" sz="2000" b="1" dirty="0">
              <a:solidFill>
                <a:schemeClr val="bg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075495" y="1283727"/>
            <a:ext cx="1292922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1100" b="1" dirty="0"/>
              <a:t>S</a:t>
            </a:r>
            <a:r>
              <a:rPr lang="fr-FR" sz="1100" b="1" dirty="0" smtClean="0"/>
              <a:t>elf-</a:t>
            </a:r>
            <a:r>
              <a:rPr lang="fr-FR" sz="1100" b="1" dirty="0" err="1" smtClean="0"/>
              <a:t>funded</a:t>
            </a:r>
            <a:r>
              <a:rPr lang="fr-FR" sz="1100" b="1" dirty="0" smtClean="0"/>
              <a:t> </a:t>
            </a:r>
            <a:r>
              <a:rPr lang="fr-FR" sz="1100" b="1" dirty="0"/>
              <a:t>R&amp;D</a:t>
            </a:r>
            <a:endParaRPr lang="en-GB" sz="1100" b="1" dirty="0"/>
          </a:p>
        </p:txBody>
      </p:sp>
      <p:sp>
        <p:nvSpPr>
          <p:cNvPr id="39" name="Rectangle 38"/>
          <p:cNvSpPr/>
          <p:nvPr/>
        </p:nvSpPr>
        <p:spPr>
          <a:xfrm>
            <a:off x="7075495" y="1535124"/>
            <a:ext cx="1292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bg2"/>
                </a:solidFill>
              </a:rPr>
              <a:t>675 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endParaRPr lang="fr-FR" sz="2000" b="1" dirty="0">
              <a:solidFill>
                <a:srgbClr val="FF0000"/>
              </a:solidFill>
            </a:endParaRPr>
          </a:p>
        </p:txBody>
      </p:sp>
      <p:grpSp>
        <p:nvGrpSpPr>
          <p:cNvPr id="3" name="Grouper 2"/>
          <p:cNvGrpSpPr/>
          <p:nvPr/>
        </p:nvGrpSpPr>
        <p:grpSpPr>
          <a:xfrm>
            <a:off x="3820047" y="1280474"/>
            <a:ext cx="135383" cy="754236"/>
            <a:chOff x="3820047" y="1280474"/>
            <a:chExt cx="135383" cy="754236"/>
          </a:xfrm>
        </p:grpSpPr>
        <p:cxnSp>
          <p:nvCxnSpPr>
            <p:cNvPr id="47" name="Connecteur droit 46"/>
            <p:cNvCxnSpPr/>
            <p:nvPr/>
          </p:nvCxnSpPr>
          <p:spPr bwMode="auto">
            <a:xfrm flipV="1">
              <a:off x="3820047" y="1280474"/>
              <a:ext cx="0" cy="570330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7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Connecteur droit 52"/>
            <p:cNvCxnSpPr/>
            <p:nvPr/>
          </p:nvCxnSpPr>
          <p:spPr bwMode="auto">
            <a:xfrm flipH="1" flipV="1">
              <a:off x="3820047" y="1843838"/>
              <a:ext cx="135383" cy="190872"/>
            </a:xfrm>
            <a:prstGeom prst="line">
              <a:avLst/>
            </a:prstGeom>
            <a:noFill/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7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5" name="Ellipse 44"/>
          <p:cNvSpPr/>
          <p:nvPr/>
        </p:nvSpPr>
        <p:spPr>
          <a:xfrm>
            <a:off x="3618384" y="821315"/>
            <a:ext cx="403326" cy="40332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7" name="Corde 56"/>
          <p:cNvSpPr/>
          <p:nvPr/>
        </p:nvSpPr>
        <p:spPr>
          <a:xfrm>
            <a:off x="3617288" y="819282"/>
            <a:ext cx="407392" cy="407392"/>
          </a:xfrm>
          <a:prstGeom prst="chord">
            <a:avLst>
              <a:gd name="adj1" fmla="val 5356421"/>
              <a:gd name="adj2" fmla="val 16200000"/>
            </a:avLst>
          </a:prstGeom>
          <a:solidFill>
            <a:schemeClr val="bg2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9" name="Freeform 15"/>
          <p:cNvSpPr>
            <a:spLocks noChangeAspect="1" noEditPoints="1"/>
          </p:cNvSpPr>
          <p:nvPr/>
        </p:nvSpPr>
        <p:spPr bwMode="auto">
          <a:xfrm>
            <a:off x="3712988" y="926209"/>
            <a:ext cx="214117" cy="188871"/>
          </a:xfrm>
          <a:custGeom>
            <a:avLst/>
            <a:gdLst>
              <a:gd name="T0" fmla="*/ 503718481 w 91"/>
              <a:gd name="T1" fmla="*/ 446630633 h 80"/>
              <a:gd name="T2" fmla="*/ 498182493 w 91"/>
              <a:gd name="T3" fmla="*/ 340556891 h 80"/>
              <a:gd name="T4" fmla="*/ 431757690 w 91"/>
              <a:gd name="T5" fmla="*/ 301475973 h 80"/>
              <a:gd name="T6" fmla="*/ 381940852 w 91"/>
              <a:gd name="T7" fmla="*/ 240064113 h 80"/>
              <a:gd name="T8" fmla="*/ 398546465 w 91"/>
              <a:gd name="T9" fmla="*/ 200983194 h 80"/>
              <a:gd name="T10" fmla="*/ 415152077 w 91"/>
              <a:gd name="T11" fmla="*/ 167485601 h 80"/>
              <a:gd name="T12" fmla="*/ 409616089 w 91"/>
              <a:gd name="T13" fmla="*/ 156321312 h 80"/>
              <a:gd name="T14" fmla="*/ 409616089 w 91"/>
              <a:gd name="T15" fmla="*/ 122823719 h 80"/>
              <a:gd name="T16" fmla="*/ 348727274 w 91"/>
              <a:gd name="T17" fmla="*/ 61411860 h 80"/>
              <a:gd name="T18" fmla="*/ 287838460 w 91"/>
              <a:gd name="T19" fmla="*/ 122823719 h 80"/>
              <a:gd name="T20" fmla="*/ 293374448 w 91"/>
              <a:gd name="T21" fmla="*/ 156321312 h 80"/>
              <a:gd name="T22" fmla="*/ 287838460 w 91"/>
              <a:gd name="T23" fmla="*/ 167485601 h 80"/>
              <a:gd name="T24" fmla="*/ 304444073 w 91"/>
              <a:gd name="T25" fmla="*/ 200983194 h 80"/>
              <a:gd name="T26" fmla="*/ 321052038 w 91"/>
              <a:gd name="T27" fmla="*/ 240064113 h 80"/>
              <a:gd name="T28" fmla="*/ 298910437 w 91"/>
              <a:gd name="T29" fmla="*/ 284725995 h 80"/>
              <a:gd name="T30" fmla="*/ 393010476 w 91"/>
              <a:gd name="T31" fmla="*/ 374052121 h 80"/>
              <a:gd name="T32" fmla="*/ 393010476 w 91"/>
              <a:gd name="T33" fmla="*/ 446630633 h 80"/>
              <a:gd name="T34" fmla="*/ 503718481 w 91"/>
              <a:gd name="T35" fmla="*/ 446630633 h 80"/>
              <a:gd name="T36" fmla="*/ 260163223 w 91"/>
              <a:gd name="T37" fmla="*/ 312642624 h 80"/>
              <a:gd name="T38" fmla="*/ 193738420 w 91"/>
              <a:gd name="T39" fmla="*/ 240064113 h 80"/>
              <a:gd name="T40" fmla="*/ 215880021 w 91"/>
              <a:gd name="T41" fmla="*/ 178652253 h 80"/>
              <a:gd name="T42" fmla="*/ 232485634 w 91"/>
              <a:gd name="T43" fmla="*/ 139571334 h 80"/>
              <a:gd name="T44" fmla="*/ 226949645 w 91"/>
              <a:gd name="T45" fmla="*/ 122823719 h 80"/>
              <a:gd name="T46" fmla="*/ 232485634 w 91"/>
              <a:gd name="T47" fmla="*/ 78159475 h 80"/>
              <a:gd name="T48" fmla="*/ 149455218 w 91"/>
              <a:gd name="T49" fmla="*/ 0 h 80"/>
              <a:gd name="T50" fmla="*/ 66424803 w 91"/>
              <a:gd name="T51" fmla="*/ 78159475 h 80"/>
              <a:gd name="T52" fmla="*/ 71960791 w 91"/>
              <a:gd name="T53" fmla="*/ 122823719 h 80"/>
              <a:gd name="T54" fmla="*/ 66424803 w 91"/>
              <a:gd name="T55" fmla="*/ 139571334 h 80"/>
              <a:gd name="T56" fmla="*/ 83030415 w 91"/>
              <a:gd name="T57" fmla="*/ 178652253 h 80"/>
              <a:gd name="T58" fmla="*/ 105172016 w 91"/>
              <a:gd name="T59" fmla="*/ 240064113 h 80"/>
              <a:gd name="T60" fmla="*/ 38747214 w 91"/>
              <a:gd name="T61" fmla="*/ 312642624 h 80"/>
              <a:gd name="T62" fmla="*/ 0 w 91"/>
              <a:gd name="T63" fmla="*/ 357304506 h 80"/>
              <a:gd name="T64" fmla="*/ 0 w 91"/>
              <a:gd name="T65" fmla="*/ 446630633 h 80"/>
              <a:gd name="T66" fmla="*/ 348727274 w 91"/>
              <a:gd name="T67" fmla="*/ 446630633 h 80"/>
              <a:gd name="T68" fmla="*/ 348727274 w 91"/>
              <a:gd name="T69" fmla="*/ 379635447 h 80"/>
              <a:gd name="T70" fmla="*/ 260163223 w 91"/>
              <a:gd name="T71" fmla="*/ 312642624 h 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1" h="80">
                <a:moveTo>
                  <a:pt x="91" y="80"/>
                </a:moveTo>
                <a:cubicBezTo>
                  <a:pt x="91" y="80"/>
                  <a:pt x="91" y="63"/>
                  <a:pt x="90" y="61"/>
                </a:cubicBezTo>
                <a:cubicBezTo>
                  <a:pt x="88" y="59"/>
                  <a:pt x="85" y="57"/>
                  <a:pt x="78" y="54"/>
                </a:cubicBezTo>
                <a:cubicBezTo>
                  <a:pt x="71" y="51"/>
                  <a:pt x="69" y="49"/>
                  <a:pt x="69" y="43"/>
                </a:cubicBezTo>
                <a:cubicBezTo>
                  <a:pt x="69" y="40"/>
                  <a:pt x="71" y="41"/>
                  <a:pt x="72" y="36"/>
                </a:cubicBezTo>
                <a:cubicBezTo>
                  <a:pt x="72" y="33"/>
                  <a:pt x="74" y="36"/>
                  <a:pt x="75" y="30"/>
                </a:cubicBezTo>
                <a:cubicBezTo>
                  <a:pt x="75" y="28"/>
                  <a:pt x="74" y="28"/>
                  <a:pt x="74" y="28"/>
                </a:cubicBezTo>
                <a:cubicBezTo>
                  <a:pt x="74" y="28"/>
                  <a:pt x="74" y="25"/>
                  <a:pt x="74" y="22"/>
                </a:cubicBezTo>
                <a:cubicBezTo>
                  <a:pt x="75" y="19"/>
                  <a:pt x="73" y="11"/>
                  <a:pt x="63" y="11"/>
                </a:cubicBezTo>
                <a:cubicBezTo>
                  <a:pt x="54" y="11"/>
                  <a:pt x="52" y="19"/>
                  <a:pt x="52" y="22"/>
                </a:cubicBezTo>
                <a:cubicBezTo>
                  <a:pt x="53" y="25"/>
                  <a:pt x="53" y="28"/>
                  <a:pt x="53" y="28"/>
                </a:cubicBezTo>
                <a:cubicBezTo>
                  <a:pt x="53" y="28"/>
                  <a:pt x="52" y="28"/>
                  <a:pt x="52" y="30"/>
                </a:cubicBezTo>
                <a:cubicBezTo>
                  <a:pt x="52" y="36"/>
                  <a:pt x="54" y="33"/>
                  <a:pt x="55" y="36"/>
                </a:cubicBezTo>
                <a:cubicBezTo>
                  <a:pt x="56" y="41"/>
                  <a:pt x="58" y="40"/>
                  <a:pt x="58" y="43"/>
                </a:cubicBezTo>
                <a:cubicBezTo>
                  <a:pt x="58" y="47"/>
                  <a:pt x="57" y="49"/>
                  <a:pt x="54" y="51"/>
                </a:cubicBezTo>
                <a:cubicBezTo>
                  <a:pt x="69" y="59"/>
                  <a:pt x="71" y="60"/>
                  <a:pt x="71" y="67"/>
                </a:cubicBezTo>
                <a:cubicBezTo>
                  <a:pt x="71" y="80"/>
                  <a:pt x="71" y="80"/>
                  <a:pt x="71" y="80"/>
                </a:cubicBezTo>
                <a:lnTo>
                  <a:pt x="91" y="80"/>
                </a:lnTo>
                <a:close/>
                <a:moveTo>
                  <a:pt x="47" y="56"/>
                </a:moveTo>
                <a:cubicBezTo>
                  <a:pt x="37" y="53"/>
                  <a:pt x="35" y="49"/>
                  <a:pt x="35" y="43"/>
                </a:cubicBezTo>
                <a:cubicBezTo>
                  <a:pt x="35" y="39"/>
                  <a:pt x="37" y="40"/>
                  <a:pt x="39" y="32"/>
                </a:cubicBezTo>
                <a:cubicBezTo>
                  <a:pt x="39" y="29"/>
                  <a:pt x="42" y="32"/>
                  <a:pt x="42" y="25"/>
                </a:cubicBezTo>
                <a:cubicBezTo>
                  <a:pt x="42" y="22"/>
                  <a:pt x="41" y="22"/>
                  <a:pt x="41" y="22"/>
                </a:cubicBezTo>
                <a:cubicBezTo>
                  <a:pt x="41" y="22"/>
                  <a:pt x="41" y="17"/>
                  <a:pt x="42" y="14"/>
                </a:cubicBezTo>
                <a:cubicBezTo>
                  <a:pt x="42" y="10"/>
                  <a:pt x="40" y="0"/>
                  <a:pt x="27" y="0"/>
                </a:cubicBezTo>
                <a:cubicBezTo>
                  <a:pt x="14" y="0"/>
                  <a:pt x="12" y="10"/>
                  <a:pt x="12" y="14"/>
                </a:cubicBezTo>
                <a:cubicBezTo>
                  <a:pt x="13" y="17"/>
                  <a:pt x="13" y="22"/>
                  <a:pt x="13" y="22"/>
                </a:cubicBezTo>
                <a:cubicBezTo>
                  <a:pt x="13" y="22"/>
                  <a:pt x="12" y="22"/>
                  <a:pt x="12" y="25"/>
                </a:cubicBezTo>
                <a:cubicBezTo>
                  <a:pt x="12" y="32"/>
                  <a:pt x="15" y="29"/>
                  <a:pt x="15" y="32"/>
                </a:cubicBezTo>
                <a:cubicBezTo>
                  <a:pt x="17" y="40"/>
                  <a:pt x="19" y="39"/>
                  <a:pt x="19" y="43"/>
                </a:cubicBezTo>
                <a:cubicBezTo>
                  <a:pt x="19" y="49"/>
                  <a:pt x="17" y="53"/>
                  <a:pt x="7" y="56"/>
                </a:cubicBezTo>
                <a:cubicBezTo>
                  <a:pt x="5" y="58"/>
                  <a:pt x="0" y="59"/>
                  <a:pt x="0" y="64"/>
                </a:cubicBezTo>
                <a:cubicBezTo>
                  <a:pt x="0" y="80"/>
                  <a:pt x="0" y="80"/>
                  <a:pt x="0" y="80"/>
                </a:cubicBezTo>
                <a:cubicBezTo>
                  <a:pt x="63" y="80"/>
                  <a:pt x="63" y="80"/>
                  <a:pt x="63" y="80"/>
                </a:cubicBezTo>
                <a:cubicBezTo>
                  <a:pt x="63" y="80"/>
                  <a:pt x="63" y="70"/>
                  <a:pt x="63" y="68"/>
                </a:cubicBezTo>
                <a:cubicBezTo>
                  <a:pt x="63" y="64"/>
                  <a:pt x="56" y="60"/>
                  <a:pt x="47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60" name="Connecteur droit 59"/>
          <p:cNvCxnSpPr/>
          <p:nvPr/>
        </p:nvCxnSpPr>
        <p:spPr bwMode="auto">
          <a:xfrm flipV="1">
            <a:off x="5394856" y="1280474"/>
            <a:ext cx="0" cy="57033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Connecteur droit 60"/>
          <p:cNvCxnSpPr/>
          <p:nvPr/>
        </p:nvCxnSpPr>
        <p:spPr bwMode="auto">
          <a:xfrm flipH="1" flipV="1">
            <a:off x="5394856" y="1843838"/>
            <a:ext cx="135383" cy="190872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Ellipse 61"/>
          <p:cNvSpPr/>
          <p:nvPr/>
        </p:nvSpPr>
        <p:spPr>
          <a:xfrm>
            <a:off x="5193193" y="821315"/>
            <a:ext cx="403326" cy="40332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63" name="Corde 62"/>
          <p:cNvSpPr/>
          <p:nvPr/>
        </p:nvSpPr>
        <p:spPr>
          <a:xfrm>
            <a:off x="5192097" y="819282"/>
            <a:ext cx="407392" cy="407392"/>
          </a:xfrm>
          <a:prstGeom prst="chord">
            <a:avLst>
              <a:gd name="adj1" fmla="val 5356421"/>
              <a:gd name="adj2" fmla="val 16200000"/>
            </a:avLst>
          </a:prstGeom>
          <a:solidFill>
            <a:schemeClr val="bg2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65" name="Connecteur droit 64"/>
          <p:cNvCxnSpPr/>
          <p:nvPr/>
        </p:nvCxnSpPr>
        <p:spPr bwMode="auto">
          <a:xfrm flipV="1">
            <a:off x="7046172" y="1280474"/>
            <a:ext cx="0" cy="57033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Connecteur droit 65"/>
          <p:cNvCxnSpPr/>
          <p:nvPr/>
        </p:nvCxnSpPr>
        <p:spPr bwMode="auto">
          <a:xfrm flipH="1" flipV="1">
            <a:off x="7046172" y="1843838"/>
            <a:ext cx="135383" cy="190872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Ellipse 66"/>
          <p:cNvSpPr/>
          <p:nvPr/>
        </p:nvSpPr>
        <p:spPr>
          <a:xfrm>
            <a:off x="6844509" y="821315"/>
            <a:ext cx="403326" cy="40332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68" name="Corde 67"/>
          <p:cNvSpPr/>
          <p:nvPr/>
        </p:nvSpPr>
        <p:spPr>
          <a:xfrm>
            <a:off x="6843413" y="819282"/>
            <a:ext cx="407392" cy="407392"/>
          </a:xfrm>
          <a:prstGeom prst="chord">
            <a:avLst>
              <a:gd name="adj1" fmla="val 5356421"/>
              <a:gd name="adj2" fmla="val 16200000"/>
            </a:avLst>
          </a:prstGeom>
          <a:solidFill>
            <a:schemeClr val="bg2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70" name="Freeform 5"/>
          <p:cNvSpPr>
            <a:spLocks noChangeAspect="1" noEditPoints="1"/>
          </p:cNvSpPr>
          <p:nvPr/>
        </p:nvSpPr>
        <p:spPr bwMode="auto">
          <a:xfrm>
            <a:off x="5270755" y="901077"/>
            <a:ext cx="248202" cy="248031"/>
          </a:xfrm>
          <a:custGeom>
            <a:avLst/>
            <a:gdLst>
              <a:gd name="T0" fmla="*/ 18695424 w 1648"/>
              <a:gd name="T1" fmla="*/ 0 h 1648"/>
              <a:gd name="T2" fmla="*/ 18695424 w 1648"/>
              <a:gd name="T3" fmla="*/ 37390849 h 1648"/>
              <a:gd name="T4" fmla="*/ 9846816 w 1648"/>
              <a:gd name="T5" fmla="*/ 11843533 h 1648"/>
              <a:gd name="T6" fmla="*/ 3834372 w 1648"/>
              <a:gd name="T7" fmla="*/ 17265970 h 1648"/>
              <a:gd name="T8" fmla="*/ 9846816 w 1648"/>
              <a:gd name="T9" fmla="*/ 11843533 h 1648"/>
              <a:gd name="T10" fmla="*/ 9892306 w 1648"/>
              <a:gd name="T11" fmla="*/ 25592805 h 1648"/>
              <a:gd name="T12" fmla="*/ 3834372 w 1648"/>
              <a:gd name="T13" fmla="*/ 20124879 h 1648"/>
              <a:gd name="T14" fmla="*/ 10640924 w 1648"/>
              <a:gd name="T15" fmla="*/ 28360735 h 1648"/>
              <a:gd name="T16" fmla="*/ 8167923 w 1648"/>
              <a:gd name="T17" fmla="*/ 29268265 h 1648"/>
              <a:gd name="T18" fmla="*/ 20124879 w 1648"/>
              <a:gd name="T19" fmla="*/ 24435685 h 1648"/>
              <a:gd name="T20" fmla="*/ 25365809 w 1648"/>
              <a:gd name="T21" fmla="*/ 20124879 h 1648"/>
              <a:gd name="T22" fmla="*/ 20124879 w 1648"/>
              <a:gd name="T23" fmla="*/ 24435685 h 1648"/>
              <a:gd name="T24" fmla="*/ 20124879 w 1648"/>
              <a:gd name="T25" fmla="*/ 33329632 h 1648"/>
              <a:gd name="T26" fmla="*/ 23981845 w 1648"/>
              <a:gd name="T27" fmla="*/ 27702794 h 1648"/>
              <a:gd name="T28" fmla="*/ 20124879 w 1648"/>
              <a:gd name="T29" fmla="*/ 13023247 h 1648"/>
              <a:gd name="T30" fmla="*/ 25365809 w 1648"/>
              <a:gd name="T31" fmla="*/ 17265970 h 1648"/>
              <a:gd name="T32" fmla="*/ 20124879 w 1648"/>
              <a:gd name="T33" fmla="*/ 10141745 h 1648"/>
              <a:gd name="T34" fmla="*/ 24072673 w 1648"/>
              <a:gd name="T35" fmla="*/ 9733394 h 1648"/>
              <a:gd name="T36" fmla="*/ 17265970 w 1648"/>
              <a:gd name="T37" fmla="*/ 3879711 h 1648"/>
              <a:gd name="T38" fmla="*/ 13386259 w 1648"/>
              <a:gd name="T39" fmla="*/ 9733394 h 1648"/>
              <a:gd name="T40" fmla="*/ 17265970 w 1648"/>
              <a:gd name="T41" fmla="*/ 13023247 h 1648"/>
              <a:gd name="T42" fmla="*/ 12070378 w 1648"/>
              <a:gd name="T43" fmla="*/ 17265970 h 1648"/>
              <a:gd name="T44" fmla="*/ 17265970 w 1648"/>
              <a:gd name="T45" fmla="*/ 13023247 h 1648"/>
              <a:gd name="T46" fmla="*/ 12070378 w 1648"/>
              <a:gd name="T47" fmla="*/ 20124879 h 1648"/>
              <a:gd name="T48" fmla="*/ 17265970 w 1648"/>
              <a:gd name="T49" fmla="*/ 24435685 h 1648"/>
              <a:gd name="T50" fmla="*/ 17265970 w 1648"/>
              <a:gd name="T51" fmla="*/ 27294443 h 1648"/>
              <a:gd name="T52" fmla="*/ 13454343 w 1648"/>
              <a:gd name="T53" fmla="*/ 27702794 h 1648"/>
              <a:gd name="T54" fmla="*/ 26795264 w 1648"/>
              <a:gd name="T55" fmla="*/ 28360735 h 1648"/>
              <a:gd name="T56" fmla="*/ 25048287 w 1648"/>
              <a:gd name="T57" fmla="*/ 32195106 h 1648"/>
              <a:gd name="T58" fmla="*/ 27544033 w 1648"/>
              <a:gd name="T59" fmla="*/ 25592805 h 1648"/>
              <a:gd name="T60" fmla="*/ 33556477 w 1648"/>
              <a:gd name="T61" fmla="*/ 20124879 h 1648"/>
              <a:gd name="T62" fmla="*/ 27544033 w 1648"/>
              <a:gd name="T63" fmla="*/ 25592805 h 1648"/>
              <a:gd name="T64" fmla="*/ 33556477 w 1648"/>
              <a:gd name="T65" fmla="*/ 17265970 h 1648"/>
              <a:gd name="T66" fmla="*/ 27589371 w 1648"/>
              <a:gd name="T67" fmla="*/ 11843533 h 1648"/>
              <a:gd name="T68" fmla="*/ 29268265 w 1648"/>
              <a:gd name="T69" fmla="*/ 8167923 h 1648"/>
              <a:gd name="T70" fmla="*/ 25207048 w 1648"/>
              <a:gd name="T71" fmla="*/ 5263826 h 1648"/>
              <a:gd name="T72" fmla="*/ 12251884 w 1648"/>
              <a:gd name="T73" fmla="*/ 5241081 h 1648"/>
              <a:gd name="T74" fmla="*/ 8122584 w 1648"/>
              <a:gd name="T75" fmla="*/ 8145178 h 164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648" h="1648">
                <a:moveTo>
                  <a:pt x="1648" y="824"/>
                </a:moveTo>
                <a:cubicBezTo>
                  <a:pt x="1648" y="362"/>
                  <a:pt x="1273" y="0"/>
                  <a:pt x="824" y="0"/>
                </a:cubicBezTo>
                <a:cubicBezTo>
                  <a:pt x="378" y="0"/>
                  <a:pt x="0" y="358"/>
                  <a:pt x="0" y="824"/>
                </a:cubicBezTo>
                <a:cubicBezTo>
                  <a:pt x="0" y="1293"/>
                  <a:pt x="381" y="1648"/>
                  <a:pt x="824" y="1648"/>
                </a:cubicBezTo>
                <a:cubicBezTo>
                  <a:pt x="1270" y="1648"/>
                  <a:pt x="1648" y="1290"/>
                  <a:pt x="1648" y="824"/>
                </a:cubicBezTo>
                <a:close/>
                <a:moveTo>
                  <a:pt x="434" y="522"/>
                </a:moveTo>
                <a:cubicBezTo>
                  <a:pt x="418" y="597"/>
                  <a:pt x="409" y="678"/>
                  <a:pt x="406" y="761"/>
                </a:cubicBezTo>
                <a:cubicBezTo>
                  <a:pt x="169" y="761"/>
                  <a:pt x="169" y="761"/>
                  <a:pt x="169" y="761"/>
                </a:cubicBezTo>
                <a:cubicBezTo>
                  <a:pt x="180" y="650"/>
                  <a:pt x="218" y="548"/>
                  <a:pt x="276" y="460"/>
                </a:cubicBezTo>
                <a:cubicBezTo>
                  <a:pt x="327" y="486"/>
                  <a:pt x="380" y="506"/>
                  <a:pt x="434" y="522"/>
                </a:cubicBezTo>
                <a:close/>
                <a:moveTo>
                  <a:pt x="406" y="887"/>
                </a:moveTo>
                <a:cubicBezTo>
                  <a:pt x="409" y="971"/>
                  <a:pt x="420" y="1052"/>
                  <a:pt x="436" y="1128"/>
                </a:cubicBezTo>
                <a:cubicBezTo>
                  <a:pt x="381" y="1144"/>
                  <a:pt x="328" y="1164"/>
                  <a:pt x="277" y="1190"/>
                </a:cubicBezTo>
                <a:cubicBezTo>
                  <a:pt x="218" y="1102"/>
                  <a:pt x="180" y="998"/>
                  <a:pt x="169" y="887"/>
                </a:cubicBezTo>
                <a:lnTo>
                  <a:pt x="406" y="887"/>
                </a:lnTo>
                <a:close/>
                <a:moveTo>
                  <a:pt x="469" y="1250"/>
                </a:moveTo>
                <a:cubicBezTo>
                  <a:pt x="489" y="1309"/>
                  <a:pt x="514" y="1367"/>
                  <a:pt x="547" y="1421"/>
                </a:cubicBezTo>
                <a:cubicBezTo>
                  <a:pt x="477" y="1388"/>
                  <a:pt x="414" y="1344"/>
                  <a:pt x="360" y="1290"/>
                </a:cubicBezTo>
                <a:cubicBezTo>
                  <a:pt x="394" y="1275"/>
                  <a:pt x="431" y="1261"/>
                  <a:pt x="469" y="1250"/>
                </a:cubicBezTo>
                <a:close/>
                <a:moveTo>
                  <a:pt x="887" y="1077"/>
                </a:moveTo>
                <a:cubicBezTo>
                  <a:pt x="887" y="887"/>
                  <a:pt x="887" y="887"/>
                  <a:pt x="887" y="887"/>
                </a:cubicBezTo>
                <a:cubicBezTo>
                  <a:pt x="1118" y="887"/>
                  <a:pt x="1118" y="887"/>
                  <a:pt x="1118" y="887"/>
                </a:cubicBezTo>
                <a:cubicBezTo>
                  <a:pt x="1114" y="961"/>
                  <a:pt x="1105" y="1032"/>
                  <a:pt x="1091" y="1099"/>
                </a:cubicBezTo>
                <a:cubicBezTo>
                  <a:pt x="1026" y="1087"/>
                  <a:pt x="957" y="1079"/>
                  <a:pt x="887" y="1077"/>
                </a:cubicBezTo>
                <a:close/>
                <a:moveTo>
                  <a:pt x="1057" y="1221"/>
                </a:moveTo>
                <a:cubicBezTo>
                  <a:pt x="1026" y="1310"/>
                  <a:pt x="970" y="1425"/>
                  <a:pt x="887" y="1469"/>
                </a:cubicBezTo>
                <a:cubicBezTo>
                  <a:pt x="887" y="1203"/>
                  <a:pt x="887" y="1203"/>
                  <a:pt x="887" y="1203"/>
                </a:cubicBezTo>
                <a:cubicBezTo>
                  <a:pt x="946" y="1206"/>
                  <a:pt x="1003" y="1212"/>
                  <a:pt x="1057" y="1221"/>
                </a:cubicBezTo>
                <a:close/>
                <a:moveTo>
                  <a:pt x="887" y="761"/>
                </a:moveTo>
                <a:cubicBezTo>
                  <a:pt x="887" y="574"/>
                  <a:pt x="887" y="574"/>
                  <a:pt x="887" y="574"/>
                </a:cubicBezTo>
                <a:cubicBezTo>
                  <a:pt x="958" y="571"/>
                  <a:pt x="1027" y="563"/>
                  <a:pt x="1093" y="551"/>
                </a:cubicBezTo>
                <a:cubicBezTo>
                  <a:pt x="1107" y="617"/>
                  <a:pt x="1115" y="688"/>
                  <a:pt x="1118" y="761"/>
                </a:cubicBezTo>
                <a:cubicBezTo>
                  <a:pt x="887" y="761"/>
                  <a:pt x="887" y="761"/>
                  <a:pt x="887" y="761"/>
                </a:cubicBezTo>
                <a:close/>
                <a:moveTo>
                  <a:pt x="887" y="447"/>
                </a:moveTo>
                <a:cubicBezTo>
                  <a:pt x="887" y="170"/>
                  <a:pt x="887" y="170"/>
                  <a:pt x="887" y="170"/>
                </a:cubicBezTo>
                <a:cubicBezTo>
                  <a:pt x="972" y="216"/>
                  <a:pt x="1030" y="337"/>
                  <a:pt x="1061" y="429"/>
                </a:cubicBezTo>
                <a:cubicBezTo>
                  <a:pt x="1005" y="438"/>
                  <a:pt x="947" y="445"/>
                  <a:pt x="887" y="447"/>
                </a:cubicBezTo>
                <a:close/>
                <a:moveTo>
                  <a:pt x="761" y="171"/>
                </a:moveTo>
                <a:cubicBezTo>
                  <a:pt x="761" y="447"/>
                  <a:pt x="761" y="447"/>
                  <a:pt x="761" y="447"/>
                </a:cubicBezTo>
                <a:cubicBezTo>
                  <a:pt x="702" y="445"/>
                  <a:pt x="644" y="438"/>
                  <a:pt x="590" y="429"/>
                </a:cubicBezTo>
                <a:cubicBezTo>
                  <a:pt x="620" y="337"/>
                  <a:pt x="677" y="218"/>
                  <a:pt x="761" y="171"/>
                </a:cubicBezTo>
                <a:close/>
                <a:moveTo>
                  <a:pt x="761" y="574"/>
                </a:moveTo>
                <a:cubicBezTo>
                  <a:pt x="761" y="761"/>
                  <a:pt x="761" y="761"/>
                  <a:pt x="761" y="761"/>
                </a:cubicBezTo>
                <a:cubicBezTo>
                  <a:pt x="532" y="761"/>
                  <a:pt x="532" y="761"/>
                  <a:pt x="532" y="761"/>
                </a:cubicBezTo>
                <a:cubicBezTo>
                  <a:pt x="535" y="688"/>
                  <a:pt x="543" y="617"/>
                  <a:pt x="557" y="551"/>
                </a:cubicBezTo>
                <a:cubicBezTo>
                  <a:pt x="622" y="563"/>
                  <a:pt x="691" y="571"/>
                  <a:pt x="761" y="574"/>
                </a:cubicBezTo>
                <a:close/>
                <a:moveTo>
                  <a:pt x="559" y="1099"/>
                </a:moveTo>
                <a:cubicBezTo>
                  <a:pt x="545" y="1032"/>
                  <a:pt x="536" y="961"/>
                  <a:pt x="532" y="887"/>
                </a:cubicBezTo>
                <a:cubicBezTo>
                  <a:pt x="761" y="887"/>
                  <a:pt x="761" y="887"/>
                  <a:pt x="761" y="887"/>
                </a:cubicBezTo>
                <a:cubicBezTo>
                  <a:pt x="761" y="1077"/>
                  <a:pt x="761" y="1077"/>
                  <a:pt x="761" y="1077"/>
                </a:cubicBezTo>
                <a:cubicBezTo>
                  <a:pt x="691" y="1080"/>
                  <a:pt x="624" y="1087"/>
                  <a:pt x="559" y="1099"/>
                </a:cubicBezTo>
                <a:close/>
                <a:moveTo>
                  <a:pt x="761" y="1203"/>
                </a:moveTo>
                <a:cubicBezTo>
                  <a:pt x="761" y="1468"/>
                  <a:pt x="761" y="1468"/>
                  <a:pt x="761" y="1468"/>
                </a:cubicBezTo>
                <a:cubicBezTo>
                  <a:pt x="680" y="1423"/>
                  <a:pt x="624" y="1309"/>
                  <a:pt x="593" y="1221"/>
                </a:cubicBezTo>
                <a:cubicBezTo>
                  <a:pt x="647" y="1212"/>
                  <a:pt x="703" y="1206"/>
                  <a:pt x="761" y="1203"/>
                </a:cubicBezTo>
                <a:close/>
                <a:moveTo>
                  <a:pt x="1181" y="1250"/>
                </a:moveTo>
                <a:cubicBezTo>
                  <a:pt x="1219" y="1261"/>
                  <a:pt x="1255" y="1275"/>
                  <a:pt x="1289" y="1290"/>
                </a:cubicBezTo>
                <a:cubicBezTo>
                  <a:pt x="1235" y="1343"/>
                  <a:pt x="1173" y="1387"/>
                  <a:pt x="1104" y="1419"/>
                </a:cubicBezTo>
                <a:cubicBezTo>
                  <a:pt x="1136" y="1366"/>
                  <a:pt x="1161" y="1308"/>
                  <a:pt x="1181" y="1250"/>
                </a:cubicBezTo>
                <a:close/>
                <a:moveTo>
                  <a:pt x="1214" y="1128"/>
                </a:moveTo>
                <a:cubicBezTo>
                  <a:pt x="1230" y="1052"/>
                  <a:pt x="1241" y="971"/>
                  <a:pt x="1244" y="887"/>
                </a:cubicBezTo>
                <a:cubicBezTo>
                  <a:pt x="1479" y="887"/>
                  <a:pt x="1479" y="887"/>
                  <a:pt x="1479" y="887"/>
                </a:cubicBezTo>
                <a:cubicBezTo>
                  <a:pt x="1468" y="998"/>
                  <a:pt x="1430" y="1101"/>
                  <a:pt x="1371" y="1189"/>
                </a:cubicBezTo>
                <a:cubicBezTo>
                  <a:pt x="1320" y="1164"/>
                  <a:pt x="1268" y="1144"/>
                  <a:pt x="1214" y="1128"/>
                </a:cubicBezTo>
                <a:close/>
                <a:moveTo>
                  <a:pt x="1373" y="461"/>
                </a:moveTo>
                <a:cubicBezTo>
                  <a:pt x="1431" y="548"/>
                  <a:pt x="1468" y="651"/>
                  <a:pt x="1479" y="761"/>
                </a:cubicBezTo>
                <a:cubicBezTo>
                  <a:pt x="1245" y="761"/>
                  <a:pt x="1245" y="761"/>
                  <a:pt x="1245" y="761"/>
                </a:cubicBezTo>
                <a:cubicBezTo>
                  <a:pt x="1241" y="678"/>
                  <a:pt x="1232" y="597"/>
                  <a:pt x="1216" y="522"/>
                </a:cubicBezTo>
                <a:cubicBezTo>
                  <a:pt x="1270" y="506"/>
                  <a:pt x="1323" y="486"/>
                  <a:pt x="1373" y="461"/>
                </a:cubicBezTo>
                <a:close/>
                <a:moveTo>
                  <a:pt x="1290" y="360"/>
                </a:moveTo>
                <a:cubicBezTo>
                  <a:pt x="1257" y="375"/>
                  <a:pt x="1222" y="388"/>
                  <a:pt x="1184" y="400"/>
                </a:cubicBezTo>
                <a:cubicBezTo>
                  <a:pt x="1165" y="341"/>
                  <a:pt x="1141" y="284"/>
                  <a:pt x="1111" y="232"/>
                </a:cubicBezTo>
                <a:cubicBezTo>
                  <a:pt x="1178" y="264"/>
                  <a:pt x="1239" y="308"/>
                  <a:pt x="1290" y="360"/>
                </a:cubicBezTo>
                <a:close/>
                <a:moveTo>
                  <a:pt x="540" y="231"/>
                </a:moveTo>
                <a:cubicBezTo>
                  <a:pt x="509" y="284"/>
                  <a:pt x="485" y="341"/>
                  <a:pt x="466" y="400"/>
                </a:cubicBezTo>
                <a:cubicBezTo>
                  <a:pt x="428" y="388"/>
                  <a:pt x="392" y="375"/>
                  <a:pt x="358" y="359"/>
                </a:cubicBezTo>
                <a:cubicBezTo>
                  <a:pt x="411" y="307"/>
                  <a:pt x="472" y="263"/>
                  <a:pt x="540" y="2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" name="Freeform 19"/>
          <p:cNvSpPr>
            <a:spLocks noEditPoints="1"/>
          </p:cNvSpPr>
          <p:nvPr/>
        </p:nvSpPr>
        <p:spPr bwMode="auto">
          <a:xfrm>
            <a:off x="6942669" y="915566"/>
            <a:ext cx="210550" cy="209741"/>
          </a:xfrm>
          <a:custGeom>
            <a:avLst/>
            <a:gdLst>
              <a:gd name="T0" fmla="*/ 582487357 w 73"/>
              <a:gd name="T1" fmla="*/ 501998839 h 73"/>
              <a:gd name="T2" fmla="*/ 441026636 w 73"/>
              <a:gd name="T3" fmla="*/ 362097476 h 73"/>
              <a:gd name="T4" fmla="*/ 474309815 w 73"/>
              <a:gd name="T5" fmla="*/ 238656785 h 73"/>
              <a:gd name="T6" fmla="*/ 232993789 w 73"/>
              <a:gd name="T7" fmla="*/ 0 h 73"/>
              <a:gd name="T8" fmla="*/ 0 w 73"/>
              <a:gd name="T9" fmla="*/ 238656785 h 73"/>
              <a:gd name="T10" fmla="*/ 241316026 w 73"/>
              <a:gd name="T11" fmla="*/ 477310701 h 73"/>
              <a:gd name="T12" fmla="*/ 357812921 w 73"/>
              <a:gd name="T13" fmla="*/ 444392227 h 73"/>
              <a:gd name="T14" fmla="*/ 507595878 w 73"/>
              <a:gd name="T15" fmla="*/ 584296458 h 73"/>
              <a:gd name="T16" fmla="*/ 557523531 w 73"/>
              <a:gd name="T17" fmla="*/ 584296458 h 73"/>
              <a:gd name="T18" fmla="*/ 590809594 w 73"/>
              <a:gd name="T19" fmla="*/ 551377984 h 73"/>
              <a:gd name="T20" fmla="*/ 582487357 w 73"/>
              <a:gd name="T21" fmla="*/ 501998839 h 73"/>
              <a:gd name="T22" fmla="*/ 66569242 w 73"/>
              <a:gd name="T23" fmla="*/ 238656785 h 73"/>
              <a:gd name="T24" fmla="*/ 232993789 w 73"/>
              <a:gd name="T25" fmla="*/ 74064415 h 73"/>
              <a:gd name="T26" fmla="*/ 399421221 w 73"/>
              <a:gd name="T27" fmla="*/ 238656785 h 73"/>
              <a:gd name="T28" fmla="*/ 241316026 w 73"/>
              <a:gd name="T29" fmla="*/ 403246286 h 73"/>
              <a:gd name="T30" fmla="*/ 66569242 w 73"/>
              <a:gd name="T31" fmla="*/ 238656785 h 7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3" h="73">
                <a:moveTo>
                  <a:pt x="70" y="61"/>
                </a:moveTo>
                <a:cubicBezTo>
                  <a:pt x="53" y="44"/>
                  <a:pt x="53" y="44"/>
                  <a:pt x="53" y="44"/>
                </a:cubicBezTo>
                <a:cubicBezTo>
                  <a:pt x="56" y="40"/>
                  <a:pt x="57" y="35"/>
                  <a:pt x="57" y="29"/>
                </a:cubicBezTo>
                <a:cubicBezTo>
                  <a:pt x="57" y="14"/>
                  <a:pt x="44" y="0"/>
                  <a:pt x="28" y="0"/>
                </a:cubicBezTo>
                <a:cubicBezTo>
                  <a:pt x="12" y="0"/>
                  <a:pt x="0" y="13"/>
                  <a:pt x="0" y="29"/>
                </a:cubicBezTo>
                <a:cubicBezTo>
                  <a:pt x="0" y="44"/>
                  <a:pt x="13" y="58"/>
                  <a:pt x="29" y="58"/>
                </a:cubicBezTo>
                <a:cubicBezTo>
                  <a:pt x="34" y="58"/>
                  <a:pt x="39" y="56"/>
                  <a:pt x="43" y="54"/>
                </a:cubicBezTo>
                <a:cubicBezTo>
                  <a:pt x="61" y="71"/>
                  <a:pt x="61" y="71"/>
                  <a:pt x="61" y="71"/>
                </a:cubicBezTo>
                <a:cubicBezTo>
                  <a:pt x="62" y="73"/>
                  <a:pt x="65" y="73"/>
                  <a:pt x="67" y="71"/>
                </a:cubicBezTo>
                <a:cubicBezTo>
                  <a:pt x="71" y="67"/>
                  <a:pt x="71" y="67"/>
                  <a:pt x="71" y="67"/>
                </a:cubicBezTo>
                <a:cubicBezTo>
                  <a:pt x="73" y="65"/>
                  <a:pt x="72" y="63"/>
                  <a:pt x="70" y="61"/>
                </a:cubicBezTo>
                <a:close/>
                <a:moveTo>
                  <a:pt x="8" y="29"/>
                </a:moveTo>
                <a:cubicBezTo>
                  <a:pt x="8" y="18"/>
                  <a:pt x="17" y="9"/>
                  <a:pt x="28" y="9"/>
                </a:cubicBezTo>
                <a:cubicBezTo>
                  <a:pt x="39" y="9"/>
                  <a:pt x="48" y="19"/>
                  <a:pt x="48" y="29"/>
                </a:cubicBezTo>
                <a:cubicBezTo>
                  <a:pt x="48" y="40"/>
                  <a:pt x="40" y="49"/>
                  <a:pt x="29" y="49"/>
                </a:cubicBezTo>
                <a:cubicBezTo>
                  <a:pt x="18" y="49"/>
                  <a:pt x="8" y="39"/>
                  <a:pt x="8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" name="Rectangle 71"/>
          <p:cNvSpPr/>
          <p:nvPr/>
        </p:nvSpPr>
        <p:spPr>
          <a:xfrm>
            <a:off x="3496656" y="1739378"/>
            <a:ext cx="1292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600" smtClean="0"/>
              <a:t/>
            </a:r>
            <a:br>
              <a:rPr lang="en-GB" sz="600" smtClean="0"/>
            </a:br>
            <a:r>
              <a:rPr lang="en-GB" sz="600" smtClean="0"/>
              <a:t>(workforce under management </a:t>
            </a:r>
            <a:br>
              <a:rPr lang="en-GB" sz="600" smtClean="0"/>
            </a:br>
            <a:r>
              <a:rPr lang="en-GB" sz="600" smtClean="0"/>
              <a:t>at 31 Dec. 2014)</a:t>
            </a:r>
            <a:endParaRPr lang="en-GB" sz="600"/>
          </a:p>
        </p:txBody>
      </p:sp>
      <p:sp>
        <p:nvSpPr>
          <p:cNvPr id="73" name="Rectangle 72"/>
          <p:cNvSpPr/>
          <p:nvPr/>
        </p:nvSpPr>
        <p:spPr>
          <a:xfrm>
            <a:off x="5760193" y="1658478"/>
            <a:ext cx="12929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countries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520511" y="1658478"/>
            <a:ext cx="12929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/>
              <a:t>million euros</a:t>
            </a:r>
            <a:endParaRPr lang="fr-FR" sz="1000" dirty="0"/>
          </a:p>
        </p:txBody>
      </p:sp>
      <p:sp>
        <p:nvSpPr>
          <p:cNvPr id="77" name="Rectangle 76"/>
          <p:cNvSpPr/>
          <p:nvPr/>
        </p:nvSpPr>
        <p:spPr>
          <a:xfrm>
            <a:off x="3837878" y="2403411"/>
            <a:ext cx="1818461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100" b="1" smtClean="0">
                <a:solidFill>
                  <a:srgbClr val="333366"/>
                </a:solidFill>
              </a:rPr>
              <a:t>A balanced revenue structure</a:t>
            </a:r>
            <a:endParaRPr lang="en-GB" sz="1100" b="1">
              <a:solidFill>
                <a:srgbClr val="333366"/>
              </a:solidFill>
            </a:endParaRPr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3927104" y="2815489"/>
            <a:ext cx="1778047" cy="27443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000">
              <a:latin typeface="Century Gothic"/>
              <a:cs typeface="Century Gothic"/>
            </a:endParaRPr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3921509" y="2815489"/>
            <a:ext cx="977926" cy="27443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000">
              <a:latin typeface="Century Gothic"/>
              <a:cs typeface="Century Gothic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927398" y="2794712"/>
            <a:ext cx="856153" cy="315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800" dirty="0" smtClean="0">
                <a:solidFill>
                  <a:schemeClr val="bg1"/>
                </a:solidFill>
              </a:rPr>
              <a:t>Defence</a:t>
            </a:r>
          </a:p>
          <a:p>
            <a:pPr>
              <a:lnSpc>
                <a:spcPct val="90000"/>
              </a:lnSpc>
            </a:pPr>
            <a:r>
              <a:rPr lang="fr-FR" sz="800" b="1" dirty="0" smtClean="0">
                <a:solidFill>
                  <a:schemeClr val="bg1"/>
                </a:solidFill>
              </a:rPr>
              <a:t>50%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29766" y="2794712"/>
            <a:ext cx="856153" cy="315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fr-FR" sz="800" dirty="0" smtClean="0">
                <a:solidFill>
                  <a:schemeClr val="bg1"/>
                </a:solidFill>
              </a:rPr>
              <a:t>Civil</a:t>
            </a:r>
          </a:p>
          <a:p>
            <a:pPr algn="r">
              <a:lnSpc>
                <a:spcPct val="90000"/>
              </a:lnSpc>
            </a:pPr>
            <a:r>
              <a:rPr lang="fr-FR" sz="800" b="1" dirty="0" smtClean="0">
                <a:solidFill>
                  <a:schemeClr val="bg1"/>
                </a:solidFill>
              </a:rPr>
              <a:t>50%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54" name="Rectangle à coins arrondis 53"/>
          <p:cNvSpPr/>
          <p:nvPr/>
        </p:nvSpPr>
        <p:spPr>
          <a:xfrm>
            <a:off x="7668850" y="2916179"/>
            <a:ext cx="981658" cy="20820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7519407" y="2794712"/>
            <a:ext cx="369855" cy="369855"/>
          </a:xfrm>
          <a:prstGeom prst="ellipse">
            <a:avLst/>
          </a:prstGeom>
          <a:solidFill>
            <a:schemeClr val="bg1"/>
          </a:solidFill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7825571" y="2908245"/>
            <a:ext cx="108343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rgbClr val="FFFFFF"/>
                </a:solidFill>
              </a:rPr>
              <a:t>French </a:t>
            </a:r>
            <a:r>
              <a:rPr lang="fr-FR" sz="800" dirty="0" smtClean="0">
                <a:solidFill>
                  <a:srgbClr val="FFFFFF"/>
                </a:solidFill>
              </a:rPr>
              <a:t>State</a:t>
            </a:r>
            <a:endParaRPr lang="fr-FR" sz="800" dirty="0">
              <a:solidFill>
                <a:srgbClr val="FFFFFF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415842" y="2871976"/>
            <a:ext cx="61268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b="1" dirty="0" smtClean="0"/>
              <a:t>26,4%</a:t>
            </a:r>
            <a:endParaRPr lang="fr-FR" sz="900" b="1" dirty="0"/>
          </a:p>
        </p:txBody>
      </p:sp>
      <p:sp>
        <p:nvSpPr>
          <p:cNvPr id="76" name="Rectangle à coins arrondis 75"/>
          <p:cNvSpPr/>
          <p:nvPr/>
        </p:nvSpPr>
        <p:spPr>
          <a:xfrm>
            <a:off x="7663254" y="3942318"/>
            <a:ext cx="1170925" cy="2082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78" name="Ellipse 77"/>
          <p:cNvSpPr/>
          <p:nvPr/>
        </p:nvSpPr>
        <p:spPr>
          <a:xfrm>
            <a:off x="7483370" y="3811185"/>
            <a:ext cx="379522" cy="379522"/>
          </a:xfrm>
          <a:prstGeom prst="ellipse">
            <a:avLst/>
          </a:prstGeom>
          <a:solidFill>
            <a:schemeClr val="bg1"/>
          </a:solidFill>
          <a:ln w="3175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7819976" y="3934384"/>
            <a:ext cx="108343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rgbClr val="FFFFFF"/>
                </a:solidFill>
              </a:rPr>
              <a:t>Dassault Aviation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381672" y="3898115"/>
            <a:ext cx="61268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bg1">
                    <a:lumMod val="50000"/>
                  </a:schemeClr>
                </a:solidFill>
              </a:rPr>
              <a:t>25,3%</a:t>
            </a:r>
            <a:endParaRPr lang="fr-FR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Rectangle à coins arrondis 80"/>
          <p:cNvSpPr/>
          <p:nvPr/>
        </p:nvSpPr>
        <p:spPr>
          <a:xfrm>
            <a:off x="6133068" y="3855387"/>
            <a:ext cx="674529" cy="20820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6682195" y="3732855"/>
            <a:ext cx="370920" cy="370920"/>
          </a:xfrm>
          <a:prstGeom prst="ellipse">
            <a:avLst/>
          </a:prstGeom>
          <a:solidFill>
            <a:schemeClr val="bg1"/>
          </a:solidFill>
          <a:ln w="3175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3" name="Rectangle 82"/>
          <p:cNvSpPr/>
          <p:nvPr/>
        </p:nvSpPr>
        <p:spPr>
          <a:xfrm>
            <a:off x="5624213" y="3847453"/>
            <a:ext cx="108343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800" dirty="0" smtClean="0">
                <a:solidFill>
                  <a:srgbClr val="FFFFFF"/>
                </a:solidFill>
              </a:rPr>
              <a:t>Float</a:t>
            </a:r>
            <a:endParaRPr lang="en-GB" sz="800" dirty="0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575269" y="3811184"/>
            <a:ext cx="61268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bg2"/>
                </a:solidFill>
              </a:rPr>
              <a:t>48,3%</a:t>
            </a:r>
            <a:endParaRPr lang="fr-FR" sz="900" b="1" dirty="0">
              <a:solidFill>
                <a:schemeClr val="bg2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033438" y="2403411"/>
            <a:ext cx="181846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100" b="1" dirty="0" smtClean="0">
                <a:solidFill>
                  <a:srgbClr val="333366"/>
                </a:solidFill>
              </a:rPr>
              <a:t>Shareholders </a:t>
            </a:r>
            <a:br>
              <a:rPr lang="en-GB" sz="1100" b="1" dirty="0" smtClean="0">
                <a:solidFill>
                  <a:srgbClr val="333366"/>
                </a:solidFill>
              </a:rPr>
            </a:br>
            <a:r>
              <a:rPr lang="en-GB" sz="700" dirty="0" smtClean="0">
                <a:solidFill>
                  <a:srgbClr val="333366"/>
                </a:solidFill>
              </a:rPr>
              <a:t>(</a:t>
            </a:r>
            <a:r>
              <a:rPr lang="en-GB" sz="700" dirty="0">
                <a:solidFill>
                  <a:srgbClr val="333366"/>
                </a:solidFill>
              </a:rPr>
              <a:t>at 31 December </a:t>
            </a:r>
            <a:r>
              <a:rPr lang="en-GB" sz="700" dirty="0" smtClean="0">
                <a:solidFill>
                  <a:srgbClr val="333366"/>
                </a:solidFill>
              </a:rPr>
              <a:t>2014)</a:t>
            </a:r>
            <a:endParaRPr lang="en-GB" sz="700" dirty="0">
              <a:solidFill>
                <a:srgbClr val="333366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718727" y="4044026"/>
            <a:ext cx="1083439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600" b="1" dirty="0" smtClean="0">
                <a:solidFill>
                  <a:srgbClr val="5DBFD4"/>
                </a:solidFill>
              </a:rPr>
              <a:t>of which </a:t>
            </a:r>
            <a:r>
              <a:rPr lang="en-GB" sz="600" b="1" dirty="0" smtClean="0">
                <a:solidFill>
                  <a:schemeClr val="bg2"/>
                </a:solidFill>
              </a:rPr>
              <a:t>employee-owned 2%</a:t>
            </a:r>
            <a:endParaRPr lang="en-GB" sz="600" b="1" dirty="0">
              <a:solidFill>
                <a:schemeClr val="bg2"/>
              </a:solidFill>
            </a:endParaRPr>
          </a:p>
        </p:txBody>
      </p:sp>
      <p:cxnSp>
        <p:nvCxnSpPr>
          <p:cNvPr id="87" name="Connecteur droit 86"/>
          <p:cNvCxnSpPr/>
          <p:nvPr/>
        </p:nvCxnSpPr>
        <p:spPr bwMode="auto">
          <a:xfrm flipV="1">
            <a:off x="5915020" y="2477362"/>
            <a:ext cx="0" cy="1906725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Ellipse 87"/>
          <p:cNvSpPr/>
          <p:nvPr/>
        </p:nvSpPr>
        <p:spPr>
          <a:xfrm>
            <a:off x="3618384" y="3332216"/>
            <a:ext cx="403326" cy="40332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9" name="Corde 88"/>
          <p:cNvSpPr/>
          <p:nvPr/>
        </p:nvSpPr>
        <p:spPr>
          <a:xfrm>
            <a:off x="3617288" y="3330183"/>
            <a:ext cx="407392" cy="407392"/>
          </a:xfrm>
          <a:prstGeom prst="chord">
            <a:avLst>
              <a:gd name="adj1" fmla="val 5356421"/>
              <a:gd name="adj2" fmla="val 16200000"/>
            </a:avLst>
          </a:prstGeom>
          <a:solidFill>
            <a:schemeClr val="bg2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3837878" y="3795554"/>
            <a:ext cx="2077142" cy="247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1100" b="1" dirty="0" smtClean="0">
                <a:solidFill>
                  <a:srgbClr val="333366"/>
                </a:solidFill>
              </a:rPr>
              <a:t>Revenues in 2014</a:t>
            </a:r>
            <a:endParaRPr lang="fr-FR" sz="1100" b="1" dirty="0">
              <a:solidFill>
                <a:srgbClr val="333366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837878" y="3925299"/>
            <a:ext cx="1292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bg2"/>
                </a:solidFill>
              </a:rPr>
              <a:t>13</a:t>
            </a:r>
            <a:endParaRPr lang="fr-FR" sz="2000" b="1" dirty="0">
              <a:solidFill>
                <a:schemeClr val="bg2"/>
              </a:solidFill>
            </a:endParaRPr>
          </a:p>
        </p:txBody>
      </p:sp>
      <p:cxnSp>
        <p:nvCxnSpPr>
          <p:cNvPr id="93" name="Connecteur droit 92"/>
          <p:cNvCxnSpPr/>
          <p:nvPr/>
        </p:nvCxnSpPr>
        <p:spPr bwMode="auto">
          <a:xfrm flipV="1">
            <a:off x="3820047" y="3786206"/>
            <a:ext cx="0" cy="485761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Connecteur droit 93"/>
          <p:cNvCxnSpPr/>
          <p:nvPr/>
        </p:nvCxnSpPr>
        <p:spPr bwMode="auto">
          <a:xfrm flipH="1" flipV="1">
            <a:off x="3820049" y="4270207"/>
            <a:ext cx="80772" cy="11388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Rectangle 94"/>
          <p:cNvSpPr/>
          <p:nvPr/>
        </p:nvSpPr>
        <p:spPr>
          <a:xfrm>
            <a:off x="4183305" y="4055577"/>
            <a:ext cx="12929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/>
              <a:t>billion euros</a:t>
            </a:r>
            <a:endParaRPr lang="fr-FR" sz="1000" dirty="0"/>
          </a:p>
        </p:txBody>
      </p:sp>
      <p:sp>
        <p:nvSpPr>
          <p:cNvPr id="97" name="Freeform 23"/>
          <p:cNvSpPr>
            <a:spLocks/>
          </p:cNvSpPr>
          <p:nvPr/>
        </p:nvSpPr>
        <p:spPr bwMode="auto">
          <a:xfrm>
            <a:off x="3727288" y="3424830"/>
            <a:ext cx="169892" cy="215937"/>
          </a:xfrm>
          <a:custGeom>
            <a:avLst/>
            <a:gdLst>
              <a:gd name="T0" fmla="*/ 474346472 w 42"/>
              <a:gd name="T1" fmla="*/ 847505636 h 55"/>
              <a:gd name="T2" fmla="*/ 163569980 w 42"/>
              <a:gd name="T3" fmla="*/ 724230662 h 55"/>
              <a:gd name="T4" fmla="*/ 81784990 w 42"/>
              <a:gd name="T5" fmla="*/ 523910791 h 55"/>
              <a:gd name="T6" fmla="*/ 0 w 42"/>
              <a:gd name="T7" fmla="*/ 523910791 h 55"/>
              <a:gd name="T8" fmla="*/ 0 w 42"/>
              <a:gd name="T9" fmla="*/ 446865895 h 55"/>
              <a:gd name="T10" fmla="*/ 81784990 w 42"/>
              <a:gd name="T11" fmla="*/ 446865895 h 55"/>
              <a:gd name="T12" fmla="*/ 81784990 w 42"/>
              <a:gd name="T13" fmla="*/ 431458485 h 55"/>
              <a:gd name="T14" fmla="*/ 81784990 w 42"/>
              <a:gd name="T15" fmla="*/ 385228407 h 55"/>
              <a:gd name="T16" fmla="*/ 0 w 42"/>
              <a:gd name="T17" fmla="*/ 385228407 h 55"/>
              <a:gd name="T18" fmla="*/ 0 w 42"/>
              <a:gd name="T19" fmla="*/ 308183511 h 55"/>
              <a:gd name="T20" fmla="*/ 81784990 w 42"/>
              <a:gd name="T21" fmla="*/ 308183511 h 55"/>
              <a:gd name="T22" fmla="*/ 196280741 w 42"/>
              <a:gd name="T23" fmla="*/ 107863640 h 55"/>
              <a:gd name="T24" fmla="*/ 490705897 w 42"/>
              <a:gd name="T25" fmla="*/ 0 h 55"/>
              <a:gd name="T26" fmla="*/ 686986637 w 42"/>
              <a:gd name="T27" fmla="*/ 30818744 h 55"/>
              <a:gd name="T28" fmla="*/ 637916452 w 42"/>
              <a:gd name="T29" fmla="*/ 154093718 h 55"/>
              <a:gd name="T30" fmla="*/ 490705897 w 42"/>
              <a:gd name="T31" fmla="*/ 123274975 h 55"/>
              <a:gd name="T32" fmla="*/ 327135916 w 42"/>
              <a:gd name="T33" fmla="*/ 184908536 h 55"/>
              <a:gd name="T34" fmla="*/ 261710351 w 42"/>
              <a:gd name="T35" fmla="*/ 308183511 h 55"/>
              <a:gd name="T36" fmla="*/ 621561072 w 42"/>
              <a:gd name="T37" fmla="*/ 308183511 h 55"/>
              <a:gd name="T38" fmla="*/ 621561072 w 42"/>
              <a:gd name="T39" fmla="*/ 385228407 h 55"/>
              <a:gd name="T40" fmla="*/ 245350926 w 42"/>
              <a:gd name="T41" fmla="*/ 385228407 h 55"/>
              <a:gd name="T42" fmla="*/ 245350926 w 42"/>
              <a:gd name="T43" fmla="*/ 431458485 h 55"/>
              <a:gd name="T44" fmla="*/ 245350926 w 42"/>
              <a:gd name="T45" fmla="*/ 446865895 h 55"/>
              <a:gd name="T46" fmla="*/ 621561072 w 42"/>
              <a:gd name="T47" fmla="*/ 446865895 h 55"/>
              <a:gd name="T48" fmla="*/ 621561072 w 42"/>
              <a:gd name="T49" fmla="*/ 523910791 h 55"/>
              <a:gd name="T50" fmla="*/ 261710351 w 42"/>
              <a:gd name="T51" fmla="*/ 523910791 h 55"/>
              <a:gd name="T52" fmla="*/ 310780536 w 42"/>
              <a:gd name="T53" fmla="*/ 662597100 h 55"/>
              <a:gd name="T54" fmla="*/ 490705897 w 42"/>
              <a:gd name="T55" fmla="*/ 724230662 h 55"/>
              <a:gd name="T56" fmla="*/ 654271832 w 42"/>
              <a:gd name="T57" fmla="*/ 693411918 h 55"/>
              <a:gd name="T58" fmla="*/ 686986637 w 42"/>
              <a:gd name="T59" fmla="*/ 801279484 h 55"/>
              <a:gd name="T60" fmla="*/ 474346472 w 42"/>
              <a:gd name="T61" fmla="*/ 847505636 h 5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2" h="55">
                <a:moveTo>
                  <a:pt x="29" y="55"/>
                </a:moveTo>
                <a:cubicBezTo>
                  <a:pt x="22" y="55"/>
                  <a:pt x="15" y="52"/>
                  <a:pt x="10" y="47"/>
                </a:cubicBezTo>
                <a:cubicBezTo>
                  <a:pt x="8" y="44"/>
                  <a:pt x="6" y="40"/>
                  <a:pt x="5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9"/>
                  <a:pt x="0" y="29"/>
                  <a:pt x="0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5" y="29"/>
                  <a:pt x="5" y="28"/>
                </a:cubicBezTo>
                <a:cubicBezTo>
                  <a:pt x="5" y="27"/>
                  <a:pt x="5" y="26"/>
                  <a:pt x="5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0"/>
                  <a:pt x="0" y="20"/>
                  <a:pt x="0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15"/>
                  <a:pt x="9" y="10"/>
                  <a:pt x="12" y="7"/>
                </a:cubicBezTo>
                <a:cubicBezTo>
                  <a:pt x="16" y="2"/>
                  <a:pt x="22" y="0"/>
                  <a:pt x="30" y="0"/>
                </a:cubicBezTo>
                <a:cubicBezTo>
                  <a:pt x="35" y="0"/>
                  <a:pt x="39" y="1"/>
                  <a:pt x="42" y="2"/>
                </a:cubicBezTo>
                <a:cubicBezTo>
                  <a:pt x="39" y="10"/>
                  <a:pt x="39" y="10"/>
                  <a:pt x="39" y="10"/>
                </a:cubicBezTo>
                <a:cubicBezTo>
                  <a:pt x="37" y="9"/>
                  <a:pt x="34" y="8"/>
                  <a:pt x="30" y="8"/>
                </a:cubicBezTo>
                <a:cubicBezTo>
                  <a:pt x="26" y="8"/>
                  <a:pt x="22" y="9"/>
                  <a:pt x="20" y="12"/>
                </a:cubicBezTo>
                <a:cubicBezTo>
                  <a:pt x="18" y="14"/>
                  <a:pt x="17" y="17"/>
                  <a:pt x="16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5"/>
                  <a:pt x="38" y="25"/>
                  <a:pt x="38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6"/>
                  <a:pt x="15" y="27"/>
                  <a:pt x="15" y="28"/>
                </a:cubicBezTo>
                <a:cubicBezTo>
                  <a:pt x="15" y="29"/>
                  <a:pt x="15" y="29"/>
                  <a:pt x="15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34"/>
                  <a:pt x="38" y="34"/>
                  <a:pt x="38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8"/>
                  <a:pt x="18" y="41"/>
                  <a:pt x="19" y="43"/>
                </a:cubicBezTo>
                <a:cubicBezTo>
                  <a:pt x="22" y="46"/>
                  <a:pt x="26" y="47"/>
                  <a:pt x="30" y="47"/>
                </a:cubicBezTo>
                <a:cubicBezTo>
                  <a:pt x="34" y="47"/>
                  <a:pt x="38" y="46"/>
                  <a:pt x="40" y="45"/>
                </a:cubicBezTo>
                <a:cubicBezTo>
                  <a:pt x="42" y="52"/>
                  <a:pt x="42" y="52"/>
                  <a:pt x="42" y="52"/>
                </a:cubicBezTo>
                <a:cubicBezTo>
                  <a:pt x="39" y="54"/>
                  <a:pt x="35" y="55"/>
                  <a:pt x="2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7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MS PGothic"/>
                <a:cs typeface="MS PGothic"/>
              </a:rPr>
              <a:t>Businesses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3953757" y="3172722"/>
            <a:ext cx="4178896" cy="1253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tIns="108000">
            <a:no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GB" sz="1100" smtClean="0">
                <a:ea typeface="Tahoma" panose="020B0604030504040204" pitchFamily="34" charset="0"/>
                <a:cs typeface="Century Gothic"/>
              </a:rPr>
              <a:t>Thales operates as a </a:t>
            </a:r>
            <a:r>
              <a:rPr lang="en-GB" sz="1100" b="1" smtClean="0">
                <a:ea typeface="Tahoma" panose="020B0604030504040204" pitchFamily="34" charset="0"/>
                <a:cs typeface="Century Gothic"/>
              </a:rPr>
              <a:t>single organisation</a:t>
            </a:r>
            <a:r>
              <a:rPr lang="en-GB" sz="1100" smtClean="0">
                <a:ea typeface="Tahoma" panose="020B0604030504040204" pitchFamily="34" charset="0"/>
                <a:cs typeface="Century Gothic"/>
              </a:rPr>
              <a:t>, drawing </a:t>
            </a:r>
            <a:br>
              <a:rPr lang="en-GB" sz="1100" smtClean="0">
                <a:ea typeface="Tahoma" panose="020B0604030504040204" pitchFamily="34" charset="0"/>
                <a:cs typeface="Century Gothic"/>
              </a:rPr>
            </a:br>
            <a:r>
              <a:rPr lang="en-GB" sz="1100" smtClean="0">
                <a:ea typeface="Tahoma" panose="020B0604030504040204" pitchFamily="34" charset="0"/>
                <a:cs typeface="Century Gothic"/>
              </a:rPr>
              <a:t>on the talent and technologies of the entire Group </a:t>
            </a:r>
            <a:br>
              <a:rPr lang="en-GB" sz="1100" smtClean="0">
                <a:ea typeface="Tahoma" panose="020B0604030504040204" pitchFamily="34" charset="0"/>
                <a:cs typeface="Century Gothic"/>
              </a:rPr>
            </a:br>
            <a:r>
              <a:rPr lang="en-GB" sz="1100" smtClean="0">
                <a:ea typeface="Tahoma" panose="020B0604030504040204" pitchFamily="34" charset="0"/>
                <a:cs typeface="Century Gothic"/>
              </a:rPr>
              <a:t>to act as prime contractor, systems integrator, </a:t>
            </a:r>
            <a:br>
              <a:rPr lang="en-GB" sz="1100" smtClean="0">
                <a:ea typeface="Tahoma" panose="020B0604030504040204" pitchFamily="34" charset="0"/>
                <a:cs typeface="Century Gothic"/>
              </a:rPr>
            </a:br>
            <a:r>
              <a:rPr lang="en-GB" sz="1100" smtClean="0">
                <a:ea typeface="Tahoma" panose="020B0604030504040204" pitchFamily="34" charset="0"/>
                <a:cs typeface="Century Gothic"/>
              </a:rPr>
              <a:t>equipment supplier and value-added service </a:t>
            </a:r>
            <a:br>
              <a:rPr lang="en-GB" sz="1100" smtClean="0">
                <a:ea typeface="Tahoma" panose="020B0604030504040204" pitchFamily="34" charset="0"/>
                <a:cs typeface="Century Gothic"/>
              </a:rPr>
            </a:br>
            <a:r>
              <a:rPr lang="en-GB" sz="1100" smtClean="0">
                <a:ea typeface="Tahoma" panose="020B0604030504040204" pitchFamily="34" charset="0"/>
                <a:cs typeface="Century Gothic"/>
              </a:rPr>
              <a:t>provider on both civil and military programmes. </a:t>
            </a:r>
            <a:endParaRPr lang="en-GB" sz="1100">
              <a:ea typeface="Tahoma" panose="020B0604030504040204" pitchFamily="34" charset="0"/>
              <a:cs typeface="Century Gothic"/>
            </a:endParaRPr>
          </a:p>
        </p:txBody>
      </p:sp>
      <p:sp>
        <p:nvSpPr>
          <p:cNvPr id="40" name="Rectangle 27"/>
          <p:cNvSpPr>
            <a:spLocks noChangeArrowheads="1"/>
          </p:cNvSpPr>
          <p:nvPr/>
        </p:nvSpPr>
        <p:spPr bwMode="auto">
          <a:xfrm>
            <a:off x="1029421" y="3330595"/>
            <a:ext cx="246253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600" b="1" dirty="0">
                <a:solidFill>
                  <a:schemeClr val="bg2"/>
                </a:solidFill>
                <a:cs typeface="Century Gothic"/>
              </a:rPr>
              <a:t>EACH OF THE MARKETS </a:t>
            </a:r>
            <a:br>
              <a:rPr lang="en-US" sz="1600" b="1" dirty="0">
                <a:solidFill>
                  <a:schemeClr val="bg2"/>
                </a:solidFill>
                <a:cs typeface="Century Gothic"/>
              </a:rPr>
            </a:br>
            <a:r>
              <a:rPr lang="en-US" sz="1600" b="1" dirty="0">
                <a:solidFill>
                  <a:schemeClr val="bg2"/>
                </a:solidFill>
                <a:cs typeface="Century Gothic"/>
              </a:rPr>
              <a:t>THAT THALES SERVES </a:t>
            </a:r>
            <a:br>
              <a:rPr lang="en-US" sz="1600" b="1" dirty="0">
                <a:solidFill>
                  <a:schemeClr val="bg2"/>
                </a:solidFill>
                <a:cs typeface="Century Gothic"/>
              </a:rPr>
            </a:br>
            <a:r>
              <a:rPr lang="en-US" sz="1600" b="1" dirty="0">
                <a:solidFill>
                  <a:schemeClr val="bg2"/>
                </a:solidFill>
                <a:cs typeface="Century Gothic"/>
              </a:rPr>
              <a:t>PLAYS A VITAL ROLE </a:t>
            </a:r>
            <a:br>
              <a:rPr lang="en-US" sz="1600" b="1" dirty="0">
                <a:solidFill>
                  <a:schemeClr val="bg2"/>
                </a:solidFill>
                <a:cs typeface="Century Gothic"/>
              </a:rPr>
            </a:br>
            <a:r>
              <a:rPr lang="en-US" sz="1600" b="1" dirty="0">
                <a:solidFill>
                  <a:schemeClr val="bg2"/>
                </a:solidFill>
                <a:cs typeface="Century Gothic"/>
              </a:rPr>
              <a:t>IN SOCIETY. </a:t>
            </a:r>
          </a:p>
        </p:txBody>
      </p:sp>
      <p:grpSp>
        <p:nvGrpSpPr>
          <p:cNvPr id="31" name="Grouper 42"/>
          <p:cNvGrpSpPr/>
          <p:nvPr/>
        </p:nvGrpSpPr>
        <p:grpSpPr>
          <a:xfrm>
            <a:off x="1067521" y="802009"/>
            <a:ext cx="1319855" cy="2290689"/>
            <a:chOff x="1002971" y="1565528"/>
            <a:chExt cx="1319855" cy="2290689"/>
          </a:xfrm>
        </p:grpSpPr>
        <p:sp>
          <p:nvSpPr>
            <p:cNvPr id="32" name="Freeform 47"/>
            <p:cNvSpPr>
              <a:spLocks/>
            </p:cNvSpPr>
            <p:nvPr/>
          </p:nvSpPr>
          <p:spPr bwMode="auto">
            <a:xfrm flipH="1">
              <a:off x="1002971" y="1568825"/>
              <a:ext cx="1319854" cy="1988733"/>
            </a:xfrm>
            <a:prstGeom prst="round1Rect">
              <a:avLst>
                <a:gd name="adj" fmla="val 50000"/>
              </a:avLst>
            </a:prstGeom>
            <a:solidFill>
              <a:srgbClr val="1B42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33" name="Image 32" descr="2014_CMATS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2972" y="1565528"/>
              <a:ext cx="1319854" cy="2290689"/>
            </a:xfrm>
            <a:prstGeom prst="round1Rect">
              <a:avLst>
                <a:gd name="adj" fmla="val 50000"/>
              </a:avLst>
            </a:prstGeom>
          </p:spPr>
        </p:pic>
        <p:sp>
          <p:nvSpPr>
            <p:cNvPr id="34" name="Rectangle à coins arrondis 33"/>
            <p:cNvSpPr/>
            <p:nvPr/>
          </p:nvSpPr>
          <p:spPr>
            <a:xfrm>
              <a:off x="1002972" y="3417520"/>
              <a:ext cx="1319854" cy="438662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35" name="Rectangle 22"/>
            <p:cNvSpPr>
              <a:spLocks noChangeArrowheads="1"/>
            </p:cNvSpPr>
            <p:nvPr/>
          </p:nvSpPr>
          <p:spPr bwMode="auto">
            <a:xfrm>
              <a:off x="1002972" y="3512198"/>
              <a:ext cx="1319854" cy="247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100" b="1" dirty="0" smtClean="0">
                  <a:latin typeface="Century Gothic" pitchFamily="34" charset="0"/>
                </a:rPr>
                <a:t>AEROSPACE</a:t>
              </a:r>
              <a:endParaRPr lang="fr-FR" sz="1100" dirty="0"/>
            </a:p>
          </p:txBody>
        </p:sp>
      </p:grpSp>
      <p:grpSp>
        <p:nvGrpSpPr>
          <p:cNvPr id="36" name="Grouper 39"/>
          <p:cNvGrpSpPr/>
          <p:nvPr/>
        </p:nvGrpSpPr>
        <p:grpSpPr>
          <a:xfrm>
            <a:off x="5400893" y="812797"/>
            <a:ext cx="1321093" cy="2287391"/>
            <a:chOff x="5362162" y="1568825"/>
            <a:chExt cx="1321093" cy="2287391"/>
          </a:xfrm>
        </p:grpSpPr>
        <p:sp>
          <p:nvSpPr>
            <p:cNvPr id="37" name="Freeform 47"/>
            <p:cNvSpPr>
              <a:spLocks/>
            </p:cNvSpPr>
            <p:nvPr/>
          </p:nvSpPr>
          <p:spPr bwMode="auto">
            <a:xfrm flipH="1">
              <a:off x="5363401" y="1568825"/>
              <a:ext cx="1317218" cy="1988733"/>
            </a:xfrm>
            <a:prstGeom prst="round1Rect">
              <a:avLst>
                <a:gd name="adj" fmla="val 50000"/>
              </a:avLst>
            </a:prstGeom>
            <a:solidFill>
              <a:srgbClr val="C84B1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38" name="Image 37" descr="2014_BattleGroup_HR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63402" y="1568825"/>
              <a:ext cx="1317218" cy="2287391"/>
            </a:xfrm>
            <a:prstGeom prst="round1Rect">
              <a:avLst>
                <a:gd name="adj" fmla="val 49284"/>
              </a:avLst>
            </a:prstGeom>
          </p:spPr>
        </p:pic>
        <p:sp>
          <p:nvSpPr>
            <p:cNvPr id="66" name="Rectangle à coins arrondis 65"/>
            <p:cNvSpPr/>
            <p:nvPr/>
          </p:nvSpPr>
          <p:spPr>
            <a:xfrm>
              <a:off x="5363401" y="3417520"/>
              <a:ext cx="1319854" cy="438662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67" name="Rectangle 21"/>
            <p:cNvSpPr>
              <a:spLocks noChangeArrowheads="1"/>
            </p:cNvSpPr>
            <p:nvPr/>
          </p:nvSpPr>
          <p:spPr bwMode="auto">
            <a:xfrm>
              <a:off x="5362162" y="3512198"/>
              <a:ext cx="1320829" cy="247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100" b="1" dirty="0" smtClean="0">
                  <a:latin typeface="Century Gothic" pitchFamily="34" charset="0"/>
                </a:rPr>
                <a:t>DEFENCE</a:t>
              </a:r>
              <a:endParaRPr lang="fr-FR" sz="1100" dirty="0"/>
            </a:p>
          </p:txBody>
        </p:sp>
      </p:grpSp>
      <p:grpSp>
        <p:nvGrpSpPr>
          <p:cNvPr id="68" name="Grouper 41"/>
          <p:cNvGrpSpPr/>
          <p:nvPr/>
        </p:nvGrpSpPr>
        <p:grpSpPr>
          <a:xfrm>
            <a:off x="2518280" y="805305"/>
            <a:ext cx="1321750" cy="2287358"/>
            <a:chOff x="2455006" y="1568824"/>
            <a:chExt cx="1321750" cy="2287358"/>
          </a:xfrm>
        </p:grpSpPr>
        <p:sp>
          <p:nvSpPr>
            <p:cNvPr id="69" name="Freeform 47"/>
            <p:cNvSpPr>
              <a:spLocks/>
            </p:cNvSpPr>
            <p:nvPr/>
          </p:nvSpPr>
          <p:spPr bwMode="auto">
            <a:xfrm flipH="1">
              <a:off x="2457641" y="1568825"/>
              <a:ext cx="1317218" cy="1988733"/>
            </a:xfrm>
            <a:prstGeom prst="round1Rect">
              <a:avLst>
                <a:gd name="adj" fmla="val 50000"/>
              </a:avLst>
            </a:prstGeom>
            <a:solidFill>
              <a:srgbClr val="0E1D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70" name="Image 69" descr="2014_Space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57641" y="1568824"/>
              <a:ext cx="1319115" cy="2287357"/>
            </a:xfrm>
            <a:prstGeom prst="round1Rect">
              <a:avLst>
                <a:gd name="adj" fmla="val 50000"/>
              </a:avLst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</p:spPr>
        </p:pic>
        <p:sp>
          <p:nvSpPr>
            <p:cNvPr id="71" name="Rectangle à coins arrondis 70"/>
            <p:cNvSpPr/>
            <p:nvPr/>
          </p:nvSpPr>
          <p:spPr>
            <a:xfrm>
              <a:off x="2456902" y="3417520"/>
              <a:ext cx="1319854" cy="438662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72" name="Rectangle 23"/>
            <p:cNvSpPr>
              <a:spLocks noChangeArrowheads="1"/>
            </p:cNvSpPr>
            <p:nvPr/>
          </p:nvSpPr>
          <p:spPr bwMode="auto">
            <a:xfrm>
              <a:off x="2455006" y="3512198"/>
              <a:ext cx="1319853" cy="247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100" b="1" dirty="0" smtClean="0">
                  <a:latin typeface="Century Gothic" pitchFamily="34" charset="0"/>
                </a:rPr>
                <a:t>SPACE</a:t>
              </a:r>
              <a:endParaRPr lang="fr-FR" sz="1100" dirty="0"/>
            </a:p>
          </p:txBody>
        </p:sp>
      </p:grpSp>
      <p:grpSp>
        <p:nvGrpSpPr>
          <p:cNvPr id="73" name="Grouper 17"/>
          <p:cNvGrpSpPr/>
          <p:nvPr/>
        </p:nvGrpSpPr>
        <p:grpSpPr>
          <a:xfrm>
            <a:off x="6835462" y="802303"/>
            <a:ext cx="1325594" cy="2293360"/>
            <a:chOff x="6815435" y="1562822"/>
            <a:chExt cx="1325594" cy="2293360"/>
          </a:xfrm>
        </p:grpSpPr>
        <p:sp>
          <p:nvSpPr>
            <p:cNvPr id="74" name="Freeform 47"/>
            <p:cNvSpPr>
              <a:spLocks/>
            </p:cNvSpPr>
            <p:nvPr/>
          </p:nvSpPr>
          <p:spPr bwMode="auto">
            <a:xfrm flipH="1">
              <a:off x="6815435" y="1568825"/>
              <a:ext cx="1317218" cy="1988733"/>
            </a:xfrm>
            <a:prstGeom prst="round1Rect">
              <a:avLst>
                <a:gd name="adj" fmla="val 50000"/>
              </a:avLst>
            </a:prstGeom>
            <a:solidFill>
              <a:srgbClr val="DC00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5" name="Rectangle à coins arrondis 8"/>
            <p:cNvSpPr>
              <a:spLocks noChangeArrowheads="1"/>
            </p:cNvSpPr>
            <p:nvPr/>
          </p:nvSpPr>
          <p:spPr bwMode="auto">
            <a:xfrm>
              <a:off x="6816650" y="1562822"/>
              <a:ext cx="1320829" cy="2293360"/>
            </a:xfrm>
            <a:prstGeom prst="round1Rect">
              <a:avLst>
                <a:gd name="adj" fmla="val 50000"/>
              </a:avLst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r-FR"/>
            </a:p>
          </p:txBody>
        </p:sp>
        <p:sp>
          <p:nvSpPr>
            <p:cNvPr id="76" name="Rectangle à coins arrondis 75"/>
            <p:cNvSpPr/>
            <p:nvPr/>
          </p:nvSpPr>
          <p:spPr>
            <a:xfrm>
              <a:off x="6815435" y="3417520"/>
              <a:ext cx="1325594" cy="438662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6816650" y="3512198"/>
              <a:ext cx="1320829" cy="247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100" b="1" dirty="0" smtClean="0">
                  <a:latin typeface="Century Gothic" pitchFamily="34" charset="0"/>
                </a:rPr>
                <a:t>SECURITY</a:t>
              </a:r>
              <a:endParaRPr lang="fr-FR" sz="1100" dirty="0"/>
            </a:p>
          </p:txBody>
        </p:sp>
      </p:grpSp>
      <p:grpSp>
        <p:nvGrpSpPr>
          <p:cNvPr id="78" name="Grouper 40"/>
          <p:cNvGrpSpPr/>
          <p:nvPr/>
        </p:nvGrpSpPr>
        <p:grpSpPr>
          <a:xfrm>
            <a:off x="3925755" y="812588"/>
            <a:ext cx="1457043" cy="2287357"/>
            <a:chOff x="3858664" y="1568825"/>
            <a:chExt cx="1457043" cy="2287357"/>
          </a:xfrm>
        </p:grpSpPr>
        <p:sp>
          <p:nvSpPr>
            <p:cNvPr id="79" name="Freeform 47"/>
            <p:cNvSpPr>
              <a:spLocks/>
            </p:cNvSpPr>
            <p:nvPr/>
          </p:nvSpPr>
          <p:spPr bwMode="auto">
            <a:xfrm flipH="1">
              <a:off x="3908936" y="1568825"/>
              <a:ext cx="1317218" cy="1988733"/>
            </a:xfrm>
            <a:prstGeom prst="round1Rect">
              <a:avLst>
                <a:gd name="adj" fmla="val 50000"/>
              </a:avLst>
            </a:prstGeom>
            <a:solidFill>
              <a:srgbClr val="5A408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80" name="Image 79" descr="2014_CBTC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10127" y="1568826"/>
              <a:ext cx="1316027" cy="2287356"/>
            </a:xfrm>
            <a:prstGeom prst="round1Rect">
              <a:avLst>
                <a:gd name="adj" fmla="val 50000"/>
              </a:avLst>
            </a:prstGeom>
          </p:spPr>
        </p:pic>
        <p:sp>
          <p:nvSpPr>
            <p:cNvPr id="81" name="Rectangle à coins arrondis 80"/>
            <p:cNvSpPr/>
            <p:nvPr/>
          </p:nvSpPr>
          <p:spPr>
            <a:xfrm>
              <a:off x="3908936" y="3417520"/>
              <a:ext cx="1319854" cy="438662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3858664" y="3458462"/>
              <a:ext cx="1457043" cy="3970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100" b="1" dirty="0" smtClean="0">
                  <a:latin typeface="Century Gothic" pitchFamily="34" charset="0"/>
                  <a:cs typeface="Arial" charset="0"/>
                </a:rPr>
                <a:t>GROUND TRANSPORTATION</a:t>
              </a:r>
              <a:endParaRPr lang="en-US" sz="1100" b="1" dirty="0">
                <a:latin typeface="Century Gothic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 strategy driven by innovation</a:t>
            </a:r>
            <a:endParaRPr lang="en-GB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 smtClean="0"/>
              <a:t>Long-term vision</a:t>
            </a:r>
          </a:p>
          <a:p>
            <a:pPr lvl="1"/>
            <a:r>
              <a:rPr lang="en-GB" sz="1200" b="1" dirty="0"/>
              <a:t>Self-funded R&amp;D: 675 million euros</a:t>
            </a:r>
          </a:p>
          <a:p>
            <a:pPr lvl="1"/>
            <a:r>
              <a:rPr lang="en-GB" sz="1200" b="1" dirty="0" smtClean="0"/>
              <a:t>Focus on key technical domains</a:t>
            </a:r>
          </a:p>
          <a:p>
            <a:pPr lvl="2">
              <a:tabLst>
                <a:tab pos="1079500" algn="l"/>
              </a:tabLst>
              <a:defRPr/>
            </a:pPr>
            <a:r>
              <a:rPr lang="en-GB" sz="1000" dirty="0" smtClean="0"/>
              <a:t>Complex systems</a:t>
            </a:r>
          </a:p>
          <a:p>
            <a:pPr lvl="2">
              <a:tabLst>
                <a:tab pos="1079500" algn="l"/>
              </a:tabLst>
              <a:defRPr/>
            </a:pPr>
            <a:r>
              <a:rPr lang="en-GB" sz="1000" dirty="0" smtClean="0"/>
              <a:t>Hardware (sensor technologies)</a:t>
            </a:r>
          </a:p>
          <a:p>
            <a:pPr lvl="2">
              <a:tabLst>
                <a:tab pos="1079500" algn="l"/>
              </a:tabLst>
              <a:defRPr/>
            </a:pPr>
            <a:r>
              <a:rPr lang="en-GB" sz="1000" dirty="0" smtClean="0"/>
              <a:t>Software</a:t>
            </a:r>
          </a:p>
          <a:p>
            <a:pPr lvl="2">
              <a:tabLst>
                <a:tab pos="1079500" algn="l"/>
              </a:tabLst>
              <a:defRPr/>
            </a:pPr>
            <a:r>
              <a:rPr lang="en-GB" sz="1000" dirty="0" smtClean="0"/>
              <a:t>Algorithms and decision support</a:t>
            </a:r>
          </a:p>
          <a:p>
            <a:pPr lvl="2">
              <a:tabLst>
                <a:tab pos="1079500" algn="l"/>
              </a:tabLst>
              <a:defRPr/>
            </a:pPr>
            <a:endParaRPr lang="en-GB" sz="1000" dirty="0" smtClean="0"/>
          </a:p>
          <a:p>
            <a:pPr lvl="1">
              <a:tabLst>
                <a:tab pos="1079500" algn="l"/>
              </a:tabLst>
              <a:defRPr/>
            </a:pPr>
            <a:r>
              <a:rPr lang="en-GB" sz="1200" b="1" dirty="0" smtClean="0"/>
              <a:t>Open research policy</a:t>
            </a:r>
          </a:p>
          <a:p>
            <a:pPr lvl="2">
              <a:tabLst>
                <a:tab pos="1079500" algn="l"/>
              </a:tabLst>
              <a:defRPr/>
            </a:pPr>
            <a:r>
              <a:rPr lang="en-GB" sz="1000" dirty="0" smtClean="0"/>
              <a:t>International network of research centres</a:t>
            </a:r>
          </a:p>
          <a:p>
            <a:pPr lvl="2">
              <a:tabLst>
                <a:tab pos="1079500" algn="l"/>
              </a:tabLst>
              <a:defRPr/>
            </a:pPr>
            <a:r>
              <a:rPr lang="en-GB" sz="1000" dirty="0" smtClean="0"/>
              <a:t>Cooperation with academic and government </a:t>
            </a:r>
            <a:br>
              <a:rPr lang="en-GB" sz="1000" dirty="0" smtClean="0"/>
            </a:br>
            <a:r>
              <a:rPr lang="en-GB" sz="1000" dirty="0" smtClean="0"/>
              <a:t>research institutes worldwide </a:t>
            </a:r>
          </a:p>
          <a:p>
            <a:pPr lvl="2">
              <a:spcBef>
                <a:spcPts val="360"/>
              </a:spcBef>
              <a:tabLst>
                <a:tab pos="1079500" algn="l"/>
              </a:tabLst>
              <a:defRPr/>
            </a:pPr>
            <a:endParaRPr lang="en-GB" sz="1000" dirty="0" smtClean="0"/>
          </a:p>
          <a:p>
            <a:pPr lvl="1">
              <a:tabLst>
                <a:tab pos="1079500" algn="l"/>
              </a:tabLst>
              <a:defRPr/>
            </a:pPr>
            <a:r>
              <a:rPr lang="en-GB" sz="1200" b="1" dirty="0" smtClean="0"/>
              <a:t>Focused product policy</a:t>
            </a:r>
          </a:p>
          <a:p>
            <a:pPr lvl="2">
              <a:tabLst>
                <a:tab pos="1079500" algn="l"/>
              </a:tabLst>
              <a:defRPr/>
            </a:pPr>
            <a:r>
              <a:rPr lang="en-GB" sz="1000" dirty="0" smtClean="0"/>
              <a:t>Shorter development cycles</a:t>
            </a:r>
          </a:p>
          <a:p>
            <a:pPr lvl="2">
              <a:tabLst>
                <a:tab pos="1079500" algn="l"/>
              </a:tabLst>
              <a:defRPr/>
            </a:pPr>
            <a:r>
              <a:rPr lang="en-GB" sz="1000" dirty="0" smtClean="0"/>
              <a:t>Risk reduction</a:t>
            </a:r>
          </a:p>
          <a:p>
            <a:pPr lvl="2">
              <a:spcBef>
                <a:spcPts val="360"/>
              </a:spcBef>
              <a:tabLst>
                <a:tab pos="1079500" algn="l"/>
              </a:tabLst>
              <a:defRPr/>
            </a:pPr>
            <a:endParaRPr lang="en-GB" sz="1000" dirty="0" smtClean="0"/>
          </a:p>
          <a:p>
            <a:pPr lvl="2"/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4343750" y="999769"/>
            <a:ext cx="4116682" cy="21719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436190" y="2314013"/>
            <a:ext cx="176345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smtClean="0"/>
              <a:t>ALBERT FERT </a:t>
            </a:r>
            <a:br>
              <a:rPr lang="en-GB" sz="900" b="1" smtClean="0"/>
            </a:br>
            <a:r>
              <a:rPr lang="en-GB" sz="900" smtClean="0"/>
              <a:t>scientific director of the CNRS/Thales joint physics unit and winner of the 2007 Nobel Prize in Physics.</a:t>
            </a:r>
            <a:endParaRPr lang="en-GB" sz="900"/>
          </a:p>
        </p:txBody>
      </p:sp>
      <p:pic>
        <p:nvPicPr>
          <p:cNvPr id="8" name="Picture 8" descr="F:\Photos_pres\P.18_Innovation\thales214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520" y="1297938"/>
            <a:ext cx="1420385" cy="95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889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598851" y="2314013"/>
            <a:ext cx="1855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smtClean="0"/>
              <a:t>Some</a:t>
            </a:r>
            <a:r>
              <a:rPr lang="en-GB" sz="1200" b="1" dirty="0" smtClean="0"/>
              <a:t> 25,000 </a:t>
            </a:r>
            <a:r>
              <a:rPr lang="en-GB" sz="900" dirty="0" smtClean="0"/>
              <a:t>Thales employees, over </a:t>
            </a:r>
            <a:r>
              <a:rPr lang="en-GB" sz="900" b="1" dirty="0" smtClean="0"/>
              <a:t>70% of them engineers,</a:t>
            </a:r>
            <a:r>
              <a:rPr lang="en-GB" sz="900" dirty="0" smtClean="0"/>
              <a:t> are involved in the Group’s technical operations from research to engineering.</a:t>
            </a:r>
            <a:endParaRPr lang="en-GB" sz="900" dirty="0"/>
          </a:p>
        </p:txBody>
      </p:sp>
      <p:grpSp>
        <p:nvGrpSpPr>
          <p:cNvPr id="3" name="Grouper 2"/>
          <p:cNvGrpSpPr/>
          <p:nvPr/>
        </p:nvGrpSpPr>
        <p:grpSpPr>
          <a:xfrm>
            <a:off x="6073032" y="682575"/>
            <a:ext cx="659208" cy="659208"/>
            <a:chOff x="6001024" y="2602667"/>
            <a:chExt cx="803224" cy="803224"/>
          </a:xfrm>
        </p:grpSpPr>
        <p:sp>
          <p:nvSpPr>
            <p:cNvPr id="19" name="Ellipse 18"/>
            <p:cNvSpPr/>
            <p:nvPr/>
          </p:nvSpPr>
          <p:spPr>
            <a:xfrm>
              <a:off x="6004096" y="2606676"/>
              <a:ext cx="795206" cy="795206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20" name="Corde 19"/>
            <p:cNvSpPr/>
            <p:nvPr/>
          </p:nvSpPr>
          <p:spPr>
            <a:xfrm>
              <a:off x="6001024" y="2602667"/>
              <a:ext cx="803224" cy="803224"/>
            </a:xfrm>
            <a:prstGeom prst="chord">
              <a:avLst>
                <a:gd name="adj1" fmla="val 5356421"/>
                <a:gd name="adj2" fmla="val 16200000"/>
              </a:avLst>
            </a:prstGeom>
            <a:solidFill>
              <a:schemeClr val="bg2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22" name="Freeform 5"/>
            <p:cNvSpPr>
              <a:spLocks noEditPoints="1"/>
            </p:cNvSpPr>
            <p:nvPr/>
          </p:nvSpPr>
          <p:spPr bwMode="auto">
            <a:xfrm>
              <a:off x="6096724" y="2735991"/>
              <a:ext cx="605046" cy="547766"/>
            </a:xfrm>
            <a:custGeom>
              <a:avLst/>
              <a:gdLst>
                <a:gd name="T0" fmla="*/ 755202422 w 281"/>
                <a:gd name="T1" fmla="*/ 2147483647 h 254"/>
                <a:gd name="T2" fmla="*/ 2147483647 w 281"/>
                <a:gd name="T3" fmla="*/ 2147483647 h 254"/>
                <a:gd name="T4" fmla="*/ 2147483647 w 281"/>
                <a:gd name="T5" fmla="*/ 378482000 h 254"/>
                <a:gd name="T6" fmla="*/ 2147483647 w 281"/>
                <a:gd name="T7" fmla="*/ 270342800 h 254"/>
                <a:gd name="T8" fmla="*/ 2147483647 w 281"/>
                <a:gd name="T9" fmla="*/ 0 h 254"/>
                <a:gd name="T10" fmla="*/ 2147483647 w 281"/>
                <a:gd name="T11" fmla="*/ 621795200 h 254"/>
                <a:gd name="T12" fmla="*/ 2147483647 w 281"/>
                <a:gd name="T13" fmla="*/ 27034800 h 254"/>
                <a:gd name="T14" fmla="*/ 2147483647 w 281"/>
                <a:gd name="T15" fmla="*/ 784004000 h 254"/>
                <a:gd name="T16" fmla="*/ 1537371353 w 281"/>
                <a:gd name="T17" fmla="*/ 811033600 h 254"/>
                <a:gd name="T18" fmla="*/ 1807088358 w 281"/>
                <a:gd name="T19" fmla="*/ 1054346800 h 254"/>
                <a:gd name="T20" fmla="*/ 1159772738 w 281"/>
                <a:gd name="T21" fmla="*/ 1027312000 h 254"/>
                <a:gd name="T22" fmla="*/ 1429484551 w 281"/>
                <a:gd name="T23" fmla="*/ 1432828800 h 254"/>
                <a:gd name="T24" fmla="*/ 620343920 w 281"/>
                <a:gd name="T25" fmla="*/ 1162486000 h 254"/>
                <a:gd name="T26" fmla="*/ 593372219 w 281"/>
                <a:gd name="T27" fmla="*/ 1135451200 h 254"/>
                <a:gd name="T28" fmla="*/ 1159772738 w 281"/>
                <a:gd name="T29" fmla="*/ 2054624000 h 254"/>
                <a:gd name="T30" fmla="*/ 701259021 w 281"/>
                <a:gd name="T31" fmla="*/ 2147483647 h 254"/>
                <a:gd name="T32" fmla="*/ 1321602941 w 281"/>
                <a:gd name="T33" fmla="*/ 2147483647 h 254"/>
                <a:gd name="T34" fmla="*/ 674287321 w 281"/>
                <a:gd name="T35" fmla="*/ 2147483647 h 254"/>
                <a:gd name="T36" fmla="*/ 1051885936 w 281"/>
                <a:gd name="T37" fmla="*/ 2147483647 h 254"/>
                <a:gd name="T38" fmla="*/ 1699201556 w 281"/>
                <a:gd name="T39" fmla="*/ 2147483647 h 254"/>
                <a:gd name="T40" fmla="*/ 0 w 281"/>
                <a:gd name="T41" fmla="*/ 2147483647 h 254"/>
                <a:gd name="T42" fmla="*/ 1267659540 w 281"/>
                <a:gd name="T43" fmla="*/ 2147483647 h 254"/>
                <a:gd name="T44" fmla="*/ 890055733 w 281"/>
                <a:gd name="T45" fmla="*/ 2147483647 h 254"/>
                <a:gd name="T46" fmla="*/ 1780116657 w 281"/>
                <a:gd name="T47" fmla="*/ 2147483647 h 254"/>
                <a:gd name="T48" fmla="*/ 1861031759 w 281"/>
                <a:gd name="T49" fmla="*/ 2147483647 h 254"/>
                <a:gd name="T50" fmla="*/ 2147483647 w 281"/>
                <a:gd name="T51" fmla="*/ 2147483647 h 254"/>
                <a:gd name="T52" fmla="*/ 2147483647 w 281"/>
                <a:gd name="T53" fmla="*/ 2147483647 h 254"/>
                <a:gd name="T54" fmla="*/ 2147483647 w 281"/>
                <a:gd name="T55" fmla="*/ 2147483647 h 254"/>
                <a:gd name="T56" fmla="*/ 2147483647 w 281"/>
                <a:gd name="T57" fmla="*/ 2147483647 h 254"/>
                <a:gd name="T58" fmla="*/ 2147483647 w 281"/>
                <a:gd name="T59" fmla="*/ 2147483647 h 254"/>
                <a:gd name="T60" fmla="*/ 2147483647 w 281"/>
                <a:gd name="T61" fmla="*/ 2147483647 h 254"/>
                <a:gd name="T62" fmla="*/ 2147483647 w 281"/>
                <a:gd name="T63" fmla="*/ 324412400 h 254"/>
                <a:gd name="T64" fmla="*/ 2147483647 w 281"/>
                <a:gd name="T65" fmla="*/ 351447200 h 254"/>
                <a:gd name="T66" fmla="*/ 2147483647 w 281"/>
                <a:gd name="T67" fmla="*/ 459586400 h 254"/>
                <a:gd name="T68" fmla="*/ 2147483647 w 281"/>
                <a:gd name="T69" fmla="*/ 513656000 h 254"/>
                <a:gd name="T70" fmla="*/ 2147483647 w 281"/>
                <a:gd name="T71" fmla="*/ 702899600 h 254"/>
                <a:gd name="T72" fmla="*/ 2147483647 w 281"/>
                <a:gd name="T73" fmla="*/ 784004000 h 254"/>
                <a:gd name="T74" fmla="*/ 2147483647 w 281"/>
                <a:gd name="T75" fmla="*/ 189243600 h 254"/>
                <a:gd name="T76" fmla="*/ 2147483647 w 281"/>
                <a:gd name="T77" fmla="*/ 1027312000 h 254"/>
                <a:gd name="T78" fmla="*/ 2147483647 w 281"/>
                <a:gd name="T79" fmla="*/ 1270625200 h 254"/>
                <a:gd name="T80" fmla="*/ 2147483647 w 281"/>
                <a:gd name="T81" fmla="*/ 1459863600 h 254"/>
                <a:gd name="T82" fmla="*/ 2147483647 w 281"/>
                <a:gd name="T83" fmla="*/ 1622072400 h 254"/>
                <a:gd name="T84" fmla="*/ 2147483647 w 281"/>
                <a:gd name="T85" fmla="*/ 1973519600 h 254"/>
                <a:gd name="T86" fmla="*/ 2147483647 w 281"/>
                <a:gd name="T87" fmla="*/ 1838350800 h 254"/>
                <a:gd name="T88" fmla="*/ 2147483647 w 281"/>
                <a:gd name="T89" fmla="*/ 1838350800 h 254"/>
                <a:gd name="T90" fmla="*/ 2147483647 w 281"/>
                <a:gd name="T91" fmla="*/ 2147483647 h 254"/>
                <a:gd name="T92" fmla="*/ 2147483647 w 281"/>
                <a:gd name="T93" fmla="*/ 2147483647 h 254"/>
                <a:gd name="T94" fmla="*/ 2147483647 w 281"/>
                <a:gd name="T95" fmla="*/ 2147483647 h 254"/>
                <a:gd name="T96" fmla="*/ 2147483647 w 281"/>
                <a:gd name="T97" fmla="*/ 2147483647 h 254"/>
                <a:gd name="T98" fmla="*/ 2147483647 w 281"/>
                <a:gd name="T99" fmla="*/ 2147483647 h 254"/>
                <a:gd name="T100" fmla="*/ 2147483647 w 281"/>
                <a:gd name="T101" fmla="*/ 2147483647 h 254"/>
                <a:gd name="T102" fmla="*/ 2147483647 w 281"/>
                <a:gd name="T103" fmla="*/ 2147483647 h 254"/>
                <a:gd name="T104" fmla="*/ 2147483647 w 281"/>
                <a:gd name="T105" fmla="*/ 2147483647 h 254"/>
                <a:gd name="T106" fmla="*/ 2147483647 w 281"/>
                <a:gd name="T107" fmla="*/ 2147483647 h 254"/>
                <a:gd name="T108" fmla="*/ 2147483647 w 281"/>
                <a:gd name="T109" fmla="*/ 2147483647 h 254"/>
                <a:gd name="T110" fmla="*/ 2147483647 w 281"/>
                <a:gd name="T111" fmla="*/ 2147483647 h 254"/>
                <a:gd name="T112" fmla="*/ 2147483647 w 281"/>
                <a:gd name="T113" fmla="*/ 2147483647 h 254"/>
                <a:gd name="T114" fmla="*/ 2147483647 w 281"/>
                <a:gd name="T115" fmla="*/ 2147483647 h 254"/>
                <a:gd name="T116" fmla="*/ 2147483647 w 281"/>
                <a:gd name="T117" fmla="*/ 2147483647 h 254"/>
                <a:gd name="T118" fmla="*/ 2147483647 w 281"/>
                <a:gd name="T119" fmla="*/ 2147483647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81" h="254">
                  <a:moveTo>
                    <a:pt x="190" y="15"/>
                  </a:moveTo>
                  <a:cubicBezTo>
                    <a:pt x="228" y="34"/>
                    <a:pt x="251" y="78"/>
                    <a:pt x="244" y="123"/>
                  </a:cubicBezTo>
                  <a:cubicBezTo>
                    <a:pt x="239" y="159"/>
                    <a:pt x="215" y="189"/>
                    <a:pt x="183" y="201"/>
                  </a:cubicBezTo>
                  <a:cubicBezTo>
                    <a:pt x="171" y="206"/>
                    <a:pt x="153" y="211"/>
                    <a:pt x="141" y="220"/>
                  </a:cubicBezTo>
                  <a:cubicBezTo>
                    <a:pt x="141" y="220"/>
                    <a:pt x="140" y="220"/>
                    <a:pt x="140" y="220"/>
                  </a:cubicBezTo>
                  <a:cubicBezTo>
                    <a:pt x="128" y="211"/>
                    <a:pt x="110" y="206"/>
                    <a:pt x="98" y="201"/>
                  </a:cubicBezTo>
                  <a:cubicBezTo>
                    <a:pt x="66" y="189"/>
                    <a:pt x="42" y="159"/>
                    <a:pt x="37" y="123"/>
                  </a:cubicBezTo>
                  <a:cubicBezTo>
                    <a:pt x="30" y="78"/>
                    <a:pt x="53" y="34"/>
                    <a:pt x="91" y="1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4"/>
                    <a:pt x="91" y="14"/>
                    <a:pt x="90" y="14"/>
                  </a:cubicBezTo>
                  <a:cubicBezTo>
                    <a:pt x="39" y="27"/>
                    <a:pt x="24" y="92"/>
                    <a:pt x="28" y="125"/>
                  </a:cubicBezTo>
                  <a:cubicBezTo>
                    <a:pt x="34" y="164"/>
                    <a:pt x="60" y="197"/>
                    <a:pt x="96" y="209"/>
                  </a:cubicBezTo>
                  <a:cubicBezTo>
                    <a:pt x="109" y="214"/>
                    <a:pt x="123" y="217"/>
                    <a:pt x="135" y="225"/>
                  </a:cubicBezTo>
                  <a:cubicBezTo>
                    <a:pt x="135" y="225"/>
                    <a:pt x="135" y="225"/>
                    <a:pt x="135" y="225"/>
                  </a:cubicBezTo>
                  <a:cubicBezTo>
                    <a:pt x="135" y="225"/>
                    <a:pt x="135" y="226"/>
                    <a:pt x="135" y="226"/>
                  </a:cubicBezTo>
                  <a:cubicBezTo>
                    <a:pt x="131" y="230"/>
                    <a:pt x="128" y="235"/>
                    <a:pt x="127" y="241"/>
                  </a:cubicBezTo>
                  <a:cubicBezTo>
                    <a:pt x="127" y="241"/>
                    <a:pt x="127" y="241"/>
                    <a:pt x="127" y="241"/>
                  </a:cubicBezTo>
                  <a:cubicBezTo>
                    <a:pt x="127" y="241"/>
                    <a:pt x="128" y="241"/>
                    <a:pt x="128" y="241"/>
                  </a:cubicBezTo>
                  <a:cubicBezTo>
                    <a:pt x="128" y="240"/>
                    <a:pt x="128" y="240"/>
                    <a:pt x="128" y="240"/>
                  </a:cubicBezTo>
                  <a:cubicBezTo>
                    <a:pt x="129" y="239"/>
                    <a:pt x="131" y="238"/>
                    <a:pt x="132" y="236"/>
                  </a:cubicBezTo>
                  <a:cubicBezTo>
                    <a:pt x="134" y="234"/>
                    <a:pt x="137" y="231"/>
                    <a:pt x="140" y="229"/>
                  </a:cubicBezTo>
                  <a:cubicBezTo>
                    <a:pt x="140" y="229"/>
                    <a:pt x="141" y="229"/>
                    <a:pt x="141" y="229"/>
                  </a:cubicBezTo>
                  <a:cubicBezTo>
                    <a:pt x="144" y="231"/>
                    <a:pt x="146" y="234"/>
                    <a:pt x="149" y="236"/>
                  </a:cubicBezTo>
                  <a:cubicBezTo>
                    <a:pt x="150" y="238"/>
                    <a:pt x="151" y="239"/>
                    <a:pt x="153" y="240"/>
                  </a:cubicBezTo>
                  <a:cubicBezTo>
                    <a:pt x="153" y="241"/>
                    <a:pt x="153" y="241"/>
                    <a:pt x="153" y="241"/>
                  </a:cubicBezTo>
                  <a:cubicBezTo>
                    <a:pt x="153" y="241"/>
                    <a:pt x="153" y="241"/>
                    <a:pt x="154" y="241"/>
                  </a:cubicBezTo>
                  <a:cubicBezTo>
                    <a:pt x="154" y="241"/>
                    <a:pt x="154" y="241"/>
                    <a:pt x="154" y="241"/>
                  </a:cubicBezTo>
                  <a:cubicBezTo>
                    <a:pt x="153" y="235"/>
                    <a:pt x="150" y="230"/>
                    <a:pt x="146" y="226"/>
                  </a:cubicBezTo>
                  <a:cubicBezTo>
                    <a:pt x="146" y="226"/>
                    <a:pt x="146" y="225"/>
                    <a:pt x="146" y="225"/>
                  </a:cubicBezTo>
                  <a:cubicBezTo>
                    <a:pt x="146" y="225"/>
                    <a:pt x="146" y="225"/>
                    <a:pt x="146" y="225"/>
                  </a:cubicBezTo>
                  <a:cubicBezTo>
                    <a:pt x="158" y="217"/>
                    <a:pt x="171" y="214"/>
                    <a:pt x="185" y="209"/>
                  </a:cubicBezTo>
                  <a:cubicBezTo>
                    <a:pt x="220" y="197"/>
                    <a:pt x="247" y="164"/>
                    <a:pt x="252" y="125"/>
                  </a:cubicBezTo>
                  <a:cubicBezTo>
                    <a:pt x="257" y="92"/>
                    <a:pt x="242" y="27"/>
                    <a:pt x="190" y="14"/>
                  </a:cubicBezTo>
                  <a:cubicBezTo>
                    <a:pt x="190" y="14"/>
                    <a:pt x="190" y="14"/>
                    <a:pt x="190" y="15"/>
                  </a:cubicBezTo>
                  <a:cubicBezTo>
                    <a:pt x="190" y="15"/>
                    <a:pt x="190" y="15"/>
                    <a:pt x="190" y="15"/>
                  </a:cubicBezTo>
                  <a:close/>
                  <a:moveTo>
                    <a:pt x="113" y="9"/>
                  </a:moveTo>
                  <a:cubicBezTo>
                    <a:pt x="108" y="9"/>
                    <a:pt x="104" y="5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9" y="13"/>
                    <a:pt x="99" y="13"/>
                  </a:cubicBezTo>
                  <a:cubicBezTo>
                    <a:pt x="103" y="12"/>
                    <a:pt x="106" y="12"/>
                    <a:pt x="110" y="11"/>
                  </a:cubicBezTo>
                  <a:cubicBezTo>
                    <a:pt x="106" y="12"/>
                    <a:pt x="102" y="13"/>
                    <a:pt x="98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8" y="14"/>
                    <a:pt x="98" y="14"/>
                    <a:pt x="98" y="15"/>
                  </a:cubicBezTo>
                  <a:cubicBezTo>
                    <a:pt x="103" y="20"/>
                    <a:pt x="110" y="16"/>
                    <a:pt x="113" y="10"/>
                  </a:cubicBezTo>
                  <a:cubicBezTo>
                    <a:pt x="113" y="10"/>
                    <a:pt x="113" y="10"/>
                    <a:pt x="113" y="9"/>
                  </a:cubicBezTo>
                  <a:cubicBezTo>
                    <a:pt x="113" y="9"/>
                    <a:pt x="113" y="9"/>
                    <a:pt x="113" y="9"/>
                  </a:cubicBezTo>
                  <a:close/>
                  <a:moveTo>
                    <a:pt x="101" y="1"/>
                  </a:moveTo>
                  <a:cubicBezTo>
                    <a:pt x="98" y="6"/>
                    <a:pt x="99" y="12"/>
                    <a:pt x="90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2" y="9"/>
                    <a:pt x="95" y="6"/>
                    <a:pt x="98" y="3"/>
                  </a:cubicBezTo>
                  <a:cubicBezTo>
                    <a:pt x="94" y="5"/>
                    <a:pt x="91" y="8"/>
                    <a:pt x="88" y="12"/>
                  </a:cubicBezTo>
                  <a:cubicBezTo>
                    <a:pt x="88" y="12"/>
                    <a:pt x="88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6" y="4"/>
                    <a:pt x="94" y="0"/>
                    <a:pt x="100" y="0"/>
                  </a:cubicBezTo>
                  <a:cubicBezTo>
                    <a:pt x="101" y="0"/>
                    <a:pt x="101" y="0"/>
                    <a:pt x="101" y="1"/>
                  </a:cubicBezTo>
                  <a:cubicBezTo>
                    <a:pt x="101" y="1"/>
                    <a:pt x="101" y="1"/>
                    <a:pt x="101" y="1"/>
                  </a:cubicBezTo>
                  <a:close/>
                  <a:moveTo>
                    <a:pt x="106" y="22"/>
                  </a:moveTo>
                  <a:cubicBezTo>
                    <a:pt x="101" y="19"/>
                    <a:pt x="99" y="13"/>
                    <a:pt x="91" y="17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0" y="18"/>
                    <a:pt x="90" y="18"/>
                    <a:pt x="91" y="19"/>
                  </a:cubicBezTo>
                  <a:cubicBezTo>
                    <a:pt x="94" y="20"/>
                    <a:pt x="98" y="21"/>
                    <a:pt x="102" y="22"/>
                  </a:cubicBezTo>
                  <a:cubicBezTo>
                    <a:pt x="98" y="22"/>
                    <a:pt x="93" y="21"/>
                    <a:pt x="90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89" y="20"/>
                    <a:pt x="89" y="20"/>
                  </a:cubicBezTo>
                  <a:cubicBezTo>
                    <a:pt x="92" y="27"/>
                    <a:pt x="100" y="27"/>
                    <a:pt x="106" y="23"/>
                  </a:cubicBezTo>
                  <a:cubicBezTo>
                    <a:pt x="106" y="23"/>
                    <a:pt x="106" y="22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lose/>
                  <a:moveTo>
                    <a:pt x="81" y="2"/>
                  </a:moveTo>
                  <a:cubicBezTo>
                    <a:pt x="80" y="8"/>
                    <a:pt x="84" y="14"/>
                    <a:pt x="74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74" y="18"/>
                    <a:pt x="74" y="18"/>
                  </a:cubicBezTo>
                  <a:cubicBezTo>
                    <a:pt x="75" y="14"/>
                    <a:pt x="77" y="9"/>
                    <a:pt x="79" y="5"/>
                  </a:cubicBezTo>
                  <a:cubicBezTo>
                    <a:pt x="76" y="9"/>
                    <a:pt x="74" y="14"/>
                    <a:pt x="72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9"/>
                    <a:pt x="72" y="19"/>
                    <a:pt x="71" y="19"/>
                  </a:cubicBezTo>
                  <a:cubicBezTo>
                    <a:pt x="67" y="11"/>
                    <a:pt x="73" y="4"/>
                    <a:pt x="81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1" y="1"/>
                    <a:pt x="81" y="1"/>
                    <a:pt x="81" y="2"/>
                  </a:cubicBezTo>
                  <a:close/>
                  <a:moveTo>
                    <a:pt x="95" y="28"/>
                  </a:moveTo>
                  <a:cubicBezTo>
                    <a:pt x="89" y="26"/>
                    <a:pt x="86" y="20"/>
                    <a:pt x="77" y="26"/>
                  </a:cubicBezTo>
                  <a:cubicBezTo>
                    <a:pt x="77" y="26"/>
                    <a:pt x="77" y="26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82" y="28"/>
                    <a:pt x="86" y="29"/>
                    <a:pt x="91" y="29"/>
                  </a:cubicBezTo>
                  <a:cubicBezTo>
                    <a:pt x="86" y="29"/>
                    <a:pt x="81" y="29"/>
                    <a:pt x="76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28"/>
                    <a:pt x="76" y="29"/>
                    <a:pt x="76" y="29"/>
                  </a:cubicBezTo>
                  <a:cubicBezTo>
                    <a:pt x="80" y="37"/>
                    <a:pt x="89" y="35"/>
                    <a:pt x="95" y="29"/>
                  </a:cubicBezTo>
                  <a:cubicBezTo>
                    <a:pt x="95" y="29"/>
                    <a:pt x="95" y="29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lose/>
                  <a:moveTo>
                    <a:pt x="60" y="7"/>
                  </a:moveTo>
                  <a:cubicBezTo>
                    <a:pt x="61" y="15"/>
                    <a:pt x="68" y="20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8"/>
                    <a:pt x="58" y="27"/>
                    <a:pt x="58" y="26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7" y="25"/>
                    <a:pt x="57" y="25"/>
                    <a:pt x="57" y="26"/>
                  </a:cubicBezTo>
                  <a:cubicBezTo>
                    <a:pt x="57" y="27"/>
                    <a:pt x="57" y="28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6" y="30"/>
                  </a:cubicBezTo>
                  <a:cubicBezTo>
                    <a:pt x="49" y="24"/>
                    <a:pt x="52" y="13"/>
                    <a:pt x="59" y="7"/>
                  </a:cubicBezTo>
                  <a:cubicBezTo>
                    <a:pt x="59" y="7"/>
                    <a:pt x="60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lose/>
                  <a:moveTo>
                    <a:pt x="85" y="37"/>
                  </a:moveTo>
                  <a:cubicBezTo>
                    <a:pt x="78" y="36"/>
                    <a:pt x="73" y="28"/>
                    <a:pt x="64" y="37"/>
                  </a:cubicBezTo>
                  <a:cubicBezTo>
                    <a:pt x="64" y="37"/>
                    <a:pt x="64" y="37"/>
                    <a:pt x="64" y="38"/>
                  </a:cubicBezTo>
                  <a:cubicBezTo>
                    <a:pt x="64" y="38"/>
                    <a:pt x="64" y="38"/>
                    <a:pt x="65" y="38"/>
                  </a:cubicBezTo>
                  <a:cubicBezTo>
                    <a:pt x="66" y="38"/>
                    <a:pt x="67" y="38"/>
                    <a:pt x="67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8" y="39"/>
                    <a:pt x="68" y="39"/>
                    <a:pt x="67" y="39"/>
                  </a:cubicBezTo>
                  <a:cubicBezTo>
                    <a:pt x="66" y="39"/>
                    <a:pt x="65" y="39"/>
                    <a:pt x="64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9" y="49"/>
                    <a:pt x="79" y="45"/>
                    <a:pt x="85" y="38"/>
                  </a:cubicBezTo>
                  <a:cubicBezTo>
                    <a:pt x="85" y="38"/>
                    <a:pt x="85" y="37"/>
                    <a:pt x="85" y="37"/>
                  </a:cubicBezTo>
                  <a:cubicBezTo>
                    <a:pt x="85" y="37"/>
                    <a:pt x="85" y="37"/>
                    <a:pt x="85" y="37"/>
                  </a:cubicBezTo>
                  <a:close/>
                  <a:moveTo>
                    <a:pt x="41" y="20"/>
                  </a:moveTo>
                  <a:cubicBezTo>
                    <a:pt x="44" y="28"/>
                    <a:pt x="52" y="32"/>
                    <a:pt x="46" y="45"/>
                  </a:cubicBezTo>
                  <a:cubicBezTo>
                    <a:pt x="46" y="45"/>
                    <a:pt x="46" y="45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4" y="43"/>
                    <a:pt x="44" y="40"/>
                    <a:pt x="43" y="38"/>
                  </a:cubicBezTo>
                  <a:cubicBezTo>
                    <a:pt x="43" y="38"/>
                    <a:pt x="43" y="38"/>
                    <a:pt x="42" y="38"/>
                  </a:cubicBezTo>
                  <a:cubicBezTo>
                    <a:pt x="42" y="38"/>
                    <a:pt x="42" y="38"/>
                    <a:pt x="42" y="39"/>
                  </a:cubicBezTo>
                  <a:cubicBezTo>
                    <a:pt x="42" y="41"/>
                    <a:pt x="43" y="44"/>
                    <a:pt x="44" y="46"/>
                  </a:cubicBezTo>
                  <a:cubicBezTo>
                    <a:pt x="44" y="46"/>
                    <a:pt x="44" y="47"/>
                    <a:pt x="44" y="47"/>
                  </a:cubicBezTo>
                  <a:cubicBezTo>
                    <a:pt x="44" y="47"/>
                    <a:pt x="43" y="47"/>
                    <a:pt x="43" y="47"/>
                  </a:cubicBezTo>
                  <a:cubicBezTo>
                    <a:pt x="33" y="42"/>
                    <a:pt x="34" y="2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1" y="20"/>
                    <a:pt x="41" y="20"/>
                  </a:cubicBezTo>
                  <a:close/>
                  <a:moveTo>
                    <a:pt x="76" y="49"/>
                  </a:moveTo>
                  <a:cubicBezTo>
                    <a:pt x="68" y="49"/>
                    <a:pt x="62" y="41"/>
                    <a:pt x="53" y="52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5" y="53"/>
                    <a:pt x="57" y="53"/>
                    <a:pt x="59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60" y="54"/>
                    <a:pt x="60" y="54"/>
                    <a:pt x="59" y="54"/>
                  </a:cubicBezTo>
                  <a:cubicBezTo>
                    <a:pt x="57" y="54"/>
                    <a:pt x="55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6"/>
                    <a:pt x="52" y="56"/>
                  </a:cubicBezTo>
                  <a:cubicBezTo>
                    <a:pt x="60" y="65"/>
                    <a:pt x="71" y="59"/>
                    <a:pt x="76" y="50"/>
                  </a:cubicBezTo>
                  <a:cubicBezTo>
                    <a:pt x="76" y="50"/>
                    <a:pt x="76" y="49"/>
                    <a:pt x="76" y="49"/>
                  </a:cubicBezTo>
                  <a:cubicBezTo>
                    <a:pt x="76" y="49"/>
                    <a:pt x="76" y="49"/>
                    <a:pt x="76" y="49"/>
                  </a:cubicBezTo>
                  <a:close/>
                  <a:moveTo>
                    <a:pt x="23" y="43"/>
                  </a:moveTo>
                  <a:cubicBezTo>
                    <a:pt x="28" y="50"/>
                    <a:pt x="38" y="51"/>
                    <a:pt x="34" y="68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4" y="68"/>
                    <a:pt x="33" y="68"/>
                    <a:pt x="33" y="68"/>
                  </a:cubicBezTo>
                  <a:cubicBezTo>
                    <a:pt x="32" y="65"/>
                    <a:pt x="30" y="63"/>
                    <a:pt x="29" y="60"/>
                  </a:cubicBezTo>
                  <a:cubicBezTo>
                    <a:pt x="29" y="60"/>
                    <a:pt x="28" y="59"/>
                    <a:pt x="28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9" y="64"/>
                    <a:pt x="31" y="67"/>
                    <a:pt x="33" y="70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33" y="70"/>
                    <a:pt x="32" y="71"/>
                    <a:pt x="32" y="71"/>
                  </a:cubicBezTo>
                  <a:cubicBezTo>
                    <a:pt x="20" y="69"/>
                    <a:pt x="18" y="54"/>
                    <a:pt x="22" y="43"/>
                  </a:cubicBezTo>
                  <a:cubicBezTo>
                    <a:pt x="22" y="43"/>
                    <a:pt x="22" y="42"/>
                    <a:pt x="22" y="42"/>
                  </a:cubicBezTo>
                  <a:cubicBezTo>
                    <a:pt x="23" y="42"/>
                    <a:pt x="23" y="42"/>
                    <a:pt x="23" y="43"/>
                  </a:cubicBezTo>
                  <a:close/>
                  <a:moveTo>
                    <a:pt x="69" y="64"/>
                  </a:moveTo>
                  <a:cubicBezTo>
                    <a:pt x="60" y="65"/>
                    <a:pt x="52" y="58"/>
                    <a:pt x="44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7" y="72"/>
                    <a:pt x="50" y="72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4" y="72"/>
                    <a:pt x="53" y="72"/>
                    <a:pt x="53" y="72"/>
                  </a:cubicBezTo>
                  <a:cubicBezTo>
                    <a:pt x="50" y="73"/>
                    <a:pt x="47" y="74"/>
                    <a:pt x="44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75"/>
                    <a:pt x="43" y="76"/>
                    <a:pt x="43" y="76"/>
                  </a:cubicBezTo>
                  <a:cubicBezTo>
                    <a:pt x="53" y="84"/>
                    <a:pt x="64" y="76"/>
                    <a:pt x="69" y="65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lose/>
                  <a:moveTo>
                    <a:pt x="13" y="68"/>
                  </a:moveTo>
                  <a:cubicBezTo>
                    <a:pt x="19" y="76"/>
                    <a:pt x="30" y="76"/>
                    <a:pt x="27" y="93"/>
                  </a:cubicBezTo>
                  <a:cubicBezTo>
                    <a:pt x="27" y="93"/>
                    <a:pt x="27" y="94"/>
                    <a:pt x="27" y="94"/>
                  </a:cubicBezTo>
                  <a:cubicBezTo>
                    <a:pt x="27" y="94"/>
                    <a:pt x="27" y="94"/>
                    <a:pt x="26" y="93"/>
                  </a:cubicBezTo>
                  <a:cubicBezTo>
                    <a:pt x="24" y="91"/>
                    <a:pt x="22" y="88"/>
                    <a:pt x="21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85"/>
                    <a:pt x="20" y="85"/>
                    <a:pt x="20" y="86"/>
                  </a:cubicBezTo>
                  <a:cubicBezTo>
                    <a:pt x="22" y="89"/>
                    <a:pt x="24" y="92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12" y="96"/>
                    <a:pt x="9" y="81"/>
                    <a:pt x="12" y="69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68"/>
                    <a:pt x="13" y="68"/>
                    <a:pt x="13" y="68"/>
                  </a:cubicBezTo>
                  <a:close/>
                  <a:moveTo>
                    <a:pt x="64" y="82"/>
                  </a:moveTo>
                  <a:cubicBezTo>
                    <a:pt x="55" y="85"/>
                    <a:pt x="46" y="78"/>
                    <a:pt x="39" y="94"/>
                  </a:cubicBezTo>
                  <a:cubicBezTo>
                    <a:pt x="39" y="94"/>
                    <a:pt x="39" y="95"/>
                    <a:pt x="39" y="95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43" y="94"/>
                    <a:pt x="46" y="93"/>
                    <a:pt x="49" y="91"/>
                  </a:cubicBezTo>
                  <a:cubicBezTo>
                    <a:pt x="49" y="91"/>
                    <a:pt x="49" y="91"/>
                    <a:pt x="49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6" y="94"/>
                    <a:pt x="42" y="96"/>
                    <a:pt x="39" y="97"/>
                  </a:cubicBezTo>
                  <a:cubicBezTo>
                    <a:pt x="39" y="97"/>
                    <a:pt x="38" y="97"/>
                    <a:pt x="38" y="97"/>
                  </a:cubicBezTo>
                  <a:cubicBezTo>
                    <a:pt x="38" y="98"/>
                    <a:pt x="38" y="98"/>
                    <a:pt x="39" y="98"/>
                  </a:cubicBezTo>
                  <a:cubicBezTo>
                    <a:pt x="50" y="105"/>
                    <a:pt x="61" y="95"/>
                    <a:pt x="64" y="83"/>
                  </a:cubicBezTo>
                  <a:cubicBezTo>
                    <a:pt x="64" y="83"/>
                    <a:pt x="64" y="82"/>
                    <a:pt x="64" y="82"/>
                  </a:cubicBezTo>
                  <a:cubicBezTo>
                    <a:pt x="64" y="82"/>
                    <a:pt x="64" y="82"/>
                    <a:pt x="64" y="82"/>
                  </a:cubicBezTo>
                  <a:close/>
                  <a:moveTo>
                    <a:pt x="1" y="103"/>
                  </a:moveTo>
                  <a:cubicBezTo>
                    <a:pt x="10" y="108"/>
                    <a:pt x="20" y="102"/>
                    <a:pt x="25" y="120"/>
                  </a:cubicBezTo>
                  <a:cubicBezTo>
                    <a:pt x="25" y="120"/>
                    <a:pt x="25" y="121"/>
                    <a:pt x="25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1" y="119"/>
                    <a:pt x="18" y="117"/>
                    <a:pt x="15" y="115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4" y="115"/>
                    <a:pt x="14" y="116"/>
                    <a:pt x="14" y="116"/>
                  </a:cubicBezTo>
                  <a:cubicBezTo>
                    <a:pt x="18" y="119"/>
                    <a:pt x="21" y="121"/>
                    <a:pt x="25" y="123"/>
                  </a:cubicBezTo>
                  <a:cubicBezTo>
                    <a:pt x="25" y="123"/>
                    <a:pt x="25" y="123"/>
                    <a:pt x="25" y="124"/>
                  </a:cubicBezTo>
                  <a:cubicBezTo>
                    <a:pt x="25" y="124"/>
                    <a:pt x="25" y="124"/>
                    <a:pt x="25" y="124"/>
                  </a:cubicBezTo>
                  <a:cubicBezTo>
                    <a:pt x="12" y="130"/>
                    <a:pt x="2" y="117"/>
                    <a:pt x="0" y="104"/>
                  </a:cubicBezTo>
                  <a:cubicBezTo>
                    <a:pt x="0" y="104"/>
                    <a:pt x="0" y="103"/>
                    <a:pt x="0" y="103"/>
                  </a:cubicBezTo>
                  <a:cubicBezTo>
                    <a:pt x="1" y="103"/>
                    <a:pt x="1" y="103"/>
                    <a:pt x="1" y="103"/>
                  </a:cubicBezTo>
                  <a:close/>
                  <a:moveTo>
                    <a:pt x="63" y="100"/>
                  </a:moveTo>
                  <a:cubicBezTo>
                    <a:pt x="54" y="105"/>
                    <a:pt x="43" y="99"/>
                    <a:pt x="39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9" y="119"/>
                    <a:pt x="39" y="119"/>
                    <a:pt x="39" y="118"/>
                  </a:cubicBezTo>
                  <a:cubicBezTo>
                    <a:pt x="43" y="117"/>
                    <a:pt x="46" y="115"/>
                    <a:pt x="49" y="112"/>
                  </a:cubicBezTo>
                  <a:cubicBezTo>
                    <a:pt x="50" y="112"/>
                    <a:pt x="50" y="112"/>
                    <a:pt x="50" y="113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46" y="116"/>
                    <a:pt x="43" y="119"/>
                    <a:pt x="39" y="121"/>
                  </a:cubicBezTo>
                  <a:cubicBezTo>
                    <a:pt x="39" y="121"/>
                    <a:pt x="39" y="121"/>
                    <a:pt x="39" y="121"/>
                  </a:cubicBezTo>
                  <a:cubicBezTo>
                    <a:pt x="39" y="121"/>
                    <a:pt x="39" y="122"/>
                    <a:pt x="39" y="122"/>
                  </a:cubicBezTo>
                  <a:cubicBezTo>
                    <a:pt x="52" y="127"/>
                    <a:pt x="62" y="115"/>
                    <a:pt x="63" y="101"/>
                  </a:cubicBezTo>
                  <a:cubicBezTo>
                    <a:pt x="63" y="101"/>
                    <a:pt x="63" y="100"/>
                    <a:pt x="63" y="100"/>
                  </a:cubicBezTo>
                  <a:cubicBezTo>
                    <a:pt x="63" y="100"/>
                    <a:pt x="63" y="100"/>
                    <a:pt x="63" y="100"/>
                  </a:cubicBezTo>
                  <a:close/>
                  <a:moveTo>
                    <a:pt x="0" y="148"/>
                  </a:moveTo>
                  <a:cubicBezTo>
                    <a:pt x="11" y="147"/>
                    <a:pt x="18" y="136"/>
                    <a:pt x="31" y="150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1" y="151"/>
                    <a:pt x="31" y="151"/>
                    <a:pt x="31" y="151"/>
                  </a:cubicBezTo>
                  <a:cubicBezTo>
                    <a:pt x="27" y="151"/>
                    <a:pt x="22" y="151"/>
                    <a:pt x="18" y="151"/>
                  </a:cubicBezTo>
                  <a:cubicBezTo>
                    <a:pt x="18" y="151"/>
                    <a:pt x="17" y="151"/>
                    <a:pt x="17" y="151"/>
                  </a:cubicBezTo>
                  <a:cubicBezTo>
                    <a:pt x="17" y="152"/>
                    <a:pt x="17" y="152"/>
                    <a:pt x="18" y="152"/>
                  </a:cubicBezTo>
                  <a:cubicBezTo>
                    <a:pt x="23" y="153"/>
                    <a:pt x="28" y="153"/>
                    <a:pt x="32" y="153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3" y="153"/>
                    <a:pt x="33" y="153"/>
                    <a:pt x="33" y="154"/>
                  </a:cubicBezTo>
                  <a:cubicBezTo>
                    <a:pt x="24" y="167"/>
                    <a:pt x="8" y="160"/>
                    <a:pt x="0" y="1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lose/>
                  <a:moveTo>
                    <a:pt x="64" y="118"/>
                  </a:moveTo>
                  <a:cubicBezTo>
                    <a:pt x="57" y="126"/>
                    <a:pt x="44" y="125"/>
                    <a:pt x="46" y="145"/>
                  </a:cubicBezTo>
                  <a:cubicBezTo>
                    <a:pt x="46" y="145"/>
                    <a:pt x="46" y="146"/>
                    <a:pt x="47" y="146"/>
                  </a:cubicBezTo>
                  <a:cubicBezTo>
                    <a:pt x="47" y="146"/>
                    <a:pt x="47" y="146"/>
                    <a:pt x="47" y="146"/>
                  </a:cubicBezTo>
                  <a:cubicBezTo>
                    <a:pt x="50" y="142"/>
                    <a:pt x="53" y="138"/>
                    <a:pt x="55" y="135"/>
                  </a:cubicBezTo>
                  <a:cubicBezTo>
                    <a:pt x="55" y="134"/>
                    <a:pt x="56" y="134"/>
                    <a:pt x="56" y="135"/>
                  </a:cubicBezTo>
                  <a:cubicBezTo>
                    <a:pt x="56" y="135"/>
                    <a:pt x="56" y="135"/>
                    <a:pt x="56" y="135"/>
                  </a:cubicBezTo>
                  <a:cubicBezTo>
                    <a:pt x="54" y="140"/>
                    <a:pt x="51" y="144"/>
                    <a:pt x="47" y="148"/>
                  </a:cubicBezTo>
                  <a:cubicBezTo>
                    <a:pt x="47" y="148"/>
                    <a:pt x="47" y="148"/>
                    <a:pt x="47" y="149"/>
                  </a:cubicBezTo>
                  <a:cubicBezTo>
                    <a:pt x="47" y="149"/>
                    <a:pt x="48" y="149"/>
                    <a:pt x="48" y="149"/>
                  </a:cubicBezTo>
                  <a:cubicBezTo>
                    <a:pt x="63" y="149"/>
                    <a:pt x="68" y="132"/>
                    <a:pt x="65" y="118"/>
                  </a:cubicBezTo>
                  <a:cubicBezTo>
                    <a:pt x="65" y="118"/>
                    <a:pt x="64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close/>
                  <a:moveTo>
                    <a:pt x="14" y="181"/>
                  </a:moveTo>
                  <a:cubicBezTo>
                    <a:pt x="25" y="178"/>
                    <a:pt x="30" y="165"/>
                    <a:pt x="47" y="176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7" y="177"/>
                    <a:pt x="47" y="177"/>
                    <a:pt x="46" y="177"/>
                  </a:cubicBezTo>
                  <a:cubicBezTo>
                    <a:pt x="42" y="178"/>
                    <a:pt x="37" y="179"/>
                    <a:pt x="33" y="180"/>
                  </a:cubicBezTo>
                  <a:cubicBezTo>
                    <a:pt x="32" y="180"/>
                    <a:pt x="32" y="181"/>
                    <a:pt x="32" y="181"/>
                  </a:cubicBezTo>
                  <a:cubicBezTo>
                    <a:pt x="32" y="181"/>
                    <a:pt x="32" y="182"/>
                    <a:pt x="33" y="182"/>
                  </a:cubicBezTo>
                  <a:cubicBezTo>
                    <a:pt x="38" y="181"/>
                    <a:pt x="43" y="180"/>
                    <a:pt x="48" y="178"/>
                  </a:cubicBezTo>
                  <a:cubicBezTo>
                    <a:pt x="49" y="178"/>
                    <a:pt x="49" y="178"/>
                    <a:pt x="49" y="178"/>
                  </a:cubicBezTo>
                  <a:cubicBezTo>
                    <a:pt x="49" y="179"/>
                    <a:pt x="49" y="179"/>
                    <a:pt x="49" y="179"/>
                  </a:cubicBezTo>
                  <a:cubicBezTo>
                    <a:pt x="42" y="195"/>
                    <a:pt x="25" y="192"/>
                    <a:pt x="14" y="182"/>
                  </a:cubicBezTo>
                  <a:cubicBezTo>
                    <a:pt x="14" y="182"/>
                    <a:pt x="14" y="182"/>
                    <a:pt x="14" y="182"/>
                  </a:cubicBezTo>
                  <a:cubicBezTo>
                    <a:pt x="14" y="182"/>
                    <a:pt x="14" y="181"/>
                    <a:pt x="14" y="181"/>
                  </a:cubicBezTo>
                  <a:close/>
                  <a:moveTo>
                    <a:pt x="72" y="137"/>
                  </a:moveTo>
                  <a:cubicBezTo>
                    <a:pt x="66" y="147"/>
                    <a:pt x="54" y="147"/>
                    <a:pt x="58" y="167"/>
                  </a:cubicBezTo>
                  <a:cubicBezTo>
                    <a:pt x="58" y="167"/>
                    <a:pt x="58" y="167"/>
                    <a:pt x="59" y="167"/>
                  </a:cubicBezTo>
                  <a:cubicBezTo>
                    <a:pt x="59" y="167"/>
                    <a:pt x="59" y="167"/>
                    <a:pt x="59" y="167"/>
                  </a:cubicBezTo>
                  <a:cubicBezTo>
                    <a:pt x="62" y="163"/>
                    <a:pt x="64" y="159"/>
                    <a:pt x="66" y="155"/>
                  </a:cubicBezTo>
                  <a:cubicBezTo>
                    <a:pt x="66" y="155"/>
                    <a:pt x="66" y="155"/>
                    <a:pt x="67" y="155"/>
                  </a:cubicBezTo>
                  <a:cubicBezTo>
                    <a:pt x="67" y="155"/>
                    <a:pt x="67" y="155"/>
                    <a:pt x="67" y="156"/>
                  </a:cubicBezTo>
                  <a:cubicBezTo>
                    <a:pt x="65" y="161"/>
                    <a:pt x="63" y="165"/>
                    <a:pt x="60" y="170"/>
                  </a:cubicBezTo>
                  <a:cubicBezTo>
                    <a:pt x="60" y="170"/>
                    <a:pt x="60" y="170"/>
                    <a:pt x="60" y="170"/>
                  </a:cubicBezTo>
                  <a:cubicBezTo>
                    <a:pt x="60" y="170"/>
                    <a:pt x="60" y="170"/>
                    <a:pt x="60" y="170"/>
                  </a:cubicBezTo>
                  <a:cubicBezTo>
                    <a:pt x="75" y="168"/>
                    <a:pt x="78" y="151"/>
                    <a:pt x="73" y="137"/>
                  </a:cubicBezTo>
                  <a:cubicBezTo>
                    <a:pt x="73" y="137"/>
                    <a:pt x="73" y="137"/>
                    <a:pt x="73" y="137"/>
                  </a:cubicBezTo>
                  <a:cubicBezTo>
                    <a:pt x="73" y="137"/>
                    <a:pt x="72" y="137"/>
                    <a:pt x="72" y="137"/>
                  </a:cubicBezTo>
                  <a:close/>
                  <a:moveTo>
                    <a:pt x="36" y="215"/>
                  </a:moveTo>
                  <a:cubicBezTo>
                    <a:pt x="46" y="207"/>
                    <a:pt x="48" y="191"/>
                    <a:pt x="69" y="198"/>
                  </a:cubicBezTo>
                  <a:cubicBezTo>
                    <a:pt x="69" y="198"/>
                    <a:pt x="69" y="198"/>
                    <a:pt x="69" y="198"/>
                  </a:cubicBezTo>
                  <a:cubicBezTo>
                    <a:pt x="69" y="199"/>
                    <a:pt x="69" y="199"/>
                    <a:pt x="69" y="199"/>
                  </a:cubicBezTo>
                  <a:cubicBezTo>
                    <a:pt x="64" y="202"/>
                    <a:pt x="59" y="205"/>
                    <a:pt x="54" y="208"/>
                  </a:cubicBezTo>
                  <a:cubicBezTo>
                    <a:pt x="54" y="208"/>
                    <a:pt x="54" y="209"/>
                    <a:pt x="54" y="209"/>
                  </a:cubicBezTo>
                  <a:cubicBezTo>
                    <a:pt x="54" y="209"/>
                    <a:pt x="54" y="209"/>
                    <a:pt x="54" y="209"/>
                  </a:cubicBezTo>
                  <a:cubicBezTo>
                    <a:pt x="60" y="207"/>
                    <a:pt x="66" y="203"/>
                    <a:pt x="71" y="200"/>
                  </a:cubicBezTo>
                  <a:cubicBezTo>
                    <a:pt x="72" y="200"/>
                    <a:pt x="72" y="200"/>
                    <a:pt x="72" y="200"/>
                  </a:cubicBezTo>
                  <a:cubicBezTo>
                    <a:pt x="72" y="200"/>
                    <a:pt x="72" y="200"/>
                    <a:pt x="72" y="200"/>
                  </a:cubicBezTo>
                  <a:cubicBezTo>
                    <a:pt x="70" y="220"/>
                    <a:pt x="51" y="222"/>
                    <a:pt x="36" y="216"/>
                  </a:cubicBezTo>
                  <a:cubicBezTo>
                    <a:pt x="36" y="215"/>
                    <a:pt x="36" y="215"/>
                    <a:pt x="36" y="215"/>
                  </a:cubicBezTo>
                  <a:cubicBezTo>
                    <a:pt x="36" y="215"/>
                    <a:pt x="36" y="215"/>
                    <a:pt x="36" y="215"/>
                  </a:cubicBezTo>
                  <a:close/>
                  <a:moveTo>
                    <a:pt x="85" y="150"/>
                  </a:moveTo>
                  <a:cubicBezTo>
                    <a:pt x="80" y="161"/>
                    <a:pt x="67" y="165"/>
                    <a:pt x="75" y="185"/>
                  </a:cubicBezTo>
                  <a:cubicBezTo>
                    <a:pt x="76" y="185"/>
                    <a:pt x="76" y="186"/>
                    <a:pt x="76" y="186"/>
                  </a:cubicBezTo>
                  <a:cubicBezTo>
                    <a:pt x="76" y="186"/>
                    <a:pt x="76" y="185"/>
                    <a:pt x="76" y="185"/>
                  </a:cubicBezTo>
                  <a:cubicBezTo>
                    <a:pt x="78" y="180"/>
                    <a:pt x="80" y="175"/>
                    <a:pt x="82" y="170"/>
                  </a:cubicBezTo>
                  <a:cubicBezTo>
                    <a:pt x="82" y="169"/>
                    <a:pt x="82" y="169"/>
                    <a:pt x="82" y="169"/>
                  </a:cubicBezTo>
                  <a:cubicBezTo>
                    <a:pt x="83" y="169"/>
                    <a:pt x="83" y="170"/>
                    <a:pt x="83" y="170"/>
                  </a:cubicBezTo>
                  <a:cubicBezTo>
                    <a:pt x="81" y="176"/>
                    <a:pt x="80" y="182"/>
                    <a:pt x="78" y="188"/>
                  </a:cubicBezTo>
                  <a:cubicBezTo>
                    <a:pt x="77" y="188"/>
                    <a:pt x="77" y="188"/>
                    <a:pt x="78" y="188"/>
                  </a:cubicBezTo>
                  <a:cubicBezTo>
                    <a:pt x="78" y="188"/>
                    <a:pt x="78" y="188"/>
                    <a:pt x="78" y="188"/>
                  </a:cubicBezTo>
                  <a:cubicBezTo>
                    <a:pt x="94" y="183"/>
                    <a:pt x="94" y="164"/>
                    <a:pt x="86" y="150"/>
                  </a:cubicBezTo>
                  <a:cubicBezTo>
                    <a:pt x="86" y="150"/>
                    <a:pt x="85" y="150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lose/>
                  <a:moveTo>
                    <a:pt x="63" y="234"/>
                  </a:moveTo>
                  <a:cubicBezTo>
                    <a:pt x="72" y="224"/>
                    <a:pt x="71" y="209"/>
                    <a:pt x="93" y="211"/>
                  </a:cubicBezTo>
                  <a:cubicBezTo>
                    <a:pt x="93" y="211"/>
                    <a:pt x="94" y="211"/>
                    <a:pt x="94" y="212"/>
                  </a:cubicBezTo>
                  <a:cubicBezTo>
                    <a:pt x="94" y="212"/>
                    <a:pt x="94" y="212"/>
                    <a:pt x="94" y="212"/>
                  </a:cubicBezTo>
                  <a:cubicBezTo>
                    <a:pt x="89" y="216"/>
                    <a:pt x="85" y="220"/>
                    <a:pt x="80" y="224"/>
                  </a:cubicBezTo>
                  <a:cubicBezTo>
                    <a:pt x="80" y="224"/>
                    <a:pt x="80" y="225"/>
                    <a:pt x="80" y="225"/>
                  </a:cubicBezTo>
                  <a:cubicBezTo>
                    <a:pt x="80" y="225"/>
                    <a:pt x="80" y="225"/>
                    <a:pt x="81" y="225"/>
                  </a:cubicBezTo>
                  <a:cubicBezTo>
                    <a:pt x="86" y="221"/>
                    <a:pt x="91" y="217"/>
                    <a:pt x="96" y="213"/>
                  </a:cubicBezTo>
                  <a:cubicBezTo>
                    <a:pt x="96" y="213"/>
                    <a:pt x="96" y="213"/>
                    <a:pt x="97" y="213"/>
                  </a:cubicBezTo>
                  <a:cubicBezTo>
                    <a:pt x="97" y="213"/>
                    <a:pt x="97" y="213"/>
                    <a:pt x="97" y="213"/>
                  </a:cubicBezTo>
                  <a:cubicBezTo>
                    <a:pt x="97" y="233"/>
                    <a:pt x="79" y="239"/>
                    <a:pt x="64" y="235"/>
                  </a:cubicBezTo>
                  <a:cubicBezTo>
                    <a:pt x="63" y="235"/>
                    <a:pt x="63" y="234"/>
                    <a:pt x="63" y="234"/>
                  </a:cubicBezTo>
                  <a:cubicBezTo>
                    <a:pt x="63" y="234"/>
                    <a:pt x="63" y="234"/>
                    <a:pt x="63" y="234"/>
                  </a:cubicBezTo>
                  <a:close/>
                  <a:moveTo>
                    <a:pt x="98" y="163"/>
                  </a:moveTo>
                  <a:cubicBezTo>
                    <a:pt x="97" y="175"/>
                    <a:pt x="86" y="183"/>
                    <a:pt x="100" y="199"/>
                  </a:cubicBezTo>
                  <a:cubicBezTo>
                    <a:pt x="100" y="199"/>
                    <a:pt x="101" y="199"/>
                    <a:pt x="101" y="199"/>
                  </a:cubicBezTo>
                  <a:cubicBezTo>
                    <a:pt x="101" y="199"/>
                    <a:pt x="101" y="199"/>
                    <a:pt x="101" y="199"/>
                  </a:cubicBezTo>
                  <a:cubicBezTo>
                    <a:pt x="101" y="193"/>
                    <a:pt x="102" y="188"/>
                    <a:pt x="101" y="182"/>
                  </a:cubicBezTo>
                  <a:cubicBezTo>
                    <a:pt x="101" y="182"/>
                    <a:pt x="102" y="182"/>
                    <a:pt x="102" y="182"/>
                  </a:cubicBezTo>
                  <a:cubicBezTo>
                    <a:pt x="102" y="182"/>
                    <a:pt x="102" y="182"/>
                    <a:pt x="102" y="182"/>
                  </a:cubicBezTo>
                  <a:cubicBezTo>
                    <a:pt x="103" y="188"/>
                    <a:pt x="103" y="194"/>
                    <a:pt x="103" y="201"/>
                  </a:cubicBezTo>
                  <a:cubicBezTo>
                    <a:pt x="103" y="201"/>
                    <a:pt x="103" y="201"/>
                    <a:pt x="103" y="201"/>
                  </a:cubicBezTo>
                  <a:cubicBezTo>
                    <a:pt x="103" y="201"/>
                    <a:pt x="104" y="201"/>
                    <a:pt x="104" y="201"/>
                  </a:cubicBezTo>
                  <a:cubicBezTo>
                    <a:pt x="117" y="190"/>
                    <a:pt x="111" y="172"/>
                    <a:pt x="99" y="162"/>
                  </a:cubicBezTo>
                  <a:cubicBezTo>
                    <a:pt x="99" y="162"/>
                    <a:pt x="99" y="162"/>
                    <a:pt x="98" y="162"/>
                  </a:cubicBezTo>
                  <a:cubicBezTo>
                    <a:pt x="98" y="162"/>
                    <a:pt x="98" y="162"/>
                    <a:pt x="98" y="163"/>
                  </a:cubicBezTo>
                  <a:close/>
                  <a:moveTo>
                    <a:pt x="118" y="171"/>
                  </a:moveTo>
                  <a:cubicBezTo>
                    <a:pt x="118" y="184"/>
                    <a:pt x="107" y="193"/>
                    <a:pt x="123" y="208"/>
                  </a:cubicBezTo>
                  <a:cubicBezTo>
                    <a:pt x="123" y="208"/>
                    <a:pt x="123" y="208"/>
                    <a:pt x="123" y="208"/>
                  </a:cubicBezTo>
                  <a:cubicBezTo>
                    <a:pt x="123" y="208"/>
                    <a:pt x="123" y="207"/>
                    <a:pt x="123" y="207"/>
                  </a:cubicBezTo>
                  <a:cubicBezTo>
                    <a:pt x="123" y="202"/>
                    <a:pt x="123" y="196"/>
                    <a:pt x="123" y="191"/>
                  </a:cubicBezTo>
                  <a:cubicBezTo>
                    <a:pt x="122" y="190"/>
                    <a:pt x="123" y="190"/>
                    <a:pt x="123" y="190"/>
                  </a:cubicBezTo>
                  <a:cubicBezTo>
                    <a:pt x="123" y="190"/>
                    <a:pt x="124" y="190"/>
                    <a:pt x="124" y="190"/>
                  </a:cubicBezTo>
                  <a:cubicBezTo>
                    <a:pt x="125" y="197"/>
                    <a:pt x="125" y="203"/>
                    <a:pt x="125" y="209"/>
                  </a:cubicBezTo>
                  <a:cubicBezTo>
                    <a:pt x="125" y="209"/>
                    <a:pt x="126" y="209"/>
                    <a:pt x="126" y="209"/>
                  </a:cubicBezTo>
                  <a:cubicBezTo>
                    <a:pt x="126" y="209"/>
                    <a:pt x="126" y="209"/>
                    <a:pt x="126" y="209"/>
                  </a:cubicBezTo>
                  <a:cubicBezTo>
                    <a:pt x="139" y="197"/>
                    <a:pt x="131" y="180"/>
                    <a:pt x="119" y="171"/>
                  </a:cubicBezTo>
                  <a:cubicBezTo>
                    <a:pt x="119" y="171"/>
                    <a:pt x="118" y="171"/>
                    <a:pt x="118" y="171"/>
                  </a:cubicBezTo>
                  <a:cubicBezTo>
                    <a:pt x="118" y="171"/>
                    <a:pt x="118" y="171"/>
                    <a:pt x="118" y="171"/>
                  </a:cubicBezTo>
                  <a:close/>
                  <a:moveTo>
                    <a:pt x="90" y="250"/>
                  </a:moveTo>
                  <a:cubicBezTo>
                    <a:pt x="99" y="239"/>
                    <a:pt x="95" y="221"/>
                    <a:pt x="120" y="221"/>
                  </a:cubicBezTo>
                  <a:cubicBezTo>
                    <a:pt x="120" y="221"/>
                    <a:pt x="121" y="221"/>
                    <a:pt x="121" y="221"/>
                  </a:cubicBezTo>
                  <a:cubicBezTo>
                    <a:pt x="121" y="221"/>
                    <a:pt x="121" y="221"/>
                    <a:pt x="121" y="221"/>
                  </a:cubicBezTo>
                  <a:cubicBezTo>
                    <a:pt x="116" y="227"/>
                    <a:pt x="111" y="233"/>
                    <a:pt x="106" y="238"/>
                  </a:cubicBezTo>
                  <a:cubicBezTo>
                    <a:pt x="106" y="238"/>
                    <a:pt x="106" y="239"/>
                    <a:pt x="106" y="239"/>
                  </a:cubicBezTo>
                  <a:cubicBezTo>
                    <a:pt x="106" y="239"/>
                    <a:pt x="107" y="239"/>
                    <a:pt x="107" y="239"/>
                  </a:cubicBezTo>
                  <a:cubicBezTo>
                    <a:pt x="113" y="234"/>
                    <a:pt x="119" y="228"/>
                    <a:pt x="123" y="222"/>
                  </a:cubicBezTo>
                  <a:cubicBezTo>
                    <a:pt x="124" y="221"/>
                    <a:pt x="124" y="221"/>
                    <a:pt x="124" y="221"/>
                  </a:cubicBezTo>
                  <a:cubicBezTo>
                    <a:pt x="124" y="221"/>
                    <a:pt x="124" y="222"/>
                    <a:pt x="124" y="222"/>
                  </a:cubicBezTo>
                  <a:cubicBezTo>
                    <a:pt x="128" y="243"/>
                    <a:pt x="108" y="254"/>
                    <a:pt x="90" y="251"/>
                  </a:cubicBezTo>
                  <a:cubicBezTo>
                    <a:pt x="90" y="251"/>
                    <a:pt x="90" y="251"/>
                    <a:pt x="90" y="251"/>
                  </a:cubicBezTo>
                  <a:cubicBezTo>
                    <a:pt x="90" y="251"/>
                    <a:pt x="90" y="251"/>
                    <a:pt x="90" y="250"/>
                  </a:cubicBezTo>
                  <a:close/>
                  <a:moveTo>
                    <a:pt x="168" y="9"/>
                  </a:moveTo>
                  <a:cubicBezTo>
                    <a:pt x="173" y="9"/>
                    <a:pt x="177" y="5"/>
                    <a:pt x="182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12"/>
                    <a:pt x="182" y="13"/>
                    <a:pt x="182" y="13"/>
                  </a:cubicBezTo>
                  <a:cubicBezTo>
                    <a:pt x="178" y="12"/>
                    <a:pt x="174" y="12"/>
                    <a:pt x="171" y="11"/>
                  </a:cubicBezTo>
                  <a:cubicBezTo>
                    <a:pt x="175" y="12"/>
                    <a:pt x="179" y="13"/>
                    <a:pt x="183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3" y="14"/>
                    <a:pt x="183" y="14"/>
                    <a:pt x="183" y="15"/>
                  </a:cubicBezTo>
                  <a:cubicBezTo>
                    <a:pt x="178" y="20"/>
                    <a:pt x="171" y="16"/>
                    <a:pt x="168" y="10"/>
                  </a:cubicBezTo>
                  <a:cubicBezTo>
                    <a:pt x="168" y="10"/>
                    <a:pt x="168" y="10"/>
                    <a:pt x="168" y="9"/>
                  </a:cubicBezTo>
                  <a:cubicBezTo>
                    <a:pt x="168" y="9"/>
                    <a:pt x="168" y="9"/>
                    <a:pt x="168" y="9"/>
                  </a:cubicBezTo>
                  <a:close/>
                  <a:moveTo>
                    <a:pt x="180" y="1"/>
                  </a:moveTo>
                  <a:cubicBezTo>
                    <a:pt x="183" y="6"/>
                    <a:pt x="182" y="12"/>
                    <a:pt x="191" y="13"/>
                  </a:cubicBezTo>
                  <a:cubicBezTo>
                    <a:pt x="191" y="13"/>
                    <a:pt x="192" y="13"/>
                    <a:pt x="192" y="13"/>
                  </a:cubicBezTo>
                  <a:cubicBezTo>
                    <a:pt x="192" y="12"/>
                    <a:pt x="192" y="12"/>
                    <a:pt x="192" y="12"/>
                  </a:cubicBezTo>
                  <a:cubicBezTo>
                    <a:pt x="189" y="9"/>
                    <a:pt x="186" y="6"/>
                    <a:pt x="183" y="3"/>
                  </a:cubicBezTo>
                  <a:cubicBezTo>
                    <a:pt x="187" y="5"/>
                    <a:pt x="190" y="8"/>
                    <a:pt x="193" y="12"/>
                  </a:cubicBezTo>
                  <a:cubicBezTo>
                    <a:pt x="193" y="12"/>
                    <a:pt x="193" y="12"/>
                    <a:pt x="193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95" y="4"/>
                    <a:pt x="187" y="0"/>
                    <a:pt x="180" y="0"/>
                  </a:cubicBezTo>
                  <a:cubicBezTo>
                    <a:pt x="180" y="0"/>
                    <a:pt x="180" y="0"/>
                    <a:pt x="180" y="1"/>
                  </a:cubicBezTo>
                  <a:cubicBezTo>
                    <a:pt x="180" y="1"/>
                    <a:pt x="180" y="1"/>
                    <a:pt x="180" y="1"/>
                  </a:cubicBezTo>
                  <a:close/>
                  <a:moveTo>
                    <a:pt x="175" y="22"/>
                  </a:moveTo>
                  <a:cubicBezTo>
                    <a:pt x="180" y="19"/>
                    <a:pt x="182" y="13"/>
                    <a:pt x="190" y="17"/>
                  </a:cubicBezTo>
                  <a:cubicBezTo>
                    <a:pt x="190" y="18"/>
                    <a:pt x="191" y="18"/>
                    <a:pt x="191" y="18"/>
                  </a:cubicBezTo>
                  <a:cubicBezTo>
                    <a:pt x="190" y="18"/>
                    <a:pt x="190" y="18"/>
                    <a:pt x="190" y="19"/>
                  </a:cubicBezTo>
                  <a:cubicBezTo>
                    <a:pt x="186" y="20"/>
                    <a:pt x="183" y="21"/>
                    <a:pt x="178" y="22"/>
                  </a:cubicBezTo>
                  <a:cubicBezTo>
                    <a:pt x="183" y="22"/>
                    <a:pt x="187" y="21"/>
                    <a:pt x="191" y="19"/>
                  </a:cubicBezTo>
                  <a:cubicBezTo>
                    <a:pt x="191" y="19"/>
                    <a:pt x="192" y="19"/>
                    <a:pt x="192" y="19"/>
                  </a:cubicBezTo>
                  <a:cubicBezTo>
                    <a:pt x="192" y="19"/>
                    <a:pt x="192" y="20"/>
                    <a:pt x="192" y="20"/>
                  </a:cubicBezTo>
                  <a:cubicBezTo>
                    <a:pt x="189" y="27"/>
                    <a:pt x="181" y="27"/>
                    <a:pt x="175" y="23"/>
                  </a:cubicBezTo>
                  <a:cubicBezTo>
                    <a:pt x="175" y="23"/>
                    <a:pt x="175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lose/>
                  <a:moveTo>
                    <a:pt x="199" y="2"/>
                  </a:moveTo>
                  <a:cubicBezTo>
                    <a:pt x="201" y="8"/>
                    <a:pt x="197" y="14"/>
                    <a:pt x="206" y="19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7" y="19"/>
                    <a:pt x="207" y="18"/>
                    <a:pt x="207" y="18"/>
                  </a:cubicBezTo>
                  <a:cubicBezTo>
                    <a:pt x="206" y="14"/>
                    <a:pt x="204" y="9"/>
                    <a:pt x="202" y="5"/>
                  </a:cubicBezTo>
                  <a:cubicBezTo>
                    <a:pt x="205" y="9"/>
                    <a:pt x="207" y="14"/>
                    <a:pt x="208" y="19"/>
                  </a:cubicBezTo>
                  <a:cubicBezTo>
                    <a:pt x="208" y="19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14" y="11"/>
                    <a:pt x="207" y="4"/>
                    <a:pt x="200" y="1"/>
                  </a:cubicBezTo>
                  <a:cubicBezTo>
                    <a:pt x="200" y="1"/>
                    <a:pt x="200" y="1"/>
                    <a:pt x="200" y="1"/>
                  </a:cubicBezTo>
                  <a:cubicBezTo>
                    <a:pt x="199" y="1"/>
                    <a:pt x="199" y="1"/>
                    <a:pt x="199" y="2"/>
                  </a:cubicBezTo>
                  <a:close/>
                  <a:moveTo>
                    <a:pt x="186" y="28"/>
                  </a:moveTo>
                  <a:cubicBezTo>
                    <a:pt x="192" y="26"/>
                    <a:pt x="195" y="20"/>
                    <a:pt x="204" y="26"/>
                  </a:cubicBezTo>
                  <a:cubicBezTo>
                    <a:pt x="204" y="26"/>
                    <a:pt x="204" y="26"/>
                    <a:pt x="204" y="27"/>
                  </a:cubicBezTo>
                  <a:cubicBezTo>
                    <a:pt x="204" y="27"/>
                    <a:pt x="204" y="27"/>
                    <a:pt x="203" y="27"/>
                  </a:cubicBezTo>
                  <a:cubicBezTo>
                    <a:pt x="199" y="28"/>
                    <a:pt x="194" y="29"/>
                    <a:pt x="190" y="29"/>
                  </a:cubicBezTo>
                  <a:cubicBezTo>
                    <a:pt x="195" y="29"/>
                    <a:pt x="200" y="29"/>
                    <a:pt x="204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5" y="28"/>
                    <a:pt x="205" y="29"/>
                    <a:pt x="205" y="29"/>
                  </a:cubicBezTo>
                  <a:cubicBezTo>
                    <a:pt x="201" y="37"/>
                    <a:pt x="192" y="35"/>
                    <a:pt x="186" y="29"/>
                  </a:cubicBezTo>
                  <a:cubicBezTo>
                    <a:pt x="186" y="29"/>
                    <a:pt x="186" y="29"/>
                    <a:pt x="186" y="28"/>
                  </a:cubicBezTo>
                  <a:cubicBezTo>
                    <a:pt x="186" y="28"/>
                    <a:pt x="186" y="28"/>
                    <a:pt x="186" y="28"/>
                  </a:cubicBezTo>
                  <a:close/>
                  <a:moveTo>
                    <a:pt x="221" y="7"/>
                  </a:moveTo>
                  <a:cubicBezTo>
                    <a:pt x="220" y="15"/>
                    <a:pt x="213" y="20"/>
                    <a:pt x="221" y="29"/>
                  </a:cubicBezTo>
                  <a:cubicBezTo>
                    <a:pt x="222" y="29"/>
                    <a:pt x="222" y="29"/>
                    <a:pt x="222" y="29"/>
                  </a:cubicBezTo>
                  <a:cubicBezTo>
                    <a:pt x="222" y="29"/>
                    <a:pt x="222" y="29"/>
                    <a:pt x="222" y="29"/>
                  </a:cubicBezTo>
                  <a:cubicBezTo>
                    <a:pt x="222" y="28"/>
                    <a:pt x="222" y="27"/>
                    <a:pt x="223" y="26"/>
                  </a:cubicBezTo>
                  <a:cubicBezTo>
                    <a:pt x="223" y="25"/>
                    <a:pt x="223" y="25"/>
                    <a:pt x="223" y="25"/>
                  </a:cubicBezTo>
                  <a:cubicBezTo>
                    <a:pt x="223" y="25"/>
                    <a:pt x="224" y="25"/>
                    <a:pt x="224" y="26"/>
                  </a:cubicBezTo>
                  <a:cubicBezTo>
                    <a:pt x="224" y="27"/>
                    <a:pt x="224" y="28"/>
                    <a:pt x="223" y="30"/>
                  </a:cubicBezTo>
                  <a:cubicBezTo>
                    <a:pt x="223" y="30"/>
                    <a:pt x="224" y="30"/>
                    <a:pt x="224" y="30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32" y="24"/>
                    <a:pt x="228" y="13"/>
                    <a:pt x="221" y="7"/>
                  </a:cubicBezTo>
                  <a:cubicBezTo>
                    <a:pt x="221" y="7"/>
                    <a:pt x="221" y="7"/>
                    <a:pt x="221" y="7"/>
                  </a:cubicBezTo>
                  <a:cubicBezTo>
                    <a:pt x="221" y="7"/>
                    <a:pt x="221" y="7"/>
                    <a:pt x="221" y="7"/>
                  </a:cubicBezTo>
                  <a:close/>
                  <a:moveTo>
                    <a:pt x="196" y="37"/>
                  </a:moveTo>
                  <a:cubicBezTo>
                    <a:pt x="203" y="36"/>
                    <a:pt x="207" y="28"/>
                    <a:pt x="216" y="37"/>
                  </a:cubicBezTo>
                  <a:cubicBezTo>
                    <a:pt x="217" y="37"/>
                    <a:pt x="217" y="37"/>
                    <a:pt x="217" y="38"/>
                  </a:cubicBezTo>
                  <a:cubicBezTo>
                    <a:pt x="217" y="38"/>
                    <a:pt x="216" y="38"/>
                    <a:pt x="216" y="38"/>
                  </a:cubicBezTo>
                  <a:cubicBezTo>
                    <a:pt x="215" y="38"/>
                    <a:pt x="214" y="38"/>
                    <a:pt x="213" y="38"/>
                  </a:cubicBezTo>
                  <a:cubicBezTo>
                    <a:pt x="213" y="38"/>
                    <a:pt x="213" y="39"/>
                    <a:pt x="213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5" y="39"/>
                    <a:pt x="216" y="39"/>
                    <a:pt x="217" y="39"/>
                  </a:cubicBezTo>
                  <a:cubicBezTo>
                    <a:pt x="217" y="39"/>
                    <a:pt x="218" y="39"/>
                    <a:pt x="218" y="39"/>
                  </a:cubicBezTo>
                  <a:cubicBezTo>
                    <a:pt x="218" y="40"/>
                    <a:pt x="218" y="40"/>
                    <a:pt x="218" y="40"/>
                  </a:cubicBezTo>
                  <a:cubicBezTo>
                    <a:pt x="212" y="49"/>
                    <a:pt x="202" y="45"/>
                    <a:pt x="196" y="38"/>
                  </a:cubicBezTo>
                  <a:cubicBezTo>
                    <a:pt x="196" y="38"/>
                    <a:pt x="196" y="37"/>
                    <a:pt x="196" y="37"/>
                  </a:cubicBezTo>
                  <a:cubicBezTo>
                    <a:pt x="196" y="37"/>
                    <a:pt x="196" y="37"/>
                    <a:pt x="196" y="37"/>
                  </a:cubicBezTo>
                  <a:close/>
                  <a:moveTo>
                    <a:pt x="240" y="20"/>
                  </a:moveTo>
                  <a:cubicBezTo>
                    <a:pt x="237" y="28"/>
                    <a:pt x="228" y="32"/>
                    <a:pt x="235" y="45"/>
                  </a:cubicBezTo>
                  <a:cubicBezTo>
                    <a:pt x="235" y="45"/>
                    <a:pt x="235" y="45"/>
                    <a:pt x="235" y="45"/>
                  </a:cubicBezTo>
                  <a:cubicBezTo>
                    <a:pt x="236" y="45"/>
                    <a:pt x="236" y="45"/>
                    <a:pt x="236" y="45"/>
                  </a:cubicBezTo>
                  <a:cubicBezTo>
                    <a:pt x="237" y="43"/>
                    <a:pt x="237" y="40"/>
                    <a:pt x="238" y="38"/>
                  </a:cubicBezTo>
                  <a:cubicBezTo>
                    <a:pt x="238" y="38"/>
                    <a:pt x="238" y="38"/>
                    <a:pt x="238" y="38"/>
                  </a:cubicBezTo>
                  <a:cubicBezTo>
                    <a:pt x="239" y="38"/>
                    <a:pt x="239" y="38"/>
                    <a:pt x="239" y="39"/>
                  </a:cubicBezTo>
                  <a:cubicBezTo>
                    <a:pt x="238" y="41"/>
                    <a:pt x="238" y="44"/>
                    <a:pt x="237" y="46"/>
                  </a:cubicBezTo>
                  <a:cubicBezTo>
                    <a:pt x="237" y="46"/>
                    <a:pt x="237" y="47"/>
                    <a:pt x="237" y="47"/>
                  </a:cubicBezTo>
                  <a:cubicBezTo>
                    <a:pt x="237" y="47"/>
                    <a:pt x="237" y="47"/>
                    <a:pt x="238" y="47"/>
                  </a:cubicBezTo>
                  <a:cubicBezTo>
                    <a:pt x="248" y="42"/>
                    <a:pt x="247" y="29"/>
                    <a:pt x="241" y="20"/>
                  </a:cubicBezTo>
                  <a:cubicBezTo>
                    <a:pt x="241" y="20"/>
                    <a:pt x="241" y="20"/>
                    <a:pt x="240" y="20"/>
                  </a:cubicBezTo>
                  <a:cubicBezTo>
                    <a:pt x="240" y="20"/>
                    <a:pt x="240" y="20"/>
                    <a:pt x="240" y="20"/>
                  </a:cubicBezTo>
                  <a:close/>
                  <a:moveTo>
                    <a:pt x="205" y="49"/>
                  </a:moveTo>
                  <a:cubicBezTo>
                    <a:pt x="213" y="49"/>
                    <a:pt x="219" y="41"/>
                    <a:pt x="228" y="52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6" y="53"/>
                    <a:pt x="223" y="53"/>
                    <a:pt x="221" y="53"/>
                  </a:cubicBezTo>
                  <a:cubicBezTo>
                    <a:pt x="221" y="53"/>
                    <a:pt x="221" y="53"/>
                    <a:pt x="221" y="53"/>
                  </a:cubicBezTo>
                  <a:cubicBezTo>
                    <a:pt x="221" y="54"/>
                    <a:pt x="221" y="54"/>
                    <a:pt x="221" y="54"/>
                  </a:cubicBezTo>
                  <a:cubicBezTo>
                    <a:pt x="224" y="54"/>
                    <a:pt x="226" y="55"/>
                    <a:pt x="229" y="55"/>
                  </a:cubicBezTo>
                  <a:cubicBezTo>
                    <a:pt x="229" y="55"/>
                    <a:pt x="229" y="55"/>
                    <a:pt x="229" y="55"/>
                  </a:cubicBezTo>
                  <a:cubicBezTo>
                    <a:pt x="229" y="55"/>
                    <a:pt x="229" y="56"/>
                    <a:pt x="229" y="56"/>
                  </a:cubicBezTo>
                  <a:cubicBezTo>
                    <a:pt x="221" y="65"/>
                    <a:pt x="210" y="59"/>
                    <a:pt x="205" y="50"/>
                  </a:cubicBezTo>
                  <a:cubicBezTo>
                    <a:pt x="204" y="50"/>
                    <a:pt x="204" y="49"/>
                    <a:pt x="205" y="49"/>
                  </a:cubicBezTo>
                  <a:cubicBezTo>
                    <a:pt x="205" y="49"/>
                    <a:pt x="205" y="49"/>
                    <a:pt x="205" y="49"/>
                  </a:cubicBezTo>
                  <a:close/>
                  <a:moveTo>
                    <a:pt x="258" y="43"/>
                  </a:moveTo>
                  <a:cubicBezTo>
                    <a:pt x="253" y="50"/>
                    <a:pt x="242" y="51"/>
                    <a:pt x="247" y="68"/>
                  </a:cubicBezTo>
                  <a:cubicBezTo>
                    <a:pt x="247" y="68"/>
                    <a:pt x="247" y="68"/>
                    <a:pt x="247" y="68"/>
                  </a:cubicBezTo>
                  <a:cubicBezTo>
                    <a:pt x="247" y="68"/>
                    <a:pt x="247" y="68"/>
                    <a:pt x="247" y="68"/>
                  </a:cubicBezTo>
                  <a:cubicBezTo>
                    <a:pt x="249" y="65"/>
                    <a:pt x="250" y="63"/>
                    <a:pt x="252" y="60"/>
                  </a:cubicBezTo>
                  <a:cubicBezTo>
                    <a:pt x="252" y="60"/>
                    <a:pt x="252" y="59"/>
                    <a:pt x="253" y="60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51" y="64"/>
                    <a:pt x="250" y="67"/>
                    <a:pt x="248" y="70"/>
                  </a:cubicBezTo>
                  <a:cubicBezTo>
                    <a:pt x="248" y="70"/>
                    <a:pt x="248" y="70"/>
                    <a:pt x="248" y="70"/>
                  </a:cubicBezTo>
                  <a:cubicBezTo>
                    <a:pt x="248" y="70"/>
                    <a:pt x="248" y="71"/>
                    <a:pt x="249" y="71"/>
                  </a:cubicBezTo>
                  <a:cubicBezTo>
                    <a:pt x="261" y="69"/>
                    <a:pt x="263" y="54"/>
                    <a:pt x="259" y="43"/>
                  </a:cubicBezTo>
                  <a:cubicBezTo>
                    <a:pt x="259" y="43"/>
                    <a:pt x="259" y="42"/>
                    <a:pt x="258" y="42"/>
                  </a:cubicBezTo>
                  <a:cubicBezTo>
                    <a:pt x="258" y="42"/>
                    <a:pt x="258" y="42"/>
                    <a:pt x="258" y="43"/>
                  </a:cubicBezTo>
                  <a:close/>
                  <a:moveTo>
                    <a:pt x="212" y="64"/>
                  </a:moveTo>
                  <a:cubicBezTo>
                    <a:pt x="221" y="65"/>
                    <a:pt x="229" y="58"/>
                    <a:pt x="237" y="72"/>
                  </a:cubicBezTo>
                  <a:cubicBezTo>
                    <a:pt x="237" y="72"/>
                    <a:pt x="237" y="72"/>
                    <a:pt x="237" y="73"/>
                  </a:cubicBezTo>
                  <a:cubicBezTo>
                    <a:pt x="237" y="73"/>
                    <a:pt x="237" y="73"/>
                    <a:pt x="236" y="73"/>
                  </a:cubicBezTo>
                  <a:cubicBezTo>
                    <a:pt x="234" y="72"/>
                    <a:pt x="231" y="72"/>
                    <a:pt x="228" y="71"/>
                  </a:cubicBezTo>
                  <a:cubicBezTo>
                    <a:pt x="228" y="71"/>
                    <a:pt x="227" y="71"/>
                    <a:pt x="227" y="71"/>
                  </a:cubicBezTo>
                  <a:cubicBezTo>
                    <a:pt x="227" y="72"/>
                    <a:pt x="227" y="72"/>
                    <a:pt x="228" y="72"/>
                  </a:cubicBezTo>
                  <a:cubicBezTo>
                    <a:pt x="231" y="73"/>
                    <a:pt x="234" y="74"/>
                    <a:pt x="237" y="75"/>
                  </a:cubicBezTo>
                  <a:cubicBezTo>
                    <a:pt x="237" y="75"/>
                    <a:pt x="238" y="75"/>
                    <a:pt x="238" y="75"/>
                  </a:cubicBezTo>
                  <a:cubicBezTo>
                    <a:pt x="238" y="75"/>
                    <a:pt x="238" y="76"/>
                    <a:pt x="237" y="76"/>
                  </a:cubicBezTo>
                  <a:cubicBezTo>
                    <a:pt x="228" y="84"/>
                    <a:pt x="216" y="76"/>
                    <a:pt x="212" y="65"/>
                  </a:cubicBezTo>
                  <a:cubicBezTo>
                    <a:pt x="212" y="64"/>
                    <a:pt x="212" y="64"/>
                    <a:pt x="212" y="64"/>
                  </a:cubicBezTo>
                  <a:cubicBezTo>
                    <a:pt x="212" y="64"/>
                    <a:pt x="212" y="64"/>
                    <a:pt x="212" y="64"/>
                  </a:cubicBezTo>
                  <a:close/>
                  <a:moveTo>
                    <a:pt x="268" y="68"/>
                  </a:moveTo>
                  <a:cubicBezTo>
                    <a:pt x="262" y="76"/>
                    <a:pt x="251" y="76"/>
                    <a:pt x="253" y="93"/>
                  </a:cubicBezTo>
                  <a:cubicBezTo>
                    <a:pt x="253" y="93"/>
                    <a:pt x="254" y="94"/>
                    <a:pt x="254" y="94"/>
                  </a:cubicBezTo>
                  <a:cubicBezTo>
                    <a:pt x="254" y="94"/>
                    <a:pt x="254" y="94"/>
                    <a:pt x="254" y="93"/>
                  </a:cubicBezTo>
                  <a:cubicBezTo>
                    <a:pt x="256" y="91"/>
                    <a:pt x="258" y="88"/>
                    <a:pt x="260" y="85"/>
                  </a:cubicBezTo>
                  <a:cubicBezTo>
                    <a:pt x="260" y="85"/>
                    <a:pt x="261" y="85"/>
                    <a:pt x="261" y="85"/>
                  </a:cubicBezTo>
                  <a:cubicBezTo>
                    <a:pt x="261" y="85"/>
                    <a:pt x="261" y="85"/>
                    <a:pt x="261" y="86"/>
                  </a:cubicBezTo>
                  <a:cubicBezTo>
                    <a:pt x="259" y="89"/>
                    <a:pt x="257" y="92"/>
                    <a:pt x="255" y="96"/>
                  </a:cubicBezTo>
                  <a:cubicBezTo>
                    <a:pt x="255" y="96"/>
                    <a:pt x="255" y="96"/>
                    <a:pt x="255" y="96"/>
                  </a:cubicBezTo>
                  <a:cubicBezTo>
                    <a:pt x="255" y="96"/>
                    <a:pt x="255" y="96"/>
                    <a:pt x="255" y="96"/>
                  </a:cubicBezTo>
                  <a:cubicBezTo>
                    <a:pt x="269" y="96"/>
                    <a:pt x="272" y="81"/>
                    <a:pt x="269" y="69"/>
                  </a:cubicBezTo>
                  <a:cubicBezTo>
                    <a:pt x="269" y="68"/>
                    <a:pt x="268" y="68"/>
                    <a:pt x="268" y="68"/>
                  </a:cubicBezTo>
                  <a:cubicBezTo>
                    <a:pt x="268" y="68"/>
                    <a:pt x="268" y="68"/>
                    <a:pt x="268" y="68"/>
                  </a:cubicBezTo>
                  <a:close/>
                  <a:moveTo>
                    <a:pt x="217" y="82"/>
                  </a:moveTo>
                  <a:cubicBezTo>
                    <a:pt x="226" y="85"/>
                    <a:pt x="235" y="78"/>
                    <a:pt x="242" y="94"/>
                  </a:cubicBezTo>
                  <a:cubicBezTo>
                    <a:pt x="242" y="94"/>
                    <a:pt x="242" y="95"/>
                    <a:pt x="242" y="95"/>
                  </a:cubicBezTo>
                  <a:cubicBezTo>
                    <a:pt x="242" y="95"/>
                    <a:pt x="242" y="95"/>
                    <a:pt x="241" y="95"/>
                  </a:cubicBezTo>
                  <a:cubicBezTo>
                    <a:pt x="238" y="94"/>
                    <a:pt x="235" y="93"/>
                    <a:pt x="232" y="91"/>
                  </a:cubicBezTo>
                  <a:cubicBezTo>
                    <a:pt x="232" y="91"/>
                    <a:pt x="232" y="91"/>
                    <a:pt x="231" y="92"/>
                  </a:cubicBezTo>
                  <a:cubicBezTo>
                    <a:pt x="231" y="92"/>
                    <a:pt x="231" y="92"/>
                    <a:pt x="232" y="92"/>
                  </a:cubicBezTo>
                  <a:cubicBezTo>
                    <a:pt x="235" y="94"/>
                    <a:pt x="239" y="96"/>
                    <a:pt x="242" y="97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42" y="98"/>
                    <a:pt x="242" y="98"/>
                    <a:pt x="242" y="98"/>
                  </a:cubicBezTo>
                  <a:cubicBezTo>
                    <a:pt x="231" y="105"/>
                    <a:pt x="220" y="95"/>
                    <a:pt x="217" y="83"/>
                  </a:cubicBezTo>
                  <a:cubicBezTo>
                    <a:pt x="217" y="83"/>
                    <a:pt x="217" y="82"/>
                    <a:pt x="217" y="82"/>
                  </a:cubicBezTo>
                  <a:cubicBezTo>
                    <a:pt x="217" y="82"/>
                    <a:pt x="217" y="82"/>
                    <a:pt x="217" y="82"/>
                  </a:cubicBezTo>
                  <a:close/>
                  <a:moveTo>
                    <a:pt x="280" y="103"/>
                  </a:moveTo>
                  <a:cubicBezTo>
                    <a:pt x="271" y="108"/>
                    <a:pt x="260" y="102"/>
                    <a:pt x="255" y="120"/>
                  </a:cubicBezTo>
                  <a:cubicBezTo>
                    <a:pt x="255" y="120"/>
                    <a:pt x="255" y="121"/>
                    <a:pt x="256" y="121"/>
                  </a:cubicBezTo>
                  <a:cubicBezTo>
                    <a:pt x="256" y="121"/>
                    <a:pt x="256" y="121"/>
                    <a:pt x="256" y="121"/>
                  </a:cubicBezTo>
                  <a:cubicBezTo>
                    <a:pt x="260" y="119"/>
                    <a:pt x="263" y="117"/>
                    <a:pt x="266" y="115"/>
                  </a:cubicBezTo>
                  <a:cubicBezTo>
                    <a:pt x="266" y="115"/>
                    <a:pt x="267" y="115"/>
                    <a:pt x="267" y="115"/>
                  </a:cubicBezTo>
                  <a:cubicBezTo>
                    <a:pt x="267" y="115"/>
                    <a:pt x="267" y="116"/>
                    <a:pt x="267" y="116"/>
                  </a:cubicBezTo>
                  <a:cubicBezTo>
                    <a:pt x="263" y="119"/>
                    <a:pt x="260" y="121"/>
                    <a:pt x="256" y="123"/>
                  </a:cubicBezTo>
                  <a:cubicBezTo>
                    <a:pt x="256" y="123"/>
                    <a:pt x="255" y="123"/>
                    <a:pt x="255" y="124"/>
                  </a:cubicBezTo>
                  <a:cubicBezTo>
                    <a:pt x="255" y="124"/>
                    <a:pt x="256" y="124"/>
                    <a:pt x="256" y="124"/>
                  </a:cubicBezTo>
                  <a:cubicBezTo>
                    <a:pt x="269" y="130"/>
                    <a:pt x="279" y="117"/>
                    <a:pt x="281" y="104"/>
                  </a:cubicBezTo>
                  <a:cubicBezTo>
                    <a:pt x="281" y="104"/>
                    <a:pt x="280" y="103"/>
                    <a:pt x="280" y="103"/>
                  </a:cubicBezTo>
                  <a:cubicBezTo>
                    <a:pt x="280" y="103"/>
                    <a:pt x="280" y="103"/>
                    <a:pt x="280" y="103"/>
                  </a:cubicBezTo>
                  <a:close/>
                  <a:moveTo>
                    <a:pt x="218" y="100"/>
                  </a:moveTo>
                  <a:cubicBezTo>
                    <a:pt x="227" y="105"/>
                    <a:pt x="238" y="99"/>
                    <a:pt x="242" y="118"/>
                  </a:cubicBezTo>
                  <a:cubicBezTo>
                    <a:pt x="242" y="118"/>
                    <a:pt x="242" y="118"/>
                    <a:pt x="242" y="118"/>
                  </a:cubicBezTo>
                  <a:cubicBezTo>
                    <a:pt x="242" y="119"/>
                    <a:pt x="242" y="119"/>
                    <a:pt x="241" y="118"/>
                  </a:cubicBezTo>
                  <a:cubicBezTo>
                    <a:pt x="238" y="117"/>
                    <a:pt x="235" y="115"/>
                    <a:pt x="231" y="112"/>
                  </a:cubicBezTo>
                  <a:cubicBezTo>
                    <a:pt x="231" y="112"/>
                    <a:pt x="231" y="112"/>
                    <a:pt x="231" y="113"/>
                  </a:cubicBezTo>
                  <a:cubicBezTo>
                    <a:pt x="231" y="113"/>
                    <a:pt x="231" y="113"/>
                    <a:pt x="231" y="113"/>
                  </a:cubicBezTo>
                  <a:cubicBezTo>
                    <a:pt x="234" y="116"/>
                    <a:pt x="238" y="119"/>
                    <a:pt x="242" y="121"/>
                  </a:cubicBezTo>
                  <a:cubicBezTo>
                    <a:pt x="242" y="121"/>
                    <a:pt x="242" y="121"/>
                    <a:pt x="242" y="121"/>
                  </a:cubicBezTo>
                  <a:cubicBezTo>
                    <a:pt x="242" y="121"/>
                    <a:pt x="242" y="122"/>
                    <a:pt x="242" y="122"/>
                  </a:cubicBezTo>
                  <a:cubicBezTo>
                    <a:pt x="229" y="127"/>
                    <a:pt x="219" y="115"/>
                    <a:pt x="217" y="101"/>
                  </a:cubicBezTo>
                  <a:cubicBezTo>
                    <a:pt x="217" y="101"/>
                    <a:pt x="217" y="100"/>
                    <a:pt x="218" y="100"/>
                  </a:cubicBezTo>
                  <a:cubicBezTo>
                    <a:pt x="218" y="100"/>
                    <a:pt x="218" y="100"/>
                    <a:pt x="218" y="100"/>
                  </a:cubicBezTo>
                  <a:close/>
                  <a:moveTo>
                    <a:pt x="280" y="148"/>
                  </a:moveTo>
                  <a:cubicBezTo>
                    <a:pt x="270" y="147"/>
                    <a:pt x="263" y="136"/>
                    <a:pt x="250" y="150"/>
                  </a:cubicBezTo>
                  <a:cubicBezTo>
                    <a:pt x="249" y="150"/>
                    <a:pt x="249" y="150"/>
                    <a:pt x="249" y="150"/>
                  </a:cubicBezTo>
                  <a:cubicBezTo>
                    <a:pt x="250" y="151"/>
                    <a:pt x="250" y="151"/>
                    <a:pt x="250" y="151"/>
                  </a:cubicBezTo>
                  <a:cubicBezTo>
                    <a:pt x="254" y="151"/>
                    <a:pt x="259" y="151"/>
                    <a:pt x="263" y="151"/>
                  </a:cubicBezTo>
                  <a:cubicBezTo>
                    <a:pt x="263" y="151"/>
                    <a:pt x="263" y="151"/>
                    <a:pt x="263" y="151"/>
                  </a:cubicBezTo>
                  <a:cubicBezTo>
                    <a:pt x="263" y="152"/>
                    <a:pt x="263" y="152"/>
                    <a:pt x="263" y="152"/>
                  </a:cubicBezTo>
                  <a:cubicBezTo>
                    <a:pt x="258" y="153"/>
                    <a:pt x="253" y="153"/>
                    <a:pt x="248" y="153"/>
                  </a:cubicBezTo>
                  <a:cubicBezTo>
                    <a:pt x="248" y="153"/>
                    <a:pt x="248" y="153"/>
                    <a:pt x="248" y="153"/>
                  </a:cubicBezTo>
                  <a:cubicBezTo>
                    <a:pt x="248" y="153"/>
                    <a:pt x="248" y="153"/>
                    <a:pt x="248" y="154"/>
                  </a:cubicBezTo>
                  <a:cubicBezTo>
                    <a:pt x="257" y="167"/>
                    <a:pt x="273" y="160"/>
                    <a:pt x="281" y="149"/>
                  </a:cubicBezTo>
                  <a:cubicBezTo>
                    <a:pt x="281" y="148"/>
                    <a:pt x="281" y="148"/>
                    <a:pt x="281" y="148"/>
                  </a:cubicBezTo>
                  <a:cubicBezTo>
                    <a:pt x="281" y="148"/>
                    <a:pt x="281" y="148"/>
                    <a:pt x="280" y="148"/>
                  </a:cubicBezTo>
                  <a:close/>
                  <a:moveTo>
                    <a:pt x="217" y="118"/>
                  </a:moveTo>
                  <a:cubicBezTo>
                    <a:pt x="224" y="126"/>
                    <a:pt x="237" y="125"/>
                    <a:pt x="235" y="145"/>
                  </a:cubicBezTo>
                  <a:cubicBezTo>
                    <a:pt x="235" y="145"/>
                    <a:pt x="234" y="146"/>
                    <a:pt x="234" y="146"/>
                  </a:cubicBezTo>
                  <a:cubicBezTo>
                    <a:pt x="234" y="146"/>
                    <a:pt x="234" y="146"/>
                    <a:pt x="234" y="146"/>
                  </a:cubicBezTo>
                  <a:cubicBezTo>
                    <a:pt x="231" y="142"/>
                    <a:pt x="228" y="138"/>
                    <a:pt x="225" y="135"/>
                  </a:cubicBezTo>
                  <a:cubicBezTo>
                    <a:pt x="225" y="134"/>
                    <a:pt x="225" y="134"/>
                    <a:pt x="225" y="135"/>
                  </a:cubicBezTo>
                  <a:cubicBezTo>
                    <a:pt x="224" y="135"/>
                    <a:pt x="224" y="135"/>
                    <a:pt x="225" y="135"/>
                  </a:cubicBezTo>
                  <a:cubicBezTo>
                    <a:pt x="227" y="140"/>
                    <a:pt x="230" y="144"/>
                    <a:pt x="233" y="148"/>
                  </a:cubicBezTo>
                  <a:cubicBezTo>
                    <a:pt x="233" y="148"/>
                    <a:pt x="233" y="148"/>
                    <a:pt x="233" y="149"/>
                  </a:cubicBezTo>
                  <a:cubicBezTo>
                    <a:pt x="233" y="149"/>
                    <a:pt x="233" y="149"/>
                    <a:pt x="233" y="149"/>
                  </a:cubicBezTo>
                  <a:cubicBezTo>
                    <a:pt x="218" y="149"/>
                    <a:pt x="213" y="132"/>
                    <a:pt x="216" y="118"/>
                  </a:cubicBezTo>
                  <a:cubicBezTo>
                    <a:pt x="216" y="118"/>
                    <a:pt x="216" y="118"/>
                    <a:pt x="216" y="118"/>
                  </a:cubicBezTo>
                  <a:cubicBezTo>
                    <a:pt x="217" y="118"/>
                    <a:pt x="217" y="118"/>
                    <a:pt x="217" y="118"/>
                  </a:cubicBezTo>
                  <a:close/>
                  <a:moveTo>
                    <a:pt x="266" y="181"/>
                  </a:moveTo>
                  <a:cubicBezTo>
                    <a:pt x="256" y="178"/>
                    <a:pt x="251" y="165"/>
                    <a:pt x="234" y="176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4" y="177"/>
                    <a:pt x="234" y="177"/>
                    <a:pt x="234" y="177"/>
                  </a:cubicBezTo>
                  <a:cubicBezTo>
                    <a:pt x="239" y="178"/>
                    <a:pt x="244" y="179"/>
                    <a:pt x="248" y="180"/>
                  </a:cubicBezTo>
                  <a:cubicBezTo>
                    <a:pt x="248" y="180"/>
                    <a:pt x="249" y="181"/>
                    <a:pt x="249" y="181"/>
                  </a:cubicBezTo>
                  <a:cubicBezTo>
                    <a:pt x="249" y="181"/>
                    <a:pt x="248" y="182"/>
                    <a:pt x="248" y="182"/>
                  </a:cubicBezTo>
                  <a:cubicBezTo>
                    <a:pt x="243" y="181"/>
                    <a:pt x="237" y="180"/>
                    <a:pt x="232" y="178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2" y="179"/>
                    <a:pt x="232" y="179"/>
                    <a:pt x="232" y="179"/>
                  </a:cubicBezTo>
                  <a:cubicBezTo>
                    <a:pt x="238" y="195"/>
                    <a:pt x="255" y="192"/>
                    <a:pt x="266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7" y="182"/>
                    <a:pt x="266" y="181"/>
                    <a:pt x="266" y="181"/>
                  </a:cubicBezTo>
                  <a:close/>
                  <a:moveTo>
                    <a:pt x="208" y="137"/>
                  </a:moveTo>
                  <a:cubicBezTo>
                    <a:pt x="215" y="147"/>
                    <a:pt x="227" y="147"/>
                    <a:pt x="223" y="167"/>
                  </a:cubicBezTo>
                  <a:cubicBezTo>
                    <a:pt x="222" y="167"/>
                    <a:pt x="222" y="167"/>
                    <a:pt x="222" y="167"/>
                  </a:cubicBezTo>
                  <a:cubicBezTo>
                    <a:pt x="222" y="167"/>
                    <a:pt x="222" y="167"/>
                    <a:pt x="222" y="167"/>
                  </a:cubicBezTo>
                  <a:cubicBezTo>
                    <a:pt x="219" y="163"/>
                    <a:pt x="217" y="159"/>
                    <a:pt x="215" y="155"/>
                  </a:cubicBezTo>
                  <a:cubicBezTo>
                    <a:pt x="215" y="155"/>
                    <a:pt x="214" y="155"/>
                    <a:pt x="214" y="155"/>
                  </a:cubicBezTo>
                  <a:cubicBezTo>
                    <a:pt x="214" y="155"/>
                    <a:pt x="214" y="155"/>
                    <a:pt x="214" y="156"/>
                  </a:cubicBezTo>
                  <a:cubicBezTo>
                    <a:pt x="216" y="161"/>
                    <a:pt x="218" y="165"/>
                    <a:pt x="221" y="170"/>
                  </a:cubicBezTo>
                  <a:cubicBezTo>
                    <a:pt x="221" y="170"/>
                    <a:pt x="221" y="170"/>
                    <a:pt x="221" y="170"/>
                  </a:cubicBezTo>
                  <a:cubicBezTo>
                    <a:pt x="221" y="170"/>
                    <a:pt x="221" y="170"/>
                    <a:pt x="220" y="170"/>
                  </a:cubicBezTo>
                  <a:cubicBezTo>
                    <a:pt x="205" y="168"/>
                    <a:pt x="203" y="151"/>
                    <a:pt x="208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37"/>
                    <a:pt x="208" y="137"/>
                    <a:pt x="208" y="137"/>
                  </a:cubicBezTo>
                  <a:close/>
                  <a:moveTo>
                    <a:pt x="245" y="215"/>
                  </a:moveTo>
                  <a:cubicBezTo>
                    <a:pt x="234" y="207"/>
                    <a:pt x="233" y="191"/>
                    <a:pt x="212" y="198"/>
                  </a:cubicBezTo>
                  <a:cubicBezTo>
                    <a:pt x="212" y="198"/>
                    <a:pt x="212" y="198"/>
                    <a:pt x="212" y="198"/>
                  </a:cubicBezTo>
                  <a:cubicBezTo>
                    <a:pt x="211" y="199"/>
                    <a:pt x="212" y="199"/>
                    <a:pt x="212" y="199"/>
                  </a:cubicBezTo>
                  <a:cubicBezTo>
                    <a:pt x="217" y="202"/>
                    <a:pt x="222" y="205"/>
                    <a:pt x="227" y="208"/>
                  </a:cubicBezTo>
                  <a:cubicBezTo>
                    <a:pt x="227" y="208"/>
                    <a:pt x="227" y="209"/>
                    <a:pt x="227" y="209"/>
                  </a:cubicBezTo>
                  <a:cubicBezTo>
                    <a:pt x="227" y="209"/>
                    <a:pt x="227" y="209"/>
                    <a:pt x="226" y="209"/>
                  </a:cubicBezTo>
                  <a:cubicBezTo>
                    <a:pt x="220" y="207"/>
                    <a:pt x="215" y="203"/>
                    <a:pt x="209" y="200"/>
                  </a:cubicBezTo>
                  <a:cubicBezTo>
                    <a:pt x="209" y="200"/>
                    <a:pt x="209" y="200"/>
                    <a:pt x="209" y="200"/>
                  </a:cubicBezTo>
                  <a:cubicBezTo>
                    <a:pt x="209" y="200"/>
                    <a:pt x="208" y="200"/>
                    <a:pt x="208" y="200"/>
                  </a:cubicBezTo>
                  <a:cubicBezTo>
                    <a:pt x="211" y="220"/>
                    <a:pt x="230" y="222"/>
                    <a:pt x="245" y="216"/>
                  </a:cubicBezTo>
                  <a:cubicBezTo>
                    <a:pt x="245" y="215"/>
                    <a:pt x="245" y="215"/>
                    <a:pt x="245" y="215"/>
                  </a:cubicBezTo>
                  <a:cubicBezTo>
                    <a:pt x="245" y="215"/>
                    <a:pt x="245" y="215"/>
                    <a:pt x="245" y="215"/>
                  </a:cubicBezTo>
                  <a:close/>
                  <a:moveTo>
                    <a:pt x="196" y="150"/>
                  </a:moveTo>
                  <a:cubicBezTo>
                    <a:pt x="201" y="161"/>
                    <a:pt x="214" y="165"/>
                    <a:pt x="205" y="185"/>
                  </a:cubicBezTo>
                  <a:cubicBezTo>
                    <a:pt x="205" y="185"/>
                    <a:pt x="205" y="186"/>
                    <a:pt x="205" y="186"/>
                  </a:cubicBezTo>
                  <a:cubicBezTo>
                    <a:pt x="205" y="186"/>
                    <a:pt x="204" y="185"/>
                    <a:pt x="204" y="185"/>
                  </a:cubicBezTo>
                  <a:cubicBezTo>
                    <a:pt x="202" y="180"/>
                    <a:pt x="201" y="175"/>
                    <a:pt x="199" y="170"/>
                  </a:cubicBezTo>
                  <a:cubicBezTo>
                    <a:pt x="199" y="169"/>
                    <a:pt x="199" y="169"/>
                    <a:pt x="198" y="169"/>
                  </a:cubicBezTo>
                  <a:cubicBezTo>
                    <a:pt x="198" y="169"/>
                    <a:pt x="198" y="170"/>
                    <a:pt x="198" y="170"/>
                  </a:cubicBezTo>
                  <a:cubicBezTo>
                    <a:pt x="199" y="176"/>
                    <a:pt x="201" y="182"/>
                    <a:pt x="203" y="188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187" y="183"/>
                    <a:pt x="187" y="164"/>
                    <a:pt x="195" y="150"/>
                  </a:cubicBezTo>
                  <a:cubicBezTo>
                    <a:pt x="195" y="150"/>
                    <a:pt x="195" y="150"/>
                    <a:pt x="196" y="150"/>
                  </a:cubicBezTo>
                  <a:cubicBezTo>
                    <a:pt x="196" y="150"/>
                    <a:pt x="196" y="150"/>
                    <a:pt x="196" y="150"/>
                  </a:cubicBezTo>
                  <a:close/>
                  <a:moveTo>
                    <a:pt x="217" y="234"/>
                  </a:moveTo>
                  <a:cubicBezTo>
                    <a:pt x="208" y="224"/>
                    <a:pt x="210" y="209"/>
                    <a:pt x="188" y="211"/>
                  </a:cubicBezTo>
                  <a:cubicBezTo>
                    <a:pt x="187" y="211"/>
                    <a:pt x="187" y="211"/>
                    <a:pt x="187" y="212"/>
                  </a:cubicBezTo>
                  <a:cubicBezTo>
                    <a:pt x="187" y="212"/>
                    <a:pt x="187" y="212"/>
                    <a:pt x="187" y="212"/>
                  </a:cubicBezTo>
                  <a:cubicBezTo>
                    <a:pt x="192" y="216"/>
                    <a:pt x="196" y="220"/>
                    <a:pt x="201" y="224"/>
                  </a:cubicBezTo>
                  <a:cubicBezTo>
                    <a:pt x="201" y="224"/>
                    <a:pt x="201" y="225"/>
                    <a:pt x="201" y="225"/>
                  </a:cubicBezTo>
                  <a:cubicBezTo>
                    <a:pt x="201" y="225"/>
                    <a:pt x="200" y="225"/>
                    <a:pt x="200" y="225"/>
                  </a:cubicBezTo>
                  <a:cubicBezTo>
                    <a:pt x="195" y="221"/>
                    <a:pt x="189" y="217"/>
                    <a:pt x="185" y="213"/>
                  </a:cubicBezTo>
                  <a:cubicBezTo>
                    <a:pt x="185" y="213"/>
                    <a:pt x="184" y="213"/>
                    <a:pt x="184" y="213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3" y="233"/>
                    <a:pt x="202" y="239"/>
                    <a:pt x="217" y="235"/>
                  </a:cubicBezTo>
                  <a:cubicBezTo>
                    <a:pt x="217" y="235"/>
                    <a:pt x="218" y="234"/>
                    <a:pt x="218" y="234"/>
                  </a:cubicBezTo>
                  <a:cubicBezTo>
                    <a:pt x="218" y="234"/>
                    <a:pt x="218" y="234"/>
                    <a:pt x="217" y="234"/>
                  </a:cubicBezTo>
                  <a:close/>
                  <a:moveTo>
                    <a:pt x="183" y="163"/>
                  </a:moveTo>
                  <a:cubicBezTo>
                    <a:pt x="184" y="175"/>
                    <a:pt x="195" y="183"/>
                    <a:pt x="181" y="199"/>
                  </a:cubicBezTo>
                  <a:cubicBezTo>
                    <a:pt x="180" y="199"/>
                    <a:pt x="180" y="199"/>
                    <a:pt x="180" y="199"/>
                  </a:cubicBezTo>
                  <a:cubicBezTo>
                    <a:pt x="180" y="199"/>
                    <a:pt x="180" y="199"/>
                    <a:pt x="180" y="199"/>
                  </a:cubicBezTo>
                  <a:cubicBezTo>
                    <a:pt x="179" y="193"/>
                    <a:pt x="179" y="188"/>
                    <a:pt x="179" y="182"/>
                  </a:cubicBezTo>
                  <a:cubicBezTo>
                    <a:pt x="179" y="182"/>
                    <a:pt x="179" y="182"/>
                    <a:pt x="179" y="182"/>
                  </a:cubicBezTo>
                  <a:cubicBezTo>
                    <a:pt x="179" y="182"/>
                    <a:pt x="178" y="182"/>
                    <a:pt x="178" y="182"/>
                  </a:cubicBezTo>
                  <a:cubicBezTo>
                    <a:pt x="178" y="188"/>
                    <a:pt x="177" y="194"/>
                    <a:pt x="178" y="201"/>
                  </a:cubicBezTo>
                  <a:cubicBezTo>
                    <a:pt x="178" y="201"/>
                    <a:pt x="178" y="201"/>
                    <a:pt x="178" y="201"/>
                  </a:cubicBezTo>
                  <a:cubicBezTo>
                    <a:pt x="177" y="201"/>
                    <a:pt x="177" y="201"/>
                    <a:pt x="177" y="201"/>
                  </a:cubicBezTo>
                  <a:cubicBezTo>
                    <a:pt x="164" y="190"/>
                    <a:pt x="170" y="172"/>
                    <a:pt x="182" y="162"/>
                  </a:cubicBezTo>
                  <a:cubicBezTo>
                    <a:pt x="182" y="162"/>
                    <a:pt x="182" y="162"/>
                    <a:pt x="182" y="162"/>
                  </a:cubicBezTo>
                  <a:cubicBezTo>
                    <a:pt x="182" y="162"/>
                    <a:pt x="183" y="162"/>
                    <a:pt x="183" y="163"/>
                  </a:cubicBezTo>
                  <a:close/>
                  <a:moveTo>
                    <a:pt x="163" y="171"/>
                  </a:moveTo>
                  <a:cubicBezTo>
                    <a:pt x="163" y="184"/>
                    <a:pt x="174" y="193"/>
                    <a:pt x="158" y="208"/>
                  </a:cubicBezTo>
                  <a:cubicBezTo>
                    <a:pt x="158" y="208"/>
                    <a:pt x="158" y="208"/>
                    <a:pt x="158" y="208"/>
                  </a:cubicBezTo>
                  <a:cubicBezTo>
                    <a:pt x="157" y="208"/>
                    <a:pt x="157" y="207"/>
                    <a:pt x="157" y="207"/>
                  </a:cubicBezTo>
                  <a:cubicBezTo>
                    <a:pt x="157" y="202"/>
                    <a:pt x="158" y="196"/>
                    <a:pt x="158" y="191"/>
                  </a:cubicBezTo>
                  <a:cubicBezTo>
                    <a:pt x="158" y="190"/>
                    <a:pt x="158" y="190"/>
                    <a:pt x="158" y="190"/>
                  </a:cubicBezTo>
                  <a:cubicBezTo>
                    <a:pt x="158" y="190"/>
                    <a:pt x="157" y="190"/>
                    <a:pt x="157" y="190"/>
                  </a:cubicBezTo>
                  <a:cubicBezTo>
                    <a:pt x="156" y="197"/>
                    <a:pt x="155" y="203"/>
                    <a:pt x="155" y="209"/>
                  </a:cubicBezTo>
                  <a:cubicBezTo>
                    <a:pt x="155" y="209"/>
                    <a:pt x="155" y="209"/>
                    <a:pt x="155" y="209"/>
                  </a:cubicBezTo>
                  <a:cubicBezTo>
                    <a:pt x="155" y="209"/>
                    <a:pt x="155" y="209"/>
                    <a:pt x="154" y="209"/>
                  </a:cubicBezTo>
                  <a:cubicBezTo>
                    <a:pt x="142" y="197"/>
                    <a:pt x="150" y="180"/>
                    <a:pt x="162" y="171"/>
                  </a:cubicBezTo>
                  <a:cubicBezTo>
                    <a:pt x="162" y="171"/>
                    <a:pt x="162" y="171"/>
                    <a:pt x="163" y="171"/>
                  </a:cubicBezTo>
                  <a:cubicBezTo>
                    <a:pt x="163" y="171"/>
                    <a:pt x="163" y="171"/>
                    <a:pt x="163" y="171"/>
                  </a:cubicBezTo>
                  <a:close/>
                  <a:moveTo>
                    <a:pt x="191" y="250"/>
                  </a:moveTo>
                  <a:cubicBezTo>
                    <a:pt x="182" y="239"/>
                    <a:pt x="186" y="221"/>
                    <a:pt x="161" y="221"/>
                  </a:cubicBezTo>
                  <a:cubicBezTo>
                    <a:pt x="160" y="221"/>
                    <a:pt x="160" y="221"/>
                    <a:pt x="160" y="221"/>
                  </a:cubicBezTo>
                  <a:cubicBezTo>
                    <a:pt x="160" y="221"/>
                    <a:pt x="160" y="221"/>
                    <a:pt x="160" y="221"/>
                  </a:cubicBezTo>
                  <a:cubicBezTo>
                    <a:pt x="165" y="227"/>
                    <a:pt x="170" y="233"/>
                    <a:pt x="175" y="238"/>
                  </a:cubicBezTo>
                  <a:cubicBezTo>
                    <a:pt x="175" y="238"/>
                    <a:pt x="175" y="239"/>
                    <a:pt x="175" y="239"/>
                  </a:cubicBezTo>
                  <a:cubicBezTo>
                    <a:pt x="175" y="239"/>
                    <a:pt x="174" y="239"/>
                    <a:pt x="174" y="239"/>
                  </a:cubicBezTo>
                  <a:cubicBezTo>
                    <a:pt x="168" y="234"/>
                    <a:pt x="162" y="228"/>
                    <a:pt x="157" y="222"/>
                  </a:cubicBezTo>
                  <a:cubicBezTo>
                    <a:pt x="157" y="221"/>
                    <a:pt x="157" y="221"/>
                    <a:pt x="157" y="221"/>
                  </a:cubicBezTo>
                  <a:cubicBezTo>
                    <a:pt x="157" y="221"/>
                    <a:pt x="156" y="222"/>
                    <a:pt x="156" y="222"/>
                  </a:cubicBezTo>
                  <a:cubicBezTo>
                    <a:pt x="153" y="243"/>
                    <a:pt x="173" y="254"/>
                    <a:pt x="191" y="251"/>
                  </a:cubicBezTo>
                  <a:cubicBezTo>
                    <a:pt x="191" y="251"/>
                    <a:pt x="191" y="251"/>
                    <a:pt x="191" y="251"/>
                  </a:cubicBezTo>
                  <a:cubicBezTo>
                    <a:pt x="191" y="251"/>
                    <a:pt x="191" y="251"/>
                    <a:pt x="191" y="2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14" name="Connecteur droit 13"/>
          <p:cNvCxnSpPr/>
          <p:nvPr/>
        </p:nvCxnSpPr>
        <p:spPr bwMode="auto">
          <a:xfrm flipV="1">
            <a:off x="6399249" y="1425934"/>
            <a:ext cx="0" cy="1649872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4242916" y="3722677"/>
            <a:ext cx="4312667" cy="262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300" b="1" dirty="0">
                <a:solidFill>
                  <a:schemeClr val="bg2"/>
                </a:solidFill>
                <a:latin typeface="Century Gothic" pitchFamily="34" charset="0"/>
              </a:rPr>
              <a:t>Inventing tomorrow’s products today</a:t>
            </a:r>
          </a:p>
        </p:txBody>
      </p:sp>
      <p:sp>
        <p:nvSpPr>
          <p:cNvPr id="23" name="Parallélogramme 22"/>
          <p:cNvSpPr/>
          <p:nvPr/>
        </p:nvSpPr>
        <p:spPr>
          <a:xfrm>
            <a:off x="4338066" y="3615496"/>
            <a:ext cx="4122366" cy="484018"/>
          </a:xfrm>
          <a:prstGeom prst="parallelogram">
            <a:avLst>
              <a:gd name="adj" fmla="val 0"/>
            </a:avLst>
          </a:prstGeom>
          <a:noFill/>
          <a:ln w="952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/>
          </a:p>
        </p:txBody>
      </p:sp>
      <p:sp>
        <p:nvSpPr>
          <p:cNvPr id="30" name="Demi-cadre 29"/>
          <p:cNvSpPr/>
          <p:nvPr/>
        </p:nvSpPr>
        <p:spPr bwMode="auto">
          <a:xfrm rot="10800000">
            <a:off x="8167070" y="3803420"/>
            <a:ext cx="290232" cy="296094"/>
          </a:xfrm>
          <a:prstGeom prst="halfFrame">
            <a:avLst>
              <a:gd name="adj1" fmla="val 9900"/>
              <a:gd name="adj2" fmla="val 10828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/>
          </a:p>
        </p:txBody>
      </p:sp>
      <p:sp>
        <p:nvSpPr>
          <p:cNvPr id="31" name="Demi-cadre 30"/>
          <p:cNvSpPr/>
          <p:nvPr/>
        </p:nvSpPr>
        <p:spPr bwMode="auto">
          <a:xfrm>
            <a:off x="4338155" y="3615496"/>
            <a:ext cx="290232" cy="296094"/>
          </a:xfrm>
          <a:prstGeom prst="halfFrame">
            <a:avLst>
              <a:gd name="adj1" fmla="val 9900"/>
              <a:gd name="adj2" fmla="val 10828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1098" y="1292043"/>
            <a:ext cx="777485" cy="95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0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Thales Global Presence (per country)</a:t>
            </a:r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5" y="646539"/>
            <a:ext cx="7421078" cy="4081593"/>
          </a:xfrm>
          <a:prstGeom prst="rect">
            <a:avLst/>
          </a:prstGeom>
        </p:spPr>
      </p:pic>
      <p:sp>
        <p:nvSpPr>
          <p:cNvPr id="6" name="Ellipse 364"/>
          <p:cNvSpPr>
            <a:spLocks noChangeArrowheads="1"/>
          </p:cNvSpPr>
          <p:nvPr/>
        </p:nvSpPr>
        <p:spPr bwMode="auto">
          <a:xfrm>
            <a:off x="2282721" y="2271083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7" name="Ellipse 364"/>
          <p:cNvSpPr>
            <a:spLocks noChangeArrowheads="1"/>
          </p:cNvSpPr>
          <p:nvPr/>
        </p:nvSpPr>
        <p:spPr bwMode="auto">
          <a:xfrm>
            <a:off x="4411283" y="2521724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8" name="Ellipse 364"/>
          <p:cNvSpPr>
            <a:spLocks noChangeArrowheads="1"/>
          </p:cNvSpPr>
          <p:nvPr/>
        </p:nvSpPr>
        <p:spPr bwMode="auto">
          <a:xfrm>
            <a:off x="3028536" y="3847982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9" name="Ellipse 364"/>
          <p:cNvSpPr>
            <a:spLocks noChangeArrowheads="1"/>
          </p:cNvSpPr>
          <p:nvPr/>
        </p:nvSpPr>
        <p:spPr bwMode="auto">
          <a:xfrm>
            <a:off x="7112919" y="3647721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10" name="Ellipse 364"/>
          <p:cNvSpPr>
            <a:spLocks noChangeArrowheads="1"/>
          </p:cNvSpPr>
          <p:nvPr/>
        </p:nvSpPr>
        <p:spPr bwMode="auto">
          <a:xfrm>
            <a:off x="7983236" y="4038167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11" name="Ellipse 364"/>
          <p:cNvSpPr>
            <a:spLocks noChangeArrowheads="1"/>
          </p:cNvSpPr>
          <p:nvPr/>
        </p:nvSpPr>
        <p:spPr bwMode="auto">
          <a:xfrm>
            <a:off x="4654555" y="2122462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12" name="Ellipse 364"/>
          <p:cNvSpPr>
            <a:spLocks noChangeArrowheads="1"/>
          </p:cNvSpPr>
          <p:nvPr/>
        </p:nvSpPr>
        <p:spPr bwMode="auto">
          <a:xfrm>
            <a:off x="5364168" y="2329104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13" name="Ellipse 364"/>
          <p:cNvSpPr>
            <a:spLocks noChangeArrowheads="1"/>
          </p:cNvSpPr>
          <p:nvPr/>
        </p:nvSpPr>
        <p:spPr bwMode="auto">
          <a:xfrm>
            <a:off x="4446354" y="2044372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14" name="Ellipse 364"/>
          <p:cNvSpPr>
            <a:spLocks noChangeArrowheads="1"/>
          </p:cNvSpPr>
          <p:nvPr/>
        </p:nvSpPr>
        <p:spPr bwMode="auto">
          <a:xfrm>
            <a:off x="3271620" y="3369370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15" name="Ellipse 364"/>
          <p:cNvSpPr>
            <a:spLocks noChangeArrowheads="1"/>
          </p:cNvSpPr>
          <p:nvPr/>
        </p:nvSpPr>
        <p:spPr bwMode="auto">
          <a:xfrm>
            <a:off x="4817504" y="2396397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16" name="Ellipse 364"/>
          <p:cNvSpPr>
            <a:spLocks noChangeArrowheads="1"/>
          </p:cNvSpPr>
          <p:nvPr/>
        </p:nvSpPr>
        <p:spPr bwMode="auto">
          <a:xfrm>
            <a:off x="2044479" y="1915713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17" name="Ellipse 364"/>
          <p:cNvSpPr>
            <a:spLocks noChangeArrowheads="1"/>
          </p:cNvSpPr>
          <p:nvPr/>
        </p:nvSpPr>
        <p:spPr bwMode="auto">
          <a:xfrm>
            <a:off x="2861022" y="3960078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18" name="Ellipse 364"/>
          <p:cNvSpPr>
            <a:spLocks noChangeArrowheads="1"/>
          </p:cNvSpPr>
          <p:nvPr/>
        </p:nvSpPr>
        <p:spPr bwMode="auto">
          <a:xfrm>
            <a:off x="6735089" y="2489750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19" name="Ellipse 364"/>
          <p:cNvSpPr>
            <a:spLocks noChangeArrowheads="1"/>
          </p:cNvSpPr>
          <p:nvPr/>
        </p:nvSpPr>
        <p:spPr bwMode="auto">
          <a:xfrm>
            <a:off x="2816179" y="3068348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20" name="Ellipse 364"/>
          <p:cNvSpPr>
            <a:spLocks noChangeArrowheads="1"/>
          </p:cNvSpPr>
          <p:nvPr/>
        </p:nvSpPr>
        <p:spPr bwMode="auto">
          <a:xfrm>
            <a:off x="4553035" y="1854021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21" name="Ellipse 364"/>
          <p:cNvSpPr>
            <a:spLocks noChangeArrowheads="1"/>
          </p:cNvSpPr>
          <p:nvPr/>
        </p:nvSpPr>
        <p:spPr bwMode="auto">
          <a:xfrm>
            <a:off x="4964205" y="2581686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22" name="Ellipse 364"/>
          <p:cNvSpPr>
            <a:spLocks noChangeArrowheads="1"/>
          </p:cNvSpPr>
          <p:nvPr/>
        </p:nvSpPr>
        <p:spPr bwMode="auto">
          <a:xfrm>
            <a:off x="4897256" y="1643850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23" name="Ellipse 364"/>
          <p:cNvSpPr>
            <a:spLocks noChangeArrowheads="1"/>
          </p:cNvSpPr>
          <p:nvPr/>
        </p:nvSpPr>
        <p:spPr bwMode="auto">
          <a:xfrm>
            <a:off x="4400635" y="2105026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24" name="Ellipse 364"/>
          <p:cNvSpPr>
            <a:spLocks noChangeArrowheads="1"/>
          </p:cNvSpPr>
          <p:nvPr/>
        </p:nvSpPr>
        <p:spPr bwMode="auto">
          <a:xfrm>
            <a:off x="4563014" y="2063017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25" name="Ellipse 364"/>
          <p:cNvSpPr>
            <a:spLocks noChangeArrowheads="1"/>
          </p:cNvSpPr>
          <p:nvPr/>
        </p:nvSpPr>
        <p:spPr bwMode="auto">
          <a:xfrm>
            <a:off x="4761133" y="2138118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26" name="Ellipse 364"/>
          <p:cNvSpPr>
            <a:spLocks noChangeArrowheads="1"/>
          </p:cNvSpPr>
          <p:nvPr/>
        </p:nvSpPr>
        <p:spPr bwMode="auto">
          <a:xfrm>
            <a:off x="5959297" y="2700066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27" name="Ellipse 364"/>
          <p:cNvSpPr>
            <a:spLocks noChangeArrowheads="1"/>
          </p:cNvSpPr>
          <p:nvPr/>
        </p:nvSpPr>
        <p:spPr bwMode="auto">
          <a:xfrm>
            <a:off x="6621131" y="3346510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28" name="Ellipse 364"/>
          <p:cNvSpPr>
            <a:spLocks noChangeArrowheads="1"/>
          </p:cNvSpPr>
          <p:nvPr/>
        </p:nvSpPr>
        <p:spPr bwMode="auto">
          <a:xfrm>
            <a:off x="4640741" y="2280286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29" name="Ellipse 364"/>
          <p:cNvSpPr>
            <a:spLocks noChangeArrowheads="1"/>
          </p:cNvSpPr>
          <p:nvPr/>
        </p:nvSpPr>
        <p:spPr bwMode="auto">
          <a:xfrm>
            <a:off x="7210305" y="2431875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30" name="Ellipse 364"/>
          <p:cNvSpPr>
            <a:spLocks noChangeArrowheads="1"/>
          </p:cNvSpPr>
          <p:nvPr/>
        </p:nvSpPr>
        <p:spPr bwMode="auto">
          <a:xfrm>
            <a:off x="5748330" y="2059306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31" name="Ellipse 364"/>
          <p:cNvSpPr>
            <a:spLocks noChangeArrowheads="1"/>
          </p:cNvSpPr>
          <p:nvPr/>
        </p:nvSpPr>
        <p:spPr bwMode="auto">
          <a:xfrm>
            <a:off x="5139464" y="3210080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32" name="Ellipse 364"/>
          <p:cNvSpPr>
            <a:spLocks noChangeArrowheads="1"/>
          </p:cNvSpPr>
          <p:nvPr/>
        </p:nvSpPr>
        <p:spPr bwMode="auto">
          <a:xfrm>
            <a:off x="5344404" y="2567444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33" name="Ellipse 364"/>
          <p:cNvSpPr>
            <a:spLocks noChangeArrowheads="1"/>
          </p:cNvSpPr>
          <p:nvPr/>
        </p:nvSpPr>
        <p:spPr bwMode="auto">
          <a:xfrm>
            <a:off x="4892602" y="1869993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34" name="Ellipse 364"/>
          <p:cNvSpPr>
            <a:spLocks noChangeArrowheads="1"/>
          </p:cNvSpPr>
          <p:nvPr/>
        </p:nvSpPr>
        <p:spPr bwMode="auto">
          <a:xfrm>
            <a:off x="5079477" y="2492817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35" name="Ellipse 364"/>
          <p:cNvSpPr>
            <a:spLocks noChangeArrowheads="1"/>
          </p:cNvSpPr>
          <p:nvPr/>
        </p:nvSpPr>
        <p:spPr bwMode="auto">
          <a:xfrm>
            <a:off x="6456007" y="3091208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36" name="Ellipse 364"/>
          <p:cNvSpPr>
            <a:spLocks noChangeArrowheads="1"/>
          </p:cNvSpPr>
          <p:nvPr/>
        </p:nvSpPr>
        <p:spPr bwMode="auto">
          <a:xfrm>
            <a:off x="2237002" y="2627738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37" name="Ellipse 364"/>
          <p:cNvSpPr>
            <a:spLocks noChangeArrowheads="1"/>
          </p:cNvSpPr>
          <p:nvPr/>
        </p:nvSpPr>
        <p:spPr bwMode="auto">
          <a:xfrm>
            <a:off x="4258505" y="2465838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38" name="Ellipse 364"/>
          <p:cNvSpPr>
            <a:spLocks noChangeArrowheads="1"/>
          </p:cNvSpPr>
          <p:nvPr/>
        </p:nvSpPr>
        <p:spPr bwMode="auto">
          <a:xfrm>
            <a:off x="4464061" y="1990924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39" name="Ellipse 364"/>
          <p:cNvSpPr>
            <a:spLocks noChangeArrowheads="1"/>
          </p:cNvSpPr>
          <p:nvPr/>
        </p:nvSpPr>
        <p:spPr bwMode="auto">
          <a:xfrm>
            <a:off x="4513350" y="2957459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40" name="Ellipse 364"/>
          <p:cNvSpPr>
            <a:spLocks noChangeArrowheads="1"/>
          </p:cNvSpPr>
          <p:nvPr/>
        </p:nvSpPr>
        <p:spPr bwMode="auto">
          <a:xfrm>
            <a:off x="4563014" y="1689570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41" name="Ellipse 364"/>
          <p:cNvSpPr>
            <a:spLocks noChangeArrowheads="1"/>
          </p:cNvSpPr>
          <p:nvPr/>
        </p:nvSpPr>
        <p:spPr bwMode="auto">
          <a:xfrm>
            <a:off x="5488855" y="2794542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42" name="Ellipse 364"/>
          <p:cNvSpPr>
            <a:spLocks noChangeArrowheads="1"/>
          </p:cNvSpPr>
          <p:nvPr/>
        </p:nvSpPr>
        <p:spPr bwMode="auto">
          <a:xfrm>
            <a:off x="5813624" y="2535470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43" name="Ellipse 364"/>
          <p:cNvSpPr>
            <a:spLocks noChangeArrowheads="1"/>
          </p:cNvSpPr>
          <p:nvPr/>
        </p:nvSpPr>
        <p:spPr bwMode="auto">
          <a:xfrm>
            <a:off x="4761132" y="1970640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44" name="Ellipse 364"/>
          <p:cNvSpPr>
            <a:spLocks noChangeArrowheads="1"/>
          </p:cNvSpPr>
          <p:nvPr/>
        </p:nvSpPr>
        <p:spPr bwMode="auto">
          <a:xfrm>
            <a:off x="4174785" y="2352917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45" name="Ellipse 364"/>
          <p:cNvSpPr>
            <a:spLocks noChangeArrowheads="1"/>
          </p:cNvSpPr>
          <p:nvPr/>
        </p:nvSpPr>
        <p:spPr bwMode="auto">
          <a:xfrm>
            <a:off x="4278788" y="2289517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46" name="Ellipse 364"/>
          <p:cNvSpPr>
            <a:spLocks noChangeArrowheads="1"/>
          </p:cNvSpPr>
          <p:nvPr/>
        </p:nvSpPr>
        <p:spPr bwMode="auto">
          <a:xfrm>
            <a:off x="5412082" y="2650598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47" name="Ellipse 364"/>
          <p:cNvSpPr>
            <a:spLocks noChangeArrowheads="1"/>
          </p:cNvSpPr>
          <p:nvPr/>
        </p:nvSpPr>
        <p:spPr bwMode="auto">
          <a:xfrm>
            <a:off x="4863223" y="2194474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48" name="Ellipse 364"/>
          <p:cNvSpPr>
            <a:spLocks noChangeArrowheads="1"/>
          </p:cNvSpPr>
          <p:nvPr/>
        </p:nvSpPr>
        <p:spPr bwMode="auto">
          <a:xfrm>
            <a:off x="4662448" y="1689570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49" name="Ellipse 364"/>
          <p:cNvSpPr>
            <a:spLocks noChangeArrowheads="1"/>
          </p:cNvSpPr>
          <p:nvPr/>
        </p:nvSpPr>
        <p:spPr bwMode="auto">
          <a:xfrm>
            <a:off x="4517295" y="2143472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50" name="Ellipse 364"/>
          <p:cNvSpPr>
            <a:spLocks noChangeArrowheads="1"/>
          </p:cNvSpPr>
          <p:nvPr/>
        </p:nvSpPr>
        <p:spPr bwMode="auto">
          <a:xfrm>
            <a:off x="6436850" y="2890458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51" name="Ellipse 364"/>
          <p:cNvSpPr>
            <a:spLocks noChangeArrowheads="1"/>
          </p:cNvSpPr>
          <p:nvPr/>
        </p:nvSpPr>
        <p:spPr bwMode="auto">
          <a:xfrm>
            <a:off x="5065980" y="2306116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52" name="Ellipse 364"/>
          <p:cNvSpPr>
            <a:spLocks noChangeArrowheads="1"/>
          </p:cNvSpPr>
          <p:nvPr/>
        </p:nvSpPr>
        <p:spPr bwMode="auto">
          <a:xfrm>
            <a:off x="5488828" y="2680500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53" name="Ellipse 364"/>
          <p:cNvSpPr>
            <a:spLocks noChangeArrowheads="1"/>
          </p:cNvSpPr>
          <p:nvPr/>
        </p:nvSpPr>
        <p:spPr bwMode="auto">
          <a:xfrm>
            <a:off x="4315732" y="1949822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54" name="Ellipse 364"/>
          <p:cNvSpPr>
            <a:spLocks noChangeArrowheads="1"/>
          </p:cNvSpPr>
          <p:nvPr/>
        </p:nvSpPr>
        <p:spPr bwMode="auto">
          <a:xfrm>
            <a:off x="3005676" y="3071479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55" name="Ellipse 364"/>
          <p:cNvSpPr>
            <a:spLocks noChangeArrowheads="1"/>
          </p:cNvSpPr>
          <p:nvPr/>
        </p:nvSpPr>
        <p:spPr bwMode="auto">
          <a:xfrm>
            <a:off x="6527108" y="2735953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56" name="Ellipse 364"/>
          <p:cNvSpPr>
            <a:spLocks noChangeArrowheads="1"/>
          </p:cNvSpPr>
          <p:nvPr/>
        </p:nvSpPr>
        <p:spPr bwMode="auto">
          <a:xfrm>
            <a:off x="5273420" y="2660449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57" name="Ellipse 364"/>
          <p:cNvSpPr>
            <a:spLocks noChangeArrowheads="1"/>
          </p:cNvSpPr>
          <p:nvPr/>
        </p:nvSpPr>
        <p:spPr bwMode="auto">
          <a:xfrm>
            <a:off x="5185183" y="1831161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58" name="Ellipse 364"/>
          <p:cNvSpPr>
            <a:spLocks noChangeArrowheads="1"/>
          </p:cNvSpPr>
          <p:nvPr/>
        </p:nvSpPr>
        <p:spPr bwMode="auto">
          <a:xfrm>
            <a:off x="6493944" y="3153971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59" name="Ellipse 364"/>
          <p:cNvSpPr>
            <a:spLocks noChangeArrowheads="1"/>
          </p:cNvSpPr>
          <p:nvPr/>
        </p:nvSpPr>
        <p:spPr bwMode="auto">
          <a:xfrm>
            <a:off x="4840363" y="3772028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  <p:sp>
        <p:nvSpPr>
          <p:cNvPr id="60" name="Ellipse 364"/>
          <p:cNvSpPr>
            <a:spLocks noChangeArrowheads="1"/>
          </p:cNvSpPr>
          <p:nvPr/>
        </p:nvSpPr>
        <p:spPr bwMode="auto">
          <a:xfrm>
            <a:off x="7039179" y="2396829"/>
            <a:ext cx="45719" cy="4572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/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148180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Together, Safer, Everywhere </a:t>
            </a:r>
            <a:endParaRPr lang="en-GB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79515" y="781072"/>
            <a:ext cx="5322434" cy="3934455"/>
          </a:xfrm>
        </p:spPr>
        <p:txBody>
          <a:bodyPr/>
          <a:lstStyle/>
          <a:p>
            <a:pPr marL="179025" indent="0">
              <a:buNone/>
            </a:pPr>
            <a:r>
              <a:rPr lang="en-GB" sz="1400" smtClean="0"/>
              <a:t>Our global approach ensures that customers all over </a:t>
            </a:r>
            <a:br>
              <a:rPr lang="en-GB" sz="1400" smtClean="0"/>
            </a:br>
            <a:r>
              <a:rPr lang="en-GB" sz="1400" smtClean="0"/>
              <a:t>the world have access to the best expertise.</a:t>
            </a:r>
            <a:endParaRPr lang="en-GB" sz="1400"/>
          </a:p>
        </p:txBody>
      </p:sp>
      <p:pic>
        <p:nvPicPr>
          <p:cNvPr id="3" name="Espace réservé pour une image  2" descr="2014_Security_bis.pn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" r="7733"/>
          <a:stretch>
            <a:fillRect/>
          </a:stretch>
        </p:blipFill>
        <p:spPr/>
      </p:pic>
      <p:sp>
        <p:nvSpPr>
          <p:cNvPr id="14" name="Espace réservé du contenu 7"/>
          <p:cNvSpPr txBox="1">
            <a:spLocks/>
          </p:cNvSpPr>
          <p:nvPr/>
        </p:nvSpPr>
        <p:spPr>
          <a:xfrm>
            <a:off x="179515" y="1390379"/>
            <a:ext cx="5322434" cy="3342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000" indent="-180975" algn="l" defTabSz="457200" rtl="0" eaLnBrk="1" latinLnBrk="0" hangingPunct="1">
              <a:lnSpc>
                <a:spcPct val="100000"/>
              </a:lnSpc>
              <a:spcBef>
                <a:spcPts val="1920"/>
              </a:spcBef>
              <a:spcAft>
                <a:spcPts val="480"/>
              </a:spcAft>
              <a:buClr>
                <a:schemeClr val="bg2"/>
              </a:buClr>
              <a:buSzPct val="90000"/>
              <a:buFont typeface="Century Gothic" panose="020B0502020202020204" pitchFamily="34" charset="0"/>
              <a:buChar char="▌"/>
              <a:tabLst>
                <a:tab pos="985838" algn="l"/>
              </a:tabLst>
              <a:defRPr lang="fr-FR" sz="1800" b="1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39750" indent="-182563" algn="l" defTabSz="457200" rtl="0" eaLnBrk="1" latinLnBrk="0" hangingPunct="1">
              <a:spcBef>
                <a:spcPts val="984"/>
              </a:spcBef>
              <a:buSzPct val="100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82563" algn="l" defTabSz="457200" rtl="0" eaLnBrk="1" latinLnBrk="0" hangingPunct="1">
              <a:spcBef>
                <a:spcPts val="1560"/>
              </a:spcBef>
              <a:buSzPct val="100000"/>
              <a:buFont typeface="Lucida Grande"/>
              <a:buChar char="-"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lvl="1" indent="-179388">
              <a:defRPr/>
            </a:pPr>
            <a:r>
              <a:rPr lang="en-GB" sz="1050" dirty="0" smtClean="0"/>
              <a:t>We operate on all five continents, wherever our customers' operations are located. We are stepping up our development in fast-growing economies where our experience and unique value proposition </a:t>
            </a:r>
            <a:br>
              <a:rPr lang="en-GB" sz="1050" dirty="0" smtClean="0"/>
            </a:br>
            <a:r>
              <a:rPr lang="en-GB" sz="1050" dirty="0" smtClean="0"/>
              <a:t>can help customers to meet the new challenges of globalisation, urbanisation and cybersecurity.</a:t>
            </a:r>
          </a:p>
          <a:p>
            <a:pPr marL="447675" lvl="1" indent="-179388">
              <a:defRPr/>
            </a:pPr>
            <a:r>
              <a:rPr lang="en-GB" sz="1050" dirty="0" smtClean="0"/>
              <a:t>Interoperability is part of our genetic code. It is one of our key differentiators and the key to the efficient use of resources in an interconnected, increasingly complex world.</a:t>
            </a:r>
          </a:p>
          <a:p>
            <a:pPr marL="447675" lvl="1" indent="-179388">
              <a:defRPr/>
            </a:pPr>
            <a:r>
              <a:rPr lang="en-GB" sz="1050" dirty="0" smtClean="0"/>
              <a:t>Our solutions – from the smallest component to the most complex systems – are deployed in all environments (air, land, maritime, </a:t>
            </a:r>
            <a:br>
              <a:rPr lang="en-GB" sz="1050" dirty="0" smtClean="0"/>
            </a:br>
            <a:r>
              <a:rPr lang="en-GB" sz="1050" dirty="0" smtClean="0"/>
              <a:t>space, cyberspace) to meet the needs of both civil and military users.</a:t>
            </a:r>
          </a:p>
          <a:p>
            <a:pPr marL="447675" lvl="1" indent="-179388">
              <a:defRPr/>
            </a:pPr>
            <a:r>
              <a:rPr lang="en-GB" sz="1050" dirty="0" smtClean="0"/>
              <a:t>The solutions we propose draw on the knowledge and experience </a:t>
            </a:r>
            <a:br>
              <a:rPr lang="en-GB" sz="1050" dirty="0" smtClean="0"/>
            </a:br>
            <a:r>
              <a:rPr lang="en-GB" sz="1050" dirty="0" smtClean="0"/>
              <a:t>of the Group's best experts, wherever they are located, and benefit </a:t>
            </a:r>
            <a:br>
              <a:rPr lang="en-GB" sz="1050" dirty="0" smtClean="0"/>
            </a:br>
            <a:r>
              <a:rPr lang="en-GB" sz="1050" dirty="0" smtClean="0"/>
              <a:t>from Thales's proven capacity for multinational teamwork. Our global investment strategy is shaped by this relentless quest for technical excellence</a:t>
            </a:r>
            <a:endParaRPr lang="en-GB" sz="1050" dirty="0"/>
          </a:p>
        </p:txBody>
      </p:sp>
      <p:sp>
        <p:nvSpPr>
          <p:cNvPr id="7" name="Rectangle 6"/>
          <p:cNvSpPr/>
          <p:nvPr/>
        </p:nvSpPr>
        <p:spPr>
          <a:xfrm>
            <a:off x="6226062" y="1457514"/>
            <a:ext cx="345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  <a:latin typeface="Century Gothic" pitchFamily="34" charset="0"/>
              </a:rPr>
              <a:t>TOGETHER,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Century Gothic" pitchFamily="34" charset="0"/>
              </a:rPr>
              <a:t>SAFER, </a:t>
            </a:r>
            <a:r>
              <a:rPr lang="en-US" sz="2000" b="1" dirty="0">
                <a:solidFill>
                  <a:schemeClr val="bg1"/>
                </a:solidFill>
                <a:latin typeface="Century Gothic" pitchFamily="34" charset="0"/>
              </a:rPr>
              <a:t>EVERYWHERE</a:t>
            </a:r>
          </a:p>
        </p:txBody>
      </p:sp>
    </p:spTree>
    <p:extLst>
      <p:ext uri="{BB962C8B-B14F-4D97-AF65-F5344CB8AC3E}">
        <p14:creationId xmlns:p14="http://schemas.microsoft.com/office/powerpoint/2010/main" val="15038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25b7d2911f0fbe4c9e99293a22207b53c1b645"/>
  <p:tag name="ISPRING_RESOURCE_PATHS_HASH_2" val="c8f5636dd27f7bbf752c5924052e97411aadd0"/>
</p:tagLst>
</file>

<file path=ppt/theme/theme1.xml><?xml version="1.0" encoding="utf-8"?>
<a:theme xmlns:a="http://schemas.openxmlformats.org/drawingml/2006/main" name="Thales_global_16.9">
  <a:themeElements>
    <a:clrScheme name="Thales_corpo_mars_02">
      <a:dk1>
        <a:srgbClr val="333366"/>
      </a:dk1>
      <a:lt1>
        <a:srgbClr val="FFFFFF"/>
      </a:lt1>
      <a:dk2>
        <a:srgbClr val="333366"/>
      </a:dk2>
      <a:lt2>
        <a:srgbClr val="5DBFD4"/>
      </a:lt2>
      <a:accent1>
        <a:srgbClr val="5DBFD4"/>
      </a:accent1>
      <a:accent2>
        <a:srgbClr val="333366"/>
      </a:accent2>
      <a:accent3>
        <a:srgbClr val="DC006B"/>
      </a:accent3>
      <a:accent4>
        <a:srgbClr val="505050"/>
      </a:accent4>
      <a:accent5>
        <a:srgbClr val="969696"/>
      </a:accent5>
      <a:accent6>
        <a:srgbClr val="5491A0"/>
      </a:accent6>
      <a:hlink>
        <a:srgbClr val="333366"/>
      </a:hlink>
      <a:folHlink>
        <a:srgbClr val="333366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hales_global_16.9_VA" id="{86CC8F7D-9707-45A9-8669-186997B63664}" vid="{CB49C902-0D2D-4DBC-B287-0C913608555F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nalisée 79">
    <a:dk1>
      <a:srgbClr val="333366"/>
    </a:dk1>
    <a:lt1>
      <a:srgbClr val="FFFFFF"/>
    </a:lt1>
    <a:dk2>
      <a:srgbClr val="333366"/>
    </a:dk2>
    <a:lt2>
      <a:srgbClr val="5DBFD4"/>
    </a:lt2>
    <a:accent1>
      <a:srgbClr val="5DBFD4"/>
    </a:accent1>
    <a:accent2>
      <a:srgbClr val="333366"/>
    </a:accent2>
    <a:accent3>
      <a:srgbClr val="ED1164"/>
    </a:accent3>
    <a:accent4>
      <a:srgbClr val="505050"/>
    </a:accent4>
    <a:accent5>
      <a:srgbClr val="969696"/>
    </a:accent5>
    <a:accent6>
      <a:srgbClr val="5491A0"/>
    </a:accent6>
    <a:hlink>
      <a:srgbClr val="333366"/>
    </a:hlink>
    <a:folHlink>
      <a:srgbClr val="333366"/>
    </a:folHlink>
  </a:clrScheme>
  <a:fontScheme name="Austin">
    <a:maj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Thales_global_16.9_VA</Template>
  <TotalTime>588</TotalTime>
  <Words>205</Words>
  <Application>Microsoft Office PowerPoint</Application>
  <PresentationFormat>Affichage à l'écran (16:9)</PresentationFormat>
  <Paragraphs>67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Thales_global_16.9</vt:lpstr>
      <vt:lpstr>The Thales group</vt:lpstr>
      <vt:lpstr>Profile</vt:lpstr>
      <vt:lpstr>Businesses</vt:lpstr>
      <vt:lpstr>A strategy driven by innovation</vt:lpstr>
      <vt:lpstr>Thales Global Presence (per country)</vt:lpstr>
      <vt:lpstr>Together, Safer, Everywhere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Bernardo RESENDE</cp:lastModifiedBy>
  <cp:revision>85</cp:revision>
  <dcterms:created xsi:type="dcterms:W3CDTF">2015-03-19T08:37:38Z</dcterms:created>
  <dcterms:modified xsi:type="dcterms:W3CDTF">2015-11-09T13:54:21Z</dcterms:modified>
</cp:coreProperties>
</file>