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7" r:id="rId1"/>
    <p:sldMasterId id="2147483799" r:id="rId2"/>
  </p:sldMasterIdLst>
  <p:notesMasterIdLst>
    <p:notesMasterId r:id="rId11"/>
  </p:notesMasterIdLst>
  <p:handoutMasterIdLst>
    <p:handoutMasterId r:id="rId12"/>
  </p:handoutMasterIdLst>
  <p:sldIdLst>
    <p:sldId id="432" r:id="rId3"/>
    <p:sldId id="455" r:id="rId4"/>
    <p:sldId id="446" r:id="rId5"/>
    <p:sldId id="471" r:id="rId6"/>
    <p:sldId id="472" r:id="rId7"/>
    <p:sldId id="466" r:id="rId8"/>
    <p:sldId id="477" r:id="rId9"/>
    <p:sldId id="438" r:id="rId10"/>
  </p:sldIdLst>
  <p:sldSz cx="9144000" cy="5143500" type="screen16x9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5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516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305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9045" y="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773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9045" y="694773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30A979-00AB-4798-A104-F4E3FCCC7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71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9045" y="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3788" y="549275"/>
            <a:ext cx="4873625" cy="2741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736" y="3474721"/>
            <a:ext cx="7679732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773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9045" y="694773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4A12C8-2C28-4570-BF40-EA4A75B97A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4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12C8-2C28-4570-BF40-EA4A75B97A0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8F6B0E-26BE-4983-9B2B-37041EF780B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1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12C8-2C28-4570-BF40-EA4A75B97A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2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12C8-2C28-4570-BF40-EA4A75B97A0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5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12C8-2C28-4570-BF40-EA4A75B97A0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6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\\cern.ch\dfs\Users\m\mlejeune\Desktop\AS SCREENSHOTS - For PPT\1_No_text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70" b="12943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1657350"/>
            <a:ext cx="4800600" cy="1600200"/>
          </a:xfrm>
        </p:spPr>
        <p:txBody>
          <a:bodyPr anchor="b"/>
          <a:lstStyle>
            <a:lvl1pPr>
              <a:lnSpc>
                <a:spcPct val="100000"/>
              </a:lnSpc>
              <a:defRPr sz="3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429002"/>
            <a:ext cx="4800600" cy="914400"/>
          </a:xfrm>
        </p:spPr>
        <p:txBody>
          <a:bodyPr/>
          <a:lstStyle>
            <a:lvl1pPr marL="0" indent="0" algn="r">
              <a:buFont typeface="Tw Cen MT Condensed Extra Bold" pitchFamily="34" charset="0"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0" y="4248150"/>
            <a:ext cx="1343101" cy="8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7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B6A18-48BB-4144-B07A-71F52C47B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79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71450"/>
            <a:ext cx="19050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71450"/>
            <a:ext cx="55626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3914F-198C-485C-81C8-54FFFE0695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82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79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98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112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59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52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404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53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3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tx2">
                  <a:lumMod val="65000"/>
                  <a:lumOff val="35000"/>
                </a:schemeClr>
              </a:buClr>
              <a:buFont typeface="Arial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accent4">
                  <a:lumMod val="50000"/>
                  <a:lumOff val="50000"/>
                </a:schemeClr>
              </a:buClr>
              <a:buFont typeface="Arial" pitchFamily="34" charset="0"/>
              <a:buChar char="›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i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50220-DD9C-47A5-93EE-42AF7A75DF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9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10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80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53107-F608-456C-B393-1636D6288C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01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914400"/>
            <a:ext cx="3733800" cy="382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914400"/>
            <a:ext cx="3733800" cy="382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0176A-5866-4CEE-8F28-C919D9E3FB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17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AD700-66B0-443A-AB99-3C1FAC844F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9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E3D9-8D13-4984-BB83-25C3368A53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9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A65D-7072-47D8-A2F2-9D5D40918B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9954B-5CDA-43F8-873A-EEFBD1CA1A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85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6E66B-3C5D-4590-A840-4F056A3E3D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7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m\mlejeune\Desktop\AS SCREENSHOTS - For PPT\17_No_text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17" b="12889"/>
          <a:stretch/>
        </p:blipFill>
        <p:spPr bwMode="auto">
          <a:xfrm flipH="1">
            <a:off x="0" y="0"/>
            <a:ext cx="347663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228600" y="4914900"/>
            <a:ext cx="8686800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914400"/>
            <a:ext cx="7620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4914900"/>
            <a:ext cx="685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i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71451"/>
            <a:ext cx="7620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49149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9" y="76200"/>
            <a:ext cx="1343101" cy="8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5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6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120000"/>
        <a:buFont typeface="Tw Cen MT Condensed Extra Bold" pitchFamily="34" charset="0"/>
        <a:buChar char="&gt;"/>
        <a:defRPr sz="28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Wingdings" charset="2"/>
        <a:buChar char="§"/>
        <a:defRPr sz="2400">
          <a:solidFill>
            <a:schemeClr val="accent6">
              <a:lumMod val="75000"/>
            </a:schemeClr>
          </a:solidFill>
          <a:latin typeface="Franklin Gothic Book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•"/>
        <a:defRPr sz="2000">
          <a:solidFill>
            <a:schemeClr val="accent6">
              <a:lumMod val="75000"/>
            </a:schemeClr>
          </a:solidFill>
          <a:latin typeface="Franklin Gothic Book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–"/>
        <a:defRPr>
          <a:solidFill>
            <a:schemeClr val="accent6">
              <a:lumMod val="75000"/>
            </a:schemeClr>
          </a:solidFill>
          <a:latin typeface="Franklin Gothic Boo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chemeClr val="accent6">
              <a:lumMod val="75000"/>
            </a:schemeClr>
          </a:solidFill>
          <a:latin typeface="Franklin Gothic Book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rgbClr val="15539C"/>
          </a:solidFill>
          <a:latin typeface="Franklin Gothic Book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rgbClr val="15539C"/>
          </a:solidFill>
          <a:latin typeface="Franklin Gothic Book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rgbClr val="15539C"/>
          </a:solidFill>
          <a:latin typeface="Franklin Gothic Book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rgbClr val="15539C"/>
          </a:solidFill>
          <a:latin typeface="Franklin Gothic Book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Alberto Di Meglio – CERN openlab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23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733800" y="1962150"/>
            <a:ext cx="5105400" cy="1600200"/>
          </a:xfrm>
        </p:spPr>
        <p:txBody>
          <a:bodyPr anchor="t"/>
          <a:lstStyle/>
          <a:p>
            <a:r>
              <a:rPr lang="en-US" dirty="0"/>
              <a:t>A successful public-private partnership 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962400" y="3429002"/>
            <a:ext cx="4800600" cy="914400"/>
          </a:xfrm>
        </p:spPr>
        <p:txBody>
          <a:bodyPr/>
          <a:lstStyle/>
          <a:p>
            <a:r>
              <a:rPr lang="fr-CH" dirty="0" smtClean="0">
                <a:latin typeface="Arial" pitchFamily="34" charset="0"/>
                <a:cs typeface="Arial" pitchFamily="34" charset="0"/>
              </a:rPr>
              <a:t>Alberto Di Meglio</a:t>
            </a:r>
          </a:p>
          <a:p>
            <a:r>
              <a:rPr lang="fr-CH" dirty="0" smtClean="0">
                <a:latin typeface="Arial" pitchFamily="34" charset="0"/>
                <a:cs typeface="Arial" pitchFamily="34" charset="0"/>
              </a:rPr>
              <a:t>CERN </a:t>
            </a:r>
            <a:r>
              <a:rPr lang="fr-CH" smtClean="0">
                <a:latin typeface="Arial" pitchFamily="34" charset="0"/>
                <a:cs typeface="Arial" pitchFamily="34" charset="0"/>
              </a:rPr>
              <a:t>openlab Head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444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CERN openlab in a nutshell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085850"/>
            <a:ext cx="2819400" cy="3371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66801" y="1143000"/>
            <a:ext cx="6041571" cy="3543300"/>
          </a:xfrm>
        </p:spPr>
        <p:txBody>
          <a:bodyPr/>
          <a:lstStyle/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 science – industry partnership to drive R&amp;D and innovation with over a decade of success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Evaluate state-of-the-art technologies in a challenging environment and improve them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Test in a research environment today what will be used in many business sectors tomorrow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Train next generation of engineers/employees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Disseminate results and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utreach to new audiences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50220-DD9C-47A5-93EE-42AF7A75DF7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191" y="1143000"/>
            <a:ext cx="1854817" cy="308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970" y="4221686"/>
            <a:ext cx="696005" cy="308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72" y="4259138"/>
            <a:ext cx="522216" cy="174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1884" y="3816903"/>
            <a:ext cx="810997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170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733972"/>
            <a:ext cx="5403139" cy="4052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Large Hadron Collider (LHC)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Alberto Di Meglio – CERN openlab</a:t>
            </a: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695" y="937659"/>
            <a:ext cx="2033810" cy="152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253228"/>
            <a:ext cx="2222444" cy="147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964730"/>
            <a:ext cx="2317322" cy="121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1495" y="3615168"/>
            <a:ext cx="1522405" cy="111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50220-DD9C-47A5-93EE-42AF7A75DF7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6495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8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7073"/>
            <a:ext cx="8915400" cy="584775"/>
          </a:xfrm>
          <a:solidFill>
            <a:schemeClr val="bg1">
              <a:alpha val="89804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kern="120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Information Technology Research Areas</a:t>
            </a:r>
            <a:endParaRPr lang="en-GB" kern="1200" dirty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914400" y="4914900"/>
            <a:ext cx="6858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bg1"/>
                </a:solidFill>
              </a:rPr>
              <a:t>Alberto Di Meglio – CERN openlab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261" y="1029798"/>
            <a:ext cx="8413306" cy="783507"/>
            <a:chOff x="271261" y="1029798"/>
            <a:chExt cx="8413306" cy="7835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261" y="1029798"/>
              <a:ext cx="783507" cy="78350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11825" y="1230992"/>
              <a:ext cx="7572742" cy="369332"/>
            </a:xfrm>
            <a:prstGeom prst="rect">
              <a:avLst/>
            </a:prstGeom>
            <a:solidFill>
              <a:schemeClr val="bg1">
                <a:alpha val="89804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FFC000"/>
                  </a:solidFill>
                </a:defRPr>
              </a:lvl1pPr>
            </a:lstStyle>
            <a:p>
              <a:r>
                <a:rPr lang="en-US" dirty="0" smtClean="0">
                  <a:solidFill>
                    <a:srgbClr val="002060"/>
                  </a:solidFill>
                </a:rPr>
                <a:t>Data acquisition and filtering</a:t>
              </a:r>
              <a:endParaRPr lang="en-GB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03928" y="1635462"/>
            <a:ext cx="7280639" cy="783507"/>
            <a:chOff x="1403928" y="1635462"/>
            <a:chExt cx="7280639" cy="7835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3928" y="1635462"/>
              <a:ext cx="769052" cy="78350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212335" y="1836656"/>
              <a:ext cx="6472232" cy="369332"/>
            </a:xfrm>
            <a:prstGeom prst="rect">
              <a:avLst/>
            </a:prstGeom>
            <a:solidFill>
              <a:schemeClr val="bg1">
                <a:alpha val="89804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2060"/>
                  </a:solidFill>
                </a:defRPr>
              </a:lvl1pPr>
            </a:lstStyle>
            <a:p>
              <a:r>
                <a:rPr lang="en-US" dirty="0" smtClean="0"/>
                <a:t>Computing platforms, data analysis, simulation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22140" y="2241126"/>
            <a:ext cx="6162427" cy="783507"/>
            <a:chOff x="2522140" y="2241126"/>
            <a:chExt cx="6162427" cy="78350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2140" y="2241126"/>
              <a:ext cx="805331" cy="78350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352800" y="2442320"/>
              <a:ext cx="5331767" cy="369332"/>
            </a:xfrm>
            <a:prstGeom prst="rect">
              <a:avLst/>
            </a:prstGeom>
            <a:solidFill>
              <a:schemeClr val="bg1">
                <a:alpha val="89804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2060"/>
                  </a:solidFill>
                </a:defRPr>
              </a:lvl1pPr>
            </a:lstStyle>
            <a:p>
              <a:r>
                <a:rPr lang="en-US" dirty="0" smtClean="0"/>
                <a:t>Data storage and long-term data preservation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76631" y="2846790"/>
            <a:ext cx="5007936" cy="783507"/>
            <a:chOff x="3676631" y="2846790"/>
            <a:chExt cx="5007936" cy="78350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6631" y="2846790"/>
              <a:ext cx="778938" cy="78350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473158" y="3047984"/>
              <a:ext cx="4211409" cy="369332"/>
            </a:xfrm>
            <a:prstGeom prst="rect">
              <a:avLst/>
            </a:prstGeom>
            <a:solidFill>
              <a:schemeClr val="bg1">
                <a:alpha val="89804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2060"/>
                  </a:solidFill>
                </a:defRPr>
              </a:lvl1pPr>
            </a:lstStyle>
            <a:p>
              <a:r>
                <a:rPr lang="en-US" dirty="0" smtClean="0"/>
                <a:t>Compute provisioning (cloud</a:t>
              </a:r>
              <a:r>
                <a:rPr lang="en-US" dirty="0"/>
                <a:t>)</a:t>
              </a:r>
              <a:endParaRPr lang="en-GB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28148" y="4071298"/>
            <a:ext cx="2756418" cy="786452"/>
            <a:chOff x="5928148" y="4071298"/>
            <a:chExt cx="2756418" cy="786452"/>
          </a:xfrm>
        </p:grpSpPr>
        <p:sp>
          <p:nvSpPr>
            <p:cNvPr id="28" name="TextBox 27"/>
            <p:cNvSpPr txBox="1"/>
            <p:nvPr/>
          </p:nvSpPr>
          <p:spPr>
            <a:xfrm>
              <a:off x="6748219" y="4259818"/>
              <a:ext cx="1936347" cy="369332"/>
            </a:xfrm>
            <a:prstGeom prst="rect">
              <a:avLst/>
            </a:prstGeom>
            <a:solidFill>
              <a:schemeClr val="bg1">
                <a:alpha val="89804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2060"/>
                  </a:solidFill>
                </a:defRPr>
              </a:lvl1pPr>
            </a:lstStyle>
            <a:p>
              <a:r>
                <a:rPr lang="en-US" dirty="0"/>
                <a:t>Data analytics</a:t>
              </a:r>
              <a:endParaRPr lang="en-GB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28148" y="4071298"/>
              <a:ext cx="786452" cy="78645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804729" y="3445926"/>
            <a:ext cx="3879837" cy="780356"/>
            <a:chOff x="4804729" y="3445926"/>
            <a:chExt cx="3879837" cy="780356"/>
          </a:xfrm>
        </p:grpSpPr>
        <p:sp>
          <p:nvSpPr>
            <p:cNvPr id="27" name="TextBox 26"/>
            <p:cNvSpPr txBox="1"/>
            <p:nvPr/>
          </p:nvSpPr>
          <p:spPr>
            <a:xfrm>
              <a:off x="5638799" y="3653901"/>
              <a:ext cx="3045767" cy="369332"/>
            </a:xfrm>
            <a:prstGeom prst="rect">
              <a:avLst/>
            </a:prstGeom>
            <a:solidFill>
              <a:schemeClr val="bg1">
                <a:alpha val="89804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2060"/>
                  </a:solidFill>
                </a:defRPr>
              </a:lvl1pPr>
            </a:lstStyle>
            <a:p>
              <a:r>
                <a:rPr lang="en-US" dirty="0" smtClean="0"/>
                <a:t>Networks</a:t>
              </a:r>
              <a:endParaRPr lang="en-GB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04729" y="3445926"/>
              <a:ext cx="774259" cy="780356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265313" y="4262789"/>
            <a:ext cx="3062158" cy="461665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z="2400" dirty="0" smtClean="0"/>
              <a:t>Medical applications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EE3D9-8D13-4984-BB83-25C3368A53E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77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70" y="0"/>
            <a:ext cx="915646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132" y="30408"/>
            <a:ext cx="6352068" cy="434579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educational requirements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914400" y="4914900"/>
            <a:ext cx="6858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bg1"/>
                </a:solidFill>
              </a:rPr>
              <a:t>Alberto Di Meglio – CERN openlab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042717"/>
            <a:ext cx="1905000" cy="25559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Multicore CPU programming, graphical processors (GPU),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multithreaded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software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6462" y="3598664"/>
            <a:ext cx="1905000" cy="878085"/>
          </a:xfrm>
          <a:prstGeom prst="rect">
            <a:avLst/>
          </a:prstGeom>
          <a:solidFill>
            <a:srgbClr val="002060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Software &amp; Computing  Engineers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60530" y="1042717"/>
            <a:ext cx="1905000" cy="25559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Data Analysis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</a:rPr>
              <a:t>Machine Learning</a:t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technologies,</a:t>
            </a:r>
            <a:endParaRPr lang="it-IT" dirty="0">
              <a:solidFill>
                <a:srgbClr val="002060"/>
              </a:solidFill>
            </a:endParaRPr>
          </a:p>
          <a:p>
            <a:pPr algn="ctr"/>
            <a:r>
              <a:rPr lang="it-IT" dirty="0" err="1" smtClean="0">
                <a:solidFill>
                  <a:srgbClr val="002060"/>
                </a:solidFill>
              </a:rPr>
              <a:t>tools</a:t>
            </a:r>
            <a:r>
              <a:rPr lang="it-IT" dirty="0" smtClean="0">
                <a:solidFill>
                  <a:srgbClr val="002060"/>
                </a:solidFill>
              </a:rPr>
              <a:t>,</a:t>
            </a:r>
            <a:endParaRPr lang="it-IT" dirty="0">
              <a:solidFill>
                <a:srgbClr val="002060"/>
              </a:solidFill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</a:rPr>
              <a:t>data </a:t>
            </a:r>
            <a:r>
              <a:rPr lang="it-IT" dirty="0" err="1" smtClean="0">
                <a:solidFill>
                  <a:srgbClr val="002060"/>
                </a:solidFill>
              </a:rPr>
              <a:t>visualization</a:t>
            </a:r>
            <a:r>
              <a:rPr lang="it-IT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it-IT" dirty="0" err="1" smtClean="0">
                <a:solidFill>
                  <a:srgbClr val="002060"/>
                </a:solidFill>
              </a:rPr>
              <a:t>monitoring</a:t>
            </a:r>
            <a:r>
              <a:rPr lang="it-IT" dirty="0" smtClean="0">
                <a:solidFill>
                  <a:srgbClr val="002060"/>
                </a:solidFill>
              </a:rPr>
              <a:t>, security, etc.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3598664"/>
            <a:ext cx="1905000" cy="878085"/>
          </a:xfrm>
          <a:prstGeom prst="rect">
            <a:avLst/>
          </a:prstGeom>
          <a:solidFill>
            <a:srgbClr val="002060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Scientists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318738" y="1044182"/>
            <a:ext cx="1905000" cy="25559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Applications of physics to medical research (hadron therapy, etc.),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</a:rPr>
              <a:t>simulation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</a:rPr>
              <a:t>software</a:t>
            </a:r>
            <a:br>
              <a:rPr lang="en-GB" dirty="0" smtClean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3600129"/>
            <a:ext cx="1905000" cy="878085"/>
          </a:xfrm>
          <a:prstGeom prst="rect">
            <a:avLst/>
          </a:prstGeom>
          <a:solidFill>
            <a:srgbClr val="002060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Multidisciplinary applications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EE3D9-8D13-4984-BB83-25C3368A53E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287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24426" b="51823"/>
          <a:stretch/>
        </p:blipFill>
        <p:spPr>
          <a:xfrm>
            <a:off x="0" y="71164"/>
            <a:ext cx="1835696" cy="91641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EE3D9-8D13-4984-BB83-25C3368A53E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Educational Programme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184" b="6040"/>
          <a:stretch/>
        </p:blipFill>
        <p:spPr>
          <a:xfrm>
            <a:off x="1371600" y="953183"/>
            <a:ext cx="6573022" cy="388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011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Summer Student Program</a:t>
            </a:r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4914900"/>
            <a:ext cx="6858000" cy="2286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Alberto Di Meglio – CERN openlab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EE3D9-8D13-4984-BB83-25C3368A53E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641521" y="1189205"/>
            <a:ext cx="3126922" cy="3281678"/>
          </a:xfrm>
          <a:prstGeom prst="rect">
            <a:avLst/>
          </a:prstGeom>
        </p:spPr>
        <p:txBody>
          <a:bodyPr/>
          <a:lstStyle/>
          <a:p>
            <a:pPr lvl="1">
              <a:spcBef>
                <a:spcPct val="20000"/>
              </a:spcBef>
              <a:buClr>
                <a:schemeClr val="bg1">
                  <a:lumMod val="50000"/>
                </a:schemeClr>
              </a:buClr>
            </a:pPr>
            <a:r>
              <a:rPr lang="en-GB" b="1" dirty="0" smtClean="0">
                <a:solidFill>
                  <a:srgbClr val="222268"/>
                </a:solidFill>
              </a:rPr>
              <a:t>In 2015</a:t>
            </a:r>
          </a:p>
          <a:p>
            <a:pPr marL="742950" lvl="1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22268"/>
                </a:solidFill>
              </a:rPr>
              <a:t>1540+ applicants</a:t>
            </a:r>
          </a:p>
          <a:p>
            <a:pPr marL="742950" lvl="1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22268"/>
                </a:solidFill>
              </a:rPr>
              <a:t>40 selected students</a:t>
            </a:r>
          </a:p>
          <a:p>
            <a:pPr marL="742950" lvl="1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22268"/>
                </a:solidFill>
              </a:rPr>
              <a:t>14 lectures</a:t>
            </a:r>
          </a:p>
          <a:p>
            <a:pPr marL="742950" lvl="1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22268"/>
                </a:solidFill>
              </a:rPr>
              <a:t>Visits to external labs and companies</a:t>
            </a:r>
            <a:endParaRPr lang="en-GB" dirty="0">
              <a:solidFill>
                <a:srgbClr val="222268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22268"/>
                </a:solidFill>
              </a:rPr>
              <a:t>Lightning </a:t>
            </a:r>
            <a:r>
              <a:rPr lang="en-GB" dirty="0">
                <a:solidFill>
                  <a:srgbClr val="222268"/>
                </a:solidFill>
              </a:rPr>
              <a:t>talks </a:t>
            </a:r>
            <a:r>
              <a:rPr lang="en-GB" dirty="0" smtClean="0">
                <a:solidFill>
                  <a:srgbClr val="222268"/>
                </a:solidFill>
              </a:rPr>
              <a:t>session</a:t>
            </a:r>
          </a:p>
          <a:p>
            <a:pPr marL="742950" lvl="1" indent="-285750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22268"/>
                </a:solidFill>
              </a:rPr>
              <a:t>Technical reports</a:t>
            </a:r>
            <a:endParaRPr lang="en-GB" dirty="0">
              <a:solidFill>
                <a:srgbClr val="222268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6957" y="927582"/>
            <a:ext cx="5883729" cy="3665765"/>
            <a:chOff x="146957" y="927582"/>
            <a:chExt cx="5883729" cy="36657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0808" b="4346"/>
            <a:stretch/>
          </p:blipFill>
          <p:spPr>
            <a:xfrm>
              <a:off x="146957" y="927582"/>
              <a:ext cx="5883729" cy="366576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232050" y="3122206"/>
              <a:ext cx="348943" cy="2579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chemeClr val="accent2">
                      <a:lumMod val="75000"/>
                    </a:schemeClr>
                  </a:solidFill>
                </a:rPr>
                <a:t>40</a:t>
              </a:r>
              <a:endParaRPr lang="en-US" sz="105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3903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Alberto Di Meglio – CERN openlab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41223" y="1276350"/>
            <a:ext cx="2406428" cy="249613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700" cap="all" dirty="0" smtClean="0">
                <a:solidFill>
                  <a:srgbClr val="0070C0"/>
                </a:solidFill>
              </a:rPr>
              <a:t>Executive contact</a:t>
            </a:r>
          </a:p>
          <a:p>
            <a:pPr>
              <a:lnSpc>
                <a:spcPct val="150000"/>
              </a:lnSpc>
            </a:pPr>
            <a:r>
              <a:rPr lang="en-GB" sz="700" dirty="0" smtClean="0">
                <a:solidFill>
                  <a:srgbClr val="000000"/>
                </a:solidFill>
              </a:rPr>
              <a:t>Alberto Di Meglio, CERN openlab Head</a:t>
            </a:r>
          </a:p>
          <a:p>
            <a:pPr>
              <a:lnSpc>
                <a:spcPct val="150000"/>
              </a:lnSpc>
            </a:pPr>
            <a:r>
              <a:rPr lang="en-GB" sz="700" dirty="0" smtClean="0">
                <a:solidFill>
                  <a:srgbClr val="000000"/>
                </a:solidFill>
              </a:rPr>
              <a:t>alberto.di.meglio@cern.ch</a:t>
            </a:r>
          </a:p>
          <a:p>
            <a:pPr>
              <a:lnSpc>
                <a:spcPct val="150000"/>
              </a:lnSpc>
            </a:pPr>
            <a:endParaRPr lang="en-GB" sz="7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700" cap="all" dirty="0">
                <a:solidFill>
                  <a:srgbClr val="0070C0"/>
                </a:solidFill>
              </a:rPr>
              <a:t>Technical contact</a:t>
            </a:r>
          </a:p>
          <a:p>
            <a:pPr>
              <a:lnSpc>
                <a:spcPct val="150000"/>
              </a:lnSpc>
            </a:pPr>
            <a:r>
              <a:rPr lang="en-GB" sz="700" dirty="0" smtClean="0">
                <a:solidFill>
                  <a:srgbClr val="000000"/>
                </a:solidFill>
              </a:rPr>
              <a:t>Fons Rademakers, CERN openlab CTO</a:t>
            </a:r>
          </a:p>
          <a:p>
            <a:pPr>
              <a:lnSpc>
                <a:spcPct val="150000"/>
              </a:lnSpc>
            </a:pPr>
            <a:r>
              <a:rPr lang="en-GB" sz="700" dirty="0" smtClean="0">
                <a:solidFill>
                  <a:srgbClr val="000000"/>
                </a:solidFill>
              </a:rPr>
              <a:t>fons.rademakers@cern.ch</a:t>
            </a:r>
          </a:p>
          <a:p>
            <a:pPr>
              <a:lnSpc>
                <a:spcPct val="150000"/>
              </a:lnSpc>
            </a:pPr>
            <a:endParaRPr lang="en-GB" sz="7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700" cap="all" dirty="0">
                <a:solidFill>
                  <a:srgbClr val="0070C0"/>
                </a:solidFill>
              </a:rPr>
              <a:t>Communication contact</a:t>
            </a:r>
          </a:p>
          <a:p>
            <a:pPr>
              <a:lnSpc>
                <a:spcPct val="150000"/>
              </a:lnSpc>
            </a:pPr>
            <a:r>
              <a:rPr lang="en-GB" sz="700" dirty="0" err="1" smtClean="0">
                <a:solidFill>
                  <a:srgbClr val="000000"/>
                </a:solidFill>
              </a:rPr>
              <a:t>Mélissa</a:t>
            </a:r>
            <a:r>
              <a:rPr lang="en-GB" sz="700" dirty="0" smtClean="0">
                <a:solidFill>
                  <a:srgbClr val="000000"/>
                </a:solidFill>
              </a:rPr>
              <a:t> Gaillard, CERN openlab Communication Officer</a:t>
            </a:r>
          </a:p>
          <a:p>
            <a:pPr>
              <a:lnSpc>
                <a:spcPct val="150000"/>
              </a:lnSpc>
            </a:pPr>
            <a:r>
              <a:rPr lang="en-GB" sz="700" dirty="0" smtClean="0">
                <a:solidFill>
                  <a:srgbClr val="000000"/>
                </a:solidFill>
              </a:rPr>
              <a:t>melissa.gaillard@cern.ch</a:t>
            </a:r>
          </a:p>
          <a:p>
            <a:pPr>
              <a:lnSpc>
                <a:spcPct val="150000"/>
              </a:lnSpc>
            </a:pPr>
            <a:endParaRPr lang="en-GB" sz="7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700" cap="all" dirty="0">
                <a:solidFill>
                  <a:srgbClr val="0070C0"/>
                </a:solidFill>
              </a:rPr>
              <a:t>Admin contact</a:t>
            </a:r>
          </a:p>
          <a:p>
            <a:pPr>
              <a:lnSpc>
                <a:spcPct val="150000"/>
              </a:lnSpc>
            </a:pPr>
            <a:r>
              <a:rPr lang="en-GB" sz="700" dirty="0" smtClean="0">
                <a:solidFill>
                  <a:srgbClr val="000000"/>
                </a:solidFill>
              </a:rPr>
              <a:t>Kristina Gunne, CERN openlab Administration Officer</a:t>
            </a:r>
          </a:p>
          <a:p>
            <a:pPr>
              <a:lnSpc>
                <a:spcPct val="150000"/>
              </a:lnSpc>
            </a:pPr>
            <a:r>
              <a:rPr lang="en-GB" sz="700" dirty="0" smtClean="0">
                <a:solidFill>
                  <a:srgbClr val="000000"/>
                </a:solidFill>
              </a:rPr>
              <a:t>kristina.gunne@cern.ch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853107-F608-456C-B393-1636D6288C7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826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Demi"/>
        <a:ea typeface=""/>
        <a:cs typeface=""/>
      </a:majorFont>
      <a:minorFont>
        <a:latin typeface="Franklin Gothic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267</Words>
  <Application>Microsoft Office PowerPoint</Application>
  <PresentationFormat>On-screen Show (16:9)</PresentationFormat>
  <Paragraphs>77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Franklin Gothic Book</vt:lpstr>
      <vt:lpstr>Franklin Gothic Demi</vt:lpstr>
      <vt:lpstr>Tw Cen MT Condensed Extra Bold</vt:lpstr>
      <vt:lpstr>Wingdings</vt:lpstr>
      <vt:lpstr>2_Default Design</vt:lpstr>
      <vt:lpstr>Custom Design</vt:lpstr>
      <vt:lpstr>A successful public-private partnership </vt:lpstr>
      <vt:lpstr>CERN openlab in a nutshell</vt:lpstr>
      <vt:lpstr>The Large Hadron Collider (LHC)</vt:lpstr>
      <vt:lpstr>Information Technology Research Areas</vt:lpstr>
      <vt:lpstr>New educational requirements</vt:lpstr>
      <vt:lpstr>The Educational Programme</vt:lpstr>
      <vt:lpstr>Summer Student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successful public-private partnership</dc:title>
  <dc:creator>Alberto Di Meglio</dc:creator>
  <cp:lastModifiedBy>Alberto Di Meglio</cp:lastModifiedBy>
  <cp:revision>8</cp:revision>
  <dcterms:modified xsi:type="dcterms:W3CDTF">2015-11-09T14:08:53Z</dcterms:modified>
</cp:coreProperties>
</file>