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81" r:id="rId4"/>
    <p:sldId id="282" r:id="rId5"/>
    <p:sldId id="284" r:id="rId6"/>
    <p:sldId id="285" r:id="rId7"/>
    <p:sldId id="286" r:id="rId8"/>
    <p:sldId id="257" r:id="rId9"/>
    <p:sldId id="258" r:id="rId10"/>
    <p:sldId id="287" r:id="rId11"/>
    <p:sldId id="288" r:id="rId12"/>
    <p:sldId id="289" r:id="rId13"/>
    <p:sldId id="290" r:id="rId14"/>
    <p:sldId id="291" r:id="rId15"/>
    <p:sldId id="292" r:id="rId16"/>
    <p:sldId id="270" r:id="rId17"/>
    <p:sldId id="262" r:id="rId18"/>
    <p:sldId id="263" r:id="rId19"/>
    <p:sldId id="271" r:id="rId20"/>
    <p:sldId id="272" r:id="rId21"/>
    <p:sldId id="274" r:id="rId22"/>
    <p:sldId id="273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4472" autoAdjust="0"/>
  </p:normalViewPr>
  <p:slideViewPr>
    <p:cSldViewPr snapToGrid="0">
      <p:cViewPr varScale="1">
        <p:scale>
          <a:sx n="58" d="100"/>
          <a:sy n="58" d="100"/>
        </p:scale>
        <p:origin x="8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E94EA-C1AC-49DB-8F30-05035DC0238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F6DD9E-863B-4FAE-8787-92142A7C5D06}">
      <dgm:prSet phldrT="[Testo]" custT="1"/>
      <dgm:spPr/>
      <dgm:t>
        <a:bodyPr/>
        <a:lstStyle/>
        <a:p>
          <a:r>
            <a:rPr lang="it-IT" sz="3200" dirty="0" smtClean="0"/>
            <a:t>Single-core WSN</a:t>
          </a:r>
          <a:endParaRPr lang="it-IT" sz="3200" dirty="0"/>
        </a:p>
      </dgm:t>
    </dgm:pt>
    <dgm:pt modelId="{F1A1ECFD-EBC6-4CD9-BB8E-1A1A05348AF2}" type="parTrans" cxnId="{87E162AE-E591-4CA2-BD7B-A3E7A007169D}">
      <dgm:prSet/>
      <dgm:spPr/>
      <dgm:t>
        <a:bodyPr/>
        <a:lstStyle/>
        <a:p>
          <a:endParaRPr lang="it-IT" sz="1600"/>
        </a:p>
      </dgm:t>
    </dgm:pt>
    <dgm:pt modelId="{8367C0EB-4BF5-4EE7-B5E2-239E7132ECFB}" type="sibTrans" cxnId="{87E162AE-E591-4CA2-BD7B-A3E7A007169D}">
      <dgm:prSet custT="1"/>
      <dgm:spPr/>
      <dgm:t>
        <a:bodyPr/>
        <a:lstStyle/>
        <a:p>
          <a:endParaRPr lang="it-IT" sz="2400"/>
        </a:p>
      </dgm:t>
    </dgm:pt>
    <dgm:pt modelId="{07E7E8A6-F2E6-4DD0-B2BD-C1900B3B12C3}">
      <dgm:prSet phldrT="[Testo]" custT="1"/>
      <dgm:spPr/>
      <dgm:t>
        <a:bodyPr/>
        <a:lstStyle/>
        <a:p>
          <a:r>
            <a:rPr lang="it-IT" sz="3200" dirty="0" smtClean="0"/>
            <a:t>Multi-core WSN</a:t>
          </a:r>
          <a:endParaRPr lang="it-IT" sz="3200" dirty="0"/>
        </a:p>
      </dgm:t>
    </dgm:pt>
    <dgm:pt modelId="{407DC510-D1DB-4739-8115-0A699280FF09}" type="parTrans" cxnId="{79504C79-8216-4168-A057-CC92F7749BFA}">
      <dgm:prSet/>
      <dgm:spPr/>
      <dgm:t>
        <a:bodyPr/>
        <a:lstStyle/>
        <a:p>
          <a:endParaRPr lang="it-IT" sz="1600"/>
        </a:p>
      </dgm:t>
    </dgm:pt>
    <dgm:pt modelId="{619C1975-EFD2-4F6B-80A0-181C1DA2EAE5}" type="sibTrans" cxnId="{79504C79-8216-4168-A057-CC92F7749BFA}">
      <dgm:prSet/>
      <dgm:spPr/>
      <dgm:t>
        <a:bodyPr/>
        <a:lstStyle/>
        <a:p>
          <a:endParaRPr lang="it-IT" sz="1600"/>
        </a:p>
      </dgm:t>
    </dgm:pt>
    <dgm:pt modelId="{67323279-4F18-418C-9A73-79EA8C19342B}" type="pres">
      <dgm:prSet presAssocID="{340E94EA-C1AC-49DB-8F30-05035DC02385}" presName="Name0" presStyleCnt="0">
        <dgm:presLayoutVars>
          <dgm:dir/>
          <dgm:resizeHandles val="exact"/>
        </dgm:presLayoutVars>
      </dgm:prSet>
      <dgm:spPr/>
    </dgm:pt>
    <dgm:pt modelId="{4EEAC3DB-A5DC-4542-AB85-06C04A939B20}" type="pres">
      <dgm:prSet presAssocID="{45F6DD9E-863B-4FAE-8787-92142A7C5D06}" presName="node" presStyleLbl="node1" presStyleIdx="0" presStyleCnt="2" custScaleX="47860" custLinFactNeighborX="-45201" custLinFactNeighborY="463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734851-ABCC-4FAA-88CA-9DB0451B40AB}" type="pres">
      <dgm:prSet presAssocID="{8367C0EB-4BF5-4EE7-B5E2-239E7132ECFB}" presName="sibTrans" presStyleLbl="sibTrans2D1" presStyleIdx="0" presStyleCnt="1"/>
      <dgm:spPr/>
      <dgm:t>
        <a:bodyPr/>
        <a:lstStyle/>
        <a:p>
          <a:endParaRPr lang="it-IT"/>
        </a:p>
      </dgm:t>
    </dgm:pt>
    <dgm:pt modelId="{B388E37A-0C49-4CFA-AE0F-D737ACC9BA4A}" type="pres">
      <dgm:prSet presAssocID="{8367C0EB-4BF5-4EE7-B5E2-239E7132ECFB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31255B1B-E2BF-471C-81EE-E4BFA7D8637F}" type="pres">
      <dgm:prSet presAssocID="{07E7E8A6-F2E6-4DD0-B2BD-C1900B3B12C3}" presName="node" presStyleLbl="node1" presStyleIdx="1" presStyleCnt="2" custScaleX="109014" custLinFactNeighborX="61" custLinFactNeighborY="7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E162AE-E591-4CA2-BD7B-A3E7A007169D}" srcId="{340E94EA-C1AC-49DB-8F30-05035DC02385}" destId="{45F6DD9E-863B-4FAE-8787-92142A7C5D06}" srcOrd="0" destOrd="0" parTransId="{F1A1ECFD-EBC6-4CD9-BB8E-1A1A05348AF2}" sibTransId="{8367C0EB-4BF5-4EE7-B5E2-239E7132ECFB}"/>
    <dgm:cxn modelId="{3004C519-EAC2-4AB9-98B6-B18478D27E26}" type="presOf" srcId="{45F6DD9E-863B-4FAE-8787-92142A7C5D06}" destId="{4EEAC3DB-A5DC-4542-AB85-06C04A939B20}" srcOrd="0" destOrd="0" presId="urn:microsoft.com/office/officeart/2005/8/layout/process1"/>
    <dgm:cxn modelId="{AA45E1BD-C723-455D-8DDE-0432BE0D72B7}" type="presOf" srcId="{8367C0EB-4BF5-4EE7-B5E2-239E7132ECFB}" destId="{B388E37A-0C49-4CFA-AE0F-D737ACC9BA4A}" srcOrd="1" destOrd="0" presId="urn:microsoft.com/office/officeart/2005/8/layout/process1"/>
    <dgm:cxn modelId="{79504C79-8216-4168-A057-CC92F7749BFA}" srcId="{340E94EA-C1AC-49DB-8F30-05035DC02385}" destId="{07E7E8A6-F2E6-4DD0-B2BD-C1900B3B12C3}" srcOrd="1" destOrd="0" parTransId="{407DC510-D1DB-4739-8115-0A699280FF09}" sibTransId="{619C1975-EFD2-4F6B-80A0-181C1DA2EAE5}"/>
    <dgm:cxn modelId="{A3F6DCB1-DAC6-4988-9D8A-782674E7D5FE}" type="presOf" srcId="{340E94EA-C1AC-49DB-8F30-05035DC02385}" destId="{67323279-4F18-418C-9A73-79EA8C19342B}" srcOrd="0" destOrd="0" presId="urn:microsoft.com/office/officeart/2005/8/layout/process1"/>
    <dgm:cxn modelId="{30FBC9AB-D5EF-4765-A4F5-8F3CAD6B569E}" type="presOf" srcId="{07E7E8A6-F2E6-4DD0-B2BD-C1900B3B12C3}" destId="{31255B1B-E2BF-471C-81EE-E4BFA7D8637F}" srcOrd="0" destOrd="0" presId="urn:microsoft.com/office/officeart/2005/8/layout/process1"/>
    <dgm:cxn modelId="{6AFF7A71-FF61-4E71-B718-9D1C57F05EC4}" type="presOf" srcId="{8367C0EB-4BF5-4EE7-B5E2-239E7132ECFB}" destId="{5E734851-ABCC-4FAA-88CA-9DB0451B40AB}" srcOrd="0" destOrd="0" presId="urn:microsoft.com/office/officeart/2005/8/layout/process1"/>
    <dgm:cxn modelId="{8C1053E1-F628-4254-8EAB-432B3CFE0B9F}" type="presParOf" srcId="{67323279-4F18-418C-9A73-79EA8C19342B}" destId="{4EEAC3DB-A5DC-4542-AB85-06C04A939B20}" srcOrd="0" destOrd="0" presId="urn:microsoft.com/office/officeart/2005/8/layout/process1"/>
    <dgm:cxn modelId="{F2C3E8A2-D54B-4682-A978-90BB3F27479C}" type="presParOf" srcId="{67323279-4F18-418C-9A73-79EA8C19342B}" destId="{5E734851-ABCC-4FAA-88CA-9DB0451B40AB}" srcOrd="1" destOrd="0" presId="urn:microsoft.com/office/officeart/2005/8/layout/process1"/>
    <dgm:cxn modelId="{C331C661-5053-4904-AA08-F9C60D180E42}" type="presParOf" srcId="{5E734851-ABCC-4FAA-88CA-9DB0451B40AB}" destId="{B388E37A-0C49-4CFA-AE0F-D737ACC9BA4A}" srcOrd="0" destOrd="0" presId="urn:microsoft.com/office/officeart/2005/8/layout/process1"/>
    <dgm:cxn modelId="{538E3078-EC36-42DF-AB68-6D2810E97F77}" type="presParOf" srcId="{67323279-4F18-418C-9A73-79EA8C19342B}" destId="{31255B1B-E2BF-471C-81EE-E4BFA7D8637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DF5EE-1469-429F-9E70-55ABBFFCC19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797039C-47B7-4F66-92A3-20EE49DA37D6}">
      <dgm:prSet phldrT="[Testo]" custT="1"/>
      <dgm:spPr/>
      <dgm:t>
        <a:bodyPr/>
        <a:lstStyle/>
        <a:p>
          <a:r>
            <a:rPr lang="en-US" sz="2800" dirty="0" smtClean="0"/>
            <a:t>Simple data acquisition + forwarding </a:t>
          </a:r>
          <a:endParaRPr lang="it-IT" sz="2800" dirty="0"/>
        </a:p>
      </dgm:t>
    </dgm:pt>
    <dgm:pt modelId="{CDEC8D5E-7089-4A77-8A1B-47E04D0FE11D}" type="parTrans" cxnId="{5606984B-2D14-4F27-AB57-6273426420AD}">
      <dgm:prSet/>
      <dgm:spPr/>
      <dgm:t>
        <a:bodyPr/>
        <a:lstStyle/>
        <a:p>
          <a:endParaRPr lang="it-IT"/>
        </a:p>
      </dgm:t>
    </dgm:pt>
    <dgm:pt modelId="{0C88351A-5EE6-410C-8410-5501E5522C01}" type="sibTrans" cxnId="{5606984B-2D14-4F27-AB57-6273426420AD}">
      <dgm:prSet/>
      <dgm:spPr/>
      <dgm:t>
        <a:bodyPr/>
        <a:lstStyle/>
        <a:p>
          <a:endParaRPr lang="it-IT"/>
        </a:p>
      </dgm:t>
    </dgm:pt>
    <dgm:pt modelId="{BF85CEFA-FEE4-4F63-B73B-1BAC36EF1A22}">
      <dgm:prSet phldrT="[Testo]"/>
      <dgm:spPr/>
      <dgm:t>
        <a:bodyPr/>
        <a:lstStyle/>
        <a:p>
          <a:r>
            <a:rPr lang="en-US" dirty="0" smtClean="0"/>
            <a:t>in-network processing model </a:t>
          </a:r>
          <a:r>
            <a:rPr lang="it-IT" dirty="0" smtClean="0"/>
            <a:t>compute-intensive </a:t>
          </a:r>
          <a:r>
            <a:rPr lang="it-IT" dirty="0" err="1" smtClean="0"/>
            <a:t>applications</a:t>
          </a:r>
          <a:r>
            <a:rPr lang="it-IT" dirty="0" smtClean="0"/>
            <a:t> +</a:t>
          </a:r>
          <a:r>
            <a:rPr lang="it-IT" dirty="0" err="1" smtClean="0"/>
            <a:t>computation</a:t>
          </a:r>
          <a:r>
            <a:rPr lang="it-IT" dirty="0" smtClean="0"/>
            <a:t> -</a:t>
          </a:r>
          <a:r>
            <a:rPr lang="it-IT" dirty="0" err="1" smtClean="0"/>
            <a:t>communication</a:t>
          </a:r>
          <a:endParaRPr lang="it-IT" dirty="0"/>
        </a:p>
      </dgm:t>
    </dgm:pt>
    <dgm:pt modelId="{21A6404E-0190-47E4-B8D2-8390F0B6E270}" type="parTrans" cxnId="{4EF6E662-0D82-4F86-BF6A-3CF511252F15}">
      <dgm:prSet/>
      <dgm:spPr/>
      <dgm:t>
        <a:bodyPr/>
        <a:lstStyle/>
        <a:p>
          <a:endParaRPr lang="it-IT"/>
        </a:p>
      </dgm:t>
    </dgm:pt>
    <dgm:pt modelId="{FF48BD83-5E9B-483D-84EC-25876CE97575}" type="sibTrans" cxnId="{4EF6E662-0D82-4F86-BF6A-3CF511252F15}">
      <dgm:prSet/>
      <dgm:spPr/>
      <dgm:t>
        <a:bodyPr/>
        <a:lstStyle/>
        <a:p>
          <a:endParaRPr lang="it-IT"/>
        </a:p>
      </dgm:t>
    </dgm:pt>
    <dgm:pt modelId="{DEDC5EE1-0584-4E58-9DCC-DA70D323D113}" type="pres">
      <dgm:prSet presAssocID="{B62DF5EE-1469-429F-9E70-55ABBFFCC19B}" presName="Name0" presStyleCnt="0">
        <dgm:presLayoutVars>
          <dgm:dir/>
          <dgm:resizeHandles val="exact"/>
        </dgm:presLayoutVars>
      </dgm:prSet>
      <dgm:spPr/>
    </dgm:pt>
    <dgm:pt modelId="{FFDA7BE3-3754-474B-84CA-DFBAEF86FB4A}" type="pres">
      <dgm:prSet presAssocID="{8797039C-47B7-4F66-92A3-20EE49DA37D6}" presName="node" presStyleLbl="node1" presStyleIdx="0" presStyleCnt="2" custScaleX="545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63540E-671C-4812-AC97-E2B7445D5B0C}" type="pres">
      <dgm:prSet presAssocID="{0C88351A-5EE6-410C-8410-5501E5522C01}" presName="sibTrans" presStyleLbl="sibTrans2D1" presStyleIdx="0" presStyleCnt="1"/>
      <dgm:spPr/>
      <dgm:t>
        <a:bodyPr/>
        <a:lstStyle/>
        <a:p>
          <a:endParaRPr lang="it-IT"/>
        </a:p>
      </dgm:t>
    </dgm:pt>
    <dgm:pt modelId="{E4DE6414-4E38-484F-A236-5E083560029D}" type="pres">
      <dgm:prSet presAssocID="{0C88351A-5EE6-410C-8410-5501E5522C01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52EF159D-F124-4C0A-A587-4F779378B0A6}" type="pres">
      <dgm:prSet presAssocID="{BF85CEFA-FEE4-4F63-B73B-1BAC36EF1A22}" presName="node" presStyleLbl="node1" presStyleIdx="1" presStyleCnt="2" custScaleX="119794" custLinFactNeighborX="5205" custLinFactNeighborY="-167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01435C5-F442-407F-A714-55D71E125BE5}" type="presOf" srcId="{BF85CEFA-FEE4-4F63-B73B-1BAC36EF1A22}" destId="{52EF159D-F124-4C0A-A587-4F779378B0A6}" srcOrd="0" destOrd="0" presId="urn:microsoft.com/office/officeart/2005/8/layout/process1"/>
    <dgm:cxn modelId="{520AEE7C-5B26-4FA2-80EE-FEB7474E28F5}" type="presOf" srcId="{8797039C-47B7-4F66-92A3-20EE49DA37D6}" destId="{FFDA7BE3-3754-474B-84CA-DFBAEF86FB4A}" srcOrd="0" destOrd="0" presId="urn:microsoft.com/office/officeart/2005/8/layout/process1"/>
    <dgm:cxn modelId="{F2693AC1-B9C1-438F-98E3-45D2ED3B750A}" type="presOf" srcId="{0C88351A-5EE6-410C-8410-5501E5522C01}" destId="{E4DE6414-4E38-484F-A236-5E083560029D}" srcOrd="1" destOrd="0" presId="urn:microsoft.com/office/officeart/2005/8/layout/process1"/>
    <dgm:cxn modelId="{1F06C8EE-40DC-41DC-B0D7-99182647538B}" type="presOf" srcId="{B62DF5EE-1469-429F-9E70-55ABBFFCC19B}" destId="{DEDC5EE1-0584-4E58-9DCC-DA70D323D113}" srcOrd="0" destOrd="0" presId="urn:microsoft.com/office/officeart/2005/8/layout/process1"/>
    <dgm:cxn modelId="{E026E5F3-75F9-4575-8D84-AFCC91F95D55}" type="presOf" srcId="{0C88351A-5EE6-410C-8410-5501E5522C01}" destId="{D863540E-671C-4812-AC97-E2B7445D5B0C}" srcOrd="0" destOrd="0" presId="urn:microsoft.com/office/officeart/2005/8/layout/process1"/>
    <dgm:cxn modelId="{5606984B-2D14-4F27-AB57-6273426420AD}" srcId="{B62DF5EE-1469-429F-9E70-55ABBFFCC19B}" destId="{8797039C-47B7-4F66-92A3-20EE49DA37D6}" srcOrd="0" destOrd="0" parTransId="{CDEC8D5E-7089-4A77-8A1B-47E04D0FE11D}" sibTransId="{0C88351A-5EE6-410C-8410-5501E5522C01}"/>
    <dgm:cxn modelId="{4EF6E662-0D82-4F86-BF6A-3CF511252F15}" srcId="{B62DF5EE-1469-429F-9E70-55ABBFFCC19B}" destId="{BF85CEFA-FEE4-4F63-B73B-1BAC36EF1A22}" srcOrd="1" destOrd="0" parTransId="{21A6404E-0190-47E4-B8D2-8390F0B6E270}" sibTransId="{FF48BD83-5E9B-483D-84EC-25876CE97575}"/>
    <dgm:cxn modelId="{868737B7-AC36-4DEE-AD62-DE491A02E4B4}" type="presParOf" srcId="{DEDC5EE1-0584-4E58-9DCC-DA70D323D113}" destId="{FFDA7BE3-3754-474B-84CA-DFBAEF86FB4A}" srcOrd="0" destOrd="0" presId="urn:microsoft.com/office/officeart/2005/8/layout/process1"/>
    <dgm:cxn modelId="{292979EB-33A0-46E8-BDE1-3A31B4B72ABE}" type="presParOf" srcId="{DEDC5EE1-0584-4E58-9DCC-DA70D323D113}" destId="{D863540E-671C-4812-AC97-E2B7445D5B0C}" srcOrd="1" destOrd="0" presId="urn:microsoft.com/office/officeart/2005/8/layout/process1"/>
    <dgm:cxn modelId="{29D74180-65B4-41A9-9403-6683734A13A3}" type="presParOf" srcId="{D863540E-671C-4812-AC97-E2B7445D5B0C}" destId="{E4DE6414-4E38-484F-A236-5E083560029D}" srcOrd="0" destOrd="0" presId="urn:microsoft.com/office/officeart/2005/8/layout/process1"/>
    <dgm:cxn modelId="{9D5F081A-9B49-4267-B75C-E174D3AF7874}" type="presParOf" srcId="{DEDC5EE1-0584-4E58-9DCC-DA70D323D113}" destId="{52EF159D-F124-4C0A-A587-4F779378B0A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C3DB-A5DC-4542-AB85-06C04A939B20}">
      <dsp:nvSpPr>
        <dsp:cNvPr id="0" name=""/>
        <dsp:cNvSpPr/>
      </dsp:nvSpPr>
      <dsp:spPr>
        <a:xfrm>
          <a:off x="0" y="0"/>
          <a:ext cx="2488118" cy="13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Single-core WSN</a:t>
          </a:r>
          <a:endParaRPr lang="it-IT" sz="3200" kern="1200" dirty="0"/>
        </a:p>
      </dsp:txBody>
      <dsp:txXfrm>
        <a:off x="39308" y="39308"/>
        <a:ext cx="2409502" cy="1263455"/>
      </dsp:txXfrm>
    </dsp:sp>
    <dsp:sp modelId="{5E734851-ABCC-4FAA-88CA-9DB0451B40AB}">
      <dsp:nvSpPr>
        <dsp:cNvPr id="0" name=""/>
        <dsp:cNvSpPr/>
      </dsp:nvSpPr>
      <dsp:spPr>
        <a:xfrm>
          <a:off x="3008629" y="26391"/>
          <a:ext cx="1103482" cy="1289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3008629" y="284249"/>
        <a:ext cx="772437" cy="773572"/>
      </dsp:txXfrm>
    </dsp:sp>
    <dsp:sp modelId="{31255B1B-E2BF-471C-81EE-E4BFA7D8637F}">
      <dsp:nvSpPr>
        <dsp:cNvPr id="0" name=""/>
        <dsp:cNvSpPr/>
      </dsp:nvSpPr>
      <dsp:spPr>
        <a:xfrm>
          <a:off x="4570160" y="0"/>
          <a:ext cx="5667358" cy="134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Multi-core WSN</a:t>
          </a:r>
          <a:endParaRPr lang="it-IT" sz="3200" kern="1200" dirty="0"/>
        </a:p>
      </dsp:txBody>
      <dsp:txXfrm>
        <a:off x="4609468" y="39308"/>
        <a:ext cx="5588742" cy="1263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A7BE3-3754-474B-84CA-DFBAEF86FB4A}">
      <dsp:nvSpPr>
        <dsp:cNvPr id="0" name=""/>
        <dsp:cNvSpPr/>
      </dsp:nvSpPr>
      <dsp:spPr>
        <a:xfrm>
          <a:off x="1677" y="0"/>
          <a:ext cx="2605851" cy="160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data acquisition + forwarding </a:t>
          </a:r>
          <a:endParaRPr lang="it-IT" sz="2800" kern="1200" dirty="0"/>
        </a:p>
      </dsp:txBody>
      <dsp:txXfrm>
        <a:off x="48545" y="46868"/>
        <a:ext cx="2512115" cy="1506463"/>
      </dsp:txXfrm>
    </dsp:sp>
    <dsp:sp modelId="{D863540E-671C-4812-AC97-E2B7445D5B0C}">
      <dsp:nvSpPr>
        <dsp:cNvPr id="0" name=""/>
        <dsp:cNvSpPr/>
      </dsp:nvSpPr>
      <dsp:spPr>
        <a:xfrm>
          <a:off x="3085332" y="208142"/>
          <a:ext cx="1012944" cy="11839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300" kern="1200"/>
        </a:p>
      </dsp:txBody>
      <dsp:txXfrm>
        <a:off x="3085332" y="444925"/>
        <a:ext cx="709061" cy="710347"/>
      </dsp:txXfrm>
    </dsp:sp>
    <dsp:sp modelId="{52EF159D-F124-4C0A-A587-4F779378B0A6}">
      <dsp:nvSpPr>
        <dsp:cNvPr id="0" name=""/>
        <dsp:cNvSpPr/>
      </dsp:nvSpPr>
      <dsp:spPr>
        <a:xfrm>
          <a:off x="4518744" y="0"/>
          <a:ext cx="5718781" cy="160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in-network processing model </a:t>
          </a:r>
          <a:r>
            <a:rPr lang="it-IT" sz="2900" kern="1200" dirty="0" smtClean="0"/>
            <a:t>compute-intensive </a:t>
          </a:r>
          <a:r>
            <a:rPr lang="it-IT" sz="2900" kern="1200" dirty="0" err="1" smtClean="0"/>
            <a:t>applications</a:t>
          </a:r>
          <a:r>
            <a:rPr lang="it-IT" sz="2900" kern="1200" dirty="0" smtClean="0"/>
            <a:t> +</a:t>
          </a:r>
          <a:r>
            <a:rPr lang="it-IT" sz="2900" kern="1200" dirty="0" err="1" smtClean="0"/>
            <a:t>computation</a:t>
          </a:r>
          <a:r>
            <a:rPr lang="it-IT" sz="2900" kern="1200" dirty="0" smtClean="0"/>
            <a:t> -</a:t>
          </a:r>
          <a:r>
            <a:rPr lang="it-IT" sz="2900" kern="1200" dirty="0" err="1" smtClean="0"/>
            <a:t>communication</a:t>
          </a:r>
          <a:endParaRPr lang="it-IT" sz="2900" kern="1200" dirty="0"/>
        </a:p>
      </dsp:txBody>
      <dsp:txXfrm>
        <a:off x="4565612" y="46868"/>
        <a:ext cx="5625045" cy="1506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5FFF-BB5C-4007-AA42-3ED403391C1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8AE2-D002-4046-BE7C-326B362055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269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CADE2-62CC-45A1-911E-BE8FEAC4AB1E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E87B6-0096-4A30-9A62-61FD4852B3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920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03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35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Energy </a:t>
            </a:r>
            <a:r>
              <a:rPr lang="it-IT" dirty="0" err="1" smtClean="0"/>
              <a:t>consumption</a:t>
            </a:r>
            <a:r>
              <a:rPr lang="it-IT" dirty="0" smtClean="0"/>
              <a:t> of the camera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spends</a:t>
            </a:r>
            <a:r>
              <a:rPr lang="it-IT" dirty="0" smtClean="0"/>
              <a:t> more!!!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66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Solo fino a </a:t>
            </a:r>
            <a:r>
              <a:rPr lang="it-IT" dirty="0" err="1" smtClean="0"/>
              <a:t>Fs</a:t>
            </a:r>
            <a:r>
              <a:rPr lang="it-IT" dirty="0" smtClean="0"/>
              <a:t>=100 si può usare con N=4, dopo (per N&gt;100) inizia a perdere molti pacchetti ed è per questo che il consumo è simile per tutti gli N</a:t>
            </a:r>
          </a:p>
          <a:p>
            <a:endParaRPr lang="it-IT" dirty="0" smtClean="0"/>
          </a:p>
          <a:p>
            <a:r>
              <a:rPr lang="it-IT" dirty="0" err="1" smtClean="0"/>
              <a:t>All</a:t>
            </a:r>
            <a:r>
              <a:rPr lang="it-IT" dirty="0" smtClean="0"/>
              <a:t> of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suggests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configure</a:t>
            </a:r>
            <a:r>
              <a:rPr lang="it-IT" dirty="0" smtClean="0"/>
              <a:t> the T-MAC </a:t>
            </a:r>
            <a:r>
              <a:rPr lang="it-IT" dirty="0" err="1" smtClean="0"/>
              <a:t>parameters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optimize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consumption</a:t>
            </a:r>
            <a:r>
              <a:rPr lang="it-IT" baseline="0" dirty="0" smtClean="0"/>
              <a:t> vs </a:t>
            </a:r>
            <a:r>
              <a:rPr lang="it-IT" baseline="0" dirty="0" err="1" smtClean="0"/>
              <a:t>latency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packet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loss</a:t>
            </a:r>
            <a:endParaRPr lang="it-IT" baseline="0" dirty="0" smtClean="0"/>
          </a:p>
          <a:p>
            <a:r>
              <a:rPr lang="it-IT" dirty="0" err="1" smtClean="0"/>
              <a:t>Fs</a:t>
            </a:r>
            <a:r>
              <a:rPr lang="it-IT" baseline="0" dirty="0" smtClean="0"/>
              <a:t> = t/N</a:t>
            </a:r>
          </a:p>
          <a:p>
            <a:r>
              <a:rPr lang="it-IT" baseline="0" dirty="0" err="1" smtClean="0"/>
              <a:t>Ta</a:t>
            </a:r>
            <a:r>
              <a:rPr lang="it-IT" baseline="0" dirty="0" smtClean="0"/>
              <a:t>= </a:t>
            </a:r>
            <a:r>
              <a:rPr lang="it-IT" baseline="0" dirty="0" err="1" smtClean="0"/>
              <a:t>vl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52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45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79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0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28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4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45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8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7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nuovo frame ogni 0,5 sec.</a:t>
            </a:r>
          </a:p>
          <a:p>
            <a:r>
              <a:rPr lang="it-IT" dirty="0" smtClean="0"/>
              <a:t>Una camera elabora il dato in 30 </a:t>
            </a:r>
            <a:r>
              <a:rPr lang="it-IT" dirty="0" err="1" smtClean="0"/>
              <a:t>msec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19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Frame </a:t>
            </a:r>
            <a:r>
              <a:rPr lang="it-IT" dirty="0" err="1" smtClean="0"/>
              <a:t>size</a:t>
            </a:r>
            <a:r>
              <a:rPr lang="it-IT" dirty="0" smtClean="0"/>
              <a:t> </a:t>
            </a:r>
            <a:r>
              <a:rPr lang="it-IT" dirty="0" err="1" smtClean="0"/>
              <a:t>Fs</a:t>
            </a:r>
            <a:r>
              <a:rPr lang="it-IT" dirty="0" smtClean="0"/>
              <a:t> è la lunghezza totale di un frame T-MAC che include un periodo attivo di durata </a:t>
            </a:r>
            <a:r>
              <a:rPr lang="it-IT" dirty="0" err="1" smtClean="0"/>
              <a:t>Ta</a:t>
            </a:r>
            <a:r>
              <a:rPr lang="it-IT" dirty="0" smtClean="0"/>
              <a:t> e un periodo</a:t>
            </a:r>
            <a:r>
              <a:rPr lang="it-IT" baseline="0" dirty="0" smtClean="0"/>
              <a:t> inattivo di durata </a:t>
            </a:r>
            <a:r>
              <a:rPr lang="it-IT" baseline="0" dirty="0" err="1" smtClean="0"/>
              <a:t>Fs-Ta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All’aumentare della lunghezza del frame aumenta il periodo ne quale la radio è spenta e dopo un po’ si supera il limite</a:t>
            </a:r>
          </a:p>
          <a:p>
            <a:endParaRPr lang="it-IT" baseline="0" dirty="0" smtClean="0"/>
          </a:p>
          <a:p>
            <a:r>
              <a:rPr lang="it-IT" baseline="0" dirty="0" smtClean="0"/>
              <a:t>Nel grafico si fissa </a:t>
            </a:r>
            <a:r>
              <a:rPr lang="it-IT" baseline="0" dirty="0" err="1" smtClean="0"/>
              <a:t>Ta</a:t>
            </a:r>
            <a:r>
              <a:rPr lang="it-IT" baseline="0" dirty="0" smtClean="0"/>
              <a:t> e </a:t>
            </a:r>
            <a:r>
              <a:rPr lang="it-IT" baseline="0" dirty="0" err="1" smtClean="0"/>
              <a:t>Vl</a:t>
            </a:r>
            <a:r>
              <a:rPr lang="it-IT" baseline="0" dirty="0" smtClean="0"/>
              <a:t> a 10 millisecondi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376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Nota che conferma i risultati precedenti, per N=10 il </a:t>
            </a:r>
            <a:r>
              <a:rPr lang="it-IT" dirty="0" err="1" smtClean="0"/>
              <a:t>max</a:t>
            </a:r>
            <a:r>
              <a:rPr lang="it-IT" dirty="0" smtClean="0"/>
              <a:t> frame </a:t>
            </a:r>
            <a:r>
              <a:rPr lang="it-IT" dirty="0" err="1" smtClean="0"/>
              <a:t>size</a:t>
            </a:r>
            <a:r>
              <a:rPr lang="it-IT" dirty="0" smtClean="0"/>
              <a:t> è 50 </a:t>
            </a:r>
            <a:r>
              <a:rPr lang="it-IT" dirty="0" err="1" smtClean="0"/>
              <a:t>ms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87B6-0096-4A30-9A62-61FD4852B38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28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17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80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7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08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1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4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65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1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22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6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2E89-5250-4EEE-B59E-66C23C57B260}" type="datetimeFigureOut">
              <a:rPr lang="it-IT" smtClean="0"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9D05-2AAB-4511-B6A6-D60726E60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78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Structured </a:t>
            </a:r>
            <a:r>
              <a:rPr lang="en-US" dirty="0" smtClean="0"/>
              <a:t>parallel programming </a:t>
            </a:r>
            <a:r>
              <a:rPr lang="en-US" dirty="0"/>
              <a:t>on multi-core wireless sensor networks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 Nicoletta Triolo, </a:t>
            </a:r>
            <a:r>
              <a:rPr lang="it-IT" dirty="0" smtClean="0"/>
              <a:t>Francesco Baldini, </a:t>
            </a:r>
          </a:p>
          <a:p>
            <a:r>
              <a:rPr lang="it-IT" dirty="0" smtClean="0"/>
              <a:t>Susanna </a:t>
            </a:r>
            <a:r>
              <a:rPr lang="it-IT" dirty="0"/>
              <a:t>Pelagatti, </a:t>
            </a:r>
            <a:r>
              <a:rPr lang="it-IT" dirty="0">
                <a:solidFill>
                  <a:srgbClr val="C00000"/>
                </a:solidFill>
              </a:rPr>
              <a:t>Stefano Chessa 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/>
              <a:t>University of Pisa, </a:t>
            </a:r>
            <a:r>
              <a:rPr lang="it-IT" dirty="0" err="1"/>
              <a:t>Italy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1682" y="193214"/>
            <a:ext cx="1656398" cy="14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6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 </a:t>
            </a:r>
            <a:r>
              <a:rPr lang="it-IT" dirty="0" err="1"/>
              <a:t>tracking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		</a:t>
            </a:r>
            <a:r>
              <a:rPr lang="it-IT" dirty="0" smtClean="0"/>
              <a:t>(I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A </a:t>
            </a:r>
            <a:r>
              <a:rPr lang="it-IT" sz="3200" dirty="0" err="1"/>
              <a:t>generic</a:t>
            </a:r>
            <a:r>
              <a:rPr lang="it-IT" sz="3200" dirty="0"/>
              <a:t> </a:t>
            </a:r>
            <a:r>
              <a:rPr lang="it-IT" sz="3200" dirty="0" err="1"/>
              <a:t>node</a:t>
            </a:r>
            <a:r>
              <a:rPr lang="it-IT" sz="3200" dirty="0"/>
              <a:t> </a:t>
            </a:r>
            <a:r>
              <a:rPr lang="it-IT" sz="3200" dirty="0" smtClean="0"/>
              <a:t>c</a:t>
            </a:r>
            <a:r>
              <a:rPr lang="it-IT" sz="3200" baseline="-25000" dirty="0" smtClean="0"/>
              <a:t>i</a:t>
            </a:r>
            <a:r>
              <a:rPr lang="it-IT" sz="3200" dirty="0" smtClean="0"/>
              <a:t> </a:t>
            </a:r>
            <a:r>
              <a:rPr lang="it-IT" sz="3200" dirty="0" err="1" smtClean="0"/>
              <a:t>runs</a:t>
            </a:r>
            <a:r>
              <a:rPr lang="it-IT" sz="3200" dirty="0" smtClean="0"/>
              <a:t> an infinite </a:t>
            </a:r>
            <a:r>
              <a:rPr lang="it-IT" sz="3200" dirty="0" err="1" smtClean="0"/>
              <a:t>loop</a:t>
            </a:r>
            <a:r>
              <a:rPr lang="it-IT" sz="3200" dirty="0" smtClean="0"/>
              <a:t>.</a:t>
            </a:r>
            <a:endParaRPr lang="it-IT" sz="3200" dirty="0"/>
          </a:p>
          <a:p>
            <a:pPr marL="0" indent="0">
              <a:buNone/>
            </a:pPr>
            <a:r>
              <a:rPr lang="en-US" sz="3200" dirty="0" smtClean="0"/>
              <a:t>In a </a:t>
            </a:r>
            <a:r>
              <a:rPr lang="en-US" sz="3200" dirty="0"/>
              <a:t>generic iteration </a:t>
            </a:r>
            <a:r>
              <a:rPr lang="en-US" sz="3200" dirty="0" smtClean="0"/>
              <a:t>k:</a:t>
            </a:r>
            <a:endParaRPr lang="en-US" sz="3200" dirty="0"/>
          </a:p>
          <a:p>
            <a:endParaRPr lang="it-IT" sz="3200" dirty="0"/>
          </a:p>
          <a:p>
            <a:pPr marL="0" indent="0">
              <a:buNone/>
            </a:pPr>
            <a:r>
              <a:rPr lang="en-US" sz="3200" dirty="0" smtClean="0"/>
              <a:t>1.   Acquisition phase:</a:t>
            </a:r>
          </a:p>
          <a:p>
            <a:r>
              <a:rPr lang="en-US" sz="3200" dirty="0" smtClean="0"/>
              <a:t>Acquires an image </a:t>
            </a:r>
            <a:r>
              <a:rPr lang="en-US" sz="3200" dirty="0"/>
              <a:t>from own camera: </a:t>
            </a:r>
            <a:r>
              <a:rPr lang="en-US" sz="3200" dirty="0" err="1"/>
              <a:t>s</a:t>
            </a:r>
            <a:r>
              <a:rPr lang="en-US" sz="3200" baseline="30000" dirty="0" err="1"/>
              <a:t>k</a:t>
            </a:r>
            <a:endParaRPr lang="it-IT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8820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it-IT" dirty="0" smtClean="0"/>
              <a:t>a </a:t>
            </a:r>
            <a:r>
              <a:rPr lang="it-IT" dirty="0" err="1" smtClean="0"/>
              <a:t>tracking</a:t>
            </a:r>
            <a:r>
              <a:rPr lang="it-IT" dirty="0" smtClean="0"/>
              <a:t> </a:t>
            </a:r>
            <a:r>
              <a:rPr lang="it-IT" dirty="0" err="1" smtClean="0"/>
              <a:t>application</a:t>
            </a:r>
            <a:r>
              <a:rPr lang="it-IT" dirty="0"/>
              <a:t>		(</a:t>
            </a:r>
            <a:r>
              <a:rPr lang="it-IT" dirty="0" smtClean="0"/>
              <a:t>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5089071" cy="479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  Exchange phase:</a:t>
            </a:r>
          </a:p>
          <a:p>
            <a:r>
              <a:rPr lang="en-US" sz="3200" dirty="0" smtClean="0"/>
              <a:t>c</a:t>
            </a:r>
            <a:r>
              <a:rPr lang="en-US" sz="3200" baseline="-25000" dirty="0" smtClean="0"/>
              <a:t>i </a:t>
            </a:r>
            <a:r>
              <a:rPr lang="en-US" sz="3200" dirty="0" smtClean="0"/>
              <a:t>receives the output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i</a:t>
            </a:r>
            <a:r>
              <a:rPr lang="en-US" sz="3200" baseline="30000" dirty="0" err="1" smtClean="0"/>
              <a:t>k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from </a:t>
            </a:r>
            <a:r>
              <a:rPr lang="en-US" sz="3200" dirty="0"/>
              <a:t>its logical </a:t>
            </a:r>
            <a:r>
              <a:rPr lang="en-US" sz="3200" dirty="0" smtClean="0"/>
              <a:t>neighbors in n(</a:t>
            </a:r>
            <a:r>
              <a:rPr lang="en-US" sz="3200" dirty="0"/>
              <a:t>c</a:t>
            </a:r>
            <a:r>
              <a:rPr lang="en-US" sz="3200" baseline="-25000" dirty="0"/>
              <a:t>i 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where each 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 in n(c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) shares (part) of the FOV with </a:t>
            </a:r>
            <a:r>
              <a:rPr lang="en-US" sz="3200" dirty="0"/>
              <a:t>c</a:t>
            </a:r>
            <a:r>
              <a:rPr lang="en-US" sz="3200" baseline="-25000" dirty="0"/>
              <a:t>i</a:t>
            </a:r>
            <a:endParaRPr lang="en-US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744689" cy="49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an </a:t>
            </a:r>
            <a:r>
              <a:rPr lang="it-IT" dirty="0" err="1"/>
              <a:t>application</a:t>
            </a:r>
            <a:r>
              <a:rPr lang="it-IT" dirty="0"/>
              <a:t>: </a:t>
            </a:r>
            <a:r>
              <a:rPr lang="it-IT" dirty="0" err="1"/>
              <a:t>tracking</a:t>
            </a:r>
            <a:r>
              <a:rPr lang="it-IT" dirty="0"/>
              <a:t>		(</a:t>
            </a:r>
            <a:r>
              <a:rPr lang="it-IT" dirty="0" smtClean="0"/>
              <a:t>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9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3.   Computation phase:</a:t>
            </a:r>
          </a:p>
          <a:p>
            <a:pPr marL="0" indent="0">
              <a:buNone/>
            </a:pPr>
            <a:r>
              <a:rPr lang="it-IT" sz="3200" dirty="0"/>
              <a:t>	</a:t>
            </a:r>
            <a:r>
              <a:rPr lang="it-IT" sz="3200" dirty="0" smtClean="0"/>
              <a:t>x</a:t>
            </a:r>
            <a:r>
              <a:rPr lang="it-IT" sz="3200" baseline="30000" dirty="0" smtClean="0"/>
              <a:t>k+1</a:t>
            </a:r>
            <a:r>
              <a:rPr lang="it-IT" sz="3200" dirty="0" smtClean="0"/>
              <a:t> </a:t>
            </a:r>
            <a:r>
              <a:rPr lang="it-IT" sz="3200" dirty="0"/>
              <a:t>= f (</a:t>
            </a:r>
            <a:r>
              <a:rPr lang="it-IT" sz="3200" dirty="0" err="1" smtClean="0"/>
              <a:t>x</a:t>
            </a:r>
            <a:r>
              <a:rPr lang="it-IT" sz="3200" baseline="30000" dirty="0" err="1"/>
              <a:t>k</a:t>
            </a:r>
            <a:r>
              <a:rPr lang="it-IT" sz="3200" dirty="0" smtClean="0"/>
              <a:t> ,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baseline="30000" dirty="0" smtClean="0"/>
              <a:t>k</a:t>
            </a:r>
            <a:r>
              <a:rPr lang="it-IT" sz="3200" dirty="0" smtClean="0"/>
              <a:t>,</a:t>
            </a:r>
            <a:r>
              <a:rPr lang="en-US" sz="3200" dirty="0"/>
              <a:t>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r>
              <a:rPr lang="en-US" sz="3200" baseline="30000" dirty="0" smtClean="0"/>
              <a:t>k</a:t>
            </a:r>
            <a:r>
              <a:rPr lang="it-IT" sz="3200" dirty="0" smtClean="0"/>
              <a:t> , … ,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i</a:t>
            </a:r>
            <a:r>
              <a:rPr lang="en-US" sz="3200" baseline="30000" dirty="0" err="1" smtClean="0"/>
              <a:t>k</a:t>
            </a:r>
            <a:r>
              <a:rPr lang="it-IT" sz="3200" dirty="0" smtClean="0"/>
              <a:t>, </a:t>
            </a:r>
            <a:r>
              <a:rPr lang="en-US" sz="3200" dirty="0" err="1" smtClean="0"/>
              <a:t>s</a:t>
            </a:r>
            <a:r>
              <a:rPr lang="en-US" sz="3200" baseline="30000" dirty="0" err="1" smtClean="0"/>
              <a:t>k</a:t>
            </a:r>
            <a:r>
              <a:rPr lang="it-IT" sz="3200" dirty="0" smtClean="0"/>
              <a:t>)</a:t>
            </a:r>
            <a:endParaRPr lang="it-IT" sz="3200" dirty="0"/>
          </a:p>
          <a:p>
            <a:pPr marL="0" indent="0">
              <a:buNone/>
            </a:pPr>
            <a:endParaRPr lang="it-IT" sz="3200" dirty="0" smtClean="0"/>
          </a:p>
          <a:p>
            <a:r>
              <a:rPr lang="it-IT" sz="3200" dirty="0" smtClean="0"/>
              <a:t>f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</a:t>
            </a:r>
            <a:r>
              <a:rPr lang="it-IT" sz="3200" dirty="0" err="1" smtClean="0"/>
              <a:t>aggregation</a:t>
            </a:r>
            <a:r>
              <a:rPr lang="it-IT" sz="3200" dirty="0" smtClean="0"/>
              <a:t> </a:t>
            </a:r>
            <a:r>
              <a:rPr lang="it-IT" sz="3200" dirty="0" err="1" smtClean="0"/>
              <a:t>function</a:t>
            </a:r>
            <a:endParaRPr lang="it-IT" sz="3200" dirty="0" smtClean="0"/>
          </a:p>
          <a:p>
            <a:r>
              <a:rPr lang="it-IT" sz="3200" dirty="0" smtClean="0"/>
              <a:t>x</a:t>
            </a:r>
            <a:r>
              <a:rPr lang="it-IT" sz="3200" baseline="30000" dirty="0" smtClean="0"/>
              <a:t>k+1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output of </a:t>
            </a:r>
            <a:r>
              <a:rPr lang="it-IT" sz="3200" dirty="0" err="1" smtClean="0"/>
              <a:t>tracking</a:t>
            </a:r>
            <a:r>
              <a:rPr lang="it-IT" sz="3200" dirty="0" smtClean="0"/>
              <a:t> (</a:t>
            </a:r>
            <a:r>
              <a:rPr lang="it-IT" sz="3200" dirty="0" err="1" smtClean="0"/>
              <a:t>estimated</a:t>
            </a:r>
            <a:r>
              <a:rPr lang="it-IT" sz="3200" dirty="0" smtClean="0"/>
              <a:t> position of the target) </a:t>
            </a:r>
            <a:r>
              <a:rPr lang="it-IT" sz="3200" dirty="0" err="1" smtClean="0"/>
              <a:t>at</a:t>
            </a:r>
            <a:r>
              <a:rPr lang="it-IT" sz="3200" dirty="0" smtClean="0"/>
              <a:t> </a:t>
            </a:r>
            <a:r>
              <a:rPr lang="it-IT" sz="3200" dirty="0" err="1" smtClean="0"/>
              <a:t>step</a:t>
            </a:r>
            <a:r>
              <a:rPr lang="it-IT" sz="3200" dirty="0" smtClean="0"/>
              <a:t> k+1</a:t>
            </a:r>
          </a:p>
          <a:p>
            <a:r>
              <a:rPr lang="en-US" sz="3200" dirty="0" err="1" smtClean="0"/>
              <a:t>m</a:t>
            </a:r>
            <a:r>
              <a:rPr lang="en-US" sz="3200" baseline="-25000" dirty="0" err="1" smtClean="0"/>
              <a:t>i</a:t>
            </a:r>
            <a:r>
              <a:rPr lang="en-US" sz="3200" baseline="30000" dirty="0" err="1" smtClean="0"/>
              <a:t>k</a:t>
            </a:r>
            <a:r>
              <a:rPr lang="en-US" sz="3200" baseline="300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the output of </a:t>
            </a:r>
            <a:r>
              <a:rPr lang="it-IT" sz="3200" dirty="0" err="1" smtClean="0"/>
              <a:t>neighbor</a:t>
            </a:r>
            <a:r>
              <a:rPr lang="it-IT" sz="3200" dirty="0" smtClean="0"/>
              <a:t> N</a:t>
            </a:r>
            <a:r>
              <a:rPr lang="en-US" sz="3200" baseline="-25000" dirty="0"/>
              <a:t>i</a:t>
            </a:r>
            <a:r>
              <a:rPr lang="it-IT" sz="3200" dirty="0" smtClean="0"/>
              <a:t> </a:t>
            </a:r>
            <a:r>
              <a:rPr lang="it-IT" sz="3200" dirty="0" err="1" smtClean="0"/>
              <a:t>at</a:t>
            </a:r>
            <a:r>
              <a:rPr lang="it-IT" sz="3200" dirty="0" smtClean="0"/>
              <a:t> </a:t>
            </a:r>
            <a:r>
              <a:rPr lang="it-IT" sz="3200" dirty="0" err="1" smtClean="0"/>
              <a:t>step</a:t>
            </a:r>
            <a:r>
              <a:rPr lang="it-IT" sz="3200" dirty="0" smtClean="0"/>
              <a:t> k</a:t>
            </a:r>
            <a:endParaRPr lang="it-IT" sz="3200" dirty="0"/>
          </a:p>
          <a:p>
            <a:r>
              <a:rPr lang="en-US" sz="3200" dirty="0" err="1" smtClean="0"/>
              <a:t>s</a:t>
            </a:r>
            <a:r>
              <a:rPr lang="en-US" sz="3200" baseline="30000" dirty="0" err="1" smtClean="0"/>
              <a:t>k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the </a:t>
            </a:r>
            <a:r>
              <a:rPr lang="it-IT" sz="3200" dirty="0" err="1" smtClean="0"/>
              <a:t>local</a:t>
            </a:r>
            <a:r>
              <a:rPr lang="it-IT" sz="3200" dirty="0" smtClean="0"/>
              <a:t> image </a:t>
            </a:r>
            <a:r>
              <a:rPr lang="it-IT" sz="3200" dirty="0" err="1" smtClean="0"/>
              <a:t>acquired</a:t>
            </a:r>
            <a:r>
              <a:rPr lang="it-IT" sz="3200" dirty="0" smtClean="0"/>
              <a:t> </a:t>
            </a:r>
            <a:r>
              <a:rPr lang="it-IT" sz="3200" dirty="0" err="1" smtClean="0"/>
              <a:t>at</a:t>
            </a:r>
            <a:r>
              <a:rPr lang="it-IT" sz="3200" dirty="0" smtClean="0"/>
              <a:t> </a:t>
            </a:r>
            <a:r>
              <a:rPr lang="it-IT" sz="3200" dirty="0" err="1" smtClean="0"/>
              <a:t>step</a:t>
            </a:r>
            <a:r>
              <a:rPr lang="it-IT" sz="3200" dirty="0" smtClean="0"/>
              <a:t> k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126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 of an </a:t>
            </a:r>
            <a:r>
              <a:rPr lang="it-IT" dirty="0" err="1"/>
              <a:t>application</a:t>
            </a:r>
            <a:r>
              <a:rPr lang="it-IT" dirty="0"/>
              <a:t>: </a:t>
            </a:r>
            <a:r>
              <a:rPr lang="it-IT" dirty="0" err="1"/>
              <a:t>tracking</a:t>
            </a:r>
            <a:r>
              <a:rPr lang="it-IT" dirty="0"/>
              <a:t>		(</a:t>
            </a:r>
            <a:r>
              <a:rPr lang="it-IT" dirty="0" smtClean="0"/>
              <a:t>IV)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4452257" cy="479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4.   Transmission phase:</a:t>
            </a:r>
          </a:p>
          <a:p>
            <a:pPr marL="0" indent="0">
              <a:buNone/>
            </a:pPr>
            <a:endParaRPr lang="it-IT" sz="3200" dirty="0" smtClean="0"/>
          </a:p>
          <a:p>
            <a:r>
              <a:rPr lang="it-IT" sz="3200" dirty="0" err="1" smtClean="0"/>
              <a:t>Broadcasts</a:t>
            </a:r>
            <a:r>
              <a:rPr lang="it-IT" sz="3200" dirty="0" smtClean="0"/>
              <a:t> </a:t>
            </a:r>
            <a:r>
              <a:rPr lang="it-IT" sz="3200" dirty="0"/>
              <a:t>x</a:t>
            </a:r>
            <a:r>
              <a:rPr lang="it-IT" sz="3200" baseline="30000" dirty="0"/>
              <a:t>k+1 </a:t>
            </a:r>
            <a:r>
              <a:rPr lang="it-IT" sz="3200" dirty="0" smtClean="0"/>
              <a:t>to </a:t>
            </a:r>
            <a:r>
              <a:rPr lang="it-IT" sz="3200" dirty="0" err="1" smtClean="0"/>
              <a:t>its</a:t>
            </a:r>
            <a:r>
              <a:rPr lang="it-IT" sz="3200" dirty="0" smtClean="0"/>
              <a:t> </a:t>
            </a:r>
            <a:r>
              <a:rPr lang="it-IT" sz="3200" dirty="0" err="1" smtClean="0"/>
              <a:t>logical</a:t>
            </a:r>
            <a:r>
              <a:rPr lang="it-IT" sz="3200" dirty="0" smtClean="0"/>
              <a:t> </a:t>
            </a:r>
            <a:r>
              <a:rPr lang="it-IT" sz="3200" dirty="0" err="1" smtClean="0"/>
              <a:t>neighbors</a:t>
            </a:r>
            <a:endParaRPr lang="it-IT" sz="32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3"/>
            <a:ext cx="5257800" cy="45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Iterative </a:t>
            </a:r>
            <a:r>
              <a:rPr lang="en-US" dirty="0"/>
              <a:t>Neighbor Stencil (INS) skeleton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7095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Stencil-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 smtClean="0"/>
              <a:t>computation</a:t>
            </a:r>
            <a:endParaRPr lang="it-IT" dirty="0" smtClean="0"/>
          </a:p>
          <a:p>
            <a:r>
              <a:rPr lang="en-US" dirty="0" smtClean="0"/>
              <a:t>computation </a:t>
            </a:r>
            <a:r>
              <a:rPr lang="en-US" dirty="0"/>
              <a:t>on matrix data </a:t>
            </a:r>
            <a:r>
              <a:rPr lang="en-US" dirty="0" smtClean="0"/>
              <a:t>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Fits common patterns of tracking apps in </a:t>
            </a:r>
            <a:r>
              <a:rPr lang="en-US" dirty="0" smtClean="0"/>
              <a:t>W/VSN</a:t>
            </a:r>
          </a:p>
          <a:p>
            <a:pPr lvl="1"/>
            <a:r>
              <a:rPr lang="en-US" dirty="0"/>
              <a:t>Local image acquisition</a:t>
            </a:r>
          </a:p>
          <a:p>
            <a:pPr lvl="1"/>
            <a:r>
              <a:rPr lang="en-US" dirty="0"/>
              <a:t>Local processing </a:t>
            </a:r>
          </a:p>
          <a:p>
            <a:pPr lvl="1"/>
            <a:r>
              <a:rPr lang="en-US" dirty="0"/>
              <a:t>Exchange processed data with physical/logical neighbors (cameras with intersection FOVs)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910" y="1690688"/>
            <a:ext cx="5005247" cy="47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Skeletons</a:t>
            </a:r>
            <a:r>
              <a:rPr lang="it-IT" dirty="0" smtClean="0"/>
              <a:t>: </a:t>
            </a:r>
            <a:r>
              <a:rPr lang="it-IT" dirty="0" err="1" smtClean="0"/>
              <a:t>programming</a:t>
            </a:r>
            <a:r>
              <a:rPr lang="it-IT" dirty="0" smtClean="0"/>
              <a:t> </a:t>
            </a:r>
            <a:r>
              <a:rPr lang="it-IT" dirty="0" err="1" smtClean="0"/>
              <a:t>abstractions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8632371" cy="591004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efficient</a:t>
            </a:r>
            <a:r>
              <a:rPr lang="it-IT" dirty="0" smtClean="0"/>
              <a:t>, </a:t>
            </a:r>
            <a:r>
              <a:rPr lang="it-IT" dirty="0" err="1" smtClean="0"/>
              <a:t>portable</a:t>
            </a:r>
            <a:r>
              <a:rPr lang="it-IT" dirty="0" smtClean="0"/>
              <a:t>, </a:t>
            </a:r>
            <a:r>
              <a:rPr lang="it-IT" dirty="0" err="1" smtClean="0"/>
              <a:t>reusable</a:t>
            </a:r>
            <a:r>
              <a:rPr lang="it-IT" dirty="0" smtClean="0"/>
              <a:t> and </a:t>
            </a:r>
            <a:r>
              <a:rPr lang="it-IT" dirty="0" err="1" smtClean="0"/>
              <a:t>parametric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71" y="2416629"/>
            <a:ext cx="8404544" cy="4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tracking applications with INS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Real time execution</a:t>
            </a:r>
          </a:p>
          <a:p>
            <a:r>
              <a:rPr lang="en-US" dirty="0"/>
              <a:t>τ </a:t>
            </a:r>
            <a:r>
              <a:rPr lang="en-US" dirty="0" smtClean="0"/>
              <a:t>: max. latency of each round</a:t>
            </a:r>
          </a:p>
          <a:p>
            <a:pPr lvl="1"/>
            <a:r>
              <a:rPr lang="en-US" dirty="0" smtClean="0"/>
              <a:t>At next round data of this round are outdated</a:t>
            </a:r>
          </a:p>
          <a:p>
            <a:r>
              <a:rPr lang="en-US" dirty="0" smtClean="0"/>
              <a:t>ρ : max. </a:t>
            </a:r>
            <a:r>
              <a:rPr lang="en-US" dirty="0" smtClean="0">
                <a:solidFill>
                  <a:schemeClr val="accent2"/>
                </a:solidFill>
              </a:rPr>
              <a:t>fraction of packets lost in each round per node</a:t>
            </a:r>
          </a:p>
          <a:p>
            <a:pPr lvl="1"/>
            <a:r>
              <a:rPr lang="en-US" dirty="0" smtClean="0"/>
              <a:t>Packet loss affects the quality of tracking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Non-functional requirement</a:t>
            </a:r>
          </a:p>
          <a:p>
            <a:r>
              <a:rPr lang="en-US" dirty="0" smtClean="0"/>
              <a:t>Maximize network lifetime by reducing cameras duty cycle.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2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tracking applications with INS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Implications on the underlying MAC layer</a:t>
            </a:r>
          </a:p>
          <a:p>
            <a:r>
              <a:rPr lang="en-US" dirty="0" smtClean="0"/>
              <a:t>Determine a communication pattern</a:t>
            </a:r>
          </a:p>
          <a:p>
            <a:r>
              <a:rPr lang="en-US" dirty="0" smtClean="0"/>
              <a:t>Affects packet loss and latency</a:t>
            </a:r>
          </a:p>
          <a:p>
            <a:r>
              <a:rPr lang="en-US" dirty="0" smtClean="0"/>
              <a:t>Affects energy consumption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MAC protocols: MACAW and T-MAC</a:t>
            </a:r>
          </a:p>
          <a:p>
            <a:r>
              <a:rPr lang="en-US" dirty="0" smtClean="0"/>
              <a:t>Two extremes: </a:t>
            </a:r>
          </a:p>
          <a:p>
            <a:pPr lvl="1"/>
            <a:r>
              <a:rPr lang="en-US" dirty="0" smtClean="0"/>
              <a:t>MACAW keeps radio always on</a:t>
            </a:r>
          </a:p>
          <a:p>
            <a:pPr lvl="1"/>
            <a:r>
              <a:rPr lang="en-US" dirty="0" smtClean="0"/>
              <a:t>T-MAC schedules off-periods for the radio </a:t>
            </a:r>
          </a:p>
          <a:p>
            <a:r>
              <a:rPr lang="en-US" dirty="0" smtClean="0"/>
              <a:t>Tuning of MACAW and T-MAC for INS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26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T-MAC and MACAW </a:t>
            </a:r>
            <a:r>
              <a:rPr lang="it-IT" dirty="0" err="1" smtClean="0"/>
              <a:t>parameters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T-MAC </a:t>
            </a:r>
          </a:p>
          <a:p>
            <a:r>
              <a:rPr lang="it-IT" dirty="0" err="1" smtClean="0"/>
              <a:t>Preamble</a:t>
            </a:r>
            <a:r>
              <a:rPr lang="it-IT" dirty="0" smtClean="0"/>
              <a:t>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endParaRPr lang="it-IT" dirty="0" smtClean="0"/>
          </a:p>
          <a:p>
            <a:r>
              <a:rPr lang="it-IT" dirty="0" err="1" smtClean="0"/>
              <a:t>Fs</a:t>
            </a:r>
            <a:r>
              <a:rPr lang="it-IT" dirty="0" smtClean="0"/>
              <a:t>: frame </a:t>
            </a:r>
            <a:r>
              <a:rPr lang="it-IT" dirty="0" err="1" smtClean="0"/>
              <a:t>size</a:t>
            </a:r>
            <a:endParaRPr lang="it-IT" dirty="0" smtClean="0"/>
          </a:p>
          <a:p>
            <a:r>
              <a:rPr lang="it-IT" dirty="0" err="1" smtClean="0"/>
              <a:t>Ta</a:t>
            </a:r>
            <a:r>
              <a:rPr lang="it-IT" dirty="0" smtClean="0"/>
              <a:t>: </a:t>
            </a:r>
            <a:r>
              <a:rPr lang="it-IT" dirty="0" err="1" smtClean="0"/>
              <a:t>length</a:t>
            </a:r>
            <a:r>
              <a:rPr lang="it-IT" dirty="0" smtClean="0"/>
              <a:t> of </a:t>
            </a:r>
            <a:r>
              <a:rPr lang="it-IT" dirty="0" err="1" smtClean="0"/>
              <a:t>active</a:t>
            </a:r>
            <a:r>
              <a:rPr lang="it-IT" dirty="0" smtClean="0"/>
              <a:t> time</a:t>
            </a:r>
          </a:p>
          <a:p>
            <a:r>
              <a:rPr lang="it-IT" dirty="0" err="1" smtClean="0"/>
              <a:t>Vl</a:t>
            </a:r>
            <a:r>
              <a:rPr lang="it-IT" dirty="0" smtClean="0"/>
              <a:t>: </a:t>
            </a:r>
            <a:r>
              <a:rPr lang="it-IT" dirty="0" err="1" smtClean="0"/>
              <a:t>contention</a:t>
            </a:r>
            <a:r>
              <a:rPr lang="it-IT" dirty="0" smtClean="0"/>
              <a:t> </a:t>
            </a:r>
            <a:r>
              <a:rPr lang="it-IT" dirty="0" err="1" smtClean="0"/>
              <a:t>interval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MACAW</a:t>
            </a:r>
          </a:p>
          <a:p>
            <a:r>
              <a:rPr lang="it-IT" dirty="0" smtClean="0"/>
              <a:t>CSMA/CA, </a:t>
            </a:r>
            <a:r>
              <a:rPr lang="it-IT" dirty="0" err="1" smtClean="0"/>
              <a:t>exponential</a:t>
            </a:r>
            <a:r>
              <a:rPr lang="it-IT" dirty="0" smtClean="0"/>
              <a:t> </a:t>
            </a:r>
            <a:r>
              <a:rPr lang="it-IT" dirty="0" err="1" smtClean="0"/>
              <a:t>backoff</a:t>
            </a:r>
            <a:r>
              <a:rPr lang="it-IT" dirty="0" smtClean="0"/>
              <a:t>, radio </a:t>
            </a:r>
            <a:r>
              <a:rPr lang="it-IT" dirty="0" err="1" smtClean="0"/>
              <a:t>always</a:t>
            </a:r>
            <a:r>
              <a:rPr lang="it-IT" dirty="0" smtClean="0"/>
              <a:t> on</a:t>
            </a:r>
          </a:p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backoff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02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Simulations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Castalia simulator</a:t>
            </a:r>
          </a:p>
          <a:p>
            <a:r>
              <a:rPr lang="it-IT" dirty="0" smtClean="0"/>
              <a:t>CC2420 wireless radio (IEEE 802.15.4)</a:t>
            </a:r>
          </a:p>
          <a:p>
            <a:r>
              <a:rPr lang="it-IT" dirty="0" smtClean="0"/>
              <a:t>4,7,10 </a:t>
            </a:r>
            <a:r>
              <a:rPr lang="it-IT" dirty="0" err="1" smtClean="0"/>
              <a:t>nodes</a:t>
            </a:r>
            <a:r>
              <a:rPr lang="it-IT" dirty="0" smtClean="0"/>
              <a:t> in a single hop network</a:t>
            </a:r>
          </a:p>
          <a:p>
            <a:r>
              <a:rPr lang="it-IT" dirty="0" smtClean="0"/>
              <a:t>100 </a:t>
            </a:r>
            <a:r>
              <a:rPr lang="it-IT" dirty="0" err="1" smtClean="0"/>
              <a:t>iterations</a:t>
            </a:r>
            <a:r>
              <a:rPr lang="it-IT" dirty="0" smtClean="0"/>
              <a:t> of the INS </a:t>
            </a:r>
            <a:r>
              <a:rPr lang="it-IT" dirty="0" err="1" smtClean="0"/>
              <a:t>skeleton</a:t>
            </a:r>
            <a:endParaRPr lang="it-IT" dirty="0" smtClean="0"/>
          </a:p>
          <a:p>
            <a:r>
              <a:rPr lang="it-IT" dirty="0" smtClean="0"/>
              <a:t>Round of 0.5 sec.</a:t>
            </a:r>
          </a:p>
          <a:p>
            <a:r>
              <a:rPr lang="it-IT" dirty="0" smtClean="0"/>
              <a:t>Camera processing time of 30 </a:t>
            </a:r>
            <a:r>
              <a:rPr lang="it-IT" dirty="0" err="1" smtClean="0"/>
              <a:t>msec</a:t>
            </a:r>
            <a:r>
              <a:rPr lang="it-IT" dirty="0" smtClean="0"/>
              <a:t>. </a:t>
            </a:r>
          </a:p>
          <a:p>
            <a:r>
              <a:rPr lang="en-US" dirty="0" smtClean="0"/>
              <a:t>τ=470 msec. (max communication Latency)</a:t>
            </a:r>
          </a:p>
          <a:p>
            <a:r>
              <a:rPr lang="en-US" dirty="0" smtClean="0"/>
              <a:t>ρ=0.1 </a:t>
            </a:r>
            <a:r>
              <a:rPr lang="en-US" dirty="0" smtClean="0"/>
              <a:t>(max packet loss)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Background: wireless </a:t>
            </a:r>
            <a:r>
              <a:rPr lang="it-IT" dirty="0" err="1" smtClean="0"/>
              <a:t>sensor</a:t>
            </a:r>
            <a:r>
              <a:rPr lang="it-IT" dirty="0" smtClean="0"/>
              <a:t> networks</a:t>
            </a:r>
            <a:endParaRPr lang="it-IT" dirty="0"/>
          </a:p>
        </p:txBody>
      </p:sp>
      <p:sp>
        <p:nvSpPr>
          <p:cNvPr id="4" name="Nuvola 3"/>
          <p:cNvSpPr/>
          <p:nvPr/>
        </p:nvSpPr>
        <p:spPr>
          <a:xfrm>
            <a:off x="7228696" y="4725144"/>
            <a:ext cx="3024336" cy="1800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uvola 4"/>
          <p:cNvSpPr/>
          <p:nvPr/>
        </p:nvSpPr>
        <p:spPr>
          <a:xfrm>
            <a:off x="1612072" y="1988840"/>
            <a:ext cx="5400600" cy="34563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5627950" y="2597870"/>
            <a:ext cx="544513" cy="1754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0" y="194"/>
              </a:cxn>
              <a:cxn ang="0">
                <a:pos x="343" y="638"/>
              </a:cxn>
              <a:cxn ang="0">
                <a:pos x="125" y="1105"/>
              </a:cxn>
            </a:cxnLst>
            <a:rect l="0" t="0" r="r" b="b"/>
            <a:pathLst>
              <a:path w="343" h="1105">
                <a:moveTo>
                  <a:pt x="0" y="0"/>
                </a:moveTo>
                <a:lnTo>
                  <a:pt x="210" y="194"/>
                </a:lnTo>
                <a:lnTo>
                  <a:pt x="343" y="638"/>
                </a:lnTo>
                <a:lnTo>
                  <a:pt x="125" y="1105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281750" y="3202707"/>
            <a:ext cx="1247775" cy="1123950"/>
          </a:xfrm>
          <a:custGeom>
            <a:avLst/>
            <a:gdLst/>
            <a:ahLst/>
            <a:cxnLst>
              <a:cxn ang="0">
                <a:pos x="615" y="708"/>
              </a:cxn>
              <a:cxn ang="0">
                <a:pos x="786" y="319"/>
              </a:cxn>
              <a:cxn ang="0">
                <a:pos x="443" y="0"/>
              </a:cxn>
              <a:cxn ang="0">
                <a:pos x="0" y="280"/>
              </a:cxn>
            </a:cxnLst>
            <a:rect l="0" t="0" r="r" b="b"/>
            <a:pathLst>
              <a:path w="786" h="708">
                <a:moveTo>
                  <a:pt x="615" y="708"/>
                </a:moveTo>
                <a:lnTo>
                  <a:pt x="786" y="319"/>
                </a:lnTo>
                <a:lnTo>
                  <a:pt x="443" y="0"/>
                </a:lnTo>
                <a:lnTo>
                  <a:pt x="0" y="28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130688" y="2608982"/>
            <a:ext cx="3497262" cy="2163763"/>
          </a:xfrm>
          <a:custGeom>
            <a:avLst/>
            <a:gdLst/>
            <a:ahLst/>
            <a:cxnLst>
              <a:cxn ang="0">
                <a:pos x="0" y="514"/>
              </a:cxn>
              <a:cxn ang="0">
                <a:pos x="483" y="880"/>
              </a:cxn>
              <a:cxn ang="0">
                <a:pos x="927" y="1363"/>
              </a:cxn>
              <a:cxn ang="0">
                <a:pos x="1487" y="1277"/>
              </a:cxn>
              <a:cxn ang="0">
                <a:pos x="981" y="880"/>
              </a:cxn>
              <a:cxn ang="0">
                <a:pos x="1339" y="647"/>
              </a:cxn>
              <a:cxn ang="0">
                <a:pos x="755" y="475"/>
              </a:cxn>
              <a:cxn ang="0">
                <a:pos x="833" y="102"/>
              </a:cxn>
              <a:cxn ang="0">
                <a:pos x="1261" y="327"/>
              </a:cxn>
              <a:cxn ang="0">
                <a:pos x="1814" y="382"/>
              </a:cxn>
              <a:cxn ang="0">
                <a:pos x="2203" y="0"/>
              </a:cxn>
            </a:cxnLst>
            <a:rect l="0" t="0" r="r" b="b"/>
            <a:pathLst>
              <a:path w="2203" h="1363">
                <a:moveTo>
                  <a:pt x="0" y="514"/>
                </a:moveTo>
                <a:lnTo>
                  <a:pt x="483" y="880"/>
                </a:lnTo>
                <a:lnTo>
                  <a:pt x="927" y="1363"/>
                </a:lnTo>
                <a:lnTo>
                  <a:pt x="1487" y="1277"/>
                </a:lnTo>
                <a:lnTo>
                  <a:pt x="981" y="880"/>
                </a:lnTo>
                <a:lnTo>
                  <a:pt x="1339" y="647"/>
                </a:lnTo>
                <a:lnTo>
                  <a:pt x="755" y="475"/>
                </a:lnTo>
                <a:lnTo>
                  <a:pt x="833" y="102"/>
                </a:lnTo>
                <a:lnTo>
                  <a:pt x="1261" y="327"/>
                </a:lnTo>
                <a:lnTo>
                  <a:pt x="1814" y="382"/>
                </a:lnTo>
                <a:lnTo>
                  <a:pt x="2203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78613" y="2621682"/>
            <a:ext cx="1989137" cy="1743075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264" y="374"/>
              </a:cxn>
              <a:cxn ang="0">
                <a:pos x="840" y="179"/>
              </a:cxn>
              <a:cxn ang="0">
                <a:pos x="1253" y="210"/>
              </a:cxn>
              <a:cxn ang="0">
                <a:pos x="996" y="623"/>
              </a:cxn>
              <a:cxn ang="0">
                <a:pos x="583" y="685"/>
              </a:cxn>
              <a:cxn ang="0">
                <a:pos x="786" y="1098"/>
              </a:cxn>
              <a:cxn ang="0">
                <a:pos x="435" y="1082"/>
              </a:cxn>
              <a:cxn ang="0">
                <a:pos x="0" y="919"/>
              </a:cxn>
            </a:cxnLst>
            <a:rect l="0" t="0" r="r" b="b"/>
            <a:pathLst>
              <a:path w="1253" h="1098">
                <a:moveTo>
                  <a:pt x="124" y="0"/>
                </a:moveTo>
                <a:lnTo>
                  <a:pt x="264" y="374"/>
                </a:lnTo>
                <a:lnTo>
                  <a:pt x="840" y="179"/>
                </a:lnTo>
                <a:lnTo>
                  <a:pt x="1253" y="210"/>
                </a:lnTo>
                <a:lnTo>
                  <a:pt x="996" y="623"/>
                </a:lnTo>
                <a:lnTo>
                  <a:pt x="583" y="685"/>
                </a:lnTo>
                <a:lnTo>
                  <a:pt x="786" y="1098"/>
                </a:lnTo>
                <a:lnTo>
                  <a:pt x="435" y="1082"/>
                </a:lnTo>
                <a:lnTo>
                  <a:pt x="0" y="919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057663" y="2851870"/>
            <a:ext cx="1643062" cy="1957387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0" y="361"/>
              </a:cxn>
              <a:cxn ang="0">
                <a:pos x="0" y="836"/>
              </a:cxn>
              <a:cxn ang="0">
                <a:pos x="397" y="276"/>
              </a:cxn>
              <a:cxn ang="0">
                <a:pos x="529" y="711"/>
              </a:cxn>
              <a:cxn ang="0">
                <a:pos x="801" y="322"/>
              </a:cxn>
              <a:cxn ang="0">
                <a:pos x="1035" y="711"/>
              </a:cxn>
              <a:cxn ang="0">
                <a:pos x="988" y="1233"/>
              </a:cxn>
              <a:cxn ang="0">
                <a:pos x="537" y="1217"/>
              </a:cxn>
            </a:cxnLst>
            <a:rect l="0" t="0" r="r" b="b"/>
            <a:pathLst>
              <a:path w="1035" h="1233">
                <a:moveTo>
                  <a:pt x="354" y="0"/>
                </a:moveTo>
                <a:lnTo>
                  <a:pt x="0" y="361"/>
                </a:lnTo>
                <a:lnTo>
                  <a:pt x="0" y="836"/>
                </a:lnTo>
                <a:lnTo>
                  <a:pt x="397" y="276"/>
                </a:lnTo>
                <a:lnTo>
                  <a:pt x="529" y="711"/>
                </a:lnTo>
                <a:lnTo>
                  <a:pt x="801" y="322"/>
                </a:lnTo>
                <a:lnTo>
                  <a:pt x="1035" y="711"/>
                </a:lnTo>
                <a:lnTo>
                  <a:pt x="988" y="1233"/>
                </a:lnTo>
                <a:lnTo>
                  <a:pt x="537" y="1217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081475" y="2770907"/>
            <a:ext cx="2063750" cy="2038350"/>
          </a:xfrm>
          <a:custGeom>
            <a:avLst/>
            <a:gdLst/>
            <a:ahLst/>
            <a:cxnLst>
              <a:cxn ang="0">
                <a:pos x="0" y="381"/>
              </a:cxn>
              <a:cxn ang="0">
                <a:pos x="382" y="327"/>
              </a:cxn>
              <a:cxn ang="0">
                <a:pos x="794" y="350"/>
              </a:cxn>
              <a:cxn ang="0">
                <a:pos x="864" y="0"/>
              </a:cxn>
              <a:cxn ang="0">
                <a:pos x="343" y="46"/>
              </a:cxn>
              <a:cxn ang="0">
                <a:pos x="794" y="350"/>
              </a:cxn>
              <a:cxn ang="0">
                <a:pos x="1300" y="241"/>
              </a:cxn>
              <a:cxn ang="0">
                <a:pos x="1028" y="747"/>
              </a:cxn>
              <a:cxn ang="0">
                <a:pos x="522" y="755"/>
              </a:cxn>
              <a:cxn ang="0">
                <a:pos x="514" y="762"/>
              </a:cxn>
              <a:cxn ang="0">
                <a:pos x="514" y="1284"/>
              </a:cxn>
            </a:cxnLst>
            <a:rect l="0" t="0" r="r" b="b"/>
            <a:pathLst>
              <a:path w="1300" h="1284">
                <a:moveTo>
                  <a:pt x="0" y="381"/>
                </a:moveTo>
                <a:lnTo>
                  <a:pt x="382" y="327"/>
                </a:lnTo>
                <a:lnTo>
                  <a:pt x="794" y="350"/>
                </a:lnTo>
                <a:lnTo>
                  <a:pt x="864" y="0"/>
                </a:lnTo>
                <a:lnTo>
                  <a:pt x="343" y="46"/>
                </a:lnTo>
                <a:lnTo>
                  <a:pt x="794" y="350"/>
                </a:lnTo>
                <a:lnTo>
                  <a:pt x="1300" y="241"/>
                </a:lnTo>
                <a:lnTo>
                  <a:pt x="1028" y="747"/>
                </a:lnTo>
                <a:lnTo>
                  <a:pt x="522" y="755"/>
                </a:lnTo>
                <a:lnTo>
                  <a:pt x="514" y="762"/>
                </a:lnTo>
                <a:lnTo>
                  <a:pt x="514" y="128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4132525" y="2637556"/>
            <a:ext cx="1511941" cy="2879929"/>
          </a:xfrm>
          <a:custGeom>
            <a:avLst/>
            <a:gdLst>
              <a:gd name="connsiteX0" fmla="*/ 5292 w 13125"/>
              <a:gd name="connsiteY0" fmla="*/ 0 h 9303"/>
              <a:gd name="connsiteX1" fmla="*/ 0 w 13125"/>
              <a:gd name="connsiteY1" fmla="*/ 1664 h 9303"/>
              <a:gd name="connsiteX2" fmla="*/ 1180 w 13125"/>
              <a:gd name="connsiteY2" fmla="*/ 3333 h 9303"/>
              <a:gd name="connsiteX3" fmla="*/ 3528 w 13125"/>
              <a:gd name="connsiteY3" fmla="*/ 4761 h 9303"/>
              <a:gd name="connsiteX4" fmla="*/ 2944 w 13125"/>
              <a:gd name="connsiteY4" fmla="*/ 6667 h 9303"/>
              <a:gd name="connsiteX5" fmla="*/ 13125 w 13125"/>
              <a:gd name="connsiteY5" fmla="*/ 9303 h 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5" h="9303">
                <a:moveTo>
                  <a:pt x="5292" y="0"/>
                </a:moveTo>
                <a:lnTo>
                  <a:pt x="0" y="1664"/>
                </a:lnTo>
                <a:lnTo>
                  <a:pt x="1180" y="3333"/>
                </a:lnTo>
                <a:lnTo>
                  <a:pt x="3528" y="4761"/>
                </a:lnTo>
                <a:lnTo>
                  <a:pt x="2944" y="6667"/>
                </a:lnTo>
                <a:lnTo>
                  <a:pt x="13125" y="9303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1900500" y="2491507"/>
            <a:ext cx="4824413" cy="2447925"/>
            <a:chOff x="1116012" y="1843435"/>
            <a:chExt cx="4824413" cy="2447925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187450" y="2635598"/>
              <a:ext cx="287337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116012" y="3356323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411412" y="2564160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979612" y="3211860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555875" y="1987898"/>
              <a:ext cx="287337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692275" y="2059335"/>
              <a:ext cx="287337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203575" y="2348260"/>
              <a:ext cx="287337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771775" y="3211860"/>
              <a:ext cx="287337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79612" y="4004023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851275" y="1843435"/>
              <a:ext cx="287337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763712" y="2492723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700337" y="4004023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636962" y="3284885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563937" y="3859560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068762" y="2419698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56100" y="3573810"/>
              <a:ext cx="287337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16462" y="1843435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4572000" y="2924523"/>
              <a:ext cx="287337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5653087" y="2203798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221287" y="2851498"/>
              <a:ext cx="287338" cy="2873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48037" y="2853085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4932362" y="3573810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5005387" y="2132360"/>
              <a:ext cx="287338" cy="2873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644520" y="5157192"/>
            <a:ext cx="1152525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dirty="0" err="1">
                <a:solidFill>
                  <a:schemeClr val="bg1"/>
                </a:solidFill>
                <a:latin typeface="Arial" pitchFamily="34" charset="0"/>
              </a:rPr>
              <a:t>Sink</a:t>
            </a:r>
            <a:endParaRPr lang="it-IT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738138" y="5085234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latin typeface="Arial" pitchFamily="34" charset="0"/>
              </a:rPr>
              <a:t>Internet,</a:t>
            </a:r>
          </a:p>
          <a:p>
            <a:pPr algn="ctr"/>
            <a:r>
              <a:rPr lang="it-IT" sz="1800" dirty="0">
                <a:latin typeface="Arial" pitchFamily="34" charset="0"/>
              </a:rPr>
              <a:t>Satellite </a:t>
            </a:r>
            <a:r>
              <a:rPr lang="it-IT" sz="1800" dirty="0" smtClean="0">
                <a:latin typeface="Arial" pitchFamily="34" charset="0"/>
              </a:rPr>
              <a:t>Networks,</a:t>
            </a:r>
            <a:endParaRPr lang="it-IT" sz="1800" dirty="0">
              <a:latin typeface="Arial" pitchFamily="34" charset="0"/>
            </a:endParaRPr>
          </a:p>
          <a:p>
            <a:pPr algn="ctr"/>
            <a:r>
              <a:rPr lang="it-IT" sz="1800" dirty="0" err="1">
                <a:latin typeface="Arial" pitchFamily="34" charset="0"/>
              </a:rPr>
              <a:t>etc</a:t>
            </a:r>
            <a:r>
              <a:rPr lang="it-IT" sz="1800" dirty="0">
                <a:latin typeface="Arial" pitchFamily="34" charset="0"/>
              </a:rPr>
              <a:t>..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9208135" y="2924647"/>
            <a:ext cx="1152525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dirty="0" err="1">
                <a:solidFill>
                  <a:schemeClr val="bg1"/>
                </a:solidFill>
                <a:latin typeface="Arial" pitchFamily="34" charset="0"/>
              </a:rPr>
              <a:t>User</a:t>
            </a:r>
            <a:endParaRPr lang="it-IT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40" name="Connettore 1 39"/>
          <p:cNvCxnSpPr>
            <a:stCxn id="39" idx="2"/>
            <a:endCxn id="4" idx="3"/>
          </p:cNvCxnSpPr>
          <p:nvPr/>
        </p:nvCxnSpPr>
        <p:spPr>
          <a:xfrm flipH="1">
            <a:off x="8740864" y="3645372"/>
            <a:ext cx="1043534" cy="118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>
            <a:stCxn id="37" idx="3"/>
            <a:endCxn id="4" idx="2"/>
          </p:cNvCxnSpPr>
          <p:nvPr/>
        </p:nvCxnSpPr>
        <p:spPr>
          <a:xfrm>
            <a:off x="6797045" y="5517555"/>
            <a:ext cx="441032" cy="107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199" y="1825625"/>
            <a:ext cx="387817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T-MAC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Frame </a:t>
            </a:r>
            <a:r>
              <a:rPr lang="it-IT" dirty="0" err="1" smtClean="0"/>
              <a:t>size</a:t>
            </a:r>
            <a:r>
              <a:rPr lang="it-IT" dirty="0" smtClean="0"/>
              <a:t> (</a:t>
            </a:r>
            <a:r>
              <a:rPr lang="it-IT" dirty="0" err="1" smtClean="0"/>
              <a:t>Fs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r>
              <a:rPr lang="it-IT" dirty="0" smtClean="0"/>
              <a:t>vs </a:t>
            </a:r>
          </a:p>
          <a:p>
            <a:pPr marL="0" indent="0" algn="ctr">
              <a:buNone/>
            </a:pPr>
            <a:r>
              <a:rPr lang="it-IT" dirty="0" smtClean="0"/>
              <a:t>round </a:t>
            </a:r>
            <a:r>
              <a:rPr lang="it-IT" dirty="0" err="1" smtClean="0"/>
              <a:t>latency</a:t>
            </a:r>
            <a:r>
              <a:rPr lang="it-IT" dirty="0" smtClean="0"/>
              <a:t> (</a:t>
            </a:r>
            <a:r>
              <a:rPr lang="el-GR" dirty="0" smtClean="0"/>
              <a:t>τ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20" y="1437691"/>
            <a:ext cx="6806364" cy="512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825625"/>
            <a:ext cx="380598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T-MAC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Frame </a:t>
            </a:r>
            <a:r>
              <a:rPr lang="it-IT" dirty="0" err="1" smtClean="0"/>
              <a:t>size</a:t>
            </a:r>
            <a:r>
              <a:rPr lang="it-IT" dirty="0" smtClean="0"/>
              <a:t> (</a:t>
            </a:r>
            <a:r>
              <a:rPr lang="it-IT" dirty="0" err="1" smtClean="0"/>
              <a:t>Fs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r>
              <a:rPr lang="it-IT" dirty="0" smtClean="0"/>
              <a:t>vs</a:t>
            </a:r>
          </a:p>
          <a:p>
            <a:pPr marL="0" indent="0" algn="ctr">
              <a:buNone/>
            </a:pPr>
            <a:r>
              <a:rPr lang="it-IT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in time </a:t>
            </a:r>
            <a:r>
              <a:rPr lang="it-IT" dirty="0" smtClean="0"/>
              <a:t>(r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89" y="1252490"/>
            <a:ext cx="7337007" cy="54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825625"/>
            <a:ext cx="428725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T-MAC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in time (r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r>
              <a:rPr lang="it-IT" dirty="0" smtClean="0"/>
              <a:t>vs</a:t>
            </a:r>
          </a:p>
          <a:p>
            <a:pPr marL="0" indent="0" algn="ctr">
              <a:buNone/>
            </a:pPr>
            <a:r>
              <a:rPr lang="it-IT" dirty="0" err="1" smtClean="0"/>
              <a:t>Contention</a:t>
            </a:r>
            <a:r>
              <a:rPr lang="it-IT" dirty="0" smtClean="0"/>
              <a:t> </a:t>
            </a:r>
            <a:r>
              <a:rPr lang="it-IT" dirty="0" err="1" smtClean="0"/>
              <a:t>Interval</a:t>
            </a:r>
            <a:r>
              <a:rPr lang="it-IT" dirty="0" smtClean="0"/>
              <a:t> (</a:t>
            </a:r>
            <a:r>
              <a:rPr lang="it-IT" dirty="0" err="1" smtClean="0"/>
              <a:t>Vl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455" y="1360260"/>
            <a:ext cx="6705600" cy="517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7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825625"/>
            <a:ext cx="46023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T-MAC</a:t>
            </a:r>
          </a:p>
          <a:p>
            <a:pPr marL="0" indent="0" algn="ctr">
              <a:buNone/>
            </a:pPr>
            <a:r>
              <a:rPr lang="it-IT" dirty="0" smtClean="0"/>
              <a:t>Energy </a:t>
            </a:r>
            <a:r>
              <a:rPr lang="it-IT" dirty="0" err="1" smtClean="0"/>
              <a:t>consumption</a:t>
            </a:r>
            <a:r>
              <a:rPr lang="it-IT" dirty="0" smtClean="0"/>
              <a:t> for </a:t>
            </a:r>
            <a:r>
              <a:rPr lang="it-IT" dirty="0" err="1" smtClean="0"/>
              <a:t>communications</a:t>
            </a:r>
            <a:r>
              <a:rPr lang="it-IT" dirty="0" smtClean="0"/>
              <a:t> *</a:t>
            </a:r>
          </a:p>
          <a:p>
            <a:pPr marL="0" indent="0" algn="ctr">
              <a:buNone/>
            </a:pPr>
            <a:r>
              <a:rPr lang="it-IT" dirty="0" smtClean="0"/>
              <a:t>vs</a:t>
            </a:r>
          </a:p>
          <a:p>
            <a:pPr marL="0" indent="0" algn="ctr">
              <a:buNone/>
            </a:pPr>
            <a:r>
              <a:rPr lang="it-IT" dirty="0" err="1" smtClean="0"/>
              <a:t>Timeout</a:t>
            </a:r>
            <a:r>
              <a:rPr lang="it-IT" dirty="0" smtClean="0"/>
              <a:t> (</a:t>
            </a:r>
            <a:r>
              <a:rPr lang="it-IT" dirty="0" err="1" smtClean="0"/>
              <a:t>Ta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3200" dirty="0" smtClean="0"/>
              <a:t>*</a:t>
            </a:r>
            <a:r>
              <a:rPr lang="it-IT" dirty="0" smtClean="0"/>
              <a:t>of the camera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spends</a:t>
            </a:r>
            <a:r>
              <a:rPr lang="it-IT" dirty="0" smtClean="0"/>
              <a:t> more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547" y="1596607"/>
            <a:ext cx="6402286" cy="48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825625"/>
            <a:ext cx="3635606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T-MAC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Energy </a:t>
            </a:r>
            <a:r>
              <a:rPr lang="it-IT" dirty="0" err="1"/>
              <a:t>consumption</a:t>
            </a:r>
            <a:r>
              <a:rPr lang="it-IT" dirty="0"/>
              <a:t> for </a:t>
            </a:r>
            <a:r>
              <a:rPr lang="it-IT" dirty="0" err="1"/>
              <a:t>communications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vs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Frame </a:t>
            </a:r>
            <a:r>
              <a:rPr lang="it-IT" dirty="0" err="1" smtClean="0"/>
              <a:t>size</a:t>
            </a:r>
            <a:r>
              <a:rPr lang="it-IT" dirty="0" smtClean="0"/>
              <a:t> (</a:t>
            </a:r>
            <a:r>
              <a:rPr lang="it-IT" dirty="0" err="1" smtClean="0"/>
              <a:t>Fs</a:t>
            </a:r>
            <a:r>
              <a:rPr lang="it-IT" dirty="0" smtClean="0"/>
              <a:t>)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Active time </a:t>
            </a:r>
            <a:r>
              <a:rPr lang="it-IT" dirty="0" err="1" smtClean="0"/>
              <a:t>Ta</a:t>
            </a:r>
            <a:r>
              <a:rPr lang="it-IT" dirty="0" smtClean="0"/>
              <a:t>=10ms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06" y="1246188"/>
            <a:ext cx="7430437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38200" y="1825625"/>
            <a:ext cx="4198433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Energy </a:t>
            </a:r>
            <a:r>
              <a:rPr lang="it-IT" dirty="0" err="1" smtClean="0"/>
              <a:t>consumption</a:t>
            </a:r>
            <a:r>
              <a:rPr lang="it-IT" dirty="0" smtClean="0"/>
              <a:t> with T-MAC and MACAW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T-MAC </a:t>
            </a:r>
            <a:r>
              <a:rPr lang="it-IT" dirty="0" err="1" smtClean="0"/>
              <a:t>configured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experiments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33" y="1399590"/>
            <a:ext cx="6940052" cy="52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INS </a:t>
            </a:r>
            <a:r>
              <a:rPr lang="it-IT" dirty="0" err="1" smtClean="0"/>
              <a:t>Skeleton</a:t>
            </a:r>
            <a:r>
              <a:rPr lang="it-IT" dirty="0" smtClean="0"/>
              <a:t> </a:t>
            </a:r>
            <a:r>
              <a:rPr lang="it-IT" dirty="0" err="1" smtClean="0"/>
              <a:t>fits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processing &amp;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of </a:t>
            </a:r>
            <a:r>
              <a:rPr lang="it-IT" dirty="0" err="1" smtClean="0"/>
              <a:t>tracking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r>
              <a:rPr lang="it-IT" dirty="0" smtClean="0"/>
              <a:t> of W/VSN </a:t>
            </a:r>
          </a:p>
          <a:p>
            <a:r>
              <a:rPr lang="it-IT" dirty="0" smtClean="0"/>
              <a:t>Knowledge of </a:t>
            </a:r>
            <a:r>
              <a:rPr lang="it-IT" dirty="0" err="1" smtClean="0"/>
              <a:t>communication</a:t>
            </a:r>
            <a:r>
              <a:rPr lang="it-IT" dirty="0" smtClean="0"/>
              <a:t> pattern </a:t>
            </a:r>
            <a:r>
              <a:rPr lang="it-IT" dirty="0" err="1" smtClean="0"/>
              <a:t>allows</a:t>
            </a:r>
            <a:r>
              <a:rPr lang="it-IT" dirty="0" smtClean="0"/>
              <a:t> for fine </a:t>
            </a:r>
            <a:r>
              <a:rPr lang="it-IT" dirty="0" err="1" smtClean="0"/>
              <a:t>configuration</a:t>
            </a:r>
            <a:r>
              <a:rPr lang="it-IT" dirty="0" smtClean="0"/>
              <a:t> of MAC </a:t>
            </a:r>
            <a:r>
              <a:rPr lang="it-IT" dirty="0" err="1" smtClean="0"/>
              <a:t>paramseters</a:t>
            </a:r>
            <a:endParaRPr lang="it-IT" dirty="0" smtClean="0"/>
          </a:p>
          <a:p>
            <a:pPr lvl="1"/>
            <a:r>
              <a:rPr lang="it-IT" dirty="0" smtClean="0"/>
              <a:t>to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endParaRPr lang="it-IT" dirty="0" smtClean="0"/>
          </a:p>
          <a:p>
            <a:pPr lvl="1"/>
            <a:r>
              <a:rPr lang="it-IT" dirty="0" smtClean="0"/>
              <a:t>to </a:t>
            </a:r>
            <a:r>
              <a:rPr lang="it-IT" dirty="0" err="1" smtClean="0"/>
              <a:t>meet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on </a:t>
            </a:r>
            <a:r>
              <a:rPr lang="it-IT" dirty="0" err="1" smtClean="0"/>
              <a:t>latency</a:t>
            </a:r>
            <a:r>
              <a:rPr lang="it-IT" dirty="0" smtClean="0"/>
              <a:t> and </a:t>
            </a:r>
            <a:r>
              <a:rPr lang="it-IT" dirty="0" err="1" smtClean="0"/>
              <a:t>packet</a:t>
            </a:r>
            <a:r>
              <a:rPr lang="it-IT" dirty="0" smtClean="0"/>
              <a:t> </a:t>
            </a:r>
            <a:r>
              <a:rPr lang="it-IT" dirty="0" err="1" smtClean="0"/>
              <a:t>loss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8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</a:t>
            </a:r>
            <a:r>
              <a:rPr lang="it-IT" dirty="0" err="1" smtClean="0"/>
              <a:t>works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err="1" smtClean="0"/>
              <a:t>Analyse</a:t>
            </a:r>
            <a:r>
              <a:rPr lang="it-IT" sz="3200" dirty="0" smtClean="0"/>
              <a:t> the </a:t>
            </a:r>
            <a:r>
              <a:rPr lang="it-IT" sz="3200" dirty="0" err="1" smtClean="0"/>
              <a:t>tracking</a:t>
            </a:r>
            <a:r>
              <a:rPr lang="it-IT" sz="3200" dirty="0" smtClean="0"/>
              <a:t> </a:t>
            </a:r>
            <a:r>
              <a:rPr lang="it-IT" sz="3200" dirty="0" err="1" smtClean="0"/>
              <a:t>accuracy</a:t>
            </a:r>
            <a:r>
              <a:rPr lang="it-IT" sz="3200" dirty="0" smtClean="0"/>
              <a:t> w.r.t. </a:t>
            </a:r>
            <a:r>
              <a:rPr lang="it-IT" sz="3200" dirty="0" err="1" smtClean="0"/>
              <a:t>energy</a:t>
            </a:r>
            <a:r>
              <a:rPr lang="it-IT" sz="3200" dirty="0" smtClean="0"/>
              <a:t> </a:t>
            </a:r>
            <a:r>
              <a:rPr lang="it-IT" sz="3200" dirty="0" err="1" smtClean="0"/>
              <a:t>behaviour</a:t>
            </a:r>
            <a:r>
              <a:rPr lang="it-IT" sz="3200" dirty="0" smtClean="0"/>
              <a:t> of INS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err="1" smtClean="0"/>
              <a:t>Analyse</a:t>
            </a:r>
            <a:r>
              <a:rPr lang="it-IT" sz="3200" dirty="0" smtClean="0"/>
              <a:t> the </a:t>
            </a:r>
            <a:r>
              <a:rPr lang="it-IT" sz="3200" dirty="0" err="1" smtClean="0"/>
              <a:t>behaviour</a:t>
            </a:r>
            <a:r>
              <a:rPr lang="it-IT" sz="3200" dirty="0" smtClean="0"/>
              <a:t> of INS in </a:t>
            </a:r>
            <a:r>
              <a:rPr lang="it-IT" sz="3200" dirty="0" err="1" smtClean="0"/>
              <a:t>multihop</a:t>
            </a:r>
            <a:r>
              <a:rPr lang="it-IT" sz="3200" dirty="0" smtClean="0"/>
              <a:t> W/VSN</a:t>
            </a:r>
          </a:p>
          <a:p>
            <a:pPr lvl="1"/>
            <a:r>
              <a:rPr lang="it-IT" sz="2800" dirty="0" err="1" smtClean="0"/>
              <a:t>cameras</a:t>
            </a:r>
            <a:r>
              <a:rPr lang="it-IT" sz="2800" dirty="0" smtClean="0"/>
              <a:t> with </a:t>
            </a:r>
            <a:r>
              <a:rPr lang="it-IT" sz="2800" dirty="0" err="1" smtClean="0"/>
              <a:t>intersecting</a:t>
            </a:r>
            <a:r>
              <a:rPr lang="it-IT" sz="2800" dirty="0" smtClean="0"/>
              <a:t> FOV </a:t>
            </a:r>
            <a:r>
              <a:rPr lang="it-IT" sz="2800" dirty="0" err="1" smtClean="0"/>
              <a:t>may</a:t>
            </a:r>
            <a:r>
              <a:rPr lang="it-IT" sz="2800" dirty="0" smtClean="0"/>
              <a:t> be far in the </a:t>
            </a:r>
            <a:r>
              <a:rPr lang="it-IT" sz="2800" dirty="0" err="1" smtClean="0"/>
              <a:t>communication</a:t>
            </a:r>
            <a:r>
              <a:rPr lang="it-IT" sz="2800" dirty="0" smtClean="0"/>
              <a:t> </a:t>
            </a:r>
            <a:r>
              <a:rPr lang="it-IT" sz="2800" dirty="0" err="1" smtClean="0"/>
              <a:t>topology</a:t>
            </a:r>
            <a:endParaRPr lang="it-IT" sz="2800" dirty="0" smtClean="0"/>
          </a:p>
          <a:p>
            <a:endParaRPr lang="it-IT" sz="3200" dirty="0" smtClean="0"/>
          </a:p>
          <a:p>
            <a:r>
              <a:rPr lang="it-IT" sz="3200" dirty="0" err="1" smtClean="0"/>
              <a:t>Extend</a:t>
            </a:r>
            <a:r>
              <a:rPr lang="it-IT" sz="3200" dirty="0" smtClean="0"/>
              <a:t> </a:t>
            </a:r>
            <a:r>
              <a:rPr lang="it-IT" sz="3200" dirty="0" err="1" smtClean="0"/>
              <a:t>this</a:t>
            </a:r>
            <a:r>
              <a:rPr lang="it-IT" sz="3200" dirty="0" smtClean="0"/>
              <a:t> </a:t>
            </a:r>
            <a:r>
              <a:rPr lang="it-IT" sz="3200" dirty="0" err="1" smtClean="0"/>
              <a:t>study</a:t>
            </a:r>
            <a:r>
              <a:rPr lang="it-IT" sz="3200" dirty="0" smtClean="0"/>
              <a:t> to </a:t>
            </a:r>
            <a:r>
              <a:rPr lang="it-IT" sz="3200" dirty="0" err="1" smtClean="0"/>
              <a:t>other</a:t>
            </a:r>
            <a:r>
              <a:rPr lang="it-IT" sz="3200" dirty="0" smtClean="0"/>
              <a:t> </a:t>
            </a:r>
            <a:r>
              <a:rPr lang="it-IT" sz="3200" dirty="0" err="1" smtClean="0"/>
              <a:t>patterns</a:t>
            </a:r>
            <a:r>
              <a:rPr lang="it-IT" sz="3200" dirty="0" smtClean="0"/>
              <a:t> (</a:t>
            </a:r>
            <a:r>
              <a:rPr lang="it-IT" sz="3200" dirty="0" err="1" smtClean="0"/>
              <a:t>skeletons</a:t>
            </a:r>
            <a:r>
              <a:rPr lang="it-IT" sz="3200" dirty="0" smtClean="0"/>
              <a:t>) for WSN</a:t>
            </a:r>
          </a:p>
        </p:txBody>
      </p:sp>
    </p:spTree>
    <p:extLst>
      <p:ext uri="{BB962C8B-B14F-4D97-AF65-F5344CB8AC3E}">
        <p14:creationId xmlns:p14="http://schemas.microsoft.com/office/powerpoint/2010/main" val="5737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Wireless </a:t>
            </a:r>
            <a:r>
              <a:rPr lang="it-IT" dirty="0" err="1" smtClean="0"/>
              <a:t>sensor</a:t>
            </a:r>
            <a:r>
              <a:rPr lang="it-IT" dirty="0" smtClean="0"/>
              <a:t> networks (WSN)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Main</a:t>
            </a:r>
            <a:r>
              <a:rPr lang="it-IT" sz="3200" dirty="0" smtClean="0"/>
              <a:t> </a:t>
            </a:r>
            <a:r>
              <a:rPr lang="it-IT" sz="3200" dirty="0" err="1" smtClean="0"/>
              <a:t>tasks</a:t>
            </a:r>
            <a:r>
              <a:rPr lang="it-IT" sz="3200" dirty="0" smtClean="0"/>
              <a:t> of a </a:t>
            </a:r>
            <a:r>
              <a:rPr lang="it-IT" sz="3200" dirty="0" err="1" smtClean="0"/>
              <a:t>sensor</a:t>
            </a:r>
            <a:r>
              <a:rPr lang="it-IT" sz="3200" dirty="0" smtClean="0"/>
              <a:t>:</a:t>
            </a:r>
          </a:p>
          <a:p>
            <a:pPr lvl="1"/>
            <a:r>
              <a:rPr lang="it-IT" sz="2800" dirty="0" err="1" smtClean="0"/>
              <a:t>Sense</a:t>
            </a:r>
            <a:endParaRPr lang="it-IT" sz="2800" dirty="0" smtClean="0"/>
          </a:p>
          <a:p>
            <a:pPr lvl="1"/>
            <a:r>
              <a:rPr lang="it-IT" sz="2800" dirty="0" smtClean="0"/>
              <a:t>(</a:t>
            </a:r>
            <a:r>
              <a:rPr lang="it-IT" sz="2800" dirty="0" err="1" smtClean="0"/>
              <a:t>pre</a:t>
            </a:r>
            <a:r>
              <a:rPr lang="it-IT" sz="2800" dirty="0" smtClean="0"/>
              <a:t>)-</a:t>
            </a:r>
            <a:r>
              <a:rPr lang="it-IT" sz="2800" dirty="0" err="1" smtClean="0"/>
              <a:t>process</a:t>
            </a:r>
            <a:endParaRPr lang="it-IT" sz="2800" dirty="0" smtClean="0"/>
          </a:p>
          <a:p>
            <a:pPr lvl="1"/>
            <a:r>
              <a:rPr lang="it-IT" sz="2800" dirty="0" err="1" smtClean="0"/>
              <a:t>Communicate</a:t>
            </a:r>
            <a:endParaRPr lang="it-IT" sz="2800" dirty="0" smtClean="0"/>
          </a:p>
          <a:p>
            <a:endParaRPr lang="it-IT" sz="3200" dirty="0"/>
          </a:p>
          <a:p>
            <a:r>
              <a:rPr lang="it-IT" sz="3200" dirty="0" err="1" smtClean="0"/>
              <a:t>Models</a:t>
            </a:r>
            <a:r>
              <a:rPr lang="it-IT" sz="3200" dirty="0" smtClean="0"/>
              <a:t> of </a:t>
            </a:r>
            <a:r>
              <a:rPr lang="it-IT" sz="3200" dirty="0" err="1" smtClean="0"/>
              <a:t>computation</a:t>
            </a:r>
            <a:endParaRPr lang="it-IT" sz="3200" dirty="0" smtClean="0"/>
          </a:p>
          <a:p>
            <a:pPr lvl="1"/>
            <a:r>
              <a:rPr lang="it-IT" sz="2800" dirty="0" err="1" smtClean="0"/>
              <a:t>Centralized</a:t>
            </a:r>
            <a:r>
              <a:rPr lang="it-IT" sz="2800" dirty="0" smtClean="0"/>
              <a:t> (</a:t>
            </a:r>
            <a:r>
              <a:rPr lang="it-IT" sz="2800" dirty="0" err="1" smtClean="0"/>
              <a:t>at</a:t>
            </a:r>
            <a:r>
              <a:rPr lang="it-IT" sz="2800" dirty="0" smtClean="0"/>
              <a:t> the </a:t>
            </a:r>
            <a:r>
              <a:rPr lang="it-IT" sz="2800" dirty="0" err="1" smtClean="0"/>
              <a:t>sink</a:t>
            </a:r>
            <a:r>
              <a:rPr lang="it-IT" sz="2800" dirty="0" smtClean="0"/>
              <a:t>, a </a:t>
            </a:r>
            <a:r>
              <a:rPr lang="it-IT" sz="2800" dirty="0" err="1" smtClean="0"/>
              <a:t>sensor</a:t>
            </a:r>
            <a:r>
              <a:rPr lang="it-IT" sz="2800" dirty="0" smtClean="0"/>
              <a:t> can </a:t>
            </a:r>
            <a:r>
              <a:rPr lang="it-IT" sz="2800" dirty="0" err="1" smtClean="0"/>
              <a:t>make</a:t>
            </a:r>
            <a:r>
              <a:rPr lang="it-IT" sz="2800" dirty="0" smtClean="0"/>
              <a:t> some </a:t>
            </a:r>
            <a:r>
              <a:rPr lang="it-IT" sz="2800" dirty="0" err="1" smtClean="0"/>
              <a:t>pre</a:t>
            </a:r>
            <a:r>
              <a:rPr lang="it-IT" sz="2800" dirty="0" smtClean="0"/>
              <a:t>-processing)</a:t>
            </a:r>
          </a:p>
          <a:p>
            <a:pPr lvl="1"/>
            <a:r>
              <a:rPr lang="it-IT" sz="2800" dirty="0" smtClean="0"/>
              <a:t>Distributed</a:t>
            </a:r>
          </a:p>
          <a:p>
            <a:pPr lvl="1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199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Wireless </a:t>
            </a:r>
            <a:r>
              <a:rPr lang="it-IT" dirty="0" err="1" smtClean="0"/>
              <a:t>sensor</a:t>
            </a:r>
            <a:r>
              <a:rPr lang="it-IT" dirty="0" smtClean="0"/>
              <a:t> network </a:t>
            </a:r>
            <a:r>
              <a:rPr lang="it-IT" dirty="0" err="1" smtClean="0"/>
              <a:t>platforms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platforms</a:t>
            </a:r>
            <a:r>
              <a:rPr lang="it-IT" sz="3200" dirty="0" smtClean="0"/>
              <a:t> </a:t>
            </a:r>
            <a:r>
              <a:rPr lang="it-IT" sz="3200" dirty="0"/>
              <a:t>for </a:t>
            </a:r>
            <a:r>
              <a:rPr lang="it-IT" sz="3200" dirty="0" err="1" smtClean="0"/>
              <a:t>conventional</a:t>
            </a:r>
            <a:r>
              <a:rPr lang="it-IT" sz="3200" dirty="0" smtClean="0"/>
              <a:t> (single-core) </a:t>
            </a:r>
            <a:r>
              <a:rPr lang="it-IT" sz="3200" dirty="0" err="1" smtClean="0"/>
              <a:t>sensors</a:t>
            </a:r>
            <a:r>
              <a:rPr lang="it-IT" sz="3200" dirty="0" smtClean="0"/>
              <a:t>:</a:t>
            </a:r>
            <a:endParaRPr lang="it-IT" sz="3200" dirty="0"/>
          </a:p>
          <a:p>
            <a:pPr lvl="1"/>
            <a:r>
              <a:rPr lang="en-US" sz="2800" dirty="0" smtClean="0"/>
              <a:t>8 bits/8MHz microcontrollers (</a:t>
            </a:r>
            <a:r>
              <a:rPr lang="en-US" sz="2800" dirty="0" err="1" smtClean="0"/>
              <a:t>MicaZ</a:t>
            </a:r>
            <a:r>
              <a:rPr lang="en-US" sz="2800" dirty="0" smtClean="0"/>
              <a:t>, T-Mote)</a:t>
            </a:r>
          </a:p>
          <a:p>
            <a:pPr lvl="1"/>
            <a:r>
              <a:rPr lang="en-US" sz="2800" dirty="0" smtClean="0"/>
              <a:t>128 KB flash memory</a:t>
            </a:r>
          </a:p>
          <a:p>
            <a:pPr lvl="1"/>
            <a:r>
              <a:rPr lang="en-US" sz="2800" dirty="0" smtClean="0"/>
              <a:t>8 KB RAM</a:t>
            </a:r>
          </a:p>
          <a:p>
            <a:pPr lvl="1"/>
            <a:r>
              <a:rPr lang="en-US" sz="2800" dirty="0"/>
              <a:t>IEEE 802.15.4</a:t>
            </a:r>
          </a:p>
          <a:p>
            <a:pPr lvl="1"/>
            <a:r>
              <a:rPr lang="en-US" sz="2800" dirty="0" err="1" smtClean="0"/>
              <a:t>TinyOS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err="1" smtClean="0"/>
              <a:t>NesC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284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 in WSN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274" y="1470991"/>
            <a:ext cx="10237526" cy="538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err="1" smtClean="0"/>
              <a:t>Architectural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Application</a:t>
            </a:r>
            <a:r>
              <a:rPr lang="it-IT" dirty="0" smtClean="0"/>
              <a:t> </a:t>
            </a:r>
            <a:r>
              <a:rPr lang="it-IT" dirty="0" err="1"/>
              <a:t>level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Example of Application Domains: Multimedia WSN and VSN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916695165"/>
              </p:ext>
            </p:extLst>
          </p:nvPr>
        </p:nvGraphicFramePr>
        <p:xfrm>
          <a:off x="1116274" y="2038508"/>
          <a:ext cx="10237526" cy="134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102139780"/>
              </p:ext>
            </p:extLst>
          </p:nvPr>
        </p:nvGraphicFramePr>
        <p:xfrm>
          <a:off x="1116274" y="4124739"/>
          <a:ext cx="10237526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00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 in WSN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Parallel architectures of the single sensor </a:t>
            </a:r>
            <a:r>
              <a:rPr lang="en-US" sz="3200" dirty="0" smtClean="0"/>
              <a:t>node</a:t>
            </a:r>
          </a:p>
          <a:p>
            <a:r>
              <a:rPr lang="en-US" sz="3200" dirty="0"/>
              <a:t>Distributed computations throughout the </a:t>
            </a:r>
            <a:r>
              <a:rPr lang="en-US" sz="3200" dirty="0" smtClean="0"/>
              <a:t>WSN</a:t>
            </a:r>
          </a:p>
          <a:p>
            <a:endParaRPr lang="en-US" sz="3200" dirty="0" smtClean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000" dirty="0" smtClean="0"/>
              <a:t>Need for high-level </a:t>
            </a:r>
            <a:r>
              <a:rPr lang="en-US" sz="4000" dirty="0"/>
              <a:t>abstractions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to </a:t>
            </a:r>
            <a:r>
              <a:rPr lang="en-US" sz="4000" dirty="0"/>
              <a:t>support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Parallel </a:t>
            </a:r>
            <a:r>
              <a:rPr lang="en-US" sz="4000" dirty="0"/>
              <a:t>Distributed programming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493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of multi-core WSN </a:t>
            </a:r>
            <a:r>
              <a:rPr lang="it-IT" dirty="0" err="1" smtClean="0"/>
              <a:t>node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Raspberry</a:t>
            </a:r>
            <a:r>
              <a:rPr lang="it-IT" dirty="0" smtClean="0"/>
              <a:t> PI 2 Model B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ARM Cortex-A7 CPU</a:t>
            </a:r>
          </a:p>
          <a:p>
            <a:r>
              <a:rPr lang="it-IT" dirty="0" smtClean="0"/>
              <a:t>900 MHz </a:t>
            </a:r>
            <a:r>
              <a:rPr lang="it-IT" dirty="0" err="1" smtClean="0"/>
              <a:t>quad</a:t>
            </a:r>
            <a:r>
              <a:rPr lang="it-IT" dirty="0" smtClean="0"/>
              <a:t>-core</a:t>
            </a:r>
          </a:p>
          <a:p>
            <a:r>
              <a:rPr lang="it-IT" dirty="0" smtClean="0"/>
              <a:t>1GB RAM</a:t>
            </a:r>
          </a:p>
          <a:p>
            <a:r>
              <a:rPr lang="it-IT" dirty="0" smtClean="0"/>
              <a:t>Linux-Like </a:t>
            </a:r>
            <a:r>
              <a:rPr lang="it-IT" dirty="0"/>
              <a:t>+ C/C++/Java + Wi-Fi IEEE 802.11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512501" cy="35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Wireless/Visual Sensor Networks (W/VSN)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65236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networked devices </a:t>
            </a:r>
          </a:p>
          <a:p>
            <a:r>
              <a:rPr lang="en-US" dirty="0" smtClean="0"/>
              <a:t>Each device:</a:t>
            </a:r>
          </a:p>
          <a:p>
            <a:pPr lvl="1"/>
            <a:r>
              <a:rPr lang="en-US" dirty="0" smtClean="0"/>
              <a:t>Microsystem with processor/memory</a:t>
            </a:r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Wireless/wired network interface</a:t>
            </a:r>
          </a:p>
          <a:p>
            <a:r>
              <a:rPr lang="en-US" dirty="0" smtClean="0"/>
              <a:t>Constrained resources</a:t>
            </a:r>
          </a:p>
          <a:p>
            <a:pPr lvl="1"/>
            <a:r>
              <a:rPr lang="en-US" dirty="0" smtClean="0"/>
              <a:t>Processing, communications</a:t>
            </a:r>
          </a:p>
          <a:p>
            <a:pPr lvl="1"/>
            <a:r>
              <a:rPr lang="en-US" dirty="0" smtClean="0"/>
              <a:t>Energy </a:t>
            </a:r>
          </a:p>
          <a:p>
            <a:r>
              <a:rPr lang="en-US" dirty="0" smtClean="0"/>
              <a:t>Often used for tracking applications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Mix of video processing, distributed communications</a:t>
            </a: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17" y="1690688"/>
            <a:ext cx="4462083" cy="34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isoscele 9"/>
          <p:cNvSpPr/>
          <p:nvPr/>
        </p:nvSpPr>
        <p:spPr>
          <a:xfrm rot="15900557">
            <a:off x="9320682" y="3435117"/>
            <a:ext cx="2391640" cy="5069054"/>
          </a:xfrm>
          <a:prstGeom prst="triangle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rot="15456767">
            <a:off x="8155812" y="1613959"/>
            <a:ext cx="2339907" cy="4357281"/>
          </a:xfrm>
          <a:prstGeom prst="triangle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with W/VSN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6323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number of cameras cooperatively track a mobile target</a:t>
            </a:r>
          </a:p>
          <a:p>
            <a:r>
              <a:rPr lang="en-US" dirty="0" smtClean="0"/>
              <a:t>Detection when a target is in the Field of View (</a:t>
            </a:r>
            <a:r>
              <a:rPr lang="en-US" dirty="0" err="1" smtClean="0"/>
              <a:t>FoV</a:t>
            </a:r>
            <a:r>
              <a:rPr lang="en-US" dirty="0" smtClean="0"/>
              <a:t>) of a camera</a:t>
            </a:r>
          </a:p>
          <a:p>
            <a:r>
              <a:rPr lang="en-US" dirty="0" smtClean="0"/>
              <a:t>Each camera computes location information of the target</a:t>
            </a:r>
          </a:p>
          <a:p>
            <a:r>
              <a:rPr lang="en-US" dirty="0" smtClean="0"/>
              <a:t>All location information from different cameras are fused together </a:t>
            </a:r>
          </a:p>
          <a:p>
            <a:pPr lvl="1"/>
            <a:r>
              <a:rPr lang="en-US" dirty="0" smtClean="0"/>
              <a:t>Improve localization accuracy</a:t>
            </a:r>
          </a:p>
          <a:p>
            <a:pPr lvl="1"/>
            <a:r>
              <a:rPr lang="en-US" dirty="0" smtClean="0"/>
              <a:t>Alert other cameras in advance</a:t>
            </a:r>
            <a:endParaRPr lang="en-US" dirty="0"/>
          </a:p>
        </p:txBody>
      </p:sp>
      <p:sp>
        <p:nvSpPr>
          <p:cNvPr id="6" name="Triangolo isoscele 5"/>
          <p:cNvSpPr/>
          <p:nvPr/>
        </p:nvSpPr>
        <p:spPr>
          <a:xfrm rot="18739339">
            <a:off x="8032426" y="553171"/>
            <a:ext cx="2391640" cy="5281800"/>
          </a:xfrm>
          <a:prstGeom prst="triangle">
            <a:avLst/>
          </a:prstGeom>
          <a:solidFill>
            <a:schemeClr val="accent1">
              <a:lumMod val="40000"/>
              <a:lumOff val="60000"/>
              <a:alpha val="56078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05" y="3078606"/>
            <a:ext cx="699466" cy="19748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1027906"/>
            <a:ext cx="719137" cy="7179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00" y="4045133"/>
            <a:ext cx="719137" cy="7179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21" y="6023017"/>
            <a:ext cx="719137" cy="7179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1" y="743924"/>
            <a:ext cx="1463154" cy="9698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7877">
            <a:off x="6679483" y="2131266"/>
            <a:ext cx="908351" cy="51983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47" y="3764023"/>
            <a:ext cx="1463154" cy="96989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93" y="5756769"/>
            <a:ext cx="1463154" cy="969899"/>
          </a:xfrm>
          <a:prstGeom prst="rect">
            <a:avLst/>
          </a:prstGeom>
        </p:spPr>
      </p:pic>
      <p:cxnSp>
        <p:nvCxnSpPr>
          <p:cNvPr id="16" name="Connettore 2 15"/>
          <p:cNvCxnSpPr>
            <a:stCxn id="11" idx="3"/>
            <a:endCxn id="11" idx="1"/>
          </p:cNvCxnSpPr>
          <p:nvPr/>
        </p:nvCxnSpPr>
        <p:spPr>
          <a:xfrm flipH="1">
            <a:off x="7093038" y="1938827"/>
            <a:ext cx="81242" cy="90471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4613">
            <a:off x="6866500" y="4985222"/>
            <a:ext cx="908351" cy="519833"/>
          </a:xfrm>
          <a:prstGeom prst="rect">
            <a:avLst/>
          </a:prstGeom>
        </p:spPr>
      </p:pic>
      <p:cxnSp>
        <p:nvCxnSpPr>
          <p:cNvPr id="27" name="Connettore 2 26"/>
          <p:cNvCxnSpPr>
            <a:stCxn id="21" idx="3"/>
            <a:endCxn id="21" idx="1"/>
          </p:cNvCxnSpPr>
          <p:nvPr/>
        </p:nvCxnSpPr>
        <p:spPr>
          <a:xfrm>
            <a:off x="7104498" y="4845711"/>
            <a:ext cx="432356" cy="79885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959</Words>
  <Application>Microsoft Office PowerPoint</Application>
  <PresentationFormat>Widescreen</PresentationFormat>
  <Paragraphs>225</Paragraphs>
  <Slides>27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  Structured parallel programming on multi-core wireless sensor networks</vt:lpstr>
      <vt:lpstr>Background: wireless sensor networks</vt:lpstr>
      <vt:lpstr>Wireless sensor networks (WSN)</vt:lpstr>
      <vt:lpstr>Wireless sensor network platforms</vt:lpstr>
      <vt:lpstr>Trends in WSN</vt:lpstr>
      <vt:lpstr>Trends in WSN</vt:lpstr>
      <vt:lpstr>Example of multi-core WSN node</vt:lpstr>
      <vt:lpstr>Wireless/Visual Sensor Networks (W/VSN)</vt:lpstr>
      <vt:lpstr>Tracking with W/VSN</vt:lpstr>
      <vt:lpstr>Example of a tracking application  (I)</vt:lpstr>
      <vt:lpstr>Example of a tracking application  (II)</vt:lpstr>
      <vt:lpstr>Example of an application: tracking  (III)</vt:lpstr>
      <vt:lpstr>Example of an application: tracking  (IV)</vt:lpstr>
      <vt:lpstr>Iterative Neighbor Stencil (INS) skeleton </vt:lpstr>
      <vt:lpstr>Skeletons: programming abstractions</vt:lpstr>
      <vt:lpstr>Modeling tracking applications with INS</vt:lpstr>
      <vt:lpstr>Modeling tracking applications with INS</vt:lpstr>
      <vt:lpstr>T-MAC and MACAW parameters</vt:lpstr>
      <vt:lpstr>Simulations</vt:lpstr>
      <vt:lpstr>Results</vt:lpstr>
      <vt:lpstr>Results</vt:lpstr>
      <vt:lpstr>Results</vt:lpstr>
      <vt:lpstr>Results</vt:lpstr>
      <vt:lpstr>Results</vt:lpstr>
      <vt:lpstr>Results</vt:lpstr>
      <vt:lpstr>Conclusions</vt:lpstr>
      <vt:lpstr>Future works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the MAC layer in real-time visual sensor networks applications using stencils</dc:title>
  <dc:creator>ste</dc:creator>
  <cp:lastModifiedBy>Stefano Chessa</cp:lastModifiedBy>
  <cp:revision>53</cp:revision>
  <cp:lastPrinted>2014-06-19T14:31:34Z</cp:lastPrinted>
  <dcterms:created xsi:type="dcterms:W3CDTF">2014-06-13T10:29:08Z</dcterms:created>
  <dcterms:modified xsi:type="dcterms:W3CDTF">2016-02-26T10:23:02Z</dcterms:modified>
</cp:coreProperties>
</file>