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300" r:id="rId3"/>
    <p:sldId id="290" r:id="rId4"/>
    <p:sldId id="293" r:id="rId5"/>
    <p:sldId id="269" r:id="rId6"/>
    <p:sldId id="281" r:id="rId7"/>
    <p:sldId id="270" r:id="rId8"/>
    <p:sldId id="298" r:id="rId9"/>
    <p:sldId id="287" r:id="rId10"/>
    <p:sldId id="273" r:id="rId11"/>
    <p:sldId id="275" r:id="rId12"/>
    <p:sldId id="277" r:id="rId13"/>
    <p:sldId id="297" r:id="rId14"/>
    <p:sldId id="278" r:id="rId15"/>
    <p:sldId id="296" r:id="rId16"/>
    <p:sldId id="280" r:id="rId17"/>
    <p:sldId id="268" r:id="rId18"/>
    <p:sldId id="299" r:id="rId19"/>
    <p:sldId id="301" r:id="rId20"/>
    <p:sldId id="286" r:id="rId2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00000"/>
    <a:srgbClr val="003E72"/>
    <a:srgbClr val="6AADE4"/>
    <a:srgbClr val="00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798"/>
    <p:restoredTop sz="94639"/>
  </p:normalViewPr>
  <p:slideViewPr>
    <p:cSldViewPr>
      <p:cViewPr>
        <p:scale>
          <a:sx n="137" d="100"/>
          <a:sy n="137" d="100"/>
        </p:scale>
        <p:origin x="1968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3" d="100"/>
          <a:sy n="133" d="100"/>
        </p:scale>
        <p:origin x="483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5119BFA-04A8-1640-A065-23E02D163D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96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56125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6441CD-EEA4-3344-8701-28C99E2536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8792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41CD-EEA4-3344-8701-28C99E253664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09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41CD-EEA4-3344-8701-28C99E25366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641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41CD-EEA4-3344-8701-28C99E25366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181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5365750"/>
            <a:ext cx="9140825" cy="665163"/>
          </a:xfrm>
          <a:prstGeom prst="rect">
            <a:avLst/>
          </a:prstGeom>
          <a:solidFill>
            <a:srgbClr val="003E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6030913"/>
            <a:ext cx="9140825" cy="173037"/>
          </a:xfrm>
          <a:prstGeom prst="rect">
            <a:avLst/>
          </a:prstGeom>
          <a:solidFill>
            <a:srgbClr val="6AAD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5" y="2016125"/>
            <a:ext cx="8374063" cy="57626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5" y="2774950"/>
            <a:ext cx="8374063" cy="53975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62888" y="6448425"/>
            <a:ext cx="900112" cy="179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145BB6-1975-DC4A-8427-4BFE046887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301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3C45C-D4DA-2041-8AAF-4ABFAA1FF9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978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5913" y="398463"/>
            <a:ext cx="2093912" cy="5376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175" y="398463"/>
            <a:ext cx="6129338" cy="5376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2631D-4E27-7B4E-BBE1-E9BDE93241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223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0825" cy="9128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0" y="6308725"/>
            <a:ext cx="9140825" cy="549275"/>
          </a:xfrm>
          <a:prstGeom prst="rect">
            <a:avLst/>
          </a:prstGeom>
          <a:solidFill>
            <a:srgbClr val="003E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0" y="912813"/>
            <a:ext cx="9140825" cy="131762"/>
          </a:xfrm>
          <a:prstGeom prst="rect">
            <a:avLst/>
          </a:prstGeom>
          <a:solidFill>
            <a:srgbClr val="6AAD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6448425"/>
            <a:ext cx="1295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248794"/>
            <a:ext cx="8375650" cy="4238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340768"/>
            <a:ext cx="8374063" cy="443455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31FF9-04D3-2745-B234-B71A591142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4058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19F89-11BC-C147-BE35-33A5F21162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105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708150"/>
            <a:ext cx="4110038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08150"/>
            <a:ext cx="4111625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BB0BE-3FCB-7F46-AE74-42C6F48CB6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569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FBC8C-CEDD-FD45-ABB0-4B765E4255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83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05ACA-35E2-5842-8832-223D67B01B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769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6E4AA-416B-4649-B9E0-5B81C52445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464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2088-61C6-1044-AF57-A7ABECB9E7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97223-2BF3-3943-AA7B-CC0ED5751F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11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5" y="398463"/>
            <a:ext cx="83756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5" y="1708150"/>
            <a:ext cx="83740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2888" y="6489700"/>
            <a:ext cx="900112" cy="179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29ED964-486F-2541-B8CF-8B994BAFB6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09625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79500" indent="-268288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963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18081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2653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27225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1797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5" y="2420938"/>
            <a:ext cx="8364538" cy="1441450"/>
          </a:xfrm>
        </p:spPr>
        <p:txBody>
          <a:bodyPr anchor="b"/>
          <a:lstStyle/>
          <a:p>
            <a:pPr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Heterogeneous ARM64 and NVIDIA </a:t>
            </a:r>
            <a:r>
              <a:rPr lang="en-US" altLang="en-US" sz="3200" dirty="0" smtClean="0">
                <a:solidFill>
                  <a:srgbClr val="FFFF00"/>
                </a:solidFill>
              </a:rPr>
              <a:t>GPU</a:t>
            </a:r>
            <a:endParaRPr lang="en-US" altLang="en-US" sz="2000" b="0" i="1" dirty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5" y="4005263"/>
            <a:ext cx="8374063" cy="539750"/>
          </a:xfrm>
        </p:spPr>
        <p:txBody>
          <a:bodyPr/>
          <a:lstStyle/>
          <a:p>
            <a:pPr eaLnBrk="1" hangingPunct="1"/>
            <a:r>
              <a:rPr lang="en-US" altLang="en-US" sz="1600" b="0" dirty="0"/>
              <a:t>Filippo SPIGA</a:t>
            </a:r>
            <a:r>
              <a:rPr lang="en-US" altLang="en-US" sz="1600" b="0" baseline="30000" dirty="0"/>
              <a:t>1,2</a:t>
            </a:r>
            <a:r>
              <a:rPr lang="en-US" altLang="en-US" sz="1600" b="0" dirty="0"/>
              <a:t> &lt;fs395@cam.ac.uk&gt;</a:t>
            </a:r>
            <a:endParaRPr lang="en-US" altLang="en-US" sz="1600" b="0" baseline="30000" dirty="0"/>
          </a:p>
          <a:p>
            <a:pPr eaLnBrk="1" hangingPunct="1"/>
            <a:endParaRPr lang="en-US" altLang="en-US" dirty="0"/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84175" y="5373688"/>
            <a:ext cx="8374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 baseline="30000" dirty="0">
                <a:solidFill>
                  <a:schemeClr val="tx2"/>
                </a:solidFill>
              </a:rPr>
              <a:t>1 </a:t>
            </a:r>
            <a:r>
              <a:rPr lang="en-US" altLang="en-US" sz="1400" dirty="0">
                <a:solidFill>
                  <a:schemeClr val="tx2"/>
                </a:solidFill>
              </a:rPr>
              <a:t>High Performance Computing Service, University of Cambridge</a:t>
            </a:r>
            <a:r>
              <a:rPr lang="en-US" altLang="en-US" sz="1400" baseline="30000" dirty="0">
                <a:solidFill>
                  <a:schemeClr val="tx2"/>
                </a:solidFill>
              </a:rPr>
              <a:t> </a:t>
            </a:r>
            <a:r>
              <a:rPr lang="en-US" altLang="en-US" sz="1400" dirty="0">
                <a:solidFill>
                  <a:schemeClr val="tx2"/>
                </a:solidFill>
              </a:rPr>
              <a:t>		</a:t>
            </a:r>
          </a:p>
          <a:p>
            <a:r>
              <a:rPr lang="en-US" altLang="en-US" sz="1400" baseline="30000" dirty="0">
                <a:solidFill>
                  <a:schemeClr val="tx2"/>
                </a:solidFill>
              </a:rPr>
              <a:t>2 </a:t>
            </a:r>
            <a:r>
              <a:rPr lang="en-US" altLang="en-US" sz="1400" dirty="0">
                <a:solidFill>
                  <a:schemeClr val="tx2"/>
                </a:solidFill>
              </a:rPr>
              <a:t>Quantum ESPRESSO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340769"/>
            <a:ext cx="8374063" cy="165618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No access to Performance Counters (e.g. RALP) on current silicon</a:t>
            </a:r>
          </a:p>
          <a:p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o proper IPMI support via Linux</a:t>
            </a:r>
          </a:p>
          <a:p>
            <a:r>
              <a:rPr lang="en-US" dirty="0">
                <a:solidFill>
                  <a:srgbClr val="000000"/>
                </a:solidFill>
              </a:rPr>
              <a:t>NVIDIA Management Library (NVML</a:t>
            </a:r>
            <a:r>
              <a:rPr lang="en-US" dirty="0" smtClean="0">
                <a:solidFill>
                  <a:srgbClr val="000000"/>
                </a:solidFill>
              </a:rPr>
              <a:t>) fully supported – GPU covered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012096" y="3356992"/>
            <a:ext cx="477068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Precision Power Meter LMG95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Very good accuracy </a:t>
            </a:r>
            <a:r>
              <a:rPr lang="en-US" sz="1800" dirty="0">
                <a:solidFill>
                  <a:srgbClr val="000000"/>
                </a:solidFill>
              </a:rPr>
              <a:t>0.03% 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fi-FI" sz="1800" dirty="0">
                <a:solidFill>
                  <a:srgbClr val="000000"/>
                </a:solidFill>
              </a:rPr>
              <a:t>0.05Hz...500kHz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Data can be read via serial port and dumped into CSV file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endParaRPr lang="en-US" kern="0" dirty="0" smtClean="0"/>
          </a:p>
          <a:p>
            <a:pPr marL="0" indent="0">
              <a:buFontTx/>
              <a:buNone/>
            </a:pPr>
            <a:endParaRPr lang="en-US" kern="0" dirty="0" smtClean="0"/>
          </a:p>
          <a:p>
            <a:endParaRPr lang="en-US" kern="0" dirty="0" smtClean="0"/>
          </a:p>
          <a:p>
            <a:endParaRPr 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61408"/>
            <a:ext cx="2438400" cy="1423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7" y="582530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 sample idle power before and after, average and </a:t>
            </a:r>
            <a:r>
              <a:rPr lang="en-US" dirty="0" smtClean="0">
                <a:solidFill>
                  <a:srgbClr val="FF0000"/>
                </a:solidFill>
              </a:rPr>
              <a:t>then subtract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298699"/>
            <a:ext cx="6204049" cy="4434557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HOOMD-BLUE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Python + specialized C / CUDA kernels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 err="1" smtClean="0">
                <a:solidFill>
                  <a:srgbClr val="000000"/>
                </a:solidFill>
              </a:rPr>
              <a:t>OpenMP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but special optimization for AVX</a:t>
            </a:r>
          </a:p>
          <a:p>
            <a:pPr marL="0" indent="0">
              <a:buNone/>
            </a:pPr>
            <a:endParaRPr lang="en-US" sz="105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Quantum ESPRESSO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FORTRAN 90/95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GPU covers most of BLAS, LAPACK, </a:t>
            </a:r>
            <a:r>
              <a:rPr lang="en-US" dirty="0" smtClean="0">
                <a:solidFill>
                  <a:srgbClr val="000000"/>
                </a:solidFill>
              </a:rPr>
              <a:t>FFTs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1" y="1946771"/>
            <a:ext cx="219710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83" y="3832452"/>
            <a:ext cx="2461195" cy="1180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226" y="5661248"/>
            <a:ext cx="818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</a:rPr>
              <a:t>NO EXPLICIT OPTIMIZATIONS MADE TO COPE WITH NEW NODE ARCHITECTURE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HOOMD-BLUE (</a:t>
            </a:r>
            <a:r>
              <a:rPr lang="en-US" dirty="0" err="1"/>
              <a:t>t</a:t>
            </a:r>
            <a:r>
              <a:rPr lang="en-US" dirty="0" err="1" smtClean="0"/>
              <a:t>riblock</a:t>
            </a:r>
            <a:r>
              <a:rPr lang="en-US" dirty="0" smtClean="0"/>
              <a:t> </a:t>
            </a:r>
            <a:r>
              <a:rPr lang="en-US" dirty="0"/>
              <a:t>copolymer</a:t>
            </a:r>
            <a:r>
              <a:rPr lang="is-IS" dirty="0" smtClean="0"/>
              <a:t>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4175" y="1340769"/>
            <a:ext cx="8374063" cy="2880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10K steps, ~95% </a:t>
            </a:r>
            <a:r>
              <a:rPr lang="en-US" dirty="0"/>
              <a:t>(CPU) workload moved on </a:t>
            </a:r>
            <a:r>
              <a:rPr lang="en-US" dirty="0" smtClean="0"/>
              <a:t>GPU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00"/>
                </a:solidFill>
              </a:rPr>
              <a:t>1 OMP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9469" y="2296913"/>
            <a:ext cx="1886307" cy="4012407"/>
            <a:chOff x="669469" y="2296913"/>
            <a:chExt cx="1886307" cy="40124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469" y="2296913"/>
              <a:ext cx="1800000" cy="375079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8639" y="6047710"/>
              <a:ext cx="1717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TIME-TO-SOLUTION [s]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66396" y="2296912"/>
            <a:ext cx="1800000" cy="4012408"/>
            <a:chOff x="3566396" y="2296912"/>
            <a:chExt cx="1800000" cy="40124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396" y="2296912"/>
              <a:ext cx="1800000" cy="378018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79350" y="6047710"/>
              <a:ext cx="13837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PEAK POWER [W]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44208" y="2296912"/>
            <a:ext cx="2246128" cy="4013881"/>
            <a:chOff x="6444208" y="2296912"/>
            <a:chExt cx="2246128" cy="40138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2296912"/>
              <a:ext cx="1800000" cy="37587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44208" y="6049183"/>
              <a:ext cx="22461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ENERGY-TO-SOLUTION [Joule]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88351" y="1844824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~50x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2350" y="1844824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~11x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8416" y="1844824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-78%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HOOMD-BLUE (</a:t>
            </a:r>
            <a:r>
              <a:rPr lang="en-US" dirty="0" err="1"/>
              <a:t>t</a:t>
            </a:r>
            <a:r>
              <a:rPr lang="en-US" dirty="0" err="1" smtClean="0"/>
              <a:t>riblock</a:t>
            </a:r>
            <a:r>
              <a:rPr lang="en-US" dirty="0" smtClean="0"/>
              <a:t> </a:t>
            </a:r>
            <a:r>
              <a:rPr lang="en-US" dirty="0"/>
              <a:t>copolymer</a:t>
            </a:r>
            <a:r>
              <a:rPr lang="is-IS" dirty="0" smtClean="0"/>
              <a:t>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4175" y="1340769"/>
            <a:ext cx="8374063" cy="2880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10K steps, </a:t>
            </a:r>
            <a:r>
              <a:rPr lang="is-IS" dirty="0" smtClean="0"/>
              <a:t>… 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00"/>
                </a:solidFill>
              </a:rPr>
              <a:t>6 MPI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5776" y="2381232"/>
            <a:ext cx="1800000" cy="3928088"/>
            <a:chOff x="755776" y="2381232"/>
            <a:chExt cx="1800000" cy="39280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776" y="2381232"/>
              <a:ext cx="1800000" cy="36664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8639" y="6047710"/>
              <a:ext cx="1717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TIME-TO-SOLUTION [s]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47876" y="2381233"/>
            <a:ext cx="1800000" cy="3928087"/>
            <a:chOff x="3647876" y="2381233"/>
            <a:chExt cx="1800000" cy="39280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7876" y="2381233"/>
              <a:ext cx="1800000" cy="36741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79350" y="6047710"/>
              <a:ext cx="13837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PEAK POWER [W]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44208" y="2381232"/>
            <a:ext cx="2246128" cy="3929561"/>
            <a:chOff x="6444208" y="2381232"/>
            <a:chExt cx="2246128" cy="3929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7823" y="2381232"/>
              <a:ext cx="1800000" cy="36717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44208" y="6049183"/>
              <a:ext cx="22461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ENERGY-TO-SOLUTION [Joule]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88351" y="1916832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~6.3x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7944" y="1916832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~4x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8416" y="1916832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-40%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0793" y="1289733"/>
            <a:ext cx="28329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smtClean="0">
                <a:solidFill>
                  <a:srgbClr val="FF0000"/>
                </a:solidFill>
              </a:rPr>
              <a:t>375MiB / 11519MiB = </a:t>
            </a:r>
            <a:r>
              <a:rPr lang="is-IS" b="1" dirty="0" smtClean="0">
                <a:solidFill>
                  <a:srgbClr val="FF0000"/>
                </a:solidFill>
              </a:rPr>
              <a:t>3%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QE-GPU (AUSURK112, gamma-point)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340769"/>
            <a:ext cx="8374063" cy="2880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10 iterations, ~60% </a:t>
            </a:r>
            <a:r>
              <a:rPr lang="en-US" dirty="0"/>
              <a:t>(CPU) workload moved on </a:t>
            </a:r>
            <a:r>
              <a:rPr lang="en-US" dirty="0" smtClean="0"/>
              <a:t>GPU, 6 OMP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41224" y="2381429"/>
            <a:ext cx="1914552" cy="3927891"/>
            <a:chOff x="641224" y="2381429"/>
            <a:chExt cx="1914552" cy="39278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224" y="2381429"/>
              <a:ext cx="1800000" cy="365369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639" y="6047710"/>
              <a:ext cx="1717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TIME-TO-SOLUTION [s]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44208" y="2353304"/>
            <a:ext cx="2246128" cy="3957489"/>
            <a:chOff x="6444208" y="2353304"/>
            <a:chExt cx="2246128" cy="3957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2353304"/>
              <a:ext cx="1800000" cy="368181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44208" y="6049183"/>
              <a:ext cx="22461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ENERGY-TO-SOLUTION [Joule]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42716" y="2371110"/>
            <a:ext cx="1800000" cy="3938210"/>
            <a:chOff x="3542716" y="2371110"/>
            <a:chExt cx="1800000" cy="39382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2716" y="2371110"/>
              <a:ext cx="1800000" cy="366401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879350" y="6047710"/>
              <a:ext cx="13837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PEAK POWER [W]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88351" y="2008722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~4.9x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62350" y="2008722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~7x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58416" y="2008722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-6%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QE-GPU (AUSURK112, </a:t>
            </a:r>
            <a:r>
              <a:rPr lang="en-US" dirty="0" smtClean="0"/>
              <a:t>k-point)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4175" y="1340769"/>
            <a:ext cx="8374063" cy="2880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 iterations, ~70% </a:t>
            </a:r>
            <a:r>
              <a:rPr lang="en-US" dirty="0" smtClean="0"/>
              <a:t>(CPU) workload moved on GPU, 6 OMP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46432" y="2348879"/>
            <a:ext cx="1909344" cy="3960441"/>
            <a:chOff x="646432" y="2348879"/>
            <a:chExt cx="1909344" cy="39604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432" y="2348879"/>
              <a:ext cx="1800000" cy="36771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38639" y="6047710"/>
              <a:ext cx="1717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solidFill>
                    <a:srgbClr val="FF0000"/>
                  </a:solidFill>
                </a:rPr>
                <a:t>TIME-TO-SOLUTION [s]</a:t>
              </a:r>
              <a:endParaRPr lang="en-US" sz="110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44208" y="2348880"/>
            <a:ext cx="2246128" cy="3961913"/>
            <a:chOff x="6444208" y="2348880"/>
            <a:chExt cx="2246128" cy="39619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2348880"/>
              <a:ext cx="1800000" cy="36716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444208" y="6049183"/>
              <a:ext cx="22461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ENERGY-TO-SOLUTION </a:t>
              </a:r>
              <a:r>
                <a:rPr lang="en-US" sz="1100" smtClean="0">
                  <a:solidFill>
                    <a:srgbClr val="FF0000"/>
                  </a:solidFill>
                </a:rPr>
                <a:t>[Joule]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73624" y="2348880"/>
            <a:ext cx="1800000" cy="3960440"/>
            <a:chOff x="3573624" y="2348880"/>
            <a:chExt cx="1800000" cy="3960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3624" y="2348880"/>
              <a:ext cx="1800000" cy="36768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879350" y="6047710"/>
              <a:ext cx="13837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solidFill>
                    <a:srgbClr val="FF0000"/>
                  </a:solidFill>
                </a:rPr>
                <a:t>PEAK POWER [W]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37961" y="1988840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~6x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1988840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~6.9x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8026" y="1988840"/>
            <a:ext cx="817711" cy="4841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-16%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sz="1800" dirty="0" smtClean="0">
                <a:solidFill>
                  <a:srgbClr val="000000"/>
                </a:solidFill>
              </a:rPr>
              <a:t>ARM64 + GPU is worth considering for those applications where majority workload can be move on a GPU</a:t>
            </a:r>
            <a:endParaRPr lang="is-IS" sz="1800" dirty="0" smtClean="0">
              <a:solidFill>
                <a:srgbClr val="000000"/>
              </a:solidFill>
            </a:endParaRPr>
          </a:p>
          <a:p>
            <a:r>
              <a:rPr lang="is-IS" sz="1800" dirty="0" smtClean="0">
                <a:solidFill>
                  <a:srgbClr val="000000"/>
                </a:solidFill>
              </a:rPr>
              <a:t>Python ecosystem is mature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User experience </a:t>
            </a:r>
            <a:r>
              <a:rPr lang="en-US" sz="1800" dirty="0" smtClean="0">
                <a:solidFill>
                  <a:srgbClr val="000000"/>
                </a:solidFill>
              </a:rPr>
              <a:t>not yet completely smooth</a:t>
            </a:r>
            <a:r>
              <a:rPr lang="is-IS" sz="1800" dirty="0" smtClean="0">
                <a:solidFill>
                  <a:srgbClr val="000000"/>
                </a:solidFill>
              </a:rPr>
              <a:t>…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is-IS" sz="1400" dirty="0" smtClean="0">
                <a:solidFill>
                  <a:srgbClr val="000000"/>
                </a:solidFill>
              </a:rPr>
              <a:t>Compiling everything take longer than normal systems... 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Need </a:t>
            </a:r>
            <a:r>
              <a:rPr lang="en-US" sz="1400" dirty="0" smtClean="0">
                <a:solidFill>
                  <a:srgbClr val="000000"/>
                </a:solidFill>
              </a:rPr>
              <a:t>hacking around </a:t>
            </a:r>
            <a:r>
              <a:rPr lang="en-US" sz="1400" dirty="0" err="1" smtClean="0">
                <a:solidFill>
                  <a:srgbClr val="000000"/>
                </a:solidFill>
              </a:rPr>
              <a:t>makefiles</a:t>
            </a:r>
            <a:r>
              <a:rPr lang="en-US" sz="1400" dirty="0" smtClean="0">
                <a:solidFill>
                  <a:srgbClr val="000000"/>
                </a:solidFill>
              </a:rPr>
              <a:t> and </a:t>
            </a:r>
            <a:r>
              <a:rPr lang="en-US" sz="1400" dirty="0" err="1" smtClean="0">
                <a:solidFill>
                  <a:srgbClr val="000000"/>
                </a:solidFill>
              </a:rPr>
              <a:t>autoconf</a:t>
            </a:r>
            <a:r>
              <a:rPr lang="is-IS" sz="1400" dirty="0" smtClean="0">
                <a:solidFill>
                  <a:srgbClr val="000000"/>
                </a:solidFill>
              </a:rPr>
              <a:t>...</a:t>
            </a:r>
          </a:p>
          <a:p>
            <a:r>
              <a:rPr lang="is-IS" sz="1800" dirty="0" smtClean="0">
                <a:solidFill>
                  <a:srgbClr val="000000"/>
                </a:solidFill>
              </a:rPr>
              <a:t>We need more open-source!</a:t>
            </a:r>
          </a:p>
          <a:p>
            <a:pPr lvl="1"/>
            <a:r>
              <a:rPr lang="is-IS" sz="1400" dirty="0" smtClean="0">
                <a:solidFill>
                  <a:srgbClr val="000000"/>
                </a:solidFill>
              </a:rPr>
              <a:t>ARM Performance </a:t>
            </a:r>
            <a:r>
              <a:rPr lang="is-IS" sz="1400" dirty="0" smtClean="0">
                <a:solidFill>
                  <a:srgbClr val="000000"/>
                </a:solidFill>
              </a:rPr>
              <a:t>Libraries / NAG </a:t>
            </a:r>
            <a:r>
              <a:rPr lang="is-IS" sz="1400" dirty="0" smtClean="0">
                <a:solidFill>
                  <a:srgbClr val="000000"/>
                </a:solidFill>
              </a:rPr>
              <a:t>(commercial</a:t>
            </a:r>
            <a:r>
              <a:rPr lang="is-IS" sz="1400" dirty="0" smtClean="0">
                <a:solidFill>
                  <a:srgbClr val="000000"/>
                </a:solidFill>
              </a:rPr>
              <a:t>), </a:t>
            </a:r>
            <a:r>
              <a:rPr lang="is-IS" sz="1400" dirty="0" smtClean="0">
                <a:solidFill>
                  <a:srgbClr val="000000"/>
                </a:solidFill>
              </a:rPr>
              <a:t>PathScale (commercial), PGI (commercial), ... </a:t>
            </a:r>
          </a:p>
          <a:p>
            <a:r>
              <a:rPr lang="en-US" sz="1800" dirty="0" smtClean="0"/>
              <a:t>Some current silicon </a:t>
            </a:r>
            <a:r>
              <a:rPr lang="en-US" sz="1800" dirty="0" smtClean="0"/>
              <a:t>chips </a:t>
            </a:r>
            <a:r>
              <a:rPr lang="en-US" sz="1800" dirty="0" smtClean="0"/>
              <a:t>lack </a:t>
            </a:r>
            <a:r>
              <a:rPr lang="en-US" sz="1800" dirty="0" smtClean="0"/>
              <a:t>of </a:t>
            </a:r>
            <a:r>
              <a:rPr lang="en-US" sz="1800" dirty="0" smtClean="0"/>
              <a:t>proper robust “turn </a:t>
            </a:r>
            <a:r>
              <a:rPr lang="en-US" sz="1800" dirty="0" smtClean="0"/>
              <a:t>on/off cores” </a:t>
            </a:r>
            <a:r>
              <a:rPr lang="en-US" sz="1800" dirty="0" smtClean="0"/>
              <a:t>feature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4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Energy-awareness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Energy-efficiency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69" y="1559280"/>
            <a:ext cx="8374063" cy="187641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Where I can save </a:t>
            </a:r>
            <a:r>
              <a:rPr lang="en-US" sz="1800" dirty="0" smtClean="0">
                <a:solidFill>
                  <a:srgbClr val="000000"/>
                </a:solidFill>
              </a:rPr>
              <a:t>energy?</a:t>
            </a:r>
            <a:endParaRPr lang="is-I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When </a:t>
            </a:r>
            <a:r>
              <a:rPr lang="is-IS" sz="1800" dirty="0" smtClean="0">
                <a:solidFill>
                  <a:srgbClr val="000000"/>
                </a:solidFill>
              </a:rPr>
              <a:t>M</a:t>
            </a:r>
            <a:r>
              <a:rPr lang="en-US" sz="1800" dirty="0" smtClean="0">
                <a:solidFill>
                  <a:srgbClr val="000000"/>
                </a:solidFill>
              </a:rPr>
              <a:t>PI</a:t>
            </a:r>
            <a:r>
              <a:rPr lang="is-IS" sz="1800" dirty="0" smtClean="0">
                <a:solidFill>
                  <a:srgbClr val="000000"/>
                </a:solidFill>
              </a:rPr>
              <a:t> communication occurs</a:t>
            </a:r>
          </a:p>
          <a:p>
            <a:r>
              <a:rPr lang="is-IS" sz="1800" dirty="0" smtClean="0">
                <a:solidFill>
                  <a:srgbClr val="000000"/>
                </a:solidFill>
              </a:rPr>
              <a:t>During GPU-only </a:t>
            </a:r>
            <a:r>
              <a:rPr lang="is-IS" sz="1800" dirty="0" smtClean="0">
                <a:solidFill>
                  <a:srgbClr val="000000"/>
                </a:solidFill>
              </a:rPr>
              <a:t>algorithms</a:t>
            </a:r>
            <a:endParaRPr lang="is-IS" sz="1800" dirty="0" smtClean="0">
              <a:solidFill>
                <a:srgbClr val="000000"/>
              </a:solidFill>
            </a:endParaRPr>
          </a:p>
          <a:p>
            <a:r>
              <a:rPr lang="is-IS" sz="1800" dirty="0" smtClean="0">
                <a:solidFill>
                  <a:srgbClr val="000000"/>
                </a:solidFill>
              </a:rPr>
              <a:t>When OpenMP scaling is not that </a:t>
            </a:r>
            <a:r>
              <a:rPr lang="is-IS" sz="1800" dirty="0" smtClean="0">
                <a:solidFill>
                  <a:srgbClr val="000000"/>
                </a:solidFill>
              </a:rPr>
              <a:t>efficient</a:t>
            </a:r>
            <a:endParaRPr lang="is-IS" sz="1800" dirty="0" smtClean="0">
              <a:solidFill>
                <a:srgbClr val="00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85762" y="3789040"/>
            <a:ext cx="8374063" cy="18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1800" u="sng" kern="0" dirty="0" smtClean="0">
                <a:solidFill>
                  <a:srgbClr val="000000"/>
                </a:solidFill>
              </a:rPr>
              <a:t>Energy API</a:t>
            </a:r>
            <a:r>
              <a:rPr lang="en-US" sz="1800" kern="0" dirty="0" smtClean="0">
                <a:solidFill>
                  <a:srgbClr val="000000"/>
                </a:solidFill>
              </a:rPr>
              <a:t> (collaboration with Andrea </a:t>
            </a:r>
            <a:r>
              <a:rPr lang="en-US" sz="1800" kern="0" dirty="0" err="1" smtClean="0">
                <a:solidFill>
                  <a:srgbClr val="000000"/>
                </a:solidFill>
              </a:rPr>
              <a:t>Bartolini</a:t>
            </a:r>
            <a:r>
              <a:rPr lang="en-US" sz="1800" kern="0" dirty="0">
                <a:solidFill>
                  <a:srgbClr val="000000"/>
                </a:solidFill>
              </a:rPr>
              <a:t>)</a:t>
            </a:r>
            <a:endParaRPr lang="is-IS" sz="1800" kern="0" dirty="0" smtClean="0">
              <a:solidFill>
                <a:srgbClr val="000000"/>
              </a:solidFill>
            </a:endParaRPr>
          </a:p>
          <a:p>
            <a:r>
              <a:rPr lang="en-US" sz="1800" kern="0" dirty="0" smtClean="0">
                <a:solidFill>
                  <a:srgbClr val="000000"/>
                </a:solidFill>
              </a:rPr>
              <a:t>Self-contained C library &amp; FORTRAN bindings</a:t>
            </a:r>
            <a:endParaRPr lang="is-IS" sz="1800" kern="0" dirty="0" smtClean="0">
              <a:solidFill>
                <a:srgbClr val="000000"/>
              </a:solidFill>
            </a:endParaRPr>
          </a:p>
          <a:p>
            <a:r>
              <a:rPr lang="is-IS" sz="1800" kern="0" dirty="0" smtClean="0">
                <a:solidFill>
                  <a:srgbClr val="000000"/>
                </a:solidFill>
              </a:rPr>
              <a:t>Switch on/off cores on-demand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R</a:t>
            </a:r>
            <a:r>
              <a:rPr lang="is-IS" sz="1800" kern="0" dirty="0" smtClean="0">
                <a:solidFill>
                  <a:srgbClr val="000000"/>
                </a:solidFill>
              </a:rPr>
              <a:t>e-scale frequency on-demand</a:t>
            </a:r>
            <a:endParaRPr lang="is-IS" sz="18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Bonus: evaluating ARM Performance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087" y="1196752"/>
            <a:ext cx="2531641" cy="360040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SiO2</a:t>
            </a:r>
            <a:br>
              <a:rPr lang="en-US" dirty="0" smtClean="0"/>
            </a:br>
            <a:r>
              <a:rPr lang="en-US" dirty="0" smtClean="0"/>
              <a:t>(serial, 8 OMP)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20072" y="1196752"/>
            <a:ext cx="338437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kern="0" dirty="0" smtClean="0"/>
              <a:t>GeSnTe134</a:t>
            </a:r>
            <a:br>
              <a:rPr lang="en-US" kern="0" dirty="0" smtClean="0"/>
            </a:br>
            <a:r>
              <a:rPr lang="en-US" kern="0" dirty="0" smtClean="0"/>
              <a:t>(parallel, 4 MPI + 8 OMP)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8"/>
          <a:stretch/>
        </p:blipFill>
        <p:spPr>
          <a:xfrm>
            <a:off x="683568" y="2085553"/>
            <a:ext cx="3330677" cy="3707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8"/>
          <a:stretch/>
        </p:blipFill>
        <p:spPr>
          <a:xfrm>
            <a:off x="5244616" y="2080888"/>
            <a:ext cx="3330677" cy="3707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3612" y="587727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23%</a:t>
            </a:r>
            <a:r>
              <a:rPr lang="en-US" b="1" dirty="0" smtClean="0">
                <a:solidFill>
                  <a:srgbClr val="000000"/>
                </a:solidFill>
              </a:rPr>
              <a:t>, </a:t>
            </a:r>
            <a:r>
              <a:rPr lang="en-US" b="1" dirty="0" smtClean="0">
                <a:solidFill>
                  <a:srgbClr val="4E8F00"/>
                </a:solidFill>
              </a:rPr>
              <a:t>3.9x</a:t>
            </a:r>
            <a:endParaRPr lang="en-US" b="1" dirty="0">
              <a:solidFill>
                <a:srgbClr val="4E8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7334" y="5877272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~10%</a:t>
            </a:r>
            <a:r>
              <a:rPr lang="en-US" b="1" dirty="0" smtClean="0">
                <a:solidFill>
                  <a:srgbClr val="000000"/>
                </a:solidFill>
              </a:rPr>
              <a:t>, </a:t>
            </a:r>
            <a:r>
              <a:rPr lang="en-US" b="1" dirty="0" smtClean="0">
                <a:solidFill>
                  <a:srgbClr val="4E8F00"/>
                </a:solidFill>
              </a:rPr>
              <a:t>3.1x</a:t>
            </a:r>
            <a:endParaRPr lang="en-US" b="1" dirty="0">
              <a:solidFill>
                <a:srgbClr val="4E8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/>
              <a:t>Validate, validate, validate !!!</a:t>
            </a:r>
          </a:p>
          <a:p>
            <a:r>
              <a:rPr lang="en-US" dirty="0" smtClean="0"/>
              <a:t>Mixing GPU and ARM_LIB</a:t>
            </a:r>
          </a:p>
          <a:p>
            <a:r>
              <a:rPr lang="en-US" dirty="0"/>
              <a:t>Improve data </a:t>
            </a:r>
            <a:r>
              <a:rPr lang="en-US" dirty="0" smtClean="0"/>
              <a:t>movement (</a:t>
            </a:r>
            <a:r>
              <a:rPr lang="en-US" dirty="0" err="1" smtClean="0"/>
              <a:t>PCIe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 GPU), </a:t>
            </a:r>
            <a:r>
              <a:rPr lang="en-US" dirty="0" smtClean="0"/>
              <a:t>memory management (on the GPU), process binding and thread affinity</a:t>
            </a:r>
            <a:endParaRPr lang="en-US" dirty="0"/>
          </a:p>
          <a:p>
            <a:r>
              <a:rPr lang="en-US" dirty="0" smtClean="0"/>
              <a:t>Experiment with Energy API</a:t>
            </a:r>
          </a:p>
          <a:p>
            <a:r>
              <a:rPr lang="en-US" dirty="0" smtClean="0"/>
              <a:t>Find the “sweet spots”, find the use-cases</a:t>
            </a:r>
          </a:p>
          <a:p>
            <a:r>
              <a:rPr lang="en-US" dirty="0" smtClean="0"/>
              <a:t>Engage with the </a:t>
            </a:r>
            <a:r>
              <a:rPr lang="en-US" dirty="0" err="1" smtClean="0"/>
              <a:t>boader</a:t>
            </a:r>
            <a:r>
              <a:rPr lang="en-US" dirty="0" smtClean="0"/>
              <a:t> community to build a better software ecosystem</a:t>
            </a:r>
          </a:p>
        </p:txBody>
      </p:sp>
    </p:spTree>
    <p:extLst>
      <p:ext uri="{BB962C8B-B14F-4D97-AF65-F5344CB8AC3E}">
        <p14:creationId xmlns:p14="http://schemas.microsoft.com/office/powerpoint/2010/main" val="10942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ARM and NVIDIA GPU?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HPC people wants performance, performance in a pure ARM is “not quite there yet”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GPU delivers FLOPS, many GPU-accelerated applications exist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CUDA is not open-source</a:t>
            </a:r>
            <a:r>
              <a:rPr lang="is-IS" dirty="0" smtClean="0"/>
              <a:t>… but programming in CUDA is not difficult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s-I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s-IS" dirty="0" smtClean="0"/>
              <a:t>For applications designed for exploiting GPU, the CPU just “drives” the computation... </a:t>
            </a:r>
            <a:r>
              <a:rPr lang="en-US" dirty="0"/>
              <a:t>w</a:t>
            </a:r>
            <a:r>
              <a:rPr lang="is-IS" dirty="0" smtClean="0"/>
              <a:t>hy bother about it?</a:t>
            </a: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 one big HPC system but few specialized ones (including a GPU-accelerated</a:t>
            </a:r>
            <a:r>
              <a:rPr lang="en-US" dirty="0" smtClean="0"/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If nobody starts, we are not going everywhere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48880"/>
            <a:ext cx="7772400" cy="1500187"/>
          </a:xfrm>
        </p:spPr>
        <p:txBody>
          <a:bodyPr/>
          <a:lstStyle/>
          <a:p>
            <a:pPr algn="ctr"/>
            <a:r>
              <a:rPr lang="en-US" sz="3600" b="1" dirty="0" smtClean="0"/>
              <a:t>THANK YOU FOR YOU ATTENTION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39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Micro X-Gene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196752"/>
            <a:ext cx="3683769" cy="4896543"/>
          </a:xfrm>
        </p:spPr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</a:rPr>
              <a:t>ARMv8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8 </a:t>
            </a:r>
            <a:r>
              <a:rPr lang="en-US" sz="1600" dirty="0">
                <a:solidFill>
                  <a:srgbClr val="000000"/>
                </a:solidFill>
              </a:rPr>
              <a:t>Cores </a:t>
            </a:r>
            <a:r>
              <a:rPr lang="en-US" sz="1600" dirty="0" smtClean="0">
                <a:solidFill>
                  <a:srgbClr val="000000"/>
                </a:solidFill>
              </a:rPr>
              <a:t>@ 2.4GHz in-order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PCIE </a:t>
            </a:r>
            <a:r>
              <a:rPr lang="en-US" sz="1600" dirty="0">
                <a:solidFill>
                  <a:srgbClr val="000000"/>
                </a:solidFill>
              </a:rPr>
              <a:t>Gen3 </a:t>
            </a:r>
            <a:r>
              <a:rPr lang="en-US" sz="1600" dirty="0" smtClean="0">
                <a:solidFill>
                  <a:srgbClr val="000000"/>
                </a:solidFill>
              </a:rPr>
              <a:t>(x8 lanes)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40nm </a:t>
            </a:r>
            <a:r>
              <a:rPr lang="en-US" sz="1600" dirty="0">
                <a:solidFill>
                  <a:srgbClr val="000000"/>
                </a:solidFill>
              </a:rPr>
              <a:t>TSMC 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Processor Module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2 cores + shared L2 cache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4 wide out-of-order superscalar microarchitecture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&gt;100 instructions in flight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Separate L1I and L1D caches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Shared L2 cache among 2 </a:t>
            </a:r>
            <a:r>
              <a:rPr lang="en-US" sz="1400" dirty="0" smtClean="0">
                <a:solidFill>
                  <a:srgbClr val="000000"/>
                </a:solidFill>
              </a:rPr>
              <a:t>CPUs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globally </a:t>
            </a:r>
            <a:r>
              <a:rPr lang="en-US" sz="1400" dirty="0">
                <a:solidFill>
                  <a:srgbClr val="000000"/>
                </a:solidFill>
              </a:rPr>
              <a:t>shared </a:t>
            </a:r>
            <a:r>
              <a:rPr lang="en-US" sz="1400" dirty="0" smtClean="0">
                <a:solidFill>
                  <a:srgbClr val="000000"/>
                </a:solidFill>
              </a:rPr>
              <a:t>8MB L3 </a:t>
            </a:r>
            <a:r>
              <a:rPr lang="en-US" sz="1400" dirty="0">
                <a:solidFill>
                  <a:srgbClr val="000000"/>
                </a:solidFill>
              </a:rPr>
              <a:t>Cache</a:t>
            </a:r>
          </a:p>
          <a:p>
            <a:pPr lvl="1"/>
            <a:endParaRPr lang="en-US" sz="1400" dirty="0">
              <a:solidFill>
                <a:srgbClr val="000000"/>
              </a:solidFill>
            </a:endParaRPr>
          </a:p>
          <a:p>
            <a:pPr marL="268288" lvl="1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268760"/>
            <a:ext cx="4589875" cy="309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64" y="4489072"/>
            <a:ext cx="1368152" cy="1605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4228" y="4185084"/>
            <a:ext cx="1697907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79842" y="6309320"/>
            <a:ext cx="2184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</a:rPr>
              <a:t>Source</a:t>
            </a:r>
            <a:r>
              <a:rPr lang="en-US" sz="1200" i="1" smtClean="0">
                <a:solidFill>
                  <a:srgbClr val="FFFF00"/>
                </a:solidFill>
              </a:rPr>
              <a:t>: APM, </a:t>
            </a:r>
            <a:r>
              <a:rPr lang="en-US" sz="1200" i="1" dirty="0" err="1" smtClean="0">
                <a:solidFill>
                  <a:srgbClr val="FFFF00"/>
                </a:solidFill>
              </a:rPr>
              <a:t>HotChips</a:t>
            </a:r>
            <a:r>
              <a:rPr lang="en-US" sz="1200" i="1" dirty="0" smtClean="0">
                <a:solidFill>
                  <a:srgbClr val="FFFF00"/>
                </a:solidFill>
              </a:rPr>
              <a:t> 2014</a:t>
            </a:r>
            <a:endParaRPr lang="en-US" sz="1200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5445224"/>
            <a:ext cx="29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core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~</a:t>
            </a:r>
            <a:r>
              <a:rPr lang="en-US" dirty="0" smtClean="0">
                <a:solidFill>
                  <a:srgbClr val="FF0000"/>
                </a:solidFill>
              </a:rPr>
              <a:t>5 Watt @ 100%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8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Micro X-Gene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5167" y="6296741"/>
            <a:ext cx="2184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</a:rPr>
              <a:t>Source: APM, </a:t>
            </a:r>
            <a:r>
              <a:rPr lang="en-US" sz="1200" i="1" dirty="0" err="1" smtClean="0">
                <a:solidFill>
                  <a:srgbClr val="FFFF00"/>
                </a:solidFill>
              </a:rPr>
              <a:t>HotChips</a:t>
            </a:r>
            <a:r>
              <a:rPr lang="en-US" sz="1200" i="1" dirty="0" smtClean="0">
                <a:solidFill>
                  <a:srgbClr val="FFFF00"/>
                </a:solidFill>
              </a:rPr>
              <a:t> 2014</a:t>
            </a:r>
            <a:endParaRPr lang="en-US" sz="1200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96752"/>
            <a:ext cx="7191451" cy="487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ARM+GPU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340769"/>
            <a:ext cx="8374063" cy="36004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Today 2 “reference” node architectures on the market...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4174" y="5517232"/>
            <a:ext cx="837406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1800" u="sng" kern="0" dirty="0" smtClean="0">
                <a:solidFill>
                  <a:srgbClr val="000000"/>
                </a:solidFill>
              </a:rPr>
              <a:t>Major limiting factor</a:t>
            </a:r>
            <a:r>
              <a:rPr lang="en-US" sz="1800" kern="0" dirty="0" smtClean="0">
                <a:solidFill>
                  <a:srgbClr val="000000"/>
                </a:solidFill>
              </a:rPr>
              <a:t>: lack of </a:t>
            </a:r>
            <a:r>
              <a:rPr lang="en-US" sz="1800" kern="0" dirty="0" err="1" smtClean="0">
                <a:solidFill>
                  <a:srgbClr val="000000"/>
                </a:solidFill>
              </a:rPr>
              <a:t>PCIe</a:t>
            </a:r>
            <a:r>
              <a:rPr lang="en-US" sz="1800" kern="0" dirty="0" smtClean="0">
                <a:solidFill>
                  <a:srgbClr val="000000"/>
                </a:solidFill>
              </a:rPr>
              <a:t> I/O ports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1600" y="2402364"/>
            <a:ext cx="1584176" cy="2484522"/>
            <a:chOff x="683568" y="2402933"/>
            <a:chExt cx="1584176" cy="2484522"/>
          </a:xfrm>
        </p:grpSpPr>
        <p:sp>
          <p:nvSpPr>
            <p:cNvPr id="7" name="Rectangle 6"/>
            <p:cNvSpPr/>
            <p:nvPr/>
          </p:nvSpPr>
          <p:spPr>
            <a:xfrm>
              <a:off x="1403648" y="4095367"/>
              <a:ext cx="864096" cy="79208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CPU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03648" y="2402933"/>
              <a:ext cx="864096" cy="7920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GPU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3568" y="4299217"/>
              <a:ext cx="423664" cy="3843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IB</a:t>
              </a:r>
              <a:endParaRPr lang="en-US" dirty="0"/>
            </a:p>
          </p:txBody>
        </p:sp>
        <p:cxnSp>
          <p:nvCxnSpPr>
            <p:cNvPr id="20" name="Straight Connector 19"/>
            <p:cNvCxnSpPr>
              <a:stCxn id="11" idx="2"/>
              <a:endCxn id="7" idx="0"/>
            </p:cNvCxnSpPr>
            <p:nvPr/>
          </p:nvCxnSpPr>
          <p:spPr>
            <a:xfrm>
              <a:off x="1835696" y="3195021"/>
              <a:ext cx="0" cy="900346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6" idx="3"/>
              <a:endCxn id="7" idx="1"/>
            </p:cNvCxnSpPr>
            <p:nvPr/>
          </p:nvCxnSpPr>
          <p:spPr>
            <a:xfrm>
              <a:off x="1107232" y="4491411"/>
              <a:ext cx="29641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452730" y="2403393"/>
            <a:ext cx="3913176" cy="2481730"/>
            <a:chOff x="4452730" y="2403393"/>
            <a:chExt cx="3913176" cy="2481730"/>
          </a:xfrm>
        </p:grpSpPr>
        <p:sp>
          <p:nvSpPr>
            <p:cNvPr id="9" name="Rectangle 8"/>
            <p:cNvSpPr/>
            <p:nvPr/>
          </p:nvSpPr>
          <p:spPr>
            <a:xfrm>
              <a:off x="5962668" y="4093035"/>
              <a:ext cx="864096" cy="79208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CPU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52730" y="2403394"/>
              <a:ext cx="864096" cy="7920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GPU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69090" y="2403394"/>
              <a:ext cx="864096" cy="7920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GPU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85450" y="2403393"/>
              <a:ext cx="864096" cy="7920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GPU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01810" y="2403393"/>
              <a:ext cx="864096" cy="7920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GPU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99518" y="4296885"/>
              <a:ext cx="423664" cy="3843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IB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28591" y="3501122"/>
              <a:ext cx="732250" cy="3478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PLX</a:t>
              </a:r>
              <a:endParaRPr lang="en-US" dirty="0"/>
            </a:p>
          </p:txBody>
        </p:sp>
        <p:cxnSp>
          <p:nvCxnSpPr>
            <p:cNvPr id="23" name="Straight Connector 22"/>
            <p:cNvCxnSpPr>
              <a:stCxn id="18" idx="2"/>
              <a:endCxn id="9" idx="0"/>
            </p:cNvCxnSpPr>
            <p:nvPr/>
          </p:nvCxnSpPr>
          <p:spPr>
            <a:xfrm>
              <a:off x="6394716" y="3848989"/>
              <a:ext cx="0" cy="244046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7" idx="3"/>
              <a:endCxn id="9" idx="1"/>
            </p:cNvCxnSpPr>
            <p:nvPr/>
          </p:nvCxnSpPr>
          <p:spPr>
            <a:xfrm>
              <a:off x="5623182" y="4489079"/>
              <a:ext cx="33948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12" idx="2"/>
              <a:endCxn id="18" idx="1"/>
            </p:cNvCxnSpPr>
            <p:nvPr/>
          </p:nvCxnSpPr>
          <p:spPr>
            <a:xfrm rot="16200000" flipH="1">
              <a:off x="5216897" y="2863362"/>
              <a:ext cx="479574" cy="1143813"/>
            </a:xfrm>
            <a:prstGeom prst="bentConnector2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13" idx="2"/>
              <a:endCxn id="18" idx="1"/>
            </p:cNvCxnSpPr>
            <p:nvPr/>
          </p:nvCxnSpPr>
          <p:spPr>
            <a:xfrm rot="16200000" flipH="1">
              <a:off x="5725077" y="3371542"/>
              <a:ext cx="479574" cy="127453"/>
            </a:xfrm>
            <a:prstGeom prst="bentConnector2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>
              <a:stCxn id="14" idx="2"/>
              <a:endCxn id="18" idx="3"/>
            </p:cNvCxnSpPr>
            <p:nvPr/>
          </p:nvCxnSpPr>
          <p:spPr>
            <a:xfrm rot="5400000">
              <a:off x="6599383" y="3356940"/>
              <a:ext cx="479575" cy="156657"/>
            </a:xfrm>
            <a:prstGeom prst="bentConnector2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15" idx="2"/>
              <a:endCxn id="18" idx="3"/>
            </p:cNvCxnSpPr>
            <p:nvPr/>
          </p:nvCxnSpPr>
          <p:spPr>
            <a:xfrm rot="5400000">
              <a:off x="7107563" y="2848760"/>
              <a:ext cx="479575" cy="1173017"/>
            </a:xfrm>
            <a:prstGeom prst="bentConnector2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97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(Missing) Enabling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is-IS" dirty="0" smtClean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PU</a:t>
            </a:r>
            <a:r>
              <a:rPr lang="is-IS" dirty="0" smtClean="0">
                <a:solidFill>
                  <a:srgbClr val="000000"/>
                </a:solidFill>
              </a:rPr>
              <a:t> Direct peer-to-peer</a:t>
            </a:r>
          </a:p>
          <a:p>
            <a:pPr lvl="1"/>
            <a:r>
              <a:rPr lang="en-US" sz="1400" i="1" dirty="0" smtClean="0">
                <a:solidFill>
                  <a:srgbClr val="000000"/>
                </a:solidFill>
              </a:rPr>
              <a:t>W</a:t>
            </a:r>
            <a:r>
              <a:rPr lang="is-IS" sz="1400" i="1" dirty="0" smtClean="0">
                <a:solidFill>
                  <a:srgbClr val="000000"/>
                </a:solidFill>
              </a:rPr>
              <a:t>hat is it? </a:t>
            </a:r>
            <a:r>
              <a:rPr lang="is-IS" sz="1400" dirty="0" smtClean="0">
                <a:solidFill>
                  <a:srgbClr val="000000"/>
                </a:solidFill>
              </a:rPr>
              <a:t>Ability to transfer data across multiple GPUs without involve CPU at all.</a:t>
            </a:r>
          </a:p>
          <a:p>
            <a:pPr lvl="1"/>
            <a:r>
              <a:rPr lang="is-IS" sz="1400" i="1" dirty="0" smtClean="0">
                <a:solidFill>
                  <a:srgbClr val="000000"/>
                </a:solidFill>
              </a:rPr>
              <a:t>Why? </a:t>
            </a:r>
            <a:r>
              <a:rPr lang="is-IS" sz="1400" dirty="0" smtClean="0">
                <a:solidFill>
                  <a:srgbClr val="000000"/>
                </a:solidFill>
              </a:rPr>
              <a:t>Troubles handling PCIe with ARM, NVIDIA driver not yet fully Q/A</a:t>
            </a:r>
            <a:endParaRPr lang="is-IS" sz="900" dirty="0" smtClean="0">
              <a:solidFill>
                <a:srgbClr val="000000"/>
              </a:solidFill>
            </a:endParaRPr>
          </a:p>
          <a:p>
            <a:r>
              <a:rPr lang="is-IS" dirty="0" smtClean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PU Direct over RDMA</a:t>
            </a:r>
          </a:p>
          <a:p>
            <a:pPr lvl="1"/>
            <a:r>
              <a:rPr lang="en-US" sz="1400" i="1" dirty="0">
                <a:solidFill>
                  <a:srgbClr val="000000"/>
                </a:solidFill>
              </a:rPr>
              <a:t>W</a:t>
            </a:r>
            <a:r>
              <a:rPr lang="is-IS" sz="1400" i="1" dirty="0">
                <a:solidFill>
                  <a:srgbClr val="000000"/>
                </a:solidFill>
              </a:rPr>
              <a:t>hat is it? </a:t>
            </a:r>
            <a:r>
              <a:rPr lang="is-IS" sz="1400" dirty="0">
                <a:solidFill>
                  <a:srgbClr val="000000"/>
                </a:solidFill>
              </a:rPr>
              <a:t>Ability to transfer </a:t>
            </a:r>
            <a:r>
              <a:rPr lang="is-IS" sz="1400" dirty="0" smtClean="0">
                <a:solidFill>
                  <a:srgbClr val="000000"/>
                </a:solidFill>
              </a:rPr>
              <a:t>data via IB using DMA without </a:t>
            </a:r>
            <a:r>
              <a:rPr lang="is-IS" sz="1400" dirty="0">
                <a:solidFill>
                  <a:srgbClr val="000000"/>
                </a:solidFill>
              </a:rPr>
              <a:t>involve CPU at all</a:t>
            </a:r>
            <a:r>
              <a:rPr lang="is-IS" sz="1400" dirty="0" smtClean="0">
                <a:solidFill>
                  <a:srgbClr val="000000"/>
                </a:solidFill>
              </a:rPr>
              <a:t>.</a:t>
            </a:r>
            <a:endParaRPr lang="is-IS" sz="1400" dirty="0">
              <a:solidFill>
                <a:srgbClr val="000000"/>
              </a:solidFill>
            </a:endParaRPr>
          </a:p>
          <a:p>
            <a:pPr lvl="1"/>
            <a:r>
              <a:rPr lang="is-IS" sz="1400" i="1" dirty="0">
                <a:solidFill>
                  <a:srgbClr val="000000"/>
                </a:solidFill>
              </a:rPr>
              <a:t>Why? </a:t>
            </a:r>
            <a:r>
              <a:rPr lang="is-IS" sz="1400" dirty="0" smtClean="0">
                <a:solidFill>
                  <a:srgbClr val="000000"/>
                </a:solidFill>
              </a:rPr>
              <a:t>MLN_OFED “should” work, </a:t>
            </a:r>
            <a:r>
              <a:rPr lang="is-IS" sz="1400" dirty="0">
                <a:solidFill>
                  <a:srgbClr val="000000"/>
                </a:solidFill>
              </a:rPr>
              <a:t>NVIDIA driver not yet fully </a:t>
            </a:r>
            <a:r>
              <a:rPr lang="is-IS" sz="1400" dirty="0" smtClean="0">
                <a:solidFill>
                  <a:srgbClr val="000000"/>
                </a:solidFill>
              </a:rPr>
              <a:t>Q/A, GDRcopy for ARM</a:t>
            </a:r>
            <a:endParaRPr lang="is-IS" sz="1400" dirty="0">
              <a:solidFill>
                <a:srgbClr val="000000"/>
              </a:solidFill>
            </a:endParaRPr>
          </a:p>
          <a:p>
            <a:r>
              <a:rPr lang="is-IS" dirty="0" smtClean="0">
                <a:solidFill>
                  <a:srgbClr val="000000"/>
                </a:solidFill>
              </a:rPr>
              <a:t>Support for NVIDIA K80</a:t>
            </a:r>
          </a:p>
          <a:p>
            <a:pPr lvl="1"/>
            <a:r>
              <a:rPr lang="en-US" sz="1400" i="1" dirty="0">
                <a:solidFill>
                  <a:srgbClr val="000000"/>
                </a:solidFill>
              </a:rPr>
              <a:t>W</a:t>
            </a:r>
            <a:r>
              <a:rPr lang="is-IS" sz="1400" i="1" dirty="0">
                <a:solidFill>
                  <a:srgbClr val="000000"/>
                </a:solidFill>
              </a:rPr>
              <a:t>hat is it? </a:t>
            </a:r>
            <a:r>
              <a:rPr lang="en-US" sz="1400" dirty="0" smtClean="0">
                <a:solidFill>
                  <a:srgbClr val="000000"/>
                </a:solidFill>
              </a:rPr>
              <a:t>Two K40 merged together in the same envelope, includes </a:t>
            </a:r>
            <a:r>
              <a:rPr lang="en-US" sz="1400" dirty="0" err="1" smtClean="0">
                <a:solidFill>
                  <a:srgbClr val="000000"/>
                </a:solidFill>
              </a:rPr>
              <a:t>PCIe</a:t>
            </a:r>
            <a:r>
              <a:rPr lang="en-US" sz="1400" dirty="0" smtClean="0">
                <a:solidFill>
                  <a:srgbClr val="000000"/>
                </a:solidFill>
              </a:rPr>
              <a:t> switch</a:t>
            </a:r>
            <a:endParaRPr lang="is-IS" sz="1400" dirty="0">
              <a:solidFill>
                <a:srgbClr val="000000"/>
              </a:solidFill>
            </a:endParaRPr>
          </a:p>
          <a:p>
            <a:pPr lvl="1"/>
            <a:r>
              <a:rPr lang="is-IS" sz="1400" i="1" dirty="0">
                <a:solidFill>
                  <a:srgbClr val="000000"/>
                </a:solidFill>
              </a:rPr>
              <a:t>Why? </a:t>
            </a:r>
            <a:r>
              <a:rPr lang="en-US" sz="1400" dirty="0" smtClean="0">
                <a:solidFill>
                  <a:srgbClr val="000000"/>
                </a:solidFill>
              </a:rPr>
              <a:t>S</a:t>
            </a:r>
            <a:r>
              <a:rPr lang="is-IS" sz="1400" dirty="0" smtClean="0">
                <a:solidFill>
                  <a:srgbClr val="000000"/>
                </a:solidFill>
              </a:rPr>
              <a:t>omething is wrong in the what the on-board PCIe switch is detected</a:t>
            </a:r>
            <a:endParaRPr lang="is-I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platform: ARKA (E4</a:t>
            </a:r>
            <a:r>
              <a:rPr lang="en-US" dirty="0" smtClean="0"/>
              <a:t>) - HW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60141" y="1853072"/>
            <a:ext cx="2057400" cy="1684602"/>
          </a:xfrm>
          <a:prstGeom prst="rect">
            <a:avLst/>
          </a:prstGeom>
          <a:solidFill>
            <a:srgbClr val="C8E6F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8986" y="2428391"/>
            <a:ext cx="16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prstClr val="black"/>
                </a:solidFill>
                <a:latin typeface="+mn-lt"/>
              </a:rPr>
              <a:t>APM </a:t>
            </a:r>
          </a:p>
          <a:p>
            <a:pPr algn="ctr"/>
            <a:r>
              <a:rPr lang="it-IT" sz="1400" b="1" dirty="0" smtClean="0">
                <a:solidFill>
                  <a:prstClr val="black"/>
                </a:solidFill>
                <a:latin typeface="+mn-lt"/>
              </a:rPr>
              <a:t>X-Gene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317541" y="2169540"/>
            <a:ext cx="9144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15357" y="1862238"/>
            <a:ext cx="6944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PCIe 8x</a:t>
            </a:r>
          </a:p>
          <a:p>
            <a:pPr algn="ctr"/>
            <a:endParaRPr lang="it-IT" sz="1100" b="1" dirty="0">
              <a:solidFill>
                <a:prstClr val="black"/>
              </a:solidFill>
              <a:latin typeface="+mn-lt"/>
            </a:endParaRPr>
          </a:p>
          <a:p>
            <a:pPr algn="ctr"/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Gen 3</a:t>
            </a:r>
            <a:endParaRPr lang="en-US" sz="1100" b="1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24359" y="3561184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3464" y="3682373"/>
            <a:ext cx="702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2x ETH </a:t>
            </a:r>
            <a:br>
              <a:rPr lang="it-IT" sz="1100" b="1" dirty="0" smtClean="0">
                <a:solidFill>
                  <a:prstClr val="black"/>
                </a:solidFill>
                <a:latin typeface="+mn-lt"/>
              </a:rPr>
            </a:br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(10Gb)</a:t>
            </a:r>
            <a:endParaRPr lang="en-US" sz="1100" b="1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66078" y="3561184"/>
            <a:ext cx="0" cy="76200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3197" y="3684055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4 x SATA</a:t>
            </a:r>
            <a:endParaRPr lang="en-US" sz="11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5541" y="4323184"/>
            <a:ext cx="685800" cy="762000"/>
          </a:xfrm>
          <a:prstGeom prst="rect">
            <a:avLst/>
          </a:prstGeom>
          <a:solidFill>
            <a:srgbClr val="0C4DA2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prstClr val="white"/>
                </a:solidFill>
              </a:rPr>
              <a:t>SATA 2.5’’ SSD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696" y="1958345"/>
            <a:ext cx="1828800" cy="470045"/>
          </a:xfrm>
          <a:prstGeom prst="rect">
            <a:avLst/>
          </a:prstGeom>
          <a:solidFill>
            <a:srgbClr val="3F74B0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 smtClean="0">
                <a:solidFill>
                  <a:prstClr val="white"/>
                </a:solidFill>
              </a:rPr>
              <a:t>Mellanox</a:t>
            </a:r>
            <a:r>
              <a:rPr lang="it-IT" sz="1200" b="1" dirty="0" smtClean="0">
                <a:solidFill>
                  <a:prstClr val="white"/>
                </a:solidFill>
              </a:rPr>
              <a:t> ConnectX-3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8114" y="2787758"/>
            <a:ext cx="1838382" cy="51648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prstClr val="white"/>
                </a:solidFill>
              </a:rPr>
              <a:t>Nvidia K40m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1016" y="2726334"/>
            <a:ext cx="6944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PCIe 8x</a:t>
            </a:r>
          </a:p>
          <a:p>
            <a:pPr algn="ctr"/>
            <a:endParaRPr lang="it-IT" sz="1100" b="1" dirty="0">
              <a:solidFill>
                <a:prstClr val="black"/>
              </a:solidFill>
              <a:latin typeface="+mn-lt"/>
            </a:endParaRPr>
          </a:p>
          <a:p>
            <a:pPr algn="ctr"/>
            <a:r>
              <a:rPr lang="it-IT" sz="1100" b="1" dirty="0" smtClean="0">
                <a:solidFill>
                  <a:prstClr val="black"/>
                </a:solidFill>
                <a:latin typeface="+mn-lt"/>
              </a:rPr>
              <a:t>Gen 3</a:t>
            </a:r>
            <a:endParaRPr lang="en-US" sz="1100" b="1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293296" y="3039008"/>
            <a:ext cx="9144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37" y="5301208"/>
            <a:ext cx="4627576" cy="8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97182"/>
            <a:ext cx="2810464" cy="18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62324"/>
            <a:ext cx="2810465" cy="18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069" y="123269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4</a:t>
            </a:r>
            <a:r>
              <a:rPr lang="en-US" b="1" dirty="0" smtClean="0">
                <a:solidFill>
                  <a:srgbClr val="000000"/>
                </a:solidFill>
              </a:rPr>
              <a:t> nodes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platform: ARKA (E4) - </a:t>
            </a:r>
            <a:r>
              <a:rPr lang="en-US" dirty="0" smtClean="0"/>
              <a:t>SW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rgbClr val="000000"/>
                </a:solidFill>
              </a:rPr>
              <a:t>Ubuntu 15.04 (vivid)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CUDA SDK 6.5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GCC 5.2.0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Libraries: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OpenBLAS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nb-NO" dirty="0">
                <a:solidFill>
                  <a:srgbClr val="000000"/>
                </a:solidFill>
              </a:rPr>
              <a:t>0.2.15-arm_v8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Open MPI 1.8.5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ARM Performance Libraries 1.1.0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Energy-to-solution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374063" cy="784746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 smtClean="0">
                <a:solidFill>
                  <a:srgbClr val="000000"/>
                </a:solidFill>
              </a:rPr>
              <a:t>Energy-to-Solution </a:t>
            </a:r>
            <a:r>
              <a:rPr lang="en-US" sz="1800" dirty="0" smtClean="0">
                <a:solidFill>
                  <a:srgbClr val="000000"/>
                </a:solidFill>
              </a:rPr>
              <a:t>(ETS) is the </a:t>
            </a:r>
            <a:r>
              <a:rPr lang="en-US" sz="1800" dirty="0">
                <a:solidFill>
                  <a:srgbClr val="000000"/>
                </a:solidFill>
              </a:rPr>
              <a:t>total amount of electrical </a:t>
            </a:r>
            <a:r>
              <a:rPr lang="en-US" sz="1800" dirty="0" smtClean="0">
                <a:solidFill>
                  <a:srgbClr val="000000"/>
                </a:solidFill>
              </a:rPr>
              <a:t>energy (Joule) </a:t>
            </a:r>
            <a:r>
              <a:rPr lang="en-US" sz="1800" dirty="0">
                <a:solidFill>
                  <a:srgbClr val="000000"/>
                </a:solidFill>
              </a:rPr>
              <a:t>consumed to reach the </a:t>
            </a:r>
            <a:r>
              <a:rPr lang="en-US" sz="1800" dirty="0" smtClean="0">
                <a:solidFill>
                  <a:srgbClr val="000000"/>
                </a:solidFill>
              </a:rPr>
              <a:t>a solution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678" y="2173217"/>
            <a:ext cx="4107778" cy="94544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4175" y="4228430"/>
            <a:ext cx="8374063" cy="7847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356992"/>
            <a:ext cx="837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Practically speaking, if we have a "tool" that sample </a:t>
            </a:r>
            <a:r>
              <a:rPr lang="en-US" i="1" dirty="0" smtClean="0">
                <a:solidFill>
                  <a:srgbClr val="000000"/>
                </a:solidFill>
              </a:rPr>
              <a:t>instantaneous power </a:t>
            </a:r>
            <a:r>
              <a:rPr lang="en-US" dirty="0" smtClean="0">
                <a:solidFill>
                  <a:srgbClr val="000000"/>
                </a:solidFill>
              </a:rPr>
              <a:t>regularly, we can compute the total energy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069" y="4103207"/>
            <a:ext cx="4818997" cy="864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5157192"/>
            <a:ext cx="837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Goal: 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maximize</a:t>
            </a:r>
            <a:r>
              <a:rPr lang="en-US" dirty="0" smtClean="0">
                <a:solidFill>
                  <a:srgbClr val="FF0000"/>
                </a:solidFill>
              </a:rPr>
              <a:t> performance (= minimize TTS) while </a:t>
            </a:r>
            <a:r>
              <a:rPr lang="en-US" i="1" dirty="0" smtClean="0">
                <a:solidFill>
                  <a:srgbClr val="FF0000"/>
                </a:solidFill>
              </a:rPr>
              <a:t>minimize</a:t>
            </a:r>
            <a:r>
              <a:rPr lang="en-US" dirty="0" smtClean="0">
                <a:solidFill>
                  <a:srgbClr val="FF0000"/>
                </a:solidFill>
              </a:rPr>
              <a:t> energy-to-solution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3E72"/>
      </a:dk1>
      <a:lt1>
        <a:srgbClr val="FFFFFF"/>
      </a:lt1>
      <a:dk2>
        <a:srgbClr val="FFFFFF"/>
      </a:dk2>
      <a:lt2>
        <a:srgbClr val="00B3BE"/>
      </a:lt2>
      <a:accent1>
        <a:srgbClr val="0073CF"/>
      </a:accent1>
      <a:accent2>
        <a:srgbClr val="E37222"/>
      </a:accent2>
      <a:accent3>
        <a:srgbClr val="FFFFFF"/>
      </a:accent3>
      <a:accent4>
        <a:srgbClr val="003460"/>
      </a:accent4>
      <a:accent5>
        <a:srgbClr val="AABCE4"/>
      </a:accent5>
      <a:accent6>
        <a:srgbClr val="CE671E"/>
      </a:accent6>
      <a:hlink>
        <a:srgbClr val="58A618"/>
      </a:hlink>
      <a:folHlink>
        <a:srgbClr val="8E258D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6957</TotalTime>
  <Words>927</Words>
  <Application>Microsoft Macintosh PowerPoint</Application>
  <PresentationFormat>On-screen Show (4:3)</PresentationFormat>
  <Paragraphs>172</Paragraphs>
  <Slides>20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ＭＳ Ｐゴシック</vt:lpstr>
      <vt:lpstr>Wingdings</vt:lpstr>
      <vt:lpstr>Arial</vt:lpstr>
      <vt:lpstr>blank</vt:lpstr>
      <vt:lpstr>Heterogeneous ARM64 and NVIDIA GPU</vt:lpstr>
      <vt:lpstr>Why ARM and NVIDIA GPU?</vt:lpstr>
      <vt:lpstr>Applied Micro X-Gene</vt:lpstr>
      <vt:lpstr>Applied Micro X-Gene</vt:lpstr>
      <vt:lpstr>ARM+GPU</vt:lpstr>
      <vt:lpstr>(Missing) Enabling technologies</vt:lpstr>
      <vt:lpstr>Testing platform: ARKA (E4) - HW</vt:lpstr>
      <vt:lpstr>Testing platform: ARKA (E4) - SW</vt:lpstr>
      <vt:lpstr>Energy-to-solution</vt:lpstr>
      <vt:lpstr>Power instrumentation</vt:lpstr>
      <vt:lpstr>Applications</vt:lpstr>
      <vt:lpstr>HOOMD-BLUE (triblock copolymer)</vt:lpstr>
      <vt:lpstr>HOOMD-BLUE (triblock copolymer)</vt:lpstr>
      <vt:lpstr>QE-GPU (AUSURK112, gamma-point)</vt:lpstr>
      <vt:lpstr>QE-GPU (AUSURK112, k-point)</vt:lpstr>
      <vt:lpstr>General considerations</vt:lpstr>
      <vt:lpstr>Energy-awareness  Energy-efficiency</vt:lpstr>
      <vt:lpstr>Bonus: evaluating ARM Performance Libraries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HPC GPU-accelerated system Wilkes</dc:title>
  <dc:creator>Filippo Spiga</dc:creator>
  <cp:lastModifiedBy>Filippo Spiga</cp:lastModifiedBy>
  <cp:revision>337</cp:revision>
  <cp:lastPrinted>2015-12-04T04:28:10Z</cp:lastPrinted>
  <dcterms:created xsi:type="dcterms:W3CDTF">2015-11-29T21:07:21Z</dcterms:created>
  <dcterms:modified xsi:type="dcterms:W3CDTF">2016-02-26T07:32:39Z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