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8" r:id="rId4"/>
    <p:sldId id="293" r:id="rId5"/>
    <p:sldId id="259" r:id="rId6"/>
    <p:sldId id="260" r:id="rId7"/>
    <p:sldId id="262" r:id="rId8"/>
    <p:sldId id="264" r:id="rId9"/>
    <p:sldId id="261" r:id="rId10"/>
    <p:sldId id="263" r:id="rId11"/>
    <p:sldId id="265" r:id="rId12"/>
    <p:sldId id="266" r:id="rId13"/>
    <p:sldId id="271" r:id="rId14"/>
    <p:sldId id="270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94" r:id="rId30"/>
    <p:sldId id="295" r:id="rId31"/>
    <p:sldId id="287" r:id="rId32"/>
    <p:sldId id="288" r:id="rId33"/>
    <p:sldId id="296" r:id="rId34"/>
    <p:sldId id="267" r:id="rId35"/>
    <p:sldId id="291" r:id="rId36"/>
    <p:sldId id="292" r:id="rId37"/>
    <p:sldId id="289" r:id="rId38"/>
    <p:sldId id="290" r:id="rId39"/>
    <p:sldId id="297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9CDB5-7D40-4861-8604-644A7C77644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9037D-319B-4707-995A-4E72F8EE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7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>
                <a:solidFill>
                  <a:srgbClr val="5A6378"/>
                </a:solidFill>
              </a:rPr>
              <a:t>Elena Vannuccini - Gamma400 workshop - Barcelona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7A41E1B-4F70-4964-A407-84C68BE8251C}" type="slidenum">
              <a:rPr lang="it-IT" smtClean="0">
                <a:solidFill>
                  <a:srgbClr val="5A6378"/>
                </a:solidFill>
              </a:rPr>
              <a:pPr/>
              <a:t>‹#›</a:t>
            </a:fld>
            <a:endParaRPr lang="it-IT">
              <a:solidFill>
                <a:srgbClr val="5A6378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0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32048" cy="365760"/>
          </a:xfrm>
        </p:spPr>
        <p:txBody>
          <a:bodyPr/>
          <a:lstStyle/>
          <a:p>
            <a:r>
              <a:rPr lang="it-IT" smtClean="0">
                <a:solidFill>
                  <a:srgbClr val="5A6378"/>
                </a:solidFill>
              </a:rPr>
              <a:t>Elena Vannuccini - Gamma400 workshop - Barcelona</a:t>
            </a:r>
            <a:endParaRPr lang="it-IT" dirty="0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5A6378"/>
                </a:solidFill>
              </a:rPr>
              <a:pPr/>
              <a:t>‹#›</a:t>
            </a:fld>
            <a:endParaRPr lang="it-IT">
              <a:solidFill>
                <a:srgbClr val="5A637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209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>
                <a:solidFill>
                  <a:srgbClr val="D4D4D6"/>
                </a:solidFill>
              </a:rPr>
              <a:t>12/11/2015</a:t>
            </a:r>
            <a:endParaRPr lang="it-IT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>
                <a:solidFill>
                  <a:srgbClr val="D4D4D6"/>
                </a:solidFill>
              </a:rPr>
              <a:t>Elena Vannuccini - Gamma400 workshop - Barcelona</a:t>
            </a:r>
            <a:endParaRPr lang="it-IT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7A41E1B-4F70-4964-A407-84C68BE8251C}" type="slidenum">
              <a:rPr lang="it-IT" smtClean="0">
                <a:solidFill>
                  <a:srgbClr val="D4D4D6"/>
                </a:solidFill>
              </a:rPr>
              <a:pPr/>
              <a:t>‹#›</a:t>
            </a:fld>
            <a:endParaRPr lang="it-IT">
              <a:solidFill>
                <a:srgbClr val="D4D4D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19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 dirty="0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136104" cy="365760"/>
          </a:xfrm>
        </p:spPr>
        <p:txBody>
          <a:bodyPr/>
          <a:lstStyle/>
          <a:p>
            <a:r>
              <a:rPr lang="it-IT" dirty="0" smtClean="0">
                <a:solidFill>
                  <a:srgbClr val="5A6378"/>
                </a:solidFill>
              </a:rPr>
              <a:t>Elena </a:t>
            </a:r>
            <a:r>
              <a:rPr lang="it-IT" dirty="0" err="1" smtClean="0">
                <a:solidFill>
                  <a:srgbClr val="5A6378"/>
                </a:solidFill>
              </a:rPr>
              <a:t>Vannuccini</a:t>
            </a:r>
            <a:r>
              <a:rPr lang="it-IT" dirty="0" smtClean="0">
                <a:solidFill>
                  <a:srgbClr val="5A6378"/>
                </a:solidFill>
              </a:rPr>
              <a:t> - Gamma400 workshop - </a:t>
            </a:r>
            <a:r>
              <a:rPr lang="it-IT" dirty="0" err="1" smtClean="0">
                <a:solidFill>
                  <a:srgbClr val="5A6378"/>
                </a:solidFill>
              </a:rPr>
              <a:t>Barcelona</a:t>
            </a:r>
            <a:endParaRPr lang="it-IT" dirty="0">
              <a:solidFill>
                <a:srgbClr val="5A63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5A6378"/>
                </a:solidFill>
              </a:rPr>
              <a:pPr/>
              <a:t>‹#›</a:t>
            </a:fld>
            <a:endParaRPr lang="it-IT">
              <a:solidFill>
                <a:srgbClr val="5A6378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9888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992088" cy="365760"/>
          </a:xfrm>
        </p:spPr>
        <p:txBody>
          <a:bodyPr/>
          <a:lstStyle/>
          <a:p>
            <a:r>
              <a:rPr lang="it-IT" dirty="0" smtClean="0">
                <a:solidFill>
                  <a:srgbClr val="5A6378"/>
                </a:solidFill>
              </a:rPr>
              <a:t>Elena </a:t>
            </a:r>
            <a:r>
              <a:rPr lang="it-IT" dirty="0" err="1" smtClean="0">
                <a:solidFill>
                  <a:srgbClr val="5A6378"/>
                </a:solidFill>
              </a:rPr>
              <a:t>Vannuccini</a:t>
            </a:r>
            <a:r>
              <a:rPr lang="it-IT" dirty="0" smtClean="0">
                <a:solidFill>
                  <a:srgbClr val="5A6378"/>
                </a:solidFill>
              </a:rPr>
              <a:t> - Gamma400 workshop - </a:t>
            </a:r>
            <a:r>
              <a:rPr lang="it-IT" dirty="0" err="1" smtClean="0">
                <a:solidFill>
                  <a:srgbClr val="5A6378"/>
                </a:solidFill>
              </a:rPr>
              <a:t>Barcelona</a:t>
            </a:r>
            <a:endParaRPr lang="it-IT" dirty="0">
              <a:solidFill>
                <a:srgbClr val="5A63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5A6378"/>
                </a:solidFill>
              </a:rPr>
              <a:pPr/>
              <a:t>‹#›</a:t>
            </a:fld>
            <a:endParaRPr lang="it-IT">
              <a:solidFill>
                <a:srgbClr val="5A6378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153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20080" cy="365760"/>
          </a:xfrm>
        </p:spPr>
        <p:txBody>
          <a:bodyPr/>
          <a:lstStyle/>
          <a:p>
            <a:r>
              <a:rPr lang="it-IT" dirty="0" smtClean="0">
                <a:solidFill>
                  <a:srgbClr val="5A6378"/>
                </a:solidFill>
              </a:rPr>
              <a:t>Elena </a:t>
            </a:r>
            <a:r>
              <a:rPr lang="it-IT" dirty="0" err="1" smtClean="0">
                <a:solidFill>
                  <a:srgbClr val="5A6378"/>
                </a:solidFill>
              </a:rPr>
              <a:t>Vannuccini</a:t>
            </a:r>
            <a:r>
              <a:rPr lang="it-IT" dirty="0" smtClean="0">
                <a:solidFill>
                  <a:srgbClr val="5A6378"/>
                </a:solidFill>
              </a:rPr>
              <a:t> - Gamma400 workshop - </a:t>
            </a:r>
            <a:r>
              <a:rPr lang="it-IT" dirty="0" err="1" smtClean="0">
                <a:solidFill>
                  <a:srgbClr val="5A6378"/>
                </a:solidFill>
              </a:rPr>
              <a:t>Barcelona</a:t>
            </a:r>
            <a:endParaRPr lang="it-IT" dirty="0">
              <a:solidFill>
                <a:srgbClr val="5A63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5A6378"/>
                </a:solidFill>
              </a:rPr>
              <a:pPr/>
              <a:t>‹#›</a:t>
            </a:fld>
            <a:endParaRPr lang="it-IT">
              <a:solidFill>
                <a:srgbClr val="5A6378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28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992088" cy="365760"/>
          </a:xfrm>
        </p:spPr>
        <p:txBody>
          <a:bodyPr/>
          <a:lstStyle/>
          <a:p>
            <a:r>
              <a:rPr lang="it-IT" dirty="0" smtClean="0">
                <a:solidFill>
                  <a:srgbClr val="5A6378"/>
                </a:solidFill>
              </a:rPr>
              <a:t>Elena </a:t>
            </a:r>
            <a:r>
              <a:rPr lang="it-IT" dirty="0" err="1" smtClean="0">
                <a:solidFill>
                  <a:srgbClr val="5A6378"/>
                </a:solidFill>
              </a:rPr>
              <a:t>Vannuccini</a:t>
            </a:r>
            <a:r>
              <a:rPr lang="it-IT" dirty="0" smtClean="0">
                <a:solidFill>
                  <a:srgbClr val="5A6378"/>
                </a:solidFill>
              </a:rPr>
              <a:t> - Gamma400 workshop - </a:t>
            </a:r>
            <a:r>
              <a:rPr lang="it-IT" dirty="0" err="1" smtClean="0">
                <a:solidFill>
                  <a:srgbClr val="5A6378"/>
                </a:solidFill>
              </a:rPr>
              <a:t>Barcelona</a:t>
            </a:r>
            <a:endParaRPr lang="it-IT" dirty="0">
              <a:solidFill>
                <a:srgbClr val="5A63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5A6378"/>
                </a:solidFill>
              </a:rPr>
              <a:pPr/>
              <a:t>‹#›</a:t>
            </a:fld>
            <a:endParaRPr lang="it-IT">
              <a:solidFill>
                <a:srgbClr val="5A6378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6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920080" cy="365760"/>
          </a:xfrm>
        </p:spPr>
        <p:txBody>
          <a:bodyPr/>
          <a:lstStyle/>
          <a:p>
            <a:r>
              <a:rPr lang="it-IT" smtClean="0">
                <a:solidFill>
                  <a:srgbClr val="5A6378"/>
                </a:solidFill>
              </a:rPr>
              <a:t>Elena Vannuccini - Gamma400 workshop - Barcelona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5A6378"/>
                </a:solidFill>
              </a:rPr>
              <a:pPr/>
              <a:t>‹#›</a:t>
            </a:fld>
            <a:endParaRPr lang="it-IT">
              <a:solidFill>
                <a:srgbClr val="5A6378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424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4D4D6"/>
                </a:solidFill>
              </a:rPr>
              <a:t>12/11/2015</a:t>
            </a:r>
            <a:endParaRPr lang="it-IT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D4D4D6"/>
                </a:solidFill>
              </a:rPr>
              <a:t>Elena Vannuccini - Gamma400 workshop - Barcelona</a:t>
            </a:r>
            <a:endParaRPr lang="it-IT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D4D4D6"/>
                </a:solidFill>
              </a:rPr>
              <a:pPr/>
              <a:t>‹#›</a:t>
            </a:fld>
            <a:endParaRPr lang="it-IT">
              <a:solidFill>
                <a:srgbClr val="D4D4D6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76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5A6378"/>
                </a:solidFill>
              </a:rPr>
              <a:t>Elena Vannuccini - Gamma400 workshop - Barcelona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5A6378"/>
                </a:solidFill>
              </a:rPr>
              <a:pPr/>
              <a:t>‹#›</a:t>
            </a:fld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13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5A6378"/>
                </a:solidFill>
              </a:rPr>
              <a:t>Elena Vannuccini - Gamma400 workshop - Barcelona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srgbClr val="5A6378"/>
                </a:solidFill>
              </a:rPr>
              <a:pPr/>
              <a:t>‹#›</a:t>
            </a:fld>
            <a:endParaRPr lang="it-IT">
              <a:solidFill>
                <a:srgbClr val="5A6378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3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Elena Vannuccini - Gamma400 workshop - Barcelona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 dirty="0">
              <a:solidFill>
                <a:srgbClr val="5A63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5A6378"/>
                </a:solidFill>
              </a:rPr>
              <a:t>Elena Vannuccini - Gamma400 workshop - Barcelona</a:t>
            </a:r>
            <a:endParaRPr lang="it-IT" dirty="0">
              <a:solidFill>
                <a:srgbClr val="5A6378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srgbClr val="5A6378"/>
                </a:solidFill>
              </a:rPr>
              <a:pPr/>
              <a:t>‹#›</a:t>
            </a:fld>
            <a:endParaRPr lang="it-IT">
              <a:solidFill>
                <a:srgbClr val="5A6378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2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46.jpeg"/><Relationship Id="rId4" Type="http://schemas.openxmlformats.org/officeDocument/2006/relationships/image" Target="../media/image49.png"/><Relationship Id="rId9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005064"/>
            <a:ext cx="6858000" cy="846584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dirty="0" smtClean="0"/>
              <a:t>Stato dell’analisi dei test su fascio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99298"/>
            <a:ext cx="6858000" cy="533400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err="1" smtClean="0"/>
              <a:t>Vannuccini</a:t>
            </a:r>
            <a:r>
              <a:rPr lang="it-IT" b="1" dirty="0" smtClean="0"/>
              <a:t> Elena</a:t>
            </a:r>
          </a:p>
          <a:p>
            <a:r>
              <a:rPr lang="it-IT" dirty="0" smtClean="0"/>
              <a:t>On </a:t>
            </a:r>
            <a:r>
              <a:rPr lang="it-IT" dirty="0" err="1" smtClean="0"/>
              <a:t>behalf</a:t>
            </a:r>
            <a:r>
              <a:rPr lang="it-IT" dirty="0" smtClean="0"/>
              <a:t> of the Florence </a:t>
            </a:r>
            <a:r>
              <a:rPr lang="it-IT" dirty="0" err="1" smtClean="0"/>
              <a:t>group</a:t>
            </a:r>
            <a:endParaRPr lang="en-US" dirty="0"/>
          </a:p>
        </p:txBody>
      </p:sp>
      <p:pic>
        <p:nvPicPr>
          <p:cNvPr id="3074" name="Picture 2" descr="http://www.infn.it/logo/weblog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584176" cy="10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Elena\Work\CaloCube\FotoDelPrototipo\DSCN9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977">
            <a:off x="600185" y="489371"/>
            <a:ext cx="2269951" cy="3026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2" descr="D:\Elena\Work\CaloCube\FotoDelPrototipo\DSCN96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638">
            <a:off x="3106971" y="712166"/>
            <a:ext cx="3630195" cy="2722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Feb2013 </a:t>
            </a:r>
            <a:r>
              <a:rPr lang="it-IT" dirty="0">
                <a:sym typeface="Symbol"/>
              </a:rPr>
              <a:t> </a:t>
            </a:r>
            <a:r>
              <a:rPr lang="it-IT" dirty="0" err="1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147192"/>
            <a:ext cx="8229600" cy="4946104"/>
          </a:xfrm>
        </p:spPr>
        <p:txBody>
          <a:bodyPr>
            <a:normAutofit/>
          </a:bodyPr>
          <a:lstStyle/>
          <a:p>
            <a:r>
              <a:rPr lang="it-IT" dirty="0" smtClean="0"/>
              <a:t>First </a:t>
            </a:r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exposed</a:t>
            </a:r>
            <a:r>
              <a:rPr lang="it-IT" dirty="0" smtClean="0"/>
              <a:t> to </a:t>
            </a:r>
            <a:r>
              <a:rPr lang="it-IT" u="sng" dirty="0" err="1" smtClean="0"/>
              <a:t>ions</a:t>
            </a:r>
            <a:r>
              <a:rPr lang="it-IT" dirty="0" smtClean="0"/>
              <a:t> of </a:t>
            </a:r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ranging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 </a:t>
            </a:r>
            <a:r>
              <a:rPr lang="it-IT" dirty="0">
                <a:sym typeface="Symbol"/>
              </a:rPr>
              <a:t>2</a:t>
            </a:r>
            <a:r>
              <a:rPr lang="it-IT" dirty="0" smtClean="0"/>
              <a:t>0</a:t>
            </a:r>
            <a:r>
              <a:rPr lang="it-IT" dirty="0" smtClean="0">
                <a:sym typeface="Symbol"/>
              </a:rPr>
              <a:t>2000</a:t>
            </a:r>
            <a:r>
              <a:rPr lang="it-IT" dirty="0" smtClean="0"/>
              <a:t> </a:t>
            </a:r>
            <a:r>
              <a:rPr lang="it-IT" dirty="0" err="1" smtClean="0"/>
              <a:t>GeV</a:t>
            </a:r>
            <a:r>
              <a:rPr lang="it-IT" dirty="0" smtClean="0"/>
              <a:t> (</a:t>
            </a:r>
            <a:r>
              <a:rPr lang="it-IT" dirty="0" err="1" smtClean="0"/>
              <a:t>D</a:t>
            </a:r>
            <a:r>
              <a:rPr lang="it-IT" dirty="0" err="1" smtClean="0">
                <a:sym typeface="Symbol"/>
              </a:rPr>
              <a:t>Fe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err="1" smtClean="0"/>
              <a:t>Study</a:t>
            </a:r>
            <a:r>
              <a:rPr lang="it-IT" dirty="0" smtClean="0"/>
              <a:t> of detector </a:t>
            </a:r>
            <a:r>
              <a:rPr lang="it-IT" dirty="0" err="1" smtClean="0"/>
              <a:t>response</a:t>
            </a:r>
            <a:r>
              <a:rPr lang="it-IT" dirty="0" smtClean="0"/>
              <a:t> to </a:t>
            </a:r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deposits</a:t>
            </a:r>
            <a:r>
              <a:rPr lang="it-IT" dirty="0">
                <a:sym typeface="Symbol"/>
              </a:rPr>
              <a:t> </a:t>
            </a:r>
            <a:endParaRPr lang="it-IT" dirty="0" smtClean="0">
              <a:sym typeface="Symbol"/>
            </a:endParaRPr>
          </a:p>
          <a:p>
            <a:pPr lvl="1"/>
            <a:r>
              <a:rPr lang="it-IT" dirty="0" smtClean="0">
                <a:sym typeface="Symbol"/>
              </a:rPr>
              <a:t>Non-linear </a:t>
            </a:r>
            <a:r>
              <a:rPr lang="it-IT" dirty="0" smtClean="0"/>
              <a:t>Z</a:t>
            </a:r>
            <a:r>
              <a:rPr lang="it-IT" baseline="30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>
                <a:sym typeface="Symbol"/>
              </a:rPr>
              <a:t>dependency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found</a:t>
            </a:r>
            <a:endParaRPr lang="it-IT" dirty="0"/>
          </a:p>
          <a:p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smtClean="0"/>
              <a:t>of </a:t>
            </a:r>
            <a:r>
              <a:rPr lang="it-IT" dirty="0" err="1" smtClean="0"/>
              <a:t>shower</a:t>
            </a:r>
            <a:r>
              <a:rPr lang="it-IT" dirty="0" smtClean="0"/>
              <a:t> </a:t>
            </a:r>
            <a:r>
              <a:rPr lang="it-IT" dirty="0" err="1" smtClean="0"/>
              <a:t>classification</a:t>
            </a:r>
            <a:r>
              <a:rPr lang="it-IT" dirty="0" smtClean="0"/>
              <a:t> and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/>
              <a:t>MC </a:t>
            </a:r>
            <a:r>
              <a:rPr lang="it-IT" dirty="0" err="1" smtClean="0"/>
              <a:t>tuned</a:t>
            </a:r>
            <a:r>
              <a:rPr lang="it-IT" dirty="0" smtClean="0"/>
              <a:t> on 2013 data </a:t>
            </a:r>
            <a:r>
              <a:rPr lang="it-IT" dirty="0" smtClean="0">
                <a:sym typeface="Symbol"/>
              </a:rPr>
              <a:t> </a:t>
            </a:r>
            <a:r>
              <a:rPr lang="it-IT" dirty="0" err="1" smtClean="0">
                <a:sym typeface="Symbol"/>
              </a:rPr>
              <a:t>agreement</a:t>
            </a:r>
            <a:r>
              <a:rPr lang="it-IT" dirty="0" smtClean="0">
                <a:sym typeface="Symbol"/>
              </a:rPr>
              <a:t> MC/data </a:t>
            </a:r>
            <a:r>
              <a:rPr lang="it-IT" dirty="0" err="1" smtClean="0">
                <a:sym typeface="Symbol"/>
              </a:rPr>
              <a:t>within</a:t>
            </a:r>
            <a:r>
              <a:rPr lang="it-IT" dirty="0" smtClean="0">
                <a:sym typeface="Symbol"/>
              </a:rPr>
              <a:t> 15</a:t>
            </a:r>
            <a:r>
              <a:rPr lang="it-IT" dirty="0" smtClean="0">
                <a:sym typeface="Symbol"/>
              </a:rPr>
              <a:t>%</a:t>
            </a:r>
          </a:p>
          <a:p>
            <a:pPr lvl="1"/>
            <a:r>
              <a:rPr lang="it-IT" dirty="0" err="1" smtClean="0">
                <a:sym typeface="Symbol"/>
              </a:rPr>
              <a:t>Difficulty</a:t>
            </a:r>
            <a:r>
              <a:rPr lang="it-IT" dirty="0" smtClean="0">
                <a:sym typeface="Symbol"/>
              </a:rPr>
              <a:t> in MC </a:t>
            </a:r>
            <a:r>
              <a:rPr lang="it-IT" dirty="0" err="1" smtClean="0">
                <a:sym typeface="Symbol"/>
              </a:rPr>
              <a:t>tuning</a:t>
            </a:r>
            <a:r>
              <a:rPr lang="it-IT" dirty="0" smtClean="0">
                <a:sym typeface="Symbol"/>
              </a:rPr>
              <a:t> due to </a:t>
            </a:r>
            <a:r>
              <a:rPr lang="it-IT" dirty="0" err="1" smtClean="0">
                <a:sym typeface="Symbol"/>
              </a:rPr>
              <a:t>optical</a:t>
            </a:r>
            <a:r>
              <a:rPr lang="it-IT" dirty="0" smtClean="0">
                <a:sym typeface="Symbol"/>
              </a:rPr>
              <a:t> cross-talk</a:t>
            </a:r>
            <a:endParaRPr lang="it-IT" dirty="0" smtClean="0"/>
          </a:p>
          <a:p>
            <a:pPr marL="274320" lvl="1" indent="0"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4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71601" y="3645024"/>
            <a:ext cx="3456384" cy="2880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31641" y="2241235"/>
            <a:ext cx="2448272" cy="49891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Feb</a:t>
            </a:r>
            <a:r>
              <a:rPr lang="it-IT" dirty="0"/>
              <a:t>-</a:t>
            </a:r>
            <a:r>
              <a:rPr lang="it-IT" dirty="0" smtClean="0"/>
              <a:t>2015 setup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790967" cy="5162128"/>
          </a:xfrm>
        </p:spPr>
        <p:txBody>
          <a:bodyPr>
            <a:normAutofit lnSpcReduction="10000"/>
          </a:bodyPr>
          <a:lstStyle/>
          <a:p>
            <a:r>
              <a:rPr lang="it-IT" sz="2200" b="1" dirty="0" smtClean="0">
                <a:solidFill>
                  <a:srgbClr val="C00000"/>
                </a:solidFill>
              </a:rPr>
              <a:t>Assembly</a:t>
            </a:r>
            <a:endParaRPr lang="it-IT" sz="2200" dirty="0"/>
          </a:p>
          <a:p>
            <a:pPr lvl="1"/>
            <a:r>
              <a:rPr lang="en-US" sz="2000" dirty="0" err="1" smtClean="0">
                <a:sym typeface="Symbol"/>
              </a:rPr>
              <a:t>CsI</a:t>
            </a:r>
            <a:r>
              <a:rPr lang="en-US" sz="2000" dirty="0" smtClean="0">
                <a:sym typeface="Symbol"/>
              </a:rPr>
              <a:t>(Tl</a:t>
            </a:r>
            <a:r>
              <a:rPr lang="en-US" sz="2000" dirty="0">
                <a:sym typeface="Symbol"/>
              </a:rPr>
              <a:t>) </a:t>
            </a:r>
            <a:r>
              <a:rPr lang="en-US" sz="2000" dirty="0" smtClean="0">
                <a:sym typeface="Symbol"/>
              </a:rPr>
              <a:t>cubes </a:t>
            </a:r>
            <a:r>
              <a:rPr lang="it-IT" sz="2000" b="1" dirty="0" smtClean="0"/>
              <a:t>3.6</a:t>
            </a:r>
            <a:r>
              <a:rPr lang="en-US" sz="2000" b="1" dirty="0" smtClean="0">
                <a:sym typeface="Symbol"/>
              </a:rPr>
              <a:t> cm </a:t>
            </a:r>
            <a:r>
              <a:rPr lang="en-US" sz="2000" dirty="0" smtClean="0">
                <a:sym typeface="Symbol"/>
              </a:rPr>
              <a:t>side </a:t>
            </a:r>
          </a:p>
          <a:p>
            <a:pPr lvl="2"/>
            <a:r>
              <a:rPr lang="it-IT" sz="1600" dirty="0" smtClean="0">
                <a:sym typeface="Symbol"/>
              </a:rPr>
              <a:t> diffusive (Teflon tape) </a:t>
            </a:r>
            <a:r>
              <a:rPr lang="it-IT" sz="1600" dirty="0" err="1" smtClean="0">
                <a:sym typeface="Symbol"/>
              </a:rPr>
              <a:t>wrapping</a:t>
            </a:r>
            <a:endParaRPr lang="it-IT" sz="1600" dirty="0" smtClean="0">
              <a:sym typeface="Symbol"/>
            </a:endParaRPr>
          </a:p>
          <a:p>
            <a:pPr lvl="2"/>
            <a:r>
              <a:rPr lang="it-IT" sz="1600" dirty="0" smtClean="0">
                <a:sym typeface="Symbol"/>
              </a:rPr>
              <a:t> + </a:t>
            </a:r>
            <a:r>
              <a:rPr lang="it-IT" sz="1600" dirty="0" err="1">
                <a:sym typeface="Symbol"/>
              </a:rPr>
              <a:t>a</a:t>
            </a:r>
            <a:r>
              <a:rPr lang="it-IT" sz="1600" dirty="0" err="1" smtClean="0">
                <a:sym typeface="Symbol"/>
              </a:rPr>
              <a:t>bsorber</a:t>
            </a:r>
            <a:r>
              <a:rPr lang="it-IT" sz="1600" dirty="0" smtClean="0">
                <a:sym typeface="Symbol"/>
              </a:rPr>
              <a:t> </a:t>
            </a:r>
            <a:r>
              <a:rPr lang="it-IT" sz="1600" dirty="0" err="1" smtClean="0">
                <a:sym typeface="Symbol"/>
              </a:rPr>
              <a:t>layer</a:t>
            </a:r>
            <a:r>
              <a:rPr lang="it-IT" sz="1600" dirty="0" smtClean="0">
                <a:sym typeface="Symbol"/>
              </a:rPr>
              <a:t> (</a:t>
            </a:r>
            <a:r>
              <a:rPr lang="it-IT" sz="1600" dirty="0" err="1" smtClean="0">
                <a:sym typeface="Symbol"/>
              </a:rPr>
              <a:t>Tedlar</a:t>
            </a:r>
            <a:r>
              <a:rPr lang="it-IT" sz="1600" dirty="0" smtClean="0">
                <a:sym typeface="Symbol"/>
              </a:rPr>
              <a:t> film) </a:t>
            </a:r>
            <a:r>
              <a:rPr lang="it-IT" sz="1600" dirty="0">
                <a:sym typeface="Symbol"/>
              </a:rPr>
              <a:t> </a:t>
            </a:r>
            <a:r>
              <a:rPr lang="it-IT" sz="1600" dirty="0" smtClean="0">
                <a:sym typeface="Symbol"/>
              </a:rPr>
              <a:t>                        </a:t>
            </a:r>
            <a:r>
              <a:rPr lang="it-IT" sz="1600" dirty="0" smtClean="0">
                <a:sym typeface="Symbol"/>
              </a:rPr>
              <a:t>to </a:t>
            </a:r>
            <a:r>
              <a:rPr lang="it-IT" sz="1600" dirty="0" err="1" smtClean="0">
                <a:sym typeface="Symbol"/>
              </a:rPr>
              <a:t>shield</a:t>
            </a:r>
            <a:r>
              <a:rPr lang="it-IT" sz="1600" dirty="0" smtClean="0">
                <a:sym typeface="Symbol"/>
              </a:rPr>
              <a:t> </a:t>
            </a:r>
            <a:r>
              <a:rPr lang="it-IT" sz="1600" dirty="0" err="1" smtClean="0">
                <a:sym typeface="Symbol"/>
              </a:rPr>
              <a:t>optical</a:t>
            </a:r>
            <a:r>
              <a:rPr lang="it-IT" sz="1600" dirty="0" smtClean="0">
                <a:sym typeface="Symbol"/>
              </a:rPr>
              <a:t> cross-talk</a:t>
            </a:r>
            <a:endParaRPr lang="it-IT" sz="1700" dirty="0" smtClean="0">
              <a:sym typeface="Symbol"/>
            </a:endParaRPr>
          </a:p>
          <a:p>
            <a:pPr lvl="1"/>
            <a:r>
              <a:rPr lang="en-US" sz="2000" dirty="0" smtClean="0">
                <a:sym typeface="Symbol"/>
              </a:rPr>
              <a:t>3</a:t>
            </a:r>
            <a:r>
              <a:rPr lang="en-US" sz="2000" dirty="0">
                <a:sym typeface="Symbol"/>
              </a:rPr>
              <a:t></a:t>
            </a:r>
            <a:r>
              <a:rPr lang="en-US" sz="2000" dirty="0" smtClean="0">
                <a:sym typeface="Symbol"/>
              </a:rPr>
              <a:t>314 elements (</a:t>
            </a:r>
            <a:r>
              <a:rPr lang="it-IT" sz="2000" b="1" dirty="0" smtClean="0">
                <a:sym typeface="Symbol"/>
              </a:rPr>
              <a:t>0.4 </a:t>
            </a:r>
            <a:r>
              <a:rPr lang="it-IT" sz="2000" b="1" dirty="0">
                <a:sym typeface="Symbol"/>
              </a:rPr>
              <a:t>cm </a:t>
            </a:r>
            <a:r>
              <a:rPr lang="it-IT" sz="2000" dirty="0" smtClean="0">
                <a:sym typeface="Symbol"/>
              </a:rPr>
              <a:t>gap)</a:t>
            </a:r>
            <a:endParaRPr lang="en-US" sz="2000" dirty="0" smtClean="0">
              <a:sym typeface="Symbol"/>
            </a:endParaRPr>
          </a:p>
          <a:p>
            <a:pPr lvl="2"/>
            <a:r>
              <a:rPr lang="it-IT" sz="1600" dirty="0" smtClean="0">
                <a:sym typeface="Symbol"/>
              </a:rPr>
              <a:t>1.5 R</a:t>
            </a:r>
            <a:r>
              <a:rPr lang="it-IT" sz="1600" baseline="-25000" dirty="0" smtClean="0">
                <a:sym typeface="Symbol"/>
              </a:rPr>
              <a:t>M</a:t>
            </a:r>
            <a:r>
              <a:rPr lang="it-IT" sz="1600" dirty="0" smtClean="0">
                <a:sym typeface="Symbol"/>
              </a:rPr>
              <a:t> </a:t>
            </a:r>
            <a:r>
              <a:rPr lang="it-IT" sz="1600" dirty="0" err="1" smtClean="0">
                <a:sym typeface="Symbol"/>
              </a:rPr>
              <a:t>containment</a:t>
            </a:r>
            <a:endParaRPr lang="en-US" sz="1600" dirty="0" smtClean="0"/>
          </a:p>
          <a:p>
            <a:pPr lvl="2"/>
            <a:r>
              <a:rPr lang="en-US" sz="1600" dirty="0" smtClean="0"/>
              <a:t>active </a:t>
            </a:r>
            <a:r>
              <a:rPr lang="en-US" sz="1600" dirty="0"/>
              <a:t>depth </a:t>
            </a:r>
            <a:r>
              <a:rPr lang="en-US" sz="1600" b="1" dirty="0">
                <a:solidFill>
                  <a:srgbClr val="C00000"/>
                </a:solidFill>
              </a:rPr>
              <a:t>27 X</a:t>
            </a:r>
            <a:r>
              <a:rPr lang="en-US" sz="1600" baseline="-25000" dirty="0">
                <a:solidFill>
                  <a:srgbClr val="C00000"/>
                </a:solidFill>
              </a:rPr>
              <a:t>0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b="1" dirty="0" smtClean="0">
                <a:solidFill>
                  <a:srgbClr val="C00000"/>
                </a:solidFill>
              </a:rPr>
              <a:t>1.3 </a:t>
            </a:r>
            <a:r>
              <a:rPr lang="en-US" sz="1600" b="1" dirty="0" err="1" smtClean="0">
                <a:solidFill>
                  <a:srgbClr val="C00000"/>
                </a:solidFill>
                <a:latin typeface="Symbol" charset="2"/>
                <a:cs typeface="Symbol" charset="2"/>
              </a:rPr>
              <a:t>l</a:t>
            </a:r>
            <a:r>
              <a:rPr lang="en-US" sz="1600" b="1" baseline="-25000" dirty="0" err="1" smtClean="0">
                <a:solidFill>
                  <a:srgbClr val="C00000"/>
                </a:solidFill>
              </a:rPr>
              <a:t>I</a:t>
            </a:r>
            <a:endParaRPr lang="en-US" sz="1600" b="1" baseline="-25000" dirty="0" smtClean="0">
              <a:solidFill>
                <a:srgbClr val="C00000"/>
              </a:solidFill>
            </a:endParaRPr>
          </a:p>
          <a:p>
            <a:pPr lvl="1"/>
            <a:r>
              <a:rPr lang="en-US" sz="2000" dirty="0" smtClean="0">
                <a:sym typeface="Symbol"/>
              </a:rPr>
              <a:t>Spare 3</a:t>
            </a:r>
            <a:r>
              <a:rPr lang="en-US" sz="2000" dirty="0">
                <a:sym typeface="Symbol"/>
              </a:rPr>
              <a:t>3 </a:t>
            </a:r>
            <a:r>
              <a:rPr lang="en-US" sz="2000" dirty="0" smtClean="0">
                <a:sym typeface="Symbol"/>
              </a:rPr>
              <a:t>layer with test crystals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endParaRPr lang="it-IT" sz="2200" b="1" dirty="0" smtClean="0">
              <a:solidFill>
                <a:srgbClr val="C00000"/>
              </a:solidFill>
            </a:endParaRPr>
          </a:p>
          <a:p>
            <a:r>
              <a:rPr lang="it-IT" sz="2200" b="1" dirty="0" err="1" smtClean="0">
                <a:solidFill>
                  <a:srgbClr val="C00000"/>
                </a:solidFill>
              </a:rPr>
              <a:t>Sensors</a:t>
            </a:r>
            <a:endParaRPr lang="en-US" sz="2200" b="1" dirty="0">
              <a:solidFill>
                <a:srgbClr val="C00000"/>
              </a:solidFill>
            </a:endParaRPr>
          </a:p>
          <a:p>
            <a:pPr lvl="1"/>
            <a:r>
              <a:rPr lang="en-US" sz="2000" dirty="0"/>
              <a:t>VTH2090H PDs</a:t>
            </a:r>
          </a:p>
          <a:p>
            <a:pPr lvl="2"/>
            <a:r>
              <a:rPr lang="en-US" sz="1600" dirty="0"/>
              <a:t> Active area 84.6 </a:t>
            </a:r>
            <a:r>
              <a:rPr lang="en-US" sz="1600" dirty="0">
                <a:sym typeface="Symbol"/>
              </a:rPr>
              <a:t>mm2</a:t>
            </a:r>
            <a:r>
              <a:rPr lang="en-US" sz="1600" dirty="0"/>
              <a:t> </a:t>
            </a:r>
            <a:r>
              <a:rPr lang="en-US" sz="1600" dirty="0">
                <a:sym typeface="Symbol"/>
              </a:rPr>
              <a:t></a:t>
            </a:r>
            <a:r>
              <a:rPr lang="en-US" sz="1600" dirty="0"/>
              <a:t> 0.3 A/W @550 nm  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FE electronics</a:t>
            </a:r>
          </a:p>
          <a:p>
            <a:pPr lvl="1"/>
            <a:r>
              <a:rPr lang="it-IT" sz="2000" dirty="0"/>
              <a:t>CASIS</a:t>
            </a:r>
            <a:endParaRPr lang="en-US" sz="2000" dirty="0"/>
          </a:p>
        </p:txBody>
      </p:sp>
      <p:pic>
        <p:nvPicPr>
          <p:cNvPr id="10243" name="Picture 3" descr="D:\Elena\Work\CaloCube\FotoDelPrototipo\DSCN9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8" b="99792" l="3750" r="99063">
                        <a14:foregroundMark x1="49219" y1="87604" x2="49219" y2="87604"/>
                        <a14:foregroundMark x1="74688" y1="65208" x2="74688" y2="65208"/>
                        <a14:foregroundMark x1="85859" y1="45000" x2="85859" y2="45000"/>
                        <a14:foregroundMark x1="82656" y1="48750" x2="82656" y2="48750"/>
                        <a14:foregroundMark x1="85078" y1="72708" x2="85078" y2="72708"/>
                        <a14:foregroundMark x1="81094" y1="71042" x2="81094" y2="71042"/>
                        <a14:foregroundMark x1="90703" y1="75833" x2="90703" y2="758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43" y="1146847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4996" y="1124744"/>
            <a:ext cx="1266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>
                    <a:lumMod val="50000"/>
                    <a:lumOff val="50000"/>
                  </a:prstClr>
                </a:solidFill>
              </a:rPr>
              <a:t>Teflon </a:t>
            </a:r>
            <a:r>
              <a:rPr lang="it-IT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wrapping</a:t>
            </a:r>
            <a:endParaRPr lang="it-IT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/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+</a:t>
            </a:r>
          </a:p>
          <a:p>
            <a:pPr algn="ctr"/>
            <a:r>
              <a:rPr lang="it-IT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</a:t>
            </a:r>
            <a:r>
              <a:rPr lang="it-IT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lack</a:t>
            </a:r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Tedlar</a:t>
            </a:r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film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81336" y="1556792"/>
            <a:ext cx="1343816" cy="141472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21756"/>
          <a:stretch/>
        </p:blipFill>
        <p:spPr>
          <a:xfrm rot="5400000">
            <a:off x="5965012" y="3604650"/>
            <a:ext cx="2520281" cy="2889058"/>
          </a:xfrm>
          <a:prstGeom prst="rect">
            <a:avLst/>
          </a:prstGeom>
        </p:spPr>
      </p:pic>
      <p:pic>
        <p:nvPicPr>
          <p:cNvPr id="1026" name="Picture 2" descr="Item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7999"/>
            <a:ext cx="1772058" cy="17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484268" y="2370744"/>
            <a:ext cx="1068976" cy="338176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 dirty="0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Feb-2015 setup</a:t>
            </a:r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14494"/>
              </p:ext>
            </p:extLst>
          </p:nvPr>
        </p:nvGraphicFramePr>
        <p:xfrm>
          <a:off x="3203848" y="2638413"/>
          <a:ext cx="5455005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</a:tblGrid>
              <a:tr h="3610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10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10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95536" y="1268760"/>
            <a:ext cx="3966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993366"/>
                </a:solidFill>
                <a:latin typeface="Georgia"/>
              </a:rPr>
              <a:t>BEAM TRACKER (BT)</a:t>
            </a:r>
          </a:p>
          <a:p>
            <a:r>
              <a:rPr lang="it-IT" dirty="0" smtClean="0">
                <a:solidFill>
                  <a:srgbClr val="993366"/>
                </a:solidFill>
                <a:latin typeface="Georgia"/>
              </a:rPr>
              <a:t>4 Si-pixel </a:t>
            </a:r>
            <a:r>
              <a:rPr lang="it-IT" dirty="0" err="1" smtClean="0">
                <a:solidFill>
                  <a:srgbClr val="993366"/>
                </a:solidFill>
                <a:latin typeface="Georgia"/>
              </a:rPr>
              <a:t>matrixes</a:t>
            </a:r>
            <a:r>
              <a:rPr lang="it-IT" dirty="0">
                <a:solidFill>
                  <a:srgbClr val="993366"/>
                </a:solidFill>
                <a:latin typeface="Georgia"/>
              </a:rPr>
              <a:t> </a:t>
            </a:r>
            <a:r>
              <a:rPr lang="it-IT" dirty="0" smtClean="0">
                <a:solidFill>
                  <a:srgbClr val="993366"/>
                </a:solidFill>
                <a:latin typeface="Georgia"/>
              </a:rPr>
              <a:t>+ 8 Si-strip </a:t>
            </a:r>
            <a:r>
              <a:rPr lang="it-IT" dirty="0" err="1" smtClean="0">
                <a:solidFill>
                  <a:srgbClr val="993366"/>
                </a:solidFill>
                <a:latin typeface="Georgia"/>
              </a:rPr>
              <a:t>layers</a:t>
            </a:r>
            <a:endParaRPr lang="it-IT" dirty="0" smtClean="0">
              <a:solidFill>
                <a:srgbClr val="993366"/>
              </a:solidFill>
              <a:latin typeface="Georgia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43608" y="2492896"/>
            <a:ext cx="1944216" cy="1368152"/>
            <a:chOff x="1259632" y="3482347"/>
            <a:chExt cx="1944216" cy="1368152"/>
          </a:xfrm>
        </p:grpSpPr>
        <p:grpSp>
          <p:nvGrpSpPr>
            <p:cNvPr id="41" name="Group 40"/>
            <p:cNvGrpSpPr/>
            <p:nvPr/>
          </p:nvGrpSpPr>
          <p:grpSpPr>
            <a:xfrm>
              <a:off x="1600470" y="3857258"/>
              <a:ext cx="55141" cy="638645"/>
              <a:chOff x="1403648" y="4077072"/>
              <a:chExt cx="63624" cy="86673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403648" y="4079708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467272" y="4077072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</p:grpSp>
        <p:grpSp>
          <p:nvGrpSpPr>
            <p:cNvPr id="42" name="Group 41"/>
            <p:cNvGrpSpPr/>
            <p:nvPr/>
          </p:nvGrpSpPr>
          <p:grpSpPr>
            <a:xfrm>
              <a:off x="1748723" y="3857258"/>
              <a:ext cx="55141" cy="638645"/>
              <a:chOff x="1403648" y="4077072"/>
              <a:chExt cx="63624" cy="866732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403648" y="4079708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467272" y="4077072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</p:grpSp>
        <p:sp>
          <p:nvSpPr>
            <p:cNvPr id="43" name="Rectangle 42"/>
            <p:cNvSpPr/>
            <p:nvPr/>
          </p:nvSpPr>
          <p:spPr>
            <a:xfrm>
              <a:off x="1259632" y="3482347"/>
              <a:ext cx="1944216" cy="1368152"/>
            </a:xfrm>
            <a:prstGeom prst="rect">
              <a:avLst/>
            </a:prstGeom>
            <a:noFill/>
            <a:ln w="19050" cap="flat" cmpd="sng" algn="ctr">
              <a:solidFill>
                <a:srgbClr val="FE8637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Georgia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483768" y="3645024"/>
              <a:ext cx="499255" cy="1011224"/>
              <a:chOff x="2848609" y="3645024"/>
              <a:chExt cx="499255" cy="1011224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848609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3280657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</p:grpSp>
        <p:grpSp>
          <p:nvGrpSpPr>
            <p:cNvPr id="45" name="Group 44"/>
            <p:cNvGrpSpPr/>
            <p:nvPr/>
          </p:nvGrpSpPr>
          <p:grpSpPr>
            <a:xfrm>
              <a:off x="1443135" y="3645024"/>
              <a:ext cx="499255" cy="1011224"/>
              <a:chOff x="2848609" y="3645024"/>
              <a:chExt cx="499255" cy="101122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2848609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3280657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</p:grpSp>
      </p:grpSp>
      <p:sp>
        <p:nvSpPr>
          <p:cNvPr id="62" name="TextBox 61"/>
          <p:cNvSpPr txBox="1"/>
          <p:nvPr/>
        </p:nvSpPr>
        <p:spPr>
          <a:xfrm>
            <a:off x="4499992" y="1268760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Georgia"/>
              </a:rPr>
              <a:t>CALORIMETER</a:t>
            </a:r>
          </a:p>
          <a:p>
            <a:r>
              <a:rPr lang="it-IT" dirty="0" smtClean="0">
                <a:solidFill>
                  <a:srgbClr val="0070C0"/>
                </a:solidFill>
                <a:latin typeface="Georgia"/>
              </a:rPr>
              <a:t>3</a:t>
            </a:r>
            <a:r>
              <a:rPr lang="it-IT" dirty="0" smtClean="0">
                <a:solidFill>
                  <a:srgbClr val="0070C0"/>
                </a:solidFill>
                <a:latin typeface="Georgia"/>
                <a:sym typeface="Symbol"/>
              </a:rPr>
              <a:t></a:t>
            </a:r>
            <a:r>
              <a:rPr lang="it-IT" dirty="0" smtClean="0">
                <a:solidFill>
                  <a:srgbClr val="0070C0"/>
                </a:solidFill>
                <a:latin typeface="Georgia"/>
              </a:rPr>
              <a:t>3</a:t>
            </a:r>
            <a:r>
              <a:rPr lang="it-IT" dirty="0" smtClean="0">
                <a:solidFill>
                  <a:srgbClr val="0070C0"/>
                </a:solidFill>
                <a:latin typeface="Georgia"/>
                <a:sym typeface="Symbol"/>
              </a:rPr>
              <a:t></a:t>
            </a:r>
            <a:r>
              <a:rPr lang="it-IT" dirty="0" smtClean="0">
                <a:solidFill>
                  <a:srgbClr val="0070C0"/>
                </a:solidFill>
                <a:latin typeface="Georgia"/>
              </a:rPr>
              <a:t>14 </a:t>
            </a:r>
            <a:r>
              <a:rPr lang="it-IT" dirty="0" err="1" smtClean="0">
                <a:solidFill>
                  <a:srgbClr val="0070C0"/>
                </a:solidFill>
                <a:latin typeface="Georgia"/>
              </a:rPr>
              <a:t>CsI:Tl</a:t>
            </a:r>
            <a:r>
              <a:rPr lang="it-IT" dirty="0" smtClean="0">
                <a:solidFill>
                  <a:srgbClr val="0070C0"/>
                </a:solidFill>
                <a:latin typeface="Georgia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Georgia"/>
              </a:rPr>
              <a:t>crystals</a:t>
            </a:r>
            <a:endParaRPr lang="it-IT" dirty="0" smtClean="0">
              <a:solidFill>
                <a:srgbClr val="0070C0"/>
              </a:solidFill>
              <a:latin typeface="Georgi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47584" y="1268760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  <a:latin typeface="Georgia"/>
              </a:rPr>
              <a:t>SPARE PLATE </a:t>
            </a:r>
          </a:p>
          <a:p>
            <a:r>
              <a:rPr lang="it-IT" dirty="0" smtClean="0">
                <a:solidFill>
                  <a:srgbClr val="92D050"/>
                </a:solidFill>
                <a:latin typeface="Georgia"/>
              </a:rPr>
              <a:t>3</a:t>
            </a:r>
            <a:r>
              <a:rPr lang="it-IT" dirty="0" smtClean="0">
                <a:solidFill>
                  <a:srgbClr val="92D050"/>
                </a:solidFill>
                <a:latin typeface="Georgia"/>
                <a:sym typeface="Symbol"/>
              </a:rPr>
              <a:t></a:t>
            </a:r>
            <a:r>
              <a:rPr lang="it-IT" dirty="0" smtClean="0">
                <a:solidFill>
                  <a:srgbClr val="92D050"/>
                </a:solidFill>
                <a:latin typeface="Georgia"/>
              </a:rPr>
              <a:t>3 test </a:t>
            </a:r>
            <a:r>
              <a:rPr lang="it-IT" dirty="0" err="1" smtClean="0">
                <a:solidFill>
                  <a:srgbClr val="92D050"/>
                </a:solidFill>
                <a:latin typeface="Georgia"/>
              </a:rPr>
              <a:t>crystals</a:t>
            </a:r>
            <a:endParaRPr lang="en-US" dirty="0">
              <a:solidFill>
                <a:srgbClr val="92D050"/>
              </a:solidFill>
              <a:latin typeface="Georgia"/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8390"/>
              </p:ext>
            </p:extLst>
          </p:nvPr>
        </p:nvGraphicFramePr>
        <p:xfrm>
          <a:off x="3203469" y="4656380"/>
          <a:ext cx="5455005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</a:tblGrid>
              <a:tr h="361078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1078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1078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72" name="Straight Connector 71"/>
          <p:cNvCxnSpPr/>
          <p:nvPr/>
        </p:nvCxnSpPr>
        <p:spPr>
          <a:xfrm>
            <a:off x="179133" y="5181921"/>
            <a:ext cx="3835085" cy="126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014218" y="4965962"/>
            <a:ext cx="4968552" cy="461062"/>
          </a:xfrm>
          <a:prstGeom prst="ellipse">
            <a:avLst/>
          </a:prstGeom>
          <a:solidFill>
            <a:schemeClr val="accent1">
              <a:lumMod val="20000"/>
              <a:lumOff val="80000"/>
              <a:alpha val="6117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179133" y="5200466"/>
            <a:ext cx="3042997" cy="921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tailEnd type="arrow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182847" y="4635713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/>
                </a:solidFill>
                <a:latin typeface="Georgia"/>
              </a:rPr>
              <a:t>ION</a:t>
            </a:r>
          </a:p>
          <a:p>
            <a:pPr algn="ctr"/>
            <a:r>
              <a:rPr lang="it-IT" sz="1400" dirty="0" smtClean="0">
                <a:solidFill>
                  <a:schemeClr val="tx2"/>
                </a:solidFill>
                <a:latin typeface="Georgia"/>
              </a:rPr>
              <a:t>BEAM</a:t>
            </a:r>
            <a:endParaRPr lang="en-US" sz="1400" dirty="0">
              <a:solidFill>
                <a:schemeClr val="tx2"/>
              </a:solidFill>
              <a:latin typeface="Georgia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109206" y="4510861"/>
            <a:ext cx="1944216" cy="1368152"/>
            <a:chOff x="1259632" y="3482347"/>
            <a:chExt cx="1944216" cy="1368152"/>
          </a:xfrm>
        </p:grpSpPr>
        <p:grpSp>
          <p:nvGrpSpPr>
            <p:cNvPr id="77" name="Group 76"/>
            <p:cNvGrpSpPr/>
            <p:nvPr/>
          </p:nvGrpSpPr>
          <p:grpSpPr>
            <a:xfrm>
              <a:off x="1600470" y="3857258"/>
              <a:ext cx="55141" cy="638645"/>
              <a:chOff x="1403648" y="4077072"/>
              <a:chExt cx="63624" cy="866732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1403648" y="4079708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1467272" y="4077072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</p:grpSp>
        <p:grpSp>
          <p:nvGrpSpPr>
            <p:cNvPr id="78" name="Group 77"/>
            <p:cNvGrpSpPr/>
            <p:nvPr/>
          </p:nvGrpSpPr>
          <p:grpSpPr>
            <a:xfrm>
              <a:off x="1748723" y="3857258"/>
              <a:ext cx="55141" cy="638645"/>
              <a:chOff x="1403648" y="4077072"/>
              <a:chExt cx="63624" cy="86673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1403648" y="4079708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467272" y="4077072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</p:grpSp>
        <p:sp>
          <p:nvSpPr>
            <p:cNvPr id="79" name="Rectangle 78"/>
            <p:cNvSpPr/>
            <p:nvPr/>
          </p:nvSpPr>
          <p:spPr>
            <a:xfrm>
              <a:off x="1259632" y="3482347"/>
              <a:ext cx="1944216" cy="1368152"/>
            </a:xfrm>
            <a:prstGeom prst="rect">
              <a:avLst/>
            </a:prstGeom>
            <a:noFill/>
            <a:ln w="19050" cap="flat" cmpd="sng" algn="ctr">
              <a:solidFill>
                <a:srgbClr val="FE8637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Georgia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483768" y="3645024"/>
              <a:ext cx="499255" cy="1011224"/>
              <a:chOff x="2848609" y="3645024"/>
              <a:chExt cx="499255" cy="1011224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2848609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3280657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</p:grpSp>
        <p:grpSp>
          <p:nvGrpSpPr>
            <p:cNvPr id="81" name="Group 80"/>
            <p:cNvGrpSpPr/>
            <p:nvPr/>
          </p:nvGrpSpPr>
          <p:grpSpPr>
            <a:xfrm>
              <a:off x="1443135" y="3645024"/>
              <a:ext cx="499255" cy="1011224"/>
              <a:chOff x="2848609" y="3645024"/>
              <a:chExt cx="499255" cy="1011224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848609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3280657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</p:grpSp>
      </p:grpSp>
      <p:sp>
        <p:nvSpPr>
          <p:cNvPr id="98" name="Curved Down Arrow 97"/>
          <p:cNvSpPr/>
          <p:nvPr/>
        </p:nvSpPr>
        <p:spPr>
          <a:xfrm>
            <a:off x="5219693" y="4150821"/>
            <a:ext cx="1368152" cy="44467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Curved Down Arrow 98"/>
          <p:cNvSpPr/>
          <p:nvPr/>
        </p:nvSpPr>
        <p:spPr>
          <a:xfrm flipH="1" flipV="1">
            <a:off x="5219693" y="5794377"/>
            <a:ext cx="1368152" cy="44467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179512" y="3183120"/>
            <a:ext cx="3835085" cy="126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014597" y="2967161"/>
            <a:ext cx="4968552" cy="461062"/>
          </a:xfrm>
          <a:prstGeom prst="ellipse">
            <a:avLst/>
          </a:prstGeom>
          <a:solidFill>
            <a:schemeClr val="accent1">
              <a:lumMod val="20000"/>
              <a:lumOff val="80000"/>
              <a:alpha val="6117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179512" y="3201665"/>
            <a:ext cx="3042997" cy="921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183226" y="2636912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/>
                </a:solidFill>
                <a:latin typeface="Georgia"/>
              </a:rPr>
              <a:t>ION</a:t>
            </a:r>
          </a:p>
          <a:p>
            <a:pPr algn="ctr"/>
            <a:r>
              <a:rPr lang="it-IT" sz="1400" dirty="0" smtClean="0">
                <a:solidFill>
                  <a:schemeClr val="tx2"/>
                </a:solidFill>
                <a:latin typeface="Georgia"/>
              </a:rPr>
              <a:t>BEAM</a:t>
            </a:r>
            <a:endParaRPr lang="en-US" sz="1400" dirty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286" y="1988840"/>
            <a:ext cx="182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FRONT </a:t>
            </a:r>
            <a:r>
              <a:rPr lang="it-IT" dirty="0" err="1" smtClean="0"/>
              <a:t>exposure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25032" y="3995772"/>
            <a:ext cx="1651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BACK </a:t>
            </a:r>
            <a:r>
              <a:rPr lang="it-IT" dirty="0" err="1" smtClean="0"/>
              <a:t>exposure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Feb2015 </a:t>
            </a:r>
            <a:r>
              <a:rPr lang="it-IT" dirty="0">
                <a:sym typeface="Symbol"/>
              </a:rPr>
              <a:t> </a:t>
            </a:r>
            <a:r>
              <a:rPr lang="it-IT" dirty="0" smtClean="0"/>
              <a:t>Single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8" name="TextBox 7"/>
          <p:cNvSpPr txBox="1"/>
          <p:nvPr/>
        </p:nvSpPr>
        <p:spPr>
          <a:xfrm>
            <a:off x="2051720" y="19168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All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events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FF0066"/>
                </a:solidFill>
              </a:rPr>
              <a:t>Not-interacting</a:t>
            </a:r>
            <a:r>
              <a:rPr lang="it-IT" dirty="0" smtClean="0">
                <a:solidFill>
                  <a:srgbClr val="FF0066"/>
                </a:solidFill>
              </a:rPr>
              <a:t> 4He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63691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4He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471585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2H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1907540"/>
            <a:ext cx="17281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Test 2015</a:t>
            </a:r>
          </a:p>
          <a:p>
            <a:r>
              <a:rPr lang="it-IT" dirty="0" err="1" smtClean="0"/>
              <a:t>Ar+Polyethylene</a:t>
            </a:r>
            <a:r>
              <a:rPr lang="it-IT" dirty="0" smtClean="0"/>
              <a:t>  </a:t>
            </a:r>
          </a:p>
          <a:p>
            <a:r>
              <a:rPr lang="it-IT" dirty="0" smtClean="0"/>
              <a:t>30GeV/u  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13640" y="1907540"/>
            <a:ext cx="23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hig</a:t>
            </a:r>
            <a:r>
              <a:rPr lang="it-IT" dirty="0" smtClean="0">
                <a:solidFill>
                  <a:srgbClr val="0070C0"/>
                </a:solidFill>
                <a:sym typeface="Wingdings" panose="05000000000000000000" pitchFamily="2" charset="2"/>
              </a:rPr>
              <a:t> gain </a:t>
            </a:r>
            <a:r>
              <a:rPr lang="it-IT" dirty="0">
                <a:solidFill>
                  <a:srgbClr val="0070C0"/>
                </a:solidFill>
                <a:sym typeface="Symbol"/>
              </a:rPr>
              <a:t>| </a:t>
            </a:r>
            <a:r>
              <a:rPr lang="it-IT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l</a:t>
            </a:r>
            <a:r>
              <a:rPr lang="it-IT" dirty="0" err="1" smtClean="0">
                <a:solidFill>
                  <a:srgbClr val="0070C0"/>
                </a:solidFill>
              </a:rPr>
              <a:t>ow</a:t>
            </a:r>
            <a:r>
              <a:rPr lang="it-IT" dirty="0" smtClean="0">
                <a:solidFill>
                  <a:srgbClr val="0070C0"/>
                </a:solidFill>
              </a:rPr>
              <a:t> gain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6960" y="5661248"/>
            <a:ext cx="14991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log(ADC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1444714"/>
            <a:ext cx="4652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Signal</a:t>
            </a:r>
            <a:r>
              <a:rPr lang="it-IT" dirty="0" smtClean="0"/>
              <a:t> of the first </a:t>
            </a:r>
            <a:r>
              <a:rPr lang="it-IT" dirty="0" err="1" smtClean="0"/>
              <a:t>crystal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the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direction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60528" y="3643852"/>
            <a:ext cx="0" cy="1641364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67744" y="327569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Hit </a:t>
            </a:r>
            <a:r>
              <a:rPr lang="it-IT" dirty="0">
                <a:solidFill>
                  <a:schemeClr val="tx2"/>
                </a:solidFill>
                <a:sym typeface="Symbol"/>
              </a:rPr>
              <a:t> 5RN </a:t>
            </a:r>
            <a:r>
              <a:rPr lang="it-IT" dirty="0" err="1">
                <a:solidFill>
                  <a:schemeClr val="tx2"/>
                </a:solidFill>
                <a:sym typeface="Symbol"/>
              </a:rPr>
              <a:t>cut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Feb2015 </a:t>
            </a:r>
            <a:r>
              <a:rPr lang="it-IT" dirty="0">
                <a:sym typeface="Symbol"/>
              </a:rPr>
              <a:t> </a:t>
            </a:r>
            <a:r>
              <a:rPr lang="it-IT" dirty="0" err="1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r>
              <a:rPr lang="it-IT" sz="2400" dirty="0" err="1" smtClean="0"/>
              <a:t>Scan</a:t>
            </a:r>
            <a:r>
              <a:rPr lang="it-IT" sz="2400" dirty="0" smtClean="0"/>
              <a:t> of 3</a:t>
            </a:r>
            <a:r>
              <a:rPr lang="it-IT" sz="2400" dirty="0" smtClean="0">
                <a:sym typeface="Symbol"/>
              </a:rPr>
              <a:t>3 </a:t>
            </a:r>
            <a:r>
              <a:rPr lang="it-IT" sz="2400" dirty="0" err="1" smtClean="0">
                <a:sym typeface="Symbol"/>
              </a:rPr>
              <a:t>column</a:t>
            </a:r>
            <a:r>
              <a:rPr lang="it-IT" sz="2400" dirty="0" smtClean="0">
                <a:sym typeface="Symbol"/>
              </a:rPr>
              <a:t> with </a:t>
            </a:r>
            <a:r>
              <a:rPr lang="it-IT" sz="2400" dirty="0" err="1" smtClean="0">
                <a:sym typeface="Symbol"/>
              </a:rPr>
              <a:t>ion</a:t>
            </a:r>
            <a:r>
              <a:rPr lang="it-IT" sz="2400" dirty="0" smtClean="0">
                <a:sym typeface="Symbol"/>
              </a:rPr>
              <a:t> </a:t>
            </a:r>
            <a:r>
              <a:rPr lang="it-IT" sz="2400" dirty="0" err="1" smtClean="0">
                <a:sym typeface="Symbol"/>
              </a:rPr>
              <a:t>beam</a:t>
            </a:r>
            <a:endParaRPr lang="it-IT" sz="2400" dirty="0" smtClean="0">
              <a:sym typeface="Symbol"/>
            </a:endParaRPr>
          </a:p>
          <a:p>
            <a:pPr lvl="1"/>
            <a:r>
              <a:rPr lang="it-IT" sz="2000" dirty="0" smtClean="0">
                <a:sym typeface="Symbol"/>
              </a:rPr>
              <a:t>FRONT + BACK </a:t>
            </a:r>
            <a:r>
              <a:rPr lang="it-IT" sz="2000" dirty="0" err="1" smtClean="0">
                <a:sym typeface="Symbol"/>
              </a:rPr>
              <a:t>exposure</a:t>
            </a:r>
            <a:endParaRPr lang="it-IT" sz="2400" dirty="0" smtClean="0"/>
          </a:p>
          <a:p>
            <a:r>
              <a:rPr lang="it-IT" sz="2400" dirty="0" smtClean="0"/>
              <a:t>Iterative </a:t>
            </a:r>
            <a:r>
              <a:rPr lang="it-IT" sz="2400" dirty="0" err="1" smtClean="0"/>
              <a:t>selection</a:t>
            </a:r>
            <a:r>
              <a:rPr lang="it-IT" sz="2400" dirty="0" smtClean="0"/>
              <a:t> of </a:t>
            </a:r>
            <a:r>
              <a:rPr lang="it-IT" sz="2400" u="sng" dirty="0" err="1" smtClean="0"/>
              <a:t>not-interacting</a:t>
            </a:r>
            <a:r>
              <a:rPr lang="it-IT" sz="2400" u="sng" dirty="0" smtClean="0"/>
              <a:t> He</a:t>
            </a:r>
            <a:r>
              <a:rPr lang="it-IT" sz="2400" dirty="0" smtClean="0"/>
              <a:t> (</a:t>
            </a:r>
            <a:r>
              <a:rPr lang="it-IT" sz="2400" dirty="0" err="1"/>
              <a:t>s</a:t>
            </a:r>
            <a:r>
              <a:rPr lang="it-IT" sz="2400" dirty="0" err="1" smtClean="0"/>
              <a:t>tandalone</a:t>
            </a:r>
            <a:r>
              <a:rPr lang="it-IT" sz="2400" dirty="0" smtClean="0"/>
              <a:t> </a:t>
            </a:r>
            <a:r>
              <a:rPr lang="it-IT" sz="2400" dirty="0" err="1" smtClean="0"/>
              <a:t>calorimeter</a:t>
            </a:r>
            <a:r>
              <a:rPr lang="it-IT" sz="2400" dirty="0" smtClean="0"/>
              <a:t>) </a:t>
            </a:r>
          </a:p>
          <a:p>
            <a:pPr lvl="1"/>
            <a:r>
              <a:rPr lang="it-IT" sz="2000" dirty="0" err="1" smtClean="0"/>
              <a:t>Events</a:t>
            </a:r>
            <a:r>
              <a:rPr lang="it-IT" sz="2000" dirty="0" smtClean="0"/>
              <a:t> with </a:t>
            </a:r>
            <a:r>
              <a:rPr lang="it-IT" sz="2000" dirty="0" err="1" smtClean="0"/>
              <a:t>interacting</a:t>
            </a:r>
            <a:r>
              <a:rPr lang="it-IT" sz="2000" dirty="0" smtClean="0"/>
              <a:t> </a:t>
            </a:r>
            <a:r>
              <a:rPr lang="it-IT" sz="2000" dirty="0" err="1" smtClean="0"/>
              <a:t>ions</a:t>
            </a:r>
            <a:r>
              <a:rPr lang="it-IT" sz="2000" dirty="0" smtClean="0"/>
              <a:t> </a:t>
            </a:r>
            <a:r>
              <a:rPr lang="it-IT" sz="2000" dirty="0" err="1" smtClean="0"/>
              <a:t>accepted</a:t>
            </a:r>
            <a:r>
              <a:rPr lang="it-IT" sz="2000" dirty="0" smtClean="0"/>
              <a:t> up to 1-layer </a:t>
            </a:r>
            <a:r>
              <a:rPr lang="it-IT" sz="2000" dirty="0" err="1" smtClean="0"/>
              <a:t>before</a:t>
            </a:r>
            <a:r>
              <a:rPr lang="it-IT" sz="2000" dirty="0" smtClean="0"/>
              <a:t>  </a:t>
            </a:r>
            <a:r>
              <a:rPr lang="it-IT" sz="2000" dirty="0" err="1" smtClean="0"/>
              <a:t>interaction</a:t>
            </a:r>
            <a:r>
              <a:rPr lang="it-IT" sz="2000" dirty="0" smtClean="0"/>
              <a:t> </a:t>
            </a:r>
            <a:r>
              <a:rPr lang="it-IT" sz="2000" dirty="0" err="1" smtClean="0"/>
              <a:t>point</a:t>
            </a:r>
            <a:r>
              <a:rPr lang="it-IT" sz="2000" dirty="0" smtClean="0"/>
              <a:t> </a:t>
            </a:r>
          </a:p>
          <a:p>
            <a:pPr lvl="1"/>
            <a:r>
              <a:rPr lang="it-IT" sz="2000" dirty="0" smtClean="0"/>
              <a:t>First </a:t>
            </a:r>
            <a:r>
              <a:rPr lang="it-IT" sz="2000" dirty="0" err="1" smtClean="0"/>
              <a:t>iteration</a:t>
            </a:r>
            <a:r>
              <a:rPr lang="it-IT" sz="2000" dirty="0" smtClean="0"/>
              <a:t> </a:t>
            </a:r>
            <a:r>
              <a:rPr lang="it-IT" sz="2000" dirty="0" smtClean="0">
                <a:sym typeface="Wingdings" panose="05000000000000000000" pitchFamily="2" charset="2"/>
              </a:rPr>
              <a:t> </a:t>
            </a:r>
            <a:r>
              <a:rPr lang="it-IT" sz="2000" dirty="0" err="1" smtClean="0">
                <a:sym typeface="Wingdings" panose="05000000000000000000" pitchFamily="2" charset="2"/>
              </a:rPr>
              <a:t>topological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selection</a:t>
            </a:r>
            <a:r>
              <a:rPr lang="it-IT" sz="2000" dirty="0" smtClean="0">
                <a:sym typeface="Wingdings" panose="05000000000000000000" pitchFamily="2" charset="2"/>
              </a:rPr>
              <a:t> (cube-to-</a:t>
            </a:r>
            <a:r>
              <a:rPr lang="it-IT" sz="2000" dirty="0" err="1" smtClean="0">
                <a:sym typeface="Wingdings" panose="05000000000000000000" pitchFamily="2" charset="2"/>
              </a:rPr>
              <a:t>layer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fraction</a:t>
            </a:r>
            <a:r>
              <a:rPr lang="it-IT" sz="2000" dirty="0" smtClean="0">
                <a:sym typeface="Wingdings" panose="05000000000000000000" pitchFamily="2" charset="2"/>
              </a:rPr>
              <a:t> &gt; 90%)</a:t>
            </a:r>
          </a:p>
          <a:p>
            <a:pPr lvl="1"/>
            <a:r>
              <a:rPr lang="it-IT" sz="2000" dirty="0" smtClean="0"/>
              <a:t>Second </a:t>
            </a:r>
            <a:r>
              <a:rPr lang="it-IT" sz="2000" dirty="0" err="1" smtClean="0"/>
              <a:t>iteration</a:t>
            </a:r>
            <a:r>
              <a:rPr lang="it-IT" sz="2000" dirty="0" smtClean="0"/>
              <a:t> </a:t>
            </a:r>
            <a:r>
              <a:rPr lang="it-IT" sz="2000" dirty="0" smtClean="0">
                <a:sym typeface="Wingdings" panose="05000000000000000000" pitchFamily="2" charset="2"/>
              </a:rPr>
              <a:t> + </a:t>
            </a:r>
            <a:r>
              <a:rPr lang="it-IT" sz="2000" dirty="0" err="1" smtClean="0">
                <a:sym typeface="Wingdings" panose="05000000000000000000" pitchFamily="2" charset="2"/>
              </a:rPr>
              <a:t>charge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selection</a:t>
            </a:r>
            <a:r>
              <a:rPr lang="it-IT" sz="2000" dirty="0" smtClean="0">
                <a:sym typeface="Wingdings" panose="05000000000000000000" pitchFamily="2" charset="2"/>
              </a:rPr>
              <a:t> (</a:t>
            </a:r>
            <a:r>
              <a:rPr lang="it-IT" sz="2000" dirty="0" err="1" smtClean="0">
                <a:sym typeface="Wingdings" panose="05000000000000000000" pitchFamily="2" charset="2"/>
              </a:rPr>
              <a:t>signal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sym typeface="Symbol"/>
              </a:rPr>
              <a:t> MP1.5SIG)</a:t>
            </a:r>
          </a:p>
          <a:p>
            <a:pPr lvl="1"/>
            <a:endParaRPr lang="it-IT" dirty="0">
              <a:sym typeface="Symbol"/>
            </a:endParaRPr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Front </a:t>
            </a:r>
            <a:r>
              <a:rPr lang="it-IT" dirty="0" err="1" smtClean="0"/>
              <a:t>exposure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/>
              <a:t>Candidate He </a:t>
            </a:r>
            <a:r>
              <a:rPr lang="it-IT" dirty="0" err="1"/>
              <a:t>event</a:t>
            </a:r>
            <a:endParaRPr lang="it-IT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 err="1"/>
              <a:t>Accepted</a:t>
            </a:r>
            <a:r>
              <a:rPr lang="it-IT" dirty="0"/>
              <a:t> up to </a:t>
            </a:r>
            <a:r>
              <a:rPr lang="it-IT" dirty="0" err="1" smtClean="0"/>
              <a:t>layer</a:t>
            </a:r>
            <a:r>
              <a:rPr lang="it-IT" dirty="0" smtClean="0"/>
              <a:t> 11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9"/>
          <a:stretch/>
        </p:blipFill>
        <p:spPr>
          <a:xfrm>
            <a:off x="627970" y="304800"/>
            <a:ext cx="2410198" cy="5715000"/>
          </a:xfrm>
        </p:spPr>
      </p:pic>
      <p:sp>
        <p:nvSpPr>
          <p:cNvPr id="6" name="TextBox 5"/>
          <p:cNvSpPr txBox="1"/>
          <p:nvPr/>
        </p:nvSpPr>
        <p:spPr>
          <a:xfrm>
            <a:off x="2987824" y="260648"/>
            <a:ext cx="3994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 smtClean="0"/>
              <a:t>0 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4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5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6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7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8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9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10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14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Front </a:t>
            </a:r>
            <a:r>
              <a:rPr lang="it-IT" dirty="0" err="1" smtClean="0"/>
              <a:t>exposure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 smtClean="0"/>
              <a:t>Candidate He </a:t>
            </a:r>
            <a:r>
              <a:rPr lang="it-IT" dirty="0" err="1" smtClean="0"/>
              <a:t>event</a:t>
            </a:r>
            <a:endParaRPr lang="it-IT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 err="1" smtClean="0"/>
              <a:t>Accepted</a:t>
            </a:r>
            <a:r>
              <a:rPr lang="it-IT" dirty="0" smtClean="0"/>
              <a:t> up to </a:t>
            </a:r>
            <a:r>
              <a:rPr lang="it-IT" dirty="0" err="1" smtClean="0"/>
              <a:t>layer</a:t>
            </a:r>
            <a:r>
              <a:rPr lang="it-IT" dirty="0" smtClean="0"/>
              <a:t>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6"/>
          <a:stretch/>
        </p:blipFill>
        <p:spPr>
          <a:xfrm>
            <a:off x="627970" y="304800"/>
            <a:ext cx="2454443" cy="5715000"/>
          </a:xfrm>
        </p:spPr>
      </p:pic>
      <p:sp>
        <p:nvSpPr>
          <p:cNvPr id="7" name="TextBox 6"/>
          <p:cNvSpPr txBox="1"/>
          <p:nvPr/>
        </p:nvSpPr>
        <p:spPr>
          <a:xfrm>
            <a:off x="2987824" y="260648"/>
            <a:ext cx="3994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 smtClean="0"/>
              <a:t>0 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4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5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6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7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8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9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10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14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Front </a:t>
            </a:r>
            <a:r>
              <a:rPr lang="it-IT" dirty="0" err="1" smtClean="0"/>
              <a:t>exposure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 smtClean="0"/>
              <a:t>Candidate D</a:t>
            </a:r>
            <a:endParaRPr lang="it-IT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 err="1"/>
              <a:t>Accepted</a:t>
            </a:r>
            <a:r>
              <a:rPr lang="it-IT" dirty="0"/>
              <a:t> up to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smtClean="0"/>
              <a:t>3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7"/>
          <a:stretch/>
        </p:blipFill>
        <p:spPr>
          <a:xfrm>
            <a:off x="627970" y="304800"/>
            <a:ext cx="2439695" cy="5715000"/>
          </a:xfrm>
        </p:spPr>
      </p:pic>
      <p:sp>
        <p:nvSpPr>
          <p:cNvPr id="8" name="TextBox 7"/>
          <p:cNvSpPr txBox="1"/>
          <p:nvPr/>
        </p:nvSpPr>
        <p:spPr>
          <a:xfrm>
            <a:off x="2987824" y="260648"/>
            <a:ext cx="3994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 smtClean="0"/>
              <a:t>0 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4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5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6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7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8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9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10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14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9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 </a:t>
            </a:r>
            <a:r>
              <a:rPr lang="it-IT" dirty="0" err="1" smtClean="0"/>
              <a:t>exposure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/>
              <a:t>Candidate He </a:t>
            </a:r>
            <a:r>
              <a:rPr lang="it-IT" dirty="0" err="1"/>
              <a:t>event</a:t>
            </a:r>
            <a:endParaRPr lang="it-IT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 err="1"/>
              <a:t>Accepted</a:t>
            </a:r>
            <a:r>
              <a:rPr lang="it-IT" dirty="0"/>
              <a:t> up to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smtClean="0"/>
              <a:t>8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31"/>
          <a:stretch/>
        </p:blipFill>
        <p:spPr>
          <a:xfrm>
            <a:off x="627970" y="304800"/>
            <a:ext cx="2380701" cy="5715000"/>
          </a:xfrm>
        </p:spPr>
      </p:pic>
      <p:sp>
        <p:nvSpPr>
          <p:cNvPr id="6" name="TextBox 5"/>
          <p:cNvSpPr txBox="1"/>
          <p:nvPr/>
        </p:nvSpPr>
        <p:spPr>
          <a:xfrm>
            <a:off x="2987824" y="260648"/>
            <a:ext cx="3994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 smtClean="0"/>
              <a:t>0 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4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5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6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7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8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9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10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14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Front </a:t>
            </a:r>
            <a:r>
              <a:rPr lang="it-IT" dirty="0" err="1" smtClean="0"/>
              <a:t>exposure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 err="1" smtClean="0"/>
              <a:t>Heavy</a:t>
            </a:r>
            <a:r>
              <a:rPr lang="it-IT" dirty="0" smtClean="0"/>
              <a:t> </a:t>
            </a:r>
            <a:r>
              <a:rPr lang="it-IT" dirty="0" err="1" smtClean="0"/>
              <a:t>ion</a:t>
            </a:r>
            <a:r>
              <a:rPr lang="it-IT" dirty="0" smtClean="0"/>
              <a:t> (</a:t>
            </a:r>
            <a:r>
              <a:rPr lang="it-IT" dirty="0" err="1" smtClean="0"/>
              <a:t>Ar</a:t>
            </a:r>
            <a:r>
              <a:rPr lang="it-IT" dirty="0" smtClean="0"/>
              <a:t>? Si?)</a:t>
            </a:r>
            <a:endParaRPr lang="it-IT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 err="1"/>
              <a:t>Accepted</a:t>
            </a:r>
            <a:r>
              <a:rPr lang="it-IT" dirty="0"/>
              <a:t> up to </a:t>
            </a:r>
            <a:r>
              <a:rPr lang="it-IT" dirty="0" err="1"/>
              <a:t>layer</a:t>
            </a:r>
            <a:r>
              <a:rPr lang="it-IT" dirty="0"/>
              <a:t> 5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7"/>
          <a:stretch/>
        </p:blipFill>
        <p:spPr>
          <a:xfrm>
            <a:off x="627970" y="304800"/>
            <a:ext cx="2439695" cy="5715000"/>
          </a:xfrm>
        </p:spPr>
      </p:pic>
      <p:sp>
        <p:nvSpPr>
          <p:cNvPr id="6" name="TextBox 5"/>
          <p:cNvSpPr txBox="1"/>
          <p:nvPr/>
        </p:nvSpPr>
        <p:spPr>
          <a:xfrm>
            <a:off x="2987824" y="260648"/>
            <a:ext cx="3994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 smtClean="0"/>
              <a:t>0 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4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5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6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7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8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9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10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14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3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4178576"/>
            <a:ext cx="864096" cy="2880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592" y="5476452"/>
            <a:ext cx="864096" cy="2880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592" y="1844824"/>
            <a:ext cx="2736304" cy="2880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 test </a:t>
            </a:r>
            <a:r>
              <a:rPr lang="it-IT" dirty="0" smtClean="0"/>
              <a:t>su fascio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47192"/>
            <a:ext cx="8579296" cy="5234136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err="1" smtClean="0"/>
              <a:t>Feb</a:t>
            </a:r>
            <a:r>
              <a:rPr lang="it-IT" sz="2400" dirty="0" smtClean="0"/>
              <a:t> 2013 </a:t>
            </a:r>
            <a:r>
              <a:rPr lang="it-IT" sz="2400" dirty="0" smtClean="0">
                <a:sym typeface="Wingdings" panose="05000000000000000000" pitchFamily="2" charset="2"/>
              </a:rPr>
              <a:t> </a:t>
            </a:r>
            <a:r>
              <a:rPr lang="it-IT" sz="2400" dirty="0" smtClean="0"/>
              <a:t>Test su fascio all’SPS del CERN</a:t>
            </a:r>
          </a:p>
          <a:p>
            <a:pPr lvl="1"/>
            <a:r>
              <a:rPr lang="it-IT" sz="2000" dirty="0"/>
              <a:t>(</a:t>
            </a:r>
            <a:r>
              <a:rPr lang="it-IT" sz="2000" dirty="0" err="1"/>
              <a:t>Pb+Be</a:t>
            </a:r>
            <a:r>
              <a:rPr lang="it-IT" sz="2000" dirty="0"/>
              <a:t>) </a:t>
            </a:r>
            <a:r>
              <a:rPr lang="it-IT" sz="2000" dirty="0" smtClean="0">
                <a:sym typeface="Wingdings" panose="05000000000000000000" pitchFamily="2" charset="2"/>
              </a:rPr>
              <a:t></a:t>
            </a:r>
            <a:r>
              <a:rPr lang="it-IT" sz="2000" dirty="0" smtClean="0"/>
              <a:t> </a:t>
            </a:r>
            <a:r>
              <a:rPr lang="it-IT" sz="2100" b="1" dirty="0" smtClean="0"/>
              <a:t>Ioni</a:t>
            </a:r>
            <a:r>
              <a:rPr lang="it-IT" sz="2100" dirty="0" smtClean="0"/>
              <a:t> A/Z=2 @13-30 </a:t>
            </a:r>
            <a:r>
              <a:rPr lang="it-IT" sz="2100" dirty="0" err="1"/>
              <a:t>GeV</a:t>
            </a:r>
            <a:r>
              <a:rPr lang="it-IT" sz="2100" dirty="0"/>
              <a:t>/u</a:t>
            </a:r>
            <a:endParaRPr lang="it-IT" sz="2100" dirty="0" smtClean="0"/>
          </a:p>
          <a:p>
            <a:pPr lvl="1"/>
            <a:r>
              <a:rPr lang="it-IT" sz="2100" dirty="0" smtClean="0"/>
              <a:t>Prima </a:t>
            </a:r>
            <a:r>
              <a:rPr lang="it-IT" sz="2100" dirty="0" smtClean="0"/>
              <a:t>versione del </a:t>
            </a:r>
            <a:r>
              <a:rPr lang="it-IT" sz="2100" dirty="0" smtClean="0"/>
              <a:t>prototipo 14 piani</a:t>
            </a:r>
          </a:p>
          <a:p>
            <a:r>
              <a:rPr lang="it-IT" sz="2400" dirty="0" err="1" smtClean="0"/>
              <a:t>Lug</a:t>
            </a:r>
            <a:r>
              <a:rPr lang="it-IT" sz="2400" dirty="0" smtClean="0"/>
              <a:t> 2014 </a:t>
            </a:r>
            <a:r>
              <a:rPr lang="it-IT" sz="2400" dirty="0" smtClean="0">
                <a:sym typeface="Wingdings" panose="05000000000000000000" pitchFamily="2" charset="2"/>
              </a:rPr>
              <a:t> </a:t>
            </a:r>
            <a:r>
              <a:rPr lang="it-IT" sz="2400" dirty="0" smtClean="0"/>
              <a:t>Test su fascio di elettroni alla BTF di Frascati</a:t>
            </a:r>
          </a:p>
          <a:p>
            <a:pPr lvl="1"/>
            <a:r>
              <a:rPr lang="it-IT" sz="2100" b="1" dirty="0" smtClean="0"/>
              <a:t>Elettroni</a:t>
            </a:r>
            <a:r>
              <a:rPr lang="it-IT" sz="2100" dirty="0" smtClean="0"/>
              <a:t> multipli 1</a:t>
            </a:r>
            <a:r>
              <a:rPr lang="it-IT" sz="2100" dirty="0" smtClean="0">
                <a:sym typeface="Symbol"/>
              </a:rPr>
              <a:t></a:t>
            </a:r>
            <a:r>
              <a:rPr lang="it-IT" sz="2100" dirty="0" smtClean="0">
                <a:sym typeface="Symbol"/>
              </a:rPr>
              <a:t>500  400</a:t>
            </a:r>
            <a:r>
              <a:rPr lang="it-IT" sz="2100" dirty="0" smtClean="0">
                <a:sym typeface="Symbol"/>
              </a:rPr>
              <a:t>300 </a:t>
            </a:r>
            <a:r>
              <a:rPr lang="it-IT" sz="2100" dirty="0" err="1" smtClean="0">
                <a:sym typeface="Symbol"/>
              </a:rPr>
              <a:t>MeV</a:t>
            </a:r>
            <a:endParaRPr lang="it-IT" sz="2100" dirty="0"/>
          </a:p>
          <a:p>
            <a:pPr lvl="1"/>
            <a:r>
              <a:rPr lang="it-IT" sz="2100" dirty="0" smtClean="0"/>
              <a:t>Studio del regime </a:t>
            </a:r>
            <a:r>
              <a:rPr lang="it-IT" sz="2100" dirty="0"/>
              <a:t>di transizione di CASIS tra alto e basso guadagno e della dipendenza della risposta dalla tempistica del segnale </a:t>
            </a:r>
            <a:endParaRPr lang="it-IT" sz="2100" dirty="0" smtClean="0"/>
          </a:p>
          <a:p>
            <a:r>
              <a:rPr lang="it-IT" sz="2400" dirty="0" err="1" smtClean="0"/>
              <a:t>Feb</a:t>
            </a:r>
            <a:r>
              <a:rPr lang="it-IT" sz="2400" dirty="0" smtClean="0"/>
              <a:t> 2015 </a:t>
            </a:r>
            <a:r>
              <a:rPr lang="it-IT" sz="2400" dirty="0" smtClean="0">
                <a:sym typeface="Wingdings" panose="05000000000000000000" pitchFamily="2" charset="2"/>
              </a:rPr>
              <a:t> </a:t>
            </a:r>
            <a:r>
              <a:rPr lang="it-IT" sz="2400" dirty="0" smtClean="0"/>
              <a:t>Test su fascio </a:t>
            </a:r>
            <a:r>
              <a:rPr lang="it-IT" sz="2400" dirty="0" smtClean="0"/>
              <a:t>all’SPS </a:t>
            </a:r>
            <a:r>
              <a:rPr lang="it-IT" sz="2400" dirty="0" smtClean="0"/>
              <a:t>del CERN</a:t>
            </a:r>
          </a:p>
          <a:p>
            <a:pPr lvl="1"/>
            <a:r>
              <a:rPr lang="it-IT" sz="2000" dirty="0"/>
              <a:t>(</a:t>
            </a:r>
            <a:r>
              <a:rPr lang="it-IT" sz="2000" dirty="0" err="1"/>
              <a:t>Ar+Polyethylene</a:t>
            </a:r>
            <a:r>
              <a:rPr lang="it-IT" sz="2000" dirty="0"/>
              <a:t>) </a:t>
            </a:r>
            <a:r>
              <a:rPr lang="it-IT" sz="2000" dirty="0" smtClean="0">
                <a:sym typeface="Wingdings" panose="05000000000000000000" pitchFamily="2" charset="2"/>
              </a:rPr>
              <a:t> </a:t>
            </a:r>
            <a:r>
              <a:rPr lang="it-IT" sz="2100" b="1" dirty="0" smtClean="0"/>
              <a:t>Ioni</a:t>
            </a:r>
            <a:r>
              <a:rPr lang="it-IT" sz="2100" dirty="0" smtClean="0"/>
              <a:t> A/Z=2 @19-30 </a:t>
            </a:r>
            <a:r>
              <a:rPr lang="it-IT" sz="2100" dirty="0" err="1" smtClean="0"/>
              <a:t>GeV</a:t>
            </a:r>
            <a:r>
              <a:rPr lang="it-IT" sz="2100" dirty="0" smtClean="0"/>
              <a:t>/u</a:t>
            </a:r>
          </a:p>
          <a:p>
            <a:pPr lvl="1"/>
            <a:r>
              <a:rPr lang="it-IT" sz="2100" dirty="0" smtClean="0"/>
              <a:t>Upgrade</a:t>
            </a:r>
            <a:r>
              <a:rPr lang="it-IT" sz="2100" dirty="0" smtClean="0"/>
              <a:t>: cristalli schermati per eliminare cross-talk </a:t>
            </a:r>
            <a:r>
              <a:rPr lang="it-IT" sz="2100" dirty="0" smtClean="0"/>
              <a:t>ottico + 15° piano equipaggiato con «cristalleria»</a:t>
            </a:r>
          </a:p>
          <a:p>
            <a:r>
              <a:rPr lang="it-IT" sz="2400" dirty="0" err="1" smtClean="0"/>
              <a:t>Aug</a:t>
            </a:r>
            <a:r>
              <a:rPr lang="it-IT" sz="2400" dirty="0" smtClean="0"/>
              <a:t>/</a:t>
            </a:r>
            <a:r>
              <a:rPr lang="it-IT" sz="2400" dirty="0" err="1" smtClean="0"/>
              <a:t>Sep</a:t>
            </a:r>
            <a:r>
              <a:rPr lang="it-IT" sz="2400" dirty="0" smtClean="0"/>
              <a:t> </a:t>
            </a:r>
            <a:r>
              <a:rPr lang="it-IT" sz="2400" dirty="0" smtClean="0"/>
              <a:t>2015 </a:t>
            </a:r>
            <a:r>
              <a:rPr lang="it-IT" sz="2400" dirty="0" smtClean="0">
                <a:sym typeface="Wingdings" panose="05000000000000000000" pitchFamily="2" charset="2"/>
              </a:rPr>
              <a:t> Test su fascio </a:t>
            </a:r>
            <a:r>
              <a:rPr lang="it-IT" sz="2400" dirty="0" smtClean="0"/>
              <a:t>all’SPS </a:t>
            </a:r>
            <a:r>
              <a:rPr lang="it-IT" sz="2400" dirty="0"/>
              <a:t>del </a:t>
            </a:r>
            <a:r>
              <a:rPr lang="it-IT" sz="2400" dirty="0" smtClean="0"/>
              <a:t>CERN</a:t>
            </a:r>
            <a:endParaRPr lang="it-IT" sz="2100" dirty="0" smtClean="0"/>
          </a:p>
          <a:p>
            <a:pPr lvl="1"/>
            <a:r>
              <a:rPr lang="it-IT" sz="2200" b="1" dirty="0" smtClean="0"/>
              <a:t>Elettroni</a:t>
            </a:r>
            <a:r>
              <a:rPr lang="it-IT" sz="2200" dirty="0" smtClean="0"/>
              <a:t>, </a:t>
            </a:r>
            <a:r>
              <a:rPr lang="it-IT" sz="2200" b="1" dirty="0" smtClean="0"/>
              <a:t>muoni</a:t>
            </a:r>
            <a:r>
              <a:rPr lang="it-IT" sz="2200" dirty="0" smtClean="0"/>
              <a:t> e </a:t>
            </a:r>
            <a:r>
              <a:rPr lang="it-IT" sz="2200" b="1" dirty="0" smtClean="0"/>
              <a:t>adroni</a:t>
            </a:r>
            <a:r>
              <a:rPr lang="it-IT" sz="2200" dirty="0" smtClean="0"/>
              <a:t> fino a 350 </a:t>
            </a:r>
            <a:r>
              <a:rPr lang="it-IT" sz="2200" dirty="0" err="1" smtClean="0"/>
              <a:t>GeV</a:t>
            </a:r>
            <a:endParaRPr lang="it-IT" sz="2200" dirty="0" smtClean="0"/>
          </a:p>
          <a:p>
            <a:pPr lvl="1"/>
            <a:r>
              <a:rPr lang="it-IT" sz="2100" dirty="0" smtClean="0"/>
              <a:t>Upgrade</a:t>
            </a:r>
            <a:r>
              <a:rPr lang="it-IT" sz="2100" dirty="0" smtClean="0"/>
              <a:t>: rivestimento cristalli ottimizzato (</a:t>
            </a:r>
            <a:r>
              <a:rPr lang="it-IT" sz="2100" dirty="0" err="1" smtClean="0"/>
              <a:t>vikuiti</a:t>
            </a:r>
            <a:r>
              <a:rPr lang="it-IT" sz="2100" dirty="0" smtClean="0"/>
              <a:t>) e implementazione PD di piccola superficie (basso guadagno</a:t>
            </a:r>
            <a:r>
              <a:rPr lang="it-IT" sz="2100" dirty="0" smtClean="0"/>
              <a:t>)</a:t>
            </a:r>
            <a:endParaRPr lang="it-IT" sz="2100" dirty="0"/>
          </a:p>
          <a:p>
            <a:pPr lvl="1"/>
            <a:endParaRPr lang="it-IT" sz="2100" dirty="0" smtClean="0"/>
          </a:p>
          <a:p>
            <a:pPr lvl="1"/>
            <a:endParaRPr lang="it-IT" sz="14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 </a:t>
            </a:r>
            <a:r>
              <a:rPr lang="it-IT" dirty="0" err="1" smtClean="0"/>
              <a:t>exposure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 err="1"/>
              <a:t>Heavy</a:t>
            </a:r>
            <a:r>
              <a:rPr lang="it-IT" dirty="0"/>
              <a:t> </a:t>
            </a:r>
            <a:r>
              <a:rPr lang="it-IT" dirty="0" err="1"/>
              <a:t>ion</a:t>
            </a:r>
            <a:r>
              <a:rPr lang="it-IT" dirty="0"/>
              <a:t> (</a:t>
            </a:r>
            <a:r>
              <a:rPr lang="it-IT" dirty="0" err="1"/>
              <a:t>Ar</a:t>
            </a:r>
            <a:r>
              <a:rPr lang="it-IT" dirty="0"/>
              <a:t>? Si?)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it-IT" dirty="0" err="1"/>
              <a:t>Accepted</a:t>
            </a:r>
            <a:r>
              <a:rPr lang="it-IT" dirty="0"/>
              <a:t> up to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smtClean="0"/>
              <a:t>11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7"/>
          <a:stretch/>
        </p:blipFill>
        <p:spPr>
          <a:xfrm>
            <a:off x="627970" y="304800"/>
            <a:ext cx="2439695" cy="5715000"/>
          </a:xfrm>
        </p:spPr>
      </p:pic>
      <p:sp>
        <p:nvSpPr>
          <p:cNvPr id="6" name="TextBox 5"/>
          <p:cNvSpPr txBox="1"/>
          <p:nvPr/>
        </p:nvSpPr>
        <p:spPr>
          <a:xfrm>
            <a:off x="2987824" y="260648"/>
            <a:ext cx="3994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 smtClean="0"/>
              <a:t>0 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4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5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6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7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8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9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10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11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12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13</a:t>
            </a:r>
          </a:p>
          <a:p>
            <a:pPr>
              <a:lnSpc>
                <a:spcPct val="120000"/>
              </a:lnSpc>
            </a:pPr>
            <a:r>
              <a:rPr lang="it-IT" sz="1600" dirty="0" smtClean="0"/>
              <a:t>14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3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Feb2015 </a:t>
            </a:r>
            <a:r>
              <a:rPr lang="it-IT" dirty="0">
                <a:sym typeface="Symbol"/>
              </a:rPr>
              <a:t> </a:t>
            </a:r>
            <a:r>
              <a:rPr lang="it-IT" dirty="0" err="1" smtClean="0"/>
              <a:t>Calibration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0909"/>
            <a:ext cx="8229600" cy="3073706"/>
          </a:xfrm>
        </p:spPr>
      </p:pic>
      <p:sp>
        <p:nvSpPr>
          <p:cNvPr id="10" name="TextBox 9"/>
          <p:cNvSpPr txBox="1"/>
          <p:nvPr/>
        </p:nvSpPr>
        <p:spPr>
          <a:xfrm>
            <a:off x="2051720" y="5234716"/>
            <a:ext cx="3151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6100"/>
            <a:r>
              <a:rPr lang="it-IT" dirty="0" smtClean="0">
                <a:solidFill>
                  <a:srgbClr val="0070C0"/>
                </a:solidFill>
              </a:rPr>
              <a:t>19 </a:t>
            </a:r>
            <a:r>
              <a:rPr lang="it-IT" dirty="0" err="1" smtClean="0">
                <a:solidFill>
                  <a:srgbClr val="0070C0"/>
                </a:solidFill>
              </a:rPr>
              <a:t>GeV</a:t>
            </a:r>
            <a:r>
              <a:rPr lang="it-IT" dirty="0" smtClean="0">
                <a:solidFill>
                  <a:srgbClr val="0070C0"/>
                </a:solidFill>
              </a:rPr>
              <a:t>/u 	front		 ~ 1050</a:t>
            </a:r>
          </a:p>
          <a:p>
            <a:pPr defTabSz="546100"/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GeV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/u 	front		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~ 974</a:t>
            </a:r>
            <a:endParaRPr lang="it-IT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defTabSz="546100"/>
            <a:r>
              <a:rPr lang="it-IT" dirty="0">
                <a:solidFill>
                  <a:srgbClr val="FF0000"/>
                </a:solidFill>
              </a:rPr>
              <a:t>30 </a:t>
            </a:r>
            <a:r>
              <a:rPr lang="it-IT" dirty="0" err="1">
                <a:solidFill>
                  <a:srgbClr val="FF0000"/>
                </a:solidFill>
              </a:rPr>
              <a:t>GeV</a:t>
            </a:r>
            <a:r>
              <a:rPr lang="it-IT" dirty="0">
                <a:solidFill>
                  <a:srgbClr val="FF0000"/>
                </a:solidFill>
              </a:rPr>
              <a:t>/u </a:t>
            </a:r>
            <a:r>
              <a:rPr lang="it-IT" dirty="0" smtClean="0">
                <a:solidFill>
                  <a:srgbClr val="FF0000"/>
                </a:solidFill>
              </a:rPr>
              <a:t>	back		 ~ 1069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827584" y="3501008"/>
            <a:ext cx="144016" cy="93610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47664" y="5373216"/>
            <a:ext cx="24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Calibration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(2013)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670"/>
            <a:ext cx="8229600" cy="447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1412776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Gain </a:t>
            </a:r>
            <a:r>
              <a:rPr lang="it-IT" sz="2000" dirty="0" err="1" smtClean="0">
                <a:solidFill>
                  <a:srgbClr val="FF0000"/>
                </a:solidFill>
              </a:rPr>
              <a:t>dispersion</a:t>
            </a:r>
            <a:r>
              <a:rPr lang="it-IT" sz="2000" dirty="0" smtClean="0">
                <a:solidFill>
                  <a:srgbClr val="FF0000"/>
                </a:solidFill>
              </a:rPr>
              <a:t> ~14%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40352" y="1916832"/>
            <a:ext cx="100811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9803" y="127830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Gain +50%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9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Maximum gain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7276"/>
            <a:ext cx="4041775" cy="274097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314101"/>
            <a:ext cx="4041775" cy="2740973"/>
          </a:xfrm>
        </p:spPr>
      </p:pic>
      <p:sp>
        <p:nvSpPr>
          <p:cNvPr id="9" name="TextBox 8"/>
          <p:cNvSpPr txBox="1"/>
          <p:nvPr/>
        </p:nvSpPr>
        <p:spPr>
          <a:xfrm>
            <a:off x="467544" y="119675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19 </a:t>
            </a:r>
            <a:r>
              <a:rPr lang="it-IT" dirty="0" err="1" smtClean="0"/>
              <a:t>GeV</a:t>
            </a:r>
            <a:r>
              <a:rPr lang="it-IT" dirty="0" smtClean="0"/>
              <a:t>/u  (front)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 dirty="0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Minimum gain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7276"/>
            <a:ext cx="4041775" cy="274097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314101"/>
            <a:ext cx="4041775" cy="2740973"/>
          </a:xfrm>
        </p:spPr>
      </p:pic>
      <p:sp>
        <p:nvSpPr>
          <p:cNvPr id="7" name="TextBox 6"/>
          <p:cNvSpPr txBox="1"/>
          <p:nvPr/>
        </p:nvSpPr>
        <p:spPr>
          <a:xfrm>
            <a:off x="467544" y="119675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19 </a:t>
            </a:r>
            <a:r>
              <a:rPr lang="it-IT" dirty="0" err="1" smtClean="0"/>
              <a:t>GeV</a:t>
            </a:r>
            <a:r>
              <a:rPr lang="it-IT" dirty="0" smtClean="0"/>
              <a:t>/u  (front)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 dirty="0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5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Maximum </a:t>
            </a:r>
            <a:r>
              <a:rPr lang="it-IT" dirty="0" err="1" smtClean="0"/>
              <a:t>statistics</a:t>
            </a:r>
            <a:r>
              <a:rPr lang="it-IT" dirty="0" smtClean="0"/>
              <a:t> (@first </a:t>
            </a:r>
            <a:r>
              <a:rPr lang="it-IT" dirty="0" err="1" smtClean="0"/>
              <a:t>layer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7276"/>
            <a:ext cx="4041775" cy="274097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314101"/>
            <a:ext cx="4041775" cy="2740973"/>
          </a:xfrm>
        </p:spPr>
      </p:pic>
      <p:sp>
        <p:nvSpPr>
          <p:cNvPr id="9" name="TextBox 8"/>
          <p:cNvSpPr txBox="1"/>
          <p:nvPr/>
        </p:nvSpPr>
        <p:spPr>
          <a:xfrm>
            <a:off x="467544" y="119675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19 </a:t>
            </a:r>
            <a:r>
              <a:rPr lang="it-IT" dirty="0" err="1" smtClean="0"/>
              <a:t>GeV</a:t>
            </a:r>
            <a:r>
              <a:rPr lang="it-IT" dirty="0" smtClean="0"/>
              <a:t>/u  (front)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 dirty="0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6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Minimu</a:t>
            </a: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r>
              <a:rPr lang="it-IT" dirty="0" smtClean="0"/>
              <a:t> (</a:t>
            </a:r>
            <a:r>
              <a:rPr lang="it-IT" dirty="0" err="1" smtClean="0"/>
              <a:t>n.entries</a:t>
            </a:r>
            <a:r>
              <a:rPr lang="it-IT" dirty="0" smtClean="0"/>
              <a:t>&gt;1000)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7276"/>
            <a:ext cx="4041775" cy="274097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314101"/>
            <a:ext cx="4041775" cy="2740973"/>
          </a:xfrm>
        </p:spPr>
      </p:pic>
      <p:sp>
        <p:nvSpPr>
          <p:cNvPr id="7" name="TextBox 6"/>
          <p:cNvSpPr txBox="1"/>
          <p:nvPr/>
        </p:nvSpPr>
        <p:spPr>
          <a:xfrm>
            <a:off x="467544" y="119675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19 </a:t>
            </a:r>
            <a:r>
              <a:rPr lang="it-IT" dirty="0" err="1" smtClean="0"/>
              <a:t>GeV</a:t>
            </a:r>
            <a:r>
              <a:rPr lang="it-IT" dirty="0" smtClean="0"/>
              <a:t>/u  (front)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 dirty="0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2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Feb2015 </a:t>
            </a:r>
            <a:r>
              <a:rPr lang="it-IT" dirty="0">
                <a:sym typeface="Symbol"/>
              </a:rPr>
              <a:t> </a:t>
            </a:r>
            <a:r>
              <a:rPr lang="it-IT" dirty="0" err="1" smtClean="0">
                <a:sym typeface="Symbol"/>
              </a:rPr>
              <a:t>Parameter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/>
              <a:t>comparison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904488" y="4509120"/>
            <a:ext cx="3382516" cy="1597554"/>
            <a:chOff x="4904488" y="4509120"/>
            <a:chExt cx="3382516" cy="1597554"/>
          </a:xfrm>
        </p:grpSpPr>
        <p:sp>
          <p:nvSpPr>
            <p:cNvPr id="14" name="TextBox 13"/>
            <p:cNvSpPr txBox="1"/>
            <p:nvPr/>
          </p:nvSpPr>
          <p:spPr>
            <a:xfrm>
              <a:off x="6112518" y="4509120"/>
              <a:ext cx="1200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0070C0"/>
                  </a:solidFill>
                </a:rPr>
                <a:t>19 </a:t>
              </a:r>
              <a:r>
                <a:rPr lang="it-IT" dirty="0" err="1" smtClean="0">
                  <a:solidFill>
                    <a:srgbClr val="0070C0"/>
                  </a:solidFill>
                </a:rPr>
                <a:t>GeV</a:t>
              </a:r>
              <a:r>
                <a:rPr lang="it-IT" dirty="0" smtClean="0">
                  <a:solidFill>
                    <a:srgbClr val="0070C0"/>
                  </a:solidFill>
                </a:rPr>
                <a:t>/u </a:t>
              </a:r>
            </a:p>
            <a:p>
              <a:pPr algn="ctr"/>
              <a:r>
                <a:rPr lang="it-IT" dirty="0" smtClean="0">
                  <a:solidFill>
                    <a:srgbClr val="0070C0"/>
                  </a:solidFill>
                </a:rPr>
                <a:t>front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04488" y="5373216"/>
              <a:ext cx="1239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30 </a:t>
              </a:r>
              <a:r>
                <a:rPr lang="it-IT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GeV</a:t>
              </a:r>
              <a:r>
                <a:rPr lang="it-IT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/u </a:t>
              </a:r>
            </a:p>
            <a:p>
              <a:pPr algn="ctr"/>
              <a:r>
                <a:rPr lang="it-IT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front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47561" y="5460343"/>
              <a:ext cx="1239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30 </a:t>
              </a:r>
              <a:r>
                <a:rPr lang="it-IT" dirty="0" err="1" smtClean="0">
                  <a:solidFill>
                    <a:srgbClr val="FF0000"/>
                  </a:solidFill>
                </a:rPr>
                <a:t>GeV</a:t>
              </a:r>
              <a:r>
                <a:rPr lang="it-IT" dirty="0" smtClean="0">
                  <a:solidFill>
                    <a:srgbClr val="FF0000"/>
                  </a:solidFill>
                </a:rPr>
                <a:t>/u 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back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4" idx="3"/>
            </p:cNvCxnSpPr>
            <p:nvPr/>
          </p:nvCxnSpPr>
          <p:spPr>
            <a:xfrm flipH="1" flipV="1">
              <a:off x="7313488" y="4832286"/>
              <a:ext cx="354856" cy="628057"/>
            </a:xfrm>
            <a:prstGeom prst="straightConnector1">
              <a:avLst/>
            </a:prstGeom>
            <a:ln>
              <a:solidFill>
                <a:srgbClr val="CC3399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5" idx="3"/>
            </p:cNvCxnSpPr>
            <p:nvPr/>
          </p:nvCxnSpPr>
          <p:spPr>
            <a:xfrm flipH="1" flipV="1">
              <a:off x="6143931" y="5696382"/>
              <a:ext cx="904691" cy="871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1"/>
              <a:endCxn id="15" idx="0"/>
            </p:cNvCxnSpPr>
            <p:nvPr/>
          </p:nvCxnSpPr>
          <p:spPr>
            <a:xfrm flipH="1">
              <a:off x="5524210" y="4832286"/>
              <a:ext cx="588308" cy="54093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0" name="Content Placeholder 2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29600" cy="3073706"/>
          </a:xfrm>
        </p:spPr>
      </p:pic>
      <p:sp>
        <p:nvSpPr>
          <p:cNvPr id="33" name="TextBox 32"/>
          <p:cNvSpPr txBox="1"/>
          <p:nvPr/>
        </p:nvSpPr>
        <p:spPr>
          <a:xfrm>
            <a:off x="1619672" y="4604935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Weighted</a:t>
            </a:r>
            <a:r>
              <a:rPr lang="it-IT" dirty="0" smtClean="0"/>
              <a:t> </a:t>
            </a:r>
            <a:r>
              <a:rPr lang="it-IT" dirty="0" err="1" smtClean="0"/>
              <a:t>ratios</a:t>
            </a:r>
            <a:r>
              <a:rPr lang="it-IT" dirty="0" smtClean="0"/>
              <a:t>:</a:t>
            </a:r>
          </a:p>
          <a:p>
            <a:r>
              <a:rPr lang="it-IT" dirty="0" smtClean="0">
                <a:solidFill>
                  <a:srgbClr val="CC3399"/>
                </a:solidFill>
              </a:rPr>
              <a:t>1.019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1.004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1.028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Feb2015 </a:t>
            </a:r>
            <a:r>
              <a:rPr lang="it-IT" dirty="0">
                <a:sym typeface="Symbol"/>
              </a:rPr>
              <a:t> </a:t>
            </a:r>
            <a:r>
              <a:rPr lang="it-IT" dirty="0" smtClean="0">
                <a:sym typeface="Symbol"/>
              </a:rPr>
              <a:t>Statistical </a:t>
            </a:r>
            <a:r>
              <a:rPr lang="it-IT" dirty="0" err="1" smtClean="0"/>
              <a:t>errors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0909"/>
            <a:ext cx="8229600" cy="3073706"/>
          </a:xfrm>
        </p:spPr>
      </p:pic>
      <p:sp>
        <p:nvSpPr>
          <p:cNvPr id="5" name="TextBox 4"/>
          <p:cNvSpPr txBox="1"/>
          <p:nvPr/>
        </p:nvSpPr>
        <p:spPr>
          <a:xfrm>
            <a:off x="5724128" y="2721694"/>
            <a:ext cx="179889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546100"/>
            <a:r>
              <a:rPr lang="it-IT" dirty="0" smtClean="0">
                <a:solidFill>
                  <a:srgbClr val="0070C0"/>
                </a:solidFill>
              </a:rPr>
              <a:t>19 </a:t>
            </a:r>
            <a:r>
              <a:rPr lang="it-IT" dirty="0" err="1" smtClean="0">
                <a:solidFill>
                  <a:srgbClr val="0070C0"/>
                </a:solidFill>
              </a:rPr>
              <a:t>GeV</a:t>
            </a:r>
            <a:r>
              <a:rPr lang="it-IT" dirty="0" smtClean="0">
                <a:solidFill>
                  <a:srgbClr val="0070C0"/>
                </a:solidFill>
              </a:rPr>
              <a:t>/u 	front</a:t>
            </a:r>
          </a:p>
          <a:p>
            <a:pPr defTabSz="546100"/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 </a:t>
            </a:r>
            <a:r>
              <a:rPr lang="it-IT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GeV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/u 	front</a:t>
            </a:r>
          </a:p>
          <a:p>
            <a:pPr defTabSz="546100"/>
            <a:r>
              <a:rPr lang="it-IT" dirty="0">
                <a:solidFill>
                  <a:srgbClr val="FF0000"/>
                </a:solidFill>
              </a:rPr>
              <a:t>30 </a:t>
            </a:r>
            <a:r>
              <a:rPr lang="it-IT" dirty="0" err="1">
                <a:solidFill>
                  <a:srgbClr val="FF0000"/>
                </a:solidFill>
              </a:rPr>
              <a:t>GeV</a:t>
            </a:r>
            <a:r>
              <a:rPr lang="it-IT" dirty="0">
                <a:solidFill>
                  <a:srgbClr val="FF0000"/>
                </a:solidFill>
              </a:rPr>
              <a:t>/u </a:t>
            </a:r>
            <a:r>
              <a:rPr lang="it-IT" dirty="0" smtClean="0">
                <a:solidFill>
                  <a:srgbClr val="FF0000"/>
                </a:solidFill>
              </a:rPr>
              <a:t>	back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0909"/>
            <a:ext cx="8229600" cy="307370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2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Feb2013 </a:t>
            </a:r>
            <a:r>
              <a:rPr lang="it-IT" dirty="0">
                <a:sym typeface="Symbol"/>
              </a:rPr>
              <a:t> </a:t>
            </a:r>
            <a:r>
              <a:rPr lang="it-IT" dirty="0" smtClean="0"/>
              <a:t>Single </a:t>
            </a:r>
            <a:r>
              <a:rPr lang="it-IT" dirty="0" err="1" smtClean="0"/>
              <a:t>crystal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8" name="TextBox 7"/>
          <p:cNvSpPr txBox="1"/>
          <p:nvPr/>
        </p:nvSpPr>
        <p:spPr>
          <a:xfrm>
            <a:off x="2051720" y="19168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All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events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err="1" smtClean="0">
                <a:solidFill>
                  <a:srgbClr val="FF0066"/>
                </a:solidFill>
              </a:rPr>
              <a:t>Not-interacting</a:t>
            </a:r>
            <a:r>
              <a:rPr lang="it-IT" dirty="0" smtClean="0">
                <a:solidFill>
                  <a:srgbClr val="FF0066"/>
                </a:solidFill>
              </a:rPr>
              <a:t> 4He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8434" y="32036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4He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3289504" y="408142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2H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7263923" y="1953706"/>
            <a:ext cx="14845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Test 2013</a:t>
            </a:r>
          </a:p>
          <a:p>
            <a:r>
              <a:rPr lang="it-IT" dirty="0" err="1" smtClean="0"/>
              <a:t>Pb+Be</a:t>
            </a:r>
            <a:r>
              <a:rPr lang="it-IT" dirty="0" smtClean="0"/>
              <a:t>    </a:t>
            </a:r>
          </a:p>
          <a:p>
            <a:r>
              <a:rPr lang="it-IT" dirty="0" smtClean="0"/>
              <a:t>30 </a:t>
            </a:r>
            <a:r>
              <a:rPr lang="it-IT" dirty="0" err="1" smtClean="0"/>
              <a:t>GeV</a:t>
            </a:r>
            <a:r>
              <a:rPr lang="it-IT" dirty="0" smtClean="0"/>
              <a:t>/u             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3640" y="1907540"/>
            <a:ext cx="23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hig</a:t>
            </a:r>
            <a:r>
              <a:rPr lang="it-IT" dirty="0" smtClean="0">
                <a:solidFill>
                  <a:srgbClr val="0070C0"/>
                </a:solidFill>
                <a:sym typeface="Wingdings" panose="05000000000000000000" pitchFamily="2" charset="2"/>
              </a:rPr>
              <a:t> gain </a:t>
            </a:r>
            <a:r>
              <a:rPr lang="it-IT" dirty="0">
                <a:solidFill>
                  <a:srgbClr val="0070C0"/>
                </a:solidFill>
                <a:sym typeface="Symbol"/>
              </a:rPr>
              <a:t>| </a:t>
            </a:r>
            <a:r>
              <a:rPr lang="it-IT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l</a:t>
            </a:r>
            <a:r>
              <a:rPr lang="it-IT" dirty="0" err="1" smtClean="0">
                <a:solidFill>
                  <a:srgbClr val="0070C0"/>
                </a:solidFill>
              </a:rPr>
              <a:t>ow</a:t>
            </a:r>
            <a:r>
              <a:rPr lang="it-IT" dirty="0" smtClean="0">
                <a:solidFill>
                  <a:srgbClr val="0070C0"/>
                </a:solidFill>
              </a:rPr>
              <a:t> gain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634704" y="2311704"/>
            <a:ext cx="0" cy="2664296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3728" y="1444714"/>
            <a:ext cx="4652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Signal</a:t>
            </a:r>
            <a:r>
              <a:rPr lang="it-IT" dirty="0" smtClean="0"/>
              <a:t> of the first </a:t>
            </a:r>
            <a:r>
              <a:rPr lang="it-IT" dirty="0" err="1" smtClean="0"/>
              <a:t>crystal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the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direction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46960" y="5661248"/>
            <a:ext cx="14991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log(ADC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960528" y="3643852"/>
            <a:ext cx="0" cy="1641364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67744" y="327569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Hit </a:t>
            </a:r>
            <a:r>
              <a:rPr lang="it-IT" dirty="0">
                <a:solidFill>
                  <a:schemeClr val="tx2"/>
                </a:solidFill>
                <a:sym typeface="Symbol"/>
              </a:rPr>
              <a:t> 5RN </a:t>
            </a:r>
            <a:r>
              <a:rPr lang="it-IT" dirty="0" err="1">
                <a:solidFill>
                  <a:schemeClr val="tx2"/>
                </a:solidFill>
                <a:sym typeface="Symbol"/>
              </a:rPr>
              <a:t>cut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990600"/>
          </a:xfrm>
        </p:spPr>
        <p:txBody>
          <a:bodyPr>
            <a:normAutofit/>
          </a:bodyPr>
          <a:lstStyle/>
          <a:p>
            <a:r>
              <a:rPr lang="it-IT" dirty="0" smtClean="0"/>
              <a:t>19 </a:t>
            </a:r>
            <a:r>
              <a:rPr lang="it-IT" dirty="0" err="1" smtClean="0"/>
              <a:t>GeV</a:t>
            </a:r>
            <a:r>
              <a:rPr lang="it-IT" dirty="0" smtClean="0"/>
              <a:t>/u front </a:t>
            </a:r>
            <a:r>
              <a:rPr lang="it-IT" dirty="0"/>
              <a:t>–</a:t>
            </a:r>
            <a:r>
              <a:rPr lang="it-IT" dirty="0" smtClean="0"/>
              <a:t>vs– </a:t>
            </a:r>
            <a:r>
              <a:rPr lang="it-IT" dirty="0" smtClean="0"/>
              <a:t>30 </a:t>
            </a:r>
            <a:r>
              <a:rPr lang="it-IT" dirty="0" err="1" smtClean="0"/>
              <a:t>GeV</a:t>
            </a:r>
            <a:r>
              <a:rPr lang="it-IT" dirty="0" smtClean="0"/>
              <a:t>/u front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90" y="1597496"/>
            <a:ext cx="6629400" cy="4495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60" y="1597496"/>
            <a:ext cx="6629400" cy="4495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0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Gain </a:t>
            </a:r>
            <a:r>
              <a:rPr lang="it-IT" dirty="0" err="1" smtClean="0"/>
              <a:t>dispersion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06227"/>
            <a:ext cx="9111509" cy="340309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1724"/>
            <a:ext cx="3235325" cy="3039244"/>
          </a:xfrm>
        </p:spPr>
      </p:pic>
      <p:sp>
        <p:nvSpPr>
          <p:cNvPr id="12" name="Rectangle 11"/>
          <p:cNvSpPr/>
          <p:nvPr/>
        </p:nvSpPr>
        <p:spPr>
          <a:xfrm>
            <a:off x="5984864" y="3240272"/>
            <a:ext cx="459344" cy="2718888"/>
          </a:xfrm>
          <a:prstGeom prst="rect">
            <a:avLst/>
          </a:prstGeom>
          <a:solidFill>
            <a:srgbClr val="66FF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1840" y="3308791"/>
            <a:ext cx="283066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it-IT" sz="1600" dirty="0" smtClean="0">
                <a:solidFill>
                  <a:schemeClr val="accent4"/>
                </a:solidFill>
              </a:rPr>
              <a:t>(</a:t>
            </a:r>
            <a:r>
              <a:rPr lang="it-IT" sz="1600" dirty="0" err="1" smtClean="0">
                <a:solidFill>
                  <a:schemeClr val="accent4"/>
                </a:solidFill>
              </a:rPr>
              <a:t>Spare</a:t>
            </a:r>
            <a:r>
              <a:rPr lang="it-IT" sz="1600" dirty="0" smtClean="0">
                <a:solidFill>
                  <a:schemeClr val="accent4"/>
                </a:solidFill>
              </a:rPr>
              <a:t> </a:t>
            </a:r>
            <a:r>
              <a:rPr lang="it-IT" sz="1600" dirty="0" err="1" smtClean="0">
                <a:solidFill>
                  <a:schemeClr val="accent4"/>
                </a:solidFill>
              </a:rPr>
              <a:t>plane</a:t>
            </a:r>
            <a:r>
              <a:rPr lang="it-IT" sz="1600" dirty="0" smtClean="0">
                <a:solidFill>
                  <a:schemeClr val="accent4"/>
                </a:solidFill>
              </a:rPr>
              <a:t> with test </a:t>
            </a:r>
            <a:r>
              <a:rPr lang="it-IT" sz="1600" dirty="0" err="1" smtClean="0">
                <a:solidFill>
                  <a:schemeClr val="accent4"/>
                </a:solidFill>
              </a:rPr>
              <a:t>crystals</a:t>
            </a:r>
            <a:r>
              <a:rPr lang="it-IT" sz="1600" dirty="0" smtClean="0">
                <a:solidFill>
                  <a:schemeClr val="accent4"/>
                </a:solidFill>
              </a:rPr>
              <a:t>)</a:t>
            </a:r>
          </a:p>
          <a:p>
            <a:pPr algn="r">
              <a:lnSpc>
                <a:spcPct val="90000"/>
              </a:lnSpc>
            </a:pPr>
            <a:endParaRPr lang="it-IT" sz="1600" b="1" dirty="0" smtClean="0">
              <a:solidFill>
                <a:srgbClr val="0070C0"/>
              </a:solidFill>
            </a:endParaRPr>
          </a:p>
          <a:p>
            <a:pPr algn="r">
              <a:lnSpc>
                <a:spcPct val="90000"/>
              </a:lnSpc>
            </a:pPr>
            <a:r>
              <a:rPr lang="it-IT" sz="1600" b="1" dirty="0" err="1" smtClean="0">
                <a:solidFill>
                  <a:srgbClr val="00B050"/>
                </a:solidFill>
              </a:rPr>
              <a:t>CsI</a:t>
            </a:r>
            <a:r>
              <a:rPr lang="it-IT" sz="1600" b="1" dirty="0" smtClean="0">
                <a:solidFill>
                  <a:srgbClr val="00B050"/>
                </a:solidFill>
              </a:rPr>
              <a:t>(</a:t>
            </a:r>
            <a:r>
              <a:rPr lang="it-IT" sz="1600" b="1" dirty="0" err="1" smtClean="0">
                <a:solidFill>
                  <a:srgbClr val="00B050"/>
                </a:solidFill>
              </a:rPr>
              <a:t>Tl</a:t>
            </a:r>
            <a:r>
              <a:rPr lang="it-IT" sz="1600" b="1" dirty="0" smtClean="0">
                <a:solidFill>
                  <a:srgbClr val="00B050"/>
                </a:solidFill>
              </a:rPr>
              <a:t>) with </a:t>
            </a:r>
            <a:r>
              <a:rPr lang="it-IT" sz="1600" b="1" dirty="0" err="1" smtClean="0">
                <a:solidFill>
                  <a:srgbClr val="00B050"/>
                </a:solidFill>
              </a:rPr>
              <a:t>diffusive+reflective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dirty="0" err="1" smtClean="0">
                <a:solidFill>
                  <a:srgbClr val="00B050"/>
                </a:solidFill>
              </a:rPr>
              <a:t>wrapping</a:t>
            </a:r>
            <a:r>
              <a:rPr lang="it-IT" sz="1600" b="1" dirty="0" smtClean="0">
                <a:solidFill>
                  <a:srgbClr val="00B050"/>
                </a:solidFill>
              </a:rPr>
              <a:t> (</a:t>
            </a:r>
            <a:r>
              <a:rPr lang="it-IT" sz="1600" b="1" dirty="0" err="1" smtClean="0">
                <a:solidFill>
                  <a:srgbClr val="00B050"/>
                </a:solidFill>
              </a:rPr>
              <a:t>Teflon+Vikuiti</a:t>
            </a:r>
            <a:r>
              <a:rPr lang="it-IT" sz="1600" b="1" dirty="0" smtClean="0">
                <a:solidFill>
                  <a:srgbClr val="00B050"/>
                </a:solidFill>
              </a:rPr>
              <a:t>)</a:t>
            </a:r>
            <a:endParaRPr lang="it-IT" sz="1600" dirty="0" smtClean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2360" y="899428"/>
            <a:ext cx="12811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RMS  21%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000" y="-27296"/>
            <a:ext cx="3209296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95536" y="1196752"/>
                <a:ext cx="568863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it-IT" sz="2000" dirty="0" err="1" smtClean="0"/>
                  <a:t>Merging</a:t>
                </a:r>
                <a:r>
                  <a:rPr lang="it-IT" sz="2000" dirty="0" smtClean="0"/>
                  <a:t> of </a:t>
                </a:r>
                <a:r>
                  <a:rPr lang="it-IT" sz="2000" dirty="0" err="1" smtClean="0"/>
                  <a:t>front&amp;back</a:t>
                </a:r>
                <a:r>
                  <a:rPr lang="it-IT" sz="2000" dirty="0" smtClean="0"/>
                  <a:t> data-set @30 </a:t>
                </a:r>
                <a:r>
                  <a:rPr lang="it-IT" sz="2000" dirty="0" err="1" smtClean="0"/>
                  <a:t>GeV</a:t>
                </a:r>
                <a:r>
                  <a:rPr lang="it-IT" sz="2000" dirty="0" smtClean="0"/>
                  <a:t>/u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it-IT" sz="2000" dirty="0" smtClean="0"/>
                  <a:t>Crystal </a:t>
                </a:r>
                <a:r>
                  <a:rPr lang="it-IT" sz="2000" dirty="0" err="1" smtClean="0"/>
                  <a:t>responses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equalized</a:t>
                </a:r>
                <a:r>
                  <a:rPr lang="it-IT" sz="2000" dirty="0" smtClean="0"/>
                  <a:t> by </a:t>
                </a:r>
                <a:r>
                  <a:rPr lang="it-IT" sz="2000" dirty="0" err="1" smtClean="0"/>
                  <a:t>normalizing</a:t>
                </a:r>
                <a:r>
                  <a:rPr lang="it-IT" sz="2000" dirty="0" smtClean="0"/>
                  <a:t> to 4MIP the </a:t>
                </a:r>
                <a:r>
                  <a:rPr lang="it-IT" sz="2000" dirty="0" err="1" smtClean="0"/>
                  <a:t>ionization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energy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deposit</a:t>
                </a:r>
                <a:r>
                  <a:rPr lang="it-IT" sz="2000" dirty="0" smtClean="0"/>
                  <a:t> of 4He (@</a:t>
                </a:r>
                <a:r>
                  <a:rPr lang="it-IT" sz="2000" dirty="0" err="1" smtClean="0"/>
                  <a:t>peak</a:t>
                </a:r>
                <a:r>
                  <a:rPr lang="it-IT" sz="2000" dirty="0" smtClean="0"/>
                  <a:t>) 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it-IT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2015</a:t>
                </a:r>
                <a:r>
                  <a:rPr lang="it-IT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 </a:t>
                </a:r>
                <a:r>
                  <a:rPr lang="it-IT" sz="2000" dirty="0">
                    <a:solidFill>
                      <a:schemeClr val="accent3">
                        <a:lumMod val="75000"/>
                      </a:schemeClr>
                    </a:solidFill>
                    <a:sym typeface="Symbol"/>
                  </a:rPr>
                  <a:t></a:t>
                </a:r>
                <a:r>
                  <a:rPr lang="it-IT" sz="2000" dirty="0" smtClean="0">
                    <a:solidFill>
                      <a:schemeClr val="accent3">
                        <a:lumMod val="75000"/>
                      </a:schemeClr>
                    </a:solidFill>
                    <a:sym typeface="Symbo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it-IT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it-IT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it-IT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𝑀𝐼𝑃</m:t>
                        </m:r>
                      </m:sub>
                    </m:sSub>
                    <m:r>
                      <a:rPr lang="it-IT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it-IT" sz="20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it-IT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8</m:t>
                    </m:r>
                  </m:oMath>
                </a14:m>
                <a:endParaRPr lang="it-IT" sz="20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</a:pPr>
                <a:r>
                  <a:rPr lang="it-IT" sz="2000" dirty="0" smtClean="0">
                    <a:solidFill>
                      <a:schemeClr val="tx2"/>
                    </a:solidFill>
                  </a:rPr>
                  <a:t>Lower </a:t>
                </a:r>
                <a:r>
                  <a:rPr lang="it-IT" sz="2000" dirty="0" err="1" smtClean="0">
                    <a:solidFill>
                      <a:schemeClr val="tx2"/>
                    </a:solidFill>
                  </a:rPr>
                  <a:t>signal</a:t>
                </a:r>
                <a:r>
                  <a:rPr lang="it-IT" sz="2000" dirty="0" smtClean="0">
                    <a:solidFill>
                      <a:schemeClr val="tx2"/>
                    </a:solidFill>
                  </a:rPr>
                  <a:t> and </a:t>
                </a:r>
                <a:r>
                  <a:rPr lang="it-IT" sz="2000" dirty="0" err="1" smtClean="0">
                    <a:solidFill>
                      <a:schemeClr val="tx2"/>
                    </a:solidFill>
                  </a:rPr>
                  <a:t>larger</a:t>
                </a:r>
                <a:r>
                  <a:rPr lang="it-IT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000" dirty="0" err="1" smtClean="0">
                    <a:solidFill>
                      <a:schemeClr val="tx2"/>
                    </a:solidFill>
                  </a:rPr>
                  <a:t>dispersion</a:t>
                </a:r>
                <a:r>
                  <a:rPr lang="it-IT" sz="2000" dirty="0" smtClean="0">
                    <a:solidFill>
                      <a:schemeClr val="tx2"/>
                    </a:solidFill>
                  </a:rPr>
                  <a:t> due to </a:t>
                </a:r>
                <a:r>
                  <a:rPr lang="it-IT" sz="2000" dirty="0" err="1" smtClean="0">
                    <a:solidFill>
                      <a:schemeClr val="tx2"/>
                    </a:solidFill>
                  </a:rPr>
                  <a:t>absorber</a:t>
                </a:r>
                <a:r>
                  <a:rPr lang="it-IT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it-IT" sz="2000" dirty="0" err="1" smtClean="0">
                    <a:solidFill>
                      <a:schemeClr val="tx2"/>
                    </a:solidFill>
                  </a:rPr>
                  <a:t>wrapping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96752"/>
                <a:ext cx="5688632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965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rot="16200000">
            <a:off x="-99510" y="3568378"/>
            <a:ext cx="11416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99592" y="4567480"/>
            <a:ext cx="7272808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72400" y="4221088"/>
            <a:ext cx="953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  <a:sym typeface="Symbol"/>
              </a:rPr>
              <a:t>Feb2013</a:t>
            </a:r>
          </a:p>
          <a:p>
            <a:r>
              <a:rPr lang="it-IT" dirty="0" smtClean="0">
                <a:solidFill>
                  <a:schemeClr val="accent2"/>
                </a:solidFill>
                <a:sym typeface="Symbol"/>
              </a:rPr>
              <a:t></a:t>
            </a:r>
            <a:r>
              <a:rPr lang="it-IT" dirty="0" smtClean="0">
                <a:solidFill>
                  <a:schemeClr val="accent2"/>
                </a:solidFill>
              </a:rPr>
              <a:t>1510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99592" y="5003296"/>
            <a:ext cx="7272808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72400" y="4828216"/>
            <a:ext cx="101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3"/>
                </a:solidFill>
                <a:sym typeface="Symbol"/>
              </a:rPr>
              <a:t>Feb</a:t>
            </a:r>
            <a:r>
              <a:rPr lang="it-IT" dirty="0" smtClean="0">
                <a:solidFill>
                  <a:schemeClr val="accent3"/>
                </a:solidFill>
                <a:sym typeface="Symbol"/>
              </a:rPr>
              <a:t> 2015</a:t>
            </a:r>
          </a:p>
          <a:p>
            <a:r>
              <a:rPr lang="it-IT" dirty="0" smtClean="0">
                <a:solidFill>
                  <a:schemeClr val="accent3"/>
                </a:solidFill>
                <a:sym typeface="Symbol"/>
              </a:rPr>
              <a:t></a:t>
            </a:r>
            <a:r>
              <a:rPr lang="it-IT" dirty="0" smtClean="0">
                <a:solidFill>
                  <a:schemeClr val="accent3"/>
                </a:solidFill>
              </a:rPr>
              <a:t>1050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940152" y="3970511"/>
            <a:ext cx="274384" cy="17856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2280" y="2954323"/>
            <a:ext cx="1206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it-IT" sz="1600" dirty="0" err="1" smtClean="0">
                <a:solidFill>
                  <a:schemeClr val="bg2">
                    <a:lumMod val="75000"/>
                  </a:schemeClr>
                </a:solidFill>
              </a:rPr>
              <a:t>preliminary</a:t>
            </a: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2013 –vs– 2015 </a:t>
            </a:r>
            <a:r>
              <a:rPr lang="it-IT" dirty="0" err="1" smtClean="0"/>
              <a:t>prototype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29-30/06/2015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Elena Vannuccini - Gamma400 workshop - Barcelona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32</a:t>
            </a:fld>
            <a:endParaRPr lang="it-IT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2163"/>
            <a:ext cx="4041775" cy="274097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1908988"/>
            <a:ext cx="4041775" cy="2740973"/>
          </a:xfrm>
        </p:spPr>
      </p:pic>
      <p:sp>
        <p:nvSpPr>
          <p:cNvPr id="10" name="TextBox 9"/>
          <p:cNvSpPr txBox="1"/>
          <p:nvPr/>
        </p:nvSpPr>
        <p:spPr>
          <a:xfrm>
            <a:off x="2811759" y="323347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33.8%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323347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33.5%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45619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preliminary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(Z-</a:t>
            </a:r>
            <a:r>
              <a:rPr lang="it-IT" dirty="0" err="1" smtClean="0">
                <a:solidFill>
                  <a:srgbClr val="FF0000"/>
                </a:solidFill>
              </a:rPr>
              <a:t>tagging</a:t>
            </a:r>
            <a:r>
              <a:rPr lang="it-IT" dirty="0" smtClean="0">
                <a:solidFill>
                  <a:srgbClr val="FF0000"/>
                </a:solidFill>
              </a:rPr>
              <a:t> from first </a:t>
            </a:r>
            <a:r>
              <a:rPr lang="it-IT" dirty="0" err="1" smtClean="0">
                <a:solidFill>
                  <a:srgbClr val="FF0000"/>
                </a:solidFill>
              </a:rPr>
              <a:t>calorimeter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layer</a:t>
            </a:r>
            <a:r>
              <a:rPr lang="it-IT" dirty="0" smtClean="0">
                <a:solidFill>
                  <a:srgbClr val="FF0000"/>
                </a:solidFill>
              </a:rPr>
              <a:t>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772816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b</a:t>
            </a:r>
            <a:r>
              <a:rPr lang="it-IT" dirty="0" err="1" smtClean="0"/>
              <a:t>eam</a:t>
            </a:r>
            <a:r>
              <a:rPr lang="it-IT" dirty="0" smtClean="0"/>
              <a:t>-test 2015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176352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beam</a:t>
            </a:r>
            <a:r>
              <a:rPr lang="it-IT" dirty="0" smtClean="0"/>
              <a:t>-test 2013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4593322"/>
            <a:ext cx="2864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Showers</a:t>
            </a:r>
            <a:r>
              <a:rPr lang="it-IT" sz="2000" dirty="0" smtClean="0"/>
              <a:t>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on </a:t>
            </a:r>
            <a:r>
              <a:rPr lang="it-IT" sz="2000" dirty="0" err="1" smtClean="0"/>
              <a:t>layer</a:t>
            </a:r>
            <a:r>
              <a:rPr lang="it-IT" sz="2000" dirty="0" smtClean="0"/>
              <a:t> 2</a:t>
            </a:r>
          </a:p>
          <a:p>
            <a:r>
              <a:rPr lang="it-IT" sz="2000" dirty="0" smtClean="0"/>
              <a:t>He @ 30.0 </a:t>
            </a:r>
            <a:r>
              <a:rPr lang="it-IT" sz="2000" dirty="0" err="1" smtClean="0"/>
              <a:t>GeV</a:t>
            </a:r>
            <a:r>
              <a:rPr lang="it-IT" sz="2000" dirty="0" smtClean="0"/>
              <a:t>/n</a:t>
            </a:r>
          </a:p>
        </p:txBody>
      </p:sp>
    </p:spTree>
    <p:extLst>
      <p:ext uri="{BB962C8B-B14F-4D97-AF65-F5344CB8AC3E}">
        <p14:creationId xmlns:p14="http://schemas.microsoft.com/office/powerpoint/2010/main" val="11653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40872"/>
              </p:ext>
            </p:extLst>
          </p:nvPr>
        </p:nvGraphicFramePr>
        <p:xfrm>
          <a:off x="3275856" y="4366607"/>
          <a:ext cx="5455005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  <a:gridCol w="363667"/>
              </a:tblGrid>
              <a:tr h="361078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1078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61078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of </a:t>
            </a:r>
            <a:r>
              <a:rPr lang="it-IT" dirty="0" err="1" smtClean="0"/>
              <a:t>scintillating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endParaRPr lang="en-US" dirty="0"/>
          </a:p>
        </p:txBody>
      </p:sp>
      <p:sp>
        <p:nvSpPr>
          <p:cNvPr id="69" name="Content Placeholder 6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78896" cy="493776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Test of 9 </a:t>
            </a:r>
            <a:r>
              <a:rPr lang="it-IT" sz="2400" dirty="0" err="1" smtClean="0"/>
              <a:t>scintillating</a:t>
            </a:r>
            <a:r>
              <a:rPr lang="it-IT" sz="2400" dirty="0" smtClean="0"/>
              <a:t> </a:t>
            </a:r>
            <a:r>
              <a:rPr lang="it-IT" sz="2400" dirty="0" err="1" smtClean="0"/>
              <a:t>materials</a:t>
            </a:r>
            <a:r>
              <a:rPr lang="it-IT" sz="2400" dirty="0" smtClean="0"/>
              <a:t> </a:t>
            </a:r>
          </a:p>
          <a:p>
            <a:pPr lvl="1" fontAlgn="b"/>
            <a:r>
              <a:rPr lang="en-US" sz="2000" dirty="0" err="1" smtClean="0"/>
              <a:t>CsI:Na</a:t>
            </a:r>
            <a:r>
              <a:rPr lang="en-US" sz="2000" dirty="0" smtClean="0"/>
              <a:t>, </a:t>
            </a:r>
            <a:r>
              <a:rPr lang="en-US" sz="2000" dirty="0" err="1" smtClean="0"/>
              <a:t>CsI:Tl</a:t>
            </a:r>
            <a:r>
              <a:rPr lang="en-US" sz="2000" dirty="0" smtClean="0"/>
              <a:t>, </a:t>
            </a:r>
            <a:r>
              <a:rPr lang="en-US" sz="2000" dirty="0" err="1" smtClean="0"/>
              <a:t>YAG:Ce</a:t>
            </a:r>
            <a:r>
              <a:rPr lang="en-US" sz="2000" dirty="0" smtClean="0"/>
              <a:t>, BaF2, </a:t>
            </a:r>
            <a:r>
              <a:rPr lang="en-US" sz="2000" dirty="0" err="1" smtClean="0"/>
              <a:t>YAP:Ce</a:t>
            </a:r>
            <a:r>
              <a:rPr lang="en-US" sz="2000" dirty="0" smtClean="0"/>
              <a:t>, </a:t>
            </a:r>
            <a:r>
              <a:rPr lang="en-US" sz="2000" dirty="0" err="1" smtClean="0"/>
              <a:t>LuAG:Ce</a:t>
            </a:r>
            <a:r>
              <a:rPr lang="en-US" sz="2000" dirty="0" smtClean="0"/>
              <a:t>, BSO, BGO, </a:t>
            </a:r>
            <a:r>
              <a:rPr lang="en-US" sz="2000" dirty="0" err="1" smtClean="0"/>
              <a:t>LYSO:Ce</a:t>
            </a:r>
            <a:endParaRPr lang="it-IT" sz="2000" dirty="0" smtClean="0"/>
          </a:p>
          <a:p>
            <a:pPr lvl="1"/>
            <a:r>
              <a:rPr lang="it-IT" sz="2100" dirty="0" err="1" smtClean="0"/>
              <a:t>Teflon+Vikuiti+Tedlar</a:t>
            </a:r>
            <a:r>
              <a:rPr lang="it-IT" sz="2100" dirty="0" smtClean="0"/>
              <a:t> </a:t>
            </a:r>
            <a:r>
              <a:rPr lang="it-IT" sz="2100" dirty="0" err="1" smtClean="0"/>
              <a:t>wrapping</a:t>
            </a:r>
            <a:endParaRPr lang="it-IT" sz="2100" dirty="0" smtClean="0"/>
          </a:p>
          <a:p>
            <a:r>
              <a:rPr lang="it-IT" sz="2400" dirty="0" smtClean="0"/>
              <a:t>Z-</a:t>
            </a:r>
            <a:r>
              <a:rPr lang="it-IT" sz="2400" dirty="0" err="1" smtClean="0"/>
              <a:t>tagging</a:t>
            </a:r>
            <a:r>
              <a:rPr lang="it-IT" sz="2400" dirty="0" smtClean="0"/>
              <a:t> from BT+CAL</a:t>
            </a:r>
          </a:p>
          <a:p>
            <a:r>
              <a:rPr lang="it-IT" sz="2400" dirty="0" err="1" smtClean="0"/>
              <a:t>Study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ionization</a:t>
            </a:r>
            <a:r>
              <a:rPr lang="it-IT" sz="2400" dirty="0" smtClean="0"/>
              <a:t> </a:t>
            </a:r>
            <a:r>
              <a:rPr lang="it-IT" sz="2400" dirty="0" err="1" smtClean="0"/>
              <a:t>signal</a:t>
            </a:r>
            <a:r>
              <a:rPr lang="it-IT" sz="2400" dirty="0"/>
              <a:t> </a:t>
            </a:r>
            <a:r>
              <a:rPr lang="it-IT" sz="2400" dirty="0" smtClean="0"/>
              <a:t>–vs– Z</a:t>
            </a:r>
            <a:r>
              <a:rPr lang="it-IT" sz="2400" baseline="30000" dirty="0" smtClean="0"/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-252157" y="5589240"/>
            <a:ext cx="367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993366"/>
                </a:solidFill>
              </a:rPr>
              <a:t>BEAM TRACKER (BT)</a:t>
            </a:r>
          </a:p>
          <a:p>
            <a:pPr algn="r"/>
            <a:r>
              <a:rPr lang="it-IT" dirty="0" smtClean="0">
                <a:solidFill>
                  <a:srgbClr val="993366"/>
                </a:solidFill>
              </a:rPr>
              <a:t>4 Si-pixel </a:t>
            </a:r>
            <a:r>
              <a:rPr lang="it-IT" dirty="0" err="1" smtClean="0">
                <a:solidFill>
                  <a:srgbClr val="993366"/>
                </a:solidFill>
              </a:rPr>
              <a:t>matrixes</a:t>
            </a:r>
            <a:r>
              <a:rPr lang="it-IT" dirty="0">
                <a:solidFill>
                  <a:srgbClr val="993366"/>
                </a:solidFill>
              </a:rPr>
              <a:t> </a:t>
            </a:r>
            <a:r>
              <a:rPr lang="it-IT" dirty="0" smtClean="0">
                <a:solidFill>
                  <a:srgbClr val="993366"/>
                </a:solidFill>
              </a:rPr>
              <a:t>+ 8 Si-strip </a:t>
            </a:r>
            <a:r>
              <a:rPr lang="it-IT" dirty="0" err="1" smtClean="0">
                <a:solidFill>
                  <a:srgbClr val="993366"/>
                </a:solidFill>
              </a:rPr>
              <a:t>layers</a:t>
            </a:r>
            <a:endParaRPr lang="it-IT" dirty="0" smtClean="0">
              <a:solidFill>
                <a:srgbClr val="9933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64697" y="5579521"/>
            <a:ext cx="2211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>
                <a:solidFill>
                  <a:srgbClr val="0070C0"/>
                </a:solidFill>
              </a:rPr>
              <a:t>CALORIMETER</a:t>
            </a:r>
          </a:p>
          <a:p>
            <a:pPr algn="r"/>
            <a:r>
              <a:rPr lang="it-IT" dirty="0" smtClean="0">
                <a:solidFill>
                  <a:srgbClr val="0070C0"/>
                </a:solidFill>
              </a:rPr>
              <a:t>3</a:t>
            </a:r>
            <a:r>
              <a:rPr lang="it-IT" dirty="0" smtClean="0">
                <a:solidFill>
                  <a:srgbClr val="0070C0"/>
                </a:solidFill>
                <a:sym typeface="Symbol"/>
              </a:rPr>
              <a:t></a:t>
            </a:r>
            <a:r>
              <a:rPr lang="it-IT" dirty="0" smtClean="0">
                <a:solidFill>
                  <a:srgbClr val="0070C0"/>
                </a:solidFill>
              </a:rPr>
              <a:t>3</a:t>
            </a:r>
            <a:r>
              <a:rPr lang="it-IT" dirty="0" smtClean="0">
                <a:solidFill>
                  <a:srgbClr val="0070C0"/>
                </a:solidFill>
                <a:sym typeface="Symbol"/>
              </a:rPr>
              <a:t></a:t>
            </a:r>
            <a:r>
              <a:rPr lang="it-IT" dirty="0" smtClean="0">
                <a:solidFill>
                  <a:srgbClr val="0070C0"/>
                </a:solidFill>
              </a:rPr>
              <a:t>14 </a:t>
            </a:r>
            <a:r>
              <a:rPr lang="it-IT" dirty="0" err="1" smtClean="0">
                <a:solidFill>
                  <a:srgbClr val="0070C0"/>
                </a:solidFill>
              </a:rPr>
              <a:t>CsI:Tl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crystals</a:t>
            </a:r>
            <a:endParaRPr lang="it-IT" dirty="0" smtClean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19872" y="5589240"/>
            <a:ext cx="1667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</a:rPr>
              <a:t>SPARE PLANE</a:t>
            </a:r>
          </a:p>
          <a:p>
            <a:r>
              <a:rPr lang="it-IT" dirty="0" smtClean="0">
                <a:solidFill>
                  <a:srgbClr val="92D050"/>
                </a:solidFill>
              </a:rPr>
              <a:t>3</a:t>
            </a:r>
            <a:r>
              <a:rPr lang="it-IT" dirty="0" smtClean="0">
                <a:solidFill>
                  <a:srgbClr val="92D050"/>
                </a:solidFill>
                <a:sym typeface="Symbol"/>
              </a:rPr>
              <a:t></a:t>
            </a:r>
            <a:r>
              <a:rPr lang="it-IT" dirty="0" smtClean="0">
                <a:solidFill>
                  <a:srgbClr val="92D050"/>
                </a:solidFill>
              </a:rPr>
              <a:t>3 test </a:t>
            </a:r>
            <a:r>
              <a:rPr lang="it-IT" dirty="0" err="1" smtClean="0">
                <a:solidFill>
                  <a:srgbClr val="92D050"/>
                </a:solidFill>
              </a:rPr>
              <a:t>crystals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3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21756"/>
          <a:stretch/>
        </p:blipFill>
        <p:spPr>
          <a:xfrm rot="5400000">
            <a:off x="5971786" y="1012365"/>
            <a:ext cx="2520281" cy="2889058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>
            <a:off x="251520" y="4892148"/>
            <a:ext cx="3835085" cy="126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086605" y="4676189"/>
            <a:ext cx="4968552" cy="461062"/>
          </a:xfrm>
          <a:prstGeom prst="ellipse">
            <a:avLst/>
          </a:prstGeom>
          <a:solidFill>
            <a:schemeClr val="accent1">
              <a:lumMod val="20000"/>
              <a:lumOff val="80000"/>
              <a:alpha val="6117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251520" y="4910693"/>
            <a:ext cx="3042997" cy="9215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255234" y="4345940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/>
                </a:solidFill>
                <a:latin typeface="Georgia"/>
              </a:rPr>
              <a:t>ION</a:t>
            </a:r>
          </a:p>
          <a:p>
            <a:pPr algn="ctr"/>
            <a:r>
              <a:rPr lang="it-IT" sz="1400" dirty="0" smtClean="0">
                <a:solidFill>
                  <a:schemeClr val="tx2"/>
                </a:solidFill>
                <a:latin typeface="Georgia"/>
              </a:rPr>
              <a:t>BEAM</a:t>
            </a:r>
            <a:endParaRPr lang="en-US" sz="1400" dirty="0">
              <a:solidFill>
                <a:schemeClr val="tx2"/>
              </a:solidFill>
              <a:latin typeface="Georgia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181593" y="4221088"/>
            <a:ext cx="1944216" cy="1368152"/>
            <a:chOff x="1259632" y="3482347"/>
            <a:chExt cx="1944216" cy="1368152"/>
          </a:xfrm>
        </p:grpSpPr>
        <p:grpSp>
          <p:nvGrpSpPr>
            <p:cNvPr id="76" name="Group 75"/>
            <p:cNvGrpSpPr/>
            <p:nvPr/>
          </p:nvGrpSpPr>
          <p:grpSpPr>
            <a:xfrm>
              <a:off x="1600470" y="3857258"/>
              <a:ext cx="55141" cy="638645"/>
              <a:chOff x="1403648" y="4077072"/>
              <a:chExt cx="63624" cy="86673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403648" y="4079708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467272" y="4077072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</p:grpSp>
        <p:grpSp>
          <p:nvGrpSpPr>
            <p:cNvPr id="77" name="Group 76"/>
            <p:cNvGrpSpPr/>
            <p:nvPr/>
          </p:nvGrpSpPr>
          <p:grpSpPr>
            <a:xfrm>
              <a:off x="1748723" y="3857258"/>
              <a:ext cx="55141" cy="638645"/>
              <a:chOff x="1403648" y="4077072"/>
              <a:chExt cx="63624" cy="866732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403648" y="4079708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1467272" y="4077072"/>
                <a:ext cx="0" cy="864096"/>
              </a:xfrm>
              <a:prstGeom prst="line">
                <a:avLst/>
              </a:prstGeom>
              <a:noFill/>
              <a:ln w="28575" cap="flat" cmpd="sng" algn="ctr">
                <a:solidFill>
                  <a:srgbClr val="D60093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rgbClr val="FE8637">
                    <a:tint val="100000"/>
                    <a:shade val="100000"/>
                    <a:hueMod val="100000"/>
                    <a:satMod val="100000"/>
                  </a:srgbClr>
                </a:contourClr>
              </a:sp3d>
            </p:spPr>
          </p:cxnSp>
        </p:grpSp>
        <p:sp>
          <p:nvSpPr>
            <p:cNvPr id="78" name="Rectangle 77"/>
            <p:cNvSpPr/>
            <p:nvPr/>
          </p:nvSpPr>
          <p:spPr>
            <a:xfrm>
              <a:off x="1259632" y="3482347"/>
              <a:ext cx="1944216" cy="1368152"/>
            </a:xfrm>
            <a:prstGeom prst="rect">
              <a:avLst/>
            </a:prstGeom>
            <a:noFill/>
            <a:ln w="19050" cap="flat" cmpd="sng" algn="ctr">
              <a:solidFill>
                <a:srgbClr val="FE8637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Georgia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483768" y="3645024"/>
              <a:ext cx="499255" cy="1011224"/>
              <a:chOff x="2848609" y="3645024"/>
              <a:chExt cx="499255" cy="1011224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848609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3280657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</p:grpSp>
        <p:grpSp>
          <p:nvGrpSpPr>
            <p:cNvPr id="80" name="Group 79"/>
            <p:cNvGrpSpPr/>
            <p:nvPr/>
          </p:nvGrpSpPr>
          <p:grpSpPr>
            <a:xfrm>
              <a:off x="1443135" y="3645024"/>
              <a:ext cx="499255" cy="1011224"/>
              <a:chOff x="2848609" y="3645024"/>
              <a:chExt cx="499255" cy="1011224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848609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  <p:grpSp>
            <p:nvGrpSpPr>
              <p:cNvPr id="82" name="Group 81"/>
              <p:cNvGrpSpPr/>
              <p:nvPr/>
            </p:nvGrpSpPr>
            <p:grpSpPr>
              <a:xfrm>
                <a:off x="3280657" y="3645024"/>
                <a:ext cx="67207" cy="1011224"/>
                <a:chOff x="2848609" y="3645024"/>
                <a:chExt cx="67207" cy="1011224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848609" y="3645024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915816" y="3648136"/>
                  <a:ext cx="0" cy="100811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E8637"/>
                  </a:solidFill>
                  <a:prstDash val="solid"/>
                </a:ln>
                <a:effectLst>
                  <a:outerShdw blurRad="50800" dist="43000" dir="5400000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alanced" dir="t">
                    <a:rot lat="0" lon="0" rev="0"/>
                  </a:lightRig>
                </a:scene3d>
                <a:sp3d prstMaterial="matte">
                  <a:bevelT w="0" h="0"/>
                  <a:contourClr>
                    <a:srgbClr val="FE8637">
                      <a:tint val="100000"/>
                      <a:shade val="100000"/>
                      <a:hueMod val="100000"/>
                      <a:satMod val="100000"/>
                    </a:srgbClr>
                  </a:contourClr>
                </a:sp3d>
              </p:spPr>
            </p:cxnSp>
          </p:grp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5" name="Curved Down Arrow 4"/>
          <p:cNvSpPr/>
          <p:nvPr/>
        </p:nvSpPr>
        <p:spPr>
          <a:xfrm>
            <a:off x="5292080" y="3861048"/>
            <a:ext cx="1368152" cy="44467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 flipH="1" flipV="1">
            <a:off x="5292080" y="5504604"/>
            <a:ext cx="1368152" cy="444676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0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«Cristalleria»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02327126"/>
              </p:ext>
            </p:extLst>
          </p:nvPr>
        </p:nvGraphicFramePr>
        <p:xfrm>
          <a:off x="758285" y="1340764"/>
          <a:ext cx="7558131" cy="496855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62766"/>
                <a:gridCol w="452489"/>
                <a:gridCol w="344753"/>
                <a:gridCol w="396466"/>
                <a:gridCol w="396466"/>
                <a:gridCol w="396466"/>
                <a:gridCol w="344753"/>
                <a:gridCol w="344753"/>
                <a:gridCol w="344753"/>
                <a:gridCol w="468559"/>
                <a:gridCol w="492370"/>
                <a:gridCol w="492370"/>
                <a:gridCol w="1055077"/>
                <a:gridCol w="422030"/>
                <a:gridCol w="422030"/>
                <a:gridCol w="422030"/>
              </a:tblGrid>
              <a:tr h="1499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Density (g/cm3)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l (cm)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r>
                        <a:rPr lang="en-US" sz="1200" u="none" strike="noStrike" baseline="-25000" dirty="0">
                          <a:effectLst/>
                        </a:rPr>
                        <a:t>0</a:t>
                      </a:r>
                      <a:r>
                        <a:rPr lang="en-US" sz="1200" u="none" strike="noStrike" dirty="0">
                          <a:effectLst/>
                        </a:rPr>
                        <a:t> (cm)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l/X</a:t>
                      </a:r>
                      <a:r>
                        <a:rPr lang="en-US" sz="1200" u="none" strike="noStrike" baseline="-25000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R</a:t>
                      </a:r>
                      <a:r>
                        <a:rPr lang="en-US" sz="1200" u="none" strike="noStrike" baseline="-25000" dirty="0">
                          <a:effectLst/>
                        </a:rPr>
                        <a:t>M</a:t>
                      </a:r>
                      <a:r>
                        <a:rPr lang="en-US" sz="1200" u="none" strike="noStrike" dirty="0">
                          <a:effectLst/>
                        </a:rPr>
                        <a:t> (cm)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Cube side (cm) @ </a:t>
                      </a:r>
                      <a:r>
                        <a:rPr lang="en-US" sz="1200" u="none" strike="noStrike" dirty="0" smtClean="0">
                          <a:effectLst/>
                        </a:rPr>
                        <a:t>2t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Total </a:t>
                      </a:r>
                      <a:r>
                        <a:rPr lang="en-US" sz="1200" u="none" strike="noStrike" dirty="0" err="1">
                          <a:effectLst/>
                        </a:rPr>
                        <a:t>n.int.lengths</a:t>
                      </a:r>
                      <a:r>
                        <a:rPr lang="en-US" sz="1200" u="none" strike="noStrike" dirty="0">
                          <a:effectLst/>
                        </a:rPr>
                        <a:t> @ 2t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Total </a:t>
                      </a:r>
                      <a:r>
                        <a:rPr lang="en-US" sz="1200" u="none" strike="noStrike" dirty="0" err="1">
                          <a:effectLst/>
                        </a:rPr>
                        <a:t>n.rad.lengths</a:t>
                      </a:r>
                      <a:r>
                        <a:rPr lang="en-US" sz="1200" u="none" strike="noStrike" dirty="0">
                          <a:effectLst/>
                        </a:rPr>
                        <a:t> @ 2t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W.L. max. emission (nm)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D.time</a:t>
                      </a:r>
                      <a:r>
                        <a:rPr lang="en-US" sz="1200" u="none" strike="noStrike" dirty="0">
                          <a:effectLst/>
                        </a:rPr>
                        <a:t> (ns)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L.Y. (%) @300K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it-IT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Cherenkov</a:t>
                      </a:r>
                      <a:endParaRPr kumimoji="0"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559" marR="6559" marT="6559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L.Y.*VTH2090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Sp.Res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/ </a:t>
                      </a:r>
                      <a:r>
                        <a:rPr lang="it-IT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W.L.max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...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Symbol"/>
                        </a:rPr>
                        <a:t>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it-IT" sz="1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CaF2:Eu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Scionix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559" marR="6559" marT="655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25,3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CsI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DETEC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CsI:Na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DETEC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43,0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CsI:Tl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DETEC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YAG:Ce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4,57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Crytur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BaF2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Scionix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YAP:Ce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Scionix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LuAG:Ce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6,73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Crytur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BSO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MolTech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BGO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CERN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LYSO:Ce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Cinesi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PWO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MolTech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4" name="Picture 4" descr="http://sr.photos3.fotosearch.com/bthumb/CSP/CSP543/k543958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9353">
            <a:off x="7810259" y="94460"/>
            <a:ext cx="1052526" cy="10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Segnali attesi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2216412"/>
              </p:ext>
            </p:extLst>
          </p:nvPr>
        </p:nvGraphicFramePr>
        <p:xfrm>
          <a:off x="1151620" y="1268760"/>
          <a:ext cx="6372707" cy="3707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003"/>
                <a:gridCol w="679213"/>
                <a:gridCol w="679213"/>
                <a:gridCol w="679213"/>
                <a:gridCol w="679213"/>
                <a:gridCol w="679213"/>
                <a:gridCol w="679213"/>
                <a:gridCol w="679213"/>
                <a:gridCol w="679213"/>
              </a:tblGrid>
              <a:tr h="28517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CaF2:Eu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CsI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CsI:Na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CsI:Tl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YAG:Ce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BaF2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YAP:Ce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LuAG:Ce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BSO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LYSO:Ce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PWO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9" marR="6559" marT="65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94116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Segnale di ionizzazione atteso (% del </a:t>
            </a:r>
            <a:r>
              <a:rPr lang="it-IT" dirty="0" err="1" smtClean="0">
                <a:solidFill>
                  <a:prstClr val="black"/>
                </a:solidFill>
              </a:rPr>
              <a:t>CsI:Tl</a:t>
            </a:r>
            <a:r>
              <a:rPr lang="it-IT" dirty="0" smtClean="0">
                <a:solidFill>
                  <a:prstClr val="black"/>
                </a:solidFill>
              </a:rPr>
              <a:t>), tenendo conto della risposta spettrale del PD, della LY, delle dimensioni e della densità del cristallo, in funzione dello 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prstClr val="black"/>
                </a:solidFill>
              </a:rPr>
              <a:t>CsI</a:t>
            </a:r>
            <a:r>
              <a:rPr lang="it-IT" dirty="0" smtClean="0">
                <a:solidFill>
                  <a:prstClr val="black"/>
                </a:solidFill>
              </a:rPr>
              <a:t>(</a:t>
            </a:r>
            <a:r>
              <a:rPr lang="it-IT" dirty="0" err="1" smtClean="0">
                <a:solidFill>
                  <a:prstClr val="black"/>
                </a:solidFill>
              </a:rPr>
              <a:t>Tl</a:t>
            </a:r>
            <a:r>
              <a:rPr lang="it-IT" dirty="0" smtClean="0">
                <a:solidFill>
                  <a:prstClr val="black"/>
                </a:solidFill>
              </a:rPr>
              <a:t>) </a:t>
            </a:r>
            <a:r>
              <a:rPr lang="it-IT" dirty="0" smtClean="0">
                <a:solidFill>
                  <a:prstClr val="black"/>
                </a:solidFill>
                <a:sym typeface="Symbol"/>
              </a:rPr>
              <a:t> </a:t>
            </a:r>
            <a:r>
              <a:rPr lang="it-IT" dirty="0" smtClean="0">
                <a:solidFill>
                  <a:prstClr val="black"/>
                </a:solidFill>
              </a:rPr>
              <a:t>S/N&gt;10 @</a:t>
            </a:r>
            <a:r>
              <a:rPr lang="it-IT" i="1" dirty="0" err="1" smtClean="0">
                <a:solidFill>
                  <a:prstClr val="black"/>
                </a:solidFill>
              </a:rPr>
              <a:t>mip</a:t>
            </a:r>
            <a:r>
              <a:rPr lang="it-IT" dirty="0" smtClean="0">
                <a:solidFill>
                  <a:prstClr val="black"/>
                </a:solidFill>
              </a:rPr>
              <a:t>  (CERN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Evidenziati gli ioni dai quali ci si aspetta un segnale rivelabile (S/N&gt;5)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4" descr="http://sr.photos3.fotosearch.com/bthumb/CSP/CSP543/k543958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9353">
            <a:off x="7810259" y="94460"/>
            <a:ext cx="1052526" cy="10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2115655"/>
            <a:ext cx="34496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96336" y="2403687"/>
            <a:ext cx="34496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2691719"/>
            <a:ext cx="34496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2979751"/>
            <a:ext cx="34496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3267783"/>
            <a:ext cx="34496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96336" y="3555815"/>
            <a:ext cx="34496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96336" y="3789040"/>
            <a:ext cx="34496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96336" y="4087635"/>
            <a:ext cx="34496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6096" y="4368085"/>
            <a:ext cx="34496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0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Signals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8" y="1181100"/>
            <a:ext cx="2654238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51" y="1196952"/>
            <a:ext cx="2654237" cy="18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653" y="1152735"/>
            <a:ext cx="821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CsI:Na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1164310"/>
            <a:ext cx="7463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</a:lstStyle>
          <a:p>
            <a:r>
              <a:rPr lang="it-IT" dirty="0" err="1"/>
              <a:t>CsI:Tl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81100"/>
            <a:ext cx="2654237" cy="18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23372" y="1185177"/>
            <a:ext cx="9406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YAG:Ce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9" y="2981100"/>
            <a:ext cx="2654237" cy="18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5616" y="2915652"/>
            <a:ext cx="833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  BaF2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2654237" cy="18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2987660"/>
            <a:ext cx="9013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YAP:Ce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002801"/>
            <a:ext cx="2654237" cy="18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98746" y="2924944"/>
            <a:ext cx="1049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LuAG:Ce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9" y="4781100"/>
            <a:ext cx="2654237" cy="18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9290" y="4725144"/>
            <a:ext cx="6864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BGO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96952"/>
            <a:ext cx="2654237" cy="180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96174" y="4725144"/>
            <a:ext cx="886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LYSO</a:t>
            </a:r>
            <a:endParaRPr lang="en-US" dirty="0"/>
          </a:p>
        </p:txBody>
      </p:sp>
      <p:pic>
        <p:nvPicPr>
          <p:cNvPr id="24" name="Picture 23" descr="http://sr.photos3.fotosearch.com/bthumb/CSP/CSP543/k543958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9353">
            <a:off x="7810259" y="94460"/>
            <a:ext cx="1052526" cy="10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24128" y="5094476"/>
            <a:ext cx="19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All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events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FF5050"/>
                </a:solidFill>
              </a:rPr>
              <a:t>Non-</a:t>
            </a:r>
            <a:r>
              <a:rPr lang="it-IT" dirty="0" err="1" smtClean="0">
                <a:solidFill>
                  <a:srgbClr val="FF5050"/>
                </a:solidFill>
              </a:rPr>
              <a:t>interacting</a:t>
            </a:r>
            <a:r>
              <a:rPr lang="it-IT" dirty="0" smtClean="0">
                <a:solidFill>
                  <a:srgbClr val="FF5050"/>
                </a:solidFill>
              </a:rPr>
              <a:t> He</a:t>
            </a: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Crystals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749347"/>
              </p:ext>
            </p:extLst>
          </p:nvPr>
        </p:nvGraphicFramePr>
        <p:xfrm>
          <a:off x="467544" y="1628800"/>
          <a:ext cx="6552729" cy="425916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70774"/>
                <a:gridCol w="728081"/>
                <a:gridCol w="728081"/>
                <a:gridCol w="1152795"/>
                <a:gridCol w="1152795"/>
                <a:gridCol w="941143"/>
                <a:gridCol w="879060"/>
              </a:tblGrid>
              <a:tr h="3518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Expected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Measured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42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Z=1</a:t>
                      </a:r>
                    </a:p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a.u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Z=2</a:t>
                      </a:r>
                    </a:p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a.u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Z=2</a:t>
                      </a:r>
                    </a:p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(ADC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counts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Relative</a:t>
                      </a:r>
                      <a:r>
                        <a:rPr lang="it-I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Norm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. @</a:t>
                      </a:r>
                      <a:r>
                        <a:rPr lang="en-US" sz="1600" u="none" strike="noStrike" dirty="0" err="1" smtClean="0">
                          <a:effectLst/>
                          <a:latin typeface="+mn-lt"/>
                        </a:rPr>
                        <a:t>CsI:Tl</a:t>
                      </a:r>
                      <a:endParaRPr lang="en-US" sz="16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a.u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Measured/Expected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CsI:Na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1336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1,3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CsI:Tl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2330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YAG:Ce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1,4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BaF2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+mn-lt"/>
                        </a:rPr>
                        <a:t>95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+mn-lt"/>
                        </a:rPr>
                        <a:t>14,6%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+mn-lt"/>
                        </a:rPr>
                        <a:t>16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+mn-lt"/>
                        </a:rPr>
                        <a:t>0,4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YAP:Ce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0,8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LuAG:Ce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2,6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BSO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+mn-lt"/>
                        </a:rPr>
                        <a:t>-</a:t>
                      </a:r>
                      <a:endParaRPr lang="en-US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BGO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LYSO:Ce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0,9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5856" y="5867980"/>
            <a:ext cx="149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4"/>
                </a:solidFill>
              </a:rPr>
              <a:t>(</a:t>
            </a:r>
            <a:r>
              <a:rPr lang="it-IT" b="1" dirty="0" err="1" smtClean="0">
                <a:solidFill>
                  <a:schemeClr val="accent4"/>
                </a:solidFill>
              </a:rPr>
              <a:t>preliminary</a:t>
            </a:r>
            <a:r>
              <a:rPr lang="it-IT" b="1" dirty="0" smtClean="0">
                <a:solidFill>
                  <a:schemeClr val="accent4"/>
                </a:solidFill>
              </a:rPr>
              <a:t>)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5" name="Picture 4" descr="http://sr.photos3.fotosearch.com/bthumb/CSP/CSP543/k543958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9353">
            <a:off x="7810259" y="94460"/>
            <a:ext cx="1052526" cy="10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54560"/>
          <a:stretch/>
        </p:blipFill>
        <p:spPr>
          <a:xfrm>
            <a:off x="7164288" y="3775105"/>
            <a:ext cx="1785300" cy="241878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r="55339"/>
          <a:stretch/>
        </p:blipFill>
        <p:spPr>
          <a:xfrm>
            <a:off x="7164288" y="1268760"/>
            <a:ext cx="1760341" cy="2476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5554" y="3816193"/>
            <a:ext cx="75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LuAG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1360061"/>
            <a:ext cx="60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YAP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A6378"/>
                </a:solidFill>
              </a:rPr>
              <a:t>12/11/2015</a:t>
            </a:r>
            <a:endParaRPr lang="it-IT">
              <a:solidFill>
                <a:srgbClr val="5A637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/>
              <a:t>Implementation</a:t>
            </a:r>
            <a:r>
              <a:rPr lang="it-IT" dirty="0" smtClean="0"/>
              <a:t> of BT information, under progress</a:t>
            </a:r>
          </a:p>
          <a:p>
            <a:endParaRPr lang="it-IT" dirty="0"/>
          </a:p>
          <a:p>
            <a:r>
              <a:rPr lang="it-IT" dirty="0" err="1" smtClean="0"/>
              <a:t>Shower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Comparison</a:t>
            </a:r>
            <a:r>
              <a:rPr lang="it-IT" dirty="0" smtClean="0"/>
              <a:t> of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for </a:t>
            </a:r>
            <a:r>
              <a:rPr lang="it-IT" dirty="0" err="1" smtClean="0"/>
              <a:t>individual</a:t>
            </a:r>
            <a:r>
              <a:rPr lang="it-IT" dirty="0" smtClean="0"/>
              <a:t> </a:t>
            </a:r>
            <a:r>
              <a:rPr lang="it-IT" dirty="0" err="1" smtClean="0"/>
              <a:t>ions</a:t>
            </a:r>
            <a:r>
              <a:rPr lang="it-IT" dirty="0" smtClean="0"/>
              <a:t> with Feb2013 </a:t>
            </a:r>
            <a:r>
              <a:rPr lang="it-IT" dirty="0" err="1" smtClean="0"/>
              <a:t>results</a:t>
            </a:r>
            <a:endParaRPr lang="it-IT" dirty="0" smtClean="0"/>
          </a:p>
          <a:p>
            <a:pPr lvl="1"/>
            <a:r>
              <a:rPr lang="it-IT" dirty="0" err="1" smtClean="0"/>
              <a:t>Tuning</a:t>
            </a:r>
            <a:r>
              <a:rPr lang="it-IT" dirty="0" smtClean="0"/>
              <a:t> of MC model (no OCT) and </a:t>
            </a:r>
            <a:r>
              <a:rPr lang="it-IT" dirty="0" err="1" smtClean="0"/>
              <a:t>comparison</a:t>
            </a:r>
            <a:r>
              <a:rPr lang="it-IT" dirty="0" smtClean="0"/>
              <a:t> with </a:t>
            </a:r>
            <a:r>
              <a:rPr lang="it-IT" dirty="0" err="1" smtClean="0"/>
              <a:t>beam</a:t>
            </a:r>
            <a:r>
              <a:rPr lang="it-IT" dirty="0" smtClean="0"/>
              <a:t>-test data</a:t>
            </a:r>
          </a:p>
          <a:p>
            <a:pPr lvl="1"/>
            <a:endParaRPr lang="it-IT" dirty="0"/>
          </a:p>
          <a:p>
            <a:r>
              <a:rPr lang="it-IT" dirty="0" smtClean="0"/>
              <a:t>Test </a:t>
            </a:r>
            <a:r>
              <a:rPr lang="it-IT" dirty="0" err="1" smtClean="0"/>
              <a:t>crystals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Study</a:t>
            </a:r>
            <a:r>
              <a:rPr lang="it-IT" dirty="0" smtClean="0"/>
              <a:t> of </a:t>
            </a:r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with Z-</a:t>
            </a:r>
            <a:r>
              <a:rPr lang="it-IT" dirty="0" err="1" smtClean="0"/>
              <a:t>tag</a:t>
            </a:r>
            <a:r>
              <a:rPr lang="it-IT" dirty="0" smtClean="0"/>
              <a:t> </a:t>
            </a:r>
            <a:r>
              <a:rPr lang="it-IT" dirty="0" err="1" smtClean="0"/>
              <a:t>given</a:t>
            </a:r>
            <a:r>
              <a:rPr lang="it-IT" dirty="0" smtClean="0"/>
              <a:t> by 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3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Feb2013 </a:t>
            </a:r>
            <a:r>
              <a:rPr lang="it-IT" dirty="0" smtClean="0">
                <a:sym typeface="Symbol"/>
              </a:rPr>
              <a:t> </a:t>
            </a:r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–vs– Z</a:t>
            </a:r>
            <a:r>
              <a:rPr lang="it-IT" baseline="30000" dirty="0" smtClean="0"/>
              <a:t>2</a:t>
            </a:r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/>
          <a:stretch/>
        </p:blipFill>
        <p:spPr>
          <a:xfrm>
            <a:off x="614023" y="2156679"/>
            <a:ext cx="4041775" cy="3655989"/>
          </a:xfrm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783" y="1950571"/>
            <a:ext cx="4235665" cy="39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2773" y="4235663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it-IT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7071" y="4110811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0143" y="3949379"/>
            <a:ext cx="397866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3435" y="3260363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1752" y="4019639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it-IT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6050" y="3707164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2800" y="3606755"/>
            <a:ext cx="328815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</a:t>
            </a:r>
          </a:p>
          <a:p>
            <a:pPr algn="ctr"/>
            <a:r>
              <a:rPr 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1389" y="4001627"/>
            <a:ext cx="327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63688" y="1872117"/>
            <a:ext cx="201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Ionization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signal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724128" y="1940059"/>
            <a:ext cx="2003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66"/>
                </a:solidFill>
              </a:rPr>
              <a:t>Cross-talk </a:t>
            </a:r>
            <a:r>
              <a:rPr lang="it-IT" sz="2000" b="1" dirty="0" err="1" smtClean="0">
                <a:solidFill>
                  <a:srgbClr val="FF0066"/>
                </a:solidFill>
              </a:rPr>
              <a:t>signal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-175523" y="3031860"/>
            <a:ext cx="19092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Equilized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3679515" y="3031860"/>
            <a:ext cx="19092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Equilized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ADC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148064" y="2311594"/>
            <a:ext cx="2376264" cy="302433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055503" y="5580529"/>
            <a:ext cx="214834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Linear </a:t>
            </a:r>
            <a:r>
              <a:rPr lang="it-IT" sz="1600" dirty="0" err="1">
                <a:solidFill>
                  <a:srgbClr val="FF0000"/>
                </a:solidFill>
              </a:rPr>
              <a:t>fit</a:t>
            </a:r>
            <a:r>
              <a:rPr lang="it-IT" sz="1600" dirty="0">
                <a:solidFill>
                  <a:srgbClr val="FF0000"/>
                </a:solidFill>
              </a:rPr>
              <a:t> from He to </a:t>
            </a:r>
            <a:r>
              <a:rPr lang="it-IT" sz="1600" dirty="0" smtClean="0">
                <a:solidFill>
                  <a:srgbClr val="FF0000"/>
                </a:solidFill>
              </a:rPr>
              <a:t>O</a:t>
            </a:r>
          </a:p>
          <a:p>
            <a:r>
              <a:rPr lang="it-IT" sz="1600" dirty="0" smtClean="0">
                <a:solidFill>
                  <a:srgbClr val="0000CC"/>
                </a:solidFill>
              </a:rPr>
              <a:t>Linear </a:t>
            </a:r>
            <a:r>
              <a:rPr lang="it-IT" sz="1600" dirty="0" err="1" smtClean="0">
                <a:solidFill>
                  <a:srgbClr val="0000CC"/>
                </a:solidFill>
              </a:rPr>
              <a:t>fit</a:t>
            </a:r>
            <a:r>
              <a:rPr lang="it-IT" sz="1600" dirty="0" smtClean="0">
                <a:solidFill>
                  <a:srgbClr val="0000CC"/>
                </a:solidFill>
              </a:rPr>
              <a:t> from  Na to Cl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66730" y="3736781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</a:p>
          <a:p>
            <a:pPr algn="ctr"/>
            <a:r>
              <a:rPr lang="it-IT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endParaRPr lang="it-IT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200" y="4356393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66"/>
                </a:solidFill>
              </a:rPr>
              <a:t>Non-</a:t>
            </a:r>
            <a:r>
              <a:rPr lang="it-IT" dirty="0" err="1" smtClean="0">
                <a:solidFill>
                  <a:srgbClr val="FF0066"/>
                </a:solidFill>
              </a:rPr>
              <a:t>linearity</a:t>
            </a:r>
            <a:r>
              <a:rPr lang="it-IT" dirty="0" smtClean="0">
                <a:solidFill>
                  <a:srgbClr val="FF0066"/>
                </a:solidFill>
              </a:rPr>
              <a:t> in </a:t>
            </a:r>
            <a:r>
              <a:rPr lang="it-IT" dirty="0" err="1" smtClean="0">
                <a:solidFill>
                  <a:srgbClr val="FF0066"/>
                </a:solidFill>
              </a:rPr>
              <a:t>scintillator</a:t>
            </a:r>
            <a:r>
              <a:rPr lang="it-IT" dirty="0" smtClean="0">
                <a:solidFill>
                  <a:srgbClr val="FF0066"/>
                </a:solidFill>
              </a:rPr>
              <a:t> </a:t>
            </a:r>
            <a:r>
              <a:rPr lang="it-IT" dirty="0" err="1" smtClean="0">
                <a:solidFill>
                  <a:srgbClr val="FF0066"/>
                </a:solidFill>
              </a:rPr>
              <a:t>response</a:t>
            </a:r>
            <a:r>
              <a:rPr lang="it-IT" dirty="0" smtClean="0">
                <a:solidFill>
                  <a:srgbClr val="FF0066"/>
                </a:solidFill>
              </a:rPr>
              <a:t> to high-Z </a:t>
            </a:r>
            <a:r>
              <a:rPr lang="it-IT" dirty="0" err="1" smtClean="0">
                <a:solidFill>
                  <a:srgbClr val="FF0066"/>
                </a:solidFill>
              </a:rPr>
              <a:t>ions</a:t>
            </a:r>
            <a:r>
              <a:rPr lang="it-IT" dirty="0" smtClean="0">
                <a:solidFill>
                  <a:srgbClr val="FF0066"/>
                </a:solidFill>
              </a:rPr>
              <a:t> 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097" y="1399088"/>
            <a:ext cx="765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Non-linear </a:t>
            </a:r>
            <a:r>
              <a:rPr lang="it-IT" sz="2000" dirty="0" err="1" smtClean="0"/>
              <a:t>behaviour</a:t>
            </a:r>
            <a:r>
              <a:rPr lang="it-IT" sz="2000" dirty="0" smtClean="0"/>
              <a:t> for </a:t>
            </a:r>
            <a:r>
              <a:rPr lang="it-IT" sz="2000" dirty="0" err="1" smtClean="0"/>
              <a:t>higher</a:t>
            </a:r>
            <a:r>
              <a:rPr lang="it-IT" sz="2000" dirty="0" smtClean="0"/>
              <a:t> Z  </a:t>
            </a:r>
            <a:r>
              <a:rPr lang="it-IT" sz="2000" dirty="0" smtClean="0">
                <a:sym typeface="Symbol"/>
              </a:rPr>
              <a:t> </a:t>
            </a:r>
            <a:r>
              <a:rPr lang="it-IT" sz="2000" dirty="0" err="1" smtClean="0">
                <a:sym typeface="Symbol"/>
              </a:rPr>
              <a:t>not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instrumental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but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physical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effect</a:t>
            </a:r>
            <a:r>
              <a:rPr lang="it-IT" sz="2000" dirty="0" smtClean="0"/>
              <a:t>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96136" y="6011996"/>
            <a:ext cx="28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Courtesy</a:t>
            </a:r>
            <a:r>
              <a:rPr lang="it-IT" dirty="0" smtClean="0"/>
              <a:t> of Pisa/Siena </a:t>
            </a:r>
            <a:r>
              <a:rPr lang="it-IT" dirty="0" err="1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8" y="1440143"/>
            <a:ext cx="6628572" cy="44952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Feb2013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 </a:t>
            </a:r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/>
              <a:t>signal</a:t>
            </a:r>
            <a:r>
              <a:rPr lang="it-IT" dirty="0"/>
              <a:t> –vs– Z</a:t>
            </a:r>
            <a:r>
              <a:rPr lang="it-IT" baseline="30000" dirty="0"/>
              <a:t>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238239" y="4149080"/>
            <a:ext cx="134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6"/>
                </a:solidFill>
              </a:rPr>
              <a:t>17%</a:t>
            </a:r>
          </a:p>
          <a:p>
            <a:pPr algn="ctr"/>
            <a:r>
              <a:rPr lang="it-IT" sz="2000" dirty="0" err="1" smtClean="0">
                <a:solidFill>
                  <a:schemeClr val="accent6"/>
                </a:solidFill>
              </a:rPr>
              <a:t>discrepancy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207" y="4654877"/>
            <a:ext cx="322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3050"/>
            <a:r>
              <a:rPr lang="en-US" dirty="0">
                <a:sym typeface="Wingdings 2"/>
              </a:rPr>
              <a:t> </a:t>
            </a:r>
            <a:r>
              <a:rPr lang="en-US" dirty="0" smtClean="0">
                <a:sym typeface="Wingdings 2"/>
              </a:rPr>
              <a:t>	</a:t>
            </a:r>
            <a:r>
              <a:rPr lang="en-US" b="1" dirty="0" smtClean="0">
                <a:sym typeface="Wingdings 2"/>
              </a:rPr>
              <a:t>Central crystal (</a:t>
            </a:r>
            <a:r>
              <a:rPr lang="en-US" b="1" dirty="0" err="1" smtClean="0">
                <a:sym typeface="Wingdings 2"/>
              </a:rPr>
              <a:t>gaussian</a:t>
            </a:r>
            <a:r>
              <a:rPr lang="en-US" b="1" dirty="0" smtClean="0">
                <a:sym typeface="Wingdings 2"/>
              </a:rPr>
              <a:t> fit)</a:t>
            </a:r>
          </a:p>
          <a:p>
            <a:pPr defTabSz="273050"/>
            <a:r>
              <a:rPr lang="en-US" dirty="0" smtClean="0">
                <a:sym typeface="Wingdings 2"/>
              </a:rPr>
              <a:t>  Total over layer </a:t>
            </a:r>
            <a:endParaRPr lang="en-US" dirty="0">
              <a:sym typeface="Wingdings 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59632" y="3328856"/>
            <a:ext cx="5472608" cy="0"/>
          </a:xfrm>
          <a:prstGeom prst="line">
            <a:avLst/>
          </a:prstGeom>
          <a:ln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9632" y="4077072"/>
            <a:ext cx="5472608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48187" y="2339588"/>
                <a:ext cx="912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𝑆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187" y="2339588"/>
                <a:ext cx="91204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>
            <a:endCxn id="27" idx="1"/>
          </p:cNvCxnSpPr>
          <p:nvPr/>
        </p:nvCxnSpPr>
        <p:spPr>
          <a:xfrm>
            <a:off x="5353349" y="2524254"/>
            <a:ext cx="3948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82439" y="3329296"/>
            <a:ext cx="0" cy="748216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48649" y="3042826"/>
            <a:ext cx="2287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MC </a:t>
            </a:r>
            <a:r>
              <a:rPr lang="it-IT" dirty="0" err="1" smtClean="0">
                <a:solidFill>
                  <a:schemeClr val="accent6"/>
                </a:solidFill>
              </a:rPr>
              <a:t>tuning</a:t>
            </a:r>
            <a:r>
              <a:rPr lang="it-IT" dirty="0" smtClean="0">
                <a:solidFill>
                  <a:schemeClr val="accent6"/>
                </a:solidFill>
              </a:rPr>
              <a:t>:</a:t>
            </a:r>
          </a:p>
          <a:p>
            <a:pPr marL="182563" indent="-182563" defTabSz="6223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6"/>
                </a:solidFill>
              </a:rPr>
              <a:t>14% </a:t>
            </a:r>
            <a:r>
              <a:rPr lang="it-IT" dirty="0" err="1" smtClean="0">
                <a:solidFill>
                  <a:schemeClr val="accent6"/>
                </a:solidFill>
              </a:rPr>
              <a:t>optical</a:t>
            </a:r>
            <a:r>
              <a:rPr lang="it-IT" dirty="0" smtClean="0">
                <a:solidFill>
                  <a:schemeClr val="accent6"/>
                </a:solidFill>
              </a:rPr>
              <a:t> cross talk </a:t>
            </a:r>
            <a:r>
              <a:rPr lang="it-IT" dirty="0" smtClean="0">
                <a:sym typeface="Symbol"/>
              </a:rPr>
              <a:t> </a:t>
            </a:r>
            <a:r>
              <a:rPr lang="it-IT" dirty="0" smtClean="0"/>
              <a:t>to match cube/</a:t>
            </a:r>
            <a:r>
              <a:rPr lang="it-IT" dirty="0" err="1" smtClean="0"/>
              <a:t>layer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ratio for C</a:t>
            </a:r>
          </a:p>
          <a:p>
            <a:pPr marL="182563" indent="-182563" defTabSz="6223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6"/>
                </a:solidFill>
              </a:rPr>
              <a:t>4.5% </a:t>
            </a:r>
            <a:r>
              <a:rPr lang="it-IT" dirty="0" err="1" smtClean="0">
                <a:solidFill>
                  <a:schemeClr val="accent6"/>
                </a:solidFill>
              </a:rPr>
              <a:t>additional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gaussian</a:t>
            </a:r>
            <a:r>
              <a:rPr lang="it-IT" dirty="0" smtClean="0">
                <a:solidFill>
                  <a:schemeClr val="accent6"/>
                </a:solidFill>
              </a:rPr>
              <a:t> spread to single-</a:t>
            </a:r>
            <a:r>
              <a:rPr lang="it-IT" dirty="0" err="1" smtClean="0">
                <a:solidFill>
                  <a:schemeClr val="accent6"/>
                </a:solidFill>
              </a:rPr>
              <a:t>crystal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signal</a:t>
            </a:r>
            <a:r>
              <a:rPr lang="it-IT" dirty="0">
                <a:solidFill>
                  <a:schemeClr val="accent6"/>
                </a:solidFill>
                <a:sym typeface="Symbol"/>
              </a:rPr>
              <a:t> </a:t>
            </a:r>
            <a:r>
              <a:rPr lang="it-IT" dirty="0">
                <a:sym typeface="Symbol"/>
              </a:rPr>
              <a:t> </a:t>
            </a:r>
            <a:r>
              <a:rPr lang="it-IT" dirty="0" smtClean="0">
                <a:sym typeface="Symbol"/>
              </a:rPr>
              <a:t>to match </a:t>
            </a:r>
            <a:r>
              <a:rPr lang="it-IT" dirty="0" err="1" smtClean="0">
                <a:sym typeface="Symbol"/>
              </a:rPr>
              <a:t>ionization-signal</a:t>
            </a:r>
            <a:r>
              <a:rPr lang="it-IT" dirty="0" smtClean="0">
                <a:sym typeface="Symbol"/>
              </a:rPr>
              <a:t> spread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32240" y="1844824"/>
            <a:ext cx="2612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ym typeface="Symbol"/>
              </a:rPr>
              <a:t>Not-interacting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ions</a:t>
            </a:r>
            <a:endParaRPr lang="it-IT" dirty="0" smtClean="0">
              <a:sym typeface="Symbol"/>
            </a:endParaRPr>
          </a:p>
          <a:p>
            <a:r>
              <a:rPr lang="it-IT" dirty="0" smtClean="0">
                <a:sym typeface="Symbol"/>
              </a:rPr>
              <a:t>30.0GeV/u</a:t>
            </a:r>
            <a:endParaRPr lang="it-IT" dirty="0">
              <a:sym typeface="Symbol"/>
            </a:endParaRPr>
          </a:p>
          <a:p>
            <a:r>
              <a:rPr lang="it-IT" dirty="0" smtClean="0">
                <a:sym typeface="Symbol"/>
              </a:rPr>
              <a:t>(2013 test)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2225973" y="1399088"/>
            <a:ext cx="469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Discrepancy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</a:t>
            </a:r>
            <a:r>
              <a:rPr lang="it-IT" sz="2000" dirty="0" err="1" smtClean="0"/>
              <a:t>beam</a:t>
            </a:r>
            <a:r>
              <a:rPr lang="it-IT" sz="2000" dirty="0" smtClean="0"/>
              <a:t>-test </a:t>
            </a:r>
            <a:r>
              <a:rPr lang="it-IT" sz="2000" dirty="0" smtClean="0"/>
              <a:t>and MC data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-72008" y="2708920"/>
            <a:ext cx="125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2">
                    <a:lumMod val="75000"/>
                  </a:schemeClr>
                </a:solidFill>
              </a:rPr>
              <a:t>Prototype</a:t>
            </a: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bg2">
                    <a:lumMod val="75000"/>
                  </a:schemeClr>
                </a:solidFill>
              </a:rPr>
              <a:t>calibrated</a:t>
            </a: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 with He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557808" y="3539917"/>
            <a:ext cx="701824" cy="53715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72008" y="4902259"/>
            <a:ext cx="125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MC </a:t>
            </a:r>
            <a:r>
              <a:rPr lang="it-IT" sz="1600" dirty="0" err="1" smtClean="0">
                <a:solidFill>
                  <a:schemeClr val="bg2">
                    <a:lumMod val="75000"/>
                  </a:schemeClr>
                </a:solidFill>
              </a:rPr>
              <a:t>normalized</a:t>
            </a:r>
            <a:r>
              <a:rPr lang="it-IT" sz="1600" dirty="0" smtClean="0">
                <a:solidFill>
                  <a:schemeClr val="bg2">
                    <a:lumMod val="75000"/>
                  </a:schemeClr>
                </a:solidFill>
              </a:rPr>
              <a:t> to MIP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V="1">
            <a:off x="557808" y="4654877"/>
            <a:ext cx="701824" cy="24738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Feb2013 </a:t>
            </a:r>
            <a:r>
              <a:rPr lang="it-IT" dirty="0">
                <a:sym typeface="Symbol"/>
              </a:rPr>
              <a:t> </a:t>
            </a:r>
            <a:r>
              <a:rPr lang="it-IT" dirty="0" err="1" smtClean="0">
                <a:sym typeface="Symbol"/>
              </a:rPr>
              <a:t>Showers</a:t>
            </a:r>
            <a:r>
              <a:rPr lang="it-IT" dirty="0" smtClean="0">
                <a:sym typeface="Symbol"/>
              </a:rPr>
              <a:t>: </a:t>
            </a:r>
            <a:r>
              <a:rPr lang="it-IT" dirty="0" err="1" smtClean="0"/>
              <a:t>beam</a:t>
            </a:r>
            <a:r>
              <a:rPr lang="it-IT" dirty="0" smtClean="0"/>
              <a:t>-test </a:t>
            </a:r>
            <a:r>
              <a:rPr lang="it-IT" dirty="0"/>
              <a:t>–vs– MC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 dirty="0"/>
          </a:p>
        </p:txBody>
      </p:sp>
      <p:pic>
        <p:nvPicPr>
          <p:cNvPr id="8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4" y="1916832"/>
            <a:ext cx="4987924" cy="3888432"/>
          </a:xfrm>
        </p:spPr>
      </p:pic>
      <p:pic>
        <p:nvPicPr>
          <p:cNvPr id="9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314101"/>
            <a:ext cx="4041775" cy="2740973"/>
          </a:xfrm>
        </p:spPr>
      </p:pic>
      <p:cxnSp>
        <p:nvCxnSpPr>
          <p:cNvPr id="10" name="Straight Connector 9"/>
          <p:cNvCxnSpPr/>
          <p:nvPr/>
        </p:nvCxnSpPr>
        <p:spPr>
          <a:xfrm>
            <a:off x="5724128" y="2636912"/>
            <a:ext cx="0" cy="216024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6292" y="41490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Beam</a:t>
            </a:r>
            <a:r>
              <a:rPr lang="it-IT" dirty="0" smtClean="0">
                <a:solidFill>
                  <a:srgbClr val="0070C0"/>
                </a:solidFill>
              </a:rPr>
              <a:t> test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MC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2679303"/>
            <a:ext cx="5741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+1%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-5%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7393" y="4581128"/>
            <a:ext cx="5886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+5%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-3%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39862"/>
            <a:ext cx="66294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Feb2013 </a:t>
            </a:r>
            <a:r>
              <a:rPr lang="it-IT" dirty="0">
                <a:sym typeface="Symbol"/>
              </a:rPr>
              <a:t> </a:t>
            </a:r>
            <a:r>
              <a:rPr lang="it-IT" dirty="0" err="1" smtClean="0">
                <a:sym typeface="Symbol"/>
              </a:rPr>
              <a:t>Showers</a:t>
            </a:r>
            <a:r>
              <a:rPr lang="it-IT" dirty="0" smtClean="0">
                <a:sym typeface="Symbol"/>
              </a:rPr>
              <a:t>: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/>
              <a:t>resolution</a:t>
            </a:r>
            <a:r>
              <a:rPr lang="it-IT" dirty="0"/>
              <a:t>  –vs– 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3100658" y="5765194"/>
            <a:ext cx="2864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Showers</a:t>
            </a:r>
            <a:r>
              <a:rPr lang="it-IT" sz="2000" dirty="0" smtClean="0"/>
              <a:t>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on </a:t>
            </a:r>
            <a:r>
              <a:rPr lang="it-IT" sz="2000" dirty="0" err="1" smtClean="0"/>
              <a:t>layer</a:t>
            </a:r>
            <a:r>
              <a:rPr lang="it-IT" sz="2000" dirty="0" smtClean="0"/>
              <a:t> 3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20072" y="212414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 Beam test 2013</a:t>
            </a:r>
          </a:p>
          <a:p>
            <a:r>
              <a:rPr lang="en-US" sz="1600" dirty="0" smtClean="0">
                <a:sym typeface="Wingdings"/>
              </a:rPr>
              <a:t> MC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2060848"/>
                <a:ext cx="2525280" cy="7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060848"/>
                <a:ext cx="2525280" cy="7440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81565" y="510667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12.8 </a:t>
            </a:r>
            <a:r>
              <a:rPr lang="it-IT" sz="1600" b="1" dirty="0" err="1" smtClean="0">
                <a:solidFill>
                  <a:srgbClr val="FF0000"/>
                </a:solidFill>
              </a:rPr>
              <a:t>GeV</a:t>
            </a:r>
            <a:r>
              <a:rPr lang="it-IT" sz="1600" b="1" dirty="0" smtClean="0">
                <a:solidFill>
                  <a:srgbClr val="FF0000"/>
                </a:solidFill>
              </a:rPr>
              <a:t>/n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477052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30 </a:t>
            </a:r>
            <a:r>
              <a:rPr lang="it-IT" sz="1600" b="1" dirty="0" err="1" smtClean="0">
                <a:solidFill>
                  <a:srgbClr val="0070C0"/>
                </a:solidFill>
              </a:rPr>
              <a:t>GeV</a:t>
            </a:r>
            <a:r>
              <a:rPr lang="it-IT" sz="1600" b="1" dirty="0" smtClean="0">
                <a:solidFill>
                  <a:srgbClr val="0070C0"/>
                </a:solidFill>
              </a:rPr>
              <a:t>/n</a:t>
            </a:r>
            <a:endParaRPr lang="en-US" sz="1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20072" y="2708920"/>
                <a:ext cx="1614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𝑅𝑀𝑆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𝑀𝐸𝐴𝑁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08920"/>
                <a:ext cx="1614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Feb2013 </a:t>
            </a:r>
            <a:r>
              <a:rPr lang="it-IT" dirty="0">
                <a:sym typeface="Symbol"/>
              </a:rPr>
              <a:t> </a:t>
            </a:r>
            <a:r>
              <a:rPr lang="it-IT" dirty="0" err="1" smtClean="0"/>
              <a:t>Beam</a:t>
            </a:r>
            <a:r>
              <a:rPr lang="it-IT" dirty="0" smtClean="0"/>
              <a:t>-test </a:t>
            </a:r>
            <a:r>
              <a:rPr lang="it-IT" dirty="0"/>
              <a:t>–vs– MC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8" y="1974756"/>
            <a:ext cx="5018556" cy="3830508"/>
          </a:xfrm>
        </p:spPr>
      </p:pic>
      <p:pic>
        <p:nvPicPr>
          <p:cNvPr id="14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314101"/>
            <a:ext cx="4041775" cy="274097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279723" y="2636912"/>
            <a:ext cx="0" cy="216024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07685" y="2636912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Wingdings"/>
              </a:rPr>
              <a:t> Beam-test</a:t>
            </a:r>
          </a:p>
          <a:p>
            <a:r>
              <a:rPr lang="en-US" sz="1400" dirty="0" smtClean="0">
                <a:sym typeface="Wingdings"/>
              </a:rPr>
              <a:t> MC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63082" y="3429000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12.8 </a:t>
            </a:r>
            <a:r>
              <a:rPr lang="it-IT" sz="1400" b="1" dirty="0" err="1" smtClean="0">
                <a:solidFill>
                  <a:srgbClr val="FF0000"/>
                </a:solidFill>
              </a:rPr>
              <a:t>GeV</a:t>
            </a:r>
            <a:r>
              <a:rPr lang="it-IT" sz="1400" b="1" dirty="0" smtClean="0">
                <a:solidFill>
                  <a:srgbClr val="FF0000"/>
                </a:solidFill>
              </a:rPr>
              <a:t>/n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4173" y="3140968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30.0 </a:t>
            </a:r>
            <a:r>
              <a:rPr lang="it-IT" sz="1400" b="1" dirty="0" err="1" smtClean="0">
                <a:solidFill>
                  <a:srgbClr val="0070C0"/>
                </a:solidFill>
              </a:rPr>
              <a:t>GeV</a:t>
            </a:r>
            <a:r>
              <a:rPr lang="it-IT" sz="1400" b="1" dirty="0" smtClean="0">
                <a:solidFill>
                  <a:srgbClr val="0070C0"/>
                </a:solidFill>
              </a:rPr>
              <a:t>/n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6292" y="41490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Beam</a:t>
            </a:r>
            <a:r>
              <a:rPr lang="it-IT" dirty="0" smtClean="0">
                <a:solidFill>
                  <a:srgbClr val="0070C0"/>
                </a:solidFill>
              </a:rPr>
              <a:t> test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MC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679303"/>
            <a:ext cx="6030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-10%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7393" y="4581128"/>
            <a:ext cx="6030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+6%</a:t>
            </a:r>
          </a:p>
          <a:p>
            <a:pPr>
              <a:lnSpc>
                <a:spcPct val="70000"/>
              </a:lnSpc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-14%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00" y="1433633"/>
            <a:ext cx="66294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Feb2013 </a:t>
            </a:r>
            <a:r>
              <a:rPr lang="it-IT" dirty="0">
                <a:sym typeface="Symbol"/>
              </a:rPr>
              <a:t> </a:t>
            </a:r>
            <a:r>
              <a:rPr lang="it-IT" dirty="0" smtClean="0"/>
              <a:t>Energy </a:t>
            </a:r>
            <a:r>
              <a:rPr lang="it-IT" dirty="0" err="1"/>
              <a:t>resolution</a:t>
            </a:r>
            <a:r>
              <a:rPr lang="it-IT" dirty="0"/>
              <a:t>  –vs– 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12/11/2015</a:t>
            </a:r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5220072" y="212414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 Beam test 2013</a:t>
            </a:r>
          </a:p>
          <a:p>
            <a:r>
              <a:rPr lang="en-US" sz="1600" dirty="0" smtClean="0">
                <a:sym typeface="Wingdings"/>
              </a:rPr>
              <a:t> MC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1720" y="2060848"/>
                <a:ext cx="2525280" cy="7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0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060848"/>
                <a:ext cx="2525280" cy="7440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100658" y="5765194"/>
            <a:ext cx="2864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Showers</a:t>
            </a:r>
            <a:r>
              <a:rPr lang="it-IT" sz="2000" dirty="0" smtClean="0"/>
              <a:t>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on </a:t>
            </a:r>
            <a:r>
              <a:rPr lang="it-IT" sz="2000" dirty="0" err="1" smtClean="0"/>
              <a:t>layer</a:t>
            </a:r>
            <a:r>
              <a:rPr lang="it-IT" sz="2000" dirty="0" smtClean="0"/>
              <a:t> 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565" y="510667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12.8 </a:t>
            </a:r>
            <a:r>
              <a:rPr lang="it-IT" sz="1600" b="1" dirty="0" err="1" smtClean="0">
                <a:solidFill>
                  <a:srgbClr val="FF0000"/>
                </a:solidFill>
              </a:rPr>
              <a:t>GeV</a:t>
            </a:r>
            <a:r>
              <a:rPr lang="it-IT" sz="1600" b="1" dirty="0" smtClean="0">
                <a:solidFill>
                  <a:srgbClr val="FF0000"/>
                </a:solidFill>
              </a:rPr>
              <a:t>/n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477052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30 </a:t>
            </a:r>
            <a:r>
              <a:rPr lang="it-IT" sz="1600" b="1" dirty="0" err="1" smtClean="0">
                <a:solidFill>
                  <a:srgbClr val="0070C0"/>
                </a:solidFill>
              </a:rPr>
              <a:t>GeV</a:t>
            </a:r>
            <a:r>
              <a:rPr lang="it-IT" sz="1600" b="1" dirty="0" smtClean="0">
                <a:solidFill>
                  <a:srgbClr val="0070C0"/>
                </a:solidFill>
              </a:rPr>
              <a:t>/n</a:t>
            </a:r>
            <a:endParaRPr lang="en-US" sz="1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0072" y="2708920"/>
                <a:ext cx="1614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𝑅𝑀𝑆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𝑀𝐸𝐴𝑁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08920"/>
                <a:ext cx="1614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5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1856</Words>
  <Application>Microsoft Office PowerPoint</Application>
  <PresentationFormat>On-screen Show (4:3)</PresentationFormat>
  <Paragraphs>813</Paragraphs>
  <Slides>38</Slides>
  <Notes>0</Notes>
  <HiddenSlides>10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Tema di Office</vt:lpstr>
      <vt:lpstr>Origin</vt:lpstr>
      <vt:lpstr> Stato dell’analisi dei test su fascio</vt:lpstr>
      <vt:lpstr>Sommario test su fascio</vt:lpstr>
      <vt:lpstr>Feb2013  Single crystal signal</vt:lpstr>
      <vt:lpstr>Feb2013  Ionization signal –vs– Z2</vt:lpstr>
      <vt:lpstr>Feb2013  Ionization signal –vs– Z2</vt:lpstr>
      <vt:lpstr>Feb2013  Showers: beam-test –vs– MC data</vt:lpstr>
      <vt:lpstr>Feb2013  Showers: energy resolution  –vs– A</vt:lpstr>
      <vt:lpstr>Feb2013  Beam-test –vs– MC data</vt:lpstr>
      <vt:lpstr>Feb2013  Energy resolution  –vs– A</vt:lpstr>
      <vt:lpstr>Feb2013  conclusions</vt:lpstr>
      <vt:lpstr>The Feb-2015 setup</vt:lpstr>
      <vt:lpstr>The Feb-2015 setup</vt:lpstr>
      <vt:lpstr>Feb2015  Single crystal signal</vt:lpstr>
      <vt:lpstr>Feb2015  Calibration</vt:lpstr>
      <vt:lpstr>Front exposure</vt:lpstr>
      <vt:lpstr>Front exposure</vt:lpstr>
      <vt:lpstr>Front exposure</vt:lpstr>
      <vt:lpstr>Back exposure</vt:lpstr>
      <vt:lpstr>Front exposure</vt:lpstr>
      <vt:lpstr>Back exposure</vt:lpstr>
      <vt:lpstr>Feb2015  Calibration parameters</vt:lpstr>
      <vt:lpstr>Calibration parameters (2013)</vt:lpstr>
      <vt:lpstr>Maximum gain</vt:lpstr>
      <vt:lpstr>Minimum gain</vt:lpstr>
      <vt:lpstr>Maximum statistics (@first layer)</vt:lpstr>
      <vt:lpstr>Minimu statistics (n.entries&gt;1000)</vt:lpstr>
      <vt:lpstr>Feb2015  Parameter comparison</vt:lpstr>
      <vt:lpstr>Feb2015  Statistical errors</vt:lpstr>
      <vt:lpstr>PowerPoint Presentation</vt:lpstr>
      <vt:lpstr>19 GeV/u front –vs– 30 GeV/u front</vt:lpstr>
      <vt:lpstr>Gain dispersion</vt:lpstr>
      <vt:lpstr>2013 –vs– 2015 prototype</vt:lpstr>
      <vt:lpstr>Test of scintillating materials</vt:lpstr>
      <vt:lpstr>«Cristalleria»</vt:lpstr>
      <vt:lpstr>Segnali attesi</vt:lpstr>
      <vt:lpstr>Signals</vt:lpstr>
      <vt:lpstr>Crystals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Stato dell’analisi dei test su fascio</dc:title>
  <dc:creator>Utente</dc:creator>
  <cp:lastModifiedBy>Utente</cp:lastModifiedBy>
  <cp:revision>13</cp:revision>
  <dcterms:created xsi:type="dcterms:W3CDTF">2015-11-11T04:46:27Z</dcterms:created>
  <dcterms:modified xsi:type="dcterms:W3CDTF">2015-11-11T09:45:24Z</dcterms:modified>
</cp:coreProperties>
</file>