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58" r:id="rId3"/>
    <p:sldId id="260" r:id="rId4"/>
    <p:sldId id="261" r:id="rId5"/>
    <p:sldId id="263" r:id="rId6"/>
    <p:sldId id="264" r:id="rId7"/>
    <p:sldId id="265" r:id="rId8"/>
    <p:sldId id="267" r:id="rId9"/>
    <p:sldId id="262" r:id="rId10"/>
    <p:sldId id="268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AB953-C4BA-4384-83F1-805F777305B8}" type="datetimeFigureOut">
              <a:rPr lang="it-IT" smtClean="0"/>
              <a:t>12/11/15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65CA4-A9A1-4490-9FD7-A7E3A9A51DE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102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65CA4-A9A1-4490-9FD7-A7E3A9A51DE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36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793FB-A7E1-4B0C-AEC2-139778CE6570}" type="datetime1">
              <a:rPr lang="it-IT" smtClean="0"/>
              <a:t>12/11/15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CALOCUBE  Starting   Meeting     -  Firenze 22/01/2014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C209-D1F4-401D-A179-B4BC199218C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824C-993A-43E3-B433-FCDAB070FEC3}" type="datetime1">
              <a:rPr lang="it-IT" smtClean="0"/>
              <a:t>12/11/15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CALOCUBE  Starting   Meeting     -  Firenze 22/01/2014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C209-D1F4-401D-A179-B4BC199218C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EB83-CFB5-4874-A31F-CDC796332FEC}" type="datetime1">
              <a:rPr lang="it-IT" smtClean="0"/>
              <a:t>12/11/15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CALOCUBE  Starting   Meeting     -  Firenze 22/01/2014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C209-D1F4-401D-A179-B4BC199218C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6766-9E3D-4F91-BB43-956A15C623D9}" type="datetime1">
              <a:rPr lang="it-IT" smtClean="0"/>
              <a:t>12/11/15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CALOCUBE  Starting   Meeting     -  Firenze 22/01/2014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C209-D1F4-401D-A179-B4BC199218C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F506-432E-47CD-8D50-4AEB022A1BD4}" type="datetime1">
              <a:rPr lang="it-IT" smtClean="0"/>
              <a:t>12/11/15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CALOCUBE  Starting   Meeting     -  Firenze 22/01/2014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C209-D1F4-401D-A179-B4BC199218C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11BE-9D0D-48CF-BEF7-4E43077334C2}" type="datetime1">
              <a:rPr lang="it-IT" smtClean="0"/>
              <a:t>12/11/15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CALOCUBE  Starting   Meeting     -  Firenze 22/01/2014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C209-D1F4-401D-A179-B4BC199218C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263B-9886-4940-9101-6EAF8F3CEF27}" type="datetime1">
              <a:rPr lang="it-IT" smtClean="0"/>
              <a:t>12/11/15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CALOCUBE  Starting   Meeting     -  Firenze 22/01/2014 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C209-D1F4-401D-A179-B4BC199218C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75C3-3B41-43F6-B042-675E7070C522}" type="datetime1">
              <a:rPr lang="it-IT" smtClean="0"/>
              <a:t>12/11/15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CALOCUBE  Starting   Meeting     -  Firenze 22/01/2014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C209-D1F4-401D-A179-B4BC199218C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FF3C-4542-487F-9BB3-E354933D1285}" type="datetime1">
              <a:rPr lang="it-IT" smtClean="0"/>
              <a:t>12/11/15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CALOCUBE  Starting   Meeting     -  Firenze 22/01/2014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C209-D1F4-401D-A179-B4BC199218C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3CF1-1396-450F-B0A4-FF4806FCE8EE}" type="datetime1">
              <a:rPr lang="it-IT" smtClean="0"/>
              <a:t>12/11/15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CALOCUBE  Starting   Meeting     -  Firenze 22/01/2014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C209-D1F4-401D-A179-B4BC199218C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90BC-A419-43E4-97C7-64D88665A4D0}" type="datetime1">
              <a:rPr lang="it-IT" smtClean="0"/>
              <a:t>12/11/15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CALOCUBE  Starting   Meeting     -  Firenze 22/01/2014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C209-D1F4-401D-A179-B4BC199218C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29862-A67C-4ADA-A4E3-FB002D8B5184}" type="datetime1">
              <a:rPr lang="it-IT" smtClean="0"/>
              <a:t>12/11/15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CALOCUBE  Starting   Meeting     -  Firenze 22/01/2014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CC209-D1F4-401D-A179-B4BC199218C2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772400" cy="1470025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Programma test </a:t>
            </a:r>
            <a:r>
              <a:rPr lang="it-IT" b="1" dirty="0" err="1" smtClean="0">
                <a:solidFill>
                  <a:schemeClr val="tx2"/>
                </a:solidFill>
              </a:rPr>
              <a:t>beam</a:t>
            </a:r>
            <a:r>
              <a:rPr lang="it-IT" b="1" dirty="0" smtClean="0">
                <a:solidFill>
                  <a:schemeClr val="tx2"/>
                </a:solidFill>
              </a:rPr>
              <a:t> </a:t>
            </a:r>
            <a:br>
              <a:rPr lang="it-IT" b="1" dirty="0" smtClean="0">
                <a:solidFill>
                  <a:schemeClr val="tx2"/>
                </a:solidFill>
              </a:rPr>
            </a:br>
            <a:r>
              <a:rPr lang="it-IT" b="1" dirty="0" smtClean="0">
                <a:solidFill>
                  <a:schemeClr val="tx2"/>
                </a:solidFill>
              </a:rPr>
              <a:t>e risultati su BaF2 e Filtri ottici </a:t>
            </a:r>
            <a:r>
              <a:rPr lang="it-IT" b="1" dirty="0" smtClean="0">
                <a:solidFill>
                  <a:schemeClr val="tx2"/>
                </a:solidFill>
              </a:rPr>
              <a:t> 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152128"/>
          </a:xfrm>
        </p:spPr>
        <p:txBody>
          <a:bodyPr>
            <a:normAutofit/>
          </a:bodyPr>
          <a:lstStyle/>
          <a:p>
            <a:r>
              <a:rPr lang="it-IT" sz="2800" dirty="0" err="1" smtClean="0">
                <a:solidFill>
                  <a:schemeClr val="tx2"/>
                </a:solidFill>
              </a:rPr>
              <a:t>S.Albergo</a:t>
            </a:r>
            <a:endParaRPr lang="it-IT" sz="2800" dirty="0" smtClean="0">
              <a:solidFill>
                <a:schemeClr val="tx2"/>
              </a:solidFill>
            </a:endParaRPr>
          </a:p>
          <a:p>
            <a:r>
              <a:rPr lang="it-IT" sz="2800" dirty="0" smtClean="0">
                <a:solidFill>
                  <a:schemeClr val="tx2"/>
                </a:solidFill>
              </a:rPr>
              <a:t>Catania</a:t>
            </a:r>
            <a:endParaRPr lang="it-IT" sz="2800" dirty="0">
              <a:solidFill>
                <a:schemeClr val="tx2"/>
              </a:solidFill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6588224" y="404664"/>
            <a:ext cx="1785392" cy="1160906"/>
            <a:chOff x="6801120" y="3982019"/>
            <a:chExt cx="2219040" cy="1909640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7464960" y="4478871"/>
              <a:ext cx="1160640" cy="1160762"/>
            </a:xfrm>
            <a:prstGeom prst="cube">
              <a:avLst>
                <a:gd name="adj" fmla="val 25000"/>
              </a:avLst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801120" y="5060691"/>
              <a:ext cx="580320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8045281" y="3982019"/>
              <a:ext cx="1440" cy="5803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8624160" y="4064107"/>
              <a:ext cx="228960" cy="331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7381440" y="5308397"/>
              <a:ext cx="498240" cy="583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8542080" y="5060691"/>
              <a:ext cx="478080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CALOCUBE  Starting   Meeting     -  Firenze 22/01/2014 </a:t>
            </a:r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18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8240" b="12870"/>
          <a:stretch/>
        </p:blipFill>
        <p:spPr>
          <a:xfrm>
            <a:off x="35495" y="44624"/>
            <a:ext cx="4365567" cy="6813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749" y="504056"/>
            <a:ext cx="4269251" cy="6093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5744" y="3275394"/>
            <a:ext cx="338584" cy="53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4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CALOCUBE  Starting   Meeting     -  Firenze 22/01/2014 </a:t>
            </a:r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9" y="393700"/>
            <a:ext cx="8539755" cy="620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42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BaF</a:t>
            </a:r>
            <a:r>
              <a:rPr lang="en-US" baseline="-25000" dirty="0" smtClean="0"/>
              <a:t>2</a:t>
            </a:r>
            <a:r>
              <a:rPr lang="en-US" dirty="0" smtClean="0"/>
              <a:t> what next?</a:t>
            </a:r>
            <a:endParaRPr lang="en-US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CALOCUBE  Starting   Meeting     -  Firenze 22/01/2014 </a:t>
            </a:r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107504" y="2204864"/>
            <a:ext cx="88408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/>
              <a:t>Analisi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/>
              <a:t>c</a:t>
            </a:r>
            <a:r>
              <a:rPr lang="en-US" sz="2400" dirty="0" err="1" smtClean="0"/>
              <a:t>orrelazione</a:t>
            </a:r>
            <a:r>
              <a:rPr lang="en-US" sz="2400" dirty="0" smtClean="0"/>
              <a:t> </a:t>
            </a:r>
            <a:r>
              <a:rPr lang="en-US" sz="2400" dirty="0" err="1" smtClean="0"/>
              <a:t>tra</a:t>
            </a:r>
            <a:r>
              <a:rPr lang="en-US" sz="2400" dirty="0" smtClean="0"/>
              <a:t> </a:t>
            </a:r>
            <a:r>
              <a:rPr lang="en-US" sz="2400" dirty="0" err="1" smtClean="0"/>
              <a:t>misure</a:t>
            </a:r>
            <a:r>
              <a:rPr lang="en-US" sz="2400" dirty="0" smtClean="0"/>
              <a:t> </a:t>
            </a:r>
            <a:r>
              <a:rPr lang="en-US" sz="2400" dirty="0" err="1" smtClean="0"/>
              <a:t>dei</a:t>
            </a:r>
            <a:r>
              <a:rPr lang="en-US" sz="2400" dirty="0" smtClean="0"/>
              <a:t> </a:t>
            </a:r>
            <a:r>
              <a:rPr lang="en-US" sz="2400" dirty="0" err="1" smtClean="0"/>
              <a:t>segnali</a:t>
            </a:r>
            <a:r>
              <a:rPr lang="en-US" sz="2400" dirty="0" smtClean="0"/>
              <a:t> </a:t>
            </a:r>
            <a:r>
              <a:rPr lang="en-US" sz="2400" dirty="0" err="1" smtClean="0"/>
              <a:t>BaF</a:t>
            </a:r>
            <a:r>
              <a:rPr lang="en-US" sz="2400" dirty="0" smtClean="0"/>
              <a:t> con CALOCUBE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 smtClean="0"/>
              <a:t>Confronto</a:t>
            </a:r>
            <a:r>
              <a:rPr lang="en-US" sz="2400" dirty="0" smtClean="0"/>
              <a:t> </a:t>
            </a:r>
            <a:r>
              <a:rPr lang="en-US" sz="2400" dirty="0" err="1" smtClean="0"/>
              <a:t>dei</a:t>
            </a:r>
            <a:r>
              <a:rPr lang="en-US" sz="2400" dirty="0" smtClean="0"/>
              <a:t> </a:t>
            </a:r>
            <a:r>
              <a:rPr lang="en-US" sz="2400" dirty="0" err="1" smtClean="0"/>
              <a:t>risultati</a:t>
            </a:r>
            <a:r>
              <a:rPr lang="en-US" sz="2400" dirty="0" smtClean="0"/>
              <a:t> con </a:t>
            </a:r>
            <a:r>
              <a:rPr lang="en-US" sz="2400" dirty="0" err="1" smtClean="0"/>
              <a:t>simulazioni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err="1" smtClean="0"/>
              <a:t>Inserimento</a:t>
            </a:r>
            <a:r>
              <a:rPr lang="en-US" sz="2400" dirty="0" smtClean="0"/>
              <a:t> di </a:t>
            </a:r>
            <a:r>
              <a:rPr lang="en-US" sz="2400" dirty="0" err="1" smtClean="0"/>
              <a:t>uno</a:t>
            </a:r>
            <a:r>
              <a:rPr lang="en-US" sz="2400" dirty="0" smtClean="0"/>
              <a:t> </a:t>
            </a:r>
            <a:r>
              <a:rPr lang="en-US" sz="2400" dirty="0" err="1" smtClean="0"/>
              <a:t>strato</a:t>
            </a:r>
            <a:r>
              <a:rPr lang="en-US" sz="2400" dirty="0" smtClean="0"/>
              <a:t> di BaF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 </a:t>
            </a:r>
            <a:r>
              <a:rPr lang="en-US" sz="2400" dirty="0" err="1" smtClean="0"/>
              <a:t>nel</a:t>
            </a:r>
            <a:r>
              <a:rPr lang="en-US" sz="2400" dirty="0" smtClean="0"/>
              <a:t> </a:t>
            </a:r>
            <a:r>
              <a:rPr lang="en-US" sz="2400" dirty="0" err="1" smtClean="0"/>
              <a:t>prototipo</a:t>
            </a:r>
            <a:r>
              <a:rPr lang="en-US" sz="2400" dirty="0" smtClean="0"/>
              <a:t> CALOCUBE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508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03" y="1483445"/>
            <a:ext cx="9008197" cy="108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80728"/>
            <a:ext cx="4860032" cy="55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467544" y="188640"/>
            <a:ext cx="63140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chemeClr val="tx2"/>
                </a:solidFill>
              </a:rPr>
              <a:t>PROGRAMMA TEST </a:t>
            </a:r>
            <a:r>
              <a:rPr lang="it-IT" sz="4400" b="1" dirty="0" smtClean="0">
                <a:solidFill>
                  <a:schemeClr val="tx2"/>
                </a:solidFill>
              </a:rPr>
              <a:t>BEAM </a:t>
            </a:r>
            <a:r>
              <a:rPr lang="it-IT" sz="4400" b="1" dirty="0" smtClean="0">
                <a:solidFill>
                  <a:schemeClr val="tx2"/>
                </a:solidFill>
              </a:rPr>
              <a:t> </a:t>
            </a:r>
            <a:endParaRPr lang="it-IT" sz="44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09067"/>
              </p:ext>
            </p:extLst>
          </p:nvPr>
        </p:nvGraphicFramePr>
        <p:xfrm>
          <a:off x="2741219" y="2636912"/>
          <a:ext cx="6295277" cy="234455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45612"/>
                <a:gridCol w="1161233"/>
                <a:gridCol w="648072"/>
                <a:gridCol w="720080"/>
                <a:gridCol w="648072"/>
                <a:gridCol w="648072"/>
                <a:gridCol w="617491"/>
                <a:gridCol w="606645"/>
              </a:tblGrid>
              <a:tr h="269696">
                <a:tc>
                  <a:txBody>
                    <a:bodyPr/>
                    <a:lstStyle/>
                    <a:p>
                      <a:r>
                        <a:rPr lang="en-US" dirty="0" smtClean="0"/>
                        <a:t>Facility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</a:t>
                      </a:r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85278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CERN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30000" dirty="0" smtClean="0"/>
                        <a:t>p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935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30000" dirty="0" smtClean="0"/>
                        <a:t>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419505">
                <a:tc>
                  <a:txBody>
                    <a:bodyPr/>
                    <a:lstStyle/>
                    <a:p>
                      <a:r>
                        <a:rPr lang="en-US" dirty="0" smtClean="0"/>
                        <a:t>LNF  BTF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aseline="30000" dirty="0" smtClean="0"/>
                        <a:t>e+  e-</a:t>
                      </a:r>
                      <a:endParaRPr lang="en-US" sz="3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3056">
                <a:tc>
                  <a:txBody>
                    <a:bodyPr/>
                    <a:lstStyle/>
                    <a:p>
                      <a:r>
                        <a:rPr lang="en-US" dirty="0" smtClean="0"/>
                        <a:t>Messina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30000" dirty="0" smtClean="0"/>
                        <a:t>e-</a:t>
                      </a:r>
                      <a:endParaRPr lang="en-US" sz="32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</a:t>
                      </a:r>
                      <a:endParaRPr lang="en-US" sz="28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  X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5373216"/>
            <a:ext cx="350618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PROSSIME CALL: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21/11/2015 SPS-PROTONI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31/12/2015  BTF      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274" r="15811"/>
          <a:stretch/>
        </p:blipFill>
        <p:spPr>
          <a:xfrm>
            <a:off x="2269956" y="819144"/>
            <a:ext cx="5215492" cy="582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66493"/>
            <a:ext cx="5401732" cy="6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90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1" y="1330115"/>
            <a:ext cx="2837915" cy="3414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522" y="1473690"/>
            <a:ext cx="3993677" cy="3106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8" t="47295"/>
          <a:stretch/>
        </p:blipFill>
        <p:spPr bwMode="auto">
          <a:xfrm>
            <a:off x="3458983" y="1484784"/>
            <a:ext cx="2054507" cy="304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9559" y="5381532"/>
            <a:ext cx="106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PMT Q.E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Up Arrow 2"/>
          <p:cNvSpPr/>
          <p:nvPr/>
        </p:nvSpPr>
        <p:spPr>
          <a:xfrm>
            <a:off x="1675442" y="4744256"/>
            <a:ext cx="148628" cy="621459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76319" y="5412342"/>
            <a:ext cx="1521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CsI</a:t>
            </a:r>
            <a:r>
              <a:rPr lang="en-US" b="1" dirty="0" smtClean="0"/>
              <a:t> Emission&amp;</a:t>
            </a:r>
          </a:p>
          <a:p>
            <a:r>
              <a:rPr lang="en-US" b="1" dirty="0" smtClean="0"/>
              <a:t>Transmission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4151855" y="4790883"/>
            <a:ext cx="148628" cy="621459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3274" r="15811"/>
          <a:stretch/>
        </p:blipFill>
        <p:spPr>
          <a:xfrm>
            <a:off x="6134291" y="4475281"/>
            <a:ext cx="1121458" cy="1928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4443" y="1378017"/>
            <a:ext cx="99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Thorlabs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486007" y="2485835"/>
            <a:ext cx="0" cy="14320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46503" y="2485835"/>
            <a:ext cx="0" cy="15304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03848" y="476672"/>
            <a:ext cx="2027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CsI</a:t>
            </a:r>
            <a:r>
              <a:rPr lang="en-US" sz="2800" b="1" dirty="0" smtClean="0"/>
              <a:t>  &amp; Filters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1697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73690"/>
            <a:ext cx="6592415" cy="5127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8" t="47295"/>
          <a:stretch/>
        </p:blipFill>
        <p:spPr bwMode="auto">
          <a:xfrm>
            <a:off x="3093557" y="3356992"/>
            <a:ext cx="1766475" cy="304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04443" y="1378017"/>
            <a:ext cx="99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Thorlabs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476672"/>
            <a:ext cx="2027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CsI</a:t>
            </a:r>
            <a:r>
              <a:rPr lang="en-US" sz="2800" b="1" dirty="0" smtClean="0"/>
              <a:t>  &amp; Filters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9184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6954480" y="1148400"/>
            <a:ext cx="185904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Calibri"/>
              </a:rPr>
              <a:t>CsI+filtro 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Calibri"/>
              </a:rPr>
              <a:t>Wrapping nero</a:t>
            </a:r>
            <a:endParaRPr/>
          </a:p>
        </p:txBody>
      </p:sp>
      <p:sp>
        <p:nvSpPr>
          <p:cNvPr id="108" name="CustomShape 2"/>
          <p:cNvSpPr/>
          <p:nvPr/>
        </p:nvSpPr>
        <p:spPr>
          <a:xfrm>
            <a:off x="7201440" y="2323080"/>
            <a:ext cx="393480" cy="336960"/>
          </a:xfrm>
          <a:prstGeom prst="rect">
            <a:avLst/>
          </a:prstGeom>
          <a:solidFill>
            <a:srgbClr val="FFFFFF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000">
                <a:solidFill>
                  <a:srgbClr val="000000"/>
                </a:solidFill>
                <a:latin typeface="Calibri"/>
              </a:rPr>
              <a:t>CsI</a:t>
            </a:r>
            <a:endParaRPr/>
          </a:p>
        </p:txBody>
      </p:sp>
      <p:sp>
        <p:nvSpPr>
          <p:cNvPr id="109" name="CustomShape 3"/>
          <p:cNvSpPr/>
          <p:nvPr/>
        </p:nvSpPr>
        <p:spPr>
          <a:xfrm>
            <a:off x="7595640" y="1940400"/>
            <a:ext cx="45360" cy="76464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110" name="CustomShape 4"/>
          <p:cNvSpPr/>
          <p:nvPr/>
        </p:nvSpPr>
        <p:spPr>
          <a:xfrm>
            <a:off x="7641360" y="2300400"/>
            <a:ext cx="359640" cy="35964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111" name="CustomShape 5"/>
          <p:cNvSpPr/>
          <p:nvPr/>
        </p:nvSpPr>
        <p:spPr>
          <a:xfrm>
            <a:off x="6875640" y="2491920"/>
            <a:ext cx="215640" cy="36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type="arrow" w="med" len="med"/>
          </a:ln>
        </p:spPr>
      </p:sp>
      <p:pic>
        <p:nvPicPr>
          <p:cNvPr id="11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70440" y="188640"/>
            <a:ext cx="5676480" cy="3047760"/>
          </a:xfrm>
          <a:prstGeom prst="rect">
            <a:avLst/>
          </a:prstGeom>
          <a:ln>
            <a:noFill/>
          </a:ln>
        </p:spPr>
      </p:pic>
      <p:sp>
        <p:nvSpPr>
          <p:cNvPr id="113" name="CustomShape 6"/>
          <p:cNvSpPr/>
          <p:nvPr/>
        </p:nvSpPr>
        <p:spPr>
          <a:xfrm>
            <a:off x="169920" y="1471680"/>
            <a:ext cx="10483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Calibri"/>
              </a:rPr>
              <a:t>225333</a:t>
            </a:r>
            <a:endParaRPr/>
          </a:p>
        </p:txBody>
      </p:sp>
      <p:sp>
        <p:nvSpPr>
          <p:cNvPr id="114" name="CustomShape 7"/>
          <p:cNvSpPr/>
          <p:nvPr/>
        </p:nvSpPr>
        <p:spPr>
          <a:xfrm>
            <a:off x="7106760" y="3888000"/>
            <a:ext cx="185904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Calibri"/>
              </a:rPr>
              <a:t>CsI+NO filtro 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Calibri"/>
              </a:rPr>
              <a:t>Wrapping nero</a:t>
            </a:r>
            <a:endParaRPr/>
          </a:p>
        </p:txBody>
      </p:sp>
      <p:sp>
        <p:nvSpPr>
          <p:cNvPr id="115" name="CustomShape 8"/>
          <p:cNvSpPr/>
          <p:nvPr/>
        </p:nvSpPr>
        <p:spPr>
          <a:xfrm>
            <a:off x="7354080" y="5062680"/>
            <a:ext cx="393480" cy="336960"/>
          </a:xfrm>
          <a:prstGeom prst="rect">
            <a:avLst/>
          </a:prstGeom>
          <a:solidFill>
            <a:srgbClr val="FFFFFF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000">
                <a:solidFill>
                  <a:srgbClr val="000000"/>
                </a:solidFill>
                <a:latin typeface="Calibri"/>
              </a:rPr>
              <a:t>CsI</a:t>
            </a:r>
            <a:endParaRPr/>
          </a:p>
        </p:txBody>
      </p:sp>
      <p:sp>
        <p:nvSpPr>
          <p:cNvPr id="116" name="CustomShape 9"/>
          <p:cNvSpPr/>
          <p:nvPr/>
        </p:nvSpPr>
        <p:spPr>
          <a:xfrm>
            <a:off x="7740360" y="5040000"/>
            <a:ext cx="359640" cy="35964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117" name="CustomShape 10"/>
          <p:cNvSpPr/>
          <p:nvPr/>
        </p:nvSpPr>
        <p:spPr>
          <a:xfrm>
            <a:off x="7027920" y="5231520"/>
            <a:ext cx="215640" cy="36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type="arrow" w="med" len="med"/>
          </a:ln>
        </p:spPr>
      </p:sp>
      <p:pic>
        <p:nvPicPr>
          <p:cNvPr id="11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475640" y="3357000"/>
            <a:ext cx="5608440" cy="3071520"/>
          </a:xfrm>
          <a:prstGeom prst="rect">
            <a:avLst/>
          </a:prstGeom>
          <a:ln>
            <a:noFill/>
          </a:ln>
        </p:spPr>
      </p:pic>
      <p:sp>
        <p:nvSpPr>
          <p:cNvPr id="119" name="CustomShape 11"/>
          <p:cNvSpPr/>
          <p:nvPr/>
        </p:nvSpPr>
        <p:spPr>
          <a:xfrm>
            <a:off x="169920" y="4211280"/>
            <a:ext cx="10483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Calibri"/>
              </a:rPr>
              <a:t>233613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5190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5338"/>
            <a:ext cx="9144000" cy="397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6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6883200" y="1196640"/>
            <a:ext cx="185904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Calibri"/>
              </a:rPr>
              <a:t>CsI+filtro 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Calibri"/>
              </a:rPr>
              <a:t>Wrapping nero</a:t>
            </a:r>
            <a:endParaRPr/>
          </a:p>
        </p:txBody>
      </p:sp>
      <p:sp>
        <p:nvSpPr>
          <p:cNvPr id="94" name="CustomShape 2"/>
          <p:cNvSpPr/>
          <p:nvPr/>
        </p:nvSpPr>
        <p:spPr>
          <a:xfrm>
            <a:off x="7130160" y="2371320"/>
            <a:ext cx="393480" cy="336960"/>
          </a:xfrm>
          <a:prstGeom prst="rect">
            <a:avLst/>
          </a:prstGeom>
          <a:solidFill>
            <a:srgbClr val="FFFFFF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000">
                <a:solidFill>
                  <a:srgbClr val="000000"/>
                </a:solidFill>
                <a:latin typeface="Calibri"/>
              </a:rPr>
              <a:t>CsI</a:t>
            </a:r>
            <a:endParaRPr/>
          </a:p>
        </p:txBody>
      </p:sp>
      <p:sp>
        <p:nvSpPr>
          <p:cNvPr id="95" name="CustomShape 3"/>
          <p:cNvSpPr/>
          <p:nvPr/>
        </p:nvSpPr>
        <p:spPr>
          <a:xfrm>
            <a:off x="7524360" y="1989000"/>
            <a:ext cx="45360" cy="76464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96" name="CustomShape 4"/>
          <p:cNvSpPr/>
          <p:nvPr/>
        </p:nvSpPr>
        <p:spPr>
          <a:xfrm>
            <a:off x="7570080" y="2349000"/>
            <a:ext cx="359640" cy="35964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97" name="CustomShape 5"/>
          <p:cNvSpPr/>
          <p:nvPr/>
        </p:nvSpPr>
        <p:spPr>
          <a:xfrm>
            <a:off x="6804360" y="2540160"/>
            <a:ext cx="215640" cy="36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type="arrow" w="med" len="med"/>
          </a:ln>
        </p:spPr>
      </p:sp>
      <p:sp>
        <p:nvSpPr>
          <p:cNvPr id="98" name="CustomShape 6"/>
          <p:cNvSpPr/>
          <p:nvPr/>
        </p:nvSpPr>
        <p:spPr>
          <a:xfrm>
            <a:off x="6906960" y="3862800"/>
            <a:ext cx="185904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Calibri"/>
              </a:rPr>
              <a:t>CsI+filtro 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Calibri"/>
              </a:rPr>
              <a:t>Wrapping nero</a:t>
            </a:r>
            <a:endParaRPr/>
          </a:p>
        </p:txBody>
      </p:sp>
      <p:sp>
        <p:nvSpPr>
          <p:cNvPr id="99" name="CustomShape 7"/>
          <p:cNvSpPr/>
          <p:nvPr/>
        </p:nvSpPr>
        <p:spPr>
          <a:xfrm>
            <a:off x="7658280" y="5206680"/>
            <a:ext cx="393480" cy="336960"/>
          </a:xfrm>
          <a:prstGeom prst="rect">
            <a:avLst/>
          </a:prstGeom>
          <a:solidFill>
            <a:srgbClr val="FFFFFF"/>
          </a:solidFill>
          <a:ln w="25560">
            <a:solidFill>
              <a:srgbClr val="3A5F8B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it-IT" sz="1000">
                <a:solidFill>
                  <a:srgbClr val="000000"/>
                </a:solidFill>
                <a:latin typeface="Calibri"/>
              </a:rPr>
              <a:t>CsI</a:t>
            </a:r>
            <a:endParaRPr/>
          </a:p>
        </p:txBody>
      </p:sp>
      <p:sp>
        <p:nvSpPr>
          <p:cNvPr id="100" name="CustomShape 8"/>
          <p:cNvSpPr/>
          <p:nvPr/>
        </p:nvSpPr>
        <p:spPr>
          <a:xfrm>
            <a:off x="7586280" y="4824000"/>
            <a:ext cx="45360" cy="76464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101" name="CustomShape 9"/>
          <p:cNvSpPr/>
          <p:nvPr/>
        </p:nvSpPr>
        <p:spPr>
          <a:xfrm>
            <a:off x="7226280" y="5184000"/>
            <a:ext cx="359640" cy="35964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102" name="CustomShape 10"/>
          <p:cNvSpPr/>
          <p:nvPr/>
        </p:nvSpPr>
        <p:spPr>
          <a:xfrm>
            <a:off x="6840360" y="5327640"/>
            <a:ext cx="215640" cy="360"/>
          </a:xfrm>
          <a:prstGeom prst="straightConnector1">
            <a:avLst/>
          </a:prstGeom>
          <a:noFill/>
          <a:ln w="9360">
            <a:solidFill>
              <a:srgbClr val="4A7EBB"/>
            </a:solidFill>
            <a:round/>
            <a:tailEnd type="arrow" w="med" len="med"/>
          </a:ln>
        </p:spPr>
      </p:sp>
      <p:pic>
        <p:nvPicPr>
          <p:cNvPr id="10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40" y="3389400"/>
            <a:ext cx="5547960" cy="3063600"/>
          </a:xfrm>
          <a:prstGeom prst="rect">
            <a:avLst/>
          </a:prstGeom>
          <a:ln>
            <a:noFill/>
          </a:ln>
        </p:spPr>
      </p:pic>
      <p:sp>
        <p:nvSpPr>
          <p:cNvPr id="104" name="CustomShape 11"/>
          <p:cNvSpPr/>
          <p:nvPr/>
        </p:nvSpPr>
        <p:spPr>
          <a:xfrm>
            <a:off x="98640" y="4365000"/>
            <a:ext cx="10483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Calibri"/>
              </a:rPr>
              <a:t>214256</a:t>
            </a:r>
            <a:endParaRPr/>
          </a:p>
        </p:txBody>
      </p:sp>
      <p:pic>
        <p:nvPicPr>
          <p:cNvPr id="10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99520" y="236880"/>
            <a:ext cx="5676480" cy="3047760"/>
          </a:xfrm>
          <a:prstGeom prst="rect">
            <a:avLst/>
          </a:prstGeom>
          <a:ln>
            <a:noFill/>
          </a:ln>
        </p:spPr>
      </p:pic>
      <p:sp>
        <p:nvSpPr>
          <p:cNvPr id="106" name="CustomShape 12"/>
          <p:cNvSpPr/>
          <p:nvPr/>
        </p:nvSpPr>
        <p:spPr>
          <a:xfrm>
            <a:off x="98640" y="1519920"/>
            <a:ext cx="10483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Calibri"/>
              </a:rPr>
              <a:t>225333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4366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CALOCUBE  Starting   Meeting     -  Firenze 22/01/2014 </a:t>
            </a:r>
            <a:endParaRPr lang="it-IT"/>
          </a:p>
        </p:txBody>
      </p:sp>
      <p:pic>
        <p:nvPicPr>
          <p:cNvPr id="5" name="Picture 4" descr="Event0_C3_MisuraBaF_45degree_000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383" y="3861047"/>
            <a:ext cx="4605690" cy="29800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876848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19"/>
          <p:cNvSpPr txBox="1"/>
          <p:nvPr/>
        </p:nvSpPr>
        <p:spPr>
          <a:xfrm>
            <a:off x="1835696" y="2708920"/>
            <a:ext cx="777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BaF</a:t>
            </a:r>
            <a:r>
              <a:rPr lang="it-IT" baseline="-25000" dirty="0" smtClean="0"/>
              <a:t>2</a:t>
            </a:r>
            <a:r>
              <a:rPr lang="it-IT" dirty="0" smtClean="0"/>
              <a:t> </a:t>
            </a:r>
          </a:p>
          <a:p>
            <a:r>
              <a:rPr lang="it-IT" dirty="0" smtClean="0"/>
              <a:t>R2078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6217308" y="1343484"/>
            <a:ext cx="13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H11934-100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9708" y="4526891"/>
            <a:ext cx="123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R7400U-03</a:t>
            </a:r>
            <a:endParaRPr lang="it-IT" b="1" dirty="0">
              <a:solidFill>
                <a:srgbClr val="3366FF"/>
              </a:solidFill>
            </a:endParaRPr>
          </a:p>
        </p:txBody>
      </p:sp>
      <p:pic>
        <p:nvPicPr>
          <p:cNvPr id="6" name="Picture 5" descr="Event1_C4_MisuraBaF_45degree_000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330" y="918268"/>
            <a:ext cx="4622800" cy="2942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/>
              <a:t>BaF2 &amp; PMT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69708" y="1495884"/>
            <a:ext cx="13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H11934-100</a:t>
            </a:r>
            <a:endParaRPr lang="it-IT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626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178</Words>
  <Application>Microsoft Macintosh PowerPoint</Application>
  <PresentationFormat>On-screen Show (4:3)</PresentationFormat>
  <Paragraphs>64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di Office</vt:lpstr>
      <vt:lpstr>Programma test beam  e risultati su BaF2 e Filtri ottici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BaF2</vt:lpstr>
      <vt:lpstr>PowerPoint Presentation</vt:lpstr>
      <vt:lpstr>BaF2 &amp; PMT</vt:lpstr>
      <vt:lpstr>PowerPoint Presentation</vt:lpstr>
      <vt:lpstr>PowerPoint Presentation</vt:lpstr>
      <vt:lpstr>PowerPoint Presentation</vt:lpstr>
      <vt:lpstr>BaF2 what next?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My Toshiba</dc:creator>
  <cp:lastModifiedBy>Sebastiano Albergo</cp:lastModifiedBy>
  <cp:revision>19</cp:revision>
  <dcterms:created xsi:type="dcterms:W3CDTF">2014-01-21T23:30:54Z</dcterms:created>
  <dcterms:modified xsi:type="dcterms:W3CDTF">2015-11-12T10:04:29Z</dcterms:modified>
</cp:coreProperties>
</file>