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1"/>
  </p:sldMasterIdLst>
  <p:notesMasterIdLst>
    <p:notesMasterId r:id="rId14"/>
  </p:notesMasterIdLst>
  <p:handoutMasterIdLst>
    <p:handoutMasterId r:id="rId15"/>
  </p:handoutMasterIdLst>
  <p:sldIdLst>
    <p:sldId id="791" r:id="rId2"/>
    <p:sldId id="792" r:id="rId3"/>
    <p:sldId id="794" r:id="rId4"/>
    <p:sldId id="796" r:id="rId5"/>
    <p:sldId id="793" r:id="rId6"/>
    <p:sldId id="789" r:id="rId7"/>
    <p:sldId id="790" r:id="rId8"/>
    <p:sldId id="788" r:id="rId9"/>
    <p:sldId id="787" r:id="rId10"/>
    <p:sldId id="786" r:id="rId11"/>
    <p:sldId id="795" r:id="rId12"/>
    <p:sldId id="780" r:id="rId13"/>
  </p:sldIdLst>
  <p:sldSz cx="9144000" cy="6858000" type="screen4x3"/>
  <p:notesSz cx="6781800" cy="9880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Georgi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AA08797E-7616-4CCE-975A-3C2C695F8F1B}">
          <p14:sldIdLst>
            <p14:sldId id="791"/>
            <p14:sldId id="792"/>
            <p14:sldId id="794"/>
            <p14:sldId id="796"/>
            <p14:sldId id="793"/>
            <p14:sldId id="789"/>
            <p14:sldId id="790"/>
            <p14:sldId id="788"/>
            <p14:sldId id="787"/>
            <p14:sldId id="786"/>
            <p14:sldId id="795"/>
            <p14:sldId id="78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CECFF"/>
    <a:srgbClr val="99CCFF"/>
    <a:srgbClr val="FF6600"/>
    <a:srgbClr val="33CC33"/>
    <a:srgbClr val="66FF33"/>
    <a:srgbClr val="FF9900"/>
    <a:srgbClr val="CC0000"/>
    <a:srgbClr val="FF0066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68" autoAdjust="0"/>
    <p:restoredTop sz="55484" autoAdjust="0"/>
  </p:normalViewPr>
  <p:slideViewPr>
    <p:cSldViewPr>
      <p:cViewPr>
        <p:scale>
          <a:sx n="70" d="100"/>
          <a:sy n="70" d="100"/>
        </p:scale>
        <p:origin x="-69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5D9C01-0786-E74B-92B5-9FB48BE4BB3F}" type="datetimeFigureOut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5300"/>
            <a:ext cx="293846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750" y="9385300"/>
            <a:ext cx="293846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2971F79-9AD7-F648-9DA9-23B0F14783F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97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9A606AD-49A1-1F4D-BA27-385AAA737596}" type="datetimeFigureOut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1363"/>
            <a:ext cx="494030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863" y="4692650"/>
            <a:ext cx="5426075" cy="44465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B7A2A39-1173-784F-A8C6-535B55863AC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353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04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0.png"/><Relationship Id="rId4" Type="http://schemas.openxmlformats.org/officeDocument/2006/relationships/image" Target="../media/image13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787900"/>
            <a:ext cx="8458200" cy="9144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M. Bongi, S.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Bottai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,  12/11/2015</a:t>
            </a:r>
          </a:p>
        </p:txBody>
      </p:sp>
      <p:sp>
        <p:nvSpPr>
          <p:cNvPr id="4" name="Rettangolo 3"/>
          <p:cNvSpPr/>
          <p:nvPr/>
        </p:nvSpPr>
        <p:spPr>
          <a:xfrm>
            <a:off x="1600200" y="1752600"/>
            <a:ext cx="5943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dirty="0" smtClean="0"/>
              <a:t>Simulazione:applicazione </a:t>
            </a:r>
            <a:r>
              <a:rPr lang="it-IT" sz="4000" dirty="0"/>
              <a:t>della tecnica del dual readout</a:t>
            </a:r>
          </a:p>
        </p:txBody>
      </p:sp>
    </p:spTree>
    <p:extLst>
      <p:ext uri="{BB962C8B-B14F-4D97-AF65-F5344CB8AC3E}">
        <p14:creationId xmlns:p14="http://schemas.microsoft.com/office/powerpoint/2010/main" val="369808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10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21771"/>
            <a:ext cx="6643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lain" startAt="4"/>
            </a:pPr>
            <a:r>
              <a:rPr lang="it-IT" sz="2000" b="1" dirty="0" smtClean="0"/>
              <a:t>methods of energy reconstructions compared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8946" y="728952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E</a:t>
            </a:r>
            <a:r>
              <a:rPr lang="it-IT" b="1" baseline="-25000" dirty="0" smtClean="0">
                <a:solidFill>
                  <a:srgbClr val="FF0000"/>
                </a:solidFill>
              </a:rPr>
              <a:t>rec</a:t>
            </a:r>
            <a:r>
              <a:rPr lang="it-IT" dirty="0" smtClean="0"/>
              <a:t> = </a:t>
            </a:r>
            <a:r>
              <a:rPr lang="it-IT" dirty="0" smtClean="0">
                <a:latin typeface="Symbol" pitchFamily="18" charset="2"/>
              </a:rPr>
              <a:t>a *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44135" y="1098284"/>
            <a:ext cx="6995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(all showers see the same calo length, no length correction needed)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72637" y="1676400"/>
            <a:ext cx="87630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6069" y="2362307"/>
                <a:ext cx="327435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it-IT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𝒓𝒆𝒄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it-IT" sz="2000">
                          <a:latin typeface="Cambria Math"/>
                          <a:ea typeface="Cambria Math"/>
                        </a:rPr>
                        <m:t>β</m:t>
                      </m:r>
                      <m:r>
                        <m:rPr>
                          <m:nor/>
                        </m:rPr>
                        <a:rPr lang="it-IT" dirty="0">
                          <a:latin typeface="Symbol" pitchFamily="18" charset="2"/>
                        </a:rPr>
                        <m:t>  </m:t>
                      </m:r>
                      <m:r>
                        <a:rPr lang="it-IT" b="0" i="1" dirty="0" smtClean="0">
                          <a:latin typeface="Cambria Math"/>
                        </a:rPr>
                        <m:t> </m:t>
                      </m:r>
                      <m:r>
                        <a:rPr lang="en-US" sz="2000" b="0" i="1" smtClean="0">
                          <a:latin typeface="Cambria Math"/>
                        </a:rPr>
                        <m:t>𝑆</m:t>
                      </m:r>
                      <m:r>
                        <a:rPr lang="en-US" sz="2000" b="0" i="1" smtClean="0">
                          <a:latin typeface="Cambria Math"/>
                        </a:rPr>
                        <m:t>  ∗ 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𝑐𝑜𝑟𝑟</m:t>
                          </m:r>
                        </m:sub>
                      </m:sSub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𝑆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 smtClean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069" y="2362307"/>
                <a:ext cx="3274358" cy="400110"/>
              </a:xfrm>
              <a:prstGeom prst="rect">
                <a:avLst/>
              </a:prstGeom>
              <a:blipFill rotWithShape="1">
                <a:blip r:embed="rId2"/>
                <a:stretch>
                  <a:fillRect t="-116923" r="-11173" b="-18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4481039" y="1755939"/>
            <a:ext cx="3436354" cy="2252091"/>
            <a:chOff x="5377934" y="1914784"/>
            <a:chExt cx="3436354" cy="2252091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2600" y="1914784"/>
              <a:ext cx="3251688" cy="2231154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 rot="16200000">
              <a:off x="5188940" y="2162881"/>
              <a:ext cx="747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(S/E)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77200" y="3860216"/>
              <a:ext cx="413325" cy="3066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C</a:t>
              </a:r>
              <a:r>
                <a:rPr lang="it-IT" dirty="0" smtClean="0"/>
                <a:t>/S</a:t>
              </a:r>
              <a:endParaRPr lang="en-US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72637" y="2065769"/>
            <a:ext cx="3297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Use Cherenkov/S  to correct S 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99540" y="4070534"/>
            <a:ext cx="87630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2637" y="2907268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(A. Para)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842746" y="4275152"/>
            <a:ext cx="3286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S=E [ fem+(1-fem) (&lt;k</a:t>
            </a:r>
            <a:r>
              <a:rPr lang="it-IT" sz="1600" baseline="-25000" dirty="0" smtClean="0"/>
              <a:t>h</a:t>
            </a:r>
            <a:r>
              <a:rPr lang="it-IT" sz="1600" dirty="0" smtClean="0"/>
              <a:t>&gt;/&lt;k</a:t>
            </a:r>
            <a:r>
              <a:rPr lang="it-IT" sz="1600" baseline="-25000" dirty="0" smtClean="0"/>
              <a:t>e</a:t>
            </a:r>
            <a:r>
              <a:rPr lang="it-IT" sz="1600" dirty="0" smtClean="0"/>
              <a:t>&gt;) ]</a:t>
            </a:r>
          </a:p>
          <a:p>
            <a:r>
              <a:rPr lang="it-IT" sz="1600" dirty="0" smtClean="0"/>
              <a:t>C=E [ </a:t>
            </a:r>
            <a:r>
              <a:rPr lang="it-IT" sz="1600" dirty="0"/>
              <a:t>fem+(1-fem) </a:t>
            </a:r>
            <a:r>
              <a:rPr lang="it-IT" sz="1600" dirty="0" smtClean="0"/>
              <a:t>(&lt;k</a:t>
            </a:r>
            <a:r>
              <a:rPr lang="it-IT" sz="1600" baseline="-25000" dirty="0" smtClean="0"/>
              <a:t>h</a:t>
            </a:r>
            <a:r>
              <a:rPr lang="it-IT" sz="1600" dirty="0" smtClean="0"/>
              <a:t>&gt;/&lt;k</a:t>
            </a:r>
            <a:r>
              <a:rPr lang="it-IT" sz="1600" baseline="-25000" dirty="0" smtClean="0"/>
              <a:t>e</a:t>
            </a:r>
            <a:r>
              <a:rPr lang="it-IT" sz="1600" dirty="0" smtClean="0"/>
              <a:t>&gt;)</a:t>
            </a:r>
            <a:r>
              <a:rPr lang="it-IT" sz="1600" baseline="-25000" dirty="0" smtClean="0"/>
              <a:t>c</a:t>
            </a:r>
            <a:r>
              <a:rPr lang="it-IT" sz="1600" dirty="0" smtClean="0"/>
              <a:t> ]</a:t>
            </a:r>
            <a:endParaRPr lang="it-IT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-228600" y="4444429"/>
                <a:ext cx="2775265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it-IT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𝒓𝒆𝒄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it-IT" sz="20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it-IT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/>
                            </a:rPr>
                            <m:t>𝑅𝑆</m:t>
                          </m:r>
                          <m:r>
                            <a:rPr lang="it-IT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t-IT" sz="20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it-IT" sz="20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it-IT" sz="2000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000" dirty="0" smtClean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8600" y="4444429"/>
                <a:ext cx="2775265" cy="66851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3828702" y="4811416"/>
            <a:ext cx="3924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R=[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1600" dirty="0" smtClean="0"/>
              <a:t> -</a:t>
            </a:r>
            <a:r>
              <a:rPr lang="it-IT" sz="1600" dirty="0"/>
              <a:t> (&lt;k</a:t>
            </a:r>
            <a:r>
              <a:rPr lang="it-IT" sz="1600" baseline="-25000" dirty="0"/>
              <a:t>h</a:t>
            </a:r>
            <a:r>
              <a:rPr lang="it-IT" sz="1600" dirty="0"/>
              <a:t>&gt;/&lt;k</a:t>
            </a:r>
            <a:r>
              <a:rPr lang="it-IT" sz="1600" baseline="-25000" dirty="0"/>
              <a:t>e</a:t>
            </a:r>
            <a:r>
              <a:rPr lang="it-IT" sz="1600" dirty="0" smtClean="0"/>
              <a:t>&gt;)</a:t>
            </a:r>
            <a:r>
              <a:rPr lang="it-IT" sz="1600" baseline="-25000" dirty="0" smtClean="0"/>
              <a:t>c</a:t>
            </a:r>
            <a:r>
              <a:rPr lang="it-IT" sz="1600" dirty="0" smtClean="0"/>
              <a:t> 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1600" dirty="0"/>
              <a:t> - (&lt;k</a:t>
            </a:r>
            <a:r>
              <a:rPr lang="it-IT" sz="1600" baseline="-25000" dirty="0"/>
              <a:t>h</a:t>
            </a:r>
            <a:r>
              <a:rPr lang="it-IT" sz="1600" dirty="0"/>
              <a:t>&gt;/&lt;k</a:t>
            </a:r>
            <a:r>
              <a:rPr lang="it-IT" sz="1600" baseline="-25000" dirty="0"/>
              <a:t>e</a:t>
            </a:r>
            <a:r>
              <a:rPr lang="it-IT" sz="1600" dirty="0"/>
              <a:t>&gt;)</a:t>
            </a:r>
            <a:r>
              <a:rPr lang="it-IT" sz="1600" dirty="0" smtClean="0"/>
              <a:t> ]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126069" y="4105875"/>
            <a:ext cx="3424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Cherenkov correction ‘DREAM’ like</a:t>
            </a:r>
            <a:endParaRPr lang="en-US" sz="160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0" y="5233741"/>
            <a:ext cx="87630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0" y="5313011"/>
            <a:ext cx="8941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Ideal ‘dual’ detector , S</a:t>
            </a:r>
            <a:r>
              <a:rPr lang="it-IT" baseline="-25000" dirty="0" smtClean="0"/>
              <a:t>e</a:t>
            </a:r>
            <a:r>
              <a:rPr lang="it-IT" dirty="0" smtClean="0"/>
              <a:t> and S</a:t>
            </a:r>
            <a:r>
              <a:rPr lang="it-IT" baseline="-25000" dirty="0" smtClean="0"/>
              <a:t>h</a:t>
            </a:r>
            <a:r>
              <a:rPr lang="it-IT" dirty="0" smtClean="0"/>
              <a:t>  taken separetely event by event from simulation truth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1677" y="5682343"/>
                <a:ext cx="3607066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0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𝐄𝐫𝐞𝐜</m:t>
                      </m:r>
                      <m:r>
                        <a:rPr lang="it-IT" b="1" i="1" dirty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b="0" i="1" dirty="0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l-GR" b="0" i="1" dirty="0" smtClean="0">
                          <a:latin typeface="Cambria Math"/>
                          <a:ea typeface="Cambria Math"/>
                        </a:rPr>
                        <m:t>∙ </m:t>
                      </m:r>
                      <m:d>
                        <m:dPr>
                          <m:ctrlPr>
                            <a:rPr lang="it-IT" i="1" dirty="0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 dirty="0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it-IT" i="1" dirty="0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dirty="0" smtClean="0">
                                      <a:latin typeface="Cambria Math"/>
                                      <a:ea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it-IT" b="0" i="1" dirty="0" smtClean="0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b="0" i="1" dirty="0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it-IT" i="1" dirty="0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dirty="0" smtClean="0">
                                      <a:latin typeface="Cambria Math"/>
                                      <a:ea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it-IT" b="0" i="1" dirty="0" smtClean="0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sub>
                              </m:sSub>
                              <m:r>
                                <a:rPr lang="it-IT" b="0" i="1" dirty="0" smtClean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</m:den>
                          </m:f>
                          <m:r>
                            <a:rPr lang="it-IT" b="0" i="1" dirty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it-IT" i="1" dirty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it-IT" i="1" dirty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dirty="0">
                                      <a:latin typeface="Cambria Math"/>
                                      <a:ea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it-IT" b="0" i="1" dirty="0" smtClean="0">
                                      <a:latin typeface="Cambria Math"/>
                                      <a:ea typeface="Cambria Math"/>
                                    </a:rPr>
                                    <m:t>h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b="0" i="1" dirty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it-IT" i="1" dirty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dirty="0">
                                      <a:latin typeface="Cambria Math"/>
                                      <a:ea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it-IT" b="0" i="1" dirty="0" smtClean="0">
                                      <a:latin typeface="Cambria Math"/>
                                      <a:ea typeface="Cambria Math"/>
                                    </a:rPr>
                                    <m:t>h</m:t>
                                  </m:r>
                                </m:sub>
                              </m:sSub>
                              <m:r>
                                <a:rPr lang="it-IT" b="0" i="1" dirty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7" y="5682343"/>
                <a:ext cx="3607066" cy="7146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276337" y="728952"/>
            <a:ext cx="2824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SCINTILLATION ALONE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6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11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371600" y="1071486"/>
            <a:ext cx="5607821" cy="3994144"/>
            <a:chOff x="206324" y="2868200"/>
            <a:chExt cx="5319709" cy="3615046"/>
          </a:xfrm>
        </p:grpSpPr>
        <p:grpSp>
          <p:nvGrpSpPr>
            <p:cNvPr id="5" name="Group 4"/>
            <p:cNvGrpSpPr/>
            <p:nvPr/>
          </p:nvGrpSpPr>
          <p:grpSpPr>
            <a:xfrm>
              <a:off x="206324" y="2868200"/>
              <a:ext cx="5319709" cy="3615046"/>
              <a:chOff x="1881639" y="3200400"/>
              <a:chExt cx="5319709" cy="3615046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1897828" y="3200400"/>
                <a:ext cx="5303520" cy="3596640"/>
                <a:chOff x="1920240" y="1630680"/>
                <a:chExt cx="5303520" cy="3596640"/>
              </a:xfrm>
            </p:grpSpPr>
            <p:pic>
              <p:nvPicPr>
                <p:cNvPr id="32" name="Picture 31"/>
                <p:cNvPicPr>
                  <a:picLocks noChangeAspect="1"/>
                </p:cNvPicPr>
                <p:nvPr/>
              </p:nvPicPr>
              <p:blipFill>
                <a:blip r:embed="rId2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20240" y="1630680"/>
                  <a:ext cx="5303520" cy="3596640"/>
                </a:xfrm>
                <a:prstGeom prst="rect">
                  <a:avLst/>
                </a:prstGeom>
              </p:spPr>
            </p:pic>
            <p:sp>
              <p:nvSpPr>
                <p:cNvPr id="33" name="Rectangle 32"/>
                <p:cNvSpPr/>
                <p:nvPr/>
              </p:nvSpPr>
              <p:spPr>
                <a:xfrm>
                  <a:off x="4267200" y="1630680"/>
                  <a:ext cx="609600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4658436" y="3761147"/>
                <a:ext cx="1529435" cy="276999"/>
                <a:chOff x="4871197" y="3465312"/>
                <a:chExt cx="1529435" cy="276999"/>
              </a:xfrm>
            </p:grpSpPr>
            <p:sp>
              <p:nvSpPr>
                <p:cNvPr id="30" name="5-Point Star 29"/>
                <p:cNvSpPr/>
                <p:nvPr/>
              </p:nvSpPr>
              <p:spPr>
                <a:xfrm>
                  <a:off x="4871197" y="3565712"/>
                  <a:ext cx="87406" cy="76200"/>
                </a:xfrm>
                <a:prstGeom prst="star5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4983256" y="3465312"/>
                  <a:ext cx="141737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sz="1200" dirty="0" smtClean="0"/>
                    <a:t>Scintillation alone</a:t>
                  </a:r>
                  <a:endParaRPr lang="en-US" sz="1200" dirty="0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4652928" y="4113892"/>
                <a:ext cx="1668272" cy="276999"/>
                <a:chOff x="4884644" y="3761146"/>
                <a:chExt cx="1668272" cy="276999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4884644" y="3861546"/>
                  <a:ext cx="76200" cy="762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4983256" y="3761146"/>
                  <a:ext cx="156966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sz="1200" dirty="0" smtClean="0"/>
                    <a:t>Cherenkov corr. C/S</a:t>
                  </a:r>
                  <a:endParaRPr lang="en-US" sz="1200" dirty="0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4639481" y="4433500"/>
                <a:ext cx="1857241" cy="276999"/>
                <a:chOff x="4865594" y="4038145"/>
                <a:chExt cx="1857241" cy="276999"/>
              </a:xfrm>
            </p:grpSpPr>
            <p:sp>
              <p:nvSpPr>
                <p:cNvPr id="26" name="Isosceles Triangle 25"/>
                <p:cNvSpPr/>
                <p:nvPr/>
              </p:nvSpPr>
              <p:spPr>
                <a:xfrm>
                  <a:off x="4865594" y="4114800"/>
                  <a:ext cx="98612" cy="76200"/>
                </a:xfrm>
                <a:prstGeom prst="triangle">
                  <a:avLst/>
                </a:prstGeom>
                <a:solidFill>
                  <a:srgbClr val="0033CC"/>
                </a:solidFill>
                <a:ln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4983256" y="4038145"/>
                  <a:ext cx="1739579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sz="1200" dirty="0" smtClean="0"/>
                    <a:t>Chrenkov corr. </a:t>
                  </a:r>
                  <a:r>
                    <a:rPr lang="it-IT" sz="1200" dirty="0"/>
                    <a:t> </a:t>
                  </a:r>
                  <a:r>
                    <a:rPr lang="it-IT" sz="1200" dirty="0" smtClean="0"/>
                    <a:t>Dream</a:t>
                  </a:r>
                  <a:endParaRPr lang="en-US" sz="1200" dirty="0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4652928" y="4744056"/>
                <a:ext cx="1931583" cy="326333"/>
                <a:chOff x="4860900" y="4309057"/>
                <a:chExt cx="1931583" cy="326333"/>
              </a:xfrm>
            </p:grpSpPr>
            <p:sp>
              <p:nvSpPr>
                <p:cNvPr id="24" name="Oval 23"/>
                <p:cNvSpPr/>
                <p:nvPr/>
              </p:nvSpPr>
              <p:spPr>
                <a:xfrm>
                  <a:off x="4860900" y="4393557"/>
                  <a:ext cx="108000" cy="108000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4983256" y="4309057"/>
                  <a:ext cx="1809227" cy="326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sz="1200" dirty="0" smtClean="0"/>
                    <a:t>Ideal ‘dual’ detector</a:t>
                  </a:r>
                  <a:endParaRPr lang="en-US" sz="1200" dirty="0"/>
                </a:p>
              </p:txBody>
            </p:sp>
          </p:grpSp>
          <p:sp>
            <p:nvSpPr>
              <p:cNvPr id="12" name="TextBox 11"/>
              <p:cNvSpPr txBox="1"/>
              <p:nvPr/>
            </p:nvSpPr>
            <p:spPr>
              <a:xfrm>
                <a:off x="2438400" y="5358660"/>
                <a:ext cx="755335" cy="8156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100" dirty="0" smtClean="0">
                    <a:solidFill>
                      <a:srgbClr val="0033CC"/>
                    </a:solidFill>
                  </a:rPr>
                  <a:t>standard</a:t>
                </a:r>
              </a:p>
              <a:p>
                <a:r>
                  <a:rPr lang="it-IT" sz="1100" dirty="0" smtClean="0">
                    <a:solidFill>
                      <a:srgbClr val="0033CC"/>
                    </a:solidFill>
                  </a:rPr>
                  <a:t>Calocube</a:t>
                </a:r>
              </a:p>
              <a:p>
                <a:r>
                  <a:rPr lang="it-IT" sz="1100" dirty="0" smtClean="0">
                    <a:solidFill>
                      <a:srgbClr val="0033CC"/>
                    </a:solidFill>
                  </a:rPr>
                  <a:t>20x20</a:t>
                </a:r>
              </a:p>
              <a:p>
                <a:r>
                  <a:rPr lang="it-IT" sz="1100" b="1" dirty="0" smtClean="0">
                    <a:solidFill>
                      <a:srgbClr val="0033CC"/>
                    </a:solidFill>
                  </a:rPr>
                  <a:t>1,9 </a:t>
                </a:r>
                <a:r>
                  <a:rPr lang="it-IT" sz="1400" b="1" dirty="0" smtClean="0">
                    <a:solidFill>
                      <a:srgbClr val="0033CC"/>
                    </a:solidFill>
                    <a:latin typeface="Symbol" pitchFamily="18" charset="2"/>
                  </a:rPr>
                  <a:t>l</a:t>
                </a:r>
                <a:r>
                  <a:rPr lang="it-IT" sz="1400" b="1" baseline="-25000" dirty="0" smtClean="0">
                    <a:solidFill>
                      <a:srgbClr val="0033CC"/>
                    </a:solidFill>
                    <a:latin typeface="Symbol" pitchFamily="18" charset="2"/>
                  </a:rPr>
                  <a:t>I</a:t>
                </a:r>
                <a:endParaRPr lang="en-US" sz="1400" b="1" baseline="-25000" dirty="0" smtClean="0">
                  <a:solidFill>
                    <a:srgbClr val="0033CC"/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16200000">
                <a:off x="1059684" y="4169301"/>
                <a:ext cx="2045622" cy="4017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600" dirty="0" smtClean="0">
                    <a:latin typeface="Symbol" pitchFamily="18" charset="2"/>
                  </a:rPr>
                  <a:t>s</a:t>
                </a:r>
                <a:r>
                  <a:rPr lang="it-IT" sz="1600" dirty="0" smtClean="0"/>
                  <a:t>(Erec-E)/E  (%)</a:t>
                </a:r>
                <a:endParaRPr lang="en-US" sz="16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087963" y="6538447"/>
                <a:ext cx="33746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dirty="0" smtClean="0"/>
                  <a:t>CSI Calo length from 1</a:t>
                </a:r>
                <a:r>
                  <a:rPr lang="it-IT" sz="1200" baseline="30000" dirty="0" smtClean="0"/>
                  <a:t>0</a:t>
                </a:r>
                <a:r>
                  <a:rPr lang="it-IT" sz="1200" dirty="0" smtClean="0"/>
                  <a:t> interaction to end (cm)</a:t>
                </a:r>
                <a:endParaRPr lang="en-US" sz="1200" dirty="0"/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2857745" y="3668814"/>
                <a:ext cx="588623" cy="2808186"/>
                <a:chOff x="2857745" y="3668814"/>
                <a:chExt cx="588623" cy="2808186"/>
              </a:xfrm>
            </p:grpSpPr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3124200" y="4038146"/>
                  <a:ext cx="0" cy="2438854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Rectangle 22"/>
                <p:cNvSpPr/>
                <p:nvPr/>
              </p:nvSpPr>
              <p:spPr>
                <a:xfrm>
                  <a:off x="2857745" y="3668814"/>
                  <a:ext cx="588623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t-IT" sz="1200" b="1" dirty="0">
                      <a:solidFill>
                        <a:srgbClr val="0033CC"/>
                      </a:solidFill>
                    </a:rPr>
                    <a:t>1,9 </a:t>
                  </a:r>
                  <a:r>
                    <a:rPr lang="it-IT" sz="1400" b="1" dirty="0">
                      <a:solidFill>
                        <a:srgbClr val="0033CC"/>
                      </a:solidFill>
                      <a:latin typeface="Symbol" pitchFamily="18" charset="2"/>
                    </a:rPr>
                    <a:t>l</a:t>
                  </a:r>
                  <a:r>
                    <a:rPr lang="it-IT" sz="1400" b="1" baseline="-25000" dirty="0">
                      <a:solidFill>
                        <a:srgbClr val="0033CC"/>
                      </a:solidFill>
                      <a:latin typeface="Symbol" pitchFamily="18" charset="2"/>
                    </a:rPr>
                    <a:t>I</a:t>
                  </a:r>
                  <a:endParaRPr lang="en-US" sz="1400" b="1" baseline="-25000" dirty="0">
                    <a:solidFill>
                      <a:srgbClr val="0033CC"/>
                    </a:solidFill>
                  </a:endParaRPr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6013441" y="5465419"/>
                <a:ext cx="591829" cy="1047303"/>
                <a:chOff x="6013441" y="5465419"/>
                <a:chExt cx="591829" cy="1047303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6307753" y="5766464"/>
                  <a:ext cx="0" cy="746258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Rectangle 20"/>
                <p:cNvSpPr/>
                <p:nvPr/>
              </p:nvSpPr>
              <p:spPr>
                <a:xfrm>
                  <a:off x="6013441" y="5465419"/>
                  <a:ext cx="591829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t-IT" sz="1200" b="1" dirty="0">
                      <a:solidFill>
                        <a:srgbClr val="0033CC"/>
                      </a:solidFill>
                    </a:rPr>
                    <a:t>5</a:t>
                  </a:r>
                  <a:r>
                    <a:rPr lang="it-IT" sz="1200" b="1" dirty="0" smtClean="0">
                      <a:solidFill>
                        <a:srgbClr val="0033CC"/>
                      </a:solidFill>
                    </a:rPr>
                    <a:t>,7 </a:t>
                  </a:r>
                  <a:r>
                    <a:rPr lang="it-IT" sz="1400" b="1" dirty="0">
                      <a:solidFill>
                        <a:srgbClr val="0033CC"/>
                      </a:solidFill>
                      <a:latin typeface="Symbol" pitchFamily="18" charset="2"/>
                    </a:rPr>
                    <a:t>l</a:t>
                  </a:r>
                  <a:r>
                    <a:rPr lang="it-IT" sz="1400" b="1" baseline="-25000" dirty="0">
                      <a:solidFill>
                        <a:srgbClr val="0033CC"/>
                      </a:solidFill>
                      <a:latin typeface="Symbol" pitchFamily="18" charset="2"/>
                    </a:rPr>
                    <a:t>I</a:t>
                  </a:r>
                  <a:endParaRPr lang="en-US" sz="1400" b="1" baseline="-25000" dirty="0">
                    <a:solidFill>
                      <a:srgbClr val="0033CC"/>
                    </a:solidFill>
                  </a:endParaRPr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3733010" y="4441388"/>
                <a:ext cx="458780" cy="1974486"/>
                <a:chOff x="3733010" y="4441388"/>
                <a:chExt cx="458780" cy="1974486"/>
              </a:xfrm>
            </p:grpSpPr>
            <p:cxnSp>
              <p:nvCxnSpPr>
                <p:cNvPr id="18" name="Straight Connector 17"/>
                <p:cNvCxnSpPr/>
                <p:nvPr/>
              </p:nvCxnSpPr>
              <p:spPr>
                <a:xfrm flipV="1">
                  <a:off x="3962400" y="4744056"/>
                  <a:ext cx="0" cy="1671818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3733010" y="4441388"/>
                  <a:ext cx="45878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t-IT" sz="1200" b="1" dirty="0">
                      <a:solidFill>
                        <a:srgbClr val="0033CC"/>
                      </a:solidFill>
                    </a:rPr>
                    <a:t>3</a:t>
                  </a:r>
                  <a:r>
                    <a:rPr lang="it-IT" sz="1200" b="1" dirty="0" smtClean="0">
                      <a:solidFill>
                        <a:srgbClr val="0033CC"/>
                      </a:solidFill>
                    </a:rPr>
                    <a:t> </a:t>
                  </a:r>
                  <a:r>
                    <a:rPr lang="it-IT" sz="1400" b="1" dirty="0">
                      <a:solidFill>
                        <a:srgbClr val="0033CC"/>
                      </a:solidFill>
                      <a:latin typeface="Symbol" pitchFamily="18" charset="2"/>
                    </a:rPr>
                    <a:t>l</a:t>
                  </a:r>
                  <a:r>
                    <a:rPr lang="it-IT" sz="1400" b="1" baseline="-25000" dirty="0">
                      <a:solidFill>
                        <a:srgbClr val="0033CC"/>
                      </a:solidFill>
                      <a:latin typeface="Symbol" pitchFamily="18" charset="2"/>
                    </a:rPr>
                    <a:t>I</a:t>
                  </a:r>
                  <a:endParaRPr lang="en-US" sz="1400" b="1" baseline="-25000" dirty="0">
                    <a:solidFill>
                      <a:srgbClr val="0033CC"/>
                    </a:solidFill>
                  </a:endParaRPr>
                </a:p>
              </p:txBody>
            </p:sp>
          </p:grpSp>
        </p:grpSp>
        <p:sp>
          <p:nvSpPr>
            <p:cNvPr id="6" name="TextBox 5"/>
            <p:cNvSpPr txBox="1"/>
            <p:nvPr/>
          </p:nvSpPr>
          <p:spPr>
            <a:xfrm>
              <a:off x="2003529" y="3186095"/>
              <a:ext cx="1294270" cy="3010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smtClean="0"/>
                <a:t>10 TeV protons</a:t>
              </a:r>
              <a:endParaRPr lang="en-US" sz="1200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817761" y="5879383"/>
            <a:ext cx="69220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u="sng" dirty="0" smtClean="0"/>
              <a:t>The resolution gain is roughly equivalent  to  add  </a:t>
            </a:r>
            <a:r>
              <a:rPr lang="it-IT" sz="1600" b="1" u="sng" dirty="0" smtClean="0">
                <a:latin typeface="Times New Roman"/>
                <a:cs typeface="Times New Roman"/>
              </a:rPr>
              <a:t>~</a:t>
            </a:r>
            <a:r>
              <a:rPr lang="it-IT" sz="1600" b="1" u="sng" dirty="0" smtClean="0"/>
              <a:t>3  CSI plane  </a:t>
            </a:r>
            <a:endParaRPr lang="en-US" sz="1600" b="1" u="sng" dirty="0"/>
          </a:p>
        </p:txBody>
      </p:sp>
      <p:sp>
        <p:nvSpPr>
          <p:cNvPr id="42" name="TextBox 41"/>
          <p:cNvSpPr txBox="1"/>
          <p:nvPr/>
        </p:nvSpPr>
        <p:spPr>
          <a:xfrm>
            <a:off x="3261023" y="228600"/>
            <a:ext cx="1784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RESULTS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163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12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136280" y="363842"/>
            <a:ext cx="4454230" cy="2967801"/>
            <a:chOff x="136280" y="363842"/>
            <a:chExt cx="4454230" cy="2967801"/>
          </a:xfrm>
        </p:grpSpPr>
        <p:sp>
          <p:nvSpPr>
            <p:cNvPr id="23" name="TextBox 22"/>
            <p:cNvSpPr txBox="1"/>
            <p:nvPr/>
          </p:nvSpPr>
          <p:spPr>
            <a:xfrm>
              <a:off x="1791323" y="3066123"/>
              <a:ext cx="1160174" cy="252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 smtClean="0"/>
                <a:t>10 TeV protons</a:t>
              </a:r>
              <a:endParaRPr lang="en-US" sz="1400" dirty="0"/>
            </a:p>
          </p:txBody>
        </p: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281" y="363842"/>
              <a:ext cx="4426229" cy="2955165"/>
            </a:xfrm>
            <a:prstGeom prst="rect">
              <a:avLst/>
            </a:prstGeom>
          </p:spPr>
        </p:pic>
        <p:grpSp>
          <p:nvGrpSpPr>
            <p:cNvPr id="49" name="Group 48"/>
            <p:cNvGrpSpPr/>
            <p:nvPr/>
          </p:nvGrpSpPr>
          <p:grpSpPr>
            <a:xfrm>
              <a:off x="2604143" y="838450"/>
              <a:ext cx="1276441" cy="227595"/>
              <a:chOff x="4871197" y="3465312"/>
              <a:chExt cx="1529435" cy="276999"/>
            </a:xfrm>
          </p:grpSpPr>
          <p:sp>
            <p:nvSpPr>
              <p:cNvPr id="50" name="5-Point Star 49"/>
              <p:cNvSpPr/>
              <p:nvPr/>
            </p:nvSpPr>
            <p:spPr>
              <a:xfrm>
                <a:off x="4871197" y="3565712"/>
                <a:ext cx="87406" cy="76200"/>
              </a:xfrm>
              <a:prstGeom prst="star5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983256" y="3465312"/>
                <a:ext cx="14173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dirty="0" smtClean="0"/>
                  <a:t>Scintillation alone</a:t>
                </a:r>
                <a:endParaRPr lang="en-US" sz="1200" dirty="0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2604143" y="1151498"/>
              <a:ext cx="1392312" cy="227595"/>
              <a:chOff x="4884644" y="3761146"/>
              <a:chExt cx="1668272" cy="276999"/>
            </a:xfrm>
          </p:grpSpPr>
          <p:sp>
            <p:nvSpPr>
              <p:cNvPr id="53" name="Oval 52"/>
              <p:cNvSpPr/>
              <p:nvPr/>
            </p:nvSpPr>
            <p:spPr>
              <a:xfrm>
                <a:off x="4884644" y="3861546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983256" y="3761146"/>
                <a:ext cx="15696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dirty="0" smtClean="0"/>
                  <a:t>Cherenkov corr. C/S</a:t>
                </a:r>
                <a:endParaRPr lang="en-US" sz="12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603002" y="2153249"/>
              <a:ext cx="493931" cy="860512"/>
              <a:chOff x="6013441" y="5465419"/>
              <a:chExt cx="591829" cy="1047303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flipV="1">
                <a:off x="6307753" y="5766464"/>
                <a:ext cx="0" cy="746258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Rectangle 59"/>
              <p:cNvSpPr/>
              <p:nvPr/>
            </p:nvSpPr>
            <p:spPr>
              <a:xfrm>
                <a:off x="6013441" y="5465419"/>
                <a:ext cx="59182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200" b="1" dirty="0">
                    <a:solidFill>
                      <a:srgbClr val="0033CC"/>
                    </a:solidFill>
                  </a:rPr>
                  <a:t>5</a:t>
                </a:r>
                <a:r>
                  <a:rPr lang="it-IT" sz="1200" b="1" dirty="0" smtClean="0">
                    <a:solidFill>
                      <a:srgbClr val="0033CC"/>
                    </a:solidFill>
                  </a:rPr>
                  <a:t>,7 </a:t>
                </a:r>
                <a:r>
                  <a:rPr lang="it-IT" sz="1400" b="1" dirty="0">
                    <a:solidFill>
                      <a:srgbClr val="0033CC"/>
                    </a:solidFill>
                    <a:latin typeface="Symbol" pitchFamily="18" charset="2"/>
                  </a:rPr>
                  <a:t>l</a:t>
                </a:r>
                <a:r>
                  <a:rPr lang="it-IT" sz="1400" b="1" baseline="-25000" dirty="0">
                    <a:solidFill>
                      <a:srgbClr val="0033CC"/>
                    </a:solidFill>
                    <a:latin typeface="Symbol" pitchFamily="18" charset="2"/>
                  </a:rPr>
                  <a:t>I</a:t>
                </a:r>
                <a:endParaRPr lang="en-US" sz="1400" b="1" baseline="-25000" dirty="0">
                  <a:solidFill>
                    <a:srgbClr val="0033CC"/>
                  </a:solidFill>
                </a:endParaRP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1689248" y="1401936"/>
              <a:ext cx="382890" cy="1622329"/>
              <a:chOff x="3733010" y="4441388"/>
              <a:chExt cx="458780" cy="1974486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 flipV="1">
                <a:off x="3962400" y="4744056"/>
                <a:ext cx="0" cy="1671818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Rectangle 62"/>
              <p:cNvSpPr/>
              <p:nvPr/>
            </p:nvSpPr>
            <p:spPr>
              <a:xfrm>
                <a:off x="3733010" y="4441388"/>
                <a:ext cx="4587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200" b="1" dirty="0">
                    <a:solidFill>
                      <a:srgbClr val="0033CC"/>
                    </a:solidFill>
                  </a:rPr>
                  <a:t>3</a:t>
                </a:r>
                <a:r>
                  <a:rPr lang="it-IT" sz="1200" b="1" dirty="0" smtClean="0">
                    <a:solidFill>
                      <a:srgbClr val="0033CC"/>
                    </a:solidFill>
                  </a:rPr>
                  <a:t> </a:t>
                </a:r>
                <a:r>
                  <a:rPr lang="it-IT" sz="1400" b="1" dirty="0">
                    <a:solidFill>
                      <a:srgbClr val="0033CC"/>
                    </a:solidFill>
                    <a:latin typeface="Symbol" pitchFamily="18" charset="2"/>
                  </a:rPr>
                  <a:t>l</a:t>
                </a:r>
                <a:r>
                  <a:rPr lang="it-IT" sz="1400" b="1" baseline="-25000" dirty="0">
                    <a:solidFill>
                      <a:srgbClr val="0033CC"/>
                    </a:solidFill>
                    <a:latin typeface="Symbol" pitchFamily="18" charset="2"/>
                  </a:rPr>
                  <a:t>I</a:t>
                </a:r>
                <a:endParaRPr lang="en-US" sz="1400" b="1" baseline="-25000" dirty="0">
                  <a:solidFill>
                    <a:srgbClr val="0033CC"/>
                  </a:solidFill>
                </a:endParaRP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985277" y="713232"/>
              <a:ext cx="491255" cy="2307335"/>
              <a:chOff x="2857745" y="3668814"/>
              <a:chExt cx="588623" cy="2808186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flipV="1">
                <a:off x="3124200" y="4038146"/>
                <a:ext cx="0" cy="2438854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Rectangle 65"/>
              <p:cNvSpPr/>
              <p:nvPr/>
            </p:nvSpPr>
            <p:spPr>
              <a:xfrm>
                <a:off x="2857745" y="3668814"/>
                <a:ext cx="58862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200" b="1" dirty="0">
                    <a:solidFill>
                      <a:srgbClr val="0033CC"/>
                    </a:solidFill>
                  </a:rPr>
                  <a:t>1,9 </a:t>
                </a:r>
                <a:r>
                  <a:rPr lang="it-IT" sz="1400" b="1" dirty="0">
                    <a:solidFill>
                      <a:srgbClr val="0033CC"/>
                    </a:solidFill>
                    <a:latin typeface="Symbol" pitchFamily="18" charset="2"/>
                  </a:rPr>
                  <a:t>l</a:t>
                </a:r>
                <a:r>
                  <a:rPr lang="it-IT" sz="1400" b="1" baseline="-25000" dirty="0">
                    <a:solidFill>
                      <a:srgbClr val="0033CC"/>
                    </a:solidFill>
                    <a:latin typeface="Symbol" pitchFamily="18" charset="2"/>
                  </a:rPr>
                  <a:t>I</a:t>
                </a:r>
                <a:endParaRPr lang="en-US" sz="1400" b="1" baseline="-25000" dirty="0">
                  <a:solidFill>
                    <a:srgbClr val="0033CC"/>
                  </a:solidFill>
                </a:endParaRP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 rot="16200000">
              <a:off x="-562630" y="1143981"/>
              <a:ext cx="17363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>
                  <a:latin typeface="Symbol" pitchFamily="18" charset="2"/>
                </a:rPr>
                <a:t>s</a:t>
              </a:r>
              <a:r>
                <a:rPr lang="it-IT" sz="1600" dirty="0" smtClean="0"/>
                <a:t>(Erec-E)/E  (%)</a:t>
              </a:r>
              <a:endParaRPr lang="en-US" sz="16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080059" y="3104048"/>
              <a:ext cx="2816420" cy="2275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smtClean="0"/>
                <a:t>CSI Calo length from 1</a:t>
              </a:r>
              <a:r>
                <a:rPr lang="it-IT" sz="1200" baseline="30000" dirty="0" smtClean="0"/>
                <a:t>0</a:t>
              </a:r>
              <a:r>
                <a:rPr lang="it-IT" sz="1200" dirty="0" smtClean="0"/>
                <a:t> interaction to end (cm)</a:t>
              </a:r>
              <a:endParaRPr lang="en-US" sz="12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09448" y="2215858"/>
              <a:ext cx="630390" cy="6701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00" dirty="0" smtClean="0">
                  <a:solidFill>
                    <a:srgbClr val="0033CC"/>
                  </a:solidFill>
                </a:rPr>
                <a:t>standard</a:t>
              </a:r>
            </a:p>
            <a:p>
              <a:r>
                <a:rPr lang="it-IT" sz="1100" dirty="0" smtClean="0">
                  <a:solidFill>
                    <a:srgbClr val="0033CC"/>
                  </a:solidFill>
                </a:rPr>
                <a:t>Calocube</a:t>
              </a:r>
            </a:p>
            <a:p>
              <a:r>
                <a:rPr lang="it-IT" sz="1100" dirty="0" smtClean="0">
                  <a:solidFill>
                    <a:srgbClr val="0033CC"/>
                  </a:solidFill>
                </a:rPr>
                <a:t>20x20</a:t>
              </a:r>
            </a:p>
            <a:p>
              <a:r>
                <a:rPr lang="it-IT" sz="1100" b="1" dirty="0" smtClean="0">
                  <a:solidFill>
                    <a:srgbClr val="0033CC"/>
                  </a:solidFill>
                </a:rPr>
                <a:t>1,9 </a:t>
              </a:r>
              <a:r>
                <a:rPr lang="it-IT" sz="1400" b="1" dirty="0" smtClean="0">
                  <a:solidFill>
                    <a:srgbClr val="0033CC"/>
                  </a:solidFill>
                  <a:latin typeface="Symbol" pitchFamily="18" charset="2"/>
                </a:rPr>
                <a:t>l</a:t>
              </a:r>
              <a:r>
                <a:rPr lang="it-IT" sz="1400" b="1" baseline="-25000" dirty="0" smtClean="0">
                  <a:solidFill>
                    <a:srgbClr val="0033CC"/>
                  </a:solidFill>
                  <a:latin typeface="Symbol" pitchFamily="18" charset="2"/>
                </a:rPr>
                <a:t>I</a:t>
              </a:r>
              <a:endParaRPr lang="en-US" sz="1400" b="1" baseline="-25000" dirty="0" smtClean="0">
                <a:solidFill>
                  <a:srgbClr val="0033CC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791323" y="650622"/>
              <a:ext cx="1071098" cy="2431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smtClean="0"/>
                <a:t>10 TeV protons</a:t>
              </a:r>
              <a:endParaRPr lang="en-US" sz="1200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07179" y="3342828"/>
            <a:ext cx="4483331" cy="3068537"/>
            <a:chOff x="206324" y="2868200"/>
            <a:chExt cx="5319709" cy="3615046"/>
          </a:xfrm>
        </p:grpSpPr>
        <p:grpSp>
          <p:nvGrpSpPr>
            <p:cNvPr id="71" name="Group 70"/>
            <p:cNvGrpSpPr/>
            <p:nvPr/>
          </p:nvGrpSpPr>
          <p:grpSpPr>
            <a:xfrm>
              <a:off x="206324" y="2868200"/>
              <a:ext cx="5319709" cy="3615046"/>
              <a:chOff x="1881639" y="3200400"/>
              <a:chExt cx="5319709" cy="3615046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897828" y="3200400"/>
                <a:ext cx="5303520" cy="3596640"/>
                <a:chOff x="1920240" y="1630680"/>
                <a:chExt cx="5303520" cy="3596640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20240" y="1630680"/>
                  <a:ext cx="5303520" cy="3596640"/>
                </a:xfrm>
                <a:prstGeom prst="rect">
                  <a:avLst/>
                </a:prstGeom>
              </p:spPr>
            </p:pic>
            <p:sp>
              <p:nvSpPr>
                <p:cNvPr id="5" name="Rectangle 4"/>
                <p:cNvSpPr/>
                <p:nvPr/>
              </p:nvSpPr>
              <p:spPr>
                <a:xfrm>
                  <a:off x="4267200" y="1630680"/>
                  <a:ext cx="609600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4658436" y="3761147"/>
                <a:ext cx="1529435" cy="276999"/>
                <a:chOff x="4871197" y="3465312"/>
                <a:chExt cx="1529435" cy="276999"/>
              </a:xfrm>
            </p:grpSpPr>
            <p:sp>
              <p:nvSpPr>
                <p:cNvPr id="10" name="5-Point Star 9"/>
                <p:cNvSpPr/>
                <p:nvPr/>
              </p:nvSpPr>
              <p:spPr>
                <a:xfrm>
                  <a:off x="4871197" y="3565712"/>
                  <a:ext cx="87406" cy="76200"/>
                </a:xfrm>
                <a:prstGeom prst="star5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4983256" y="3465312"/>
                  <a:ext cx="141737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sz="1200" dirty="0" smtClean="0"/>
                    <a:t>Scintillation alone</a:t>
                  </a:r>
                  <a:endParaRPr lang="en-US" sz="1200" dirty="0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4652928" y="4113892"/>
                <a:ext cx="1668272" cy="276999"/>
                <a:chOff x="4884644" y="3761146"/>
                <a:chExt cx="1668272" cy="276999"/>
              </a:xfrm>
            </p:grpSpPr>
            <p:sp>
              <p:nvSpPr>
                <p:cNvPr id="9" name="Oval 8"/>
                <p:cNvSpPr/>
                <p:nvPr/>
              </p:nvSpPr>
              <p:spPr>
                <a:xfrm>
                  <a:off x="4884644" y="3861546"/>
                  <a:ext cx="76200" cy="762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4983256" y="3761146"/>
                  <a:ext cx="156966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sz="1200" dirty="0" smtClean="0"/>
                    <a:t>Cherenkov corr. C/S</a:t>
                  </a:r>
                  <a:endParaRPr lang="en-US" sz="12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4639481" y="4433500"/>
                <a:ext cx="1857241" cy="276999"/>
                <a:chOff x="4865594" y="4038145"/>
                <a:chExt cx="1857241" cy="276999"/>
              </a:xfrm>
            </p:grpSpPr>
            <p:sp>
              <p:nvSpPr>
                <p:cNvPr id="8" name="Isosceles Triangle 7"/>
                <p:cNvSpPr/>
                <p:nvPr/>
              </p:nvSpPr>
              <p:spPr>
                <a:xfrm>
                  <a:off x="4865594" y="4114800"/>
                  <a:ext cx="98612" cy="76200"/>
                </a:xfrm>
                <a:prstGeom prst="triangle">
                  <a:avLst/>
                </a:prstGeom>
                <a:solidFill>
                  <a:srgbClr val="0033CC"/>
                </a:solidFill>
                <a:ln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4983256" y="4038145"/>
                  <a:ext cx="1739579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sz="1200" dirty="0" smtClean="0"/>
                    <a:t>Chrenkov corr. </a:t>
                  </a:r>
                  <a:r>
                    <a:rPr lang="it-IT" sz="1200" dirty="0"/>
                    <a:t> </a:t>
                  </a:r>
                  <a:r>
                    <a:rPr lang="it-IT" sz="1200" dirty="0" smtClean="0"/>
                    <a:t>Dream</a:t>
                  </a:r>
                  <a:endParaRPr lang="en-US" sz="12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4652928" y="4744056"/>
                <a:ext cx="1931583" cy="326333"/>
                <a:chOff x="4860900" y="4309057"/>
                <a:chExt cx="1931583" cy="326333"/>
              </a:xfrm>
            </p:grpSpPr>
            <p:sp>
              <p:nvSpPr>
                <p:cNvPr id="11" name="Oval 10"/>
                <p:cNvSpPr/>
                <p:nvPr/>
              </p:nvSpPr>
              <p:spPr>
                <a:xfrm>
                  <a:off x="4860900" y="4393557"/>
                  <a:ext cx="108000" cy="108000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rgbClr val="00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4983256" y="4309057"/>
                  <a:ext cx="1809227" cy="326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sz="1200" dirty="0" smtClean="0"/>
                    <a:t>Ideal ‘dual’ detector</a:t>
                  </a:r>
                  <a:endParaRPr lang="en-US" sz="1200" dirty="0"/>
                </a:p>
              </p:txBody>
            </p:sp>
          </p:grpSp>
          <p:sp>
            <p:nvSpPr>
              <p:cNvPr id="22" name="TextBox 21"/>
              <p:cNvSpPr txBox="1"/>
              <p:nvPr/>
            </p:nvSpPr>
            <p:spPr>
              <a:xfrm>
                <a:off x="2438400" y="5358660"/>
                <a:ext cx="755335" cy="8156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100" dirty="0" smtClean="0">
                    <a:solidFill>
                      <a:srgbClr val="0033CC"/>
                    </a:solidFill>
                  </a:rPr>
                  <a:t>standard</a:t>
                </a:r>
              </a:p>
              <a:p>
                <a:r>
                  <a:rPr lang="it-IT" sz="1100" dirty="0" smtClean="0">
                    <a:solidFill>
                      <a:srgbClr val="0033CC"/>
                    </a:solidFill>
                  </a:rPr>
                  <a:t>Calocube</a:t>
                </a:r>
              </a:p>
              <a:p>
                <a:r>
                  <a:rPr lang="it-IT" sz="1100" dirty="0" smtClean="0">
                    <a:solidFill>
                      <a:srgbClr val="0033CC"/>
                    </a:solidFill>
                  </a:rPr>
                  <a:t>20x20</a:t>
                </a:r>
              </a:p>
              <a:p>
                <a:r>
                  <a:rPr lang="it-IT" sz="1100" b="1" dirty="0" smtClean="0">
                    <a:solidFill>
                      <a:srgbClr val="0033CC"/>
                    </a:solidFill>
                  </a:rPr>
                  <a:t>1,9 </a:t>
                </a:r>
                <a:r>
                  <a:rPr lang="it-IT" sz="1400" b="1" dirty="0" smtClean="0">
                    <a:solidFill>
                      <a:srgbClr val="0033CC"/>
                    </a:solidFill>
                    <a:latin typeface="Symbol" pitchFamily="18" charset="2"/>
                  </a:rPr>
                  <a:t>l</a:t>
                </a:r>
                <a:r>
                  <a:rPr lang="it-IT" sz="1400" b="1" baseline="-25000" dirty="0" smtClean="0">
                    <a:solidFill>
                      <a:srgbClr val="0033CC"/>
                    </a:solidFill>
                    <a:latin typeface="Symbol" pitchFamily="18" charset="2"/>
                  </a:rPr>
                  <a:t>I</a:t>
                </a:r>
                <a:endParaRPr lang="en-US" sz="1400" b="1" baseline="-25000" dirty="0" smtClean="0">
                  <a:solidFill>
                    <a:srgbClr val="0033CC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 rot="16200000">
                <a:off x="1059684" y="4169301"/>
                <a:ext cx="2045622" cy="4017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600" dirty="0" smtClean="0">
                    <a:latin typeface="Symbol" pitchFamily="18" charset="2"/>
                  </a:rPr>
                  <a:t>s</a:t>
                </a:r>
                <a:r>
                  <a:rPr lang="it-IT" sz="1600" dirty="0" smtClean="0"/>
                  <a:t>(Erec-E)/E  (%)</a:t>
                </a:r>
                <a:endParaRPr lang="en-US" sz="160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087963" y="6538447"/>
                <a:ext cx="33746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dirty="0" smtClean="0"/>
                  <a:t>CSI Calo length from 1</a:t>
                </a:r>
                <a:r>
                  <a:rPr lang="it-IT" sz="1200" baseline="30000" dirty="0" smtClean="0"/>
                  <a:t>0</a:t>
                </a:r>
                <a:r>
                  <a:rPr lang="it-IT" sz="1200" dirty="0" smtClean="0"/>
                  <a:t> interaction to end (cm)</a:t>
                </a:r>
                <a:endParaRPr lang="en-US" sz="1200" dirty="0"/>
              </a:p>
            </p:txBody>
          </p:sp>
          <p:grpSp>
            <p:nvGrpSpPr>
              <p:cNvPr id="57" name="Group 56"/>
              <p:cNvGrpSpPr/>
              <p:nvPr/>
            </p:nvGrpSpPr>
            <p:grpSpPr>
              <a:xfrm>
                <a:off x="2857745" y="3668814"/>
                <a:ext cx="588623" cy="2808186"/>
                <a:chOff x="2857745" y="3668814"/>
                <a:chExt cx="588623" cy="2808186"/>
              </a:xfrm>
            </p:grpSpPr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3124200" y="4038146"/>
                  <a:ext cx="0" cy="2438854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Rectangle 27"/>
                <p:cNvSpPr/>
                <p:nvPr/>
              </p:nvSpPr>
              <p:spPr>
                <a:xfrm>
                  <a:off x="2857745" y="3668814"/>
                  <a:ext cx="588623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t-IT" sz="1200" b="1" dirty="0">
                      <a:solidFill>
                        <a:srgbClr val="0033CC"/>
                      </a:solidFill>
                    </a:rPr>
                    <a:t>1,9 </a:t>
                  </a:r>
                  <a:r>
                    <a:rPr lang="it-IT" sz="1400" b="1" dirty="0">
                      <a:solidFill>
                        <a:srgbClr val="0033CC"/>
                      </a:solidFill>
                      <a:latin typeface="Symbol" pitchFamily="18" charset="2"/>
                    </a:rPr>
                    <a:t>l</a:t>
                  </a:r>
                  <a:r>
                    <a:rPr lang="it-IT" sz="1400" b="1" baseline="-25000" dirty="0">
                      <a:solidFill>
                        <a:srgbClr val="0033CC"/>
                      </a:solidFill>
                      <a:latin typeface="Symbol" pitchFamily="18" charset="2"/>
                    </a:rPr>
                    <a:t>I</a:t>
                  </a:r>
                  <a:endParaRPr lang="en-US" sz="1400" b="1" baseline="-25000" dirty="0">
                    <a:solidFill>
                      <a:srgbClr val="0033CC"/>
                    </a:solidFill>
                  </a:endParaRPr>
                </a:p>
              </p:txBody>
            </p:sp>
          </p:grpSp>
          <p:grpSp>
            <p:nvGrpSpPr>
              <p:cNvPr id="55" name="Group 54"/>
              <p:cNvGrpSpPr/>
              <p:nvPr/>
            </p:nvGrpSpPr>
            <p:grpSpPr>
              <a:xfrm>
                <a:off x="6013441" y="5465419"/>
                <a:ext cx="591829" cy="1047303"/>
                <a:chOff x="6013441" y="5465419"/>
                <a:chExt cx="591829" cy="1047303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flipV="1">
                  <a:off x="6307753" y="5766464"/>
                  <a:ext cx="0" cy="746258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Rectangle 28"/>
                <p:cNvSpPr/>
                <p:nvPr/>
              </p:nvSpPr>
              <p:spPr>
                <a:xfrm>
                  <a:off x="6013441" y="5465419"/>
                  <a:ext cx="591829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t-IT" sz="1200" b="1" dirty="0">
                      <a:solidFill>
                        <a:srgbClr val="0033CC"/>
                      </a:solidFill>
                    </a:rPr>
                    <a:t>5</a:t>
                  </a:r>
                  <a:r>
                    <a:rPr lang="it-IT" sz="1200" b="1" dirty="0" smtClean="0">
                      <a:solidFill>
                        <a:srgbClr val="0033CC"/>
                      </a:solidFill>
                    </a:rPr>
                    <a:t>,7 </a:t>
                  </a:r>
                  <a:r>
                    <a:rPr lang="it-IT" sz="1400" b="1" dirty="0">
                      <a:solidFill>
                        <a:srgbClr val="0033CC"/>
                      </a:solidFill>
                      <a:latin typeface="Symbol" pitchFamily="18" charset="2"/>
                    </a:rPr>
                    <a:t>l</a:t>
                  </a:r>
                  <a:r>
                    <a:rPr lang="it-IT" sz="1400" b="1" baseline="-25000" dirty="0">
                      <a:solidFill>
                        <a:srgbClr val="0033CC"/>
                      </a:solidFill>
                      <a:latin typeface="Symbol" pitchFamily="18" charset="2"/>
                    </a:rPr>
                    <a:t>I</a:t>
                  </a:r>
                  <a:endParaRPr lang="en-US" sz="1400" b="1" baseline="-25000" dirty="0">
                    <a:solidFill>
                      <a:srgbClr val="0033CC"/>
                    </a:solidFill>
                  </a:endParaRPr>
                </a:p>
              </p:txBody>
            </p:sp>
          </p:grpSp>
          <p:grpSp>
            <p:nvGrpSpPr>
              <p:cNvPr id="56" name="Group 55"/>
              <p:cNvGrpSpPr/>
              <p:nvPr/>
            </p:nvGrpSpPr>
            <p:grpSpPr>
              <a:xfrm>
                <a:off x="3733010" y="4441388"/>
                <a:ext cx="458780" cy="1974486"/>
                <a:chOff x="3733010" y="4441388"/>
                <a:chExt cx="458780" cy="1974486"/>
              </a:xfrm>
            </p:grpSpPr>
            <p:cxnSp>
              <p:nvCxnSpPr>
                <p:cNvPr id="30" name="Straight Connector 29"/>
                <p:cNvCxnSpPr/>
                <p:nvPr/>
              </p:nvCxnSpPr>
              <p:spPr>
                <a:xfrm flipV="1">
                  <a:off x="3962400" y="4744056"/>
                  <a:ext cx="0" cy="1671818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3733010" y="4441388"/>
                  <a:ext cx="45878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t-IT" sz="1200" b="1" dirty="0">
                      <a:solidFill>
                        <a:srgbClr val="0033CC"/>
                      </a:solidFill>
                    </a:rPr>
                    <a:t>3</a:t>
                  </a:r>
                  <a:r>
                    <a:rPr lang="it-IT" sz="1200" b="1" dirty="0" smtClean="0">
                      <a:solidFill>
                        <a:srgbClr val="0033CC"/>
                      </a:solidFill>
                    </a:rPr>
                    <a:t> </a:t>
                  </a:r>
                  <a:r>
                    <a:rPr lang="it-IT" sz="1400" b="1" dirty="0">
                      <a:solidFill>
                        <a:srgbClr val="0033CC"/>
                      </a:solidFill>
                      <a:latin typeface="Symbol" pitchFamily="18" charset="2"/>
                    </a:rPr>
                    <a:t>l</a:t>
                  </a:r>
                  <a:r>
                    <a:rPr lang="it-IT" sz="1400" b="1" baseline="-25000" dirty="0">
                      <a:solidFill>
                        <a:srgbClr val="0033CC"/>
                      </a:solidFill>
                      <a:latin typeface="Symbol" pitchFamily="18" charset="2"/>
                    </a:rPr>
                    <a:t>I</a:t>
                  </a:r>
                  <a:endParaRPr lang="en-US" sz="1400" b="1" baseline="-25000" dirty="0">
                    <a:solidFill>
                      <a:srgbClr val="0033CC"/>
                    </a:solidFill>
                  </a:endParaRPr>
                </a:p>
              </p:txBody>
            </p:sp>
          </p:grpSp>
        </p:grpSp>
        <p:sp>
          <p:nvSpPr>
            <p:cNvPr id="72" name="TextBox 71"/>
            <p:cNvSpPr txBox="1"/>
            <p:nvPr/>
          </p:nvSpPr>
          <p:spPr>
            <a:xfrm>
              <a:off x="2003529" y="3186095"/>
              <a:ext cx="1294270" cy="3010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smtClean="0"/>
                <a:t>10 TeV protons</a:t>
              </a:r>
              <a:endParaRPr lang="en-US" sz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643904" y="437047"/>
            <a:ext cx="4323556" cy="2894596"/>
            <a:chOff x="4643904" y="437047"/>
            <a:chExt cx="4323556" cy="289459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3904" y="437047"/>
              <a:ext cx="4323556" cy="2881959"/>
            </a:xfrm>
            <a:prstGeom prst="rect">
              <a:avLst/>
            </a:prstGeom>
          </p:spPr>
        </p:pic>
        <p:sp>
          <p:nvSpPr>
            <p:cNvPr id="81" name="TextBox 80"/>
            <p:cNvSpPr txBox="1"/>
            <p:nvPr/>
          </p:nvSpPr>
          <p:spPr>
            <a:xfrm rot="16200000">
              <a:off x="3716446" y="1734185"/>
              <a:ext cx="2185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smtClean="0"/>
                <a:t>Relative Resolution  Gain</a:t>
              </a:r>
              <a:endParaRPr lang="en-US" sz="1200" b="1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962376" y="437048"/>
              <a:ext cx="202789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it-IT" sz="1200" dirty="0" smtClean="0"/>
                <a:t>Relative Resolution  Gain</a:t>
              </a:r>
              <a:endParaRPr lang="en-US" sz="12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397472" y="3104048"/>
              <a:ext cx="2816420" cy="2275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smtClean="0"/>
                <a:t>CSI Calo length from 1</a:t>
              </a:r>
              <a:r>
                <a:rPr lang="it-IT" sz="1200" baseline="30000" dirty="0" smtClean="0"/>
                <a:t>0</a:t>
              </a:r>
              <a:r>
                <a:rPr lang="it-IT" sz="1200" dirty="0" smtClean="0"/>
                <a:t> interaction to end (cm)</a:t>
              </a:r>
              <a:endParaRPr lang="en-US" sz="1200" dirty="0"/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8009571" y="1016692"/>
              <a:ext cx="493931" cy="2031305"/>
              <a:chOff x="6011837" y="5577075"/>
              <a:chExt cx="591829" cy="965430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flipV="1">
                <a:off x="6307752" y="5718026"/>
                <a:ext cx="0" cy="824479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Rectangle 88"/>
              <p:cNvSpPr/>
              <p:nvPr/>
            </p:nvSpPr>
            <p:spPr>
              <a:xfrm>
                <a:off x="6011837" y="5577075"/>
                <a:ext cx="59182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200" b="1" dirty="0">
                    <a:solidFill>
                      <a:srgbClr val="0033CC"/>
                    </a:solidFill>
                  </a:rPr>
                  <a:t>5</a:t>
                </a:r>
                <a:r>
                  <a:rPr lang="it-IT" sz="1200" b="1" dirty="0" smtClean="0">
                    <a:solidFill>
                      <a:srgbClr val="0033CC"/>
                    </a:solidFill>
                  </a:rPr>
                  <a:t>,7 </a:t>
                </a:r>
                <a:r>
                  <a:rPr lang="it-IT" sz="1400" b="1" dirty="0">
                    <a:solidFill>
                      <a:srgbClr val="0033CC"/>
                    </a:solidFill>
                    <a:latin typeface="Symbol" pitchFamily="18" charset="2"/>
                  </a:rPr>
                  <a:t>l</a:t>
                </a:r>
                <a:r>
                  <a:rPr lang="it-IT" sz="1400" b="1" baseline="-25000" dirty="0">
                    <a:solidFill>
                      <a:srgbClr val="0033CC"/>
                    </a:solidFill>
                    <a:latin typeface="Symbol" pitchFamily="18" charset="2"/>
                  </a:rPr>
                  <a:t>I</a:t>
                </a:r>
                <a:endParaRPr lang="en-US" sz="1400" b="1" baseline="-25000" dirty="0">
                  <a:solidFill>
                    <a:srgbClr val="0033CC"/>
                  </a:solidFill>
                </a:endParaRPr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6170310" y="805215"/>
              <a:ext cx="382890" cy="2230443"/>
              <a:chOff x="3733010" y="4441388"/>
              <a:chExt cx="458780" cy="1974487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flipV="1">
                <a:off x="3962400" y="4675032"/>
                <a:ext cx="0" cy="1740843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Rectangle 98"/>
              <p:cNvSpPr/>
              <p:nvPr/>
            </p:nvSpPr>
            <p:spPr>
              <a:xfrm>
                <a:off x="3733010" y="4441388"/>
                <a:ext cx="4587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200" b="1" dirty="0">
                    <a:solidFill>
                      <a:srgbClr val="0033CC"/>
                    </a:solidFill>
                  </a:rPr>
                  <a:t>3</a:t>
                </a:r>
                <a:r>
                  <a:rPr lang="it-IT" sz="1200" b="1" dirty="0" smtClean="0">
                    <a:solidFill>
                      <a:srgbClr val="0033CC"/>
                    </a:solidFill>
                  </a:rPr>
                  <a:t> </a:t>
                </a:r>
                <a:r>
                  <a:rPr lang="it-IT" sz="1400" b="1" dirty="0">
                    <a:solidFill>
                      <a:srgbClr val="0033CC"/>
                    </a:solidFill>
                    <a:latin typeface="Symbol" pitchFamily="18" charset="2"/>
                  </a:rPr>
                  <a:t>l</a:t>
                </a:r>
                <a:r>
                  <a:rPr lang="it-IT" sz="1400" b="1" baseline="-25000" dirty="0">
                    <a:solidFill>
                      <a:srgbClr val="0033CC"/>
                    </a:solidFill>
                    <a:latin typeface="Symbol" pitchFamily="18" charset="2"/>
                  </a:rPr>
                  <a:t>I</a:t>
                </a:r>
                <a:endParaRPr lang="en-US" sz="1400" b="1" baseline="-25000" dirty="0">
                  <a:solidFill>
                    <a:srgbClr val="0033CC"/>
                  </a:solidFill>
                </a:endParaRPr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5422066" y="784099"/>
              <a:ext cx="491255" cy="2229662"/>
              <a:chOff x="2857745" y="3668814"/>
              <a:chExt cx="588623" cy="2808187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 flipV="1">
                <a:off x="3124200" y="4006944"/>
                <a:ext cx="0" cy="2470057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Rectangle 101"/>
              <p:cNvSpPr/>
              <p:nvPr/>
            </p:nvSpPr>
            <p:spPr>
              <a:xfrm>
                <a:off x="2857745" y="3668814"/>
                <a:ext cx="58862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200" b="1" dirty="0">
                    <a:solidFill>
                      <a:srgbClr val="0033CC"/>
                    </a:solidFill>
                  </a:rPr>
                  <a:t>1,9 </a:t>
                </a:r>
                <a:r>
                  <a:rPr lang="it-IT" sz="1400" b="1" dirty="0">
                    <a:solidFill>
                      <a:srgbClr val="0033CC"/>
                    </a:solidFill>
                    <a:latin typeface="Symbol" pitchFamily="18" charset="2"/>
                  </a:rPr>
                  <a:t>l</a:t>
                </a:r>
                <a:r>
                  <a:rPr lang="it-IT" sz="1400" b="1" baseline="-25000" dirty="0">
                    <a:solidFill>
                      <a:srgbClr val="0033CC"/>
                    </a:solidFill>
                    <a:latin typeface="Symbol" pitchFamily="18" charset="2"/>
                  </a:rPr>
                  <a:t>I</a:t>
                </a:r>
                <a:endParaRPr lang="en-US" sz="1400" b="1" baseline="-25000" dirty="0">
                  <a:solidFill>
                    <a:srgbClr val="0033CC"/>
                  </a:solidFill>
                </a:endParaRPr>
              </a:p>
            </p:txBody>
          </p:sp>
        </p:grpSp>
        <p:sp>
          <p:nvSpPr>
            <p:cNvPr id="108" name="TextBox 107"/>
            <p:cNvSpPr txBox="1"/>
            <p:nvPr/>
          </p:nvSpPr>
          <p:spPr>
            <a:xfrm>
              <a:off x="6387684" y="2508558"/>
              <a:ext cx="21538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smtClean="0">
                  <a:solidFill>
                    <a:srgbClr val="0033CC"/>
                  </a:solidFill>
                </a:rPr>
                <a:t>Cherenkov corr. C/S</a:t>
              </a:r>
              <a:endParaRPr lang="en-US" sz="1200" b="1" dirty="0">
                <a:solidFill>
                  <a:srgbClr val="0033CC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648200" y="3489652"/>
            <a:ext cx="4274330" cy="2980132"/>
            <a:chOff x="4648200" y="3489652"/>
            <a:chExt cx="4274330" cy="2980132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0553" y="3489652"/>
              <a:ext cx="4251977" cy="2980132"/>
            </a:xfrm>
            <a:prstGeom prst="rect">
              <a:avLst/>
            </a:prstGeom>
          </p:spPr>
        </p:pic>
        <p:sp>
          <p:nvSpPr>
            <p:cNvPr id="82" name="TextBox 81"/>
            <p:cNvSpPr txBox="1"/>
            <p:nvPr/>
          </p:nvSpPr>
          <p:spPr>
            <a:xfrm rot="16200000">
              <a:off x="3694093" y="4791074"/>
              <a:ext cx="2185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smtClean="0"/>
                <a:t>Relative Resolution  Gain</a:t>
              </a:r>
              <a:endParaRPr lang="en-US" sz="1200" b="1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018340" y="3497306"/>
              <a:ext cx="1904689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it-IT" sz="1200" dirty="0" smtClean="0"/>
                <a:t>Relative Resolution  Gain</a:t>
              </a:r>
              <a:endParaRPr lang="en-US" sz="12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440117" y="6187723"/>
              <a:ext cx="2816420" cy="2275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smtClean="0"/>
                <a:t>CSI Calo length from 1</a:t>
              </a:r>
              <a:r>
                <a:rPr lang="it-IT" sz="1200" baseline="30000" dirty="0" smtClean="0"/>
                <a:t>0</a:t>
              </a:r>
              <a:r>
                <a:rPr lang="it-IT" sz="1200" dirty="0" smtClean="0"/>
                <a:t> interaction to end (cm)</a:t>
              </a:r>
              <a:endParaRPr lang="en-US" sz="1200" dirty="0"/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7966926" y="3836966"/>
              <a:ext cx="493931" cy="2295864"/>
              <a:chOff x="6013441" y="5465419"/>
              <a:chExt cx="591829" cy="1047303"/>
            </a:xfrm>
          </p:grpSpPr>
          <p:cxnSp>
            <p:nvCxnSpPr>
              <p:cNvPr id="91" name="Straight Connector 90"/>
              <p:cNvCxnSpPr/>
              <p:nvPr/>
            </p:nvCxnSpPr>
            <p:spPr>
              <a:xfrm flipV="1">
                <a:off x="6307753" y="5632595"/>
                <a:ext cx="1602" cy="880127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Rectangle 91"/>
              <p:cNvSpPr/>
              <p:nvPr/>
            </p:nvSpPr>
            <p:spPr>
              <a:xfrm>
                <a:off x="6013441" y="5465419"/>
                <a:ext cx="59182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200" b="1" dirty="0">
                    <a:solidFill>
                      <a:srgbClr val="0033CC"/>
                    </a:solidFill>
                  </a:rPr>
                  <a:t>5</a:t>
                </a:r>
                <a:r>
                  <a:rPr lang="it-IT" sz="1200" b="1" dirty="0" smtClean="0">
                    <a:solidFill>
                      <a:srgbClr val="0033CC"/>
                    </a:solidFill>
                  </a:rPr>
                  <a:t>,7 </a:t>
                </a:r>
                <a:r>
                  <a:rPr lang="it-IT" sz="1400" b="1" dirty="0">
                    <a:solidFill>
                      <a:srgbClr val="0033CC"/>
                    </a:solidFill>
                    <a:latin typeface="Symbol" pitchFamily="18" charset="2"/>
                  </a:rPr>
                  <a:t>l</a:t>
                </a:r>
                <a:r>
                  <a:rPr lang="it-IT" sz="1400" b="1" baseline="-25000" dirty="0">
                    <a:solidFill>
                      <a:srgbClr val="0033CC"/>
                    </a:solidFill>
                    <a:latin typeface="Symbol" pitchFamily="18" charset="2"/>
                  </a:rPr>
                  <a:t>I</a:t>
                </a:r>
                <a:endParaRPr lang="en-US" sz="1400" b="1" baseline="-25000" dirty="0">
                  <a:solidFill>
                    <a:srgbClr val="0033CC"/>
                  </a:solidFill>
                </a:endParaRPr>
              </a:p>
            </p:txBody>
          </p:sp>
        </p:grpSp>
        <p:sp>
          <p:nvSpPr>
            <p:cNvPr id="109" name="TextBox 108"/>
            <p:cNvSpPr txBox="1"/>
            <p:nvPr/>
          </p:nvSpPr>
          <p:spPr>
            <a:xfrm>
              <a:off x="5931003" y="5640271"/>
              <a:ext cx="17604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b="1" dirty="0" smtClean="0">
                  <a:solidFill>
                    <a:srgbClr val="0033CC"/>
                  </a:solidFill>
                </a:rPr>
                <a:t>Ideal ‘dual’ detector</a:t>
              </a:r>
              <a:endParaRPr lang="en-US" sz="1200" b="1" dirty="0">
                <a:solidFill>
                  <a:srgbClr val="0033CC"/>
                </a:solidFill>
              </a:endParaRP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6170310" y="3941757"/>
              <a:ext cx="382890" cy="2230443"/>
              <a:chOff x="3733010" y="4441388"/>
              <a:chExt cx="458780" cy="1974487"/>
            </a:xfrm>
          </p:grpSpPr>
          <p:cxnSp>
            <p:nvCxnSpPr>
              <p:cNvPr id="112" name="Straight Connector 111"/>
              <p:cNvCxnSpPr/>
              <p:nvPr/>
            </p:nvCxnSpPr>
            <p:spPr>
              <a:xfrm flipV="1">
                <a:off x="3962400" y="4675032"/>
                <a:ext cx="0" cy="1740843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Rectangle 112"/>
              <p:cNvSpPr/>
              <p:nvPr/>
            </p:nvSpPr>
            <p:spPr>
              <a:xfrm>
                <a:off x="3733010" y="4441388"/>
                <a:ext cx="4587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200" b="1" dirty="0">
                    <a:solidFill>
                      <a:srgbClr val="0033CC"/>
                    </a:solidFill>
                  </a:rPr>
                  <a:t>3</a:t>
                </a:r>
                <a:r>
                  <a:rPr lang="it-IT" sz="1200" b="1" dirty="0" smtClean="0">
                    <a:solidFill>
                      <a:srgbClr val="0033CC"/>
                    </a:solidFill>
                  </a:rPr>
                  <a:t> </a:t>
                </a:r>
                <a:r>
                  <a:rPr lang="it-IT" sz="1400" b="1" dirty="0">
                    <a:solidFill>
                      <a:srgbClr val="0033CC"/>
                    </a:solidFill>
                    <a:latin typeface="Symbol" pitchFamily="18" charset="2"/>
                  </a:rPr>
                  <a:t>l</a:t>
                </a:r>
                <a:r>
                  <a:rPr lang="it-IT" sz="1400" b="1" baseline="-25000" dirty="0">
                    <a:solidFill>
                      <a:srgbClr val="0033CC"/>
                    </a:solidFill>
                    <a:latin typeface="Symbol" pitchFamily="18" charset="2"/>
                  </a:rPr>
                  <a:t>I</a:t>
                </a:r>
                <a:endParaRPr lang="en-US" sz="1400" b="1" baseline="-25000" dirty="0">
                  <a:solidFill>
                    <a:srgbClr val="0033CC"/>
                  </a:solidFill>
                </a:endParaRP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5452345" y="3880856"/>
              <a:ext cx="491255" cy="2229662"/>
              <a:chOff x="2857745" y="3668814"/>
              <a:chExt cx="588623" cy="2808187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 flipV="1">
                <a:off x="3124200" y="4006944"/>
                <a:ext cx="0" cy="2470057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Rectangle 115"/>
              <p:cNvSpPr/>
              <p:nvPr/>
            </p:nvSpPr>
            <p:spPr>
              <a:xfrm>
                <a:off x="2857745" y="3668814"/>
                <a:ext cx="58862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200" b="1" dirty="0">
                    <a:solidFill>
                      <a:srgbClr val="0033CC"/>
                    </a:solidFill>
                  </a:rPr>
                  <a:t>1,9 </a:t>
                </a:r>
                <a:r>
                  <a:rPr lang="it-IT" sz="1400" b="1" dirty="0">
                    <a:solidFill>
                      <a:srgbClr val="0033CC"/>
                    </a:solidFill>
                    <a:latin typeface="Symbol" pitchFamily="18" charset="2"/>
                  </a:rPr>
                  <a:t>l</a:t>
                </a:r>
                <a:r>
                  <a:rPr lang="it-IT" sz="1400" b="1" baseline="-25000" dirty="0">
                    <a:solidFill>
                      <a:srgbClr val="0033CC"/>
                    </a:solidFill>
                    <a:latin typeface="Symbol" pitchFamily="18" charset="2"/>
                  </a:rPr>
                  <a:t>I</a:t>
                </a:r>
                <a:endParaRPr lang="en-US" sz="1400" b="1" baseline="-25000" dirty="0">
                  <a:solidFill>
                    <a:srgbClr val="0033CC"/>
                  </a:solidFill>
                </a:endParaRPr>
              </a:p>
            </p:txBody>
          </p:sp>
        </p:grpSp>
      </p:grpSp>
      <p:sp>
        <p:nvSpPr>
          <p:cNvPr id="148" name="TextBox 147"/>
          <p:cNvSpPr txBox="1"/>
          <p:nvPr/>
        </p:nvSpPr>
        <p:spPr>
          <a:xfrm>
            <a:off x="1177858" y="11487"/>
            <a:ext cx="6667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Resolution with  Cherenkov  corrections (gaussian fit to peaks)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00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504" y="1671520"/>
            <a:ext cx="6004532" cy="305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1800" indent="-323850" defTabSz="457200" hangingPunct="0">
              <a:spcAft>
                <a:spcPts val="120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b="1" kern="0" dirty="0" err="1">
                <a:solidFill>
                  <a:srgbClr val="FF0000"/>
                </a:solidFill>
                <a:latin typeface="FreeSerif"/>
                <a:ea typeface="+mn-ea"/>
                <a:cs typeface="+mn-cs"/>
              </a:rPr>
              <a:t>Fluka</a:t>
            </a:r>
            <a:r>
              <a:rPr lang="en-US" b="1" kern="0" dirty="0">
                <a:solidFill>
                  <a:srgbClr val="FF0000"/>
                </a:solidFill>
                <a:latin typeface="FreeSerif"/>
                <a:ea typeface="+mn-ea"/>
                <a:cs typeface="+mn-cs"/>
              </a:rPr>
              <a:t>-based MC simulation</a:t>
            </a:r>
          </a:p>
          <a:p>
            <a:pPr marL="863600" lvl="1" indent="-323850" defTabSz="457200" hangingPunct="0">
              <a:spcAft>
                <a:spcPts val="1200"/>
              </a:spcAft>
              <a:buClr>
                <a:srgbClr val="000000"/>
              </a:buClr>
              <a:buSzPct val="75000"/>
              <a:buFont typeface="Wingdings" pitchFamily="2" charset="2"/>
              <a:buChar char="Ø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3,6cm  </a:t>
            </a:r>
            <a:r>
              <a:rPr lang="en-US" sz="1100" b="1" kern="0" dirty="0" err="1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CsI</a:t>
            </a:r>
            <a:r>
              <a:rPr lang="en-US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 Scintillating crystals  </a:t>
            </a:r>
            <a:r>
              <a:rPr lang="en-US" sz="1100" b="1" kern="0" dirty="0" smtClean="0">
                <a:solidFill>
                  <a:srgbClr val="1F497D"/>
                </a:solidFill>
                <a:latin typeface="FreeSerif"/>
                <a:ea typeface="+mn-ea"/>
                <a:cs typeface="+mn-cs"/>
              </a:rPr>
              <a:t>Scintillation </a:t>
            </a:r>
            <a:r>
              <a:rPr lang="en-US" sz="1200" b="1" dirty="0" smtClean="0">
                <a:solidFill>
                  <a:srgbClr val="1F497D"/>
                </a:solidFill>
                <a:latin typeface="Calibri"/>
                <a:ea typeface="+mn-ea"/>
                <a:cs typeface="+mn-cs"/>
              </a:rPr>
              <a:t>Light </a:t>
            </a:r>
            <a:r>
              <a:rPr lang="en-US" sz="1200" b="1" dirty="0">
                <a:solidFill>
                  <a:srgbClr val="1F497D"/>
                </a:solidFill>
                <a:latin typeface="Calibri"/>
                <a:ea typeface="+mn-ea"/>
                <a:cs typeface="+mn-cs"/>
              </a:rPr>
              <a:t>collection efficiency and PD quantum </a:t>
            </a:r>
            <a:r>
              <a:rPr lang="en-US" sz="1200" b="1" dirty="0" smtClean="0">
                <a:solidFill>
                  <a:srgbClr val="1F497D"/>
                </a:solidFill>
                <a:latin typeface="Calibri"/>
                <a:ea typeface="+mn-ea"/>
                <a:cs typeface="+mn-cs"/>
              </a:rPr>
              <a:t>efficiency (BGO , PWO ………..)</a:t>
            </a:r>
            <a:endParaRPr lang="en-US" sz="1200" b="1" kern="0" dirty="0">
              <a:solidFill>
                <a:srgbClr val="1F497D"/>
              </a:solidFill>
              <a:latin typeface="FreeSerif"/>
              <a:ea typeface="+mn-ea"/>
              <a:cs typeface="+mn-cs"/>
            </a:endParaRPr>
          </a:p>
          <a:p>
            <a:pPr marL="863600" lvl="1" indent="-323850" defTabSz="457200" hangingPunct="0">
              <a:spcAft>
                <a:spcPts val="1200"/>
              </a:spcAft>
              <a:buClr>
                <a:srgbClr val="000000"/>
              </a:buClr>
              <a:buSzPct val="75000"/>
              <a:buFont typeface="Wingdings" pitchFamily="2" charset="2"/>
              <a:buChar char="Ø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Photodiode  </a:t>
            </a:r>
            <a:r>
              <a:rPr lang="en-US" sz="1100" b="1" kern="0" dirty="0" smtClean="0">
                <a:solidFill>
                  <a:srgbClr val="1F497D"/>
                </a:solidFill>
                <a:latin typeface="FreeSerif"/>
                <a:ea typeface="+mn-ea"/>
                <a:cs typeface="+mn-cs"/>
              </a:rPr>
              <a:t>Energy </a:t>
            </a:r>
            <a:r>
              <a:rPr lang="en-US" sz="1100" b="1" kern="0" dirty="0">
                <a:solidFill>
                  <a:srgbClr val="1F497D"/>
                </a:solidFill>
                <a:latin typeface="FreeSerif"/>
                <a:ea typeface="+mn-ea"/>
                <a:cs typeface="+mn-cs"/>
              </a:rPr>
              <a:t>deposits in the photodiodes due to </a:t>
            </a:r>
            <a:r>
              <a:rPr lang="en-US" sz="1200" b="1" kern="0" dirty="0">
                <a:solidFill>
                  <a:srgbClr val="FF0000"/>
                </a:solidFill>
                <a:latin typeface="FreeSerif"/>
                <a:ea typeface="+mn-ea"/>
                <a:cs typeface="+mn-cs"/>
              </a:rPr>
              <a:t>ionization</a:t>
            </a:r>
            <a:r>
              <a:rPr lang="en-US" sz="1100" b="1" kern="0" dirty="0">
                <a:solidFill>
                  <a:srgbClr val="1F497D"/>
                </a:solidFill>
                <a:latin typeface="FreeSerif"/>
                <a:ea typeface="+mn-ea"/>
                <a:cs typeface="+mn-cs"/>
              </a:rPr>
              <a:t> are taken into account</a:t>
            </a:r>
          </a:p>
          <a:p>
            <a:pPr marL="863600" lvl="1" indent="-323850" defTabSz="457200" hangingPunct="0">
              <a:spcAft>
                <a:spcPts val="1200"/>
              </a:spcAft>
              <a:buClr>
                <a:srgbClr val="000000"/>
              </a:buClr>
              <a:buSzPct val="75000"/>
              <a:buFont typeface="Wingdings" pitchFamily="2" charset="2"/>
              <a:buChar char="Ø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100" b="1" kern="0" dirty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Carbon fiber support structure (filling the </a:t>
            </a:r>
            <a:r>
              <a:rPr lang="en-US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gaps between crystals)</a:t>
            </a:r>
          </a:p>
          <a:p>
            <a:pPr marL="711200" lvl="1" indent="-171450" defTabSz="457200" hangingPunct="0">
              <a:spcAft>
                <a:spcPts val="1200"/>
              </a:spcAft>
              <a:buClr>
                <a:srgbClr val="000000"/>
              </a:buClr>
              <a:buSzPct val="75000"/>
              <a:buFont typeface="Wingdings" pitchFamily="2" charset="2"/>
              <a:buChar char="Ø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it-IT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    </a:t>
            </a:r>
            <a:r>
              <a:rPr lang="it-IT" sz="1100" b="1" kern="0" dirty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Number of crystals passed via parameter </a:t>
            </a:r>
            <a:endParaRPr lang="it-IT" sz="1100" b="1" kern="0" dirty="0" smtClean="0">
              <a:solidFill>
                <a:srgbClr val="000000"/>
              </a:solidFill>
              <a:latin typeface="FreeSerif"/>
              <a:ea typeface="+mn-ea"/>
              <a:cs typeface="+mn-cs"/>
            </a:endParaRPr>
          </a:p>
          <a:p>
            <a:pPr marL="711200" lvl="1" indent="-171450" defTabSz="457200" hangingPunct="0">
              <a:spcAft>
                <a:spcPts val="2000"/>
              </a:spcAft>
              <a:buClr>
                <a:srgbClr val="000000"/>
              </a:buClr>
              <a:buSzPct val="75000"/>
              <a:buFont typeface="Wingdings" pitchFamily="2" charset="2"/>
              <a:buChar char="Ø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it-IT" sz="1100" b="1" kern="0" dirty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    </a:t>
            </a:r>
            <a:r>
              <a:rPr lang="it-IT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New  dedicated versions for  </a:t>
            </a:r>
            <a:r>
              <a:rPr lang="it-IT" sz="1200" b="1" kern="0" dirty="0" smtClean="0">
                <a:solidFill>
                  <a:srgbClr val="FF0000"/>
                </a:solidFill>
                <a:latin typeface="FreeSerif"/>
                <a:ea typeface="+mn-ea"/>
                <a:cs typeface="+mn-cs"/>
              </a:rPr>
              <a:t>Cherenko</a:t>
            </a:r>
            <a:r>
              <a:rPr lang="it-IT" sz="1100" b="1" kern="0" dirty="0" smtClean="0">
                <a:solidFill>
                  <a:srgbClr val="FF0000"/>
                </a:solidFill>
                <a:latin typeface="FreeSerif"/>
                <a:ea typeface="+mn-ea"/>
                <a:cs typeface="+mn-cs"/>
              </a:rPr>
              <a:t>v</a:t>
            </a:r>
            <a:r>
              <a:rPr lang="it-IT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 </a:t>
            </a:r>
            <a:r>
              <a:rPr lang="it-IT" sz="1100" b="1" kern="0" dirty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and </a:t>
            </a:r>
            <a:r>
              <a:rPr lang="it-IT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Neutrons  detection added  </a:t>
            </a:r>
            <a:r>
              <a:rPr lang="it-IT" sz="1100" b="1" kern="0" dirty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recently  (to be </a:t>
            </a:r>
            <a:r>
              <a:rPr lang="it-IT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finalized and eventually ‘unificated’ with  standard  version) </a:t>
            </a:r>
            <a:endParaRPr lang="it-IT" sz="1100" b="1" kern="0" dirty="0">
              <a:solidFill>
                <a:srgbClr val="000000"/>
              </a:solidFill>
              <a:latin typeface="FreeSerif"/>
              <a:ea typeface="+mn-ea"/>
              <a:cs typeface="+mn-cs"/>
            </a:endParaRPr>
          </a:p>
          <a:p>
            <a:pPr marL="711200" lvl="1" indent="-171450" defTabSz="457200" hangingPunct="0">
              <a:spcAft>
                <a:spcPts val="2000"/>
              </a:spcAft>
              <a:buClr>
                <a:srgbClr val="000000"/>
              </a:buClr>
              <a:buSzPct val="75000"/>
              <a:buFont typeface="Wingdings" pitchFamily="2" charset="2"/>
              <a:buChar char="Ø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endParaRPr lang="en-US" sz="1100" b="1" kern="0" dirty="0">
              <a:solidFill>
                <a:srgbClr val="000000"/>
              </a:solidFill>
              <a:latin typeface="FreeSerif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0"/>
            <a:ext cx="6004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it-IT" sz="2400" b="1" u="sng" dirty="0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THE  SIMULATION &amp; RECONSTRUCTION  TOOL</a:t>
            </a:r>
            <a:endParaRPr lang="en-US" sz="2400" b="1" u="sng" dirty="0">
              <a:solidFill>
                <a:srgbClr val="FF0000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363" y="2348879"/>
            <a:ext cx="2329326" cy="1512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93857" y="4221088"/>
            <a:ext cx="4572000" cy="2392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1800" indent="-323850" defTabSz="457200" hangingPunct="0">
              <a:spcAft>
                <a:spcPts val="120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it-IT" b="1" kern="0" dirty="0" smtClean="0">
                <a:solidFill>
                  <a:srgbClr val="FF0000"/>
                </a:solidFill>
                <a:latin typeface="FreeSerif"/>
                <a:ea typeface="+mn-ea"/>
                <a:cs typeface="+mn-cs"/>
              </a:rPr>
              <a:t>C++  reconstruction   tools</a:t>
            </a:r>
            <a:endParaRPr lang="en-US" b="1" kern="0" dirty="0">
              <a:solidFill>
                <a:srgbClr val="FF0000"/>
              </a:solidFill>
              <a:latin typeface="FreeSerif"/>
              <a:ea typeface="+mn-ea"/>
              <a:cs typeface="+mn-cs"/>
            </a:endParaRPr>
          </a:p>
          <a:p>
            <a:pPr marL="711200" lvl="1" indent="-171450" defTabSz="457200" hangingPunct="0">
              <a:spcAft>
                <a:spcPts val="1200"/>
              </a:spcAft>
              <a:buClr>
                <a:srgbClr val="000000"/>
              </a:buClr>
              <a:buSzPct val="75000"/>
              <a:buFont typeface="Wingdings" pitchFamily="2" charset="2"/>
              <a:buChar char="q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it-IT" sz="105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   </a:t>
            </a:r>
            <a:r>
              <a:rPr lang="it-IT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Noise</a:t>
            </a:r>
            <a:endParaRPr lang="en-US" sz="1200" b="1" kern="0" dirty="0" smtClean="0">
              <a:solidFill>
                <a:srgbClr val="1F497D"/>
              </a:solidFill>
              <a:latin typeface="FreeSerif"/>
              <a:ea typeface="+mn-ea"/>
              <a:cs typeface="+mn-cs"/>
            </a:endParaRPr>
          </a:p>
          <a:p>
            <a:pPr marL="711200" lvl="1" indent="-171450" defTabSz="457200" hangingPunct="0">
              <a:spcAft>
                <a:spcPts val="1200"/>
              </a:spcAft>
              <a:buClr>
                <a:srgbClr val="000000"/>
              </a:buClr>
              <a:buSzPct val="75000"/>
              <a:buFont typeface="Wingdings" pitchFamily="2" charset="2"/>
              <a:buChar char="q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it-IT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   Shower axis  reconstructed  by fit</a:t>
            </a:r>
            <a:endParaRPr lang="en-US" sz="1100" b="1" kern="0" dirty="0" smtClean="0">
              <a:solidFill>
                <a:srgbClr val="1F497D"/>
              </a:solidFill>
              <a:latin typeface="FreeSerif"/>
              <a:ea typeface="+mn-ea"/>
              <a:cs typeface="+mn-cs"/>
            </a:endParaRPr>
          </a:p>
          <a:p>
            <a:pPr marL="711200" lvl="1" indent="-171450" defTabSz="457200" hangingPunct="0">
              <a:spcAft>
                <a:spcPts val="1200"/>
              </a:spcAft>
              <a:buClr>
                <a:srgbClr val="000000"/>
              </a:buClr>
              <a:buSzPct val="75000"/>
              <a:buFont typeface="Wingdings" pitchFamily="2" charset="2"/>
              <a:buChar char="q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it-IT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   Lateral and longitudinal profiles respect to axis  </a:t>
            </a:r>
            <a:endParaRPr lang="en-US" sz="1100" b="1" kern="0" dirty="0">
              <a:solidFill>
                <a:srgbClr val="000000"/>
              </a:solidFill>
              <a:latin typeface="FreeSerif"/>
              <a:ea typeface="+mn-ea"/>
              <a:cs typeface="+mn-cs"/>
            </a:endParaRPr>
          </a:p>
          <a:p>
            <a:pPr marL="711200" lvl="1" indent="-171450" defTabSz="457200" hangingPunct="0">
              <a:spcAft>
                <a:spcPts val="600"/>
              </a:spcAft>
              <a:buClr>
                <a:srgbClr val="000000"/>
              </a:buClr>
              <a:buSzPct val="75000"/>
              <a:buFont typeface="Wingdings" pitchFamily="2" charset="2"/>
              <a:buChar char="q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it-IT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   Point of first interaction along axis</a:t>
            </a:r>
          </a:p>
          <a:p>
            <a:pPr marL="711200" lvl="1" indent="-171450" defTabSz="457200" hangingPunct="0">
              <a:spcAft>
                <a:spcPts val="600"/>
              </a:spcAft>
              <a:buClr>
                <a:srgbClr val="000000"/>
              </a:buClr>
              <a:buSzPct val="75000"/>
              <a:buFont typeface="Wingdings" pitchFamily="2" charset="2"/>
              <a:buChar char="q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it-IT" sz="1100" b="1" kern="0" dirty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 </a:t>
            </a:r>
            <a:r>
              <a:rPr lang="it-IT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  Length from  first interaction to end of calorimeter</a:t>
            </a:r>
          </a:p>
          <a:p>
            <a:pPr marL="711200" lvl="1" indent="-171450" defTabSz="457200" hangingPunct="0">
              <a:spcAft>
                <a:spcPts val="600"/>
              </a:spcAft>
              <a:buClr>
                <a:srgbClr val="000000"/>
              </a:buClr>
              <a:buSzPct val="75000"/>
              <a:buFont typeface="Wingdings" pitchFamily="2" charset="2"/>
              <a:buChar char="q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it-IT" sz="1100" b="1" kern="0" dirty="0" smtClean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............................................................................</a:t>
            </a:r>
          </a:p>
          <a:p>
            <a:pPr marL="711200" lvl="1" indent="-171450" defTabSz="457200" hangingPunct="0">
              <a:spcAft>
                <a:spcPts val="600"/>
              </a:spcAft>
              <a:buClr>
                <a:srgbClr val="000000"/>
              </a:buClr>
              <a:buSzPct val="75000"/>
              <a:buFontTx/>
              <a:buChar char="-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it-IT" sz="1050" b="1" kern="0" dirty="0">
                <a:solidFill>
                  <a:srgbClr val="000000"/>
                </a:solidFill>
                <a:latin typeface="FreeSerif"/>
                <a:ea typeface="+mn-ea"/>
                <a:cs typeface="+mn-cs"/>
              </a:rPr>
              <a:t> </a:t>
            </a:r>
            <a:endParaRPr lang="en-US" sz="1050" b="1" kern="0" dirty="0">
              <a:solidFill>
                <a:srgbClr val="000000"/>
              </a:solidFill>
              <a:latin typeface="FreeSerif"/>
              <a:ea typeface="+mn-ea"/>
              <a:cs typeface="+mn-cs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932040" y="5394486"/>
            <a:ext cx="936104" cy="507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12036" y="5107912"/>
            <a:ext cx="247856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it-IT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No  MC  truth  is needed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it-IT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in the analysys</a:t>
            </a:r>
            <a:endParaRPr lang="en-US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932040" y="4833156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90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Apply the C/S correction to CALOCUBE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15C064-DD44-4CAC-873E-2D1F54821676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</a:t>
            </a:fld>
            <a:endParaRPr lang="en-US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3178" y="1154668"/>
            <a:ext cx="820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Vertical protons E=100 </a:t>
            </a:r>
            <a:r>
              <a:rPr lang="en-US" dirty="0" err="1" smtClean="0">
                <a:solidFill>
                  <a:prstClr val="black"/>
                </a:solidFill>
              </a:rPr>
              <a:t>GeV</a:t>
            </a:r>
            <a:r>
              <a:rPr lang="en-US" dirty="0" smtClean="0">
                <a:solidFill>
                  <a:prstClr val="black"/>
                </a:solidFill>
              </a:rPr>
              <a:t>, interacting in the first layer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88" y="1921966"/>
            <a:ext cx="3962399" cy="268714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105" y="1826696"/>
            <a:ext cx="4038600" cy="284688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 rot="16200000">
            <a:off x="160330" y="2115492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S/E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25088" y="4336576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C</a:t>
            </a:r>
            <a:r>
              <a:rPr lang="it-IT" dirty="0" smtClean="0">
                <a:solidFill>
                  <a:prstClr val="black"/>
                </a:solidFill>
              </a:rPr>
              <a:t>/S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69624" y="4304246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C</a:t>
            </a:r>
            <a:r>
              <a:rPr lang="it-IT" dirty="0" smtClean="0">
                <a:solidFill>
                  <a:prstClr val="black"/>
                </a:solidFill>
              </a:rPr>
              <a:t>/S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3949410" y="2084875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S</a:t>
            </a:r>
            <a:r>
              <a:rPr lang="it-IT" baseline="-25000" dirty="0" smtClean="0">
                <a:solidFill>
                  <a:prstClr val="black"/>
                </a:solidFill>
              </a:rPr>
              <a:t>corrected</a:t>
            </a:r>
            <a:r>
              <a:rPr lang="it-IT" dirty="0" smtClean="0">
                <a:solidFill>
                  <a:prstClr val="black"/>
                </a:solidFill>
              </a:rPr>
              <a:t>/E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34268" y="3833207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RMS=22%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29200" y="3770910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RMS=20%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986888" y="2249887"/>
            <a:ext cx="76200" cy="2054423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4084729" y="2926840"/>
            <a:ext cx="578559" cy="8440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3011" y="5447851"/>
            <a:ext cx="56941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</a:rPr>
              <a:t>RESOLUTION  IMPROVEMENT  </a:t>
            </a:r>
            <a:r>
              <a:rPr lang="en-US" sz="2400" dirty="0">
                <a:solidFill>
                  <a:srgbClr val="FF0000"/>
                </a:solidFill>
              </a:rPr>
              <a:t>~ 10%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4914" y="4659868"/>
            <a:ext cx="6425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C=</a:t>
            </a:r>
            <a:r>
              <a:rPr lang="it-IT" dirty="0" smtClean="0">
                <a:solidFill>
                  <a:srgbClr val="FF0000"/>
                </a:solidFill>
              </a:rPr>
              <a:t>cherenkov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smtClean="0">
                <a:solidFill>
                  <a:prstClr val="black"/>
                </a:solidFill>
              </a:rPr>
              <a:t>and </a:t>
            </a:r>
            <a:r>
              <a:rPr lang="it-IT" dirty="0" smtClean="0">
                <a:solidFill>
                  <a:prstClr val="black"/>
                </a:solidFill>
              </a:rPr>
              <a:t>S=</a:t>
            </a:r>
            <a:r>
              <a:rPr lang="it-IT" dirty="0" smtClean="0">
                <a:solidFill>
                  <a:srgbClr val="FF0000"/>
                </a:solidFill>
              </a:rPr>
              <a:t>scintillation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smtClean="0">
                <a:solidFill>
                  <a:prstClr val="black"/>
                </a:solidFill>
              </a:rPr>
              <a:t>signals properly normalized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1716" y="0"/>
            <a:ext cx="4022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DUAL READOUT IN CALOCUBE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419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15C064-DD44-4CAC-873E-2D1F54821676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4</a:t>
            </a:fld>
            <a:endParaRPr lang="en-US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302510"/>
            <a:ext cx="8128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>
                <a:solidFill>
                  <a:prstClr val="black"/>
                </a:solidFill>
              </a:rPr>
              <a:t>ACCESS</a:t>
            </a:r>
            <a:r>
              <a:rPr lang="it-IT" sz="1600" dirty="0" smtClean="0">
                <a:solidFill>
                  <a:prstClr val="black"/>
                </a:solidFill>
              </a:rPr>
              <a:t>  CALORIMETER : THIN SAMPLING CALO</a:t>
            </a:r>
          </a:p>
          <a:p>
            <a:r>
              <a:rPr lang="it-IT" sz="160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600" i="1" u="sng" dirty="0">
                <a:solidFill>
                  <a:prstClr val="black"/>
                </a:solidFill>
              </a:rPr>
              <a:t>Vladimir </a:t>
            </a:r>
            <a:r>
              <a:rPr lang="en-US" sz="1600" i="1" u="sng" dirty="0" err="1">
                <a:solidFill>
                  <a:prstClr val="black"/>
                </a:solidFill>
              </a:rPr>
              <a:t>Nagaslaev</a:t>
            </a:r>
            <a:r>
              <a:rPr lang="en-US" sz="1600" i="1" u="sng" dirty="0">
                <a:solidFill>
                  <a:prstClr val="black"/>
                </a:solidFill>
              </a:rPr>
              <a:t>, Alan Sill, Richard </a:t>
            </a:r>
            <a:r>
              <a:rPr lang="en-US" sz="1600" i="1" u="sng" dirty="0" err="1" smtClean="0">
                <a:solidFill>
                  <a:prstClr val="black"/>
                </a:solidFill>
              </a:rPr>
              <a:t>Wigmans</a:t>
            </a:r>
            <a:endParaRPr lang="en-US" sz="1600" i="1" u="sng" dirty="0" smtClean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77" y="1774372"/>
            <a:ext cx="3686046" cy="3321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67200" y="1981200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~ </a:t>
            </a:r>
            <a:r>
              <a:rPr lang="en-US" dirty="0" smtClean="0">
                <a:solidFill>
                  <a:prstClr val="black"/>
                </a:solidFill>
              </a:rPr>
              <a:t>10%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56083"/>
            <a:ext cx="5181041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990600" y="260808"/>
            <a:ext cx="5791200" cy="9144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0" y="5410200"/>
            <a:ext cx="8686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prstClr val="black"/>
                </a:solidFill>
              </a:rPr>
              <a:t>IMPROVEMENT DUE TO </a:t>
            </a:r>
            <a:r>
              <a:rPr lang="it-IT" sz="1400" b="1" dirty="0" smtClean="0">
                <a:solidFill>
                  <a:prstClr val="black"/>
                </a:solidFill>
              </a:rPr>
              <a:t>DUAL </a:t>
            </a:r>
            <a:r>
              <a:rPr lang="it-IT" sz="1400" b="1" dirty="0">
                <a:solidFill>
                  <a:prstClr val="black"/>
                </a:solidFill>
              </a:rPr>
              <a:t>REDOUT   </a:t>
            </a:r>
            <a:r>
              <a:rPr lang="en-US" sz="1600" b="1" dirty="0">
                <a:solidFill>
                  <a:srgbClr val="FF0000"/>
                </a:solidFill>
              </a:rPr>
              <a:t>~ 10</a:t>
            </a:r>
            <a:r>
              <a:rPr lang="en-US" sz="1600" b="1" dirty="0" smtClean="0">
                <a:solidFill>
                  <a:srgbClr val="FF0000"/>
                </a:solidFill>
              </a:rPr>
              <a:t>%</a:t>
            </a:r>
            <a:endParaRPr lang="it-IT" b="1" i="1" u="sng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86000" y="1144393"/>
            <a:ext cx="27093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TEST BEAM ANALYSIS </a:t>
            </a:r>
          </a:p>
        </p:txBody>
      </p:sp>
    </p:spTree>
    <p:extLst>
      <p:ext uri="{BB962C8B-B14F-4D97-AF65-F5344CB8AC3E}">
        <p14:creationId xmlns:p14="http://schemas.microsoft.com/office/powerpoint/2010/main" val="280366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5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11008" y="204643"/>
            <a:ext cx="1685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E=</a:t>
            </a:r>
            <a:r>
              <a:rPr lang="en-US" sz="2000" dirty="0" err="1" smtClean="0"/>
              <a:t>Ee</a:t>
            </a:r>
            <a:r>
              <a:rPr lang="en-US" sz="2000" dirty="0" smtClean="0"/>
              <a:t> +</a:t>
            </a:r>
            <a:r>
              <a:rPr lang="it-IT" sz="2000" dirty="0" smtClean="0"/>
              <a:t>E</a:t>
            </a:r>
            <a:r>
              <a:rPr lang="it-IT" sz="2000" baseline="-25000" dirty="0" smtClean="0"/>
              <a:t>h</a:t>
            </a:r>
            <a:endParaRPr lang="en-US" sz="2000" baseline="-25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0114" y="826580"/>
            <a:ext cx="5550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E</a:t>
            </a:r>
            <a:r>
              <a:rPr lang="it-IT" sz="2000" baseline="-25000" dirty="0" smtClean="0"/>
              <a:t>e</a:t>
            </a:r>
            <a:r>
              <a:rPr lang="it-IT" sz="2000" dirty="0" smtClean="0"/>
              <a:t> =E*</a:t>
            </a:r>
            <a:r>
              <a:rPr lang="it-IT" sz="2000" b="1" dirty="0" smtClean="0">
                <a:solidFill>
                  <a:srgbClr val="0033CC"/>
                </a:solidFill>
              </a:rPr>
              <a:t>fem                        </a:t>
            </a:r>
            <a:r>
              <a:rPr lang="it-IT" sz="2000" dirty="0" smtClean="0"/>
              <a:t>E</a:t>
            </a:r>
            <a:r>
              <a:rPr lang="it-IT" sz="2000" baseline="-25000" dirty="0" smtClean="0"/>
              <a:t>h</a:t>
            </a:r>
            <a:r>
              <a:rPr lang="it-IT" sz="2000" dirty="0" smtClean="0"/>
              <a:t> </a:t>
            </a:r>
            <a:r>
              <a:rPr lang="it-IT" sz="2000" dirty="0"/>
              <a:t>=</a:t>
            </a:r>
            <a:r>
              <a:rPr lang="it-IT" sz="2000" dirty="0" smtClean="0"/>
              <a:t>E*(1-</a:t>
            </a:r>
            <a:r>
              <a:rPr lang="it-IT" sz="2000" b="1" dirty="0" smtClean="0">
                <a:solidFill>
                  <a:srgbClr val="0033CC"/>
                </a:solidFill>
              </a:rPr>
              <a:t>fem</a:t>
            </a:r>
            <a:r>
              <a:rPr lang="it-IT" sz="2000" dirty="0" smtClean="0"/>
              <a:t>)</a:t>
            </a:r>
            <a:endParaRPr lang="it-IT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370114" y="2870157"/>
            <a:ext cx="8019909" cy="2254113"/>
            <a:chOff x="370114" y="1051981"/>
            <a:chExt cx="8019909" cy="2254113"/>
          </a:xfrm>
        </p:grpSpPr>
        <p:cxnSp>
          <p:nvCxnSpPr>
            <p:cNvPr id="3" name="Straight Arrow Connector 2"/>
            <p:cNvCxnSpPr/>
            <p:nvPr/>
          </p:nvCxnSpPr>
          <p:spPr>
            <a:xfrm flipH="1">
              <a:off x="3653629" y="1587673"/>
              <a:ext cx="494" cy="1718421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3078059" y="1414541"/>
              <a:ext cx="1152128" cy="9674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197010" y="1414541"/>
              <a:ext cx="889161" cy="967462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387584" y="1405576"/>
              <a:ext cx="508012" cy="146458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200" b="1" dirty="0" smtClean="0">
                  <a:solidFill>
                    <a:srgbClr val="FF0000"/>
                  </a:solidFill>
                </a:rPr>
                <a:t>EE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it-IT" sz="1200" b="1" dirty="0">
                <a:solidFill>
                  <a:srgbClr val="FF0000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it-IT" sz="1200" b="1" dirty="0" smtClean="0">
                <a:solidFill>
                  <a:srgbClr val="FF0000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it-IT" sz="1200" b="1" dirty="0">
                <a:solidFill>
                  <a:srgbClr val="FF0000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it-IT" sz="1200" b="1" dirty="0" smtClean="0">
                <a:solidFill>
                  <a:srgbClr val="FF0000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it-IT" sz="1200" b="1" dirty="0">
                <a:solidFill>
                  <a:srgbClr val="FF0000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200" b="1" dirty="0" smtClean="0">
                  <a:solidFill>
                    <a:schemeClr val="tx1"/>
                  </a:solidFill>
                </a:rPr>
                <a:t>Eh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3997011" y="1694226"/>
              <a:ext cx="571600" cy="8786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568610" y="1477294"/>
              <a:ext cx="156004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rgbClr val="FF0000"/>
                  </a:solidFill>
                </a:rPr>
                <a:t>S</a:t>
              </a:r>
              <a:r>
                <a:rPr lang="it-IT" baseline="-25000" dirty="0" smtClean="0">
                  <a:solidFill>
                    <a:srgbClr val="FF0000"/>
                  </a:solidFill>
                </a:rPr>
                <a:t>em</a:t>
              </a:r>
              <a:r>
                <a:rPr lang="en-US" dirty="0"/>
                <a:t> </a:t>
              </a:r>
              <a:r>
                <a:rPr lang="en-US" dirty="0" smtClean="0"/>
                <a:t>=</a:t>
              </a:r>
              <a:r>
                <a:rPr lang="en-US" dirty="0" err="1" smtClean="0"/>
                <a:t>Ee</a:t>
              </a:r>
              <a:r>
                <a:rPr lang="en-US" dirty="0" smtClean="0"/>
                <a:t> * </a:t>
              </a:r>
              <a:r>
                <a:rPr lang="it-IT" dirty="0" smtClean="0"/>
                <a:t>k</a:t>
              </a:r>
              <a:r>
                <a:rPr lang="it-IT" baseline="-25000" dirty="0" smtClean="0"/>
                <a:t>e 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66632" y="2855561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>
                  <a:latin typeface="Symbol" pitchFamily="18" charset="2"/>
                </a:rPr>
                <a:t>p</a:t>
              </a:r>
              <a:r>
                <a:rPr lang="it-IT" dirty="0" smtClean="0"/>
                <a:t>+/-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450998" y="1405576"/>
              <a:ext cx="444598" cy="976427"/>
            </a:xfrm>
            <a:prstGeom prst="ellipse">
              <a:avLst/>
            </a:prstGeom>
            <a:solidFill>
              <a:srgbClr val="CCECFF">
                <a:alpha val="5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762793" y="2063558"/>
              <a:ext cx="878797" cy="251936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138630" y="2315494"/>
              <a:ext cx="162416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rgbClr val="FF0000"/>
                  </a:solidFill>
                </a:rPr>
                <a:t>S</a:t>
              </a:r>
              <a:r>
                <a:rPr lang="it-IT" baseline="-25000" dirty="0" smtClean="0">
                  <a:solidFill>
                    <a:srgbClr val="FF0000"/>
                  </a:solidFill>
                </a:rPr>
                <a:t>had</a:t>
              </a:r>
              <a:r>
                <a:rPr lang="it-IT" dirty="0" smtClean="0"/>
                <a:t> </a:t>
              </a:r>
              <a:r>
                <a:rPr lang="en-US" dirty="0" smtClean="0"/>
                <a:t>=E</a:t>
              </a:r>
              <a:r>
                <a:rPr lang="en-US" baseline="-25000" dirty="0" smtClean="0"/>
                <a:t>h</a:t>
              </a:r>
              <a:r>
                <a:rPr lang="en-US" dirty="0" smtClean="0"/>
                <a:t> </a:t>
              </a:r>
              <a:r>
                <a:rPr lang="en-US" dirty="0"/>
                <a:t>* </a:t>
              </a:r>
              <a:r>
                <a:rPr lang="it-IT" dirty="0" smtClean="0"/>
                <a:t>k</a:t>
              </a:r>
              <a:r>
                <a:rPr lang="it-IT" baseline="-25000" dirty="0" smtClean="0"/>
                <a:t>h </a:t>
              </a:r>
              <a:r>
                <a:rPr lang="en-US" dirty="0" smtClean="0"/>
                <a:t> </a:t>
              </a:r>
              <a:r>
                <a:rPr lang="it-IT" baseline="-25000" dirty="0" smtClean="0"/>
                <a:t> 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3666632" y="1236647"/>
              <a:ext cx="10534" cy="54544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6688057" y="1408846"/>
              <a:ext cx="1701966" cy="1674087"/>
              <a:chOff x="6688057" y="1408846"/>
              <a:chExt cx="1701966" cy="1674087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6893671" y="2245889"/>
                <a:ext cx="1063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/>
                  <a:t>k</a:t>
                </a:r>
                <a:r>
                  <a:rPr lang="it-IT" baseline="-25000" dirty="0" smtClean="0"/>
                  <a:t>e</a:t>
                </a:r>
                <a:r>
                  <a:rPr lang="it-IT" dirty="0" smtClean="0"/>
                  <a:t> </a:t>
                </a:r>
                <a:r>
                  <a:rPr lang="it-IT" dirty="0" smtClean="0">
                    <a:latin typeface="Times New Roman"/>
                    <a:cs typeface="Times New Roman"/>
                  </a:rPr>
                  <a:t>~ 0,95</a:t>
                </a:r>
                <a:endParaRPr lang="en-US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893671" y="2670894"/>
                <a:ext cx="12907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k</a:t>
                </a:r>
                <a:r>
                  <a:rPr lang="it-IT" baseline="-25000" dirty="0"/>
                  <a:t>h</a:t>
                </a:r>
                <a:r>
                  <a:rPr lang="it-IT" dirty="0" smtClean="0"/>
                  <a:t> </a:t>
                </a:r>
                <a:r>
                  <a:rPr lang="it-IT" dirty="0" smtClean="0">
                    <a:latin typeface="Times New Roman"/>
                    <a:cs typeface="Times New Roman"/>
                  </a:rPr>
                  <a:t>~ 0,1-0,2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26157" y="1519930"/>
                <a:ext cx="162576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/>
                  <a:t>Typical values</a:t>
                </a:r>
              </a:p>
              <a:p>
                <a:r>
                  <a:rPr lang="it-IT" dirty="0"/>
                  <a:t>i</a:t>
                </a:r>
                <a:r>
                  <a:rPr lang="it-IT" dirty="0" smtClean="0"/>
                  <a:t>n our calo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6688057" y="1408846"/>
                <a:ext cx="1701966" cy="1674087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370114" y="2701672"/>
              <a:ext cx="2618024" cy="307777"/>
            </a:xfrm>
            <a:prstGeom prst="rect">
              <a:avLst/>
            </a:prstGeom>
            <a:noFill/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sz="1400" dirty="0" smtClean="0"/>
                <a:t>Nucl excit., neutrons, </a:t>
              </a:r>
              <a:r>
                <a:rPr lang="it-IT" sz="1400" b="1" dirty="0" smtClean="0"/>
                <a:t>p leak</a:t>
              </a:r>
              <a:r>
                <a:rPr lang="it-IT" sz="1400" dirty="0" smtClean="0"/>
                <a:t>. !</a:t>
              </a:r>
              <a:endParaRPr lang="en-US" sz="1400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2286000" y="1405576"/>
              <a:ext cx="702138" cy="18209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01523" y="1051981"/>
              <a:ext cx="1361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calorimeter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63905" y="1524000"/>
            <a:ext cx="7157260" cy="909037"/>
            <a:chOff x="4488834" y="110095"/>
            <a:chExt cx="7157260" cy="909037"/>
          </a:xfrm>
        </p:grpSpPr>
        <p:sp>
          <p:nvSpPr>
            <p:cNvPr id="24" name="TextBox 23"/>
            <p:cNvSpPr txBox="1"/>
            <p:nvPr/>
          </p:nvSpPr>
          <p:spPr>
            <a:xfrm>
              <a:off x="4542069" y="110095"/>
              <a:ext cx="156004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rgbClr val="FF0000"/>
                  </a:solidFill>
                </a:rPr>
                <a:t>S</a:t>
              </a:r>
              <a:r>
                <a:rPr lang="it-IT" baseline="-25000" dirty="0" smtClean="0">
                  <a:solidFill>
                    <a:srgbClr val="FF0000"/>
                  </a:solidFill>
                </a:rPr>
                <a:t>em</a:t>
              </a:r>
              <a:r>
                <a:rPr lang="en-US" dirty="0"/>
                <a:t> </a:t>
              </a:r>
              <a:r>
                <a:rPr lang="en-US" dirty="0" smtClean="0"/>
                <a:t>=</a:t>
              </a:r>
              <a:r>
                <a:rPr lang="en-US" dirty="0" err="1" smtClean="0"/>
                <a:t>Ee</a:t>
              </a:r>
              <a:r>
                <a:rPr lang="en-US" dirty="0" smtClean="0"/>
                <a:t> * </a:t>
              </a:r>
              <a:r>
                <a:rPr lang="it-IT" dirty="0" smtClean="0"/>
                <a:t>k</a:t>
              </a:r>
              <a:r>
                <a:rPr lang="it-IT" baseline="-25000" dirty="0" smtClean="0"/>
                <a:t>e 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488834" y="634965"/>
              <a:ext cx="162416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rgbClr val="FF0000"/>
                  </a:solidFill>
                </a:rPr>
                <a:t>S</a:t>
              </a:r>
              <a:r>
                <a:rPr lang="it-IT" baseline="-25000" dirty="0" smtClean="0">
                  <a:solidFill>
                    <a:srgbClr val="FF0000"/>
                  </a:solidFill>
                </a:rPr>
                <a:t>had</a:t>
              </a:r>
              <a:r>
                <a:rPr lang="it-IT" dirty="0" smtClean="0"/>
                <a:t> </a:t>
              </a:r>
              <a:r>
                <a:rPr lang="en-US" dirty="0" smtClean="0"/>
                <a:t>=E</a:t>
              </a:r>
              <a:r>
                <a:rPr lang="en-US" baseline="-25000" dirty="0" smtClean="0"/>
                <a:t>h</a:t>
              </a:r>
              <a:r>
                <a:rPr lang="en-US" dirty="0" smtClean="0"/>
                <a:t> </a:t>
              </a:r>
              <a:r>
                <a:rPr lang="en-US" dirty="0"/>
                <a:t>* </a:t>
              </a:r>
              <a:r>
                <a:rPr lang="it-IT" dirty="0" smtClean="0"/>
                <a:t>k</a:t>
              </a:r>
              <a:r>
                <a:rPr lang="it-IT" baseline="-25000" dirty="0" smtClean="0"/>
                <a:t>h </a:t>
              </a:r>
              <a:r>
                <a:rPr lang="en-US" dirty="0" smtClean="0"/>
                <a:t> </a:t>
              </a:r>
              <a:r>
                <a:rPr lang="it-IT" baseline="-25000" dirty="0" smtClean="0"/>
                <a:t>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70529" y="110095"/>
              <a:ext cx="55755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Energy lost in ionization by electromagnetic  fraction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111373" y="649800"/>
              <a:ext cx="5046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Energy lost in </a:t>
              </a:r>
              <a:r>
                <a:rPr lang="it-IT" dirty="0" smtClean="0"/>
                <a:t>ionization by hadronic  fraction </a:t>
              </a:r>
              <a:endParaRPr lang="en-US" baseline="-250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509492" y="2692705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1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6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307963" y="762000"/>
            <a:ext cx="8458200" cy="2002418"/>
            <a:chOff x="137532" y="3559400"/>
            <a:chExt cx="8458200" cy="2002418"/>
          </a:xfrm>
        </p:grpSpPr>
        <p:sp>
          <p:nvSpPr>
            <p:cNvPr id="4" name="Rectangle 3"/>
            <p:cNvSpPr/>
            <p:nvPr/>
          </p:nvSpPr>
          <p:spPr>
            <a:xfrm>
              <a:off x="318849" y="5192486"/>
              <a:ext cx="7010400" cy="36933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37532" y="3559400"/>
              <a:ext cx="8458200" cy="615553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sz="1600" dirty="0" smtClean="0"/>
                <a:t>With </a:t>
              </a:r>
              <a:r>
                <a:rPr lang="it-IT" sz="1600" b="1" dirty="0" smtClean="0">
                  <a:solidFill>
                    <a:srgbClr val="FF0000"/>
                  </a:solidFill>
                </a:rPr>
                <a:t>Scintillation only </a:t>
              </a:r>
              <a:r>
                <a:rPr lang="it-IT" sz="1600" dirty="0" smtClean="0"/>
                <a:t>we see total contribution to energy loss</a:t>
              </a:r>
            </a:p>
            <a:p>
              <a:r>
                <a:rPr lang="it-IT" u="sng" dirty="0" smtClean="0">
                  <a:solidFill>
                    <a:srgbClr val="FF0000"/>
                  </a:solidFill>
                </a:rPr>
                <a:t>Erec</a:t>
              </a:r>
              <a:r>
                <a:rPr lang="it-IT" u="sng" dirty="0" smtClean="0"/>
                <a:t>=</a:t>
              </a:r>
              <a:r>
                <a:rPr lang="it-IT" u="sng" dirty="0">
                  <a:latin typeface="Symbol" pitchFamily="18" charset="2"/>
                </a:rPr>
                <a:t>a</a:t>
              </a:r>
              <a:r>
                <a:rPr lang="it-IT" u="sng" dirty="0" smtClean="0"/>
                <a:t> S</a:t>
              </a:r>
              <a:r>
                <a:rPr lang="it-IT" u="sng" baseline="-25000" dirty="0" smtClean="0"/>
                <a:t>tot</a:t>
              </a:r>
              <a:r>
                <a:rPr lang="it-IT" dirty="0" smtClean="0"/>
                <a:t>=</a:t>
              </a:r>
              <a:r>
                <a:rPr lang="it-IT" dirty="0" smtClean="0">
                  <a:latin typeface="Symbol" pitchFamily="18" charset="2"/>
                </a:rPr>
                <a:t>a(</a:t>
              </a:r>
              <a:r>
                <a:rPr lang="it-IT" dirty="0" smtClean="0">
                  <a:solidFill>
                    <a:srgbClr val="FF0000"/>
                  </a:solidFill>
                </a:rPr>
                <a:t>S</a:t>
              </a:r>
              <a:r>
                <a:rPr lang="it-IT" baseline="-25000" dirty="0" smtClean="0">
                  <a:solidFill>
                    <a:srgbClr val="FF0000"/>
                  </a:solidFill>
                </a:rPr>
                <a:t>em</a:t>
              </a:r>
              <a:r>
                <a:rPr lang="it-IT" dirty="0" smtClean="0"/>
                <a:t>+</a:t>
              </a:r>
              <a:r>
                <a:rPr lang="it-IT" dirty="0" smtClean="0">
                  <a:solidFill>
                    <a:srgbClr val="FF0000"/>
                  </a:solidFill>
                </a:rPr>
                <a:t>S</a:t>
              </a:r>
              <a:r>
                <a:rPr lang="it-IT" baseline="-25000" dirty="0" smtClean="0">
                  <a:solidFill>
                    <a:srgbClr val="FF0000"/>
                  </a:solidFill>
                </a:rPr>
                <a:t>had</a:t>
              </a:r>
              <a:r>
                <a:rPr lang="it-IT" dirty="0" smtClean="0"/>
                <a:t>)=</a:t>
              </a:r>
              <a:r>
                <a:rPr lang="it-IT" dirty="0">
                  <a:latin typeface="Symbol" pitchFamily="18" charset="2"/>
                </a:rPr>
                <a:t>a </a:t>
              </a:r>
              <a:r>
                <a:rPr lang="it-IT" dirty="0" smtClean="0">
                  <a:latin typeface="Symbol" pitchFamily="18" charset="2"/>
                </a:rPr>
                <a:t>(</a:t>
              </a:r>
              <a:r>
                <a:rPr lang="en-US" dirty="0" err="1"/>
                <a:t>Ee</a:t>
              </a:r>
              <a:r>
                <a:rPr lang="en-US" dirty="0"/>
                <a:t> * </a:t>
              </a:r>
              <a:r>
                <a:rPr lang="it-IT" dirty="0"/>
                <a:t>k</a:t>
              </a:r>
              <a:r>
                <a:rPr lang="it-IT" baseline="-25000" dirty="0"/>
                <a:t>e</a:t>
              </a:r>
              <a:r>
                <a:rPr lang="it-IT" dirty="0">
                  <a:latin typeface="Times New Roman" pitchFamily="18" charset="0"/>
                  <a:cs typeface="Times New Roman" pitchFamily="18" charset="0"/>
                </a:rPr>
                <a:t>  + </a:t>
              </a:r>
              <a:r>
                <a:rPr lang="en-US" dirty="0"/>
                <a:t>E</a:t>
              </a:r>
              <a:r>
                <a:rPr lang="en-US" baseline="-25000" dirty="0"/>
                <a:t>h</a:t>
              </a:r>
              <a:r>
                <a:rPr lang="en-US" dirty="0"/>
                <a:t> * </a:t>
              </a:r>
              <a:r>
                <a:rPr lang="it-IT" dirty="0"/>
                <a:t>k</a:t>
              </a:r>
              <a:r>
                <a:rPr lang="it-IT" baseline="-25000" dirty="0"/>
                <a:t>h</a:t>
              </a:r>
              <a:r>
                <a:rPr lang="it-IT" dirty="0"/>
                <a:t> </a:t>
              </a:r>
              <a:r>
                <a:rPr lang="it-IT" dirty="0" smtClean="0"/>
                <a:t>)=</a:t>
              </a:r>
              <a:r>
                <a:rPr lang="it-IT" dirty="0">
                  <a:latin typeface="Symbol" pitchFamily="18" charset="2"/>
                </a:rPr>
                <a:t>a </a:t>
              </a:r>
              <a:r>
                <a:rPr lang="it-IT" dirty="0" smtClean="0">
                  <a:latin typeface="Symbol" pitchFamily="18" charset="2"/>
                </a:rPr>
                <a:t>(</a:t>
              </a:r>
              <a:r>
                <a:rPr lang="it-IT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fem</a:t>
              </a:r>
              <a:r>
                <a:rPr lang="it-IT" dirty="0">
                  <a:latin typeface="Times New Roman" pitchFamily="18" charset="0"/>
                  <a:cs typeface="Times New Roman" pitchFamily="18" charset="0"/>
                </a:rPr>
                <a:t> * </a:t>
              </a:r>
              <a:r>
                <a:rPr lang="en-US" dirty="0"/>
                <a:t>E * </a:t>
              </a:r>
              <a:r>
                <a:rPr lang="it-IT" b="1" dirty="0">
                  <a:solidFill>
                    <a:srgbClr val="0033CC"/>
                  </a:solidFill>
                </a:rPr>
                <a:t>k</a:t>
              </a:r>
              <a:r>
                <a:rPr lang="it-IT" b="1" baseline="-25000" dirty="0">
                  <a:solidFill>
                    <a:srgbClr val="0033CC"/>
                  </a:solidFill>
                </a:rPr>
                <a:t>e</a:t>
              </a:r>
              <a:r>
                <a:rPr lang="it-IT" dirty="0">
                  <a:latin typeface="Times New Roman" pitchFamily="18" charset="0"/>
                  <a:cs typeface="Times New Roman" pitchFamily="18" charset="0"/>
                </a:rPr>
                <a:t>  + (1-</a:t>
              </a:r>
              <a:r>
                <a:rPr lang="it-IT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fem</a:t>
              </a:r>
              <a:r>
                <a:rPr lang="it-IT" dirty="0">
                  <a:latin typeface="Times New Roman" pitchFamily="18" charset="0"/>
                  <a:cs typeface="Times New Roman" pitchFamily="18" charset="0"/>
                </a:rPr>
                <a:t>)*</a:t>
              </a:r>
              <a:r>
                <a:rPr lang="en-US" dirty="0"/>
                <a:t>E * </a:t>
              </a:r>
              <a:r>
                <a:rPr lang="it-IT" b="1" dirty="0">
                  <a:solidFill>
                    <a:srgbClr val="0033CC"/>
                  </a:solidFill>
                </a:rPr>
                <a:t>k</a:t>
              </a:r>
              <a:r>
                <a:rPr lang="it-IT" b="1" baseline="-25000" dirty="0">
                  <a:solidFill>
                    <a:srgbClr val="0033CC"/>
                  </a:solidFill>
                </a:rPr>
                <a:t>h</a:t>
              </a:r>
              <a:r>
                <a:rPr lang="it-IT" dirty="0"/>
                <a:t> </a:t>
              </a:r>
              <a:r>
                <a:rPr lang="it-IT" dirty="0" smtClean="0"/>
                <a:t>)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28571" y="5181600"/>
              <a:ext cx="7315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If </a:t>
              </a:r>
              <a:r>
                <a:rPr lang="it-IT" b="1" dirty="0" smtClean="0">
                  <a:solidFill>
                    <a:srgbClr val="0033CC"/>
                  </a:solidFill>
                </a:rPr>
                <a:t>k</a:t>
              </a:r>
              <a:r>
                <a:rPr lang="it-IT" b="1" baseline="-25000" dirty="0" smtClean="0">
                  <a:solidFill>
                    <a:srgbClr val="0033CC"/>
                  </a:solidFill>
                </a:rPr>
                <a:t>e</a:t>
              </a:r>
              <a:r>
                <a:rPr lang="it-IT" b="1" dirty="0" smtClean="0">
                  <a:solidFill>
                    <a:srgbClr val="0033CC"/>
                  </a:solidFill>
                </a:rPr>
                <a:t> ≠</a:t>
              </a:r>
              <a:r>
                <a:rPr lang="it-IT" b="1" dirty="0">
                  <a:solidFill>
                    <a:srgbClr val="0033CC"/>
                  </a:solidFill>
                </a:rPr>
                <a:t> </a:t>
              </a:r>
              <a:r>
                <a:rPr lang="it-IT" b="1" dirty="0" smtClean="0">
                  <a:solidFill>
                    <a:srgbClr val="0033CC"/>
                  </a:solidFill>
                </a:rPr>
                <a:t>k</a:t>
              </a:r>
              <a:r>
                <a:rPr lang="it-IT" b="1" baseline="-25000" dirty="0" smtClean="0">
                  <a:solidFill>
                    <a:srgbClr val="0033CC"/>
                  </a:solidFill>
                </a:rPr>
                <a:t>h</a:t>
              </a:r>
              <a:r>
                <a:rPr lang="it-IT" b="1" dirty="0" smtClean="0">
                  <a:solidFill>
                    <a:srgbClr val="0033CC"/>
                  </a:solidFill>
                </a:rPr>
                <a:t> </a:t>
              </a:r>
              <a:r>
                <a:rPr lang="it-IT" dirty="0" smtClean="0"/>
                <a:t>the fluctuation of </a:t>
              </a:r>
              <a:r>
                <a:rPr lang="it-IT" b="1" dirty="0" smtClean="0">
                  <a:solidFill>
                    <a:srgbClr val="0033CC"/>
                  </a:solidFill>
                </a:rPr>
                <a:t>fem</a:t>
              </a:r>
              <a:r>
                <a:rPr lang="it-IT" dirty="0" smtClean="0"/>
                <a:t> induce a fluctuation on </a:t>
              </a:r>
              <a:r>
                <a:rPr lang="it-IT" dirty="0" smtClean="0">
                  <a:solidFill>
                    <a:srgbClr val="FF0000"/>
                  </a:solidFill>
                </a:rPr>
                <a:t>Erec</a:t>
              </a:r>
              <a:r>
                <a:rPr lang="it-IT" dirty="0" smtClean="0"/>
                <a:t> </a:t>
              </a:r>
              <a:r>
                <a:rPr lang="it-IT" b="1" dirty="0" smtClean="0">
                  <a:solidFill>
                    <a:srgbClr val="0033CC"/>
                  </a:solidFill>
                </a:rPr>
                <a:t> </a:t>
              </a:r>
              <a:r>
                <a:rPr lang="it-IT" b="1" baseline="-25000" dirty="0" smtClean="0">
                  <a:solidFill>
                    <a:srgbClr val="0033CC"/>
                  </a:solidFill>
                </a:rPr>
                <a:t>  </a:t>
              </a:r>
              <a:r>
                <a:rPr lang="it-IT" dirty="0" smtClean="0"/>
                <a:t> </a:t>
              </a:r>
              <a:endParaRPr lang="en-US" dirty="0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511052" y="3352800"/>
            <a:ext cx="6999514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dirty="0">
                <a:solidFill>
                  <a:prstClr val="black"/>
                </a:solidFill>
              </a:rPr>
              <a:t>If </a:t>
            </a:r>
            <a:r>
              <a:rPr lang="it-IT" b="1" dirty="0">
                <a:solidFill>
                  <a:srgbClr val="0033CC"/>
                </a:solidFill>
              </a:rPr>
              <a:t>k</a:t>
            </a:r>
            <a:r>
              <a:rPr lang="it-IT" b="1" baseline="-25000" dirty="0">
                <a:solidFill>
                  <a:srgbClr val="0033CC"/>
                </a:solidFill>
              </a:rPr>
              <a:t>e</a:t>
            </a:r>
            <a:r>
              <a:rPr lang="it-IT" b="1" dirty="0">
                <a:solidFill>
                  <a:srgbClr val="0033CC"/>
                </a:solidFill>
              </a:rPr>
              <a:t> </a:t>
            </a:r>
            <a:r>
              <a:rPr lang="it-IT" b="1" dirty="0" smtClean="0">
                <a:solidFill>
                  <a:srgbClr val="0033CC"/>
                </a:solidFill>
              </a:rPr>
              <a:t>= </a:t>
            </a:r>
            <a:r>
              <a:rPr lang="it-IT" b="1" dirty="0">
                <a:solidFill>
                  <a:srgbClr val="0033CC"/>
                </a:solidFill>
              </a:rPr>
              <a:t>k</a:t>
            </a:r>
            <a:r>
              <a:rPr lang="it-IT" b="1" baseline="-25000" dirty="0">
                <a:solidFill>
                  <a:srgbClr val="0033CC"/>
                </a:solidFill>
              </a:rPr>
              <a:t>h</a:t>
            </a:r>
            <a:r>
              <a:rPr lang="it-IT" b="1" dirty="0">
                <a:solidFill>
                  <a:srgbClr val="0033CC"/>
                </a:solidFill>
              </a:rPr>
              <a:t> </a:t>
            </a:r>
            <a:r>
              <a:rPr lang="it-IT" b="1" dirty="0" smtClean="0">
                <a:solidFill>
                  <a:srgbClr val="0033CC"/>
                </a:solidFill>
              </a:rPr>
              <a:t>  </a:t>
            </a:r>
            <a:r>
              <a:rPr lang="it-IT" u="sng" dirty="0">
                <a:solidFill>
                  <a:srgbClr val="FF0000"/>
                </a:solidFill>
              </a:rPr>
              <a:t>Erec</a:t>
            </a:r>
            <a:r>
              <a:rPr lang="it-IT" u="sng" dirty="0">
                <a:solidFill>
                  <a:prstClr val="black"/>
                </a:solidFill>
              </a:rPr>
              <a:t>=</a:t>
            </a:r>
            <a:r>
              <a:rPr lang="it-IT" b="1" dirty="0" smtClean="0">
                <a:solidFill>
                  <a:srgbClr val="0033CC"/>
                </a:solidFill>
              </a:rPr>
              <a:t> </a:t>
            </a:r>
            <a:r>
              <a:rPr lang="it-IT" dirty="0" smtClean="0">
                <a:solidFill>
                  <a:prstClr val="black"/>
                </a:solidFill>
                <a:latin typeface="Symbol" pitchFamily="18" charset="2"/>
              </a:rPr>
              <a:t>a </a:t>
            </a:r>
            <a:r>
              <a:rPr lang="it-IT" dirty="0">
                <a:solidFill>
                  <a:prstClr val="black"/>
                </a:solidFill>
                <a:latin typeface="Symbol" pitchFamily="18" charset="2"/>
              </a:rPr>
              <a:t>(</a:t>
            </a:r>
            <a:r>
              <a:rPr lang="it-IT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fem</a:t>
            </a:r>
            <a:r>
              <a:rPr lang="it-IT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dirty="0">
                <a:solidFill>
                  <a:prstClr val="black"/>
                </a:solidFill>
              </a:rPr>
              <a:t>E * </a:t>
            </a:r>
            <a:r>
              <a:rPr lang="it-IT" b="1" dirty="0">
                <a:solidFill>
                  <a:srgbClr val="0033CC"/>
                </a:solidFill>
              </a:rPr>
              <a:t>k</a:t>
            </a:r>
            <a:r>
              <a:rPr lang="it-IT" b="1" baseline="-25000" dirty="0">
                <a:solidFill>
                  <a:srgbClr val="0033CC"/>
                </a:solidFill>
              </a:rPr>
              <a:t>e</a:t>
            </a:r>
            <a:r>
              <a:rPr lang="it-IT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+ (1-</a:t>
            </a:r>
            <a:r>
              <a:rPr lang="it-IT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fem</a:t>
            </a:r>
            <a:r>
              <a:rPr lang="it-IT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)*</a:t>
            </a:r>
            <a:r>
              <a:rPr lang="en-US" dirty="0">
                <a:solidFill>
                  <a:prstClr val="black"/>
                </a:solidFill>
              </a:rPr>
              <a:t>E * </a:t>
            </a:r>
            <a:r>
              <a:rPr lang="it-IT" b="1" dirty="0">
                <a:solidFill>
                  <a:srgbClr val="0033CC"/>
                </a:solidFill>
              </a:rPr>
              <a:t>k</a:t>
            </a:r>
            <a:r>
              <a:rPr lang="it-IT" b="1" baseline="-25000" dirty="0">
                <a:solidFill>
                  <a:srgbClr val="0033CC"/>
                </a:solidFill>
              </a:rPr>
              <a:t>h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smtClean="0">
                <a:solidFill>
                  <a:prstClr val="black"/>
                </a:solidFill>
              </a:rPr>
              <a:t>)=</a:t>
            </a:r>
            <a:r>
              <a:rPr lang="it-IT" dirty="0">
                <a:solidFill>
                  <a:prstClr val="black"/>
                </a:solidFill>
                <a:latin typeface="Symbol" pitchFamily="18" charset="2"/>
              </a:rPr>
              <a:t> a </a:t>
            </a:r>
            <a:r>
              <a:rPr lang="it-IT" b="1" dirty="0" smtClean="0">
                <a:solidFill>
                  <a:srgbClr val="0033CC"/>
                </a:solidFill>
              </a:rPr>
              <a:t>k</a:t>
            </a:r>
            <a:r>
              <a:rPr lang="it-IT" b="1" baseline="-25000" dirty="0" smtClean="0">
                <a:solidFill>
                  <a:srgbClr val="0033CC"/>
                </a:solidFill>
              </a:rPr>
              <a:t>e</a:t>
            </a:r>
            <a:r>
              <a:rPr lang="it-IT" dirty="0">
                <a:solidFill>
                  <a:prstClr val="black"/>
                </a:solidFill>
                <a:latin typeface="Symbol" pitchFamily="18" charset="2"/>
              </a:rPr>
              <a:t> </a:t>
            </a:r>
            <a:r>
              <a:rPr lang="it-IT" dirty="0" smtClean="0">
                <a:solidFill>
                  <a:prstClr val="black"/>
                </a:solidFill>
                <a:latin typeface="Symbol" pitchFamily="18" charset="2"/>
              </a:rPr>
              <a:t>E</a:t>
            </a:r>
            <a:endParaRPr lang="it-IT" dirty="0">
              <a:solidFill>
                <a:prstClr val="black"/>
              </a:solidFill>
            </a:endParaRPr>
          </a:p>
          <a:p>
            <a:pPr lvl="0"/>
            <a:r>
              <a:rPr lang="it-IT" b="1" dirty="0" smtClean="0">
                <a:solidFill>
                  <a:srgbClr val="0033CC"/>
                </a:solidFill>
              </a:rPr>
              <a:t> </a:t>
            </a:r>
            <a:r>
              <a:rPr lang="it-IT" dirty="0" smtClean="0">
                <a:solidFill>
                  <a:prstClr val="black"/>
                </a:solidFill>
              </a:rPr>
              <a:t>the </a:t>
            </a:r>
            <a:r>
              <a:rPr lang="it-IT" dirty="0">
                <a:solidFill>
                  <a:prstClr val="black"/>
                </a:solidFill>
              </a:rPr>
              <a:t>fluctuation of </a:t>
            </a:r>
            <a:r>
              <a:rPr lang="it-IT" b="1" dirty="0" smtClean="0">
                <a:solidFill>
                  <a:srgbClr val="0033CC"/>
                </a:solidFill>
              </a:rPr>
              <a:t>fem </a:t>
            </a:r>
            <a:r>
              <a:rPr lang="it-IT" b="1" dirty="0" smtClean="0"/>
              <a:t>DOES NOT</a:t>
            </a:r>
            <a:r>
              <a:rPr lang="it-IT" dirty="0" smtClean="0"/>
              <a:t> </a:t>
            </a:r>
            <a:r>
              <a:rPr lang="it-IT" dirty="0">
                <a:solidFill>
                  <a:prstClr val="black"/>
                </a:solidFill>
              </a:rPr>
              <a:t>induce a fluctuation on </a:t>
            </a:r>
            <a:r>
              <a:rPr lang="it-IT" dirty="0">
                <a:solidFill>
                  <a:srgbClr val="FF0000"/>
                </a:solidFill>
              </a:rPr>
              <a:t>Erec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b="1" dirty="0">
                <a:solidFill>
                  <a:srgbClr val="0033CC"/>
                </a:solidFill>
              </a:rPr>
              <a:t> </a:t>
            </a:r>
            <a:r>
              <a:rPr lang="it-IT" b="1" baseline="-25000" dirty="0">
                <a:solidFill>
                  <a:srgbClr val="0033CC"/>
                </a:solidFill>
              </a:rPr>
              <a:t>  </a:t>
            </a:r>
            <a:r>
              <a:rPr lang="it-IT" dirty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19200" y="5715000"/>
            <a:ext cx="5808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BUT ALSO FLUCTUATIONS ON </a:t>
            </a:r>
            <a:r>
              <a:rPr lang="it-IT" b="1" dirty="0" smtClean="0">
                <a:solidFill>
                  <a:srgbClr val="0033CC"/>
                </a:solidFill>
              </a:rPr>
              <a:t>k</a:t>
            </a:r>
            <a:r>
              <a:rPr lang="it-IT" b="1" baseline="-25000" dirty="0" smtClean="0">
                <a:solidFill>
                  <a:srgbClr val="0033CC"/>
                </a:solidFill>
              </a:rPr>
              <a:t>h </a:t>
            </a:r>
            <a:r>
              <a:rPr lang="it-IT" dirty="0" smtClean="0"/>
              <a:t> PLAY THE GAME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62" y="4419600"/>
            <a:ext cx="8308975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188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 animBg="1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305" y="92245"/>
            <a:ext cx="4674289" cy="31699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40938" y="910676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  <a:latin typeface="Symbol" pitchFamily="18" charset="2"/>
                <a:cs typeface="Times New Roman" pitchFamily="18" charset="0"/>
              </a:rPr>
              <a:t>s=</a:t>
            </a:r>
            <a:r>
              <a:rPr lang="it-IT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20 %</a:t>
            </a: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5224" y="3001361"/>
            <a:ext cx="2983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Electromagnetic fraction (fem)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06995" y="90245"/>
            <a:ext cx="2057166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2,8</a:t>
            </a:r>
            <a:r>
              <a:rPr lang="it-IT" sz="1400" dirty="0" smtClean="0">
                <a:solidFill>
                  <a:prstClr val="black"/>
                </a:solidFill>
                <a:latin typeface="Symbol" pitchFamily="18" charset="2"/>
                <a:cs typeface="Times New Roman" pitchFamily="18" charset="0"/>
              </a:rPr>
              <a:t> l</a:t>
            </a:r>
            <a:r>
              <a:rPr lang="it-IT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baseline="-25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CSI  calo – 10 TeV</a:t>
            </a:r>
            <a:endParaRPr lang="en-US" sz="1400" baseline="-25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644269" y="3566404"/>
            <a:ext cx="4404360" cy="3194855"/>
            <a:chOff x="54464" y="3502088"/>
            <a:chExt cx="4404360" cy="3194855"/>
          </a:xfrm>
        </p:grpSpPr>
        <p:grpSp>
          <p:nvGrpSpPr>
            <p:cNvPr id="5" name="Group 4"/>
            <p:cNvGrpSpPr/>
            <p:nvPr/>
          </p:nvGrpSpPr>
          <p:grpSpPr>
            <a:xfrm>
              <a:off x="54464" y="3524970"/>
              <a:ext cx="4404360" cy="3078392"/>
              <a:chOff x="304800" y="152400"/>
              <a:chExt cx="4404360" cy="2986865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4800" y="152400"/>
                <a:ext cx="4404360" cy="2986865"/>
              </a:xfrm>
              <a:prstGeom prst="rect">
                <a:avLst/>
              </a:prstGeom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2286000" y="1720334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>
                    <a:solidFill>
                      <a:prstClr val="black"/>
                    </a:solidFill>
                    <a:latin typeface="Symbol" pitchFamily="18" charset="2"/>
                    <a:cs typeface="Times New Roman" pitchFamily="18" charset="0"/>
                  </a:rPr>
                  <a:t>s</a:t>
                </a:r>
                <a:r>
                  <a:rPr lang="it-IT" dirty="0" smtClean="0">
                    <a:solidFill>
                      <a:prstClr val="black"/>
                    </a:solidFill>
                    <a:latin typeface="Symbol" pitchFamily="18" charset="2"/>
                    <a:cs typeface="Times New Roman" pitchFamily="18" charset="0"/>
                  </a:rPr>
                  <a:t>=</a:t>
                </a:r>
                <a:r>
                  <a:rPr lang="it-IT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38%</a:t>
                </a:r>
                <a:endParaRPr lang="en-US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895723" y="6358389"/>
              <a:ext cx="32271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dirty="0" smtClean="0">
                  <a:solidFill>
                    <a:prstClr val="black"/>
                  </a:solidFill>
                </a:rPr>
                <a:t>Kh=Had Energy dep/Had Energy</a:t>
              </a:r>
              <a:endParaRPr 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59203" y="3502088"/>
              <a:ext cx="205716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it-IT" sz="14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2,8</a:t>
              </a:r>
              <a:r>
                <a:rPr lang="it-IT" sz="1400" dirty="0" smtClean="0">
                  <a:solidFill>
                    <a:prstClr val="black"/>
                  </a:solidFill>
                  <a:latin typeface="Symbol" pitchFamily="18" charset="2"/>
                  <a:cs typeface="Times New Roman" pitchFamily="18" charset="0"/>
                </a:rPr>
                <a:t> l</a:t>
              </a:r>
              <a:r>
                <a:rPr lang="it-IT" sz="14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400" baseline="-250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it-IT" sz="14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CSI  calo – 10 TeV</a:t>
              </a:r>
              <a:endParaRPr lang="en-US" sz="14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988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8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10831" y="1143000"/>
            <a:ext cx="93394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smtClean="0">
                <a:solidFill>
                  <a:srgbClr val="FF0000"/>
                </a:solidFill>
              </a:rPr>
              <a:t>Scintillation  </a:t>
            </a:r>
            <a:r>
              <a:rPr lang="it-IT" sz="1600" b="1" dirty="0">
                <a:solidFill>
                  <a:srgbClr val="FF0000"/>
                </a:solidFill>
              </a:rPr>
              <a:t>+</a:t>
            </a:r>
            <a:r>
              <a:rPr lang="it-IT" sz="1600" b="1" dirty="0" smtClean="0">
                <a:solidFill>
                  <a:srgbClr val="FF0000"/>
                </a:solidFill>
              </a:rPr>
              <a:t> Cherenkov </a:t>
            </a:r>
            <a:r>
              <a:rPr lang="it-IT" sz="1600" dirty="0" smtClean="0"/>
              <a:t>(or neutrons)  give  information  separately on </a:t>
            </a:r>
            <a:r>
              <a:rPr lang="it-IT" sz="1600" dirty="0" smtClean="0">
                <a:solidFill>
                  <a:srgbClr val="FF0000"/>
                </a:solidFill>
              </a:rPr>
              <a:t>S</a:t>
            </a:r>
            <a:r>
              <a:rPr lang="it-IT" sz="1600" baseline="-25000" dirty="0" smtClean="0">
                <a:solidFill>
                  <a:srgbClr val="FF0000"/>
                </a:solidFill>
              </a:rPr>
              <a:t>em</a:t>
            </a:r>
            <a:r>
              <a:rPr lang="it-IT" sz="1600" dirty="0" smtClean="0">
                <a:solidFill>
                  <a:srgbClr val="FF0000"/>
                </a:solidFill>
              </a:rPr>
              <a:t> </a:t>
            </a:r>
            <a:r>
              <a:rPr lang="it-IT" sz="1600" dirty="0"/>
              <a:t>and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 smtClean="0">
                <a:solidFill>
                  <a:srgbClr val="FF0000"/>
                </a:solidFill>
              </a:rPr>
              <a:t>S</a:t>
            </a:r>
            <a:r>
              <a:rPr lang="it-IT" sz="1600" baseline="-25000" dirty="0" smtClean="0">
                <a:solidFill>
                  <a:srgbClr val="FF0000"/>
                </a:solidFill>
              </a:rPr>
              <a:t>had</a:t>
            </a:r>
            <a:r>
              <a:rPr lang="it-IT" sz="1600" dirty="0" smtClean="0"/>
              <a:t> </a:t>
            </a:r>
            <a:r>
              <a:rPr lang="it-IT" sz="1400" i="1" dirty="0" smtClean="0">
                <a:solidFill>
                  <a:srgbClr val="0033CC"/>
                </a:solidFill>
              </a:rPr>
              <a:t>(not on </a:t>
            </a:r>
            <a:r>
              <a:rPr lang="it-IT" sz="1400" b="1" i="1" dirty="0" smtClean="0">
                <a:solidFill>
                  <a:srgbClr val="0033CC"/>
                </a:solidFill>
              </a:rPr>
              <a:t>Eh</a:t>
            </a:r>
            <a:r>
              <a:rPr lang="it-IT" sz="1400" i="1" dirty="0" smtClean="0">
                <a:solidFill>
                  <a:srgbClr val="0033CC"/>
                </a:solidFill>
              </a:rPr>
              <a:t>)</a:t>
            </a:r>
            <a:endParaRPr lang="en-US" sz="1400" i="1" dirty="0">
              <a:solidFill>
                <a:srgbClr val="0033CC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3083" y="4800600"/>
            <a:ext cx="8639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Once we know </a:t>
            </a:r>
            <a:r>
              <a:rPr lang="it-IT" sz="1600" dirty="0" smtClean="0">
                <a:solidFill>
                  <a:srgbClr val="FF0000"/>
                </a:solidFill>
              </a:rPr>
              <a:t>S</a:t>
            </a:r>
            <a:r>
              <a:rPr lang="it-IT" sz="1600" baseline="-25000" dirty="0" smtClean="0">
                <a:solidFill>
                  <a:srgbClr val="FF0000"/>
                </a:solidFill>
              </a:rPr>
              <a:t>had</a:t>
            </a:r>
            <a:r>
              <a:rPr lang="it-IT" sz="1600" dirty="0" smtClean="0"/>
              <a:t> , to reconstruct  E</a:t>
            </a:r>
            <a:r>
              <a:rPr lang="it-IT" sz="1600" baseline="-25000" dirty="0" smtClean="0"/>
              <a:t>h</a:t>
            </a:r>
            <a:r>
              <a:rPr lang="it-IT" sz="1600" dirty="0" smtClean="0"/>
              <a:t>, E, fem  we need to </a:t>
            </a:r>
            <a:r>
              <a:rPr lang="it-IT" sz="1600" b="1" dirty="0" smtClean="0">
                <a:solidFill>
                  <a:srgbClr val="0033CC"/>
                </a:solidFill>
              </a:rPr>
              <a:t>use the constant 1/&lt;k</a:t>
            </a:r>
            <a:r>
              <a:rPr lang="it-IT" sz="1600" b="1" baseline="-25000" dirty="0" smtClean="0">
                <a:solidFill>
                  <a:srgbClr val="0033CC"/>
                </a:solidFill>
              </a:rPr>
              <a:t>h</a:t>
            </a:r>
            <a:r>
              <a:rPr lang="it-IT" sz="1600" b="1" dirty="0" smtClean="0">
                <a:solidFill>
                  <a:srgbClr val="0033CC"/>
                </a:solidFill>
              </a:rPr>
              <a:t>&gt; </a:t>
            </a:r>
            <a:r>
              <a:rPr lang="it-IT" sz="1600" dirty="0" smtClean="0"/>
              <a:t>which can be large and hence increase the fluctuations of </a:t>
            </a:r>
            <a:r>
              <a:rPr lang="en-US" sz="1600" dirty="0" smtClean="0"/>
              <a:t> </a:t>
            </a:r>
            <a:r>
              <a:rPr lang="it-IT" sz="1600" b="1" dirty="0" smtClean="0">
                <a:solidFill>
                  <a:srgbClr val="0033CC"/>
                </a:solidFill>
              </a:rPr>
              <a:t>k</a:t>
            </a:r>
            <a:r>
              <a:rPr lang="it-IT" sz="1600" b="1" baseline="-25000" dirty="0" smtClean="0">
                <a:solidFill>
                  <a:srgbClr val="0033CC"/>
                </a:solidFill>
              </a:rPr>
              <a:t>h </a:t>
            </a:r>
            <a:r>
              <a:rPr lang="it-IT" sz="1600" dirty="0" smtClean="0"/>
              <a:t>term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-10831" y="2186141"/>
                <a:ext cx="83058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t-IT" b="0" i="0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Erec</m:t>
                      </m:r>
                      <m:r>
                        <a:rPr lang="it-IT" b="0" i="1" dirty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i="1" dirty="0" smtClean="0"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ctrlPr>
                            <a:rPr lang="it-IT" b="0" i="1" dirty="0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b="0" i="1" dirty="0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it-IT" dirty="0">
                                  <a:solidFill>
                                    <a:srgbClr val="FF0000"/>
                                  </a:solidFill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it-IT" baseline="-25000" dirty="0">
                                  <a:solidFill>
                                    <a:srgbClr val="FF0000"/>
                                  </a:solidFill>
                                </a:rPr>
                                <m:t>em</m:t>
                              </m:r>
                            </m:num>
                            <m:den>
                              <m:r>
                                <a:rPr lang="it-IT" b="0" i="1" dirty="0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it-IT" b="0" i="1" dirty="0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dirty="0" smtClean="0">
                                      <a:latin typeface="Cambria Math"/>
                                      <a:ea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it-IT" b="0" i="1" dirty="0" smtClean="0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sub>
                              </m:sSub>
                              <m:r>
                                <a:rPr lang="it-IT" b="0" i="1" dirty="0" smtClean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</m:den>
                          </m:f>
                          <m:r>
                            <a:rPr lang="it-IT" b="0" i="1" dirty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it-IT" i="1" dirty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it-IT" dirty="0">
                                  <a:solidFill>
                                    <a:srgbClr val="FF0000"/>
                                  </a:solidFill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it-IT" baseline="-25000" dirty="0">
                                  <a:solidFill>
                                    <a:srgbClr val="FF0000"/>
                                  </a:solidFill>
                                </a:rPr>
                                <m:t>had</m:t>
                              </m:r>
                            </m:num>
                            <m:den>
                              <m:r>
                                <a:rPr lang="it-IT" i="1" dirty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it-IT" i="1" dirty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i="1" dirty="0">
                                      <a:latin typeface="Cambria Math"/>
                                      <a:ea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it-IT" b="0" i="1" dirty="0" smtClean="0">
                                      <a:latin typeface="Cambria Math"/>
                                      <a:ea typeface="Cambria Math"/>
                                    </a:rPr>
                                    <m:t>h</m:t>
                                  </m:r>
                                </m:sub>
                              </m:sSub>
                              <m:r>
                                <a:rPr lang="it-IT" i="1" dirty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</m:den>
                          </m:f>
                        </m:e>
                      </m:d>
                      <m:r>
                        <a:rPr lang="en-US" dirty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i="1" dirty="0"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ctrlPr>
                            <a:rPr lang="it-IT" i="1" dirty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 dirty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it-IT" b="1" i="1" dirty="0" smtClean="0">
                                  <a:solidFill>
                                    <a:srgbClr val="0033CC"/>
                                  </a:solidFill>
                                  <a:latin typeface="Cambria Math"/>
                                  <a:ea typeface="Cambria Math"/>
                                </a:rPr>
                                <m:t>𝒇𝒆𝒎</m:t>
                              </m:r>
                              <m:r>
                                <a:rPr lang="it-IT" b="0" i="1" dirty="0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it-IT" b="0" i="1" dirty="0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  <m:r>
                                <a:rPr lang="it-IT" b="0" i="1" dirty="0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it-IT" b="1" i="1" dirty="0" smtClean="0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b="1" i="1" dirty="0" smtClean="0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𝒌</m:t>
                                  </m:r>
                                </m:e>
                                <m:sub>
                                  <m:r>
                                    <a:rPr lang="it-IT" b="1" i="1" dirty="0" smtClean="0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𝒆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i="1" dirty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it-IT" i="1" dirty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i="1" dirty="0">
                                      <a:latin typeface="Cambria Math"/>
                                      <a:ea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it-IT" i="1" dirty="0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sub>
                              </m:sSub>
                              <m:r>
                                <a:rPr lang="it-IT" i="1" dirty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</m:den>
                          </m:f>
                          <m:r>
                            <a:rPr lang="it-IT" i="1" dirty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it-IT" i="1" dirty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it-IT" i="1" dirty="0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it-IT" i="1" dirty="0">
                                      <a:latin typeface="Cambria Math"/>
                                      <a:ea typeface="Cambria Math"/>
                                    </a:rPr>
                                    <m:t>1−</m:t>
                                  </m:r>
                                  <m:r>
                                    <a:rPr lang="it-IT" b="1" i="1" dirty="0" smtClean="0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𝒇𝒆𝒎</m:t>
                                  </m:r>
                                </m:e>
                              </m:d>
                              <m:r>
                                <a:rPr lang="it-IT" i="1" dirty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it-IT" i="1" dirty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  <m:r>
                                <a:rPr lang="it-IT" i="1" dirty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it-IT" b="1" i="1" dirty="0" smtClean="0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b="1" i="1" dirty="0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𝒌</m:t>
                                  </m:r>
                                </m:e>
                                <m:sub>
                                  <m:r>
                                    <a:rPr lang="it-IT" b="1" i="1" dirty="0" smtClean="0">
                                      <a:solidFill>
                                        <a:srgbClr val="0033CC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𝒉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i="1" dirty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it-IT" i="1" dirty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i="1" dirty="0">
                                      <a:latin typeface="Cambria Math"/>
                                      <a:ea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it-IT" i="1" dirty="0">
                                      <a:latin typeface="Cambria Math"/>
                                      <a:ea typeface="Cambria Math"/>
                                    </a:rPr>
                                    <m:t>h</m:t>
                                  </m:r>
                                </m:sub>
                              </m:sSub>
                              <m:r>
                                <a:rPr lang="it-IT" i="1" dirty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31" y="2186141"/>
                <a:ext cx="8305800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170189" y="309733"/>
            <a:ext cx="8458200" cy="61555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1600" dirty="0" smtClean="0"/>
              <a:t>With </a:t>
            </a:r>
            <a:r>
              <a:rPr lang="it-IT" sz="1600" b="1" dirty="0" smtClean="0">
                <a:solidFill>
                  <a:srgbClr val="FF0000"/>
                </a:solidFill>
              </a:rPr>
              <a:t>Scintillation only </a:t>
            </a:r>
            <a:r>
              <a:rPr lang="it-IT" sz="1600" dirty="0" smtClean="0"/>
              <a:t>we see total contribution to energy loss</a:t>
            </a:r>
          </a:p>
          <a:p>
            <a:r>
              <a:rPr lang="it-IT" u="sng" dirty="0" smtClean="0">
                <a:solidFill>
                  <a:srgbClr val="FF0000"/>
                </a:solidFill>
              </a:rPr>
              <a:t>Erec</a:t>
            </a:r>
            <a:r>
              <a:rPr lang="it-IT" u="sng" dirty="0" smtClean="0"/>
              <a:t>=</a:t>
            </a:r>
            <a:r>
              <a:rPr lang="it-IT" u="sng" dirty="0">
                <a:latin typeface="Symbol" pitchFamily="18" charset="2"/>
              </a:rPr>
              <a:t>a</a:t>
            </a:r>
            <a:r>
              <a:rPr lang="it-IT" u="sng" dirty="0" smtClean="0"/>
              <a:t> S</a:t>
            </a:r>
            <a:r>
              <a:rPr lang="it-IT" dirty="0" smtClean="0"/>
              <a:t>=</a:t>
            </a:r>
            <a:r>
              <a:rPr lang="it-IT" dirty="0" smtClean="0">
                <a:latin typeface="Symbol" pitchFamily="18" charset="2"/>
              </a:rPr>
              <a:t>a(</a:t>
            </a:r>
            <a:r>
              <a:rPr lang="it-IT" dirty="0" smtClean="0">
                <a:solidFill>
                  <a:srgbClr val="FF0000"/>
                </a:solidFill>
              </a:rPr>
              <a:t>S</a:t>
            </a:r>
            <a:r>
              <a:rPr lang="it-IT" baseline="-25000" dirty="0" smtClean="0">
                <a:solidFill>
                  <a:srgbClr val="FF0000"/>
                </a:solidFill>
              </a:rPr>
              <a:t>em</a:t>
            </a:r>
            <a:r>
              <a:rPr lang="it-IT" dirty="0" smtClean="0"/>
              <a:t>+</a:t>
            </a:r>
            <a:r>
              <a:rPr lang="it-IT" dirty="0" smtClean="0">
                <a:solidFill>
                  <a:srgbClr val="FF0000"/>
                </a:solidFill>
              </a:rPr>
              <a:t>S</a:t>
            </a:r>
            <a:r>
              <a:rPr lang="it-IT" baseline="-25000" dirty="0" smtClean="0">
                <a:solidFill>
                  <a:srgbClr val="FF0000"/>
                </a:solidFill>
              </a:rPr>
              <a:t>had</a:t>
            </a:r>
            <a:r>
              <a:rPr lang="it-IT" dirty="0" smtClean="0"/>
              <a:t>)=</a:t>
            </a:r>
            <a:r>
              <a:rPr lang="it-IT" dirty="0">
                <a:latin typeface="Symbol" pitchFamily="18" charset="2"/>
              </a:rPr>
              <a:t>a </a:t>
            </a:r>
            <a:r>
              <a:rPr lang="it-IT" dirty="0" smtClean="0">
                <a:latin typeface="Symbol" pitchFamily="18" charset="2"/>
              </a:rPr>
              <a:t>(</a:t>
            </a:r>
            <a:r>
              <a:rPr lang="en-US" dirty="0" err="1"/>
              <a:t>Ee</a:t>
            </a:r>
            <a:r>
              <a:rPr lang="en-US" dirty="0"/>
              <a:t> * </a:t>
            </a:r>
            <a:r>
              <a:rPr lang="it-IT" dirty="0"/>
              <a:t>k</a:t>
            </a:r>
            <a:r>
              <a:rPr lang="it-IT" baseline="-25000" dirty="0"/>
              <a:t>e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dirty="0"/>
              <a:t>E</a:t>
            </a:r>
            <a:r>
              <a:rPr lang="en-US" baseline="-25000" dirty="0"/>
              <a:t>h</a:t>
            </a:r>
            <a:r>
              <a:rPr lang="en-US" dirty="0"/>
              <a:t> * </a:t>
            </a:r>
            <a:r>
              <a:rPr lang="it-IT" dirty="0"/>
              <a:t>k</a:t>
            </a:r>
            <a:r>
              <a:rPr lang="it-IT" baseline="-25000" dirty="0"/>
              <a:t>h</a:t>
            </a:r>
            <a:r>
              <a:rPr lang="it-IT" dirty="0"/>
              <a:t> </a:t>
            </a:r>
            <a:r>
              <a:rPr lang="it-IT" dirty="0" smtClean="0"/>
              <a:t>)=</a:t>
            </a:r>
            <a:r>
              <a:rPr lang="it-IT" dirty="0">
                <a:latin typeface="Symbol" pitchFamily="18" charset="2"/>
              </a:rPr>
              <a:t>a </a:t>
            </a:r>
            <a:r>
              <a:rPr lang="it-IT" dirty="0" smtClean="0">
                <a:latin typeface="Symbol" pitchFamily="18" charset="2"/>
              </a:rPr>
              <a:t>(</a:t>
            </a:r>
            <a:r>
              <a:rPr lang="it-IT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fem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dirty="0"/>
              <a:t>E * </a:t>
            </a:r>
            <a:r>
              <a:rPr lang="it-IT" b="1" dirty="0">
                <a:solidFill>
                  <a:srgbClr val="0033CC"/>
                </a:solidFill>
              </a:rPr>
              <a:t>k</a:t>
            </a:r>
            <a:r>
              <a:rPr lang="it-IT" b="1" baseline="-25000" dirty="0">
                <a:solidFill>
                  <a:srgbClr val="0033CC"/>
                </a:solidFill>
              </a:rPr>
              <a:t>e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 + (1-</a:t>
            </a:r>
            <a:r>
              <a:rPr lang="it-IT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fem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)*</a:t>
            </a:r>
            <a:r>
              <a:rPr lang="en-US" dirty="0"/>
              <a:t>E * </a:t>
            </a:r>
            <a:r>
              <a:rPr lang="it-IT" b="1" dirty="0">
                <a:solidFill>
                  <a:srgbClr val="0033CC"/>
                </a:solidFill>
              </a:rPr>
              <a:t>k</a:t>
            </a:r>
            <a:r>
              <a:rPr lang="it-IT" b="1" baseline="-25000" dirty="0">
                <a:solidFill>
                  <a:srgbClr val="0033CC"/>
                </a:solidFill>
              </a:rPr>
              <a:t>h</a:t>
            </a:r>
            <a:r>
              <a:rPr lang="it-IT" dirty="0"/>
              <a:t> </a:t>
            </a:r>
            <a:r>
              <a:rPr lang="it-IT" dirty="0" smtClean="0"/>
              <a:t>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9" y="3398610"/>
            <a:ext cx="731520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6" name="Straight Connector 35"/>
          <p:cNvCxnSpPr/>
          <p:nvPr/>
        </p:nvCxnSpPr>
        <p:spPr>
          <a:xfrm flipV="1">
            <a:off x="1828800" y="3581400"/>
            <a:ext cx="990600" cy="4572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1905000" y="3581400"/>
            <a:ext cx="990600" cy="542471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97794" y="3034502"/>
            <a:ext cx="7402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propagating errors with approx of 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>
                <a:solidFill>
                  <a:prstClr val="black"/>
                </a:solidFill>
              </a:rPr>
              <a:t>gaussian independent distributions</a:t>
            </a:r>
            <a:r>
              <a:rPr lang="it-IT" dirty="0" smtClean="0"/>
              <a:t>  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24618" y="1568325"/>
            <a:ext cx="823815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1600" dirty="0" smtClean="0"/>
              <a:t>THE  'IDEAL'  DUAL READOUT  ALLOWS  TO PERFECTLY  MEASURE</a:t>
            </a:r>
            <a:r>
              <a:rPr lang="it-IT" sz="1600" dirty="0">
                <a:solidFill>
                  <a:srgbClr val="FF0000"/>
                </a:solidFill>
              </a:rPr>
              <a:t> S</a:t>
            </a:r>
            <a:r>
              <a:rPr lang="it-IT" sz="1600" baseline="-25000" dirty="0">
                <a:solidFill>
                  <a:srgbClr val="FF0000"/>
                </a:solidFill>
              </a:rPr>
              <a:t>em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>
                <a:solidFill>
                  <a:prstClr val="black"/>
                </a:solidFill>
              </a:rPr>
              <a:t>and</a:t>
            </a:r>
            <a:r>
              <a:rPr lang="it-IT" sz="1600" dirty="0">
                <a:solidFill>
                  <a:srgbClr val="FF0000"/>
                </a:solidFill>
              </a:rPr>
              <a:t> S</a:t>
            </a:r>
            <a:r>
              <a:rPr lang="it-IT" sz="1600" baseline="-25000" dirty="0">
                <a:solidFill>
                  <a:srgbClr val="FF0000"/>
                </a:solidFill>
              </a:rPr>
              <a:t>had</a:t>
            </a:r>
            <a:r>
              <a:rPr lang="it-IT" dirty="0" smtClean="0"/>
              <a:t>     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7557227" y="3418211"/>
            <a:ext cx="1586773" cy="1239838"/>
            <a:chOff x="6688057" y="1408846"/>
            <a:chExt cx="1701966" cy="1674087"/>
          </a:xfrm>
        </p:grpSpPr>
        <p:sp>
          <p:nvSpPr>
            <p:cNvPr id="44" name="TextBox 43"/>
            <p:cNvSpPr txBox="1"/>
            <p:nvPr/>
          </p:nvSpPr>
          <p:spPr>
            <a:xfrm>
              <a:off x="6893671" y="2245889"/>
              <a:ext cx="1063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k</a:t>
              </a:r>
              <a:r>
                <a:rPr lang="it-IT" baseline="-25000" dirty="0" smtClean="0"/>
                <a:t>e</a:t>
              </a:r>
              <a:r>
                <a:rPr lang="it-IT" dirty="0" smtClean="0"/>
                <a:t> </a:t>
              </a:r>
              <a:r>
                <a:rPr lang="it-IT" dirty="0" smtClean="0">
                  <a:latin typeface="Times New Roman"/>
                  <a:cs typeface="Times New Roman"/>
                </a:rPr>
                <a:t>~ 0,95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893671" y="2670894"/>
              <a:ext cx="12907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k</a:t>
              </a:r>
              <a:r>
                <a:rPr lang="it-IT" baseline="-25000" dirty="0"/>
                <a:t>h</a:t>
              </a:r>
              <a:r>
                <a:rPr lang="it-IT" dirty="0" smtClean="0"/>
                <a:t> </a:t>
              </a:r>
              <a:r>
                <a:rPr lang="it-IT" dirty="0" smtClean="0">
                  <a:latin typeface="Times New Roman"/>
                  <a:cs typeface="Times New Roman"/>
                </a:rPr>
                <a:t>~ 0,1-0,2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726157" y="1519930"/>
              <a:ext cx="162576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Typical values</a:t>
              </a:r>
            </a:p>
            <a:p>
              <a:r>
                <a:rPr lang="it-IT" dirty="0"/>
                <a:t>i</a:t>
              </a:r>
              <a:r>
                <a:rPr lang="it-IT" dirty="0" smtClean="0"/>
                <a:t>n our calo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688057" y="1408846"/>
              <a:ext cx="1701966" cy="167408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32" y="5715000"/>
            <a:ext cx="8662987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879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9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13" y="1857041"/>
            <a:ext cx="2062353" cy="176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2862943" y="25146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388" y="762000"/>
            <a:ext cx="4368652" cy="374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328146" y="2123888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x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487886" y="1066800"/>
            <a:ext cx="0" cy="60960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2951" y="4635081"/>
            <a:ext cx="8182048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it-IT" sz="1400" dirty="0" smtClean="0"/>
              <a:t>WE  SELECT  </a:t>
            </a:r>
            <a:r>
              <a:rPr lang="it-IT" sz="1400" u="sng" dirty="0" smtClean="0">
                <a:solidFill>
                  <a:srgbClr val="FF0000"/>
                </a:solidFill>
              </a:rPr>
              <a:t>8  DIFFERENT   SET  OF  VERTICAL  SHOWERS </a:t>
            </a:r>
            <a:r>
              <a:rPr lang="it-IT" sz="1400" dirty="0" smtClean="0"/>
              <a:t>FAR  FROM  BORDERS.  </a:t>
            </a:r>
          </a:p>
          <a:p>
            <a:pPr marL="285750" indent="-285750">
              <a:buFont typeface="Wingdings" pitchFamily="2" charset="2"/>
              <a:buChar char="q"/>
            </a:pPr>
            <a:endParaRPr lang="it-IT" sz="14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it-IT" sz="1400" dirty="0" smtClean="0"/>
              <a:t>IN  EACH SET  THE SHOWERS  HAS  FIRST  INTERACTION  IN  THE  SAME   CSI  LAYERS</a:t>
            </a:r>
          </a:p>
          <a:p>
            <a:pPr marL="285750" indent="-285750">
              <a:buFont typeface="Wingdings" pitchFamily="2" charset="2"/>
              <a:buChar char="q"/>
            </a:pPr>
            <a:endParaRPr lang="it-IT" sz="1400" dirty="0"/>
          </a:p>
          <a:p>
            <a:pPr marL="285750" indent="-285750">
              <a:buFont typeface="Wingdings" pitchFamily="2" charset="2"/>
              <a:buChar char="q"/>
            </a:pPr>
            <a:r>
              <a:rPr lang="it-IT" sz="1400" dirty="0" smtClean="0"/>
              <a:t>IN EACH SET  THE SHOWERS SEE  THE  SAME  CALO LENGTH FROM  FIRST  INT.  TO  END</a:t>
            </a:r>
          </a:p>
          <a:p>
            <a:pPr marL="285750" indent="-285750">
              <a:buFont typeface="Wingdings" pitchFamily="2" charset="2"/>
              <a:buChar char="q"/>
            </a:pPr>
            <a:endParaRPr lang="it-IT" sz="1400" dirty="0"/>
          </a:p>
          <a:p>
            <a:pPr marL="285750" indent="-285750">
              <a:buFont typeface="Wingdings" pitchFamily="2" charset="2"/>
              <a:buChar char="q"/>
            </a:pPr>
            <a:r>
              <a:rPr lang="it-IT" sz="1400" dirty="0" smtClean="0"/>
              <a:t>THE  </a:t>
            </a:r>
            <a:r>
              <a:rPr lang="it-IT" sz="1400" u="sng" dirty="0" smtClean="0">
                <a:solidFill>
                  <a:srgbClr val="FF0000"/>
                </a:solidFill>
              </a:rPr>
              <a:t>8  SETS  </a:t>
            </a:r>
            <a:r>
              <a:rPr lang="it-IT" sz="1400" dirty="0" smtClean="0"/>
              <a:t>CORRESPONDS TO 8  DIFFERENT  CALO DEPTH FROM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5,6</a:t>
            </a:r>
            <a:r>
              <a:rPr lang="it-IT" sz="1400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it-IT" b="1" baseline="-25000" dirty="0">
                <a:solidFill>
                  <a:srgbClr val="FF0000"/>
                </a:solidFill>
              </a:rPr>
              <a:t>I</a:t>
            </a:r>
            <a:r>
              <a:rPr lang="it-IT" sz="1400" b="1" dirty="0" smtClean="0">
                <a:solidFill>
                  <a:srgbClr val="FF0000"/>
                </a:solidFill>
              </a:rPr>
              <a:t> </a:t>
            </a:r>
            <a:r>
              <a:rPr lang="it-IT" sz="1400" dirty="0" smtClean="0"/>
              <a:t>TO 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1.6</a:t>
            </a:r>
            <a:r>
              <a:rPr lang="it-IT" sz="1400" b="1" dirty="0" smtClean="0">
                <a:solidFill>
                  <a:srgbClr val="FF0000"/>
                </a:solidFill>
              </a:rPr>
              <a:t>  </a:t>
            </a:r>
            <a:r>
              <a:rPr lang="it-IT" b="1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it-IT" b="1" baseline="-25000" dirty="0">
                <a:solidFill>
                  <a:srgbClr val="FF0000"/>
                </a:solidFill>
              </a:rPr>
              <a:t>I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196334"/>
            <a:ext cx="835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STUDY  OF  CHERENKOV CORRECTIONS METHODS VERSUS CALO DEPTH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1498595"/>
            <a:ext cx="2276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N</a:t>
            </a:r>
            <a:r>
              <a:rPr lang="it-IT" dirty="0" smtClean="0"/>
              <a:t>EW SIMULATION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3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77423</TotalTime>
  <Words>1019</Words>
  <Application>Microsoft Office PowerPoint</Application>
  <PresentationFormat>Presentazione su schermo (4:3)</PresentationFormat>
  <Paragraphs>176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Trek</vt:lpstr>
      <vt:lpstr>Presentazione standard di PowerPoint</vt:lpstr>
      <vt:lpstr>Presentazione standard di PowerPoint</vt:lpstr>
      <vt:lpstr>Apply the C/S correction to CALOCUBE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</dc:creator>
  <cp:lastModifiedBy>ser</cp:lastModifiedBy>
  <cp:revision>767</cp:revision>
  <cp:lastPrinted>2012-01-27T10:32:47Z</cp:lastPrinted>
  <dcterms:created xsi:type="dcterms:W3CDTF">2012-01-25T14:36:39Z</dcterms:created>
  <dcterms:modified xsi:type="dcterms:W3CDTF">2015-11-12T08:38:29Z</dcterms:modified>
</cp:coreProperties>
</file>