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336" r:id="rId2"/>
    <p:sldId id="718" r:id="rId3"/>
    <p:sldId id="720" r:id="rId4"/>
    <p:sldId id="719" r:id="rId5"/>
    <p:sldId id="723" r:id="rId6"/>
    <p:sldId id="724" r:id="rId7"/>
    <p:sldId id="725" r:id="rId8"/>
    <p:sldId id="726" r:id="rId9"/>
    <p:sldId id="721" r:id="rId10"/>
    <p:sldId id="722" r:id="rId11"/>
    <p:sldId id="727" r:id="rId12"/>
    <p:sldId id="675" r:id="rId13"/>
    <p:sldId id="676" r:id="rId14"/>
    <p:sldId id="683" r:id="rId15"/>
    <p:sldId id="717" r:id="rId16"/>
    <p:sldId id="712" r:id="rId17"/>
    <p:sldId id="713" r:id="rId18"/>
    <p:sldId id="714" r:id="rId19"/>
    <p:sldId id="715" r:id="rId20"/>
    <p:sldId id="716" r:id="rId21"/>
    <p:sldId id="688" r:id="rId22"/>
    <p:sldId id="689" r:id="rId23"/>
    <p:sldId id="690" r:id="rId24"/>
    <p:sldId id="691" r:id="rId25"/>
    <p:sldId id="698" r:id="rId26"/>
    <p:sldId id="699" r:id="rId27"/>
    <p:sldId id="700" r:id="rId28"/>
    <p:sldId id="701" r:id="rId29"/>
    <p:sldId id="702" r:id="rId30"/>
    <p:sldId id="703" r:id="rId31"/>
  </p:sldIdLst>
  <p:sldSz cx="9144000" cy="6858000" type="screen4x3"/>
  <p:notesSz cx="6781800" cy="9880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Georgi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Georgi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Georgi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Georgi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6600"/>
    <a:srgbClr val="CC0000"/>
    <a:srgbClr val="CC00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44" autoAdjust="0"/>
  </p:normalViewPr>
  <p:slideViewPr>
    <p:cSldViewPr>
      <p:cViewPr varScale="1">
        <p:scale>
          <a:sx n="77" d="100"/>
          <a:sy n="77" d="100"/>
        </p:scale>
        <p:origin x="-936" y="-96"/>
      </p:cViewPr>
      <p:guideLst>
        <p:guide orient="horz" pos="182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1750" y="0"/>
            <a:ext cx="293846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D5D9C01-0786-E74B-92B5-9FB48BE4BB3F}" type="datetimeFigureOut">
              <a:rPr lang="en-US"/>
              <a:pPr>
                <a:defRPr/>
              </a:pPr>
              <a:t>11/11/15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85300"/>
            <a:ext cx="2938463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1750" y="9385300"/>
            <a:ext cx="2938463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2971F79-9AD7-F648-9DA9-23B0F14783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97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1750" y="0"/>
            <a:ext cx="293846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9A606AD-49A1-1F4D-BA27-385AAA737596}" type="datetimeFigureOut">
              <a:rPr lang="en-US"/>
              <a:pPr>
                <a:defRPr/>
              </a:pPr>
              <a:t>11/11/15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1363"/>
            <a:ext cx="4940300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7863" y="4692650"/>
            <a:ext cx="5426075" cy="44465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85300"/>
            <a:ext cx="2938463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1750" y="9385300"/>
            <a:ext cx="2938463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B7A2A39-1173-784F-A8C6-535B55863A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1353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872D90E6-4E86-D048-B282-88D52039499F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4403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20750" y="749300"/>
            <a:ext cx="4940300" cy="37052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403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78734" y="4692350"/>
            <a:ext cx="5425717" cy="444595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D8C4FCB6-E50D-4949-8A91-A0F738833ED0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4505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20750" y="749300"/>
            <a:ext cx="4940300" cy="37052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505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78734" y="4692350"/>
            <a:ext cx="5425717" cy="444595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E635519-B3EA-A74C-B07D-F85CC60D83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312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FDBA95E-BA16-3748-A911-2A7F586D8E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949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E416769-1DEC-BC49-AD36-D0EB61214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17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olo, ClipArt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lipArt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BE1AF-0EFF-4114-A0CB-190F47006DE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0745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56481" y="6247376"/>
            <a:ext cx="2128320" cy="470930"/>
          </a:xfrm>
          <a:prstGeom prst="rect">
            <a:avLst/>
          </a:prstGeom>
          <a:ln/>
        </p:spPr>
        <p:txBody>
          <a:bodyPr lIns="82935" tIns="41468" rIns="82935" bIns="41468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  <a:ln/>
        </p:spPr>
        <p:txBody>
          <a:bodyPr lIns="80165" tIns="40083" rIns="80165" bIns="40083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ln/>
        </p:spPr>
        <p:txBody>
          <a:bodyPr lIns="80165" tIns="40083" rIns="80165" bIns="40083"/>
          <a:lstStyle>
            <a:lvl1pPr>
              <a:defRPr/>
            </a:lvl1pPr>
          </a:lstStyle>
          <a:p>
            <a:pPr>
              <a:defRPr/>
            </a:pPr>
            <a:fld id="{9BB07B8F-996F-B844-B4C5-0AC390AF6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902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990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38942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D2C9E52-2605-C443-A84C-9F890F1024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883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DBEFC4C-F016-6147-91B9-92B11D41E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758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9158A51-671C-A743-A0A5-6D13131C3A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866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3E58DF3-831D-1F40-805B-6F37265BB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631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9691322-1778-5040-ACB2-9709E42B2B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598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92DC17E-E703-8048-BE0B-B8DA4C28F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55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4" r:id="rId12"/>
    <p:sldLayoutId id="2147483695" r:id="rId13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eorgia" charset="0"/>
          <a:ea typeface="ＭＳ Ｐゴシック" charset="0"/>
          <a:cs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eorgia" charset="0"/>
          <a:ea typeface="ＭＳ Ｐゴシック" charset="0"/>
          <a:cs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eorgia" charset="0"/>
          <a:ea typeface="ＭＳ Ｐゴシック" charset="0"/>
          <a:cs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eorgia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eorgia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eorgia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eorgia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eorgia" charset="0"/>
          <a:ea typeface="ＭＳ Ｐゴシック" charset="0"/>
          <a:cs typeface="ＭＳ Ｐゴシック" charset="0"/>
        </a:defRPr>
      </a:lvl9pPr>
    </p:titleStyle>
    <p:bodyStyle>
      <a:lvl1pPr marL="182563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457200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730250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04888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187450" indent="-1365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3.wmf"/><Relationship Id="rId5" Type="http://schemas.openxmlformats.org/officeDocument/2006/relationships/image" Target="../media/image1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848600" cy="24606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err="1" smtClean="0">
                <a:ea typeface="+mj-ea"/>
                <a:cs typeface="+mj-cs"/>
              </a:rPr>
              <a:t>Calocube</a:t>
            </a:r>
            <a:r>
              <a:rPr lang="en-US" sz="4000" dirty="0" smtClean="0">
                <a:ea typeface="+mj-ea"/>
                <a:cs typeface="+mj-cs"/>
              </a:rPr>
              <a:t/>
            </a:r>
            <a:br>
              <a:rPr lang="en-US" sz="4000" dirty="0" smtClean="0">
                <a:ea typeface="+mj-ea"/>
                <a:cs typeface="+mj-cs"/>
              </a:rPr>
            </a:br>
            <a:r>
              <a:rPr lang="en-US" sz="3200" dirty="0" err="1"/>
              <a:t>Sviluppo</a:t>
            </a:r>
            <a:r>
              <a:rPr lang="en-US" sz="3200" dirty="0"/>
              <a:t> di </a:t>
            </a:r>
            <a:r>
              <a:rPr lang="en-US" sz="3200" dirty="0" err="1"/>
              <a:t>calorimetria</a:t>
            </a:r>
            <a:r>
              <a:rPr lang="en-US" sz="3200" dirty="0"/>
              <a:t> </a:t>
            </a:r>
            <a:r>
              <a:rPr lang="en-US" sz="3200" dirty="0" err="1"/>
              <a:t>omogenea</a:t>
            </a:r>
            <a:r>
              <a:rPr lang="en-US" sz="3200" dirty="0"/>
              <a:t> ad </a:t>
            </a:r>
            <a:r>
              <a:rPr lang="en-US" sz="3200" dirty="0" err="1"/>
              <a:t>alta</a:t>
            </a:r>
            <a:r>
              <a:rPr lang="en-US" sz="3200" dirty="0"/>
              <a:t> </a:t>
            </a:r>
            <a:r>
              <a:rPr lang="en-US" sz="3200" dirty="0" err="1"/>
              <a:t>accettanza</a:t>
            </a:r>
            <a:r>
              <a:rPr lang="en-US" sz="3200" dirty="0"/>
              <a:t> per </a:t>
            </a:r>
            <a:r>
              <a:rPr lang="en-US" sz="3200" dirty="0" err="1"/>
              <a:t>esperimenti</a:t>
            </a:r>
            <a:r>
              <a:rPr lang="en-US" sz="3200" dirty="0"/>
              <a:t> di </a:t>
            </a:r>
            <a:r>
              <a:rPr lang="en-US" sz="3200" dirty="0" err="1"/>
              <a:t>Raggi</a:t>
            </a:r>
            <a:r>
              <a:rPr lang="en-US" sz="3200" dirty="0"/>
              <a:t> </a:t>
            </a:r>
            <a:r>
              <a:rPr lang="en-US" sz="3200" dirty="0" err="1"/>
              <a:t>Cosmici</a:t>
            </a:r>
            <a:r>
              <a:rPr lang="en-US" sz="3200" dirty="0"/>
              <a:t> </a:t>
            </a:r>
            <a:r>
              <a:rPr lang="en-US" sz="3200" dirty="0" err="1"/>
              <a:t>nello</a:t>
            </a:r>
            <a:r>
              <a:rPr lang="en-US" sz="3200" dirty="0"/>
              <a:t> </a:t>
            </a:r>
            <a:r>
              <a:rPr lang="en-US" sz="3200" dirty="0" err="1" smtClean="0"/>
              <a:t>spazio</a:t>
            </a:r>
            <a:endParaRPr lang="en-US" sz="4000" dirty="0"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14800"/>
            <a:ext cx="6400800" cy="18288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ea typeface="+mn-ea"/>
                <a:cs typeface="+mn-cs"/>
              </a:rPr>
              <a:t>3</a:t>
            </a:r>
            <a:r>
              <a:rPr lang="en-US" dirty="0" smtClean="0">
                <a:ea typeface="+mn-ea"/>
                <a:cs typeface="+mn-cs"/>
              </a:rPr>
              <a:t>^ </a:t>
            </a:r>
            <a:r>
              <a:rPr lang="en-US" dirty="0" smtClean="0">
                <a:ea typeface="+mn-ea"/>
                <a:cs typeface="+mn-cs"/>
              </a:rPr>
              <a:t>CaloCube meeting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200" dirty="0" smtClean="0">
                <a:ea typeface="+mn-ea"/>
                <a:cs typeface="+mn-cs"/>
              </a:rPr>
              <a:t>Firenze, </a:t>
            </a:r>
            <a:r>
              <a:rPr lang="en-US" sz="2200" dirty="0" smtClean="0">
                <a:ea typeface="+mn-ea"/>
                <a:cs typeface="+mn-cs"/>
              </a:rPr>
              <a:t>12 </a:t>
            </a:r>
            <a:r>
              <a:rPr lang="en-US" sz="2200" dirty="0" err="1" smtClean="0">
                <a:ea typeface="+mn-ea"/>
                <a:cs typeface="+mn-cs"/>
              </a:rPr>
              <a:t>Novembre</a:t>
            </a:r>
            <a:r>
              <a:rPr lang="en-US" sz="2200" dirty="0" smtClean="0">
                <a:ea typeface="+mn-ea"/>
                <a:cs typeface="+mn-cs"/>
              </a:rPr>
              <a:t> </a:t>
            </a:r>
            <a:r>
              <a:rPr lang="en-US" sz="2200" dirty="0" smtClean="0">
                <a:ea typeface="+mn-ea"/>
                <a:cs typeface="+mn-cs"/>
              </a:rPr>
              <a:t>2015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ea typeface="+mn-ea"/>
                <a:cs typeface="+mn-cs"/>
              </a:rPr>
              <a:t>Oscar Adriani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it-IT" dirty="0"/>
              <a:t>CaloCube – attività prevista per il </a:t>
            </a:r>
            <a:r>
              <a:rPr lang="it-IT" dirty="0" smtClean="0"/>
              <a:t>2016 (2)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6019800"/>
          </a:xfrm>
        </p:spPr>
        <p:txBody>
          <a:bodyPr/>
          <a:lstStyle/>
          <a:p>
            <a:r>
              <a:rPr lang="en-US" dirty="0" err="1" smtClean="0"/>
              <a:t>Disegno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versione</a:t>
            </a:r>
            <a:r>
              <a:rPr lang="en-US" dirty="0" smtClean="0"/>
              <a:t> finale del chip </a:t>
            </a:r>
            <a:r>
              <a:rPr lang="en-US" dirty="0" err="1" smtClean="0"/>
              <a:t>HiDRA</a:t>
            </a:r>
            <a:r>
              <a:rPr lang="en-US" dirty="0" smtClean="0"/>
              <a:t>, con ADC </a:t>
            </a:r>
            <a:r>
              <a:rPr lang="en-US" dirty="0" err="1" smtClean="0"/>
              <a:t>integrato</a:t>
            </a:r>
            <a:r>
              <a:rPr lang="en-US" dirty="0" smtClean="0"/>
              <a:t> e </a:t>
            </a:r>
            <a:r>
              <a:rPr lang="en-US" dirty="0" err="1" smtClean="0"/>
              <a:t>funzionalità</a:t>
            </a:r>
            <a:r>
              <a:rPr lang="en-US" dirty="0" smtClean="0"/>
              <a:t> di Auto Trigger</a:t>
            </a:r>
            <a:endParaRPr lang="en-US" dirty="0"/>
          </a:p>
          <a:p>
            <a:r>
              <a:rPr lang="en-US" dirty="0" err="1" smtClean="0"/>
              <a:t>Prosecuzione</a:t>
            </a:r>
            <a:r>
              <a:rPr lang="en-US" dirty="0" smtClean="0"/>
              <a:t> del </a:t>
            </a:r>
            <a:r>
              <a:rPr lang="en-US" dirty="0" err="1" smtClean="0"/>
              <a:t>lavoro</a:t>
            </a:r>
            <a:r>
              <a:rPr lang="en-US" dirty="0" smtClean="0"/>
              <a:t> </a:t>
            </a:r>
            <a:r>
              <a:rPr lang="en-US" dirty="0" err="1" smtClean="0"/>
              <a:t>sul</a:t>
            </a:r>
            <a:r>
              <a:rPr lang="en-US" dirty="0" smtClean="0"/>
              <a:t> </a:t>
            </a:r>
            <a:r>
              <a:rPr lang="en-US" dirty="0" err="1" smtClean="0"/>
              <a:t>sistema</a:t>
            </a:r>
            <a:r>
              <a:rPr lang="en-US" dirty="0" smtClean="0"/>
              <a:t> di </a:t>
            </a:r>
            <a:r>
              <a:rPr lang="en-US" dirty="0" err="1" smtClean="0"/>
              <a:t>calibrazione</a:t>
            </a:r>
            <a:endParaRPr lang="en-US" dirty="0" smtClean="0"/>
          </a:p>
          <a:p>
            <a:r>
              <a:rPr lang="en-US" dirty="0" err="1" smtClean="0"/>
              <a:t>Irraggiamento</a:t>
            </a:r>
            <a:r>
              <a:rPr lang="en-US" dirty="0" smtClean="0"/>
              <a:t> </a:t>
            </a:r>
            <a:r>
              <a:rPr lang="en-US" dirty="0" err="1" smtClean="0"/>
              <a:t>dispositivi</a:t>
            </a:r>
            <a:r>
              <a:rPr lang="en-US" dirty="0" smtClean="0"/>
              <a:t> al LENA di Pavia</a:t>
            </a:r>
          </a:p>
          <a:p>
            <a:pPr lvl="1"/>
            <a:r>
              <a:rPr lang="en-US" dirty="0" err="1" smtClean="0"/>
              <a:t>Attività</a:t>
            </a:r>
            <a:r>
              <a:rPr lang="en-US" dirty="0" smtClean="0"/>
              <a:t> </a:t>
            </a:r>
            <a:r>
              <a:rPr lang="en-US" dirty="0" err="1" smtClean="0"/>
              <a:t>già</a:t>
            </a:r>
            <a:r>
              <a:rPr lang="en-US" dirty="0" smtClean="0"/>
              <a:t> </a:t>
            </a:r>
            <a:r>
              <a:rPr lang="en-US" dirty="0" err="1" smtClean="0"/>
              <a:t>iniziata</a:t>
            </a:r>
            <a:r>
              <a:rPr lang="en-US" dirty="0" smtClean="0"/>
              <a:t> </a:t>
            </a:r>
            <a:r>
              <a:rPr lang="en-US" dirty="0" err="1" smtClean="0"/>
              <a:t>nel</a:t>
            </a:r>
            <a:r>
              <a:rPr lang="en-US" dirty="0" smtClean="0"/>
              <a:t> 2015 con la </a:t>
            </a:r>
            <a:r>
              <a:rPr lang="en-US" dirty="0" err="1" smtClean="0"/>
              <a:t>cartterizzazione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linee</a:t>
            </a:r>
            <a:r>
              <a:rPr lang="en-US" dirty="0" smtClean="0"/>
              <a:t> di </a:t>
            </a:r>
            <a:r>
              <a:rPr lang="en-US" dirty="0" err="1" smtClean="0"/>
              <a:t>irraggiamento</a:t>
            </a:r>
            <a:endParaRPr lang="en-US" dirty="0" smtClean="0"/>
          </a:p>
          <a:p>
            <a:pPr lvl="1"/>
            <a:r>
              <a:rPr lang="en-US" dirty="0" err="1" smtClean="0"/>
              <a:t>Fotodiodi</a:t>
            </a:r>
            <a:endParaRPr lang="en-US" dirty="0" smtClean="0"/>
          </a:p>
          <a:p>
            <a:pPr lvl="1"/>
            <a:r>
              <a:rPr lang="en-US" dirty="0" err="1" smtClean="0"/>
              <a:t>SiC</a:t>
            </a:r>
            <a:endParaRPr lang="en-US" dirty="0" smtClean="0"/>
          </a:p>
          <a:p>
            <a:pPr lvl="1"/>
            <a:r>
              <a:rPr lang="en-US" dirty="0" err="1" smtClean="0"/>
              <a:t>Cristalli</a:t>
            </a:r>
            <a:r>
              <a:rPr lang="en-US" dirty="0" smtClean="0"/>
              <a:t> di </a:t>
            </a:r>
            <a:r>
              <a:rPr lang="en-US" dirty="0" err="1" smtClean="0"/>
              <a:t>vario</a:t>
            </a:r>
            <a:r>
              <a:rPr lang="en-US" dirty="0" smtClean="0"/>
              <a:t> </a:t>
            </a:r>
            <a:r>
              <a:rPr lang="en-US" dirty="0" err="1" smtClean="0"/>
              <a:t>tipo</a:t>
            </a:r>
            <a:endParaRPr lang="en-US" dirty="0" smtClean="0"/>
          </a:p>
          <a:p>
            <a:r>
              <a:rPr lang="en-US" dirty="0" smtClean="0"/>
              <a:t>Test di </a:t>
            </a:r>
            <a:r>
              <a:rPr lang="en-US" dirty="0" err="1" smtClean="0"/>
              <a:t>assemblaggio</a:t>
            </a:r>
            <a:r>
              <a:rPr lang="en-US" dirty="0" smtClean="0"/>
              <a:t> del primo piano </a:t>
            </a:r>
            <a:r>
              <a:rPr lang="en-US" dirty="0" err="1" smtClean="0"/>
              <a:t>meccanico</a:t>
            </a:r>
            <a:r>
              <a:rPr lang="en-US" dirty="0" smtClean="0"/>
              <a:t> </a:t>
            </a:r>
            <a:r>
              <a:rPr lang="en-US" dirty="0" err="1" smtClean="0"/>
              <a:t>completo</a:t>
            </a:r>
            <a:r>
              <a:rPr lang="en-US" dirty="0" smtClean="0"/>
              <a:t> (28x28)</a:t>
            </a:r>
          </a:p>
          <a:p>
            <a:pPr lvl="1"/>
            <a:r>
              <a:rPr lang="en-US" dirty="0" smtClean="0"/>
              <a:t>test di </a:t>
            </a:r>
            <a:r>
              <a:rPr lang="en-US" dirty="0" err="1" smtClean="0"/>
              <a:t>vibrazione</a:t>
            </a:r>
            <a:endParaRPr lang="en-US" dirty="0" smtClean="0"/>
          </a:p>
          <a:p>
            <a:r>
              <a:rPr lang="en-US" dirty="0" err="1" smtClean="0"/>
              <a:t>Realizzazione</a:t>
            </a:r>
            <a:r>
              <a:rPr lang="en-US" dirty="0" smtClean="0"/>
              <a:t> e test di </a:t>
            </a:r>
            <a:r>
              <a:rPr lang="en-US" dirty="0" err="1" smtClean="0"/>
              <a:t>strutture</a:t>
            </a:r>
            <a:r>
              <a:rPr lang="en-US" dirty="0" smtClean="0"/>
              <a:t> a </a:t>
            </a:r>
            <a:r>
              <a:rPr lang="en-US" dirty="0" err="1" smtClean="0"/>
              <a:t>SiC</a:t>
            </a:r>
            <a:r>
              <a:rPr lang="en-US" dirty="0" smtClean="0"/>
              <a:t> (in </a:t>
            </a:r>
            <a:r>
              <a:rPr lang="en-US" dirty="0" err="1" smtClean="0"/>
              <a:t>sinergia</a:t>
            </a:r>
            <a:r>
              <a:rPr lang="en-US" dirty="0" smtClean="0"/>
              <a:t> con Grant </a:t>
            </a:r>
            <a:r>
              <a:rPr lang="en-US" dirty="0" err="1" smtClean="0"/>
              <a:t>Giovani</a:t>
            </a:r>
            <a:r>
              <a:rPr lang="en-US" dirty="0" smtClean="0"/>
              <a:t> di Piergiulio Lenzi)</a:t>
            </a:r>
          </a:p>
          <a:p>
            <a:pPr lvl="1"/>
            <a:r>
              <a:rPr lang="en-US" dirty="0" smtClean="0"/>
              <a:t>Test Beam per Luce Cherenkov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604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Miscellanea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Conferences presentations</a:t>
            </a:r>
          </a:p>
          <a:p>
            <a:r>
              <a:rPr lang="en-US" dirty="0" smtClean="0"/>
              <a:t>Paper (or papers) to be published before the end of the project</a:t>
            </a:r>
          </a:p>
          <a:p>
            <a:r>
              <a:rPr lang="en-US" dirty="0" smtClean="0"/>
              <a:t>Theses</a:t>
            </a:r>
          </a:p>
          <a:p>
            <a:endParaRPr lang="en-US" dirty="0"/>
          </a:p>
          <a:p>
            <a:r>
              <a:rPr lang="en-US" dirty="0" smtClean="0"/>
              <a:t>Possible extension by one year of the call for dedicated activities?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708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Backups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00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it-IT" dirty="0" smtClean="0"/>
              <a:t>Test su fascio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147192"/>
            <a:ext cx="8579296" cy="5234136"/>
          </a:xfrm>
        </p:spPr>
        <p:txBody>
          <a:bodyPr>
            <a:normAutofit fontScale="77500" lnSpcReduction="20000"/>
          </a:bodyPr>
          <a:lstStyle/>
          <a:p>
            <a:r>
              <a:rPr lang="it-IT" sz="2400" dirty="0" err="1" smtClean="0"/>
              <a:t>Feb</a:t>
            </a:r>
            <a:r>
              <a:rPr lang="it-IT" sz="2400" dirty="0" smtClean="0"/>
              <a:t> 2013 </a:t>
            </a:r>
            <a:r>
              <a:rPr lang="it-IT" sz="2400" dirty="0" smtClean="0">
                <a:sym typeface="Wingdings" panose="05000000000000000000" pitchFamily="2" charset="2"/>
              </a:rPr>
              <a:t> </a:t>
            </a:r>
            <a:r>
              <a:rPr lang="it-IT" sz="2400" dirty="0"/>
              <a:t>Test su fascio </a:t>
            </a:r>
            <a:r>
              <a:rPr lang="it-IT" sz="2400" dirty="0" smtClean="0"/>
              <a:t>di ioni (</a:t>
            </a:r>
            <a:r>
              <a:rPr lang="it-IT" sz="2400" dirty="0" err="1" smtClean="0"/>
              <a:t>Pb+Be</a:t>
            </a:r>
            <a:r>
              <a:rPr lang="it-IT" sz="2400" dirty="0" smtClean="0"/>
              <a:t>) </a:t>
            </a:r>
            <a:r>
              <a:rPr lang="it-IT" sz="2400" dirty="0"/>
              <a:t>all’SPS del </a:t>
            </a:r>
            <a:r>
              <a:rPr lang="it-IT" sz="2400" dirty="0" smtClean="0"/>
              <a:t>CERN</a:t>
            </a:r>
          </a:p>
          <a:p>
            <a:pPr lvl="1"/>
            <a:r>
              <a:rPr lang="it-IT" sz="2100" dirty="0" smtClean="0"/>
              <a:t>Prima versione del prototipo</a:t>
            </a:r>
          </a:p>
          <a:p>
            <a:pPr lvl="1"/>
            <a:r>
              <a:rPr lang="it-IT" sz="2100" dirty="0" smtClean="0"/>
              <a:t>Studio della risposta a sciami adronici di varie energie (13-30 </a:t>
            </a:r>
            <a:r>
              <a:rPr lang="it-IT" sz="2100" dirty="0" err="1" smtClean="0"/>
              <a:t>GeV</a:t>
            </a:r>
            <a:r>
              <a:rPr lang="it-IT" sz="2100" dirty="0" smtClean="0"/>
              <a:t>/u)</a:t>
            </a:r>
          </a:p>
          <a:p>
            <a:r>
              <a:rPr lang="it-IT" sz="2400" dirty="0" err="1" smtClean="0"/>
              <a:t>Lug</a:t>
            </a:r>
            <a:r>
              <a:rPr lang="it-IT" sz="2400" dirty="0" smtClean="0"/>
              <a:t> 2014 </a:t>
            </a:r>
            <a:r>
              <a:rPr lang="it-IT" sz="2400" dirty="0" smtClean="0">
                <a:sym typeface="Wingdings" panose="05000000000000000000" pitchFamily="2" charset="2"/>
              </a:rPr>
              <a:t> </a:t>
            </a:r>
            <a:r>
              <a:rPr lang="it-IT" sz="2400" dirty="0" smtClean="0"/>
              <a:t>Test su fascio di elettroni alla BTF di Frascati</a:t>
            </a:r>
          </a:p>
          <a:p>
            <a:pPr lvl="1"/>
            <a:r>
              <a:rPr lang="it-IT" sz="2100" dirty="0" smtClean="0"/>
              <a:t>Studio </a:t>
            </a:r>
            <a:r>
              <a:rPr lang="it-IT" sz="2100" dirty="0"/>
              <a:t>della risposta a sciami elettromagnetici di varie </a:t>
            </a:r>
            <a:r>
              <a:rPr lang="it-IT" sz="2100" dirty="0" smtClean="0"/>
              <a:t>energie (1</a:t>
            </a:r>
            <a:r>
              <a:rPr lang="it-IT" sz="2100" dirty="0" smtClean="0">
                <a:sym typeface="Symbol"/>
              </a:rPr>
              <a:t>500400300 </a:t>
            </a:r>
            <a:r>
              <a:rPr lang="it-IT" sz="2100" dirty="0" err="1" smtClean="0">
                <a:sym typeface="Symbol"/>
              </a:rPr>
              <a:t>MeV</a:t>
            </a:r>
            <a:r>
              <a:rPr lang="it-IT" sz="2100" dirty="0" smtClean="0"/>
              <a:t>)</a:t>
            </a:r>
            <a:endParaRPr lang="it-IT" sz="2100" dirty="0"/>
          </a:p>
          <a:p>
            <a:pPr lvl="1"/>
            <a:r>
              <a:rPr lang="it-IT" sz="2100" dirty="0" smtClean="0"/>
              <a:t>Studio </a:t>
            </a:r>
            <a:r>
              <a:rPr lang="it-IT" sz="2100" dirty="0"/>
              <a:t>del regime di transizione di CASIS tra alto e basso guadagno e della dipendenza della risposta dalla tempistica del segnale </a:t>
            </a:r>
            <a:endParaRPr lang="it-IT" sz="2100" dirty="0" smtClean="0"/>
          </a:p>
          <a:p>
            <a:r>
              <a:rPr lang="it-IT" sz="2400" dirty="0" err="1" smtClean="0">
                <a:solidFill>
                  <a:srgbClr val="FF5050"/>
                </a:solidFill>
              </a:rPr>
              <a:t>Feb</a:t>
            </a:r>
            <a:r>
              <a:rPr lang="it-IT" sz="2400" dirty="0" smtClean="0">
                <a:solidFill>
                  <a:srgbClr val="FF5050"/>
                </a:solidFill>
              </a:rPr>
              <a:t> 2015 </a:t>
            </a:r>
            <a:r>
              <a:rPr lang="it-IT" sz="2400" dirty="0" smtClean="0">
                <a:solidFill>
                  <a:srgbClr val="FF5050"/>
                </a:solidFill>
                <a:sym typeface="Wingdings" panose="05000000000000000000" pitchFamily="2" charset="2"/>
              </a:rPr>
              <a:t> </a:t>
            </a:r>
            <a:r>
              <a:rPr lang="it-IT" sz="2400" dirty="0" smtClean="0">
                <a:solidFill>
                  <a:srgbClr val="FF5050"/>
                </a:solidFill>
              </a:rPr>
              <a:t>Test su fascio di ioni (</a:t>
            </a:r>
            <a:r>
              <a:rPr lang="it-IT" sz="2400" dirty="0" err="1" smtClean="0">
                <a:solidFill>
                  <a:srgbClr val="FF5050"/>
                </a:solidFill>
              </a:rPr>
              <a:t>Ar+Polyethylene</a:t>
            </a:r>
            <a:r>
              <a:rPr lang="it-IT" sz="2400" dirty="0" smtClean="0">
                <a:solidFill>
                  <a:srgbClr val="FF5050"/>
                </a:solidFill>
              </a:rPr>
              <a:t>) all’SPS del CERN</a:t>
            </a:r>
          </a:p>
          <a:p>
            <a:pPr lvl="1"/>
            <a:r>
              <a:rPr lang="it-IT" sz="2100" dirty="0" smtClean="0"/>
              <a:t>Upgrade: cristalli schermati per eliminare cross-talk ottico</a:t>
            </a:r>
          </a:p>
          <a:p>
            <a:pPr lvl="1"/>
            <a:r>
              <a:rPr lang="it-IT" sz="2100" dirty="0" smtClean="0"/>
              <a:t>Studio di diverse modalità di pilotaggio di CASIS</a:t>
            </a:r>
          </a:p>
          <a:p>
            <a:pPr lvl="1"/>
            <a:r>
              <a:rPr lang="it-IT" sz="2100" dirty="0"/>
              <a:t>Studio della risposta a sciami adronici di varie energie (</a:t>
            </a:r>
            <a:r>
              <a:rPr lang="it-IT" sz="2100" dirty="0" smtClean="0"/>
              <a:t>19-30 </a:t>
            </a:r>
            <a:r>
              <a:rPr lang="it-IT" sz="2100" dirty="0" err="1"/>
              <a:t>GeV</a:t>
            </a:r>
            <a:r>
              <a:rPr lang="it-IT" sz="2100" dirty="0"/>
              <a:t>/u</a:t>
            </a:r>
            <a:r>
              <a:rPr lang="it-IT" sz="2100" dirty="0" smtClean="0"/>
              <a:t>)</a:t>
            </a:r>
          </a:p>
          <a:p>
            <a:r>
              <a:rPr lang="it-IT" sz="2400" dirty="0" err="1" smtClean="0">
                <a:solidFill>
                  <a:srgbClr val="FF5050"/>
                </a:solidFill>
              </a:rPr>
              <a:t>Aug</a:t>
            </a:r>
            <a:r>
              <a:rPr lang="it-IT" sz="2400" dirty="0" smtClean="0">
                <a:solidFill>
                  <a:srgbClr val="FF5050"/>
                </a:solidFill>
              </a:rPr>
              <a:t> 2015 </a:t>
            </a:r>
            <a:r>
              <a:rPr lang="it-IT" sz="2400" dirty="0" smtClean="0">
                <a:solidFill>
                  <a:srgbClr val="FF5050"/>
                </a:solidFill>
                <a:sym typeface="Wingdings" panose="05000000000000000000" pitchFamily="2" charset="2"/>
              </a:rPr>
              <a:t> Test su fascio di protoni ed elettroni </a:t>
            </a:r>
            <a:r>
              <a:rPr lang="it-IT" sz="2400" dirty="0">
                <a:solidFill>
                  <a:srgbClr val="FF5050"/>
                </a:solidFill>
              </a:rPr>
              <a:t>all’SPS del </a:t>
            </a:r>
            <a:r>
              <a:rPr lang="it-IT" sz="2400" dirty="0" smtClean="0">
                <a:solidFill>
                  <a:srgbClr val="FF5050"/>
                </a:solidFill>
              </a:rPr>
              <a:t>CERN</a:t>
            </a:r>
            <a:endParaRPr lang="it-IT" sz="2100" dirty="0" smtClean="0">
              <a:solidFill>
                <a:srgbClr val="FF5050"/>
              </a:solidFill>
            </a:endParaRPr>
          </a:p>
          <a:p>
            <a:pPr lvl="1"/>
            <a:r>
              <a:rPr lang="it-IT" sz="2100" dirty="0" smtClean="0"/>
              <a:t>Upgrade: rivestimento cristalli ottimizzato (</a:t>
            </a:r>
            <a:r>
              <a:rPr lang="it-IT" sz="2100" dirty="0" err="1" smtClean="0"/>
              <a:t>vikuiti</a:t>
            </a:r>
            <a:r>
              <a:rPr lang="it-IT" sz="2100" dirty="0" smtClean="0"/>
              <a:t>) e implementazione PD di piccola superficie (basso guadagno)</a:t>
            </a:r>
          </a:p>
          <a:p>
            <a:pPr lvl="1"/>
            <a:r>
              <a:rPr lang="it-IT" sz="2200" dirty="0"/>
              <a:t>Studio della risposta a sciami elettromagnetici </a:t>
            </a:r>
            <a:r>
              <a:rPr lang="it-IT" sz="2200" dirty="0" smtClean="0"/>
              <a:t>e adronici di alta energia (350 </a:t>
            </a:r>
            <a:r>
              <a:rPr lang="it-IT" sz="2200" dirty="0" err="1" smtClean="0"/>
              <a:t>GeV</a:t>
            </a:r>
            <a:r>
              <a:rPr lang="it-IT" sz="2200" dirty="0" smtClean="0"/>
              <a:t>)</a:t>
            </a:r>
          </a:p>
          <a:p>
            <a:pPr lvl="1"/>
            <a:endParaRPr lang="it-IT" sz="1400" dirty="0" smtClean="0"/>
          </a:p>
          <a:p>
            <a:r>
              <a:rPr lang="it-IT" sz="2500" dirty="0" smtClean="0"/>
              <a:t>Attività su fascio affiancata da intensa attività di laboratorio (test con luce led e sorgenti alfa</a:t>
            </a:r>
            <a:r>
              <a:rPr lang="it-IT" sz="2500" dirty="0" smtClean="0"/>
              <a:t>)</a:t>
            </a:r>
          </a:p>
          <a:p>
            <a:r>
              <a:rPr lang="it-IT" sz="2500" dirty="0" err="1" smtClean="0"/>
              <a:t>See</a:t>
            </a:r>
            <a:r>
              <a:rPr lang="it-IT" sz="2500" dirty="0" smtClean="0"/>
              <a:t> </a:t>
            </a:r>
            <a:r>
              <a:rPr lang="it-IT" sz="2500" dirty="0" err="1" smtClean="0"/>
              <a:t>talks</a:t>
            </a:r>
            <a:r>
              <a:rPr lang="it-IT" sz="2500" dirty="0" smtClean="0"/>
              <a:t> by M. Olmi, E. </a:t>
            </a:r>
            <a:r>
              <a:rPr lang="it-IT" sz="2500" dirty="0" err="1" smtClean="0"/>
              <a:t>Vannuccini</a:t>
            </a:r>
            <a:r>
              <a:rPr lang="it-IT" sz="2500" dirty="0" smtClean="0"/>
              <a:t>, Pavia Group</a:t>
            </a:r>
            <a:endParaRPr lang="it-IT" sz="2500" dirty="0"/>
          </a:p>
        </p:txBody>
      </p:sp>
    </p:spTree>
    <p:extLst>
      <p:ext uri="{BB962C8B-B14F-4D97-AF65-F5344CB8AC3E}">
        <p14:creationId xmlns:p14="http://schemas.microsoft.com/office/powerpoint/2010/main" val="1346039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AutoShape 2" descr="https://webmail.unime.it/service/home/~/?auth=co&amp;loc=it_IT&amp;id=33635&amp;part=2"/>
          <p:cNvSpPr>
            <a:spLocks noChangeAspect="1" noChangeArrowheads="1"/>
          </p:cNvSpPr>
          <p:nvPr/>
        </p:nvSpPr>
        <p:spPr bwMode="auto">
          <a:xfrm>
            <a:off x="155575" y="-4305300"/>
            <a:ext cx="6734175" cy="8982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44152" y="2384512"/>
            <a:ext cx="4893568" cy="367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camerett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676400"/>
            <a:ext cx="4876800" cy="3657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1371600"/>
            <a:ext cx="1073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Magneti</a:t>
            </a:r>
            <a:endParaRPr lang="it-IT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85800"/>
            <a:ext cx="918472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latin typeface="Comic Sans MS" pitchFamily="66" charset="0"/>
              </a:rPr>
              <a:t>Aggiunta una nuova  linea di vuoto con magnete analizzatore</a:t>
            </a:r>
          </a:p>
          <a:p>
            <a:endParaRPr lang="it-IT" dirty="0"/>
          </a:p>
        </p:txBody>
      </p:sp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3600" dirty="0" smtClean="0"/>
              <a:t> Upgrade del LINAC di </a:t>
            </a:r>
            <a:r>
              <a:rPr lang="it-IT" sz="3600" dirty="0" smtClean="0"/>
              <a:t>Messina (Talk by A. Trifiro’)</a:t>
            </a:r>
            <a:endParaRPr lang="it-IT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4648200" y="1219200"/>
            <a:ext cx="33971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Camera schermata a fine linea</a:t>
            </a:r>
            <a:endParaRPr lang="it-IT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800600" y="5673804"/>
            <a:ext cx="403688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>
                <a:solidFill>
                  <a:srgbClr val="D2533C"/>
                </a:solidFill>
              </a:rPr>
              <a:t>Adesso è possibile  estrarre elettroni</a:t>
            </a:r>
          </a:p>
          <a:p>
            <a:r>
              <a:rPr lang="it-IT" sz="1600" b="1" dirty="0" smtClean="0">
                <a:solidFill>
                  <a:srgbClr val="D2533C"/>
                </a:solidFill>
              </a:rPr>
              <a:t>singoli monocromatici  grazie al</a:t>
            </a:r>
          </a:p>
          <a:p>
            <a:r>
              <a:rPr lang="it-IT" sz="1600" b="1" dirty="0" smtClean="0">
                <a:solidFill>
                  <a:srgbClr val="D2533C"/>
                </a:solidFill>
              </a:rPr>
              <a:t>più breve percorso in area ed alla</a:t>
            </a:r>
          </a:p>
          <a:p>
            <a:r>
              <a:rPr lang="it-IT" sz="1600" b="1" dirty="0" smtClean="0">
                <a:solidFill>
                  <a:srgbClr val="D2533C"/>
                </a:solidFill>
              </a:rPr>
              <a:t>selezione magnetica</a:t>
            </a:r>
            <a:endParaRPr lang="it-IT" sz="1600" b="1" dirty="0">
              <a:solidFill>
                <a:srgbClr val="D253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132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Laboratory activities &amp; prototype development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451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Very intense laboratory activities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 in Naples on the CsI(Tl)surface treatments </a:t>
            </a:r>
          </a:p>
          <a:p>
            <a:pPr lvl="1"/>
            <a:r>
              <a:rPr lang="en-US" dirty="0" smtClean="0"/>
              <a:t>See talk by G. </a:t>
            </a:r>
            <a:r>
              <a:rPr lang="en-US" dirty="0" err="1" smtClean="0"/>
              <a:t>Carotenuto</a:t>
            </a:r>
            <a:endParaRPr lang="en-US" dirty="0" smtClean="0"/>
          </a:p>
          <a:p>
            <a:r>
              <a:rPr lang="en-US" dirty="0" smtClean="0"/>
              <a:t>Production and tests of dichroic filters in Catania</a:t>
            </a:r>
          </a:p>
          <a:p>
            <a:pPr lvl="1"/>
            <a:r>
              <a:rPr lang="en-US" dirty="0" smtClean="0"/>
              <a:t>See talk by S. Albergo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Measurements in Florence for:</a:t>
            </a:r>
          </a:p>
          <a:p>
            <a:pPr lvl="1"/>
            <a:r>
              <a:rPr lang="en-US" dirty="0" smtClean="0"/>
              <a:t>Detailed Characterization of the </a:t>
            </a:r>
            <a:r>
              <a:rPr lang="en-US" dirty="0" err="1" smtClean="0"/>
              <a:t>Casis</a:t>
            </a:r>
            <a:r>
              <a:rPr lang="en-US" dirty="0" smtClean="0"/>
              <a:t> chip</a:t>
            </a:r>
          </a:p>
          <a:p>
            <a:pPr lvl="2"/>
            <a:r>
              <a:rPr lang="en-US" dirty="0" smtClean="0"/>
              <a:t>See talk by L. </a:t>
            </a:r>
            <a:r>
              <a:rPr lang="en-US" dirty="0" err="1" smtClean="0"/>
              <a:t>Pacini</a:t>
            </a:r>
            <a:endParaRPr lang="en-US" dirty="0" smtClean="0"/>
          </a:p>
          <a:p>
            <a:pPr lvl="1"/>
            <a:r>
              <a:rPr lang="en-US" dirty="0" smtClean="0"/>
              <a:t>Light collection efficiency (</a:t>
            </a:r>
            <a:r>
              <a:rPr lang="en-US" dirty="0" err="1" smtClean="0"/>
              <a:t>Vikuiti</a:t>
            </a:r>
            <a:r>
              <a:rPr lang="en-US" dirty="0" smtClean="0"/>
              <a:t> OK, </a:t>
            </a:r>
            <a:r>
              <a:rPr lang="en-US" dirty="0" err="1" smtClean="0"/>
              <a:t>Labsphere</a:t>
            </a:r>
            <a:r>
              <a:rPr lang="en-US" dirty="0" smtClean="0"/>
              <a:t> 6080 Not ok!!!!)</a:t>
            </a:r>
          </a:p>
          <a:p>
            <a:pPr lvl="1"/>
            <a:r>
              <a:rPr lang="en-US" dirty="0" smtClean="0"/>
              <a:t>Optical cross talk (killed by </a:t>
            </a:r>
            <a:r>
              <a:rPr lang="en-US" dirty="0" err="1" smtClean="0"/>
              <a:t>Tevlar</a:t>
            </a:r>
            <a:r>
              <a:rPr lang="en-US" dirty="0" smtClean="0"/>
              <a:t> ;)</a:t>
            </a:r>
          </a:p>
          <a:p>
            <a:pPr lvl="1"/>
            <a:endParaRPr lang="en-US" dirty="0"/>
          </a:p>
          <a:p>
            <a:r>
              <a:rPr lang="en-US" dirty="0" smtClean="0"/>
              <a:t>Activity in Trieste on the new CASIS chip</a:t>
            </a:r>
          </a:p>
          <a:p>
            <a:pPr lvl="1"/>
            <a:r>
              <a:rPr lang="en-US" dirty="0" smtClean="0"/>
              <a:t>See talk by V. Bonvicini</a:t>
            </a:r>
          </a:p>
        </p:txBody>
      </p:sp>
    </p:spTree>
    <p:extLst>
      <p:ext uri="{BB962C8B-B14F-4D97-AF65-F5344CB8AC3E}">
        <p14:creationId xmlns:p14="http://schemas.microsoft.com/office/powerpoint/2010/main" val="3663134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studies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Pisa/Siena group has studied the </a:t>
            </a:r>
            <a:r>
              <a:rPr lang="en-US" dirty="0" smtClean="0"/>
              <a:t>mechanics….</a:t>
            </a:r>
          </a:p>
          <a:p>
            <a:pPr lvl="2"/>
            <a:r>
              <a:rPr lang="en-US" dirty="0" smtClean="0"/>
              <a:t>See </a:t>
            </a:r>
            <a:r>
              <a:rPr lang="en-US" dirty="0" smtClean="0"/>
              <a:t>talk by A. </a:t>
            </a:r>
            <a:r>
              <a:rPr lang="en-US" dirty="0" err="1" smtClean="0"/>
              <a:t>Basti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287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Pulsed light calibration system is under study by the PV group</a:t>
            </a:r>
          </a:p>
          <a:p>
            <a:pPr lvl="1"/>
            <a:r>
              <a:rPr lang="en-US" dirty="0" smtClean="0"/>
              <a:t>See talk by P. Cattaneo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974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beams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Intense </a:t>
            </a:r>
            <a:r>
              <a:rPr lang="en-US" dirty="0"/>
              <a:t>analysis work </a:t>
            </a:r>
            <a:r>
              <a:rPr lang="en-US" dirty="0" smtClean="0"/>
              <a:t>on </a:t>
            </a:r>
            <a:r>
              <a:rPr lang="en-US" dirty="0"/>
              <a:t>the past test beams analysis</a:t>
            </a:r>
          </a:p>
          <a:p>
            <a:pPr lvl="1"/>
            <a:r>
              <a:rPr lang="en-US" dirty="0"/>
              <a:t>See talk by E. </a:t>
            </a:r>
            <a:r>
              <a:rPr lang="en-US" dirty="0" err="1"/>
              <a:t>Vannuccini</a:t>
            </a:r>
            <a:r>
              <a:rPr lang="en-US" dirty="0"/>
              <a:t> for SPS</a:t>
            </a:r>
          </a:p>
          <a:p>
            <a:pPr lvl="1"/>
            <a:r>
              <a:rPr lang="en-US" dirty="0"/>
              <a:t>See talk by S. Albergo for BTF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Organization of future test beams</a:t>
            </a:r>
          </a:p>
          <a:p>
            <a:pPr lvl="1"/>
            <a:r>
              <a:rPr lang="en-US" dirty="0" smtClean="0"/>
              <a:t>Setup of the Messina </a:t>
            </a:r>
            <a:r>
              <a:rPr lang="en-US" dirty="0" err="1" smtClean="0"/>
              <a:t>Linac</a:t>
            </a:r>
            <a:r>
              <a:rPr lang="en-US" dirty="0" smtClean="0"/>
              <a:t> line</a:t>
            </a:r>
          </a:p>
          <a:p>
            <a:pPr lvl="2"/>
            <a:r>
              <a:rPr lang="en-US" dirty="0" smtClean="0"/>
              <a:t>See talk by A. Trifiro’ </a:t>
            </a:r>
          </a:p>
          <a:p>
            <a:pPr lvl="1"/>
            <a:r>
              <a:rPr lang="en-US" dirty="0" smtClean="0"/>
              <a:t>Parasitic Test beam in H8 Ion Beam next week</a:t>
            </a:r>
          </a:p>
          <a:p>
            <a:pPr lvl="1"/>
            <a:r>
              <a:rPr lang="en-US" dirty="0" smtClean="0"/>
              <a:t>Official SPS test beam on H2 line (electrons and protons) from 15 up to 22 July</a:t>
            </a:r>
          </a:p>
          <a:p>
            <a:pPr lvl="2"/>
            <a:r>
              <a:rPr lang="en-US" dirty="0" smtClean="0"/>
              <a:t>See Talk by S. Albergo	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453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Topics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Mechanics (P.S. Marrocchesi)</a:t>
            </a:r>
          </a:p>
          <a:p>
            <a:r>
              <a:rPr lang="en-US" dirty="0" smtClean="0"/>
              <a:t>Electronics and sensors (V. Bonvicini, P. Lenzi, A. </a:t>
            </a:r>
            <a:r>
              <a:rPr lang="en-US" dirty="0" err="1" smtClean="0"/>
              <a:t>Sciuto</a:t>
            </a:r>
            <a:r>
              <a:rPr lang="en-US" dirty="0" smtClean="0"/>
              <a:t>)</a:t>
            </a:r>
          </a:p>
          <a:p>
            <a:r>
              <a:rPr lang="en-US" dirty="0" smtClean="0"/>
              <a:t>Test beam facilities and analysis (E. </a:t>
            </a:r>
            <a:r>
              <a:rPr lang="en-US" dirty="0" err="1" smtClean="0"/>
              <a:t>Vannuccini</a:t>
            </a:r>
            <a:r>
              <a:rPr lang="en-US" dirty="0" smtClean="0"/>
              <a:t>, M. </a:t>
            </a:r>
            <a:r>
              <a:rPr lang="en-US" dirty="0" err="1" smtClean="0"/>
              <a:t>Olmi</a:t>
            </a:r>
            <a:r>
              <a:rPr lang="en-US" dirty="0" smtClean="0"/>
              <a:t>, A. Rappoldi, A. Trifiro’)</a:t>
            </a:r>
          </a:p>
          <a:p>
            <a:r>
              <a:rPr lang="en-US" dirty="0" smtClean="0"/>
              <a:t>Past and future Prototype and Lab. Activities (L. </a:t>
            </a:r>
            <a:r>
              <a:rPr lang="en-US" dirty="0" err="1" smtClean="0"/>
              <a:t>Pacini</a:t>
            </a:r>
            <a:r>
              <a:rPr lang="en-US" dirty="0" smtClean="0"/>
              <a:t>, O. </a:t>
            </a:r>
            <a:r>
              <a:rPr lang="en-US" dirty="0" err="1" smtClean="0"/>
              <a:t>Starodutsev</a:t>
            </a:r>
            <a:r>
              <a:rPr lang="en-US" dirty="0" smtClean="0"/>
              <a:t>) </a:t>
            </a:r>
          </a:p>
          <a:p>
            <a:r>
              <a:rPr lang="en-US" dirty="0" smtClean="0"/>
              <a:t>Optical materials (G. </a:t>
            </a:r>
            <a:r>
              <a:rPr lang="en-US" dirty="0" err="1" smtClean="0"/>
              <a:t>Carotenuto</a:t>
            </a:r>
            <a:r>
              <a:rPr lang="en-US" dirty="0" smtClean="0"/>
              <a:t>, M. </a:t>
            </a:r>
            <a:r>
              <a:rPr lang="en-US" dirty="0" err="1" smtClean="0"/>
              <a:t>Fasoli</a:t>
            </a:r>
            <a:r>
              <a:rPr lang="en-US" dirty="0" smtClean="0"/>
              <a:t>)</a:t>
            </a:r>
          </a:p>
          <a:p>
            <a:r>
              <a:rPr lang="en-US" dirty="0" smtClean="0"/>
              <a:t>BaF2 activities (N. Albergo)</a:t>
            </a:r>
          </a:p>
          <a:p>
            <a:r>
              <a:rPr lang="en-US" dirty="0" smtClean="0"/>
              <a:t>Simulation (P. </a:t>
            </a:r>
            <a:r>
              <a:rPr lang="en-US" dirty="0" err="1" smtClean="0"/>
              <a:t>Papini</a:t>
            </a:r>
            <a:r>
              <a:rPr lang="en-US" dirty="0" smtClean="0"/>
              <a:t>, S. Bottai)</a:t>
            </a:r>
          </a:p>
          <a:p>
            <a:r>
              <a:rPr lang="en-US" dirty="0" smtClean="0"/>
              <a:t>Calibration system (P. Cattaneo)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541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Still to do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Continue the work already described</a:t>
            </a:r>
          </a:p>
          <a:p>
            <a:r>
              <a:rPr lang="en-US" dirty="0" smtClean="0"/>
              <a:t>Increase the size of the prototype</a:t>
            </a:r>
          </a:p>
          <a:p>
            <a:pPr lvl="1"/>
            <a:r>
              <a:rPr lang="en-US" dirty="0" smtClean="0"/>
              <a:t>We bought xxx crystals at the end of 2014</a:t>
            </a:r>
          </a:p>
          <a:p>
            <a:r>
              <a:rPr lang="en-US" dirty="0" smtClean="0"/>
              <a:t>Optical studies of the new type crystals</a:t>
            </a:r>
          </a:p>
          <a:p>
            <a:pPr lvl="1"/>
            <a:r>
              <a:rPr lang="en-US" dirty="0" smtClean="0"/>
              <a:t>Milan/Naples</a:t>
            </a:r>
          </a:p>
          <a:p>
            <a:r>
              <a:rPr lang="en-US" dirty="0" err="1" smtClean="0"/>
              <a:t>SiC</a:t>
            </a:r>
            <a:r>
              <a:rPr lang="en-US" dirty="0" smtClean="0"/>
              <a:t> tests and prototyping </a:t>
            </a:r>
          </a:p>
          <a:p>
            <a:pPr lvl="1"/>
            <a:r>
              <a:rPr lang="en-US" dirty="0" smtClean="0"/>
              <a:t>P. Lenzi got the CSN5 INFN grant for this!</a:t>
            </a:r>
          </a:p>
          <a:p>
            <a:pPr lvl="1"/>
            <a:r>
              <a:rPr lang="en-US" dirty="0" smtClean="0"/>
              <a:t>He will work on </a:t>
            </a:r>
            <a:r>
              <a:rPr lang="en-US" dirty="0" err="1" smtClean="0"/>
              <a:t>SiC</a:t>
            </a:r>
            <a:r>
              <a:rPr lang="en-US" dirty="0" smtClean="0"/>
              <a:t> in strict collaboration with CT</a:t>
            </a:r>
          </a:p>
          <a:p>
            <a:r>
              <a:rPr lang="en-US" dirty="0" smtClean="0"/>
              <a:t>Studies and prototype of Charge Identifier System</a:t>
            </a:r>
          </a:p>
          <a:p>
            <a:pPr lvl="1"/>
            <a:r>
              <a:rPr lang="en-US" dirty="0" smtClean="0"/>
              <a:t>Aerogel blocks look promising….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15965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Sensors and </a:t>
            </a:r>
            <a:br>
              <a:rPr lang="en-US" dirty="0" smtClean="0"/>
            </a:br>
            <a:r>
              <a:rPr lang="en-US" dirty="0" smtClean="0"/>
              <a:t>Front end chips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9530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0" y="2529007"/>
            <a:ext cx="654538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it-IT" sz="2000" dirty="0" smtClean="0">
                <a:latin typeface="+mn-lt"/>
              </a:rPr>
              <a:t>assemblate due matrici di </a:t>
            </a:r>
            <a:r>
              <a:rPr lang="it-IT" sz="2000" dirty="0" err="1" smtClean="0">
                <a:latin typeface="+mn-lt"/>
              </a:rPr>
              <a:t>9</a:t>
            </a:r>
            <a:r>
              <a:rPr lang="it-IT" sz="2000" dirty="0" smtClean="0">
                <a:latin typeface="+mn-lt"/>
              </a:rPr>
              <a:t> piccoli diodi  da precedente </a:t>
            </a:r>
          </a:p>
          <a:p>
            <a:r>
              <a:rPr lang="it-IT" sz="2000" dirty="0" smtClean="0">
                <a:latin typeface="+mn-lt"/>
              </a:rPr>
              <a:t>  produzione  del CNR-IMM, connessi in parallelo </a:t>
            </a:r>
          </a:p>
          <a:p>
            <a:r>
              <a:rPr lang="it-IT" sz="2000" dirty="0" smtClean="0">
                <a:latin typeface="+mn-lt"/>
              </a:rPr>
              <a:t>  per  ottenere sensori di area totale pari a circa 27 mm</a:t>
            </a:r>
            <a:r>
              <a:rPr lang="it-IT" sz="2000" baseline="30000" dirty="0" smtClean="0">
                <a:latin typeface="+mn-lt"/>
              </a:rPr>
              <a:t>2</a:t>
            </a:r>
            <a:endParaRPr lang="it-IT" sz="2000" b="1" dirty="0" smtClean="0">
              <a:solidFill>
                <a:srgbClr val="0070C0"/>
              </a:solidFill>
              <a:latin typeface="+mn-lt"/>
            </a:endParaRPr>
          </a:p>
          <a:p>
            <a:endParaRPr lang="it-IT" sz="1400" dirty="0">
              <a:latin typeface="+mn-lt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0" y="1052736"/>
            <a:ext cx="84604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it-IT" sz="2000" b="1" dirty="0" smtClean="0">
                <a:latin typeface="+mn-lt"/>
              </a:rPr>
              <a:t>Completati gli acquisti dei wafer in SIC necessari per la   </a:t>
            </a:r>
          </a:p>
          <a:p>
            <a:pPr algn="just"/>
            <a:r>
              <a:rPr lang="it-IT" sz="2000" b="1" dirty="0" smtClean="0">
                <a:latin typeface="+mn-lt"/>
              </a:rPr>
              <a:t> produzione di  diodi </a:t>
            </a:r>
            <a:r>
              <a:rPr lang="it-IT" sz="2000" b="1" dirty="0" err="1" smtClean="0">
                <a:latin typeface="+mn-lt"/>
              </a:rPr>
              <a:t>SiC</a:t>
            </a:r>
            <a:r>
              <a:rPr lang="it-IT" sz="2000" b="1" dirty="0" smtClean="0">
                <a:latin typeface="+mn-lt"/>
              </a:rPr>
              <a:t> </a:t>
            </a:r>
            <a:r>
              <a:rPr lang="it-IT" sz="2000" b="1" dirty="0" err="1">
                <a:latin typeface="+mn-lt"/>
              </a:rPr>
              <a:t>S</a:t>
            </a:r>
            <a:r>
              <a:rPr lang="it-IT" sz="2000" b="1" dirty="0" err="1" smtClean="0">
                <a:latin typeface="+mn-lt"/>
              </a:rPr>
              <a:t>chottky</a:t>
            </a:r>
            <a:r>
              <a:rPr lang="it-IT" sz="2000" b="1" dirty="0" smtClean="0">
                <a:latin typeface="+mn-lt"/>
              </a:rPr>
              <a:t> di grande area (~ 1 cm</a:t>
            </a:r>
            <a:r>
              <a:rPr lang="it-IT" sz="2000" b="1" baseline="30000" dirty="0" smtClean="0">
                <a:latin typeface="+mn-lt"/>
              </a:rPr>
              <a:t>2</a:t>
            </a:r>
            <a:r>
              <a:rPr lang="it-IT" sz="2000" b="1" dirty="0" smtClean="0">
                <a:latin typeface="+mn-lt"/>
              </a:rPr>
              <a:t>). </a:t>
            </a:r>
          </a:p>
          <a:p>
            <a:pPr algn="just"/>
            <a:r>
              <a:rPr lang="it-IT" sz="2000" b="1" dirty="0" smtClean="0">
                <a:latin typeface="+mn-lt"/>
              </a:rPr>
              <a:t> La produzione prevista in autunno</a:t>
            </a:r>
            <a:endParaRPr lang="it-IT" sz="2000" b="1" dirty="0">
              <a:latin typeface="+mn-lt"/>
            </a:endParaRPr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251520" y="0"/>
            <a:ext cx="8663880" cy="1143000"/>
          </a:xfrm>
        </p:spPr>
        <p:txBody>
          <a:bodyPr>
            <a:noAutofit/>
          </a:bodyPr>
          <a:lstStyle/>
          <a:p>
            <a:r>
              <a:rPr lang="it-IT" sz="3600" dirty="0" smtClean="0">
                <a:solidFill>
                  <a:srgbClr val="D2533C"/>
                </a:solidFill>
                <a:latin typeface="+mn-lt"/>
              </a:rPr>
              <a:t>Fotodiodi in carburo di silicio (CNR-MATIS)</a:t>
            </a:r>
            <a:endParaRPr lang="it-IT" sz="3600" dirty="0">
              <a:solidFill>
                <a:srgbClr val="D2533C"/>
              </a:solidFill>
              <a:latin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14800"/>
            <a:ext cx="4430409" cy="252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065215"/>
            <a:ext cx="4648200" cy="279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 rot="19275286">
            <a:off x="6394473" y="1967551"/>
            <a:ext cx="2862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 </a:t>
            </a:r>
            <a:r>
              <a:rPr lang="en-US" dirty="0" err="1"/>
              <a:t>sinergia</a:t>
            </a:r>
            <a:r>
              <a:rPr lang="en-US" dirty="0"/>
              <a:t> con Grant </a:t>
            </a:r>
            <a:r>
              <a:rPr lang="en-US" dirty="0" err="1"/>
              <a:t>Giovani</a:t>
            </a:r>
            <a:r>
              <a:rPr lang="en-US" dirty="0"/>
              <a:t> di Piergiulio </a:t>
            </a:r>
            <a:r>
              <a:rPr lang="en-US" dirty="0" smtClean="0"/>
              <a:t>Lenzi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34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new </a:t>
            </a:r>
            <a:r>
              <a:rPr lang="en-US" dirty="0" err="1" smtClean="0"/>
              <a:t>HiDRA</a:t>
            </a:r>
            <a:r>
              <a:rPr lang="en-US" dirty="0" smtClean="0"/>
              <a:t> chip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designed a new version of the front-end chip (called “</a:t>
            </a:r>
            <a:r>
              <a:rPr lang="en-US" dirty="0" err="1" smtClean="0"/>
              <a:t>HiDRA</a:t>
            </a:r>
            <a:r>
              <a:rPr lang="en-US" dirty="0" smtClean="0"/>
              <a:t>”, High Dynamic Range Amplifier) intended as a “a mid-term” redesign for the upgrade of the calorimeter prototype.</a:t>
            </a:r>
          </a:p>
          <a:p>
            <a:r>
              <a:rPr lang="en-US" dirty="0" smtClean="0"/>
              <a:t>28 analog channels, no ADC  (architecture of the single channel similar to the CASIS1.2A ASIC)</a:t>
            </a:r>
          </a:p>
          <a:p>
            <a:r>
              <a:rPr lang="en-US" dirty="0" smtClean="0"/>
              <a:t>MPW run </a:t>
            </a:r>
            <a:r>
              <a:rPr lang="en-US" dirty="0" err="1" smtClean="0"/>
              <a:t>Europractice</a:t>
            </a:r>
            <a:r>
              <a:rPr lang="en-US" dirty="0" smtClean="0"/>
              <a:t> with AMS CMOS 0.35 C4B3 technology submitted on April 7</a:t>
            </a:r>
            <a:r>
              <a:rPr lang="en-US" baseline="30000" dirty="0" smtClean="0"/>
              <a:t>th</a:t>
            </a:r>
            <a:r>
              <a:rPr lang="en-US" dirty="0" smtClean="0"/>
              <a:t>, 2015</a:t>
            </a:r>
          </a:p>
          <a:p>
            <a:r>
              <a:rPr lang="en-US" dirty="0" smtClean="0"/>
              <a:t>Devices are on delivery</a:t>
            </a:r>
          </a:p>
          <a:p>
            <a:r>
              <a:rPr lang="en-US" dirty="0" smtClean="0"/>
              <a:t>Given the previous yields, we expect &gt; 50 good chips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9068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Improvements introduced in the new </a:t>
            </a:r>
            <a:r>
              <a:rPr lang="en-US" dirty="0" err="1" smtClean="0"/>
              <a:t>HiDRA</a:t>
            </a:r>
            <a:r>
              <a:rPr lang="en-US" dirty="0" smtClean="0"/>
              <a:t> ASIC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Resizing of the input transistor to match the </a:t>
            </a:r>
            <a:r>
              <a:rPr lang="en-US" dirty="0" err="1" smtClean="0"/>
              <a:t>CaloCube</a:t>
            </a:r>
            <a:r>
              <a:rPr lang="en-US" dirty="0" smtClean="0"/>
              <a:t> total input capacitance (</a:t>
            </a:r>
            <a:r>
              <a:rPr lang="en-US" dirty="0" err="1" smtClean="0"/>
              <a:t>C</a:t>
            </a:r>
            <a:r>
              <a:rPr lang="en-US" baseline="-25000" dirty="0" err="1" smtClean="0"/>
              <a:t>largePD</a:t>
            </a:r>
            <a:r>
              <a:rPr lang="en-US" dirty="0" smtClean="0"/>
              <a:t> +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stray</a:t>
            </a:r>
            <a:r>
              <a:rPr lang="en-US" dirty="0" smtClean="0"/>
              <a:t>), with the same bias current (better g</a:t>
            </a:r>
            <a:r>
              <a:rPr lang="en-US" baseline="-25000" dirty="0" smtClean="0"/>
              <a:t>m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 better series noise)</a:t>
            </a:r>
            <a:endParaRPr lang="en-US" dirty="0" smtClean="0"/>
          </a:p>
          <a:p>
            <a:r>
              <a:rPr lang="en-US" dirty="0" smtClean="0"/>
              <a:t>Daisy-chain possibility of the calibration registers (important in view of the experimental applications)</a:t>
            </a:r>
          </a:p>
          <a:p>
            <a:r>
              <a:rPr lang="en-US" dirty="0" smtClean="0"/>
              <a:t>Change the reference of the output buffer (no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ped</a:t>
            </a:r>
            <a:r>
              <a:rPr lang="en-US" dirty="0" smtClean="0"/>
              <a:t> but an intermediate voltage)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2801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/>
          <a:srcRect l="4792" r="39233"/>
          <a:stretch/>
        </p:blipFill>
        <p:spPr bwMode="auto">
          <a:xfrm>
            <a:off x="358189" y="1219200"/>
            <a:ext cx="4473966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Optical measurements on CsI(Tl) crystals 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/>
          <a:srcRect r="40564"/>
          <a:stretch/>
        </p:blipFill>
        <p:spPr bwMode="auto">
          <a:xfrm>
            <a:off x="4592563" y="1066800"/>
            <a:ext cx="4703837" cy="5791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69389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8120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Test preliminari per sistema di calibrazione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6203032" cy="5378153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Misura della risposta del sistema a impulsi luminosi</a:t>
            </a:r>
          </a:p>
          <a:p>
            <a:endParaRPr lang="it-IT" sz="1000" dirty="0"/>
          </a:p>
          <a:p>
            <a:pPr lvl="1"/>
            <a:r>
              <a:rPr lang="it-IT" b="1" dirty="0" smtClean="0">
                <a:solidFill>
                  <a:srgbClr val="00B050"/>
                </a:solidFill>
              </a:rPr>
              <a:t>Luce visibile</a:t>
            </a:r>
            <a:r>
              <a:rPr lang="it-IT" dirty="0" smtClean="0"/>
              <a:t>, di </a:t>
            </a:r>
            <a:r>
              <a:rPr lang="it-IT" dirty="0" err="1" smtClean="0"/>
              <a:t>w.l</a:t>
            </a:r>
            <a:r>
              <a:rPr lang="it-IT" dirty="0" smtClean="0"/>
              <a:t>. vicina al picco di emissione </a:t>
            </a:r>
          </a:p>
          <a:p>
            <a:pPr lvl="2"/>
            <a:r>
              <a:rPr lang="it-IT" dirty="0" smtClean="0"/>
              <a:t>Picco di emissione misurato a </a:t>
            </a:r>
            <a:r>
              <a:rPr lang="it-IT" dirty="0">
                <a:sym typeface="Symbol"/>
              </a:rPr>
              <a:t></a:t>
            </a:r>
            <a:r>
              <a:rPr lang="it-IT" dirty="0" smtClean="0">
                <a:sym typeface="Symbol"/>
              </a:rPr>
              <a:t>580nm</a:t>
            </a:r>
          </a:p>
          <a:p>
            <a:pPr lvl="2"/>
            <a:r>
              <a:rPr lang="it-IT" dirty="0" smtClean="0">
                <a:solidFill>
                  <a:srgbClr val="0070C0"/>
                </a:solidFill>
                <a:sym typeface="Symbol"/>
              </a:rPr>
              <a:t>Caratterizzazione </a:t>
            </a:r>
            <a:r>
              <a:rPr lang="it-IT" dirty="0" err="1" smtClean="0">
                <a:solidFill>
                  <a:srgbClr val="0070C0"/>
                </a:solidFill>
                <a:sym typeface="Symbol"/>
              </a:rPr>
              <a:t>PD+canale</a:t>
            </a:r>
            <a:r>
              <a:rPr lang="it-IT" dirty="0" smtClean="0">
                <a:solidFill>
                  <a:srgbClr val="0070C0"/>
                </a:solidFill>
                <a:sym typeface="Symbol"/>
              </a:rPr>
              <a:t> </a:t>
            </a:r>
          </a:p>
          <a:p>
            <a:pPr lvl="2"/>
            <a:endParaRPr lang="it-IT" b="1" dirty="0"/>
          </a:p>
          <a:p>
            <a:pPr lvl="1"/>
            <a:r>
              <a:rPr lang="it-IT" b="1" dirty="0" smtClean="0">
                <a:solidFill>
                  <a:srgbClr val="FF66FF"/>
                </a:solidFill>
              </a:rPr>
              <a:t>Luce UV </a:t>
            </a:r>
            <a:r>
              <a:rPr lang="it-IT" dirty="0"/>
              <a:t>di </a:t>
            </a:r>
            <a:r>
              <a:rPr lang="it-IT" dirty="0" err="1"/>
              <a:t>w.l</a:t>
            </a:r>
            <a:r>
              <a:rPr lang="it-IT" dirty="0"/>
              <a:t>. vicina al picco di </a:t>
            </a:r>
            <a:r>
              <a:rPr lang="it-IT" dirty="0" smtClean="0"/>
              <a:t>eccitazione </a:t>
            </a:r>
            <a:endParaRPr lang="it-IT" dirty="0"/>
          </a:p>
          <a:p>
            <a:pPr lvl="2"/>
            <a:r>
              <a:rPr lang="it-IT" dirty="0" err="1" smtClean="0"/>
              <a:t>Cutoff</a:t>
            </a:r>
            <a:r>
              <a:rPr lang="it-IT" dirty="0" smtClean="0"/>
              <a:t> misurato a 340nm</a:t>
            </a:r>
          </a:p>
          <a:p>
            <a:pPr lvl="2"/>
            <a:r>
              <a:rPr lang="it-IT" dirty="0" smtClean="0"/>
              <a:t>Picco di eccitazione atteso a </a:t>
            </a:r>
            <a:r>
              <a:rPr lang="it-IT" dirty="0" smtClean="0">
                <a:sym typeface="Symbol"/>
              </a:rPr>
              <a:t>320nm (1us)</a:t>
            </a:r>
          </a:p>
          <a:p>
            <a:pPr lvl="2"/>
            <a:r>
              <a:rPr lang="it-IT" dirty="0" smtClean="0">
                <a:solidFill>
                  <a:srgbClr val="0070C0"/>
                </a:solidFill>
              </a:rPr>
              <a:t>Induzione del meccanismo di  </a:t>
            </a:r>
            <a:r>
              <a:rPr lang="it-IT" b="1" dirty="0" err="1">
                <a:solidFill>
                  <a:srgbClr val="0070C0"/>
                </a:solidFill>
              </a:rPr>
              <a:t>fotolunimescenza</a:t>
            </a:r>
            <a:r>
              <a:rPr lang="it-IT" dirty="0">
                <a:solidFill>
                  <a:srgbClr val="0070C0"/>
                </a:solidFill>
              </a:rPr>
              <a:t> del </a:t>
            </a:r>
            <a:r>
              <a:rPr lang="it-IT" dirty="0" err="1">
                <a:solidFill>
                  <a:srgbClr val="0070C0"/>
                </a:solidFill>
              </a:rPr>
              <a:t>CsI</a:t>
            </a:r>
            <a:r>
              <a:rPr lang="it-IT" dirty="0">
                <a:solidFill>
                  <a:srgbClr val="0070C0"/>
                </a:solidFill>
              </a:rPr>
              <a:t>(</a:t>
            </a:r>
            <a:r>
              <a:rPr lang="it-IT" dirty="0" err="1">
                <a:solidFill>
                  <a:srgbClr val="0070C0"/>
                </a:solidFill>
              </a:rPr>
              <a:t>Tl</a:t>
            </a:r>
            <a:r>
              <a:rPr lang="it-IT" dirty="0">
                <a:solidFill>
                  <a:srgbClr val="0070C0"/>
                </a:solidFill>
              </a:rPr>
              <a:t>) </a:t>
            </a:r>
            <a:r>
              <a:rPr lang="it-IT" dirty="0" smtClean="0">
                <a:solidFill>
                  <a:srgbClr val="0070C0"/>
                </a:solidFill>
                <a:sym typeface="Symbol"/>
              </a:rPr>
              <a:t> caratterizzazione cristalli</a:t>
            </a:r>
          </a:p>
          <a:p>
            <a:pPr lvl="2"/>
            <a:r>
              <a:rPr lang="it-IT" dirty="0" smtClean="0">
                <a:sym typeface="Symbol"/>
              </a:rPr>
              <a:t>Utile una scansione in </a:t>
            </a:r>
            <a:r>
              <a:rPr lang="it-IT" dirty="0" err="1" smtClean="0">
                <a:sym typeface="Symbol"/>
              </a:rPr>
              <a:t>w.l</a:t>
            </a:r>
            <a:r>
              <a:rPr lang="it-IT" dirty="0" smtClean="0">
                <a:sym typeface="Symbol"/>
              </a:rPr>
              <a:t>. per trovare il giusto compromesso tra assorbimento ed intensità di emissione</a:t>
            </a:r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410866440"/>
              </p:ext>
            </p:extLst>
          </p:nvPr>
        </p:nvGraphicFramePr>
        <p:xfrm>
          <a:off x="6012160" y="1196752"/>
          <a:ext cx="2808312" cy="280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r:id="rId3" imgW="2735885" imgH="2735885" progId="Origin50.Graph">
                  <p:embed/>
                </p:oleObj>
              </mc:Choice>
              <mc:Fallback>
                <p:oleObj r:id="rId3" imgW="2735885" imgH="2735885" progId="Origin50.Graph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3947"/>
                      <a:stretch>
                        <a:fillRect/>
                      </a:stretch>
                    </p:blipFill>
                    <p:spPr bwMode="auto">
                      <a:xfrm>
                        <a:off x="6012160" y="1196752"/>
                        <a:ext cx="2808312" cy="280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68" t="46420" r="7383" b="8358"/>
          <a:stretch/>
        </p:blipFill>
        <p:spPr bwMode="auto">
          <a:xfrm>
            <a:off x="6528738" y="4005064"/>
            <a:ext cx="1917291" cy="2325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968898" y="4974267"/>
            <a:ext cx="1211614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600" dirty="0" err="1" smtClean="0">
                <a:solidFill>
                  <a:srgbClr val="92D050"/>
                </a:solidFill>
              </a:rPr>
              <a:t>Trasmittanza</a:t>
            </a:r>
            <a:endParaRPr lang="it-IT" sz="1600" dirty="0" smtClean="0">
              <a:solidFill>
                <a:srgbClr val="92D050"/>
              </a:solidFill>
            </a:endParaRPr>
          </a:p>
          <a:p>
            <a:r>
              <a:rPr lang="it-IT" sz="1600" dirty="0" smtClean="0">
                <a:solidFill>
                  <a:srgbClr val="FF0000"/>
                </a:solidFill>
              </a:rPr>
              <a:t>Eccitazione</a:t>
            </a:r>
          </a:p>
          <a:p>
            <a:r>
              <a:rPr lang="it-IT" sz="1600" dirty="0" smtClean="0">
                <a:solidFill>
                  <a:srgbClr val="0070C0"/>
                </a:solidFill>
              </a:rPr>
              <a:t>Emissione</a:t>
            </a:r>
            <a:endParaRPr 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647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9109"/>
            <a:ext cx="8610600" cy="644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1640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85984" y="228600"/>
            <a:ext cx="1281816" cy="108012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it-IT" dirty="0" smtClean="0"/>
              <a:t>Strumentazione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7859216" cy="5638800"/>
          </a:xfrm>
        </p:spPr>
        <p:txBody>
          <a:bodyPr>
            <a:normAutofit fontScale="85000" lnSpcReduction="10000"/>
          </a:bodyPr>
          <a:lstStyle/>
          <a:p>
            <a:r>
              <a:rPr lang="it-IT" dirty="0" smtClean="0"/>
              <a:t>Recente acquisizione da parte della sezione di FI:</a:t>
            </a:r>
          </a:p>
          <a:p>
            <a:endParaRPr lang="en-US" b="1" dirty="0" smtClean="0"/>
          </a:p>
          <a:p>
            <a:pPr lvl="1"/>
            <a:r>
              <a:rPr lang="en-US" b="1" dirty="0" smtClean="0"/>
              <a:t>Picosecond </a:t>
            </a:r>
            <a:r>
              <a:rPr lang="en-US" b="1" dirty="0"/>
              <a:t>Pulsed Diode Laser </a:t>
            </a:r>
            <a:r>
              <a:rPr lang="en-US" b="1" dirty="0" smtClean="0"/>
              <a:t>Driver          PDL </a:t>
            </a:r>
            <a:r>
              <a:rPr lang="en-US" b="1" dirty="0"/>
              <a:t>800-B </a:t>
            </a:r>
          </a:p>
          <a:p>
            <a:pPr lvl="2"/>
            <a:r>
              <a:rPr lang="en-US" dirty="0" smtClean="0"/>
              <a:t>Adjustable </a:t>
            </a:r>
            <a:r>
              <a:rPr lang="en-US" dirty="0"/>
              <a:t>rates from 2.5 MHz to 40 </a:t>
            </a:r>
            <a:r>
              <a:rPr lang="en-US" dirty="0" smtClean="0"/>
              <a:t>MHz</a:t>
            </a:r>
          </a:p>
          <a:p>
            <a:pPr lvl="2"/>
            <a:r>
              <a:rPr lang="en-US" dirty="0" smtClean="0"/>
              <a:t>External </a:t>
            </a:r>
            <a:r>
              <a:rPr lang="en-US" dirty="0"/>
              <a:t>trigger </a:t>
            </a:r>
            <a:r>
              <a:rPr lang="en-US" dirty="0" smtClean="0"/>
              <a:t>input</a:t>
            </a:r>
            <a:endParaRPr lang="en-US" dirty="0"/>
          </a:p>
          <a:p>
            <a:pPr lvl="2"/>
            <a:r>
              <a:rPr lang="en-US" dirty="0"/>
              <a:t>Synchronization output</a:t>
            </a:r>
          </a:p>
          <a:p>
            <a:pPr lvl="2"/>
            <a:r>
              <a:rPr lang="en-US" dirty="0"/>
              <a:t>Pulse energy control of attached laser or LED </a:t>
            </a:r>
            <a:r>
              <a:rPr lang="en-US" dirty="0" smtClean="0"/>
              <a:t>heads</a:t>
            </a:r>
            <a:endParaRPr lang="en-US" dirty="0"/>
          </a:p>
          <a:p>
            <a:pPr lvl="1"/>
            <a:r>
              <a:rPr lang="it-IT" dirty="0" smtClean="0"/>
              <a:t>Testa </a:t>
            </a:r>
            <a:r>
              <a:rPr lang="it-IT" b="1" dirty="0" smtClean="0"/>
              <a:t>PLS-290</a:t>
            </a:r>
            <a:r>
              <a:rPr lang="it-IT" dirty="0" smtClean="0"/>
              <a:t> (</a:t>
            </a:r>
            <a:r>
              <a:rPr lang="it-IT" dirty="0"/>
              <a:t>Sub-</a:t>
            </a:r>
            <a:r>
              <a:rPr lang="it-IT" dirty="0" err="1"/>
              <a:t>nanosecond</a:t>
            </a:r>
            <a:r>
              <a:rPr lang="it-IT" dirty="0"/>
              <a:t> </a:t>
            </a:r>
            <a:r>
              <a:rPr lang="it-IT" dirty="0" err="1"/>
              <a:t>Pulsed</a:t>
            </a:r>
            <a:r>
              <a:rPr lang="it-IT" dirty="0"/>
              <a:t> </a:t>
            </a:r>
            <a:r>
              <a:rPr lang="it-IT" dirty="0" smtClean="0"/>
              <a:t>LED)</a:t>
            </a:r>
          </a:p>
          <a:p>
            <a:pPr lvl="2"/>
            <a:r>
              <a:rPr lang="it-IT" dirty="0" err="1" smtClean="0"/>
              <a:t>Emission</a:t>
            </a:r>
            <a:r>
              <a:rPr lang="it-IT" dirty="0" smtClean="0"/>
              <a:t> 295</a:t>
            </a:r>
            <a:r>
              <a:rPr lang="it-IT" dirty="0" smtClean="0">
                <a:sym typeface="Symbol"/>
              </a:rPr>
              <a:t>10nm, </a:t>
            </a:r>
            <a:r>
              <a:rPr lang="it-IT" dirty="0" err="1" smtClean="0">
                <a:sym typeface="Symbol"/>
              </a:rPr>
              <a:t>em.width</a:t>
            </a:r>
            <a:r>
              <a:rPr lang="it-IT" dirty="0" smtClean="0">
                <a:sym typeface="Symbol"/>
              </a:rPr>
              <a:t> &lt; 20nm, </a:t>
            </a:r>
            <a:r>
              <a:rPr lang="it-IT" dirty="0" err="1" smtClean="0">
                <a:sym typeface="Symbol"/>
              </a:rPr>
              <a:t>pulse</a:t>
            </a:r>
            <a:r>
              <a:rPr lang="it-IT" dirty="0" smtClean="0">
                <a:sym typeface="Symbol"/>
              </a:rPr>
              <a:t> </a:t>
            </a:r>
            <a:r>
              <a:rPr lang="it-IT" dirty="0" err="1" smtClean="0">
                <a:sym typeface="Symbol"/>
              </a:rPr>
              <a:t>width</a:t>
            </a:r>
            <a:r>
              <a:rPr lang="it-IT" dirty="0" smtClean="0">
                <a:sym typeface="Symbol"/>
              </a:rPr>
              <a:t> 900ps</a:t>
            </a:r>
          </a:p>
          <a:p>
            <a:r>
              <a:rPr lang="it-IT" dirty="0"/>
              <a:t>Abbiamo chiesto alla CSN2 (Gamma-400) lo sblocco del SJ per:</a:t>
            </a:r>
          </a:p>
          <a:p>
            <a:pPr lvl="1"/>
            <a:r>
              <a:rPr lang="it-IT" dirty="0"/>
              <a:t>Testa </a:t>
            </a:r>
            <a:r>
              <a:rPr lang="it-IT" b="1" dirty="0"/>
              <a:t>PLS-600</a:t>
            </a:r>
            <a:endParaRPr lang="it-IT" dirty="0"/>
          </a:p>
          <a:p>
            <a:pPr lvl="2"/>
            <a:r>
              <a:rPr lang="it-IT" dirty="0" err="1"/>
              <a:t>Emission</a:t>
            </a:r>
            <a:r>
              <a:rPr lang="it-IT" dirty="0"/>
              <a:t> 600</a:t>
            </a:r>
            <a:r>
              <a:rPr lang="it-IT" dirty="0">
                <a:sym typeface="Symbol"/>
              </a:rPr>
              <a:t>10nm, </a:t>
            </a:r>
            <a:r>
              <a:rPr lang="it-IT" dirty="0" err="1">
                <a:sym typeface="Symbol"/>
              </a:rPr>
              <a:t>em.width</a:t>
            </a:r>
            <a:r>
              <a:rPr lang="it-IT" dirty="0">
                <a:sym typeface="Symbol"/>
              </a:rPr>
              <a:t> 20nm, </a:t>
            </a:r>
            <a:r>
              <a:rPr lang="it-IT" dirty="0" err="1">
                <a:sym typeface="Symbol"/>
              </a:rPr>
              <a:t>pulse</a:t>
            </a:r>
            <a:r>
              <a:rPr lang="it-IT" dirty="0">
                <a:sym typeface="Symbol"/>
              </a:rPr>
              <a:t> </a:t>
            </a:r>
            <a:r>
              <a:rPr lang="it-IT" dirty="0" err="1">
                <a:sym typeface="Symbol"/>
              </a:rPr>
              <a:t>width</a:t>
            </a:r>
            <a:r>
              <a:rPr lang="it-IT" dirty="0">
                <a:sym typeface="Symbol"/>
              </a:rPr>
              <a:t> 950ps</a:t>
            </a:r>
            <a:endParaRPr lang="it-IT" dirty="0"/>
          </a:p>
          <a:p>
            <a:pPr lvl="1"/>
            <a:r>
              <a:rPr lang="it-IT" dirty="0"/>
              <a:t>Testa </a:t>
            </a:r>
            <a:r>
              <a:rPr lang="it-IT" b="1" dirty="0"/>
              <a:t>PLS-265</a:t>
            </a:r>
            <a:endParaRPr lang="it-IT" dirty="0"/>
          </a:p>
          <a:p>
            <a:pPr lvl="2"/>
            <a:r>
              <a:rPr lang="it-IT" dirty="0" err="1"/>
              <a:t>Emission</a:t>
            </a:r>
            <a:r>
              <a:rPr lang="it-IT" dirty="0"/>
              <a:t> 265</a:t>
            </a:r>
            <a:r>
              <a:rPr lang="it-IT" dirty="0">
                <a:sym typeface="Symbol"/>
              </a:rPr>
              <a:t>10nm, </a:t>
            </a:r>
            <a:r>
              <a:rPr lang="it-IT" dirty="0" err="1">
                <a:sym typeface="Symbol"/>
              </a:rPr>
              <a:t>em.width</a:t>
            </a:r>
            <a:r>
              <a:rPr lang="it-IT" dirty="0">
                <a:sym typeface="Symbol"/>
              </a:rPr>
              <a:t> 20nm, </a:t>
            </a:r>
            <a:r>
              <a:rPr lang="it-IT" dirty="0" err="1">
                <a:sym typeface="Symbol"/>
              </a:rPr>
              <a:t>pulse</a:t>
            </a:r>
            <a:r>
              <a:rPr lang="it-IT" dirty="0">
                <a:sym typeface="Symbol"/>
              </a:rPr>
              <a:t> </a:t>
            </a:r>
            <a:r>
              <a:rPr lang="it-IT" dirty="0" err="1">
                <a:sym typeface="Symbol"/>
              </a:rPr>
              <a:t>width</a:t>
            </a:r>
            <a:r>
              <a:rPr lang="it-IT" dirty="0">
                <a:sym typeface="Symbol"/>
              </a:rPr>
              <a:t> 700ps</a:t>
            </a:r>
            <a:endParaRPr lang="en-US" dirty="0"/>
          </a:p>
          <a:p>
            <a:pPr lvl="1"/>
            <a:r>
              <a:rPr lang="it-IT" dirty="0"/>
              <a:t>Testa </a:t>
            </a:r>
            <a:r>
              <a:rPr lang="it-IT" b="1" dirty="0"/>
              <a:t>PLS-320</a:t>
            </a:r>
            <a:endParaRPr lang="it-IT" dirty="0"/>
          </a:p>
          <a:p>
            <a:pPr lvl="2"/>
            <a:r>
              <a:rPr lang="it-IT" dirty="0" err="1"/>
              <a:t>Emission</a:t>
            </a:r>
            <a:r>
              <a:rPr lang="it-IT" dirty="0"/>
              <a:t> 325</a:t>
            </a:r>
            <a:r>
              <a:rPr lang="it-IT" dirty="0">
                <a:sym typeface="Symbol"/>
              </a:rPr>
              <a:t>10nm, </a:t>
            </a:r>
            <a:r>
              <a:rPr lang="it-IT" dirty="0" err="1">
                <a:sym typeface="Symbol"/>
              </a:rPr>
              <a:t>em.width</a:t>
            </a:r>
            <a:r>
              <a:rPr lang="it-IT" dirty="0">
                <a:sym typeface="Symbol"/>
              </a:rPr>
              <a:t> 20nm, </a:t>
            </a:r>
            <a:r>
              <a:rPr lang="it-IT" dirty="0" err="1">
                <a:sym typeface="Symbol"/>
              </a:rPr>
              <a:t>pulse</a:t>
            </a:r>
            <a:r>
              <a:rPr lang="it-IT" dirty="0">
                <a:sym typeface="Symbol"/>
              </a:rPr>
              <a:t> </a:t>
            </a:r>
            <a:r>
              <a:rPr lang="it-IT" dirty="0" err="1">
                <a:sym typeface="Symbol"/>
              </a:rPr>
              <a:t>width</a:t>
            </a:r>
            <a:r>
              <a:rPr lang="it-IT" dirty="0">
                <a:sym typeface="Symbol"/>
              </a:rPr>
              <a:t> 700ps</a:t>
            </a:r>
          </a:p>
          <a:p>
            <a:pPr lvl="2"/>
            <a:endParaRPr lang="it-IT" dirty="0" smtClean="0"/>
          </a:p>
          <a:p>
            <a:pPr lvl="1"/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980" y="2476500"/>
            <a:ext cx="28575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Image PLS Series Sub-nanosecond Pulsed LE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572000"/>
            <a:ext cx="2137420" cy="111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icoquant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984" y="152400"/>
            <a:ext cx="1281816" cy="110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761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it-IT" dirty="0" smtClean="0"/>
              <a:t>Test su fascio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147192"/>
            <a:ext cx="8579296" cy="5234136"/>
          </a:xfrm>
        </p:spPr>
        <p:txBody>
          <a:bodyPr>
            <a:normAutofit fontScale="77500" lnSpcReduction="20000"/>
          </a:bodyPr>
          <a:lstStyle/>
          <a:p>
            <a:r>
              <a:rPr lang="it-IT" sz="2400" dirty="0" err="1" smtClean="0"/>
              <a:t>Feb</a:t>
            </a:r>
            <a:r>
              <a:rPr lang="it-IT" sz="2400" dirty="0" smtClean="0"/>
              <a:t> 2013 </a:t>
            </a:r>
            <a:r>
              <a:rPr lang="it-IT" sz="2400" dirty="0" smtClean="0">
                <a:sym typeface="Wingdings" panose="05000000000000000000" pitchFamily="2" charset="2"/>
              </a:rPr>
              <a:t> </a:t>
            </a:r>
            <a:r>
              <a:rPr lang="it-IT" sz="2400" dirty="0"/>
              <a:t>Test su fascio </a:t>
            </a:r>
            <a:r>
              <a:rPr lang="it-IT" sz="2400" dirty="0" smtClean="0"/>
              <a:t>di ioni (</a:t>
            </a:r>
            <a:r>
              <a:rPr lang="it-IT" sz="2400" dirty="0" err="1" smtClean="0"/>
              <a:t>Pb+Be</a:t>
            </a:r>
            <a:r>
              <a:rPr lang="it-IT" sz="2400" dirty="0" smtClean="0"/>
              <a:t>) </a:t>
            </a:r>
            <a:r>
              <a:rPr lang="it-IT" sz="2400" dirty="0"/>
              <a:t>all’SPS del </a:t>
            </a:r>
            <a:r>
              <a:rPr lang="it-IT" sz="2400" dirty="0" smtClean="0"/>
              <a:t>CERN</a:t>
            </a:r>
          </a:p>
          <a:p>
            <a:pPr lvl="1"/>
            <a:r>
              <a:rPr lang="it-IT" sz="2100" dirty="0" smtClean="0"/>
              <a:t>Prima versione del prototipo</a:t>
            </a:r>
          </a:p>
          <a:p>
            <a:pPr lvl="1"/>
            <a:r>
              <a:rPr lang="it-IT" sz="2100" dirty="0" smtClean="0"/>
              <a:t>Studio della risposta a sciami adronici di varie energie (13-30 </a:t>
            </a:r>
            <a:r>
              <a:rPr lang="it-IT" sz="2100" dirty="0" err="1" smtClean="0"/>
              <a:t>GeV</a:t>
            </a:r>
            <a:r>
              <a:rPr lang="it-IT" sz="2100" dirty="0" smtClean="0"/>
              <a:t>/u)</a:t>
            </a:r>
          </a:p>
          <a:p>
            <a:r>
              <a:rPr lang="it-IT" sz="2400" dirty="0" err="1" smtClean="0"/>
              <a:t>Lug</a:t>
            </a:r>
            <a:r>
              <a:rPr lang="it-IT" sz="2400" dirty="0" smtClean="0"/>
              <a:t> 2014 </a:t>
            </a:r>
            <a:r>
              <a:rPr lang="it-IT" sz="2400" dirty="0" smtClean="0">
                <a:sym typeface="Wingdings" panose="05000000000000000000" pitchFamily="2" charset="2"/>
              </a:rPr>
              <a:t> </a:t>
            </a:r>
            <a:r>
              <a:rPr lang="it-IT" sz="2400" dirty="0" smtClean="0"/>
              <a:t>Test su fascio di elettroni alla BTF di Frascati</a:t>
            </a:r>
          </a:p>
          <a:p>
            <a:pPr lvl="1"/>
            <a:r>
              <a:rPr lang="it-IT" sz="2100" dirty="0" smtClean="0"/>
              <a:t>Studio </a:t>
            </a:r>
            <a:r>
              <a:rPr lang="it-IT" sz="2100" dirty="0"/>
              <a:t>della risposta a sciami elettromagnetici di varie </a:t>
            </a:r>
            <a:r>
              <a:rPr lang="it-IT" sz="2100" dirty="0" smtClean="0"/>
              <a:t>energie (1</a:t>
            </a:r>
            <a:r>
              <a:rPr lang="it-IT" sz="2100" dirty="0" smtClean="0">
                <a:sym typeface="Symbol"/>
              </a:rPr>
              <a:t>500400300 </a:t>
            </a:r>
            <a:r>
              <a:rPr lang="it-IT" sz="2100" dirty="0" err="1" smtClean="0">
                <a:sym typeface="Symbol"/>
              </a:rPr>
              <a:t>MeV</a:t>
            </a:r>
            <a:r>
              <a:rPr lang="it-IT" sz="2100" dirty="0" smtClean="0"/>
              <a:t>)</a:t>
            </a:r>
            <a:endParaRPr lang="it-IT" sz="2100" dirty="0"/>
          </a:p>
          <a:p>
            <a:pPr lvl="1"/>
            <a:r>
              <a:rPr lang="it-IT" sz="2100" dirty="0" smtClean="0"/>
              <a:t>Studio </a:t>
            </a:r>
            <a:r>
              <a:rPr lang="it-IT" sz="2100" dirty="0"/>
              <a:t>del regime di transizione di CASIS tra alto e basso guadagno e della dipendenza della risposta dalla tempistica del segnale </a:t>
            </a:r>
            <a:endParaRPr lang="it-IT" sz="2100" dirty="0" smtClean="0"/>
          </a:p>
          <a:p>
            <a:r>
              <a:rPr lang="it-IT" sz="2400" dirty="0" err="1" smtClean="0">
                <a:solidFill>
                  <a:srgbClr val="FF5050"/>
                </a:solidFill>
              </a:rPr>
              <a:t>Feb</a:t>
            </a:r>
            <a:r>
              <a:rPr lang="it-IT" sz="2400" dirty="0" smtClean="0">
                <a:solidFill>
                  <a:srgbClr val="FF5050"/>
                </a:solidFill>
              </a:rPr>
              <a:t> 2015 </a:t>
            </a:r>
            <a:r>
              <a:rPr lang="it-IT" sz="2400" dirty="0" smtClean="0">
                <a:solidFill>
                  <a:srgbClr val="FF5050"/>
                </a:solidFill>
                <a:sym typeface="Wingdings" panose="05000000000000000000" pitchFamily="2" charset="2"/>
              </a:rPr>
              <a:t> </a:t>
            </a:r>
            <a:r>
              <a:rPr lang="it-IT" sz="2400" dirty="0" smtClean="0">
                <a:solidFill>
                  <a:srgbClr val="FF5050"/>
                </a:solidFill>
              </a:rPr>
              <a:t>Test su fascio di ioni (</a:t>
            </a:r>
            <a:r>
              <a:rPr lang="it-IT" sz="2400" dirty="0" err="1" smtClean="0">
                <a:solidFill>
                  <a:srgbClr val="FF5050"/>
                </a:solidFill>
              </a:rPr>
              <a:t>Ar+Polyethylene</a:t>
            </a:r>
            <a:r>
              <a:rPr lang="it-IT" sz="2400" dirty="0" smtClean="0">
                <a:solidFill>
                  <a:srgbClr val="FF5050"/>
                </a:solidFill>
              </a:rPr>
              <a:t>) all’SPS del CERN</a:t>
            </a:r>
          </a:p>
          <a:p>
            <a:pPr lvl="1"/>
            <a:r>
              <a:rPr lang="it-IT" sz="2100" dirty="0" smtClean="0"/>
              <a:t>Upgrade: cristalli schermati per eliminare cross-talk ottico</a:t>
            </a:r>
          </a:p>
          <a:p>
            <a:pPr lvl="1"/>
            <a:r>
              <a:rPr lang="it-IT" sz="2100" dirty="0" smtClean="0"/>
              <a:t>Studio di diverse modalità di pilotaggio di CASIS</a:t>
            </a:r>
          </a:p>
          <a:p>
            <a:pPr lvl="1"/>
            <a:r>
              <a:rPr lang="it-IT" sz="2100" dirty="0"/>
              <a:t>Studio della risposta a sciami adronici di varie energie (</a:t>
            </a:r>
            <a:r>
              <a:rPr lang="it-IT" sz="2100" dirty="0" smtClean="0"/>
              <a:t>19-30 </a:t>
            </a:r>
            <a:r>
              <a:rPr lang="it-IT" sz="2100" dirty="0" err="1"/>
              <a:t>GeV</a:t>
            </a:r>
            <a:r>
              <a:rPr lang="it-IT" sz="2100" dirty="0"/>
              <a:t>/u</a:t>
            </a:r>
            <a:r>
              <a:rPr lang="it-IT" sz="2100" dirty="0" smtClean="0"/>
              <a:t>)</a:t>
            </a:r>
          </a:p>
          <a:p>
            <a:r>
              <a:rPr lang="it-IT" sz="2400" dirty="0" err="1" smtClean="0">
                <a:solidFill>
                  <a:srgbClr val="FF5050"/>
                </a:solidFill>
              </a:rPr>
              <a:t>Aug</a:t>
            </a:r>
            <a:r>
              <a:rPr lang="it-IT" sz="2400" dirty="0" smtClean="0">
                <a:solidFill>
                  <a:srgbClr val="FF5050"/>
                </a:solidFill>
              </a:rPr>
              <a:t> 2015 </a:t>
            </a:r>
            <a:r>
              <a:rPr lang="it-IT" sz="2400" dirty="0" smtClean="0">
                <a:solidFill>
                  <a:srgbClr val="FF5050"/>
                </a:solidFill>
                <a:sym typeface="Wingdings" panose="05000000000000000000" pitchFamily="2" charset="2"/>
              </a:rPr>
              <a:t> Test su fascio di protoni ed elettroni </a:t>
            </a:r>
            <a:r>
              <a:rPr lang="it-IT" sz="2400" dirty="0">
                <a:solidFill>
                  <a:srgbClr val="FF5050"/>
                </a:solidFill>
              </a:rPr>
              <a:t>all’SPS del </a:t>
            </a:r>
            <a:r>
              <a:rPr lang="it-IT" sz="2400" dirty="0" smtClean="0">
                <a:solidFill>
                  <a:srgbClr val="FF5050"/>
                </a:solidFill>
              </a:rPr>
              <a:t>CERN</a:t>
            </a:r>
            <a:endParaRPr lang="it-IT" sz="2100" dirty="0" smtClean="0">
              <a:solidFill>
                <a:srgbClr val="FF5050"/>
              </a:solidFill>
            </a:endParaRPr>
          </a:p>
          <a:p>
            <a:pPr lvl="1"/>
            <a:r>
              <a:rPr lang="it-IT" sz="2100" dirty="0" smtClean="0"/>
              <a:t>Upgrade: rivestimento cristalli ottimizzato (</a:t>
            </a:r>
            <a:r>
              <a:rPr lang="it-IT" sz="2100" dirty="0" err="1" smtClean="0"/>
              <a:t>vikuiti</a:t>
            </a:r>
            <a:r>
              <a:rPr lang="it-IT" sz="2100" dirty="0" smtClean="0"/>
              <a:t>) e implementazione PD di piccola superficie (basso guadagno)</a:t>
            </a:r>
          </a:p>
          <a:p>
            <a:pPr lvl="1"/>
            <a:r>
              <a:rPr lang="it-IT" sz="2200" dirty="0"/>
              <a:t>Studio della risposta a sciami elettromagnetici </a:t>
            </a:r>
            <a:r>
              <a:rPr lang="it-IT" sz="2200" dirty="0" smtClean="0"/>
              <a:t>e adronici di alta energia (350 </a:t>
            </a:r>
            <a:r>
              <a:rPr lang="it-IT" sz="2200" dirty="0" err="1" smtClean="0"/>
              <a:t>GeV</a:t>
            </a:r>
            <a:r>
              <a:rPr lang="it-IT" sz="2200" dirty="0" smtClean="0"/>
              <a:t>)</a:t>
            </a:r>
          </a:p>
          <a:p>
            <a:pPr lvl="1"/>
            <a:endParaRPr lang="it-IT" sz="1400" dirty="0" smtClean="0"/>
          </a:p>
          <a:p>
            <a:r>
              <a:rPr lang="it-IT" sz="2500" dirty="0" smtClean="0"/>
              <a:t>Attività su fascio affiancata da intensa attività di laboratorio (test con luce led e sorgenti alfa</a:t>
            </a:r>
            <a:r>
              <a:rPr lang="it-IT" sz="2500" dirty="0" smtClean="0"/>
              <a:t>)</a:t>
            </a:r>
            <a:endParaRPr lang="it-IT" sz="2500" dirty="0"/>
          </a:p>
        </p:txBody>
      </p:sp>
    </p:spTree>
    <p:extLst>
      <p:ext uri="{BB962C8B-B14F-4D97-AF65-F5344CB8AC3E}">
        <p14:creationId xmlns:p14="http://schemas.microsoft.com/office/powerpoint/2010/main" val="439487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activities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points not covered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Charge Detector</a:t>
            </a:r>
          </a:p>
          <a:p>
            <a:r>
              <a:rPr lang="en-US" dirty="0" smtClean="0"/>
              <a:t>Space qualification (thermal analysis, radiation damage issues)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76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D2533C"/>
                </a:solidFill>
                <a:latin typeface="+mn-lt"/>
                <a:cs typeface="Arial"/>
              </a:rPr>
              <a:t>Optimize the charge identifier </a:t>
            </a:r>
            <a:r>
              <a:rPr lang="en-US" sz="3600" dirty="0" smtClean="0">
                <a:solidFill>
                  <a:srgbClr val="D2533C"/>
                </a:solidFill>
                <a:latin typeface="+mn-lt"/>
                <a:cs typeface="Arial"/>
              </a:rPr>
              <a:t>system (Pisa)</a:t>
            </a:r>
            <a:endParaRPr lang="en-US" sz="3600" dirty="0">
              <a:solidFill>
                <a:srgbClr val="D2533C"/>
              </a:solidFill>
              <a:latin typeface="+mn-lt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143001"/>
            <a:ext cx="8305800" cy="3788207"/>
          </a:xfrm>
          <a:prstGeom prst="rect">
            <a:avLst/>
          </a:prstGeom>
        </p:spPr>
        <p:txBody>
          <a:bodyPr wrap="square" lIns="91428" tIns="45715" rIns="91428" bIns="45715">
            <a:spAutoFit/>
          </a:bodyPr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dirty="0">
                <a:solidFill>
                  <a:schemeClr val="accent4"/>
                </a:solidFill>
                <a:latin typeface="+mn-lt"/>
                <a:cs typeface="Arial"/>
              </a:rPr>
              <a:t>Study how to improve PID capability with a different configuration of sensitive elements on the faces of the calorimeter.</a:t>
            </a:r>
          </a:p>
          <a:p>
            <a:pPr algn="just">
              <a:spcBef>
                <a:spcPts val="100"/>
              </a:spcBef>
              <a:spcAft>
                <a:spcPts val="0"/>
              </a:spcAft>
            </a:pPr>
            <a:endParaRPr lang="en-US" dirty="0">
              <a:solidFill>
                <a:schemeClr val="accent4"/>
              </a:solidFill>
              <a:latin typeface="+mn-lt"/>
              <a:cs typeface="Arial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dirty="0">
                <a:solidFill>
                  <a:schemeClr val="tx2"/>
                </a:solidFill>
                <a:latin typeface="+mn-lt"/>
                <a:cs typeface="Arial"/>
              </a:rPr>
              <a:t>Basic idea: replace the cubes on the calorimeter surface with a stack of thinner scintillating squared tiles in order to perform multiple measurement of </a:t>
            </a:r>
            <a:r>
              <a:rPr lang="en-US" dirty="0" err="1">
                <a:solidFill>
                  <a:schemeClr val="tx2"/>
                </a:solidFill>
                <a:latin typeface="+mn-lt"/>
                <a:cs typeface="Arial"/>
              </a:rPr>
              <a:t>dE</a:t>
            </a:r>
            <a:r>
              <a:rPr lang="en-US" dirty="0">
                <a:solidFill>
                  <a:schemeClr val="tx2"/>
                </a:solidFill>
                <a:latin typeface="+mn-lt"/>
                <a:cs typeface="Arial"/>
              </a:rPr>
              <a:t>/dx of the incident nuclei. 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endParaRPr lang="en-US" dirty="0">
              <a:solidFill>
                <a:schemeClr val="accent4"/>
              </a:solidFill>
              <a:latin typeface="+mn-lt"/>
              <a:cs typeface="Arial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u="sng" dirty="0">
                <a:solidFill>
                  <a:schemeClr val="accent4"/>
                </a:solidFill>
                <a:latin typeface="+mn-lt"/>
                <a:cs typeface="Arial"/>
              </a:rPr>
              <a:t>Advantages:</a:t>
            </a:r>
          </a:p>
          <a:p>
            <a:pPr marL="285715" indent="-285715" algn="just">
              <a:spcBef>
                <a:spcPts val="200"/>
              </a:spcBef>
              <a:spcAft>
                <a:spcPts val="200"/>
              </a:spcAft>
              <a:buFont typeface="Arial"/>
              <a:buChar char="•"/>
            </a:pPr>
            <a:r>
              <a:rPr lang="en-US" dirty="0">
                <a:solidFill>
                  <a:schemeClr val="accent4"/>
                </a:solidFill>
                <a:latin typeface="+mn-lt"/>
                <a:cs typeface="Arial"/>
              </a:rPr>
              <a:t>Multiple </a:t>
            </a:r>
            <a:r>
              <a:rPr lang="en-US" dirty="0" err="1">
                <a:solidFill>
                  <a:schemeClr val="accent4"/>
                </a:solidFill>
                <a:latin typeface="+mn-lt"/>
                <a:cs typeface="Arial"/>
              </a:rPr>
              <a:t>dE</a:t>
            </a:r>
            <a:r>
              <a:rPr lang="en-US" dirty="0">
                <a:solidFill>
                  <a:schemeClr val="accent4"/>
                </a:solidFill>
                <a:latin typeface="+mn-lt"/>
                <a:cs typeface="Arial"/>
              </a:rPr>
              <a:t>/dx </a:t>
            </a:r>
            <a:r>
              <a:rPr lang="en-US" dirty="0" smtClean="0">
                <a:solidFill>
                  <a:schemeClr val="accent4"/>
                </a:solidFill>
                <a:latin typeface="+mn-lt"/>
                <a:cs typeface="Arial"/>
              </a:rPr>
              <a:t>samples: </a:t>
            </a:r>
          </a:p>
          <a:p>
            <a:pPr marL="742915" lvl="1" indent="-285715" algn="just">
              <a:spcBef>
                <a:spcPts val="200"/>
              </a:spcBef>
              <a:spcAft>
                <a:spcPts val="200"/>
              </a:spcAft>
              <a:buFont typeface="Arial"/>
              <a:buChar char="•"/>
            </a:pPr>
            <a:r>
              <a:rPr lang="en-US" dirty="0" smtClean="0">
                <a:solidFill>
                  <a:schemeClr val="accent4"/>
                </a:solidFill>
                <a:latin typeface="+mn-lt"/>
                <a:cs typeface="Arial"/>
              </a:rPr>
              <a:t>tag </a:t>
            </a:r>
            <a:r>
              <a:rPr lang="en-US" dirty="0">
                <a:solidFill>
                  <a:schemeClr val="accent4"/>
                </a:solidFill>
                <a:latin typeface="+mn-lt"/>
                <a:cs typeface="Arial"/>
              </a:rPr>
              <a:t>and remove early interacting </a:t>
            </a:r>
            <a:r>
              <a:rPr lang="en-US" dirty="0" smtClean="0">
                <a:solidFill>
                  <a:schemeClr val="accent4"/>
                </a:solidFill>
                <a:latin typeface="+mn-lt"/>
                <a:cs typeface="Arial"/>
              </a:rPr>
              <a:t>nuclei</a:t>
            </a:r>
            <a:endParaRPr lang="en-US" dirty="0">
              <a:solidFill>
                <a:schemeClr val="accent4"/>
              </a:solidFill>
              <a:latin typeface="+mn-lt"/>
              <a:cs typeface="Arial"/>
            </a:endParaRPr>
          </a:p>
          <a:p>
            <a:pPr marL="285715" indent="-285715" algn="just">
              <a:spcBef>
                <a:spcPts val="200"/>
              </a:spcBef>
              <a:spcAft>
                <a:spcPts val="200"/>
              </a:spcAft>
              <a:buFont typeface="Arial"/>
              <a:buChar char="•"/>
            </a:pPr>
            <a:r>
              <a:rPr lang="en-US" dirty="0">
                <a:solidFill>
                  <a:schemeClr val="accent4"/>
                </a:solidFill>
                <a:latin typeface="+mn-lt"/>
                <a:cs typeface="Arial"/>
              </a:rPr>
              <a:t>Pixel geometry of the </a:t>
            </a:r>
            <a:r>
              <a:rPr lang="en-US" dirty="0" smtClean="0">
                <a:solidFill>
                  <a:schemeClr val="accent4"/>
                </a:solidFill>
                <a:latin typeface="+mn-lt"/>
                <a:cs typeface="Arial"/>
              </a:rPr>
              <a:t>tiles: </a:t>
            </a:r>
          </a:p>
          <a:p>
            <a:pPr marL="742915" lvl="1" indent="-285715" algn="just">
              <a:spcBef>
                <a:spcPts val="200"/>
              </a:spcBef>
              <a:spcAft>
                <a:spcPts val="200"/>
              </a:spcAft>
              <a:buFont typeface="Arial"/>
              <a:buChar char="•"/>
            </a:pPr>
            <a:r>
              <a:rPr lang="en-US" dirty="0" smtClean="0">
                <a:solidFill>
                  <a:schemeClr val="accent4"/>
                </a:solidFill>
                <a:latin typeface="+mn-lt"/>
                <a:cs typeface="Arial"/>
              </a:rPr>
              <a:t>reduce </a:t>
            </a:r>
            <a:r>
              <a:rPr lang="en-US" dirty="0">
                <a:solidFill>
                  <a:schemeClr val="accent4"/>
                </a:solidFill>
                <a:latin typeface="+mn-lt"/>
                <a:cs typeface="Arial"/>
              </a:rPr>
              <a:t>the effect of back-</a:t>
            </a:r>
            <a:r>
              <a:rPr lang="en-US" dirty="0" smtClean="0">
                <a:solidFill>
                  <a:schemeClr val="accent4"/>
                </a:solidFill>
                <a:latin typeface="+mn-lt"/>
                <a:cs typeface="Arial"/>
              </a:rPr>
              <a:t>scattering</a:t>
            </a:r>
            <a:endParaRPr lang="en-US" dirty="0">
              <a:solidFill>
                <a:schemeClr val="accent4"/>
              </a:solidFill>
              <a:latin typeface="+mn-lt"/>
              <a:cs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334000" y="3352800"/>
            <a:ext cx="3450240" cy="3222676"/>
            <a:chOff x="207360" y="2121343"/>
            <a:chExt cx="4233600" cy="4301733"/>
          </a:xfrm>
        </p:grpSpPr>
        <p:pic>
          <p:nvPicPr>
            <p:cNvPr id="8" name="Picture 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9" t="15636" r="16370" b="4076"/>
            <a:stretch/>
          </p:blipFill>
          <p:spPr bwMode="auto">
            <a:xfrm>
              <a:off x="207360" y="2122785"/>
              <a:ext cx="4233600" cy="4300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2743200" y="2426486"/>
              <a:ext cx="925920" cy="23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1629" tIns="50413" rIns="81629" bIns="40815"/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WenQuanYi Zen Hei" charset="0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WenQuanYi Zen Hei" charset="0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WenQuanYi Zen Hei" charset="0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WenQuanYi Zen Hei" charset="0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WenQuanYi Zen Hei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WenQuanYi Zen Hei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WenQuanYi Zen Hei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WenQuanYi Zen Hei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WenQuanYi Zen Hei" charset="0"/>
                </a:defRPr>
              </a:lvl9pPr>
            </a:lstStyle>
            <a:p>
              <a:pPr>
                <a:defRPr/>
              </a:pPr>
              <a:r>
                <a:rPr lang="en-US" sz="1100" b="1" dirty="0">
                  <a:solidFill>
                    <a:srgbClr val="FF0000"/>
                  </a:solidFill>
                  <a:latin typeface="+mn-lt"/>
                </a:rPr>
                <a:t>CALOCUBE</a:t>
              </a:r>
            </a:p>
          </p:txBody>
        </p:sp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1805760" y="2122783"/>
              <a:ext cx="479520" cy="23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1629" tIns="50413" rIns="81629" bIns="40815"/>
            <a:lstStyle/>
            <a:p>
              <a:pPr>
                <a:defRPr/>
              </a:pPr>
              <a:r>
                <a:rPr lang="en-US" sz="1100" b="1" dirty="0">
                  <a:solidFill>
                    <a:srgbClr val="000000"/>
                  </a:solidFill>
                  <a:latin typeface="+mn-lt"/>
                  <a:cs typeface="WenQuanYi Zen Hei" charset="0"/>
                </a:rPr>
                <a:t>CHI0</a:t>
              </a:r>
            </a:p>
          </p:txBody>
        </p:sp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1110241" y="2121343"/>
              <a:ext cx="479520" cy="23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1629" tIns="50413" rIns="81629" bIns="40815"/>
            <a:lstStyle/>
            <a:p>
              <a:pPr>
                <a:defRPr/>
              </a:pPr>
              <a:r>
                <a:rPr lang="en-US" sz="1100" b="1" dirty="0">
                  <a:solidFill>
                    <a:srgbClr val="000000"/>
                  </a:solidFill>
                  <a:latin typeface="+mn-lt"/>
                  <a:cs typeface="WenQuanYi Zen Hei" charset="0"/>
                </a:rPr>
                <a:t>CHI1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>
              <a:off x="979200" y="4016582"/>
              <a:ext cx="980640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3" name="TextBox 4"/>
            <p:cNvSpPr txBox="1">
              <a:spLocks noChangeArrowheads="1"/>
            </p:cNvSpPr>
            <p:nvPr/>
          </p:nvSpPr>
          <p:spPr bwMode="auto">
            <a:xfrm>
              <a:off x="843841" y="4010823"/>
              <a:ext cx="587934" cy="283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35" tIns="41468" rIns="82935" bIns="41468">
              <a:spAutoFit/>
            </a:bodyPr>
            <a:lstStyle/>
            <a:p>
              <a:r>
                <a:rPr lang="en-US" sz="1300">
                  <a:latin typeface="+mn-lt"/>
                </a:rPr>
                <a:t>Beam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9414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9" y="849689"/>
            <a:ext cx="4834080" cy="5191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162" y="838200"/>
            <a:ext cx="4834080" cy="5191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56482" y="881374"/>
            <a:ext cx="1360800" cy="326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29" tIns="50413" rIns="81629" bIns="40815"/>
          <a:lstStyle/>
          <a:p>
            <a:pPr>
              <a:defRPr/>
            </a:pPr>
            <a:r>
              <a:rPr 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cs typeface="WenQuanYi Zen Hei" charset="0"/>
              </a:rPr>
              <a:t>1 TeV protons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898880" y="881374"/>
            <a:ext cx="1359360" cy="326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29" tIns="50413" rIns="81629" bIns="40815"/>
          <a:lstStyle/>
          <a:p>
            <a:pPr>
              <a:defRPr/>
            </a:pPr>
            <a:r>
              <a:rPr 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cs typeface="WenQuanYi Zen Hei" charset="0"/>
              </a:rPr>
              <a:t>10 TeV protons </a:t>
            </a:r>
          </a:p>
        </p:txBody>
      </p:sp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391680" y="5989590"/>
            <a:ext cx="5748480" cy="640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29" tIns="52013" rIns="81629" bIns="40815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9pPr>
          </a:lstStyle>
          <a:p>
            <a:pPr>
              <a:spcBef>
                <a:spcPts val="181"/>
              </a:spcBef>
              <a:spcAft>
                <a:spcPts val="181"/>
              </a:spcAft>
              <a:defRPr/>
            </a:pPr>
            <a:r>
              <a:rPr lang="en-US" sz="1500" dirty="0">
                <a:solidFill>
                  <a:srgbClr val="FF0000"/>
                </a:solidFill>
                <a:latin typeface="+mj-lt"/>
              </a:rPr>
              <a:t>Red  : </a:t>
            </a:r>
            <a:r>
              <a:rPr lang="en-US" sz="1500" dirty="0" err="1">
                <a:solidFill>
                  <a:srgbClr val="FF0000"/>
                </a:solidFill>
                <a:latin typeface="+mj-lt"/>
              </a:rPr>
              <a:t>CaloCube</a:t>
            </a:r>
            <a:r>
              <a:rPr lang="en-US" sz="1500" dirty="0">
                <a:solidFill>
                  <a:srgbClr val="FF0000"/>
                </a:solidFill>
                <a:latin typeface="+mj-lt"/>
              </a:rPr>
              <a:t> placed downstream CHI layers</a:t>
            </a:r>
          </a:p>
          <a:p>
            <a:pPr>
              <a:spcBef>
                <a:spcPts val="181"/>
              </a:spcBef>
              <a:spcAft>
                <a:spcPts val="181"/>
              </a:spcAft>
              <a:defRPr/>
            </a:pPr>
            <a:r>
              <a:rPr lang="en-US" sz="1500" dirty="0">
                <a:latin typeface="+mj-lt"/>
              </a:rPr>
              <a:t>Black: CHI layers alone, </a:t>
            </a:r>
            <a:r>
              <a:rPr lang="en-US" sz="1500" dirty="0" err="1">
                <a:latin typeface="+mj-lt"/>
              </a:rPr>
              <a:t>CaloCube</a:t>
            </a:r>
            <a:r>
              <a:rPr lang="en-US" sz="1500" dirty="0">
                <a:latin typeface="+mj-lt"/>
              </a:rPr>
              <a:t> removed</a:t>
            </a:r>
          </a:p>
          <a:p>
            <a:pPr>
              <a:spcBef>
                <a:spcPts val="181"/>
              </a:spcBef>
              <a:spcAft>
                <a:spcPts val="181"/>
              </a:spcAft>
              <a:defRPr/>
            </a:pPr>
            <a:endParaRPr lang="en-US" sz="1500" dirty="0">
              <a:latin typeface="+mj-lt"/>
            </a:endParaRPr>
          </a:p>
        </p:txBody>
      </p:sp>
      <p:sp>
        <p:nvSpPr>
          <p:cNvPr id="30727" name="TextBox 10"/>
          <p:cNvSpPr txBox="1">
            <a:spLocks noChangeArrowheads="1"/>
          </p:cNvSpPr>
          <p:nvPr/>
        </p:nvSpPr>
        <p:spPr bwMode="auto">
          <a:xfrm>
            <a:off x="381000" y="211704"/>
            <a:ext cx="8614665" cy="4616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09" rIns="91419" bIns="45709">
            <a:spAutoFit/>
          </a:bodyPr>
          <a:lstStyle/>
          <a:p>
            <a:r>
              <a:rPr lang="en-US" sz="2400" dirty="0">
                <a:solidFill>
                  <a:srgbClr val="D2533C"/>
                </a:solidFill>
                <a:latin typeface="+mj-lt"/>
                <a:cs typeface="Arial"/>
              </a:rPr>
              <a:t>Energy deposited in the CHI tiles crossed by the beam particle</a:t>
            </a:r>
          </a:p>
        </p:txBody>
      </p:sp>
    </p:spTree>
    <p:extLst>
      <p:ext uri="{BB962C8B-B14F-4D97-AF65-F5344CB8AC3E}">
        <p14:creationId xmlns:p14="http://schemas.microsoft.com/office/powerpoint/2010/main" val="217469338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816567"/>
            <a:ext cx="4832640" cy="5191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960" y="849689"/>
            <a:ext cx="4834080" cy="5191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391680" y="5989590"/>
            <a:ext cx="5748480" cy="640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29" tIns="52013" rIns="81629" bIns="40815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9pPr>
          </a:lstStyle>
          <a:p>
            <a:pPr>
              <a:spcBef>
                <a:spcPts val="181"/>
              </a:spcBef>
              <a:spcAft>
                <a:spcPts val="181"/>
              </a:spcAft>
              <a:defRPr/>
            </a:pPr>
            <a:r>
              <a:rPr lang="en-US" sz="1500" dirty="0">
                <a:solidFill>
                  <a:srgbClr val="FF0000"/>
                </a:solidFill>
                <a:latin typeface="+mn-lt"/>
              </a:rPr>
              <a:t>Red  : </a:t>
            </a:r>
            <a:r>
              <a:rPr lang="en-US" sz="1500" dirty="0" err="1">
                <a:solidFill>
                  <a:srgbClr val="FF0000"/>
                </a:solidFill>
                <a:latin typeface="+mn-lt"/>
              </a:rPr>
              <a:t>CaloCube</a:t>
            </a:r>
            <a:r>
              <a:rPr lang="en-US" sz="1500" dirty="0">
                <a:solidFill>
                  <a:srgbClr val="FF0000"/>
                </a:solidFill>
                <a:latin typeface="+mn-lt"/>
              </a:rPr>
              <a:t> placed downstream CHI layers</a:t>
            </a:r>
          </a:p>
          <a:p>
            <a:pPr>
              <a:spcBef>
                <a:spcPts val="181"/>
              </a:spcBef>
              <a:spcAft>
                <a:spcPts val="181"/>
              </a:spcAft>
              <a:defRPr/>
            </a:pPr>
            <a:r>
              <a:rPr lang="en-US" sz="1500" dirty="0">
                <a:latin typeface="+mn-lt"/>
              </a:rPr>
              <a:t>Black: CHI layers alone, </a:t>
            </a:r>
            <a:r>
              <a:rPr lang="en-US" sz="1500" dirty="0" err="1">
                <a:latin typeface="+mn-lt"/>
              </a:rPr>
              <a:t>CaloCube</a:t>
            </a:r>
            <a:r>
              <a:rPr lang="en-US" sz="1500" dirty="0">
                <a:latin typeface="+mn-lt"/>
              </a:rPr>
              <a:t> removed</a:t>
            </a:r>
          </a:p>
          <a:p>
            <a:pPr>
              <a:spcBef>
                <a:spcPts val="181"/>
              </a:spcBef>
              <a:spcAft>
                <a:spcPts val="181"/>
              </a:spcAft>
              <a:defRPr/>
            </a:pPr>
            <a:endParaRPr lang="en-US" sz="1500" dirty="0">
              <a:latin typeface="+mn-lt"/>
            </a:endParaRPr>
          </a:p>
        </p:txBody>
      </p:sp>
      <p:sp>
        <p:nvSpPr>
          <p:cNvPr id="34821" name="TextBox 10"/>
          <p:cNvSpPr txBox="1">
            <a:spLocks noChangeArrowheads="1"/>
          </p:cNvSpPr>
          <p:nvPr/>
        </p:nvSpPr>
        <p:spPr bwMode="auto">
          <a:xfrm>
            <a:off x="52341" y="162739"/>
            <a:ext cx="9091659" cy="4616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09" rIns="91419" bIns="45709">
            <a:spAutoFit/>
          </a:bodyPr>
          <a:lstStyle/>
          <a:p>
            <a:r>
              <a:rPr lang="en-US" sz="2400" dirty="0">
                <a:solidFill>
                  <a:srgbClr val="D2533C"/>
                </a:solidFill>
                <a:latin typeface="+mn-lt"/>
                <a:cs typeface="Arial"/>
              </a:rPr>
              <a:t>Energy deposited in the CHI tiles crossed by the beam particle (2)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456482" y="750319"/>
            <a:ext cx="1360800" cy="32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29" tIns="50413" rIns="81629" bIns="40815"/>
          <a:lstStyle/>
          <a:p>
            <a:pPr>
              <a:defRPr/>
            </a:pPr>
            <a:r>
              <a:rPr 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cs typeface="WenQuanYi Zen Hei" charset="0"/>
              </a:rPr>
              <a:t>100 TeV protons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898880" y="750319"/>
            <a:ext cx="1359360" cy="32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29" tIns="50413" rIns="81629" bIns="40815"/>
          <a:lstStyle/>
          <a:p>
            <a:pPr>
              <a:defRPr/>
            </a:pPr>
            <a:r>
              <a:rPr 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cs typeface="WenQuanYi Zen Hei" charset="0"/>
              </a:rPr>
              <a:t>1000 TeV protons</a:t>
            </a:r>
          </a:p>
        </p:txBody>
      </p:sp>
    </p:spTree>
    <p:extLst>
      <p:ext uri="{BB962C8B-B14F-4D97-AF65-F5344CB8AC3E}">
        <p14:creationId xmlns:p14="http://schemas.microsoft.com/office/powerpoint/2010/main" val="242725533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481" y="1059953"/>
            <a:ext cx="8231040" cy="4524955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181"/>
              </a:spcBef>
              <a:spcAft>
                <a:spcPts val="181"/>
              </a:spcAft>
              <a:defRPr/>
            </a:pPr>
            <a:r>
              <a:rPr lang="en-US" sz="1600" dirty="0">
                <a:cs typeface="Arial"/>
              </a:rPr>
              <a:t>Distance the CHI from the CCUBE surface allows to reduce the effect of worsening of</a:t>
            </a:r>
          </a:p>
          <a:p>
            <a:pPr marL="0" indent="0" algn="just">
              <a:spcBef>
                <a:spcPts val="181"/>
              </a:spcBef>
              <a:spcAft>
                <a:spcPts val="181"/>
              </a:spcAft>
              <a:buNone/>
              <a:defRPr/>
            </a:pPr>
            <a:r>
              <a:rPr lang="en-US" sz="1600" dirty="0">
                <a:cs typeface="Arial"/>
              </a:rPr>
              <a:t>      backscattered particles on the charge measurement.</a:t>
            </a:r>
          </a:p>
          <a:p>
            <a:pPr marL="0" algn="just">
              <a:spcBef>
                <a:spcPts val="181"/>
              </a:spcBef>
              <a:spcAft>
                <a:spcPts val="181"/>
              </a:spcAft>
              <a:defRPr/>
            </a:pPr>
            <a:r>
              <a:rPr lang="en-US" sz="1600" dirty="0">
                <a:cs typeface="Arial"/>
              </a:rPr>
              <a:t>However with current configuration, charge assessment is critical for </a:t>
            </a:r>
            <a:r>
              <a:rPr lang="en-US" sz="1600" dirty="0" smtClean="0">
                <a:cs typeface="Arial"/>
              </a:rPr>
              <a:t>protons </a:t>
            </a:r>
            <a:r>
              <a:rPr lang="en-US" sz="1600" dirty="0">
                <a:cs typeface="Arial"/>
              </a:rPr>
              <a:t>above    </a:t>
            </a:r>
          </a:p>
          <a:p>
            <a:pPr marL="0" indent="0" algn="just">
              <a:spcBef>
                <a:spcPts val="181"/>
              </a:spcBef>
              <a:spcAft>
                <a:spcPts val="181"/>
              </a:spcAft>
              <a:buNone/>
              <a:defRPr/>
            </a:pPr>
            <a:r>
              <a:rPr lang="en-US" sz="1600" dirty="0">
                <a:cs typeface="Arial"/>
              </a:rPr>
              <a:t>      hundreds of TeV.</a:t>
            </a:r>
          </a:p>
          <a:p>
            <a:pPr algn="just">
              <a:spcBef>
                <a:spcPts val="181"/>
              </a:spcBef>
              <a:spcAft>
                <a:spcPts val="181"/>
              </a:spcAft>
              <a:defRPr/>
            </a:pPr>
            <a:endParaRPr lang="en-US" sz="1600" dirty="0">
              <a:cs typeface="Arial"/>
            </a:endParaRPr>
          </a:p>
          <a:p>
            <a:pPr algn="just">
              <a:spcBef>
                <a:spcPts val="181"/>
              </a:spcBef>
              <a:spcAft>
                <a:spcPts val="181"/>
              </a:spcAft>
              <a:defRPr/>
            </a:pPr>
            <a:r>
              <a:rPr lang="en-US" sz="1600" u="sng" dirty="0">
                <a:cs typeface="Arial"/>
              </a:rPr>
              <a:t>Possible improvements</a:t>
            </a:r>
          </a:p>
          <a:p>
            <a:pPr algn="just">
              <a:spcBef>
                <a:spcPts val="181"/>
              </a:spcBef>
              <a:spcAft>
                <a:spcPts val="181"/>
              </a:spcAft>
              <a:buFont typeface="Wingdings" charset="2"/>
              <a:buChar char="Ø"/>
              <a:defRPr/>
            </a:pPr>
            <a:r>
              <a:rPr lang="en-US" sz="1600" dirty="0">
                <a:cs typeface="Arial"/>
              </a:rPr>
              <a:t>With current configuration:</a:t>
            </a:r>
          </a:p>
          <a:p>
            <a:pPr marL="622013" lvl="1" algn="just">
              <a:spcBef>
                <a:spcPts val="181"/>
              </a:spcBef>
              <a:spcAft>
                <a:spcPts val="181"/>
              </a:spcAft>
              <a:buFont typeface="Arial"/>
              <a:buChar char="•"/>
              <a:defRPr/>
            </a:pPr>
            <a:r>
              <a:rPr lang="en-US" sz="1500" dirty="0">
                <a:cs typeface="Arial"/>
              </a:rPr>
              <a:t>Reduce tile surface to 2x2 cm</a:t>
            </a:r>
            <a:r>
              <a:rPr lang="en-US" sz="1500" baseline="30000" dirty="0">
                <a:cs typeface="Arial"/>
              </a:rPr>
              <a:t>2</a:t>
            </a:r>
            <a:r>
              <a:rPr lang="en-US" sz="1500" dirty="0">
                <a:cs typeface="Arial"/>
              </a:rPr>
              <a:t> or less to collect less albedo signals in a single tile. </a:t>
            </a:r>
          </a:p>
          <a:p>
            <a:pPr marL="622013" lvl="1" algn="just">
              <a:spcBef>
                <a:spcPts val="181"/>
              </a:spcBef>
              <a:spcAft>
                <a:spcPts val="181"/>
              </a:spcAft>
              <a:buFont typeface="Arial"/>
              <a:buChar char="•"/>
              <a:defRPr/>
            </a:pPr>
            <a:r>
              <a:rPr lang="en-US" sz="1500" dirty="0">
                <a:cs typeface="Arial"/>
              </a:rPr>
              <a:t>Thinner tiles to reduce the probability of interaction of nuclei in the CHI. </a:t>
            </a:r>
          </a:p>
          <a:p>
            <a:pPr marL="622013" lvl="1" algn="just">
              <a:spcBef>
                <a:spcPts val="181"/>
              </a:spcBef>
              <a:spcAft>
                <a:spcPts val="181"/>
              </a:spcAft>
              <a:buFont typeface="Arial"/>
              <a:buChar char="•"/>
              <a:defRPr/>
            </a:pPr>
            <a:r>
              <a:rPr lang="en-US" sz="1500" dirty="0">
                <a:cs typeface="Arial"/>
              </a:rPr>
              <a:t>Use a pair of nearby layers to correlate signals. </a:t>
            </a:r>
          </a:p>
          <a:p>
            <a:pPr marL="622013" lvl="1" algn="just">
              <a:spcBef>
                <a:spcPts val="181"/>
              </a:spcBef>
              <a:spcAft>
                <a:spcPts val="181"/>
              </a:spcAft>
              <a:buFont typeface="Arial"/>
              <a:buChar char="•"/>
              <a:defRPr/>
            </a:pPr>
            <a:r>
              <a:rPr lang="en-US" sz="1500" dirty="0">
                <a:cs typeface="Arial"/>
              </a:rPr>
              <a:t>Is it feasible practically ? In which size and shapes can </a:t>
            </a:r>
            <a:r>
              <a:rPr lang="en-US" sz="1500" dirty="0" err="1">
                <a:cs typeface="Arial"/>
              </a:rPr>
              <a:t>CsI</a:t>
            </a:r>
            <a:r>
              <a:rPr lang="en-US" sz="1500" dirty="0">
                <a:cs typeface="Arial"/>
              </a:rPr>
              <a:t> crystals be machined?</a:t>
            </a:r>
          </a:p>
          <a:p>
            <a:pPr algn="just">
              <a:spcBef>
                <a:spcPts val="181"/>
              </a:spcBef>
              <a:spcAft>
                <a:spcPts val="181"/>
              </a:spcAft>
              <a:defRPr/>
            </a:pPr>
            <a:endParaRPr lang="en-US" sz="1500" dirty="0">
              <a:cs typeface="Arial"/>
            </a:endParaRPr>
          </a:p>
          <a:p>
            <a:pPr algn="just">
              <a:spcBef>
                <a:spcPts val="181"/>
              </a:spcBef>
              <a:spcAft>
                <a:spcPts val="181"/>
              </a:spcAft>
              <a:buFont typeface="Wingdings" charset="2"/>
              <a:buChar char="Ø"/>
              <a:defRPr/>
            </a:pPr>
            <a:r>
              <a:rPr lang="en-US" sz="1600" dirty="0">
                <a:cs typeface="Arial"/>
              </a:rPr>
              <a:t>Study in details the energy spectra of albedo particles. Investigate if it is possible to shield albedo photons ? </a:t>
            </a:r>
          </a:p>
          <a:p>
            <a:pPr algn="just">
              <a:spcBef>
                <a:spcPts val="181"/>
              </a:spcBef>
              <a:spcAft>
                <a:spcPts val="181"/>
              </a:spcAft>
              <a:buFont typeface="Wingdings" charset="2"/>
              <a:buChar char="Ø"/>
              <a:defRPr/>
            </a:pPr>
            <a:endParaRPr lang="en-US" sz="1600" dirty="0">
              <a:cs typeface="Arial"/>
            </a:endParaRPr>
          </a:p>
          <a:p>
            <a:pPr algn="just">
              <a:spcBef>
                <a:spcPts val="181"/>
              </a:spcBef>
              <a:spcAft>
                <a:spcPts val="181"/>
              </a:spcAft>
              <a:buFont typeface="Wingdings" charset="2"/>
              <a:buChar char="Ø"/>
              <a:defRPr/>
            </a:pPr>
            <a:r>
              <a:rPr lang="en-US" sz="1600" dirty="0">
                <a:cs typeface="Arial"/>
              </a:rPr>
              <a:t>Cerenkov could be exploited to measure the heavy nuclei charge. Study the Cerenkov signals produced by albedo particles.</a:t>
            </a:r>
          </a:p>
        </p:txBody>
      </p:sp>
      <p:sp>
        <p:nvSpPr>
          <p:cNvPr id="43011" name="TextBox 10"/>
          <p:cNvSpPr txBox="1">
            <a:spLocks noChangeArrowheads="1"/>
          </p:cNvSpPr>
          <p:nvPr/>
        </p:nvSpPr>
        <p:spPr bwMode="auto">
          <a:xfrm>
            <a:off x="916308" y="277950"/>
            <a:ext cx="7160892" cy="58475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09" rIns="91419" bIns="45709">
            <a:spAutoFit/>
          </a:bodyPr>
          <a:lstStyle/>
          <a:p>
            <a:r>
              <a:rPr lang="en-US" sz="3200" dirty="0">
                <a:solidFill>
                  <a:srgbClr val="D2533C"/>
                </a:solidFill>
                <a:latin typeface="+mn-lt"/>
                <a:cs typeface="Arial" charset="0"/>
              </a:rPr>
              <a:t>Charge ID - Summary and future work</a:t>
            </a:r>
          </a:p>
        </p:txBody>
      </p:sp>
    </p:spTree>
    <p:extLst>
      <p:ext uri="{BB962C8B-B14F-4D97-AF65-F5344CB8AC3E}">
        <p14:creationId xmlns:p14="http://schemas.microsoft.com/office/powerpoint/2010/main" val="166561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CaloCube – attività prevista per il 2016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685800"/>
            <a:ext cx="8208912" cy="5715000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Upgrade del prototipo</a:t>
            </a:r>
          </a:p>
          <a:p>
            <a:pPr lvl="2"/>
            <a:r>
              <a:rPr lang="it-IT" b="1" dirty="0" smtClean="0">
                <a:sym typeface="Symbol"/>
              </a:rPr>
              <a:t>6</a:t>
            </a:r>
            <a:r>
              <a:rPr lang="it-IT" b="1" dirty="0">
                <a:sym typeface="Symbol"/>
              </a:rPr>
              <a:t>6</a:t>
            </a:r>
            <a:r>
              <a:rPr lang="it-IT" b="1" dirty="0" smtClean="0">
                <a:sym typeface="Symbol"/>
              </a:rPr>
              <a:t>20</a:t>
            </a:r>
            <a:r>
              <a:rPr lang="it-IT" dirty="0" smtClean="0">
                <a:sym typeface="Symbol"/>
              </a:rPr>
              <a:t> cristalli=720 cristalli</a:t>
            </a:r>
            <a:endParaRPr lang="it-IT" dirty="0" smtClean="0"/>
          </a:p>
          <a:p>
            <a:pPr lvl="2"/>
            <a:r>
              <a:rPr lang="it-IT" dirty="0"/>
              <a:t>PD grande + PD </a:t>
            </a:r>
            <a:r>
              <a:rPr lang="it-IT" dirty="0" smtClean="0"/>
              <a:t>piccolo</a:t>
            </a:r>
          </a:p>
          <a:p>
            <a:pPr lvl="2"/>
            <a:r>
              <a:rPr lang="it-IT" dirty="0" smtClean="0"/>
              <a:t>HYDRA</a:t>
            </a:r>
          </a:p>
          <a:p>
            <a:r>
              <a:rPr lang="it-IT" dirty="0" smtClean="0"/>
              <a:t>Nuovo test </a:t>
            </a:r>
            <a:r>
              <a:rPr lang="it-IT" dirty="0" err="1" smtClean="0"/>
              <a:t>beam</a:t>
            </a:r>
            <a:r>
              <a:rPr lang="it-IT" dirty="0" smtClean="0"/>
              <a:t> a SPS (Ioni o e/</a:t>
            </a:r>
            <a:r>
              <a:rPr lang="it-IT" dirty="0" err="1" smtClean="0"/>
              <a:t>p</a:t>
            </a:r>
            <a:r>
              <a:rPr lang="it-IT" dirty="0" smtClean="0"/>
              <a:t>?)</a:t>
            </a:r>
          </a:p>
          <a:p>
            <a:r>
              <a:rPr lang="it-IT" dirty="0"/>
              <a:t>Progettazione del sistema di acquisizione</a:t>
            </a:r>
          </a:p>
          <a:p>
            <a:pPr lvl="1"/>
            <a:r>
              <a:rPr lang="it-IT" b="1" dirty="0"/>
              <a:t>Produzione schede DAQ </a:t>
            </a:r>
          </a:p>
          <a:p>
            <a:pPr lvl="2"/>
            <a:r>
              <a:rPr lang="it-IT" dirty="0"/>
              <a:t>acquisizione dati provenienti dai FE  e (1) generazione segnale veloce per il trigger, (2) compressione e formattazione per la trasmissione a terra</a:t>
            </a:r>
          </a:p>
          <a:p>
            <a:pPr lvl="1"/>
            <a:r>
              <a:rPr lang="it-IT" b="1" dirty="0"/>
              <a:t>Produzione scheda di </a:t>
            </a:r>
            <a:r>
              <a:rPr lang="it-IT" b="1" dirty="0" smtClean="0"/>
              <a:t>Trigger</a:t>
            </a:r>
            <a:endParaRPr lang="it-IT" dirty="0"/>
          </a:p>
          <a:p>
            <a:pPr lvl="2"/>
            <a:r>
              <a:rPr lang="it-IT" dirty="0"/>
              <a:t>combinazione logica dei segnali veloci generati da tutte le schede DAQ e generazione del segnale di trigger </a:t>
            </a:r>
            <a:r>
              <a:rPr lang="it-IT" dirty="0" smtClean="0"/>
              <a:t>generale</a:t>
            </a:r>
            <a:endParaRPr lang="it-IT" dirty="0"/>
          </a:p>
          <a:p>
            <a:r>
              <a:rPr lang="it-IT" dirty="0"/>
              <a:t>Simulazione</a:t>
            </a:r>
          </a:p>
          <a:p>
            <a:pPr lvl="1"/>
            <a:r>
              <a:rPr lang="it-IT" dirty="0"/>
              <a:t>Applicazione della tecnica </a:t>
            </a:r>
            <a:r>
              <a:rPr lang="it-IT" dirty="0" err="1"/>
              <a:t>dual</a:t>
            </a:r>
            <a:r>
              <a:rPr lang="it-IT" dirty="0"/>
              <a:t> </a:t>
            </a:r>
            <a:r>
              <a:rPr lang="it-IT" dirty="0" err="1"/>
              <a:t>readout</a:t>
            </a:r>
            <a:r>
              <a:rPr lang="it-IT" dirty="0"/>
              <a:t> a materiali diversi (es BaF2, BSO, BGO)</a:t>
            </a:r>
          </a:p>
          <a:p>
            <a:pPr lvl="1"/>
            <a:r>
              <a:rPr lang="it-IT" dirty="0"/>
              <a:t>Studio di tecniche di compensazione basate sulla classificazione  topologica degli </a:t>
            </a:r>
            <a:r>
              <a:rPr lang="it-IT" dirty="0" smtClean="0"/>
              <a:t>sciami</a:t>
            </a:r>
          </a:p>
          <a:p>
            <a:pPr lvl="1"/>
            <a:r>
              <a:rPr lang="it-IT" dirty="0" smtClean="0"/>
              <a:t>Completamento dello studio di fattibilità di CHI</a:t>
            </a:r>
          </a:p>
          <a:p>
            <a:pPr marL="0" indent="0">
              <a:buNone/>
            </a:pPr>
            <a:endParaRPr lang="it-IT" dirty="0" smtClean="0"/>
          </a:p>
          <a:p>
            <a:pPr lvl="2"/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40323361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72485</TotalTime>
  <Words>1928</Words>
  <Application>Microsoft Macintosh PowerPoint</Application>
  <PresentationFormat>On-screen Show (4:3)</PresentationFormat>
  <Paragraphs>234</Paragraphs>
  <Slides>30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Clarity</vt:lpstr>
      <vt:lpstr>Origin50.Graph</vt:lpstr>
      <vt:lpstr>Calocube Sviluppo di calorimetria omogenea ad alta accettanza per esperimenti di Raggi Cosmici nello spazio</vt:lpstr>
      <vt:lpstr>Today’s Topics </vt:lpstr>
      <vt:lpstr>Test su fascio</vt:lpstr>
      <vt:lpstr>Open points not covered today</vt:lpstr>
      <vt:lpstr>Optimize the charge identifier system (Pisa)</vt:lpstr>
      <vt:lpstr>PowerPoint Presentation</vt:lpstr>
      <vt:lpstr>PowerPoint Presentation</vt:lpstr>
      <vt:lpstr>PowerPoint Presentation</vt:lpstr>
      <vt:lpstr>CaloCube – attività prevista per il 2016 (1)</vt:lpstr>
      <vt:lpstr>CaloCube – attività prevista per il 2016 (2)</vt:lpstr>
      <vt:lpstr>Miscellanea</vt:lpstr>
      <vt:lpstr>Backups</vt:lpstr>
      <vt:lpstr>Test su fascio</vt:lpstr>
      <vt:lpstr> Upgrade del LINAC di Messina (Talk by A. Trifiro’)</vt:lpstr>
      <vt:lpstr>Laboratory activities &amp; prototype development</vt:lpstr>
      <vt:lpstr>Very intense laboratory activities</vt:lpstr>
      <vt:lpstr>Mechanical studies</vt:lpstr>
      <vt:lpstr>Calibration system</vt:lpstr>
      <vt:lpstr>Test beams</vt:lpstr>
      <vt:lpstr>Still to do</vt:lpstr>
      <vt:lpstr>Light Sensors and  Front end chips</vt:lpstr>
      <vt:lpstr>Fotodiodi in carburo di silicio (CNR-MATIS)</vt:lpstr>
      <vt:lpstr>The new HiDRA chip</vt:lpstr>
      <vt:lpstr>Improvements introduced in the new HiDRA ASIC</vt:lpstr>
      <vt:lpstr>Optical measurements on CsI(Tl) crystals </vt:lpstr>
      <vt:lpstr>calibration</vt:lpstr>
      <vt:lpstr>Test preliminari per sistema di calibrazione</vt:lpstr>
      <vt:lpstr>PowerPoint Presentation</vt:lpstr>
      <vt:lpstr>Strumentazione </vt:lpstr>
      <vt:lpstr>Future activities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elena</dc:creator>
  <cp:lastModifiedBy>Oscar Adriani</cp:lastModifiedBy>
  <cp:revision>396</cp:revision>
  <cp:lastPrinted>2012-01-27T10:32:47Z</cp:lastPrinted>
  <dcterms:created xsi:type="dcterms:W3CDTF">2012-01-25T14:36:39Z</dcterms:created>
  <dcterms:modified xsi:type="dcterms:W3CDTF">2015-11-12T08:13:35Z</dcterms:modified>
</cp:coreProperties>
</file>