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78" r:id="rId4"/>
    <p:sldId id="280" r:id="rId5"/>
    <p:sldId id="281" r:id="rId6"/>
    <p:sldId id="282" r:id="rId7"/>
    <p:sldId id="262" r:id="rId8"/>
    <p:sldId id="257" r:id="rId9"/>
    <p:sldId id="258" r:id="rId10"/>
    <p:sldId id="286" r:id="rId11"/>
    <p:sldId id="287" r:id="rId12"/>
    <p:sldId id="285" r:id="rId13"/>
    <p:sldId id="283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0" r:id="rId22"/>
    <p:sldId id="271" r:id="rId23"/>
    <p:sldId id="272" r:id="rId24"/>
    <p:sldId id="288" r:id="rId25"/>
    <p:sldId id="284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ella\anto%20IMM\new%20activities\ClasSiC%20&amp;%20Calocube\matrici%20AW3S10\misure%20@326%20n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17030254352466"/>
          <c:y val="5.1400628314305113E-2"/>
          <c:w val="0.78048315835520565"/>
          <c:h val="0.75391586468358118"/>
        </c:manualLayout>
      </c:layout>
      <c:scatterChart>
        <c:scatterStyle val="lineMarker"/>
        <c:varyColors val="0"/>
        <c:ser>
          <c:idx val="1"/>
          <c:order val="0"/>
          <c:tx>
            <c:strRef>
              <c:f>Foglio1!$C$2</c:f>
              <c:strCache>
                <c:ptCount val="1"/>
                <c:pt idx="0">
                  <c:v>@ 0V bias</c:v>
                </c:pt>
              </c:strCache>
            </c:strRef>
          </c:tx>
          <c:xVal>
            <c:numRef>
              <c:f>Foglio1!$B$3:$B$15</c:f>
              <c:numCache>
                <c:formatCode>General</c:formatCode>
                <c:ptCount val="1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5</c:v>
                </c:pt>
                <c:pt idx="11">
                  <c:v>6.5</c:v>
                </c:pt>
                <c:pt idx="12">
                  <c:v>8</c:v>
                </c:pt>
              </c:numCache>
            </c:numRef>
          </c:xVal>
          <c:yVal>
            <c:numRef>
              <c:f>Foglio1!$C$3:$C$15</c:f>
              <c:numCache>
                <c:formatCode>0.00E+00</c:formatCode>
                <c:ptCount val="13"/>
                <c:pt idx="0">
                  <c:v>1E-8</c:v>
                </c:pt>
                <c:pt idx="1">
                  <c:v>1.38E-2</c:v>
                </c:pt>
                <c:pt idx="2">
                  <c:v>2.8000000000000001E-2</c:v>
                </c:pt>
                <c:pt idx="3">
                  <c:v>4.5999999999999999E-2</c:v>
                </c:pt>
                <c:pt idx="4">
                  <c:v>5.0099999999999999E-2</c:v>
                </c:pt>
                <c:pt idx="5">
                  <c:v>5.1299999999999998E-2</c:v>
                </c:pt>
                <c:pt idx="6">
                  <c:v>5.21E-2</c:v>
                </c:pt>
                <c:pt idx="7">
                  <c:v>5.2400000000000002E-2</c:v>
                </c:pt>
                <c:pt idx="8">
                  <c:v>5.28E-2</c:v>
                </c:pt>
                <c:pt idx="9">
                  <c:v>5.2900000000000003E-2</c:v>
                </c:pt>
                <c:pt idx="11">
                  <c:v>5.2999999999999999E-2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Foglio1!$E$2</c:f>
              <c:strCache>
                <c:ptCount val="1"/>
                <c:pt idx="0">
                  <c:v>@ 5V bias</c:v>
                </c:pt>
              </c:strCache>
            </c:strRef>
          </c:tx>
          <c:xVal>
            <c:numRef>
              <c:f>Foglio1!$B$3:$B$15</c:f>
              <c:numCache>
                <c:formatCode>General</c:formatCode>
                <c:ptCount val="1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5</c:v>
                </c:pt>
                <c:pt idx="11">
                  <c:v>6.5</c:v>
                </c:pt>
                <c:pt idx="12">
                  <c:v>8</c:v>
                </c:pt>
              </c:numCache>
            </c:numRef>
          </c:xVal>
          <c:yVal>
            <c:numRef>
              <c:f>Foglio1!$E$3:$E$15</c:f>
              <c:numCache>
                <c:formatCode>0.00E+00</c:formatCode>
                <c:ptCount val="13"/>
                <c:pt idx="0">
                  <c:v>1.8E-7</c:v>
                </c:pt>
                <c:pt idx="1">
                  <c:v>1.2999999999999999E-2</c:v>
                </c:pt>
                <c:pt idx="2">
                  <c:v>2.9000000000000001E-2</c:v>
                </c:pt>
                <c:pt idx="3">
                  <c:v>6.3E-2</c:v>
                </c:pt>
                <c:pt idx="4">
                  <c:v>9.5000000000000001E-2</c:v>
                </c:pt>
                <c:pt idx="5">
                  <c:v>0.13500000000000001</c:v>
                </c:pt>
                <c:pt idx="6">
                  <c:v>0.17199999999999999</c:v>
                </c:pt>
                <c:pt idx="7">
                  <c:v>0.2</c:v>
                </c:pt>
                <c:pt idx="8">
                  <c:v>0.22600000000000001</c:v>
                </c:pt>
                <c:pt idx="9">
                  <c:v>0.24</c:v>
                </c:pt>
                <c:pt idx="10">
                  <c:v>0.27600000000000002</c:v>
                </c:pt>
                <c:pt idx="12">
                  <c:v>0.28000000000000003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Foglio1!$G$2</c:f>
              <c:strCache>
                <c:ptCount val="1"/>
                <c:pt idx="0">
                  <c:v>@ 10V bias</c:v>
                </c:pt>
              </c:strCache>
            </c:strRef>
          </c:tx>
          <c:xVal>
            <c:numRef>
              <c:f>Foglio1!$B$3:$B$15</c:f>
              <c:numCache>
                <c:formatCode>General</c:formatCode>
                <c:ptCount val="1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5</c:v>
                </c:pt>
                <c:pt idx="11">
                  <c:v>6.5</c:v>
                </c:pt>
                <c:pt idx="12">
                  <c:v>8</c:v>
                </c:pt>
              </c:numCache>
            </c:numRef>
          </c:xVal>
          <c:yVal>
            <c:numRef>
              <c:f>Foglio1!$G$3:$G$15</c:f>
              <c:numCache>
                <c:formatCode>0.00E+00</c:formatCode>
                <c:ptCount val="13"/>
                <c:pt idx="0">
                  <c:v>1.9999999999999999E-6</c:v>
                </c:pt>
                <c:pt idx="1">
                  <c:v>1.6E-2</c:v>
                </c:pt>
                <c:pt idx="2">
                  <c:v>3.5999999999999997E-2</c:v>
                </c:pt>
                <c:pt idx="3">
                  <c:v>6.4000000000000001E-2</c:v>
                </c:pt>
                <c:pt idx="4">
                  <c:v>9.2999999999999999E-2</c:v>
                </c:pt>
                <c:pt idx="5">
                  <c:v>0.13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0.22600000000000001</c:v>
                </c:pt>
                <c:pt idx="9">
                  <c:v>0.24199999999999999</c:v>
                </c:pt>
                <c:pt idx="10">
                  <c:v>0.32</c:v>
                </c:pt>
                <c:pt idx="12">
                  <c:v>0.49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05792"/>
        <c:axId val="62307712"/>
      </c:scatterChart>
      <c:valAx>
        <c:axId val="62305792"/>
        <c:scaling>
          <c:orientation val="minMax"/>
          <c:max val="8.5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optical power (mW)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2307712"/>
        <c:crossesAt val="1.0000000000000005E-9"/>
        <c:crossBetween val="midCat"/>
        <c:majorUnit val="1"/>
      </c:valAx>
      <c:valAx>
        <c:axId val="62307712"/>
        <c:scaling>
          <c:orientation val="minMax"/>
          <c:max val="0.5"/>
          <c:min val="1.0000000000000002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 mA)</a:t>
                </a:r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crossAx val="62305792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15579111986001751"/>
          <c:y val="6.4047098279381751E-2"/>
          <c:w val="0.3414311023622047"/>
          <c:h val="0.283942840478273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56207-7E85-4F43-814A-866FA09EC119}" type="datetimeFigureOut">
              <a:rPr lang="it-IT" smtClean="0"/>
              <a:t>12/11/2015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B3675-6572-4437-BD2E-BBC4C0704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8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8F42-4494-4752-B088-15EF5C766729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946D-7FBC-43B4-B6F1-58FB2D606046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7543-5BA4-4A41-AD3A-0CC0FA37303A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E98C-89FC-437E-B6A0-63AC11C60868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C90C-BA60-43DA-A443-6FD50D98A36C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888-B2E7-497F-954B-CEF13CAD71E8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41BF-1FAA-4C56-BB13-409C0FDB1A61}" type="datetime1">
              <a:rPr lang="it-IT" smtClean="0"/>
              <a:t>12/11/2015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77C1-0C16-4BCA-92AD-7DF0B3166636}" type="datetime1">
              <a:rPr lang="it-IT" smtClean="0"/>
              <a:t>12/11/2015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137A-9700-4A79-89ED-F6DCF9A10ACD}" type="datetime1">
              <a:rPr lang="it-IT" smtClean="0"/>
              <a:t>12/11/2015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DF69-5B1C-4125-A640-E473EC246E51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47F-811E-4BF9-82B6-210D536FCA31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A078D-4EDE-43A1-988E-56B3BA54CB98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it-IT" sz="3600" i="1" dirty="0" err="1" smtClean="0"/>
              <a:t>Silicon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Carbide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sensors</a:t>
            </a:r>
            <a:r>
              <a:rPr lang="it-IT" sz="3600" i="1" dirty="0" smtClean="0"/>
              <a:t/>
            </a:r>
            <a:br>
              <a:rPr lang="it-IT" sz="3600" i="1" dirty="0" smtClean="0"/>
            </a:br>
            <a:r>
              <a:rPr lang="it-IT" sz="3600" i="1" dirty="0" smtClean="0"/>
              <a:t> </a:t>
            </a:r>
            <a:br>
              <a:rPr lang="it-IT" sz="3600" i="1" dirty="0" smtClean="0"/>
            </a:br>
            <a:r>
              <a:rPr lang="it-IT" sz="3600" i="1" dirty="0" smtClean="0"/>
              <a:t>for </a:t>
            </a:r>
            <a:r>
              <a:rPr lang="it-IT" sz="3600" i="1" dirty="0" err="1" smtClean="0"/>
              <a:t>Calocube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project</a:t>
            </a:r>
            <a:endParaRPr lang="it-IT" sz="3600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27784" y="6309320"/>
            <a:ext cx="4328120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A327-7144-4A5F-B722-3C5C1816F661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1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E98C-89FC-437E-B6A0-63AC11C60868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6" y="708999"/>
            <a:ext cx="4566345" cy="391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21" y="3429000"/>
            <a:ext cx="416434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495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55" y="1124744"/>
            <a:ext cx="3784228" cy="68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9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DE652-09C3-4953-830F-2D958CE6F8BB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48" name="TextBox 197"/>
          <p:cNvSpPr txBox="1">
            <a:spLocks noChangeArrowheads="1"/>
          </p:cNvSpPr>
          <p:nvPr/>
        </p:nvSpPr>
        <p:spPr bwMode="auto">
          <a:xfrm>
            <a:off x="150183" y="1025166"/>
            <a:ext cx="577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39A9DC"/>
                </a:solidFill>
                <a:cs typeface="Arial" charset="0"/>
              </a:rPr>
              <a:t>Laser Generated Plasma Monitoring</a:t>
            </a:r>
            <a:endParaRPr lang="en-US" b="1" dirty="0">
              <a:solidFill>
                <a:srgbClr val="39A9DC"/>
              </a:solidFill>
              <a:cs typeface="Arial" charset="0"/>
            </a:endParaRPr>
          </a:p>
        </p:txBody>
      </p:sp>
      <p:sp>
        <p:nvSpPr>
          <p:cNvPr id="23" name="Espace réservé de la date 6"/>
          <p:cNvSpPr>
            <a:spLocks noGrp="1"/>
          </p:cNvSpPr>
          <p:nvPr>
            <p:ph type="dt" sz="quarter" idx="11"/>
          </p:nvPr>
        </p:nvSpPr>
        <p:spPr>
          <a:xfrm>
            <a:off x="6768357" y="6558010"/>
            <a:ext cx="2026196" cy="123111"/>
          </a:xfrm>
        </p:spPr>
        <p:txBody>
          <a:bodyPr/>
          <a:lstStyle/>
          <a:p>
            <a:pPr>
              <a:defRPr/>
            </a:pPr>
            <a:fld id="{95D5BC00-0397-4C9B-9778-0229FEF093BD}" type="datetime1">
              <a:rPr lang="it-IT" b="1" smtClean="0">
                <a:solidFill>
                  <a:srgbClr val="898989"/>
                </a:solidFill>
              </a:rPr>
              <a:t>12/11/2015</a:t>
            </a:fld>
            <a:endParaRPr b="1" dirty="0">
              <a:solidFill>
                <a:srgbClr val="898989"/>
              </a:solidFill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6" y="1498610"/>
            <a:ext cx="29598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Immagine 57" descr="C:\Documents and Settings\Lorenzo\Impostazioni locali\Temp\Rar$DIa0.508\Ta_20_ott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t="27158" r="32150" b="27144"/>
          <a:stretch>
            <a:fillRect/>
          </a:stretch>
        </p:blipFill>
        <p:spPr bwMode="auto">
          <a:xfrm>
            <a:off x="556203" y="3139276"/>
            <a:ext cx="1083905" cy="10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116"/>
          <p:cNvSpPr/>
          <p:nvPr/>
        </p:nvSpPr>
        <p:spPr>
          <a:xfrm>
            <a:off x="6596486" y="1388639"/>
            <a:ext cx="22197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Equivalent </a:t>
            </a:r>
            <a:r>
              <a:rPr lang="en-US" sz="1200" b="1" dirty="0">
                <a:solidFill>
                  <a:schemeClr val="accent1"/>
                </a:solidFill>
              </a:rPr>
              <a:t>circuit </a:t>
            </a:r>
            <a:r>
              <a:rPr lang="en-US" sz="1200" b="1" dirty="0" smtClean="0">
                <a:solidFill>
                  <a:schemeClr val="accent1"/>
                </a:solidFill>
              </a:rPr>
              <a:t>used for signal acquisition</a:t>
            </a:r>
            <a:endParaRPr lang="it-IT" sz="1200" b="1" dirty="0">
              <a:solidFill>
                <a:schemeClr val="accent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17" y="3934173"/>
            <a:ext cx="3606857" cy="22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76" y="1799695"/>
            <a:ext cx="1950491" cy="147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ttangolo 2053"/>
          <p:cNvSpPr/>
          <p:nvPr/>
        </p:nvSpPr>
        <p:spPr>
          <a:xfrm>
            <a:off x="3602148" y="1678632"/>
            <a:ext cx="2666999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Q-switched </a:t>
            </a:r>
            <a:r>
              <a:rPr lang="en-US" sz="1000" b="1" dirty="0" err="1"/>
              <a:t>Nd:Yag</a:t>
            </a:r>
            <a:r>
              <a:rPr lang="en-US" sz="1000" b="1" dirty="0"/>
              <a:t> pulsed laser  </a:t>
            </a:r>
            <a:r>
              <a:rPr lang="en-US" sz="1000" b="1" dirty="0" smtClean="0"/>
              <a:t>@ </a:t>
            </a:r>
            <a:r>
              <a:rPr lang="en-US" sz="1000" b="1" dirty="0"/>
              <a:t>1064 </a:t>
            </a:r>
            <a:r>
              <a:rPr lang="en-US" sz="1000" b="1" dirty="0" smtClean="0"/>
              <a:t>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3 </a:t>
            </a:r>
            <a:r>
              <a:rPr lang="en-US" sz="1000" b="1" i="1" dirty="0"/>
              <a:t>ns </a:t>
            </a:r>
            <a:r>
              <a:rPr lang="en-US" sz="1000" b="1" dirty="0"/>
              <a:t>pulse width </a:t>
            </a:r>
            <a:endParaRPr lang="en-US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1–200 </a:t>
            </a:r>
            <a:r>
              <a:rPr lang="en-US" sz="1000" b="1" dirty="0" err="1"/>
              <a:t>mJ</a:t>
            </a:r>
            <a:r>
              <a:rPr lang="en-US" sz="1000" b="1" dirty="0"/>
              <a:t> pulse </a:t>
            </a:r>
            <a:r>
              <a:rPr lang="en-US" sz="1000" b="1" dirty="0" smtClean="0"/>
              <a:t>energy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10</a:t>
            </a:r>
            <a:r>
              <a:rPr lang="en-US" sz="1000" b="1" baseline="30000" dirty="0" smtClean="0"/>
              <a:t>-6 </a:t>
            </a:r>
            <a:r>
              <a:rPr lang="en-US" sz="1000" b="1" dirty="0" smtClean="0"/>
              <a:t>mbar in vacuum/plasma chamber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incidence angle 45°</a:t>
            </a: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spot </a:t>
            </a:r>
            <a:r>
              <a:rPr lang="en-US" sz="1000" b="1" dirty="0"/>
              <a:t>size </a:t>
            </a:r>
            <a:r>
              <a:rPr lang="en-US" sz="1000" b="1" dirty="0" smtClean="0"/>
              <a:t>0.5 mm</a:t>
            </a:r>
            <a:r>
              <a:rPr lang="en-US" sz="1000" b="1" baseline="30000" dirty="0" smtClean="0"/>
              <a:t>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maximum </a:t>
            </a:r>
            <a:r>
              <a:rPr lang="en-US" sz="1000" b="1" dirty="0"/>
              <a:t>laser intensity </a:t>
            </a:r>
            <a:r>
              <a:rPr lang="en-US" sz="1000" b="1" dirty="0" smtClean="0"/>
              <a:t>10</a:t>
            </a:r>
            <a:r>
              <a:rPr lang="en-US" sz="1000" b="1" baseline="30000" dirty="0" smtClean="0"/>
              <a:t>10</a:t>
            </a:r>
            <a:r>
              <a:rPr lang="en-US" sz="1000" b="1" dirty="0" smtClean="0"/>
              <a:t> W/cm</a:t>
            </a:r>
            <a:r>
              <a:rPr lang="en-US" sz="1000" b="1" baseline="30000" dirty="0" smtClean="0"/>
              <a:t>2</a:t>
            </a:r>
            <a:r>
              <a:rPr lang="en-US" sz="1000" b="1" dirty="0" smtClean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b="1" dirty="0" smtClean="0"/>
              <a:t>targets:</a:t>
            </a:r>
            <a:r>
              <a:rPr lang="en-US" sz="1000" b="1" dirty="0" smtClean="0"/>
              <a:t> </a:t>
            </a:r>
            <a:r>
              <a:rPr lang="en-US" sz="1000" b="1" dirty="0"/>
              <a:t>polymers, semiconductors and </a:t>
            </a:r>
            <a:r>
              <a:rPr lang="en-US" sz="1000" b="1" dirty="0" smtClean="0"/>
              <a:t>metals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2.8x2.8 mm</a:t>
            </a:r>
            <a:r>
              <a:rPr lang="en-US" sz="1000" b="1" baseline="30000" dirty="0" smtClean="0"/>
              <a:t>2</a:t>
            </a:r>
            <a:r>
              <a:rPr lang="en-US" sz="1000" b="1" dirty="0" smtClean="0"/>
              <a:t> 4H-SiC Detector Area</a:t>
            </a:r>
            <a:endParaRPr lang="it-IT" sz="1000" b="1" dirty="0"/>
          </a:p>
        </p:txBody>
      </p:sp>
      <p:sp>
        <p:nvSpPr>
          <p:cNvPr id="78" name="TextBox 198"/>
          <p:cNvSpPr txBox="1">
            <a:spLocks noChangeArrowheads="1"/>
          </p:cNvSpPr>
          <p:nvPr/>
        </p:nvSpPr>
        <p:spPr bwMode="auto">
          <a:xfrm>
            <a:off x="2210460" y="1408477"/>
            <a:ext cx="2361540" cy="31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9A9DC"/>
                </a:solidFill>
                <a:cs typeface="Arial" charset="0"/>
              </a:rPr>
              <a:t>Experimental </a:t>
            </a:r>
            <a:r>
              <a:rPr lang="en-US" sz="1400" b="1" dirty="0">
                <a:solidFill>
                  <a:srgbClr val="39A9DC"/>
                </a:solidFill>
                <a:cs typeface="Arial" charset="0"/>
              </a:rPr>
              <a:t>Setup</a:t>
            </a:r>
          </a:p>
        </p:txBody>
      </p:sp>
      <p:sp>
        <p:nvSpPr>
          <p:cNvPr id="79" name="Rettangolo 10"/>
          <p:cNvSpPr/>
          <p:nvPr/>
        </p:nvSpPr>
        <p:spPr>
          <a:xfrm>
            <a:off x="3850482" y="3581955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Comparison of the photo-peak signal obtained with a </a:t>
            </a:r>
            <a:r>
              <a:rPr lang="en-US" sz="1200" b="1" dirty="0" err="1" smtClean="0">
                <a:solidFill>
                  <a:schemeClr val="accent1"/>
                </a:solidFill>
              </a:rPr>
              <a:t>SiC</a:t>
            </a:r>
            <a:r>
              <a:rPr lang="en-US" sz="1200" b="1" dirty="0" smtClean="0">
                <a:solidFill>
                  <a:schemeClr val="accent1"/>
                </a:solidFill>
              </a:rPr>
              <a:t> detector and a 200 cm</a:t>
            </a:r>
            <a:r>
              <a:rPr lang="en-US" sz="1200" b="1" baseline="30000" dirty="0" smtClean="0">
                <a:solidFill>
                  <a:schemeClr val="accent1"/>
                </a:solidFill>
              </a:rPr>
              <a:t>3</a:t>
            </a:r>
            <a:r>
              <a:rPr lang="en-US" sz="1200" b="1" dirty="0" smtClean="0">
                <a:solidFill>
                  <a:schemeClr val="accent1"/>
                </a:solidFill>
              </a:rPr>
              <a:t> Integration Chamber</a:t>
            </a:r>
            <a:endParaRPr lang="it-IT" sz="12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426" y="4402127"/>
            <a:ext cx="1787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20 </a:t>
            </a:r>
            <a:r>
              <a:rPr lang="it-IT" sz="1600" b="1" dirty="0" err="1"/>
              <a:t>eV</a:t>
            </a:r>
            <a:r>
              <a:rPr lang="it-IT" sz="1600" b="1" dirty="0"/>
              <a:t> </a:t>
            </a:r>
            <a:r>
              <a:rPr lang="it-IT" sz="1600" b="1" dirty="0" smtClean="0"/>
              <a:t> (62 nm ) </a:t>
            </a:r>
            <a:r>
              <a:rPr lang="it-IT" sz="1600" b="1" dirty="0" err="1" smtClean="0"/>
              <a:t>energy</a:t>
            </a:r>
            <a:r>
              <a:rPr lang="it-IT" sz="1600" b="1" dirty="0" smtClean="0"/>
              <a:t> </a:t>
            </a:r>
            <a:r>
              <a:rPr lang="it-IT" sz="1600" b="1" dirty="0" err="1"/>
              <a:t>extimated</a:t>
            </a:r>
            <a:r>
              <a:rPr lang="it-IT" sz="1600" b="1" dirty="0"/>
              <a:t> for the soft x-</a:t>
            </a:r>
            <a:r>
              <a:rPr lang="it-IT" sz="1600" b="1" dirty="0" err="1"/>
              <a:t>ray</a:t>
            </a:r>
            <a:r>
              <a:rPr lang="it-IT" sz="1600" b="1" dirty="0"/>
              <a:t> </a:t>
            </a:r>
            <a:r>
              <a:rPr lang="it-IT" sz="1600" b="1" dirty="0" err="1"/>
              <a:t>detected</a:t>
            </a:r>
            <a:r>
              <a:rPr lang="it-IT" sz="1600" b="1" dirty="0"/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36746" y="6003328"/>
            <a:ext cx="702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High compactness, ruggedness and operation at high temperatures!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444961" y="6235229"/>
            <a:ext cx="3955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 smtClean="0">
                <a:cs typeface="Arial" charset="0"/>
              </a:rPr>
              <a:t>L.Torrisi</a:t>
            </a:r>
            <a:r>
              <a:rPr lang="en-US" sz="1200" dirty="0" smtClean="0">
                <a:cs typeface="Arial" charset="0"/>
              </a:rPr>
              <a:t> </a:t>
            </a:r>
            <a:r>
              <a:rPr lang="en-US" sz="1200" dirty="0">
                <a:cs typeface="Arial" charset="0"/>
              </a:rPr>
              <a:t>et al., </a:t>
            </a:r>
            <a:r>
              <a:rPr lang="en-US" sz="1200" dirty="0" smtClean="0">
                <a:cs typeface="Arial" charset="0"/>
              </a:rPr>
              <a:t>JINST, </a:t>
            </a:r>
            <a:r>
              <a:rPr lang="en-US" sz="1200" dirty="0" smtClean="0">
                <a:ea typeface="MS Mincho"/>
              </a:rPr>
              <a:t>Vol.10</a:t>
            </a:r>
            <a:r>
              <a:rPr lang="en-US" sz="1200" dirty="0">
                <a:ea typeface="MS Mincho"/>
              </a:rPr>
              <a:t>, P07009</a:t>
            </a:r>
            <a:r>
              <a:rPr lang="en-US" sz="1200" dirty="0" smtClean="0">
                <a:ea typeface="MS Mincho"/>
              </a:rPr>
              <a:t>, (</a:t>
            </a:r>
            <a:r>
              <a:rPr lang="en-US" sz="1200" dirty="0">
                <a:ea typeface="MS Mincho"/>
              </a:rPr>
              <a:t>2015</a:t>
            </a:r>
            <a:r>
              <a:rPr lang="en-US" sz="1200" dirty="0" smtClean="0">
                <a:ea typeface="MS Mincho"/>
              </a:rPr>
              <a:t>).</a:t>
            </a:r>
            <a:endParaRPr lang="en-US" sz="1200" dirty="0">
              <a:ea typeface="MS Mincho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820512" y="6373728"/>
            <a:ext cx="3824064" cy="365125"/>
          </a:xfrm>
        </p:spPr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195502" y="223584"/>
            <a:ext cx="4993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cs typeface="Arial" charset="0"/>
              </a:rPr>
              <a:t>Use in Plasma Monitoring</a:t>
            </a:r>
            <a:endParaRPr lang="it-IT" sz="3600" i="1" dirty="0"/>
          </a:p>
        </p:txBody>
      </p:sp>
    </p:spTree>
    <p:extLst>
      <p:ext uri="{BB962C8B-B14F-4D97-AF65-F5344CB8AC3E}">
        <p14:creationId xmlns:p14="http://schemas.microsoft.com/office/powerpoint/2010/main" val="1530102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E98C-89FC-437E-B6A0-63AC11C60868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74973" y="476672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High </a:t>
            </a:r>
            <a:r>
              <a:rPr lang="it-IT" b="1" dirty="0" err="1" smtClean="0"/>
              <a:t>quality</a:t>
            </a:r>
            <a:r>
              <a:rPr lang="it-IT" b="1" dirty="0" smtClean="0"/>
              <a:t> </a:t>
            </a:r>
            <a:r>
              <a:rPr lang="it-IT" b="1" dirty="0" err="1" smtClean="0"/>
              <a:t>Substrate</a:t>
            </a:r>
            <a:r>
              <a:rPr lang="it-IT" b="1" dirty="0" smtClean="0"/>
              <a:t>  :  </a:t>
            </a:r>
          </a:p>
          <a:p>
            <a:r>
              <a:rPr lang="it-IT" b="1" dirty="0" smtClean="0"/>
              <a:t>Supplier  </a:t>
            </a:r>
            <a:r>
              <a:rPr lang="it-IT" b="1" dirty="0" err="1" smtClean="0"/>
              <a:t>SiCrystal</a:t>
            </a:r>
            <a:r>
              <a:rPr lang="it-IT" b="1" dirty="0" smtClean="0"/>
              <a:t> </a:t>
            </a:r>
            <a:r>
              <a:rPr lang="it-IT" b="1" dirty="0"/>
              <a:t>: Ultra </a:t>
            </a:r>
            <a:r>
              <a:rPr lang="it-IT" b="1" dirty="0" err="1"/>
              <a:t>low</a:t>
            </a:r>
            <a:r>
              <a:rPr lang="it-IT" b="1" dirty="0"/>
              <a:t>  MPD </a:t>
            </a:r>
          </a:p>
          <a:p>
            <a:r>
              <a:rPr lang="it-IT" dirty="0"/>
              <a:t>4H-SiC, N-</a:t>
            </a:r>
            <a:r>
              <a:rPr lang="it-IT" dirty="0" err="1"/>
              <a:t>type</a:t>
            </a:r>
            <a:r>
              <a:rPr lang="it-IT" dirty="0"/>
              <a:t>, Production Grade, 100mm dia. (+/- 0.25mm), 4 </a:t>
            </a:r>
            <a:r>
              <a:rPr lang="it-IT" dirty="0" err="1"/>
              <a:t>deg</a:t>
            </a:r>
            <a:r>
              <a:rPr lang="it-IT" dirty="0"/>
              <a:t> off-</a:t>
            </a:r>
            <a:r>
              <a:rPr lang="it-IT" dirty="0" err="1"/>
              <a:t>axis</a:t>
            </a:r>
            <a:r>
              <a:rPr lang="it-IT" dirty="0"/>
              <a:t>, </a:t>
            </a:r>
            <a:r>
              <a:rPr lang="it-IT" dirty="0" err="1" smtClean="0"/>
              <a:t>resistivity</a:t>
            </a:r>
            <a:r>
              <a:rPr lang="it-IT" dirty="0" smtClean="0"/>
              <a:t> </a:t>
            </a:r>
            <a:r>
              <a:rPr lang="pt-BR" dirty="0" smtClean="0"/>
              <a:t>0.015-0.028 </a:t>
            </a:r>
            <a:r>
              <a:rPr lang="pt-BR" dirty="0"/>
              <a:t>ohm-cm, </a:t>
            </a:r>
            <a:endParaRPr lang="pt-BR" dirty="0" smtClean="0"/>
          </a:p>
          <a:p>
            <a:r>
              <a:rPr lang="pt-BR" dirty="0" smtClean="0"/>
              <a:t>350um </a:t>
            </a:r>
            <a:r>
              <a:rPr lang="pt-BR" dirty="0"/>
              <a:t>(+/-25um) thickness, </a:t>
            </a:r>
            <a:endParaRPr lang="pt-BR" dirty="0" smtClean="0"/>
          </a:p>
          <a:p>
            <a:r>
              <a:rPr lang="pt-BR" dirty="0" smtClean="0"/>
              <a:t>ultra-low </a:t>
            </a:r>
            <a:r>
              <a:rPr lang="pt-BR" b="1" dirty="0"/>
              <a:t>MPD (&lt;=1micropipes/cm2),</a:t>
            </a:r>
          </a:p>
          <a:p>
            <a:r>
              <a:rPr lang="en-US" dirty="0"/>
              <a:t>double-side polish, Si-face CMP, </a:t>
            </a:r>
            <a:r>
              <a:rPr lang="en-US" dirty="0" err="1"/>
              <a:t>epi</a:t>
            </a:r>
            <a:r>
              <a:rPr lang="en-US" dirty="0"/>
              <a:t> ready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it-IT" b="1" dirty="0"/>
              <a:t>EPITAXIAL LAYER(S) </a:t>
            </a:r>
            <a:r>
              <a:rPr lang="it-IT" b="1" dirty="0" smtClean="0"/>
              <a:t> </a:t>
            </a:r>
            <a:r>
              <a:rPr lang="it-IT" b="1" dirty="0" err="1" smtClean="0"/>
              <a:t>grown</a:t>
            </a:r>
            <a:r>
              <a:rPr lang="it-IT" b="1" dirty="0" smtClean="0"/>
              <a:t> by ETC </a:t>
            </a:r>
            <a:r>
              <a:rPr lang="it-IT" b="1" dirty="0" err="1" smtClean="0"/>
              <a:t>srl</a:t>
            </a:r>
            <a:r>
              <a:rPr lang="it-IT" b="1" dirty="0" smtClean="0"/>
              <a:t> </a:t>
            </a:r>
            <a:endParaRPr lang="it-IT" b="1" dirty="0"/>
          </a:p>
          <a:p>
            <a:r>
              <a:rPr lang="it-IT" b="1" dirty="0" err="1"/>
              <a:t>Epi</a:t>
            </a:r>
            <a:r>
              <a:rPr lang="it-IT" b="1" dirty="0"/>
              <a:t> 1 : </a:t>
            </a:r>
            <a:r>
              <a:rPr lang="it-IT" b="1" dirty="0" err="1"/>
              <a:t>Type</a:t>
            </a:r>
            <a:r>
              <a:rPr lang="it-IT" b="1" dirty="0"/>
              <a:t>  N </a:t>
            </a:r>
          </a:p>
          <a:p>
            <a:r>
              <a:rPr lang="en-US" dirty="0"/>
              <a:t>Layer 1 : Thickness  0.5 µm </a:t>
            </a:r>
          </a:p>
          <a:p>
            <a:r>
              <a:rPr lang="en-US" dirty="0"/>
              <a:t>Layer 1 : Doping Concentration  1 E 18 cm3 </a:t>
            </a:r>
          </a:p>
          <a:p>
            <a:r>
              <a:rPr lang="it-IT" b="1" dirty="0" err="1"/>
              <a:t>Epi</a:t>
            </a:r>
            <a:r>
              <a:rPr lang="it-IT" b="1" dirty="0"/>
              <a:t> 2  : </a:t>
            </a:r>
            <a:r>
              <a:rPr lang="it-IT" b="1" dirty="0" err="1"/>
              <a:t>type</a:t>
            </a:r>
            <a:r>
              <a:rPr lang="it-IT" b="1" dirty="0"/>
              <a:t> N</a:t>
            </a:r>
          </a:p>
          <a:p>
            <a:r>
              <a:rPr lang="en-US" dirty="0"/>
              <a:t>Layer 2 : Thickness  10,0 -12,0 µm </a:t>
            </a:r>
          </a:p>
          <a:p>
            <a:r>
              <a:rPr lang="it-IT" dirty="0" err="1"/>
              <a:t>Layer</a:t>
            </a:r>
            <a:r>
              <a:rPr lang="it-IT" dirty="0"/>
              <a:t> 2 : Doping </a:t>
            </a:r>
            <a:r>
              <a:rPr lang="it-IT" dirty="0" smtClean="0"/>
              <a:t> </a:t>
            </a:r>
            <a:r>
              <a:rPr lang="it-IT" dirty="0" err="1" smtClean="0"/>
              <a:t>Concentration</a:t>
            </a:r>
            <a:r>
              <a:rPr lang="it-IT" dirty="0" smtClean="0"/>
              <a:t>  </a:t>
            </a:r>
            <a:r>
              <a:rPr lang="it-IT" dirty="0"/>
              <a:t>5E13 - 1E14cm3 </a:t>
            </a:r>
          </a:p>
        </p:txBody>
      </p:sp>
    </p:spTree>
    <p:extLst>
      <p:ext uri="{BB962C8B-B14F-4D97-AF65-F5344CB8AC3E}">
        <p14:creationId xmlns:p14="http://schemas.microsoft.com/office/powerpoint/2010/main" val="21248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4544144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62068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cs typeface="Aharoni" panose="02010803020104030203" pitchFamily="2" charset="-79"/>
              </a:rPr>
              <a:t>Work in progress and future </a:t>
            </a:r>
            <a:r>
              <a:rPr lang="it-IT" sz="3200" i="1" dirty="0" err="1" smtClean="0">
                <a:cs typeface="Aharoni" panose="02010803020104030203" pitchFamily="2" charset="-79"/>
              </a:rPr>
              <a:t>steps</a:t>
            </a:r>
            <a:endParaRPr lang="it-IT" sz="3200" i="1" dirty="0" smtClean="0">
              <a:cs typeface="Aharoni" panose="02010803020104030203" pitchFamily="2" charset="-79"/>
            </a:endParaRPr>
          </a:p>
          <a:p>
            <a:endParaRPr lang="it-IT" sz="2000" i="1" dirty="0"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i="1" dirty="0" smtClean="0">
                <a:cs typeface="Aharoni" panose="02010803020104030203" pitchFamily="2" charset="-79"/>
              </a:rPr>
              <a:t>Sono già in lavorazione* nuovi diodi/sensori :</a:t>
            </a:r>
          </a:p>
          <a:p>
            <a:r>
              <a:rPr lang="it-IT" sz="2000" i="1" dirty="0">
                <a:cs typeface="Aharoni" panose="02010803020104030203" pitchFamily="2" charset="-79"/>
              </a:rPr>
              <a:t>	-di tipo </a:t>
            </a:r>
            <a:r>
              <a:rPr lang="it-IT" sz="2000" i="1" dirty="0" err="1" smtClean="0">
                <a:cs typeface="Aharoni" panose="02010803020104030203" pitchFamily="2" charset="-79"/>
              </a:rPr>
              <a:t>Schottky</a:t>
            </a:r>
            <a:r>
              <a:rPr lang="it-IT" sz="2000" i="1" dirty="0" smtClean="0">
                <a:cs typeface="Aharoni" panose="02010803020104030203" pitchFamily="2" charset="-79"/>
              </a:rPr>
              <a:t> di area maggiore rispetto a quelli ad oggi</a:t>
            </a:r>
          </a:p>
          <a:p>
            <a:r>
              <a:rPr lang="it-IT" sz="2000" i="1" dirty="0" smtClean="0">
                <a:cs typeface="Aharoni" panose="02010803020104030203" pitchFamily="2" charset="-79"/>
              </a:rPr>
              <a:t>	realizzati;</a:t>
            </a:r>
          </a:p>
          <a:p>
            <a:r>
              <a:rPr lang="it-IT" sz="2000" i="1" dirty="0" smtClean="0">
                <a:cs typeface="Aharoni" panose="02010803020104030203" pitchFamily="2" charset="-79"/>
              </a:rPr>
              <a:t>	-a giunzione </a:t>
            </a:r>
            <a:r>
              <a:rPr lang="it-IT" sz="2000" i="1" dirty="0" err="1" smtClean="0">
                <a:cs typeface="Aharoni" panose="02010803020104030203" pitchFamily="2" charset="-79"/>
              </a:rPr>
              <a:t>pn</a:t>
            </a:r>
            <a:r>
              <a:rPr lang="it-IT" sz="2000" i="1" dirty="0" smtClean="0">
                <a:cs typeface="Aharoni" panose="02010803020104030203" pitchFamily="2" charset="-79"/>
              </a:rPr>
              <a:t> senza guadagno interno </a:t>
            </a:r>
          </a:p>
          <a:p>
            <a:r>
              <a:rPr lang="it-IT" sz="2000" i="1" dirty="0" smtClean="0">
                <a:cs typeface="Aharoni" panose="02010803020104030203" pitchFamily="2" charset="-79"/>
              </a:rPr>
              <a:t>	-di tipo APD di varie dimensioni : diodi grandi ( &gt; 1mm2) potrebbero  	presentare correnti di buio elevate;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i="1" dirty="0"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i="1" dirty="0" smtClean="0">
                <a:cs typeface="Aharoni" panose="02010803020104030203" pitchFamily="2" charset="-79"/>
              </a:rPr>
              <a:t>Caratterizzazione  completa (strutturale, elettrica ed elettro-ottica) dei nuovi diodi e/o matrici di diodi  di tipo </a:t>
            </a:r>
            <a:r>
              <a:rPr lang="it-IT" sz="2000" i="1" dirty="0" err="1" smtClean="0">
                <a:cs typeface="Aharoni" panose="02010803020104030203" pitchFamily="2" charset="-79"/>
              </a:rPr>
              <a:t>Schottky</a:t>
            </a:r>
            <a:r>
              <a:rPr lang="it-IT" sz="2000" i="1" dirty="0" smtClean="0">
                <a:cs typeface="Aharoni" panose="02010803020104030203" pitchFamily="2" charset="-79"/>
              </a:rPr>
              <a:t> e di tipo APD </a:t>
            </a:r>
            <a:endParaRPr lang="it-IT" sz="2000" i="1" dirty="0"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i="1" dirty="0" smtClean="0">
              <a:cs typeface="Aharoni" panose="02010803020104030203" pitchFamily="2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2" y="5472806"/>
            <a:ext cx="7920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*La lavorazione viene effettuata </a:t>
            </a:r>
            <a:r>
              <a:rPr lang="it-IT" sz="1400" i="1" dirty="0">
                <a:cs typeface="Aharoni" panose="02010803020104030203" pitchFamily="2" charset="-79"/>
              </a:rPr>
              <a:t>presso le </a:t>
            </a:r>
            <a:r>
              <a:rPr lang="it-IT" sz="1400" i="1" dirty="0" err="1">
                <a:cs typeface="Aharoni" panose="02010803020104030203" pitchFamily="2" charset="-79"/>
              </a:rPr>
              <a:t>facilities</a:t>
            </a:r>
            <a:r>
              <a:rPr lang="it-IT" sz="1400" i="1" dirty="0">
                <a:cs typeface="Aharoni" panose="02010803020104030203" pitchFamily="2" charset="-79"/>
              </a:rPr>
              <a:t>  del CNR-IMM </a:t>
            </a:r>
            <a:r>
              <a:rPr lang="it-IT" sz="1400" i="1" dirty="0" smtClean="0">
                <a:cs typeface="Aharoni" panose="02010803020104030203" pitchFamily="2" charset="-79"/>
              </a:rPr>
              <a:t>CT e di </a:t>
            </a:r>
            <a:r>
              <a:rPr lang="it-IT" sz="1400" i="1" dirty="0" err="1" smtClean="0">
                <a:cs typeface="Aharoni" panose="02010803020104030203" pitchFamily="2" charset="-79"/>
              </a:rPr>
              <a:t>STMicroelectronics</a:t>
            </a:r>
            <a:r>
              <a:rPr lang="it-IT" sz="1400" i="1" dirty="0" smtClean="0">
                <a:cs typeface="Aharoni" panose="02010803020104030203" pitchFamily="2" charset="-79"/>
              </a:rPr>
              <a:t>  CT grazie ad una collaborazione preesistente tra CNR ed ST che ci permette di accedere a processi di deposizioni di metalli e di dielettrici, </a:t>
            </a:r>
            <a:r>
              <a:rPr lang="it-IT" sz="1400" i="1" smtClean="0">
                <a:cs typeface="Aharoni" panose="02010803020104030203" pitchFamily="2" charset="-79"/>
              </a:rPr>
              <a:t>ai processi di  </a:t>
            </a:r>
            <a:r>
              <a:rPr lang="it-IT" sz="1400" i="1" dirty="0" err="1" smtClean="0">
                <a:cs typeface="Aharoni" panose="02010803020104030203" pitchFamily="2" charset="-79"/>
              </a:rPr>
              <a:t>impiantazione</a:t>
            </a:r>
            <a:r>
              <a:rPr lang="it-IT" sz="1400" i="1" dirty="0" smtClean="0">
                <a:cs typeface="Aharoni" panose="02010803020104030203" pitchFamily="2" charset="-79"/>
              </a:rPr>
              <a:t> ionica e  termici ad alta temperatura</a:t>
            </a:r>
            <a:endParaRPr lang="it-IT" sz="1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6F03-0562-4330-AD4F-85EFCE018172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3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9654" y="115534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of devices on 2 inch wafer 4H-SiC  Fabricated at CNR-IMM-Catania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54" y="1772816"/>
            <a:ext cx="5532107" cy="414908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2E25-7C6E-4B40-B868-72E0C6C9291D}" type="slidenum">
              <a:rPr lang="it-IT" smtClean="0"/>
              <a:t>14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31933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Activity on Avalanche Photodiode: </a:t>
            </a:r>
          </a:p>
          <a:p>
            <a:r>
              <a:rPr lang="en-GB" sz="2400" i="1" dirty="0" smtClean="0"/>
              <a:t>evaluation of </a:t>
            </a:r>
            <a:r>
              <a:rPr lang="en-GB" sz="2400" i="1" dirty="0" err="1" smtClean="0"/>
              <a:t>p+n</a:t>
            </a:r>
            <a:r>
              <a:rPr lang="en-GB" sz="2400" i="1" dirty="0" smtClean="0"/>
              <a:t> junction photodiodes 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43943" y="6309320"/>
            <a:ext cx="4400128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7317-CBB6-4C82-98A0-3805E7BCC48A}" type="datetime1">
              <a:rPr lang="it-IT" smtClean="0"/>
              <a:t>12/11/2015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0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9040-7AAB-4CAD-9C48-A5CBB40A340D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5919465" y="553655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5366123" y="2636912"/>
            <a:ext cx="3182937" cy="1773238"/>
            <a:chOff x="611" y="2432"/>
            <a:chExt cx="2005" cy="1117"/>
          </a:xfrm>
        </p:grpSpPr>
        <p:sp>
          <p:nvSpPr>
            <p:cNvPr id="8" name="Rectangle 100"/>
            <p:cNvSpPr>
              <a:spLocks noChangeArrowheads="1"/>
            </p:cNvSpPr>
            <p:nvPr/>
          </p:nvSpPr>
          <p:spPr bwMode="auto">
            <a:xfrm>
              <a:off x="613" y="2835"/>
              <a:ext cx="2003" cy="7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" name="Rectangle 101"/>
            <p:cNvSpPr>
              <a:spLocks noChangeArrowheads="1"/>
            </p:cNvSpPr>
            <p:nvPr/>
          </p:nvSpPr>
          <p:spPr bwMode="auto">
            <a:xfrm>
              <a:off x="613" y="2603"/>
              <a:ext cx="2003" cy="725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en-US" altLang="zh-TW">
                <a:ea typeface="PMingLiU" pitchFamily="18" charset="-120"/>
              </a:endParaRPr>
            </a:p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</a:t>
              </a:r>
              <a:r>
                <a:rPr kumimoji="1" lang="en-US" altLang="zh-TW" baseline="30000">
                  <a:ea typeface="PMingLiU" pitchFamily="18" charset="-120"/>
                </a:rPr>
                <a:t>-</a:t>
              </a:r>
            </a:p>
          </p:txBody>
        </p:sp>
        <p:sp>
          <p:nvSpPr>
            <p:cNvPr id="10" name="Rectangle 110"/>
            <p:cNvSpPr>
              <a:spLocks noChangeArrowheads="1"/>
            </p:cNvSpPr>
            <p:nvPr/>
          </p:nvSpPr>
          <p:spPr bwMode="auto">
            <a:xfrm>
              <a:off x="2018" y="2614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" name="Rectangle 99"/>
            <p:cNvSpPr>
              <a:spLocks noChangeArrowheads="1"/>
            </p:cNvSpPr>
            <p:nvPr/>
          </p:nvSpPr>
          <p:spPr bwMode="auto">
            <a:xfrm>
              <a:off x="929" y="2432"/>
              <a:ext cx="182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13" name="Rectangle 102"/>
            <p:cNvSpPr>
              <a:spLocks noChangeArrowheads="1"/>
            </p:cNvSpPr>
            <p:nvPr/>
          </p:nvSpPr>
          <p:spPr bwMode="auto">
            <a:xfrm>
              <a:off x="1247" y="3328"/>
              <a:ext cx="79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 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14" name="Rectangle 103"/>
            <p:cNvSpPr>
              <a:spLocks noChangeArrowheads="1"/>
            </p:cNvSpPr>
            <p:nvPr/>
          </p:nvSpPr>
          <p:spPr bwMode="auto">
            <a:xfrm>
              <a:off x="1020" y="2600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" name="Rectangle 105"/>
            <p:cNvSpPr>
              <a:spLocks noChangeArrowheads="1"/>
            </p:cNvSpPr>
            <p:nvPr/>
          </p:nvSpPr>
          <p:spPr bwMode="auto">
            <a:xfrm>
              <a:off x="929" y="2613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16" name="Rectangle 106"/>
            <p:cNvSpPr>
              <a:spLocks noChangeArrowheads="1"/>
            </p:cNvSpPr>
            <p:nvPr/>
          </p:nvSpPr>
          <p:spPr bwMode="auto">
            <a:xfrm>
              <a:off x="2108" y="2613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17" name="Rectangle 107"/>
            <p:cNvSpPr>
              <a:spLocks noChangeArrowheads="1"/>
            </p:cNvSpPr>
            <p:nvPr/>
          </p:nvSpPr>
          <p:spPr bwMode="auto">
            <a:xfrm>
              <a:off x="611" y="2477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Ox</a:t>
              </a:r>
            </a:p>
          </p:txBody>
        </p:sp>
        <p:sp>
          <p:nvSpPr>
            <p:cNvPr id="18" name="Rectangle 108"/>
            <p:cNvSpPr>
              <a:spLocks noChangeArrowheads="1"/>
            </p:cNvSpPr>
            <p:nvPr/>
          </p:nvSpPr>
          <p:spPr bwMode="auto">
            <a:xfrm>
              <a:off x="2064" y="2432"/>
              <a:ext cx="271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19" name="Rectangle 109"/>
            <p:cNvSpPr>
              <a:spLocks noChangeArrowheads="1"/>
            </p:cNvSpPr>
            <p:nvPr/>
          </p:nvSpPr>
          <p:spPr bwMode="auto">
            <a:xfrm>
              <a:off x="2199" y="2477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" name="Rectangle 111"/>
            <p:cNvSpPr>
              <a:spLocks noChangeArrowheads="1"/>
            </p:cNvSpPr>
            <p:nvPr/>
          </p:nvSpPr>
          <p:spPr bwMode="auto">
            <a:xfrm>
              <a:off x="1292" y="2614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1400">
                  <a:ea typeface="PMingLiU" pitchFamily="18" charset="-120"/>
                </a:rPr>
                <a:t>P</a:t>
              </a:r>
              <a:endParaRPr kumimoji="1" lang="it-IT" altLang="it-IT" sz="1400"/>
            </a:p>
          </p:txBody>
        </p:sp>
        <p:sp>
          <p:nvSpPr>
            <p:cNvPr id="21" name="Rectangle 112"/>
            <p:cNvSpPr>
              <a:spLocks noChangeArrowheads="1"/>
            </p:cNvSpPr>
            <p:nvPr/>
          </p:nvSpPr>
          <p:spPr bwMode="auto">
            <a:xfrm>
              <a:off x="1655" y="2614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1400">
                  <a:ea typeface="PMingLiU" pitchFamily="18" charset="-120"/>
                </a:rPr>
                <a:t>P</a:t>
              </a:r>
              <a:endParaRPr kumimoji="1" lang="it-IT" altLang="it-IT" sz="1400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707322" y="116632"/>
            <a:ext cx="787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u="sng" dirty="0" err="1" smtClean="0"/>
              <a:t>Not</a:t>
            </a:r>
            <a:r>
              <a:rPr lang="it-IT" sz="2400" i="1" u="sng" dirty="0" smtClean="0"/>
              <a:t> in scale cross </a:t>
            </a:r>
            <a:r>
              <a:rPr lang="it-IT" sz="2400" i="1" u="sng" dirty="0" err="1" smtClean="0"/>
              <a:t>section</a:t>
            </a:r>
            <a:r>
              <a:rPr lang="it-IT" sz="2400" i="1" u="sng" dirty="0" smtClean="0"/>
              <a:t> </a:t>
            </a:r>
            <a:r>
              <a:rPr lang="it-IT" sz="2400" i="1" u="sng" dirty="0" err="1" smtClean="0"/>
              <a:t>schemes</a:t>
            </a:r>
            <a:r>
              <a:rPr lang="it-IT" sz="2400" i="1" u="sng" dirty="0" smtClean="0"/>
              <a:t> </a:t>
            </a:r>
            <a:r>
              <a:rPr lang="it-IT" sz="2400" i="1" dirty="0" smtClean="0"/>
              <a:t>of some </a:t>
            </a:r>
            <a:r>
              <a:rPr lang="it-IT" sz="2400" i="1" dirty="0" err="1" smtClean="0"/>
              <a:t>fabricated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devices</a:t>
            </a:r>
            <a:r>
              <a:rPr lang="it-IT" sz="2400" i="1" dirty="0" smtClean="0"/>
              <a:t> </a:t>
            </a:r>
            <a:endParaRPr lang="it-IT" sz="2400" i="1" dirty="0"/>
          </a:p>
        </p:txBody>
      </p: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451071" y="620688"/>
            <a:ext cx="3757613" cy="1773237"/>
            <a:chOff x="204" y="2614"/>
            <a:chExt cx="2367" cy="1117"/>
          </a:xfrm>
        </p:grpSpPr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204" y="31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altLang="it-IT"/>
                <a:t>D</a:t>
              </a: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884" y="2614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568" y="3017"/>
              <a:ext cx="2003" cy="7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568" y="2785"/>
              <a:ext cx="2003" cy="725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en-US" altLang="zh-TW">
                <a:ea typeface="PMingLiU" pitchFamily="18" charset="-120"/>
              </a:endParaRPr>
            </a:p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</a:t>
              </a:r>
              <a:r>
                <a:rPr kumimoji="1" lang="en-US" altLang="zh-TW" baseline="30000">
                  <a:ea typeface="PMingLiU" pitchFamily="18" charset="-120"/>
                </a:rPr>
                <a:t>-</a:t>
              </a: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202" y="3510"/>
              <a:ext cx="79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 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975" y="2782"/>
              <a:ext cx="1179" cy="19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1337" y="2739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kumimoji="1" lang="en-US" altLang="zh-TW">
                  <a:ea typeface="PMingLiU" pitchFamily="18" charset="-120"/>
                </a:rPr>
                <a:t>Al     p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31" name="Rectangle 42"/>
            <p:cNvSpPr>
              <a:spLocks noChangeArrowheads="1"/>
            </p:cNvSpPr>
            <p:nvPr/>
          </p:nvSpPr>
          <p:spPr bwMode="auto">
            <a:xfrm>
              <a:off x="884" y="2795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2063" y="2795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566" y="2659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Ox</a:t>
              </a:r>
            </a:p>
          </p:txBody>
        </p:sp>
        <p:sp>
          <p:nvSpPr>
            <p:cNvPr id="34" name="Rectangle 47"/>
            <p:cNvSpPr>
              <a:spLocks noChangeArrowheads="1"/>
            </p:cNvSpPr>
            <p:nvPr/>
          </p:nvSpPr>
          <p:spPr bwMode="auto">
            <a:xfrm>
              <a:off x="1927" y="2614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2154" y="2659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8598370" y="140699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dirty="0"/>
              <a:t>E</a:t>
            </a:r>
          </a:p>
        </p:txBody>
      </p:sp>
      <p:grpSp>
        <p:nvGrpSpPr>
          <p:cNvPr id="37" name="Group 62"/>
          <p:cNvGrpSpPr>
            <a:grpSpLocks/>
          </p:cNvGrpSpPr>
          <p:nvPr/>
        </p:nvGrpSpPr>
        <p:grpSpPr bwMode="auto">
          <a:xfrm>
            <a:off x="5346612" y="620688"/>
            <a:ext cx="3182937" cy="1773238"/>
            <a:chOff x="611" y="2659"/>
            <a:chExt cx="2005" cy="1117"/>
          </a:xfrm>
        </p:grpSpPr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929" y="2659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39" name="Rectangle 52"/>
            <p:cNvSpPr>
              <a:spLocks noChangeArrowheads="1"/>
            </p:cNvSpPr>
            <p:nvPr/>
          </p:nvSpPr>
          <p:spPr bwMode="auto">
            <a:xfrm>
              <a:off x="613" y="3062"/>
              <a:ext cx="2003" cy="7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0" name="Rectangle 53"/>
            <p:cNvSpPr>
              <a:spLocks noChangeArrowheads="1"/>
            </p:cNvSpPr>
            <p:nvPr/>
          </p:nvSpPr>
          <p:spPr bwMode="auto">
            <a:xfrm>
              <a:off x="613" y="2830"/>
              <a:ext cx="2003" cy="725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en-US" altLang="zh-TW">
                <a:ea typeface="PMingLiU" pitchFamily="18" charset="-120"/>
              </a:endParaRPr>
            </a:p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</a:t>
              </a:r>
              <a:r>
                <a:rPr kumimoji="1" lang="en-US" altLang="zh-TW" baseline="30000">
                  <a:ea typeface="PMingLiU" pitchFamily="18" charset="-120"/>
                </a:rPr>
                <a:t>-</a:t>
              </a:r>
            </a:p>
          </p:txBody>
        </p:sp>
        <p:sp>
          <p:nvSpPr>
            <p:cNvPr id="41" name="Rectangle 54"/>
            <p:cNvSpPr>
              <a:spLocks noChangeArrowheads="1"/>
            </p:cNvSpPr>
            <p:nvPr/>
          </p:nvSpPr>
          <p:spPr bwMode="auto">
            <a:xfrm>
              <a:off x="1247" y="3555"/>
              <a:ext cx="79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 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1020" y="2827"/>
              <a:ext cx="1179" cy="19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1382" y="278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kumimoji="1" lang="en-US" altLang="zh-TW">
                  <a:ea typeface="PMingLiU" pitchFamily="18" charset="-120"/>
                </a:rPr>
                <a:t>Al     p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44" name="Rectangle 59"/>
            <p:cNvSpPr>
              <a:spLocks noChangeArrowheads="1"/>
            </p:cNvSpPr>
            <p:nvPr/>
          </p:nvSpPr>
          <p:spPr bwMode="auto">
            <a:xfrm>
              <a:off x="611" y="2704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Ox</a:t>
              </a:r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1972" y="2659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2199" y="2704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463772" y="2276872"/>
            <a:ext cx="3757612" cy="2139950"/>
            <a:chOff x="113" y="2626"/>
            <a:chExt cx="2367" cy="1348"/>
          </a:xfrm>
        </p:grpSpPr>
        <p:sp>
          <p:nvSpPr>
            <p:cNvPr id="48" name="Text Box 83"/>
            <p:cNvSpPr txBox="1">
              <a:spLocks noChangeArrowheads="1"/>
            </p:cNvSpPr>
            <p:nvPr/>
          </p:nvSpPr>
          <p:spPr bwMode="auto">
            <a:xfrm>
              <a:off x="735" y="262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477" y="3260"/>
              <a:ext cx="2003" cy="7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0" name="Rectangle 125"/>
            <p:cNvSpPr>
              <a:spLocks noChangeArrowheads="1"/>
            </p:cNvSpPr>
            <p:nvPr/>
          </p:nvSpPr>
          <p:spPr bwMode="auto">
            <a:xfrm>
              <a:off x="477" y="3028"/>
              <a:ext cx="2003" cy="725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en-US" altLang="zh-TW">
                <a:ea typeface="PMingLiU" pitchFamily="18" charset="-120"/>
              </a:endParaRPr>
            </a:p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</a:t>
              </a:r>
              <a:r>
                <a:rPr kumimoji="1" lang="en-US" altLang="zh-TW" baseline="30000">
                  <a:ea typeface="PMingLiU" pitchFamily="18" charset="-120"/>
                </a:rPr>
                <a:t>-</a:t>
              </a:r>
            </a:p>
          </p:txBody>
        </p:sp>
        <p:sp>
          <p:nvSpPr>
            <p:cNvPr id="51" name="Rectangle 126"/>
            <p:cNvSpPr>
              <a:spLocks noChangeArrowheads="1"/>
            </p:cNvSpPr>
            <p:nvPr/>
          </p:nvSpPr>
          <p:spPr bwMode="auto">
            <a:xfrm>
              <a:off x="1882" y="3039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2" name="Text Box 127"/>
            <p:cNvSpPr txBox="1">
              <a:spLocks noChangeArrowheads="1"/>
            </p:cNvSpPr>
            <p:nvPr/>
          </p:nvSpPr>
          <p:spPr bwMode="auto">
            <a:xfrm>
              <a:off x="113" y="33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altLang="it-IT"/>
                <a:t>Q</a:t>
              </a:r>
            </a:p>
          </p:txBody>
        </p:sp>
        <p:sp>
          <p:nvSpPr>
            <p:cNvPr id="53" name="Rectangle 128"/>
            <p:cNvSpPr>
              <a:spLocks noChangeArrowheads="1"/>
            </p:cNvSpPr>
            <p:nvPr/>
          </p:nvSpPr>
          <p:spPr bwMode="auto">
            <a:xfrm>
              <a:off x="793" y="2857"/>
              <a:ext cx="182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54" name="Rectangle 129"/>
            <p:cNvSpPr>
              <a:spLocks noChangeArrowheads="1"/>
            </p:cNvSpPr>
            <p:nvPr/>
          </p:nvSpPr>
          <p:spPr bwMode="auto">
            <a:xfrm>
              <a:off x="1111" y="3753"/>
              <a:ext cx="79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 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55" name="Rectangle 130"/>
            <p:cNvSpPr>
              <a:spLocks noChangeArrowheads="1"/>
            </p:cNvSpPr>
            <p:nvPr/>
          </p:nvSpPr>
          <p:spPr bwMode="auto">
            <a:xfrm>
              <a:off x="884" y="3025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6" name="Rectangle 131"/>
            <p:cNvSpPr>
              <a:spLocks noChangeArrowheads="1"/>
            </p:cNvSpPr>
            <p:nvPr/>
          </p:nvSpPr>
          <p:spPr bwMode="auto">
            <a:xfrm>
              <a:off x="793" y="3038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57" name="Rectangle 132"/>
            <p:cNvSpPr>
              <a:spLocks noChangeArrowheads="1"/>
            </p:cNvSpPr>
            <p:nvPr/>
          </p:nvSpPr>
          <p:spPr bwMode="auto">
            <a:xfrm>
              <a:off x="1972" y="3038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58" name="Rectangle 133"/>
            <p:cNvSpPr>
              <a:spLocks noChangeArrowheads="1"/>
            </p:cNvSpPr>
            <p:nvPr/>
          </p:nvSpPr>
          <p:spPr bwMode="auto">
            <a:xfrm>
              <a:off x="475" y="2902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Ox</a:t>
              </a:r>
            </a:p>
          </p:txBody>
        </p:sp>
        <p:sp>
          <p:nvSpPr>
            <p:cNvPr id="59" name="Rectangle 134"/>
            <p:cNvSpPr>
              <a:spLocks noChangeArrowheads="1"/>
            </p:cNvSpPr>
            <p:nvPr/>
          </p:nvSpPr>
          <p:spPr bwMode="auto">
            <a:xfrm>
              <a:off x="1928" y="2857"/>
              <a:ext cx="271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60" name="Rectangle 135"/>
            <p:cNvSpPr>
              <a:spLocks noChangeArrowheads="1"/>
            </p:cNvSpPr>
            <p:nvPr/>
          </p:nvSpPr>
          <p:spPr bwMode="auto">
            <a:xfrm>
              <a:off x="2063" y="2902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" name="Rectangle 136"/>
            <p:cNvSpPr>
              <a:spLocks noChangeArrowheads="1"/>
            </p:cNvSpPr>
            <p:nvPr/>
          </p:nvSpPr>
          <p:spPr bwMode="auto">
            <a:xfrm>
              <a:off x="1202" y="3022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1400">
                  <a:ea typeface="PMingLiU" pitchFamily="18" charset="-120"/>
                </a:rPr>
                <a:t>P</a:t>
              </a:r>
              <a:endParaRPr kumimoji="1" lang="it-IT" altLang="it-IT" sz="1400"/>
            </a:p>
          </p:txBody>
        </p:sp>
        <p:sp>
          <p:nvSpPr>
            <p:cNvPr id="62" name="Rectangle 137"/>
            <p:cNvSpPr>
              <a:spLocks noChangeArrowheads="1"/>
            </p:cNvSpPr>
            <p:nvPr/>
          </p:nvSpPr>
          <p:spPr bwMode="auto">
            <a:xfrm>
              <a:off x="1519" y="3039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1400">
                  <a:ea typeface="PMingLiU" pitchFamily="18" charset="-120"/>
                </a:rPr>
                <a:t>P</a:t>
              </a:r>
              <a:endParaRPr kumimoji="1" lang="it-IT" altLang="it-IT" sz="1400"/>
            </a:p>
          </p:txBody>
        </p:sp>
        <p:sp>
          <p:nvSpPr>
            <p:cNvPr id="63" name="Rectangle 138"/>
            <p:cNvSpPr>
              <a:spLocks noChangeArrowheads="1"/>
            </p:cNvSpPr>
            <p:nvPr/>
          </p:nvSpPr>
          <p:spPr bwMode="auto">
            <a:xfrm>
              <a:off x="1156" y="3022"/>
              <a:ext cx="90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sp>
          <p:nvSpPr>
            <p:cNvPr id="64" name="Rectangle 139"/>
            <p:cNvSpPr>
              <a:spLocks noChangeArrowheads="1"/>
            </p:cNvSpPr>
            <p:nvPr/>
          </p:nvSpPr>
          <p:spPr bwMode="auto">
            <a:xfrm>
              <a:off x="1338" y="3022"/>
              <a:ext cx="90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1473" y="3022"/>
              <a:ext cx="90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sp>
          <p:nvSpPr>
            <p:cNvPr id="66" name="Rectangle 141"/>
            <p:cNvSpPr>
              <a:spLocks noChangeArrowheads="1"/>
            </p:cNvSpPr>
            <p:nvPr/>
          </p:nvSpPr>
          <p:spPr bwMode="auto">
            <a:xfrm>
              <a:off x="1654" y="3022"/>
              <a:ext cx="90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sp>
          <p:nvSpPr>
            <p:cNvPr id="67" name="Rectangle 142"/>
            <p:cNvSpPr>
              <a:spLocks noChangeArrowheads="1"/>
            </p:cNvSpPr>
            <p:nvPr/>
          </p:nvSpPr>
          <p:spPr bwMode="auto">
            <a:xfrm>
              <a:off x="1835" y="3022"/>
              <a:ext cx="90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sp>
          <p:nvSpPr>
            <p:cNvPr id="68" name="Rectangle 143"/>
            <p:cNvSpPr>
              <a:spLocks noChangeArrowheads="1"/>
            </p:cNvSpPr>
            <p:nvPr/>
          </p:nvSpPr>
          <p:spPr bwMode="auto">
            <a:xfrm>
              <a:off x="1020" y="3022"/>
              <a:ext cx="90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</p:grpSp>
      <p:sp>
        <p:nvSpPr>
          <p:cNvPr id="69" name="Text Box 98"/>
          <p:cNvSpPr txBox="1">
            <a:spLocks noChangeArrowheads="1"/>
          </p:cNvSpPr>
          <p:nvPr/>
        </p:nvSpPr>
        <p:spPr bwMode="auto">
          <a:xfrm>
            <a:off x="8739804" y="3587526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dirty="0"/>
              <a:t>I</a:t>
            </a:r>
          </a:p>
        </p:txBody>
      </p:sp>
      <p:sp>
        <p:nvSpPr>
          <p:cNvPr id="70" name="Text Box 94"/>
          <p:cNvSpPr txBox="1">
            <a:spLocks noChangeArrowheads="1"/>
          </p:cNvSpPr>
          <p:nvPr/>
        </p:nvSpPr>
        <p:spPr bwMode="auto">
          <a:xfrm>
            <a:off x="6572300" y="5199657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dirty="0"/>
              <a:t>G</a:t>
            </a:r>
          </a:p>
        </p:txBody>
      </p:sp>
      <p:grpSp>
        <p:nvGrpSpPr>
          <p:cNvPr id="71" name="Group 132"/>
          <p:cNvGrpSpPr>
            <a:grpSpLocks/>
          </p:cNvGrpSpPr>
          <p:nvPr/>
        </p:nvGrpSpPr>
        <p:grpSpPr bwMode="auto">
          <a:xfrm>
            <a:off x="3275856" y="4536083"/>
            <a:ext cx="3182938" cy="1773237"/>
            <a:chOff x="611" y="2568"/>
            <a:chExt cx="2005" cy="1117"/>
          </a:xfrm>
        </p:grpSpPr>
        <p:sp>
          <p:nvSpPr>
            <p:cNvPr id="72" name="Rectangle 115"/>
            <p:cNvSpPr>
              <a:spLocks noChangeArrowheads="1"/>
            </p:cNvSpPr>
            <p:nvPr/>
          </p:nvSpPr>
          <p:spPr bwMode="auto">
            <a:xfrm>
              <a:off x="613" y="2971"/>
              <a:ext cx="2003" cy="7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3" name="Rectangle 116"/>
            <p:cNvSpPr>
              <a:spLocks noChangeArrowheads="1"/>
            </p:cNvSpPr>
            <p:nvPr/>
          </p:nvSpPr>
          <p:spPr bwMode="auto">
            <a:xfrm>
              <a:off x="613" y="2739"/>
              <a:ext cx="2003" cy="725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en-US" altLang="zh-TW">
                <a:ea typeface="PMingLiU" pitchFamily="18" charset="-120"/>
              </a:endParaRPr>
            </a:p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</a:t>
              </a:r>
              <a:r>
                <a:rPr kumimoji="1" lang="en-US" altLang="zh-TW" baseline="30000">
                  <a:ea typeface="PMingLiU" pitchFamily="18" charset="-120"/>
                </a:rPr>
                <a:t>-</a:t>
              </a:r>
            </a:p>
          </p:txBody>
        </p:sp>
        <p:sp>
          <p:nvSpPr>
            <p:cNvPr id="74" name="Rectangle 117"/>
            <p:cNvSpPr>
              <a:spLocks noChangeArrowheads="1"/>
            </p:cNvSpPr>
            <p:nvPr/>
          </p:nvSpPr>
          <p:spPr bwMode="auto">
            <a:xfrm>
              <a:off x="2018" y="2750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929" y="2568"/>
              <a:ext cx="182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1247" y="3464"/>
              <a:ext cx="79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 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77" name="Rectangle 121"/>
            <p:cNvSpPr>
              <a:spLocks noChangeArrowheads="1"/>
            </p:cNvSpPr>
            <p:nvPr/>
          </p:nvSpPr>
          <p:spPr bwMode="auto">
            <a:xfrm>
              <a:off x="1020" y="2736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8" name="Rectangle 122"/>
            <p:cNvSpPr>
              <a:spLocks noChangeArrowheads="1"/>
            </p:cNvSpPr>
            <p:nvPr/>
          </p:nvSpPr>
          <p:spPr bwMode="auto">
            <a:xfrm>
              <a:off x="929" y="2749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79" name="Rectangle 123"/>
            <p:cNvSpPr>
              <a:spLocks noChangeArrowheads="1"/>
            </p:cNvSpPr>
            <p:nvPr/>
          </p:nvSpPr>
          <p:spPr bwMode="auto">
            <a:xfrm>
              <a:off x="2108" y="2749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80" name="Rectangle 124"/>
            <p:cNvSpPr>
              <a:spLocks noChangeArrowheads="1"/>
            </p:cNvSpPr>
            <p:nvPr/>
          </p:nvSpPr>
          <p:spPr bwMode="auto">
            <a:xfrm>
              <a:off x="611" y="2613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Ox</a:t>
              </a:r>
            </a:p>
          </p:txBody>
        </p:sp>
        <p:sp>
          <p:nvSpPr>
            <p:cNvPr id="81" name="Rectangle 125"/>
            <p:cNvSpPr>
              <a:spLocks noChangeArrowheads="1"/>
            </p:cNvSpPr>
            <p:nvPr/>
          </p:nvSpPr>
          <p:spPr bwMode="auto">
            <a:xfrm>
              <a:off x="2064" y="2568"/>
              <a:ext cx="271" cy="18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82" name="Rectangle 126"/>
            <p:cNvSpPr>
              <a:spLocks noChangeArrowheads="1"/>
            </p:cNvSpPr>
            <p:nvPr/>
          </p:nvSpPr>
          <p:spPr bwMode="auto">
            <a:xfrm>
              <a:off x="2199" y="2613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3" name="Rectangle 127"/>
            <p:cNvSpPr>
              <a:spLocks noChangeArrowheads="1"/>
            </p:cNvSpPr>
            <p:nvPr/>
          </p:nvSpPr>
          <p:spPr bwMode="auto">
            <a:xfrm>
              <a:off x="1292" y="2750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1400">
                  <a:ea typeface="PMingLiU" pitchFamily="18" charset="-120"/>
                </a:rPr>
                <a:t>P</a:t>
              </a:r>
              <a:endParaRPr kumimoji="1" lang="it-IT" altLang="it-IT" sz="1400"/>
            </a:p>
          </p:txBody>
        </p:sp>
        <p:sp>
          <p:nvSpPr>
            <p:cNvPr id="84" name="Rectangle 128"/>
            <p:cNvSpPr>
              <a:spLocks noChangeArrowheads="1"/>
            </p:cNvSpPr>
            <p:nvPr/>
          </p:nvSpPr>
          <p:spPr bwMode="auto">
            <a:xfrm>
              <a:off x="1655" y="2750"/>
              <a:ext cx="182" cy="19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 sz="1400">
                  <a:ea typeface="PMingLiU" pitchFamily="18" charset="-120"/>
                </a:rPr>
                <a:t>P</a:t>
              </a:r>
              <a:endParaRPr kumimoji="1" lang="it-IT" altLang="it-IT" sz="1400"/>
            </a:p>
          </p:txBody>
        </p:sp>
        <p:sp>
          <p:nvSpPr>
            <p:cNvPr id="85" name="Rectangle 130"/>
            <p:cNvSpPr>
              <a:spLocks noChangeArrowheads="1"/>
            </p:cNvSpPr>
            <p:nvPr/>
          </p:nvSpPr>
          <p:spPr bwMode="auto">
            <a:xfrm>
              <a:off x="1292" y="2568"/>
              <a:ext cx="182" cy="1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6" name="Rectangle 131"/>
            <p:cNvSpPr>
              <a:spLocks noChangeArrowheads="1"/>
            </p:cNvSpPr>
            <p:nvPr/>
          </p:nvSpPr>
          <p:spPr bwMode="auto">
            <a:xfrm>
              <a:off x="1655" y="2568"/>
              <a:ext cx="182" cy="1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2E25-7C6E-4B40-B868-72E0C6C9291D}" type="slidenum">
              <a:rPr lang="it-IT" smtClean="0"/>
              <a:t>15</a:t>
            </a:fld>
            <a:endParaRPr lang="it-IT"/>
          </a:p>
        </p:txBody>
      </p:sp>
      <p:sp>
        <p:nvSpPr>
          <p:cNvPr id="8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51470" y="6309320"/>
            <a:ext cx="4188198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039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E37A-7DCD-40D1-AEE0-625C6417598A}" type="datetime1">
              <a:rPr lang="it-IT" smtClean="0"/>
              <a:t>12/11/2015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8" y="720080"/>
            <a:ext cx="3791744" cy="21328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06197"/>
            <a:ext cx="3688410" cy="20747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" y="3068960"/>
            <a:ext cx="3218139" cy="18102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93" y="3068960"/>
            <a:ext cx="3218141" cy="18102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3218140" cy="181020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934637" y="80588"/>
            <a:ext cx="254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/>
              <a:t>Pictures of devices </a:t>
            </a:r>
            <a:endParaRPr lang="it-IT" sz="2400" i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2E25-7C6E-4B40-B868-72E0C6C9291D}" type="slidenum">
              <a:rPr lang="it-IT" smtClean="0"/>
              <a:t>16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4799" y="6309320"/>
            <a:ext cx="4400128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229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BB98-1007-43DC-8480-7386A9F05180}" type="datetime1">
              <a:rPr lang="it-IT" smtClean="0"/>
              <a:t>12/11/2015</a:t>
            </a:fld>
            <a:endParaRPr lang="it-IT"/>
          </a:p>
        </p:txBody>
      </p:sp>
      <p:pic>
        <p:nvPicPr>
          <p:cNvPr id="2050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69454"/>
            <a:ext cx="3092918" cy="164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9454"/>
            <a:ext cx="1474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516215" y="103321"/>
            <a:ext cx="642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electro-optical performances of the D type devices</a:t>
            </a:r>
            <a:endParaRPr lang="en-GB" sz="2400" i="1" dirty="0"/>
          </a:p>
        </p:txBody>
      </p:sp>
      <p:pic>
        <p:nvPicPr>
          <p:cNvPr id="206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69454"/>
            <a:ext cx="2891484" cy="15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magin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5" y="2276872"/>
            <a:ext cx="373633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2E25-7C6E-4B40-B868-72E0C6C9291D}" type="slidenum">
              <a:rPr lang="it-IT" smtClean="0"/>
              <a:t>17</a:t>
            </a:fld>
            <a:endParaRPr lang="it-IT"/>
          </a:p>
        </p:txBody>
      </p:sp>
      <p:pic>
        <p:nvPicPr>
          <p:cNvPr id="11" name="Immagin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4" y="2346802"/>
            <a:ext cx="4055958" cy="21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9" y="4437112"/>
            <a:ext cx="3898631" cy="232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248400" y="6392615"/>
            <a:ext cx="2895600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948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9728-36D6-4D24-A727-44FB4BB1EC6A}" type="datetime1">
              <a:rPr lang="it-IT" smtClean="0"/>
              <a:t>12/11/2015</a:t>
            </a:fld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79" y="3284984"/>
            <a:ext cx="483053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51071" y="1223714"/>
            <a:ext cx="3757613" cy="1773237"/>
            <a:chOff x="204" y="2614"/>
            <a:chExt cx="2367" cy="1117"/>
          </a:xfrm>
        </p:grpSpPr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204" y="31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t-IT" altLang="it-IT"/>
                <a:t>D</a:t>
              </a:r>
            </a:p>
          </p:txBody>
        </p:sp>
        <p:sp>
          <p:nvSpPr>
            <p:cNvPr id="7" name="Rectangle 36"/>
            <p:cNvSpPr>
              <a:spLocks noChangeArrowheads="1"/>
            </p:cNvSpPr>
            <p:nvPr/>
          </p:nvSpPr>
          <p:spPr bwMode="auto">
            <a:xfrm>
              <a:off x="884" y="2614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568" y="3017"/>
              <a:ext cx="2003" cy="7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568" y="2785"/>
              <a:ext cx="2003" cy="725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en-US" altLang="zh-TW">
                <a:ea typeface="PMingLiU" pitchFamily="18" charset="-120"/>
              </a:endParaRPr>
            </a:p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</a:t>
              </a:r>
              <a:r>
                <a:rPr kumimoji="1" lang="en-US" altLang="zh-TW" baseline="30000">
                  <a:ea typeface="PMingLiU" pitchFamily="18" charset="-120"/>
                </a:rPr>
                <a:t>-</a:t>
              </a: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1202" y="3510"/>
              <a:ext cx="79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 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975" y="2782"/>
              <a:ext cx="1179" cy="19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1337" y="2739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kumimoji="1" lang="en-US" altLang="zh-TW">
                  <a:ea typeface="PMingLiU" pitchFamily="18" charset="-120"/>
                </a:rPr>
                <a:t>Al     p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884" y="2795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063" y="2795"/>
              <a:ext cx="182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B</a:t>
              </a:r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566" y="2659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Ox</a:t>
              </a: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1927" y="2614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2154" y="2659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598370" y="201001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dirty="0"/>
              <a:t>E</a:t>
            </a:r>
          </a:p>
        </p:txBody>
      </p: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5346612" y="1223714"/>
            <a:ext cx="3182937" cy="1773238"/>
            <a:chOff x="611" y="2659"/>
            <a:chExt cx="2005" cy="1117"/>
          </a:xfrm>
        </p:grpSpPr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929" y="2659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613" y="3062"/>
              <a:ext cx="2003" cy="71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613" y="2830"/>
              <a:ext cx="2003" cy="725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en-US" altLang="zh-TW">
                <a:ea typeface="PMingLiU" pitchFamily="18" charset="-120"/>
              </a:endParaRPr>
            </a:p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</a:t>
              </a:r>
              <a:r>
                <a:rPr kumimoji="1" lang="en-US" altLang="zh-TW" baseline="30000">
                  <a:ea typeface="PMingLiU" pitchFamily="18" charset="-120"/>
                </a:rPr>
                <a:t>-</a:t>
              </a:r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1247" y="3555"/>
              <a:ext cx="79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zh-TW">
                  <a:ea typeface="PMingLiU" pitchFamily="18" charset="-120"/>
                </a:rPr>
                <a:t>n 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1020" y="2827"/>
              <a:ext cx="1179" cy="19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1382" y="278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kumimoji="1" lang="en-US" altLang="zh-TW">
                  <a:ea typeface="PMingLiU" pitchFamily="18" charset="-120"/>
                </a:rPr>
                <a:t>Al     p</a:t>
              </a:r>
              <a:r>
                <a:rPr kumimoji="1" lang="en-US" altLang="zh-TW" baseline="30000">
                  <a:ea typeface="PMingLiU" pitchFamily="18" charset="-120"/>
                </a:rPr>
                <a:t>+</a:t>
              </a:r>
            </a:p>
          </p:txBody>
        </p:sp>
        <p:sp>
          <p:nvSpPr>
            <p:cNvPr id="26" name="Rectangle 59"/>
            <p:cNvSpPr>
              <a:spLocks noChangeArrowheads="1"/>
            </p:cNvSpPr>
            <p:nvPr/>
          </p:nvSpPr>
          <p:spPr bwMode="auto">
            <a:xfrm>
              <a:off x="611" y="2704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Ox</a:t>
              </a:r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1972" y="2659"/>
              <a:ext cx="363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it-IT" altLang="it-IT"/>
                <a:t>metal</a:t>
              </a: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2199" y="2704"/>
              <a:ext cx="409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976399" y="205189"/>
            <a:ext cx="776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Effect of boron implanted lateral ring on Break Down Voltage</a:t>
            </a:r>
            <a:endParaRPr lang="en-GB" sz="2400" dirty="0"/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>
          <a:xfrm>
            <a:off x="2710656" y="6309320"/>
            <a:ext cx="3859918" cy="365125"/>
          </a:xfrm>
        </p:spPr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2E25-7C6E-4B40-B868-72E0C6C9291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8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03" y="940555"/>
            <a:ext cx="861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rivelazione</a:t>
            </a:r>
            <a:r>
              <a:rPr lang="en-US" dirty="0" smtClean="0"/>
              <a:t> di </a:t>
            </a:r>
            <a:r>
              <a:rPr lang="en-US" dirty="0" err="1" smtClean="0"/>
              <a:t>segnali</a:t>
            </a:r>
            <a:r>
              <a:rPr lang="en-US" dirty="0" smtClean="0"/>
              <a:t>  UV di </a:t>
            </a:r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intensità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l’uso</a:t>
            </a:r>
            <a:r>
              <a:rPr lang="en-US" dirty="0" smtClean="0"/>
              <a:t> di </a:t>
            </a:r>
            <a:r>
              <a:rPr lang="en-US" dirty="0" err="1" smtClean="0"/>
              <a:t>dispositivi</a:t>
            </a:r>
            <a:r>
              <a:rPr lang="en-US" dirty="0" smtClean="0"/>
              <a:t>  con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sensibilità</a:t>
            </a:r>
            <a:r>
              <a:rPr lang="en-US" dirty="0" smtClean="0"/>
              <a:t> e </a:t>
            </a:r>
            <a:r>
              <a:rPr lang="en-US" dirty="0" err="1" smtClean="0"/>
              <a:t>elevato</a:t>
            </a:r>
            <a:r>
              <a:rPr lang="en-US" dirty="0" smtClean="0"/>
              <a:t> </a:t>
            </a:r>
            <a:r>
              <a:rPr lang="en-US" dirty="0" err="1" smtClean="0"/>
              <a:t>rapporto</a:t>
            </a:r>
            <a:r>
              <a:rPr lang="en-US" dirty="0" smtClean="0"/>
              <a:t>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rumore</a:t>
            </a:r>
            <a:r>
              <a:rPr lang="en-US" dirty="0" smtClean="0"/>
              <a:t>, </a:t>
            </a:r>
            <a:r>
              <a:rPr lang="en-US" dirty="0" err="1" smtClean="0"/>
              <a:t>trova</a:t>
            </a:r>
            <a:r>
              <a:rPr lang="en-US" dirty="0" smtClean="0"/>
              <a:t> </a:t>
            </a:r>
            <a:r>
              <a:rPr lang="en-US" dirty="0" err="1" smtClean="0"/>
              <a:t>applicazione</a:t>
            </a:r>
            <a:r>
              <a:rPr lang="en-US" dirty="0" smtClean="0"/>
              <a:t> in </a:t>
            </a:r>
            <a:r>
              <a:rPr lang="en-US" dirty="0" err="1" smtClean="0"/>
              <a:t>svariati</a:t>
            </a:r>
            <a:r>
              <a:rPr lang="en-US" dirty="0" smtClean="0"/>
              <a:t> </a:t>
            </a:r>
            <a:r>
              <a:rPr lang="en-US" dirty="0" err="1" smtClean="0"/>
              <a:t>campi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ad </a:t>
            </a:r>
            <a:r>
              <a:rPr lang="en-US" dirty="0" err="1" smtClean="0"/>
              <a:t>esempio</a:t>
            </a:r>
            <a:r>
              <a:rPr lang="en-US" dirty="0" smtClean="0"/>
              <a:t> la </a:t>
            </a:r>
            <a:r>
              <a:rPr lang="en-US" dirty="0" err="1" smtClean="0"/>
              <a:t>rivelazione</a:t>
            </a:r>
            <a:r>
              <a:rPr lang="en-US" dirty="0" smtClean="0"/>
              <a:t> di </a:t>
            </a:r>
            <a:r>
              <a:rPr lang="en-US" dirty="0" err="1" smtClean="0"/>
              <a:t>fiamma</a:t>
            </a:r>
            <a:r>
              <a:rPr lang="en-US" dirty="0" smtClean="0"/>
              <a:t>, </a:t>
            </a:r>
            <a:r>
              <a:rPr lang="en-US" dirty="0" err="1" smtClean="0"/>
              <a:t>l’astronomia</a:t>
            </a:r>
            <a:r>
              <a:rPr lang="en-US" dirty="0" smtClean="0"/>
              <a:t> UV, la </a:t>
            </a:r>
            <a:r>
              <a:rPr lang="en-US" dirty="0" err="1" smtClean="0"/>
              <a:t>spettroscopia</a:t>
            </a:r>
            <a:r>
              <a:rPr lang="en-US" dirty="0" smtClean="0"/>
              <a:t> in campo </a:t>
            </a:r>
            <a:r>
              <a:rPr lang="en-US" dirty="0" err="1" smtClean="0"/>
              <a:t>biologico</a:t>
            </a:r>
            <a:r>
              <a:rPr lang="en-US" dirty="0" smtClean="0"/>
              <a:t> e </a:t>
            </a:r>
            <a:r>
              <a:rPr lang="en-US" dirty="0" err="1" smtClean="0"/>
              <a:t>chimico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monitoraggio</a:t>
            </a:r>
            <a:r>
              <a:rPr lang="en-US" dirty="0" smtClean="0"/>
              <a:t> di </a:t>
            </a:r>
            <a:r>
              <a:rPr lang="en-US" dirty="0" err="1" smtClean="0"/>
              <a:t>fumi</a:t>
            </a:r>
            <a:r>
              <a:rPr lang="en-US" dirty="0" smtClean="0"/>
              <a:t>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Tubi</a:t>
            </a:r>
            <a:r>
              <a:rPr lang="en-US" dirty="0" smtClean="0"/>
              <a:t> </a:t>
            </a:r>
            <a:r>
              <a:rPr lang="en-US" dirty="0" err="1" smtClean="0"/>
              <a:t>fotomoltiplicatori</a:t>
            </a:r>
            <a:r>
              <a:rPr lang="en-US" dirty="0" smtClean="0"/>
              <a:t> </a:t>
            </a:r>
            <a:r>
              <a:rPr lang="en-US" dirty="0"/>
              <a:t>(PMTs)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usualmente</a:t>
            </a:r>
            <a:r>
              <a:rPr lang="en-US" dirty="0" smtClean="0"/>
              <a:t> </a:t>
            </a:r>
            <a:r>
              <a:rPr lang="en-US" dirty="0" err="1" smtClean="0"/>
              <a:t>adoperati</a:t>
            </a:r>
            <a:r>
              <a:rPr lang="en-US" dirty="0" smtClean="0"/>
              <a:t> ma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loto</a:t>
            </a:r>
            <a:r>
              <a:rPr lang="en-US" dirty="0" smtClean="0"/>
              <a:t> </a:t>
            </a:r>
            <a:r>
              <a:rPr lang="en-US" dirty="0" err="1" smtClean="0"/>
              <a:t>ingombro</a:t>
            </a:r>
            <a:r>
              <a:rPr lang="en-US" dirty="0" smtClean="0"/>
              <a:t>, la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fragilità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I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elevati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dispositivi</a:t>
            </a:r>
            <a:r>
              <a:rPr lang="en-US" dirty="0" smtClean="0"/>
              <a:t> a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solido</a:t>
            </a:r>
            <a:r>
              <a:rPr lang="en-US" dirty="0" smtClean="0"/>
              <a:t> , 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certamente</a:t>
            </a:r>
            <a:r>
              <a:rPr lang="en-US" dirty="0" smtClean="0"/>
              <a:t> </a:t>
            </a:r>
            <a:r>
              <a:rPr lang="en-US" dirty="0" err="1" smtClean="0"/>
              <a:t>lati</a:t>
            </a:r>
            <a:r>
              <a:rPr lang="en-US" dirty="0" smtClean="0"/>
              <a:t> </a:t>
            </a:r>
            <a:r>
              <a:rPr lang="en-US" dirty="0" err="1" smtClean="0"/>
              <a:t>negativi</a:t>
            </a:r>
            <a:r>
              <a:rPr lang="en-US" dirty="0" smtClean="0"/>
              <a:t> 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Fotodiodi</a:t>
            </a:r>
            <a:r>
              <a:rPr lang="en-US" dirty="0" smtClean="0"/>
              <a:t> a </a:t>
            </a:r>
            <a:r>
              <a:rPr lang="en-US" dirty="0" err="1" smtClean="0"/>
              <a:t>valanga</a:t>
            </a:r>
            <a:r>
              <a:rPr lang="en-US" dirty="0" smtClean="0"/>
              <a:t> in </a:t>
            </a:r>
            <a:r>
              <a:rPr lang="en-US" dirty="0" err="1" smtClean="0"/>
              <a:t>Silicio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r>
              <a:rPr lang="en-US" dirty="0" smtClean="0"/>
              <a:t>, </a:t>
            </a:r>
            <a:r>
              <a:rPr lang="en-US" dirty="0" err="1" smtClean="0"/>
              <a:t>presentano</a:t>
            </a:r>
            <a:r>
              <a:rPr lang="en-US" dirty="0" smtClean="0"/>
              <a:t> moderate </a:t>
            </a:r>
            <a:r>
              <a:rPr lang="en-US" dirty="0" err="1" smtClean="0"/>
              <a:t>efficienza</a:t>
            </a:r>
            <a:r>
              <a:rPr lang="en-US" dirty="0" smtClean="0"/>
              <a:t> </a:t>
            </a:r>
            <a:r>
              <a:rPr lang="en-US" dirty="0" err="1" smtClean="0"/>
              <a:t>nell’UV</a:t>
            </a:r>
            <a:r>
              <a:rPr lang="en-US" dirty="0" smtClean="0"/>
              <a:t> e </a:t>
            </a:r>
            <a:r>
              <a:rPr lang="en-US" dirty="0" err="1" smtClean="0"/>
              <a:t>richiedono</a:t>
            </a:r>
            <a:r>
              <a:rPr lang="en-US" dirty="0" smtClean="0"/>
              <a:t> </a:t>
            </a:r>
            <a:r>
              <a:rPr lang="en-US" dirty="0" err="1" smtClean="0"/>
              <a:t>filtri</a:t>
            </a:r>
            <a:r>
              <a:rPr lang="en-US" dirty="0" smtClean="0"/>
              <a:t> </a:t>
            </a:r>
            <a:r>
              <a:rPr lang="en-US" dirty="0" err="1" smtClean="0"/>
              <a:t>esterni</a:t>
            </a:r>
            <a:r>
              <a:rPr lang="en-US" dirty="0" smtClean="0"/>
              <a:t> per </a:t>
            </a:r>
            <a:r>
              <a:rPr lang="en-US" dirty="0" err="1" smtClean="0"/>
              <a:t>ottenere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elevata</a:t>
            </a:r>
            <a:r>
              <a:rPr lang="en-US" dirty="0" smtClean="0"/>
              <a:t> </a:t>
            </a:r>
            <a:r>
              <a:rPr lang="en-US" dirty="0" err="1" smtClean="0"/>
              <a:t>reizione</a:t>
            </a:r>
            <a:r>
              <a:rPr lang="en-US" dirty="0" smtClean="0"/>
              <a:t> 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visibile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radiazione</a:t>
            </a:r>
            <a:r>
              <a:rPr lang="en-US" dirty="0" smtClean="0"/>
              <a:t> </a:t>
            </a:r>
            <a:r>
              <a:rPr lang="en-US" dirty="0" err="1" smtClean="0"/>
              <a:t>incidente</a:t>
            </a:r>
            <a:r>
              <a:rPr lang="en-US" dirty="0" smtClean="0"/>
              <a:t> (</a:t>
            </a:r>
            <a:r>
              <a:rPr lang="en-US" dirty="0" err="1" smtClean="0"/>
              <a:t>indispensabile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monitoraggio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sola </a:t>
            </a:r>
            <a:r>
              <a:rPr lang="en-US" dirty="0" err="1" smtClean="0"/>
              <a:t>debole</a:t>
            </a:r>
            <a:r>
              <a:rPr lang="en-US" dirty="0" smtClean="0"/>
              <a:t> </a:t>
            </a:r>
            <a:r>
              <a:rPr lang="en-US" dirty="0" err="1" smtClean="0"/>
              <a:t>componente</a:t>
            </a:r>
            <a:r>
              <a:rPr lang="en-US" dirty="0" smtClean="0"/>
              <a:t>  UV)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letteratura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riportati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rivelatori</a:t>
            </a:r>
            <a:r>
              <a:rPr lang="en-US" dirty="0" smtClean="0"/>
              <a:t> APD in </a:t>
            </a:r>
            <a:r>
              <a:rPr lang="en-US" dirty="0" err="1" smtClean="0"/>
              <a:t>GaN</a:t>
            </a:r>
            <a:r>
              <a:rPr lang="en-US" dirty="0" smtClean="0"/>
              <a:t> con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sensibilità</a:t>
            </a:r>
            <a:r>
              <a:rPr lang="en-US" dirty="0" smtClean="0"/>
              <a:t> </a:t>
            </a:r>
            <a:r>
              <a:rPr lang="en-US" dirty="0" err="1" smtClean="0"/>
              <a:t>nell’UV</a:t>
            </a:r>
            <a:r>
              <a:rPr lang="en-US" dirty="0" smtClean="0"/>
              <a:t> e </a:t>
            </a:r>
            <a:r>
              <a:rPr lang="en-US" dirty="0" err="1" smtClean="0"/>
              <a:t>insensibiltà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visibile</a:t>
            </a:r>
            <a:r>
              <a:rPr lang="en-US" dirty="0" smtClean="0"/>
              <a:t>  e con </a:t>
            </a:r>
            <a:r>
              <a:rPr lang="en-US" dirty="0" err="1" smtClean="0"/>
              <a:t>elevato</a:t>
            </a:r>
            <a:r>
              <a:rPr lang="en-US" dirty="0" smtClean="0"/>
              <a:t> </a:t>
            </a:r>
            <a:r>
              <a:rPr lang="en-US" dirty="0" err="1" smtClean="0"/>
              <a:t>guadagno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 ma la </a:t>
            </a:r>
            <a:r>
              <a:rPr lang="en-US" dirty="0" err="1" smtClean="0"/>
              <a:t>maturità</a:t>
            </a:r>
            <a:r>
              <a:rPr lang="en-US" dirty="0" smtClean="0"/>
              <a:t> del </a:t>
            </a:r>
            <a:r>
              <a:rPr lang="en-US" dirty="0" err="1" smtClean="0"/>
              <a:t>materiale</a:t>
            </a:r>
            <a:r>
              <a:rPr lang="en-US" dirty="0" smtClean="0"/>
              <a:t> 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dispositivi</a:t>
            </a:r>
            <a:r>
              <a:rPr lang="en-US" dirty="0" smtClean="0"/>
              <a:t> in </a:t>
            </a:r>
            <a:r>
              <a:rPr lang="en-US" dirty="0" err="1" smtClean="0"/>
              <a:t>GaN</a:t>
            </a:r>
            <a:r>
              <a:rPr lang="en-US" dirty="0" smtClean="0"/>
              <a:t> è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insufficiente</a:t>
            </a:r>
            <a:r>
              <a:rPr lang="en-US" dirty="0" smtClean="0"/>
              <a:t> a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difettosità</a:t>
            </a:r>
            <a:r>
              <a:rPr lang="en-US" dirty="0" smtClean="0"/>
              <a:t> e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bassi</a:t>
            </a:r>
            <a:r>
              <a:rPr lang="en-US" dirty="0" smtClean="0"/>
              <a:t> </a:t>
            </a:r>
            <a:r>
              <a:rPr lang="en-US" dirty="0" err="1" smtClean="0"/>
              <a:t>livelli</a:t>
            </a:r>
            <a:r>
              <a:rPr lang="en-US" dirty="0" smtClean="0"/>
              <a:t> di </a:t>
            </a:r>
            <a:r>
              <a:rPr lang="en-US" dirty="0" err="1" smtClean="0"/>
              <a:t>rumore</a:t>
            </a: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SiC</a:t>
            </a:r>
            <a:r>
              <a:rPr lang="en-US" dirty="0" smtClean="0"/>
              <a:t> </a:t>
            </a:r>
            <a:r>
              <a:rPr lang="en-US" dirty="0" err="1" smtClean="0"/>
              <a:t>presenta</a:t>
            </a:r>
            <a:r>
              <a:rPr lang="en-US" dirty="0" smtClean="0"/>
              <a:t> </a:t>
            </a:r>
            <a:r>
              <a:rPr lang="en-US" dirty="0" err="1" smtClean="0"/>
              <a:t>invece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maturità</a:t>
            </a:r>
            <a:r>
              <a:rPr lang="en-US" dirty="0" smtClean="0"/>
              <a:t> </a:t>
            </a:r>
            <a:r>
              <a:rPr lang="en-US" dirty="0" err="1" smtClean="0"/>
              <a:t>tecnologica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intrinseca</a:t>
            </a:r>
            <a:r>
              <a:rPr lang="en-US" dirty="0" smtClean="0"/>
              <a:t> </a:t>
            </a:r>
            <a:r>
              <a:rPr lang="en-US" dirty="0" err="1" smtClean="0"/>
              <a:t>trasparenza</a:t>
            </a:r>
            <a:r>
              <a:rPr lang="en-US" dirty="0" smtClean="0"/>
              <a:t> al </a:t>
            </a:r>
            <a:r>
              <a:rPr lang="en-US" dirty="0" err="1" smtClean="0"/>
              <a:t>visibile</a:t>
            </a:r>
            <a:r>
              <a:rPr lang="en-US" dirty="0" smtClean="0"/>
              <a:t> e </a:t>
            </a:r>
            <a:r>
              <a:rPr lang="en-US" dirty="0" err="1" smtClean="0"/>
              <a:t>una</a:t>
            </a:r>
            <a:r>
              <a:rPr lang="en-US" dirty="0" smtClean="0"/>
              <a:t> molto </a:t>
            </a:r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geneazione</a:t>
            </a:r>
            <a:r>
              <a:rPr lang="en-US" dirty="0" smtClean="0"/>
              <a:t> </a:t>
            </a:r>
            <a:r>
              <a:rPr lang="en-US" dirty="0" err="1" smtClean="0"/>
              <a:t>termica</a:t>
            </a:r>
            <a:r>
              <a:rPr lang="en-US" dirty="0" smtClean="0"/>
              <a:t> e </a:t>
            </a:r>
            <a:r>
              <a:rPr lang="en-US" dirty="0" err="1" smtClean="0"/>
              <a:t>quindi</a:t>
            </a:r>
            <a:r>
              <a:rPr lang="en-US" dirty="0" smtClean="0"/>
              <a:t> basso noise,  </a:t>
            </a:r>
            <a:r>
              <a:rPr lang="en-US" dirty="0" err="1" smtClean="0"/>
              <a:t>che</a:t>
            </a:r>
            <a:r>
              <a:rPr lang="en-US" dirty="0" smtClean="0"/>
              <a:t> lo </a:t>
            </a:r>
            <a:r>
              <a:rPr lang="en-US" dirty="0" err="1" smtClean="0"/>
              <a:t>rendono</a:t>
            </a:r>
            <a:r>
              <a:rPr lang="en-US" dirty="0" smtClean="0"/>
              <a:t> un </a:t>
            </a:r>
            <a:r>
              <a:rPr lang="en-US" dirty="0" err="1" smtClean="0"/>
              <a:t>ottimo</a:t>
            </a:r>
            <a:r>
              <a:rPr lang="en-US" dirty="0" smtClean="0"/>
              <a:t> </a:t>
            </a:r>
            <a:r>
              <a:rPr lang="en-US" dirty="0" err="1" smtClean="0"/>
              <a:t>candidato</a:t>
            </a:r>
            <a:r>
              <a:rPr lang="en-US" dirty="0" smtClean="0"/>
              <a:t> per la </a:t>
            </a:r>
            <a:r>
              <a:rPr lang="en-US" dirty="0" err="1" smtClean="0"/>
              <a:t>realizzazione</a:t>
            </a:r>
            <a:r>
              <a:rPr lang="en-US" dirty="0" smtClean="0"/>
              <a:t> di </a:t>
            </a:r>
            <a:r>
              <a:rPr lang="en-US" dirty="0" err="1" smtClean="0"/>
              <a:t>rivelatori</a:t>
            </a:r>
            <a:r>
              <a:rPr lang="en-US" dirty="0" smtClean="0"/>
              <a:t> a </a:t>
            </a:r>
            <a:r>
              <a:rPr lang="en-US" dirty="0" err="1" smtClean="0"/>
              <a:t>valanga</a:t>
            </a:r>
            <a:r>
              <a:rPr lang="en-US" dirty="0" smtClean="0"/>
              <a:t>,  </a:t>
            </a:r>
            <a:r>
              <a:rPr lang="en-US" dirty="0" err="1" smtClean="0"/>
              <a:t>anche</a:t>
            </a:r>
            <a:r>
              <a:rPr lang="en-US" dirty="0" smtClean="0"/>
              <a:t> se non è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mercato</a:t>
            </a:r>
            <a:r>
              <a:rPr lang="en-US" dirty="0" smtClean="0"/>
              <a:t> tale </a:t>
            </a:r>
            <a:r>
              <a:rPr lang="en-US" dirty="0" err="1" smtClean="0"/>
              <a:t>tipologia</a:t>
            </a:r>
            <a:r>
              <a:rPr lang="en-US" dirty="0" smtClean="0"/>
              <a:t> di </a:t>
            </a:r>
            <a:r>
              <a:rPr lang="en-US" dirty="0" err="1" smtClean="0"/>
              <a:t>dispositivo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50471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339752" y="188640"/>
            <a:ext cx="5212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4H-SiC Avalanche Photodiode</a:t>
            </a:r>
            <a:endParaRPr lang="it-IT" sz="3200" i="1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04984" y="6295867"/>
            <a:ext cx="4256112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8868-359C-4212-998E-0D2E0FCA200C}" type="datetime1">
              <a:rPr lang="it-IT" smtClean="0"/>
              <a:t>12/11/2015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8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313192"/>
              </p:ext>
            </p:extLst>
          </p:nvPr>
        </p:nvGraphicFramePr>
        <p:xfrm>
          <a:off x="4543581" y="1628800"/>
          <a:ext cx="4144807" cy="315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3" imgW="3335615" imgH="2537381" progId="CorelDraw.Graphic.10">
                  <p:embed/>
                </p:oleObj>
              </mc:Choice>
              <mc:Fallback>
                <p:oleObj name="CorelDRAW" r:id="rId3" imgW="3335615" imgH="253738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581" y="1628800"/>
                        <a:ext cx="4144807" cy="3152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284663" y="5517232"/>
            <a:ext cx="4403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it-IT" sz="2000" b="1" dirty="0">
                <a:solidFill>
                  <a:srgbClr val="FF0000"/>
                </a:solidFill>
              </a:rPr>
              <a:t>Direct exposure of Optically Active Area</a:t>
            </a:r>
          </a:p>
          <a:p>
            <a:r>
              <a:rPr lang="en-GB" altLang="it-IT" sz="2000" b="1" dirty="0">
                <a:solidFill>
                  <a:srgbClr val="FF0000"/>
                </a:solidFill>
              </a:rPr>
              <a:t>and vertical electrical operation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660818" y="188640"/>
            <a:ext cx="84831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 smtClean="0"/>
              <a:t>Starting  point:</a:t>
            </a:r>
          </a:p>
          <a:p>
            <a:r>
              <a:rPr lang="en-GB" sz="2400" i="1" dirty="0" smtClean="0"/>
              <a:t> visible blind – 4H-SiC </a:t>
            </a:r>
            <a:r>
              <a:rPr lang="en-GB" sz="2400" i="1" dirty="0" err="1" smtClean="0"/>
              <a:t>Interdigit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Schottky</a:t>
            </a:r>
            <a:r>
              <a:rPr lang="en-GB" sz="2400" i="1" dirty="0" smtClean="0"/>
              <a:t> UV photodiodes</a:t>
            </a:r>
          </a:p>
          <a:p>
            <a:r>
              <a:rPr lang="en-GB" sz="2400" i="1" dirty="0" smtClean="0"/>
              <a:t>Initially designed and fabricated by CNR-IMM CT</a:t>
            </a:r>
            <a:endParaRPr lang="en-GB" sz="2400" i="1" dirty="0"/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3896072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784-35BE-443C-8C3F-1C069B651929}" type="datetime1">
              <a:rPr lang="it-IT" smtClean="0"/>
              <a:t>12/11/2015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grpSp>
        <p:nvGrpSpPr>
          <p:cNvPr id="19" name="Group 168"/>
          <p:cNvGrpSpPr>
            <a:grpSpLocks/>
          </p:cNvGrpSpPr>
          <p:nvPr/>
        </p:nvGrpSpPr>
        <p:grpSpPr bwMode="auto">
          <a:xfrm>
            <a:off x="1235091" y="3293398"/>
            <a:ext cx="2164908" cy="1883883"/>
            <a:chOff x="7943849" y="35185350"/>
            <a:chExt cx="2533651" cy="2190750"/>
          </a:xfrm>
        </p:grpSpPr>
        <p:pic>
          <p:nvPicPr>
            <p:cNvPr id="20" name="Immagine 11" descr="Bw2s1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43849" y="35354222"/>
              <a:ext cx="2469357" cy="191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67"/>
            <p:cNvSpPr>
              <a:spLocks noChangeArrowheads="1"/>
            </p:cNvSpPr>
            <p:nvPr/>
          </p:nvSpPr>
          <p:spPr bwMode="auto">
            <a:xfrm>
              <a:off x="10172700" y="35185350"/>
              <a:ext cx="304800" cy="21907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ＭＳ Ｐゴシック"/>
                <a:cs typeface="Arial" charset="0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385304" y="5242228"/>
            <a:ext cx="3809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and successively </a:t>
            </a:r>
            <a:r>
              <a:rPr lang="en-GB" i="1" dirty="0" smtClean="0"/>
              <a:t> fabricated  and industrialised by </a:t>
            </a:r>
            <a:r>
              <a:rPr lang="en-GB" i="1" dirty="0"/>
              <a:t>STMicroelectronics </a:t>
            </a:r>
          </a:p>
        </p:txBody>
      </p:sp>
    </p:spTree>
    <p:extLst>
      <p:ext uri="{BB962C8B-B14F-4D97-AF65-F5344CB8AC3E}">
        <p14:creationId xmlns:p14="http://schemas.microsoft.com/office/powerpoint/2010/main" val="39805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0752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SPAD Working Principle</a:t>
            </a:r>
            <a:endParaRPr lang="en-US" sz="3200" i="1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78302"/>
            <a:ext cx="6934200" cy="41209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0" y="5269696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Main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Operation in avalanche </a:t>
            </a:r>
            <a:r>
              <a:rPr lang="en-US" sz="1400" dirty="0"/>
              <a:t>m</a:t>
            </a:r>
            <a:r>
              <a:rPr lang="en-US" sz="1400" dirty="0" smtClean="0"/>
              <a:t>ode with high intrinsic gain (10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÷10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Sensitivity to very low photon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Very fast timing response (hundreds of </a:t>
            </a:r>
            <a:r>
              <a:rPr lang="en-US" sz="1400" dirty="0" err="1" smtClean="0"/>
              <a:t>ps</a:t>
            </a:r>
            <a:r>
              <a:rPr lang="en-US" sz="1400" dirty="0"/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47758" y="574674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APDs operate </a:t>
            </a:r>
            <a:r>
              <a:rPr lang="en-US" sz="1200" u="sng" dirty="0"/>
              <a:t>with the same working principle but </a:t>
            </a:r>
            <a:r>
              <a:rPr lang="en-US" sz="1200" u="sng" dirty="0" smtClean="0"/>
              <a:t>slightly </a:t>
            </a:r>
            <a:r>
              <a:rPr lang="en-US" sz="1200" u="sng" dirty="0"/>
              <a:t>below the </a:t>
            </a:r>
            <a:r>
              <a:rPr lang="en-US" sz="1200" u="sng" dirty="0" smtClean="0"/>
              <a:t>BV and limited gain (10</a:t>
            </a:r>
            <a:r>
              <a:rPr lang="en-US" sz="1200" u="sng" baseline="30000" dirty="0" smtClean="0"/>
              <a:t>2</a:t>
            </a:r>
            <a:r>
              <a:rPr lang="en-US" sz="1200" u="sng" dirty="0" smtClean="0"/>
              <a:t>÷10</a:t>
            </a:r>
            <a:r>
              <a:rPr lang="en-US" sz="1200" u="sng" baseline="30000" dirty="0"/>
              <a:t>3</a:t>
            </a:r>
            <a:r>
              <a:rPr lang="en-US" sz="1200" u="sng" dirty="0" smtClean="0"/>
              <a:t>)</a:t>
            </a:r>
            <a:endParaRPr lang="en-US" sz="1200" u="sng" dirty="0"/>
          </a:p>
          <a:p>
            <a:endParaRPr lang="en-US" sz="1200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65512" y="6285359"/>
            <a:ext cx="4040088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D793-F37A-4834-8906-32E4086DC485}" type="datetime1">
              <a:rPr lang="it-IT" smtClean="0"/>
              <a:t>12/11/2015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4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116632"/>
            <a:ext cx="807524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i="1" dirty="0" smtClean="0"/>
              <a:t>4H-SiC APD/SPAD possible geometry</a:t>
            </a:r>
            <a:endParaRPr lang="en-GB" sz="32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8747" y="4012362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400" dirty="0" smtClean="0"/>
              <a:t>P+/N/N- </a:t>
            </a:r>
            <a:r>
              <a:rPr lang="it-IT" sz="1400" dirty="0" err="1"/>
              <a:t>s</a:t>
            </a:r>
            <a:r>
              <a:rPr lang="it-IT" sz="1400" dirty="0" err="1" smtClean="0"/>
              <a:t>tructure</a:t>
            </a:r>
            <a:endParaRPr lang="it-IT" sz="14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400" dirty="0" smtClean="0"/>
              <a:t>P+/N </a:t>
            </a:r>
            <a:r>
              <a:rPr lang="it-IT" sz="1400" dirty="0" err="1" smtClean="0"/>
              <a:t>shallow</a:t>
            </a:r>
            <a:r>
              <a:rPr lang="it-IT" sz="1400" dirty="0" smtClean="0"/>
              <a:t> </a:t>
            </a:r>
            <a:r>
              <a:rPr lang="it-IT" sz="1400" dirty="0" err="1" smtClean="0"/>
              <a:t>junction</a:t>
            </a:r>
            <a:r>
              <a:rPr lang="it-IT" sz="1400" dirty="0" smtClean="0"/>
              <a:t> </a:t>
            </a:r>
            <a:r>
              <a:rPr lang="it-IT" sz="1400" dirty="0" err="1" smtClean="0"/>
              <a:t>defined</a:t>
            </a:r>
            <a:r>
              <a:rPr lang="it-IT" sz="1400" dirty="0" smtClean="0"/>
              <a:t> by P+ </a:t>
            </a:r>
            <a:r>
              <a:rPr lang="it-IT" sz="1400" dirty="0" err="1" smtClean="0"/>
              <a:t>implantation</a:t>
            </a:r>
            <a:endParaRPr lang="it-IT" sz="14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400" dirty="0" smtClean="0"/>
              <a:t>P- </a:t>
            </a:r>
            <a:r>
              <a:rPr lang="it-IT" sz="1400" dirty="0" err="1" smtClean="0"/>
              <a:t>implanted</a:t>
            </a:r>
            <a:r>
              <a:rPr lang="it-IT" sz="1400" dirty="0" smtClean="0"/>
              <a:t> </a:t>
            </a:r>
            <a:r>
              <a:rPr lang="it-IT" sz="1400" dirty="0" err="1" smtClean="0"/>
              <a:t>edge</a:t>
            </a:r>
            <a:r>
              <a:rPr lang="it-IT" sz="1400" dirty="0" smtClean="0"/>
              <a:t> ring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200" y="364303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Main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Features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TextBox 136"/>
          <p:cNvSpPr txBox="1"/>
          <p:nvPr/>
        </p:nvSpPr>
        <p:spPr>
          <a:xfrm>
            <a:off x="128395" y="4852898"/>
            <a:ext cx="8970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4H-SiC </a:t>
            </a:r>
            <a:r>
              <a:rPr lang="en-US" sz="1400" u="sng" dirty="0" smtClean="0">
                <a:solidFill>
                  <a:srgbClr val="00B0F0"/>
                </a:solidFill>
              </a:rPr>
              <a:t>P-on-N</a:t>
            </a:r>
            <a:r>
              <a:rPr lang="en-US" sz="1400" dirty="0" smtClean="0"/>
              <a:t> shallow junctions operating in Geiger mode are widely preferable due to the higher holes impact ionization rate about one </a:t>
            </a:r>
            <a:r>
              <a:rPr lang="en-US" sz="1400" dirty="0"/>
              <a:t>order of magnitude </a:t>
            </a:r>
            <a:r>
              <a:rPr lang="en-US" sz="1400" dirty="0" smtClean="0"/>
              <a:t>higher than the electron </a:t>
            </a:r>
            <a:r>
              <a:rPr lang="en-US" sz="1400" dirty="0"/>
              <a:t>ionization coefficient </a:t>
            </a:r>
            <a:r>
              <a:rPr lang="en-US" sz="1400" dirty="0" smtClean="0"/>
              <a:t>which </a:t>
            </a:r>
            <a:r>
              <a:rPr lang="en-US" sz="1400" dirty="0"/>
              <a:t>means that </a:t>
            </a:r>
            <a:r>
              <a:rPr lang="en-US" sz="1400" dirty="0" smtClean="0"/>
              <a:t>the avalanche </a:t>
            </a:r>
            <a:r>
              <a:rPr lang="en-US" sz="1400" dirty="0"/>
              <a:t>multiplication is dominated by hole </a:t>
            </a:r>
            <a:r>
              <a:rPr lang="en-US" sz="1400" dirty="0" smtClean="0"/>
              <a:t>injections; </a:t>
            </a:r>
          </a:p>
        </p:txBody>
      </p:sp>
      <p:grpSp>
        <p:nvGrpSpPr>
          <p:cNvPr id="34" name="Gruppo 33"/>
          <p:cNvGrpSpPr/>
          <p:nvPr/>
        </p:nvGrpSpPr>
        <p:grpSpPr>
          <a:xfrm>
            <a:off x="2987824" y="1233716"/>
            <a:ext cx="3240360" cy="2123276"/>
            <a:chOff x="4078452" y="1712024"/>
            <a:chExt cx="2214124" cy="1395898"/>
          </a:xfrm>
        </p:grpSpPr>
        <p:sp>
          <p:nvSpPr>
            <p:cNvPr id="14" name="Rectangle 114"/>
            <p:cNvSpPr/>
            <p:nvPr/>
          </p:nvSpPr>
          <p:spPr>
            <a:xfrm>
              <a:off x="4171288" y="1775619"/>
              <a:ext cx="535711" cy="1683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4"/>
            <p:cNvSpPr/>
            <p:nvPr/>
          </p:nvSpPr>
          <p:spPr>
            <a:xfrm>
              <a:off x="4439144" y="1867747"/>
              <a:ext cx="479284" cy="168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4082776" y="2058787"/>
              <a:ext cx="2209800" cy="1049135"/>
              <a:chOff x="6096000" y="2058787"/>
              <a:chExt cx="2209800" cy="1049135"/>
            </a:xfrm>
          </p:grpSpPr>
          <p:sp>
            <p:nvSpPr>
              <p:cNvPr id="17" name="Rectangle 114"/>
              <p:cNvSpPr/>
              <p:nvPr/>
            </p:nvSpPr>
            <p:spPr>
              <a:xfrm>
                <a:off x="6096000" y="2058787"/>
                <a:ext cx="2209800" cy="2095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14"/>
              <p:cNvSpPr/>
              <p:nvPr/>
            </p:nvSpPr>
            <p:spPr>
              <a:xfrm>
                <a:off x="6096000" y="2088003"/>
                <a:ext cx="2209800" cy="5238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13"/>
              <p:cNvSpPr/>
              <p:nvPr/>
            </p:nvSpPr>
            <p:spPr>
              <a:xfrm>
                <a:off x="6096000" y="2286533"/>
                <a:ext cx="2209800" cy="4191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15"/>
              <p:cNvSpPr/>
              <p:nvPr/>
            </p:nvSpPr>
            <p:spPr>
              <a:xfrm>
                <a:off x="6096000" y="2688822"/>
                <a:ext cx="2209800" cy="20955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115"/>
              <p:cNvSpPr/>
              <p:nvPr/>
            </p:nvSpPr>
            <p:spPr>
              <a:xfrm>
                <a:off x="6096000" y="2898372"/>
                <a:ext cx="2209800" cy="10477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Ni</a:t>
                </a:r>
                <a:r>
                  <a:rPr lang="en-US" sz="80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800" dirty="0" smtClean="0">
                    <a:solidFill>
                      <a:schemeClr val="tx1"/>
                    </a:solidFill>
                  </a:rPr>
                  <a:t>Si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15"/>
              <p:cNvSpPr/>
              <p:nvPr/>
            </p:nvSpPr>
            <p:spPr>
              <a:xfrm>
                <a:off x="6096000" y="3003147"/>
                <a:ext cx="2209800" cy="10477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 smtClean="0">
                    <a:solidFill>
                      <a:schemeClr val="tx1"/>
                    </a:solidFill>
                  </a:rPr>
                  <a:t>Ti/Ni/Au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Rectangle 114"/>
            <p:cNvSpPr/>
            <p:nvPr/>
          </p:nvSpPr>
          <p:spPr>
            <a:xfrm>
              <a:off x="5523174" y="1867747"/>
              <a:ext cx="479284" cy="168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117"/>
            <p:cNvSpPr txBox="1"/>
            <p:nvPr/>
          </p:nvSpPr>
          <p:spPr>
            <a:xfrm>
              <a:off x="4094997" y="2455701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</a:t>
              </a:r>
              <a:r>
                <a:rPr lang="en-US" sz="1200" baseline="30000" dirty="0"/>
                <a:t>-</a:t>
              </a:r>
            </a:p>
          </p:txBody>
        </p:sp>
        <p:sp>
          <p:nvSpPr>
            <p:cNvPr id="25" name="TextBox 118"/>
            <p:cNvSpPr txBox="1"/>
            <p:nvPr/>
          </p:nvSpPr>
          <p:spPr>
            <a:xfrm>
              <a:off x="4087082" y="2050161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</a:t>
              </a:r>
              <a:r>
                <a:rPr lang="en-US" sz="1200" baseline="30000" dirty="0" smtClean="0"/>
                <a:t>+</a:t>
              </a:r>
              <a:endParaRPr lang="en-US" sz="1200" baseline="30000" dirty="0"/>
            </a:p>
          </p:txBody>
        </p:sp>
        <p:sp>
          <p:nvSpPr>
            <p:cNvPr id="26" name="TextBox 119"/>
            <p:cNvSpPr txBox="1"/>
            <p:nvPr/>
          </p:nvSpPr>
          <p:spPr>
            <a:xfrm>
              <a:off x="4101466" y="2657548"/>
              <a:ext cx="1500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</a:t>
              </a:r>
              <a:r>
                <a:rPr lang="en-US" sz="1200" baseline="30000" dirty="0" smtClean="0"/>
                <a:t>++ </a:t>
              </a:r>
              <a:r>
                <a:rPr lang="en-US" sz="1200" dirty="0" smtClean="0"/>
                <a:t>Substrate</a:t>
              </a:r>
              <a:endParaRPr lang="en-US" sz="1200" dirty="0"/>
            </a:p>
          </p:txBody>
        </p:sp>
        <p:sp>
          <p:nvSpPr>
            <p:cNvPr id="27" name="Freeform 46"/>
            <p:cNvSpPr>
              <a:spLocks noChangeAspect="1"/>
            </p:cNvSpPr>
            <p:nvPr/>
          </p:nvSpPr>
          <p:spPr bwMode="auto">
            <a:xfrm>
              <a:off x="4777355" y="2064432"/>
              <a:ext cx="848304" cy="99130"/>
            </a:xfrm>
            <a:custGeom>
              <a:avLst/>
              <a:gdLst>
                <a:gd name="T0" fmla="*/ 0 w 2452"/>
                <a:gd name="T1" fmla="*/ 2 h 279"/>
                <a:gd name="T2" fmla="*/ 4 w 2452"/>
                <a:gd name="T3" fmla="*/ 38 h 279"/>
                <a:gd name="T4" fmla="*/ 8 w 2452"/>
                <a:gd name="T5" fmla="*/ 72 h 279"/>
                <a:gd name="T6" fmla="*/ 16 w 2452"/>
                <a:gd name="T7" fmla="*/ 112 h 279"/>
                <a:gd name="T8" fmla="*/ 26 w 2452"/>
                <a:gd name="T9" fmla="*/ 146 h 279"/>
                <a:gd name="T10" fmla="*/ 38 w 2452"/>
                <a:gd name="T11" fmla="*/ 178 h 279"/>
                <a:gd name="T12" fmla="*/ 54 w 2452"/>
                <a:gd name="T13" fmla="*/ 206 h 279"/>
                <a:gd name="T14" fmla="*/ 72 w 2452"/>
                <a:gd name="T15" fmla="*/ 238 h 279"/>
                <a:gd name="T16" fmla="*/ 94 w 2452"/>
                <a:gd name="T17" fmla="*/ 256 h 279"/>
                <a:gd name="T18" fmla="*/ 120 w 2452"/>
                <a:gd name="T19" fmla="*/ 270 h 279"/>
                <a:gd name="T20" fmla="*/ 156 w 2452"/>
                <a:gd name="T21" fmla="*/ 279 h 279"/>
                <a:gd name="T22" fmla="*/ 2316 w 2452"/>
                <a:gd name="T23" fmla="*/ 278 h 279"/>
                <a:gd name="T24" fmla="*/ 2350 w 2452"/>
                <a:gd name="T25" fmla="*/ 268 h 279"/>
                <a:gd name="T26" fmla="*/ 2384 w 2452"/>
                <a:gd name="T27" fmla="*/ 250 h 279"/>
                <a:gd name="T28" fmla="*/ 2406 w 2452"/>
                <a:gd name="T29" fmla="*/ 216 h 279"/>
                <a:gd name="T30" fmla="*/ 2420 w 2452"/>
                <a:gd name="T31" fmla="*/ 186 h 279"/>
                <a:gd name="T32" fmla="*/ 2430 w 2452"/>
                <a:gd name="T33" fmla="*/ 162 h 279"/>
                <a:gd name="T34" fmla="*/ 2440 w 2452"/>
                <a:gd name="T35" fmla="*/ 126 h 279"/>
                <a:gd name="T36" fmla="*/ 2446 w 2452"/>
                <a:gd name="T37" fmla="*/ 94 h 279"/>
                <a:gd name="T38" fmla="*/ 2450 w 2452"/>
                <a:gd name="T39" fmla="*/ 60 h 279"/>
                <a:gd name="T40" fmla="*/ 2450 w 2452"/>
                <a:gd name="T41" fmla="*/ 28 h 279"/>
                <a:gd name="T42" fmla="*/ 2452 w 2452"/>
                <a:gd name="T43" fmla="*/ 0 h 279"/>
                <a:gd name="T44" fmla="*/ 0 w 2452"/>
                <a:gd name="T45" fmla="*/ 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2" h="279">
                  <a:moveTo>
                    <a:pt x="0" y="2"/>
                  </a:moveTo>
                  <a:lnTo>
                    <a:pt x="4" y="38"/>
                  </a:lnTo>
                  <a:lnTo>
                    <a:pt x="8" y="72"/>
                  </a:lnTo>
                  <a:lnTo>
                    <a:pt x="16" y="112"/>
                  </a:lnTo>
                  <a:lnTo>
                    <a:pt x="26" y="146"/>
                  </a:lnTo>
                  <a:lnTo>
                    <a:pt x="38" y="178"/>
                  </a:lnTo>
                  <a:lnTo>
                    <a:pt x="54" y="206"/>
                  </a:lnTo>
                  <a:lnTo>
                    <a:pt x="72" y="238"/>
                  </a:lnTo>
                  <a:lnTo>
                    <a:pt x="94" y="256"/>
                  </a:lnTo>
                  <a:lnTo>
                    <a:pt x="120" y="270"/>
                  </a:lnTo>
                  <a:lnTo>
                    <a:pt x="156" y="279"/>
                  </a:lnTo>
                  <a:lnTo>
                    <a:pt x="2316" y="278"/>
                  </a:lnTo>
                  <a:lnTo>
                    <a:pt x="2350" y="268"/>
                  </a:lnTo>
                  <a:lnTo>
                    <a:pt x="2384" y="250"/>
                  </a:lnTo>
                  <a:lnTo>
                    <a:pt x="2406" y="216"/>
                  </a:lnTo>
                  <a:lnTo>
                    <a:pt x="2420" y="186"/>
                  </a:lnTo>
                  <a:lnTo>
                    <a:pt x="2430" y="162"/>
                  </a:lnTo>
                  <a:lnTo>
                    <a:pt x="2440" y="126"/>
                  </a:lnTo>
                  <a:lnTo>
                    <a:pt x="2446" y="94"/>
                  </a:lnTo>
                  <a:lnTo>
                    <a:pt x="2450" y="60"/>
                  </a:lnTo>
                  <a:lnTo>
                    <a:pt x="2450" y="28"/>
                  </a:lnTo>
                  <a:lnTo>
                    <a:pt x="2452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47843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 w="9525" cap="flat" cmpd="sng">
              <a:solidFill>
                <a:srgbClr val="0033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8"/>
            <p:cNvSpPr>
              <a:spLocks noChangeAspect="1"/>
            </p:cNvSpPr>
            <p:nvPr/>
          </p:nvSpPr>
          <p:spPr bwMode="auto">
            <a:xfrm>
              <a:off x="4499543" y="2049261"/>
              <a:ext cx="287337" cy="129873"/>
            </a:xfrm>
            <a:custGeom>
              <a:avLst/>
              <a:gdLst>
                <a:gd name="T0" fmla="*/ 0 w 742"/>
                <a:gd name="T1" fmla="*/ 0 h 336"/>
                <a:gd name="T2" fmla="*/ 2 w 742"/>
                <a:gd name="T3" fmla="*/ 70 h 336"/>
                <a:gd name="T4" fmla="*/ 12 w 742"/>
                <a:gd name="T5" fmla="*/ 130 h 336"/>
                <a:gd name="T6" fmla="*/ 22 w 742"/>
                <a:gd name="T7" fmla="*/ 178 h 336"/>
                <a:gd name="T8" fmla="*/ 42 w 742"/>
                <a:gd name="T9" fmla="*/ 234 h 336"/>
                <a:gd name="T10" fmla="*/ 72 w 742"/>
                <a:gd name="T11" fmla="*/ 284 h 336"/>
                <a:gd name="T12" fmla="*/ 116 w 742"/>
                <a:gd name="T13" fmla="*/ 324 h 336"/>
                <a:gd name="T14" fmla="*/ 164 w 742"/>
                <a:gd name="T15" fmla="*/ 336 h 336"/>
                <a:gd name="T16" fmla="*/ 559 w 742"/>
                <a:gd name="T17" fmla="*/ 336 h 336"/>
                <a:gd name="T18" fmla="*/ 605 w 742"/>
                <a:gd name="T19" fmla="*/ 326 h 336"/>
                <a:gd name="T20" fmla="*/ 660 w 742"/>
                <a:gd name="T21" fmla="*/ 288 h 336"/>
                <a:gd name="T22" fmla="*/ 690 w 742"/>
                <a:gd name="T23" fmla="*/ 246 h 336"/>
                <a:gd name="T24" fmla="*/ 720 w 742"/>
                <a:gd name="T25" fmla="*/ 188 h 336"/>
                <a:gd name="T26" fmla="*/ 730 w 742"/>
                <a:gd name="T27" fmla="*/ 128 h 336"/>
                <a:gd name="T28" fmla="*/ 738 w 742"/>
                <a:gd name="T29" fmla="*/ 68 h 336"/>
                <a:gd name="T30" fmla="*/ 742 w 742"/>
                <a:gd name="T31" fmla="*/ 0 h 336"/>
                <a:gd name="T32" fmla="*/ 0 w 742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2" h="336">
                  <a:moveTo>
                    <a:pt x="0" y="0"/>
                  </a:moveTo>
                  <a:lnTo>
                    <a:pt x="2" y="70"/>
                  </a:lnTo>
                  <a:lnTo>
                    <a:pt x="12" y="130"/>
                  </a:lnTo>
                  <a:lnTo>
                    <a:pt x="22" y="178"/>
                  </a:lnTo>
                  <a:cubicBezTo>
                    <a:pt x="27" y="195"/>
                    <a:pt x="34" y="216"/>
                    <a:pt x="42" y="234"/>
                  </a:cubicBezTo>
                  <a:cubicBezTo>
                    <a:pt x="50" y="252"/>
                    <a:pt x="60" y="269"/>
                    <a:pt x="72" y="284"/>
                  </a:cubicBezTo>
                  <a:cubicBezTo>
                    <a:pt x="84" y="299"/>
                    <a:pt x="101" y="315"/>
                    <a:pt x="116" y="324"/>
                  </a:cubicBezTo>
                  <a:lnTo>
                    <a:pt x="164" y="336"/>
                  </a:lnTo>
                  <a:lnTo>
                    <a:pt x="559" y="336"/>
                  </a:lnTo>
                  <a:lnTo>
                    <a:pt x="605" y="326"/>
                  </a:lnTo>
                  <a:cubicBezTo>
                    <a:pt x="622" y="318"/>
                    <a:pt x="646" y="301"/>
                    <a:pt x="660" y="288"/>
                  </a:cubicBezTo>
                  <a:cubicBezTo>
                    <a:pt x="674" y="275"/>
                    <a:pt x="680" y="263"/>
                    <a:pt x="690" y="246"/>
                  </a:cubicBezTo>
                  <a:cubicBezTo>
                    <a:pt x="700" y="229"/>
                    <a:pt x="713" y="207"/>
                    <a:pt x="720" y="188"/>
                  </a:cubicBezTo>
                  <a:lnTo>
                    <a:pt x="730" y="128"/>
                  </a:lnTo>
                  <a:lnTo>
                    <a:pt x="738" y="68"/>
                  </a:lnTo>
                  <a:lnTo>
                    <a:pt x="7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48"/>
            <p:cNvSpPr>
              <a:spLocks noChangeAspect="1"/>
            </p:cNvSpPr>
            <p:nvPr/>
          </p:nvSpPr>
          <p:spPr bwMode="auto">
            <a:xfrm>
              <a:off x="5602470" y="2049262"/>
              <a:ext cx="287337" cy="129873"/>
            </a:xfrm>
            <a:custGeom>
              <a:avLst/>
              <a:gdLst>
                <a:gd name="T0" fmla="*/ 0 w 742"/>
                <a:gd name="T1" fmla="*/ 0 h 336"/>
                <a:gd name="T2" fmla="*/ 2 w 742"/>
                <a:gd name="T3" fmla="*/ 70 h 336"/>
                <a:gd name="T4" fmla="*/ 12 w 742"/>
                <a:gd name="T5" fmla="*/ 130 h 336"/>
                <a:gd name="T6" fmla="*/ 22 w 742"/>
                <a:gd name="T7" fmla="*/ 178 h 336"/>
                <a:gd name="T8" fmla="*/ 42 w 742"/>
                <a:gd name="T9" fmla="*/ 234 h 336"/>
                <a:gd name="T10" fmla="*/ 72 w 742"/>
                <a:gd name="T11" fmla="*/ 284 h 336"/>
                <a:gd name="T12" fmla="*/ 116 w 742"/>
                <a:gd name="T13" fmla="*/ 324 h 336"/>
                <a:gd name="T14" fmla="*/ 164 w 742"/>
                <a:gd name="T15" fmla="*/ 336 h 336"/>
                <a:gd name="T16" fmla="*/ 559 w 742"/>
                <a:gd name="T17" fmla="*/ 336 h 336"/>
                <a:gd name="T18" fmla="*/ 605 w 742"/>
                <a:gd name="T19" fmla="*/ 326 h 336"/>
                <a:gd name="T20" fmla="*/ 660 w 742"/>
                <a:gd name="T21" fmla="*/ 288 h 336"/>
                <a:gd name="T22" fmla="*/ 690 w 742"/>
                <a:gd name="T23" fmla="*/ 246 h 336"/>
                <a:gd name="T24" fmla="*/ 720 w 742"/>
                <a:gd name="T25" fmla="*/ 188 h 336"/>
                <a:gd name="T26" fmla="*/ 730 w 742"/>
                <a:gd name="T27" fmla="*/ 128 h 336"/>
                <a:gd name="T28" fmla="*/ 738 w 742"/>
                <a:gd name="T29" fmla="*/ 68 h 336"/>
                <a:gd name="T30" fmla="*/ 742 w 742"/>
                <a:gd name="T31" fmla="*/ 0 h 336"/>
                <a:gd name="T32" fmla="*/ 0 w 742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2" h="336">
                  <a:moveTo>
                    <a:pt x="0" y="0"/>
                  </a:moveTo>
                  <a:lnTo>
                    <a:pt x="2" y="70"/>
                  </a:lnTo>
                  <a:lnTo>
                    <a:pt x="12" y="130"/>
                  </a:lnTo>
                  <a:lnTo>
                    <a:pt x="22" y="178"/>
                  </a:lnTo>
                  <a:cubicBezTo>
                    <a:pt x="27" y="195"/>
                    <a:pt x="34" y="216"/>
                    <a:pt x="42" y="234"/>
                  </a:cubicBezTo>
                  <a:cubicBezTo>
                    <a:pt x="50" y="252"/>
                    <a:pt x="60" y="269"/>
                    <a:pt x="72" y="284"/>
                  </a:cubicBezTo>
                  <a:cubicBezTo>
                    <a:pt x="84" y="299"/>
                    <a:pt x="101" y="315"/>
                    <a:pt x="116" y="324"/>
                  </a:cubicBezTo>
                  <a:lnTo>
                    <a:pt x="164" y="336"/>
                  </a:lnTo>
                  <a:lnTo>
                    <a:pt x="559" y="336"/>
                  </a:lnTo>
                  <a:lnTo>
                    <a:pt x="605" y="326"/>
                  </a:lnTo>
                  <a:cubicBezTo>
                    <a:pt x="622" y="318"/>
                    <a:pt x="646" y="301"/>
                    <a:pt x="660" y="288"/>
                  </a:cubicBezTo>
                  <a:cubicBezTo>
                    <a:pt x="674" y="275"/>
                    <a:pt x="680" y="263"/>
                    <a:pt x="690" y="246"/>
                  </a:cubicBezTo>
                  <a:cubicBezTo>
                    <a:pt x="700" y="229"/>
                    <a:pt x="713" y="207"/>
                    <a:pt x="720" y="188"/>
                  </a:cubicBezTo>
                  <a:lnTo>
                    <a:pt x="730" y="128"/>
                  </a:lnTo>
                  <a:lnTo>
                    <a:pt x="738" y="68"/>
                  </a:lnTo>
                  <a:lnTo>
                    <a:pt x="7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5460940" y="1833600"/>
              <a:ext cx="4395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Ni</a:t>
              </a:r>
              <a:r>
                <a:rPr lang="en-US" sz="900" baseline="-25000" dirty="0"/>
                <a:t>2</a:t>
              </a:r>
              <a:r>
                <a:rPr lang="en-US" sz="900" dirty="0"/>
                <a:t>Si</a:t>
              </a: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4078452" y="1712024"/>
              <a:ext cx="6126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Ti/</a:t>
              </a:r>
              <a:r>
                <a:rPr lang="en-US" sz="800" dirty="0" err="1" smtClean="0"/>
                <a:t>AlSiCu</a:t>
              </a:r>
              <a:endParaRPr lang="en-US" sz="800" dirty="0"/>
            </a:p>
          </p:txBody>
        </p:sp>
        <p:sp>
          <p:nvSpPr>
            <p:cNvPr id="32" name="Rectangle 114"/>
            <p:cNvSpPr/>
            <p:nvPr/>
          </p:nvSpPr>
          <p:spPr>
            <a:xfrm>
              <a:off x="5808490" y="1956867"/>
              <a:ext cx="481291" cy="92128"/>
            </a:xfrm>
            <a:custGeom>
              <a:avLst/>
              <a:gdLst>
                <a:gd name="connsiteX0" fmla="*/ 0 w 479284"/>
                <a:gd name="connsiteY0" fmla="*/ 0 h 92128"/>
                <a:gd name="connsiteX1" fmla="*/ 479284 w 479284"/>
                <a:gd name="connsiteY1" fmla="*/ 0 h 92128"/>
                <a:gd name="connsiteX2" fmla="*/ 479284 w 479284"/>
                <a:gd name="connsiteY2" fmla="*/ 92128 h 92128"/>
                <a:gd name="connsiteX3" fmla="*/ 0 w 479284"/>
                <a:gd name="connsiteY3" fmla="*/ 92128 h 92128"/>
                <a:gd name="connsiteX4" fmla="*/ 0 w 479284"/>
                <a:gd name="connsiteY4" fmla="*/ 0 h 92128"/>
                <a:gd name="connsiteX0" fmla="*/ 42760 w 479284"/>
                <a:gd name="connsiteY0" fmla="*/ 19735 h 92128"/>
                <a:gd name="connsiteX1" fmla="*/ 479284 w 479284"/>
                <a:gd name="connsiteY1" fmla="*/ 0 h 92128"/>
                <a:gd name="connsiteX2" fmla="*/ 479284 w 479284"/>
                <a:gd name="connsiteY2" fmla="*/ 92128 h 92128"/>
                <a:gd name="connsiteX3" fmla="*/ 0 w 479284"/>
                <a:gd name="connsiteY3" fmla="*/ 92128 h 92128"/>
                <a:gd name="connsiteX4" fmla="*/ 42760 w 479284"/>
                <a:gd name="connsiteY4" fmla="*/ 19735 h 92128"/>
                <a:gd name="connsiteX0" fmla="*/ 42760 w 479284"/>
                <a:gd name="connsiteY0" fmla="*/ 22315 h 94708"/>
                <a:gd name="connsiteX1" fmla="*/ 479284 w 479284"/>
                <a:gd name="connsiteY1" fmla="*/ 2580 h 94708"/>
                <a:gd name="connsiteX2" fmla="*/ 479284 w 479284"/>
                <a:gd name="connsiteY2" fmla="*/ 94708 h 94708"/>
                <a:gd name="connsiteX3" fmla="*/ 0 w 479284"/>
                <a:gd name="connsiteY3" fmla="*/ 94708 h 94708"/>
                <a:gd name="connsiteX4" fmla="*/ 42760 w 479284"/>
                <a:gd name="connsiteY4" fmla="*/ 22315 h 94708"/>
                <a:gd name="connsiteX0" fmla="*/ 42760 w 479284"/>
                <a:gd name="connsiteY0" fmla="*/ 23976 h 96369"/>
                <a:gd name="connsiteX1" fmla="*/ 63376 w 479284"/>
                <a:gd name="connsiteY1" fmla="*/ 16301 h 96369"/>
                <a:gd name="connsiteX2" fmla="*/ 479284 w 479284"/>
                <a:gd name="connsiteY2" fmla="*/ 4241 h 96369"/>
                <a:gd name="connsiteX3" fmla="*/ 479284 w 479284"/>
                <a:gd name="connsiteY3" fmla="*/ 96369 h 96369"/>
                <a:gd name="connsiteX4" fmla="*/ 0 w 479284"/>
                <a:gd name="connsiteY4" fmla="*/ 96369 h 96369"/>
                <a:gd name="connsiteX5" fmla="*/ 42760 w 479284"/>
                <a:gd name="connsiteY5" fmla="*/ 23976 h 96369"/>
                <a:gd name="connsiteX0" fmla="*/ 42760 w 479284"/>
                <a:gd name="connsiteY0" fmla="*/ 23976 h 96369"/>
                <a:gd name="connsiteX1" fmla="*/ 63376 w 479284"/>
                <a:gd name="connsiteY1" fmla="*/ 16301 h 96369"/>
                <a:gd name="connsiteX2" fmla="*/ 479284 w 479284"/>
                <a:gd name="connsiteY2" fmla="*/ 4241 h 96369"/>
                <a:gd name="connsiteX3" fmla="*/ 479284 w 479284"/>
                <a:gd name="connsiteY3" fmla="*/ 96369 h 96369"/>
                <a:gd name="connsiteX4" fmla="*/ 0 w 479284"/>
                <a:gd name="connsiteY4" fmla="*/ 96369 h 96369"/>
                <a:gd name="connsiteX5" fmla="*/ 42760 w 479284"/>
                <a:gd name="connsiteY5" fmla="*/ 23976 h 96369"/>
                <a:gd name="connsiteX0" fmla="*/ 26314 w 479284"/>
                <a:gd name="connsiteY0" fmla="*/ 57625 h 97126"/>
                <a:gd name="connsiteX1" fmla="*/ 63376 w 479284"/>
                <a:gd name="connsiteY1" fmla="*/ 17058 h 97126"/>
                <a:gd name="connsiteX2" fmla="*/ 479284 w 479284"/>
                <a:gd name="connsiteY2" fmla="*/ 4998 h 97126"/>
                <a:gd name="connsiteX3" fmla="*/ 479284 w 479284"/>
                <a:gd name="connsiteY3" fmla="*/ 97126 h 97126"/>
                <a:gd name="connsiteX4" fmla="*/ 0 w 479284"/>
                <a:gd name="connsiteY4" fmla="*/ 97126 h 97126"/>
                <a:gd name="connsiteX5" fmla="*/ 26314 w 479284"/>
                <a:gd name="connsiteY5" fmla="*/ 57625 h 97126"/>
                <a:gd name="connsiteX0" fmla="*/ 26314 w 479284"/>
                <a:gd name="connsiteY0" fmla="*/ 59097 h 98598"/>
                <a:gd name="connsiteX1" fmla="*/ 129160 w 479284"/>
                <a:gd name="connsiteY1" fmla="*/ 11952 h 98598"/>
                <a:gd name="connsiteX2" fmla="*/ 479284 w 479284"/>
                <a:gd name="connsiteY2" fmla="*/ 6470 h 98598"/>
                <a:gd name="connsiteX3" fmla="*/ 479284 w 479284"/>
                <a:gd name="connsiteY3" fmla="*/ 98598 h 98598"/>
                <a:gd name="connsiteX4" fmla="*/ 0 w 479284"/>
                <a:gd name="connsiteY4" fmla="*/ 98598 h 98598"/>
                <a:gd name="connsiteX5" fmla="*/ 26314 w 479284"/>
                <a:gd name="connsiteY5" fmla="*/ 59097 h 98598"/>
                <a:gd name="connsiteX0" fmla="*/ 29589 w 479284"/>
                <a:gd name="connsiteY0" fmla="*/ 38638 h 97875"/>
                <a:gd name="connsiteX1" fmla="*/ 129160 w 479284"/>
                <a:gd name="connsiteY1" fmla="*/ 11229 h 97875"/>
                <a:gd name="connsiteX2" fmla="*/ 479284 w 479284"/>
                <a:gd name="connsiteY2" fmla="*/ 5747 h 97875"/>
                <a:gd name="connsiteX3" fmla="*/ 479284 w 479284"/>
                <a:gd name="connsiteY3" fmla="*/ 97875 h 97875"/>
                <a:gd name="connsiteX4" fmla="*/ 0 w 479284"/>
                <a:gd name="connsiteY4" fmla="*/ 97875 h 97875"/>
                <a:gd name="connsiteX5" fmla="*/ 29589 w 479284"/>
                <a:gd name="connsiteY5" fmla="*/ 38638 h 97875"/>
                <a:gd name="connsiteX0" fmla="*/ 29589 w 479284"/>
                <a:gd name="connsiteY0" fmla="*/ 44076 h 103313"/>
                <a:gd name="connsiteX1" fmla="*/ 116058 w 479284"/>
                <a:gd name="connsiteY1" fmla="*/ 3510 h 103313"/>
                <a:gd name="connsiteX2" fmla="*/ 479284 w 479284"/>
                <a:gd name="connsiteY2" fmla="*/ 11185 h 103313"/>
                <a:gd name="connsiteX3" fmla="*/ 479284 w 479284"/>
                <a:gd name="connsiteY3" fmla="*/ 103313 h 103313"/>
                <a:gd name="connsiteX4" fmla="*/ 0 w 479284"/>
                <a:gd name="connsiteY4" fmla="*/ 103313 h 103313"/>
                <a:gd name="connsiteX5" fmla="*/ 29589 w 479284"/>
                <a:gd name="connsiteY5" fmla="*/ 44076 h 103313"/>
                <a:gd name="connsiteX0" fmla="*/ 29589 w 479284"/>
                <a:gd name="connsiteY0" fmla="*/ 40566 h 99803"/>
                <a:gd name="connsiteX1" fmla="*/ 116058 w 479284"/>
                <a:gd name="connsiteY1" fmla="*/ 0 h 99803"/>
                <a:gd name="connsiteX2" fmla="*/ 479284 w 479284"/>
                <a:gd name="connsiteY2" fmla="*/ 7675 h 99803"/>
                <a:gd name="connsiteX3" fmla="*/ 479284 w 479284"/>
                <a:gd name="connsiteY3" fmla="*/ 99803 h 99803"/>
                <a:gd name="connsiteX4" fmla="*/ 0 w 479284"/>
                <a:gd name="connsiteY4" fmla="*/ 99803 h 99803"/>
                <a:gd name="connsiteX5" fmla="*/ 29589 w 479284"/>
                <a:gd name="connsiteY5" fmla="*/ 40566 h 99803"/>
                <a:gd name="connsiteX0" fmla="*/ 29589 w 479284"/>
                <a:gd name="connsiteY0" fmla="*/ 32891 h 92128"/>
                <a:gd name="connsiteX1" fmla="*/ 96405 w 479284"/>
                <a:gd name="connsiteY1" fmla="*/ 2193 h 92128"/>
                <a:gd name="connsiteX2" fmla="*/ 479284 w 479284"/>
                <a:gd name="connsiteY2" fmla="*/ 0 h 92128"/>
                <a:gd name="connsiteX3" fmla="*/ 479284 w 479284"/>
                <a:gd name="connsiteY3" fmla="*/ 92128 h 92128"/>
                <a:gd name="connsiteX4" fmla="*/ 0 w 479284"/>
                <a:gd name="connsiteY4" fmla="*/ 92128 h 92128"/>
                <a:gd name="connsiteX5" fmla="*/ 29589 w 479284"/>
                <a:gd name="connsiteY5" fmla="*/ 32891 h 9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84" h="92128">
                  <a:moveTo>
                    <a:pt x="29589" y="32891"/>
                  </a:moveTo>
                  <a:cubicBezTo>
                    <a:pt x="40152" y="19546"/>
                    <a:pt x="21456" y="7675"/>
                    <a:pt x="96405" y="2193"/>
                  </a:cubicBezTo>
                  <a:lnTo>
                    <a:pt x="479284" y="0"/>
                  </a:lnTo>
                  <a:lnTo>
                    <a:pt x="479284" y="92128"/>
                  </a:lnTo>
                  <a:lnTo>
                    <a:pt x="0" y="92128"/>
                  </a:lnTo>
                  <a:lnTo>
                    <a:pt x="29589" y="3289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114"/>
            <p:cNvSpPr/>
            <p:nvPr/>
          </p:nvSpPr>
          <p:spPr>
            <a:xfrm flipH="1">
              <a:off x="4082291" y="1954838"/>
              <a:ext cx="533400" cy="92128"/>
            </a:xfrm>
            <a:custGeom>
              <a:avLst/>
              <a:gdLst>
                <a:gd name="connsiteX0" fmla="*/ 0 w 479284"/>
                <a:gd name="connsiteY0" fmla="*/ 0 h 92128"/>
                <a:gd name="connsiteX1" fmla="*/ 479284 w 479284"/>
                <a:gd name="connsiteY1" fmla="*/ 0 h 92128"/>
                <a:gd name="connsiteX2" fmla="*/ 479284 w 479284"/>
                <a:gd name="connsiteY2" fmla="*/ 92128 h 92128"/>
                <a:gd name="connsiteX3" fmla="*/ 0 w 479284"/>
                <a:gd name="connsiteY3" fmla="*/ 92128 h 92128"/>
                <a:gd name="connsiteX4" fmla="*/ 0 w 479284"/>
                <a:gd name="connsiteY4" fmla="*/ 0 h 92128"/>
                <a:gd name="connsiteX0" fmla="*/ 42760 w 479284"/>
                <a:gd name="connsiteY0" fmla="*/ 19735 h 92128"/>
                <a:gd name="connsiteX1" fmla="*/ 479284 w 479284"/>
                <a:gd name="connsiteY1" fmla="*/ 0 h 92128"/>
                <a:gd name="connsiteX2" fmla="*/ 479284 w 479284"/>
                <a:gd name="connsiteY2" fmla="*/ 92128 h 92128"/>
                <a:gd name="connsiteX3" fmla="*/ 0 w 479284"/>
                <a:gd name="connsiteY3" fmla="*/ 92128 h 92128"/>
                <a:gd name="connsiteX4" fmla="*/ 42760 w 479284"/>
                <a:gd name="connsiteY4" fmla="*/ 19735 h 92128"/>
                <a:gd name="connsiteX0" fmla="*/ 42760 w 479284"/>
                <a:gd name="connsiteY0" fmla="*/ 22315 h 94708"/>
                <a:gd name="connsiteX1" fmla="*/ 479284 w 479284"/>
                <a:gd name="connsiteY1" fmla="*/ 2580 h 94708"/>
                <a:gd name="connsiteX2" fmla="*/ 479284 w 479284"/>
                <a:gd name="connsiteY2" fmla="*/ 94708 h 94708"/>
                <a:gd name="connsiteX3" fmla="*/ 0 w 479284"/>
                <a:gd name="connsiteY3" fmla="*/ 94708 h 94708"/>
                <a:gd name="connsiteX4" fmla="*/ 42760 w 479284"/>
                <a:gd name="connsiteY4" fmla="*/ 22315 h 94708"/>
                <a:gd name="connsiteX0" fmla="*/ 42760 w 479284"/>
                <a:gd name="connsiteY0" fmla="*/ 23976 h 96369"/>
                <a:gd name="connsiteX1" fmla="*/ 63376 w 479284"/>
                <a:gd name="connsiteY1" fmla="*/ 16301 h 96369"/>
                <a:gd name="connsiteX2" fmla="*/ 479284 w 479284"/>
                <a:gd name="connsiteY2" fmla="*/ 4241 h 96369"/>
                <a:gd name="connsiteX3" fmla="*/ 479284 w 479284"/>
                <a:gd name="connsiteY3" fmla="*/ 96369 h 96369"/>
                <a:gd name="connsiteX4" fmla="*/ 0 w 479284"/>
                <a:gd name="connsiteY4" fmla="*/ 96369 h 96369"/>
                <a:gd name="connsiteX5" fmla="*/ 42760 w 479284"/>
                <a:gd name="connsiteY5" fmla="*/ 23976 h 96369"/>
                <a:gd name="connsiteX0" fmla="*/ 42760 w 479284"/>
                <a:gd name="connsiteY0" fmla="*/ 23976 h 96369"/>
                <a:gd name="connsiteX1" fmla="*/ 63376 w 479284"/>
                <a:gd name="connsiteY1" fmla="*/ 16301 h 96369"/>
                <a:gd name="connsiteX2" fmla="*/ 479284 w 479284"/>
                <a:gd name="connsiteY2" fmla="*/ 4241 h 96369"/>
                <a:gd name="connsiteX3" fmla="*/ 479284 w 479284"/>
                <a:gd name="connsiteY3" fmla="*/ 96369 h 96369"/>
                <a:gd name="connsiteX4" fmla="*/ 0 w 479284"/>
                <a:gd name="connsiteY4" fmla="*/ 96369 h 96369"/>
                <a:gd name="connsiteX5" fmla="*/ 42760 w 479284"/>
                <a:gd name="connsiteY5" fmla="*/ 23976 h 96369"/>
                <a:gd name="connsiteX0" fmla="*/ 26314 w 479284"/>
                <a:gd name="connsiteY0" fmla="*/ 57625 h 97126"/>
                <a:gd name="connsiteX1" fmla="*/ 63376 w 479284"/>
                <a:gd name="connsiteY1" fmla="*/ 17058 h 97126"/>
                <a:gd name="connsiteX2" fmla="*/ 479284 w 479284"/>
                <a:gd name="connsiteY2" fmla="*/ 4998 h 97126"/>
                <a:gd name="connsiteX3" fmla="*/ 479284 w 479284"/>
                <a:gd name="connsiteY3" fmla="*/ 97126 h 97126"/>
                <a:gd name="connsiteX4" fmla="*/ 0 w 479284"/>
                <a:gd name="connsiteY4" fmla="*/ 97126 h 97126"/>
                <a:gd name="connsiteX5" fmla="*/ 26314 w 479284"/>
                <a:gd name="connsiteY5" fmla="*/ 57625 h 97126"/>
                <a:gd name="connsiteX0" fmla="*/ 26314 w 479284"/>
                <a:gd name="connsiteY0" fmla="*/ 59097 h 98598"/>
                <a:gd name="connsiteX1" fmla="*/ 129160 w 479284"/>
                <a:gd name="connsiteY1" fmla="*/ 11952 h 98598"/>
                <a:gd name="connsiteX2" fmla="*/ 479284 w 479284"/>
                <a:gd name="connsiteY2" fmla="*/ 6470 h 98598"/>
                <a:gd name="connsiteX3" fmla="*/ 479284 w 479284"/>
                <a:gd name="connsiteY3" fmla="*/ 98598 h 98598"/>
                <a:gd name="connsiteX4" fmla="*/ 0 w 479284"/>
                <a:gd name="connsiteY4" fmla="*/ 98598 h 98598"/>
                <a:gd name="connsiteX5" fmla="*/ 26314 w 479284"/>
                <a:gd name="connsiteY5" fmla="*/ 59097 h 98598"/>
                <a:gd name="connsiteX0" fmla="*/ 29589 w 479284"/>
                <a:gd name="connsiteY0" fmla="*/ 38638 h 97875"/>
                <a:gd name="connsiteX1" fmla="*/ 129160 w 479284"/>
                <a:gd name="connsiteY1" fmla="*/ 11229 h 97875"/>
                <a:gd name="connsiteX2" fmla="*/ 479284 w 479284"/>
                <a:gd name="connsiteY2" fmla="*/ 5747 h 97875"/>
                <a:gd name="connsiteX3" fmla="*/ 479284 w 479284"/>
                <a:gd name="connsiteY3" fmla="*/ 97875 h 97875"/>
                <a:gd name="connsiteX4" fmla="*/ 0 w 479284"/>
                <a:gd name="connsiteY4" fmla="*/ 97875 h 97875"/>
                <a:gd name="connsiteX5" fmla="*/ 29589 w 479284"/>
                <a:gd name="connsiteY5" fmla="*/ 38638 h 97875"/>
                <a:gd name="connsiteX0" fmla="*/ 29589 w 479284"/>
                <a:gd name="connsiteY0" fmla="*/ 44076 h 103313"/>
                <a:gd name="connsiteX1" fmla="*/ 116058 w 479284"/>
                <a:gd name="connsiteY1" fmla="*/ 3510 h 103313"/>
                <a:gd name="connsiteX2" fmla="*/ 479284 w 479284"/>
                <a:gd name="connsiteY2" fmla="*/ 11185 h 103313"/>
                <a:gd name="connsiteX3" fmla="*/ 479284 w 479284"/>
                <a:gd name="connsiteY3" fmla="*/ 103313 h 103313"/>
                <a:gd name="connsiteX4" fmla="*/ 0 w 479284"/>
                <a:gd name="connsiteY4" fmla="*/ 103313 h 103313"/>
                <a:gd name="connsiteX5" fmla="*/ 29589 w 479284"/>
                <a:gd name="connsiteY5" fmla="*/ 44076 h 103313"/>
                <a:gd name="connsiteX0" fmla="*/ 29589 w 479284"/>
                <a:gd name="connsiteY0" fmla="*/ 40566 h 99803"/>
                <a:gd name="connsiteX1" fmla="*/ 116058 w 479284"/>
                <a:gd name="connsiteY1" fmla="*/ 0 h 99803"/>
                <a:gd name="connsiteX2" fmla="*/ 479284 w 479284"/>
                <a:gd name="connsiteY2" fmla="*/ 7675 h 99803"/>
                <a:gd name="connsiteX3" fmla="*/ 479284 w 479284"/>
                <a:gd name="connsiteY3" fmla="*/ 99803 h 99803"/>
                <a:gd name="connsiteX4" fmla="*/ 0 w 479284"/>
                <a:gd name="connsiteY4" fmla="*/ 99803 h 99803"/>
                <a:gd name="connsiteX5" fmla="*/ 29589 w 479284"/>
                <a:gd name="connsiteY5" fmla="*/ 40566 h 99803"/>
                <a:gd name="connsiteX0" fmla="*/ 29589 w 479284"/>
                <a:gd name="connsiteY0" fmla="*/ 32891 h 92128"/>
                <a:gd name="connsiteX1" fmla="*/ 96405 w 479284"/>
                <a:gd name="connsiteY1" fmla="*/ 2193 h 92128"/>
                <a:gd name="connsiteX2" fmla="*/ 479284 w 479284"/>
                <a:gd name="connsiteY2" fmla="*/ 0 h 92128"/>
                <a:gd name="connsiteX3" fmla="*/ 479284 w 479284"/>
                <a:gd name="connsiteY3" fmla="*/ 92128 h 92128"/>
                <a:gd name="connsiteX4" fmla="*/ 0 w 479284"/>
                <a:gd name="connsiteY4" fmla="*/ 92128 h 92128"/>
                <a:gd name="connsiteX5" fmla="*/ 29589 w 479284"/>
                <a:gd name="connsiteY5" fmla="*/ 32891 h 9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84" h="92128">
                  <a:moveTo>
                    <a:pt x="29589" y="32891"/>
                  </a:moveTo>
                  <a:cubicBezTo>
                    <a:pt x="40152" y="19546"/>
                    <a:pt x="21456" y="7675"/>
                    <a:pt x="96405" y="2193"/>
                  </a:cubicBezTo>
                  <a:lnTo>
                    <a:pt x="479284" y="0"/>
                  </a:lnTo>
                  <a:lnTo>
                    <a:pt x="479284" y="92128"/>
                  </a:lnTo>
                  <a:lnTo>
                    <a:pt x="0" y="92128"/>
                  </a:lnTo>
                  <a:lnTo>
                    <a:pt x="29589" y="3289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1"/>
                  </a:solidFill>
                </a:rPr>
                <a:t>ox</a:t>
              </a:r>
            </a:p>
          </p:txBody>
        </p:sp>
      </p:grpSp>
      <p:sp>
        <p:nvSpPr>
          <p:cNvPr id="3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93503" y="6381328"/>
            <a:ext cx="4040088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5872-E4EB-420F-AAA1-40EE3EF1393A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6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099" y="115888"/>
            <a:ext cx="892839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Simulazioni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elettriche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effettuate</a:t>
            </a:r>
            <a:r>
              <a:rPr lang="en-US" sz="2400" i="1" dirty="0" smtClean="0"/>
              <a:t> con </a:t>
            </a:r>
            <a:r>
              <a:rPr lang="en-US" sz="2400" i="1" dirty="0" err="1" smtClean="0"/>
              <a:t>Silvaco</a:t>
            </a:r>
            <a:r>
              <a:rPr lang="en-US" sz="2400" i="1" dirty="0" smtClean="0"/>
              <a:t>  </a:t>
            </a:r>
          </a:p>
          <a:p>
            <a:r>
              <a:rPr lang="en-US" sz="2400" i="1" dirty="0" err="1" smtClean="0"/>
              <a:t>presso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STMicrolectronics</a:t>
            </a:r>
            <a:r>
              <a:rPr lang="en-US" sz="2400" i="1" dirty="0" smtClean="0"/>
              <a:t>-CT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8538" y="677863"/>
            <a:ext cx="544512" cy="198437"/>
          </a:xfrm>
        </p:spPr>
        <p:txBody>
          <a:bodyPr/>
          <a:lstStyle/>
          <a:p>
            <a:pPr>
              <a:defRPr/>
            </a:pPr>
            <a:fld id="{D19681B5-27E3-41DF-95C1-19035AEAFB64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" y="868325"/>
            <a:ext cx="3417779" cy="295472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36" y="1338258"/>
            <a:ext cx="5482422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4094" y="1295726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Ox</a:t>
            </a:r>
            <a:endParaRPr lang="en-US" sz="1000" dirty="0"/>
          </a:p>
        </p:txBody>
      </p:sp>
      <p:cxnSp>
        <p:nvCxnSpPr>
          <p:cNvPr id="7" name="Straight Arrow Connector 9"/>
          <p:cNvCxnSpPr/>
          <p:nvPr/>
        </p:nvCxnSpPr>
        <p:spPr>
          <a:xfrm>
            <a:off x="793899" y="1174899"/>
            <a:ext cx="152400" cy="2699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/>
          <p:cNvSpPr txBox="1"/>
          <p:nvPr/>
        </p:nvSpPr>
        <p:spPr>
          <a:xfrm>
            <a:off x="460457" y="90908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Trench</a:t>
            </a:r>
            <a:endParaRPr lang="en-US" sz="1000" dirty="0"/>
          </a:p>
        </p:txBody>
      </p:sp>
      <p:sp>
        <p:nvSpPr>
          <p:cNvPr id="9" name="TextBox 12"/>
          <p:cNvSpPr txBox="1"/>
          <p:nvPr/>
        </p:nvSpPr>
        <p:spPr>
          <a:xfrm>
            <a:off x="1571558" y="1565089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P-</a:t>
            </a:r>
            <a:endParaRPr lang="en-US" sz="1000" dirty="0"/>
          </a:p>
        </p:txBody>
      </p:sp>
      <p:sp>
        <p:nvSpPr>
          <p:cNvPr id="10" name="TextBox 13"/>
          <p:cNvSpPr txBox="1"/>
          <p:nvPr/>
        </p:nvSpPr>
        <p:spPr>
          <a:xfrm>
            <a:off x="2042639" y="1414351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P+</a:t>
            </a:r>
            <a:endParaRPr lang="en-US" sz="1000" dirty="0"/>
          </a:p>
        </p:txBody>
      </p:sp>
      <p:sp>
        <p:nvSpPr>
          <p:cNvPr id="11" name="TextBox 14"/>
          <p:cNvSpPr txBox="1"/>
          <p:nvPr/>
        </p:nvSpPr>
        <p:spPr>
          <a:xfrm>
            <a:off x="1936618" y="1738755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12" name="TextBox 15"/>
          <p:cNvSpPr txBox="1"/>
          <p:nvPr/>
        </p:nvSpPr>
        <p:spPr>
          <a:xfrm>
            <a:off x="1950789" y="2348374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N-</a:t>
            </a:r>
            <a:endParaRPr lang="en-US" sz="1000" dirty="0"/>
          </a:p>
        </p:txBody>
      </p:sp>
      <p:sp>
        <p:nvSpPr>
          <p:cNvPr id="13" name="TextBox 16"/>
          <p:cNvSpPr txBox="1"/>
          <p:nvPr/>
        </p:nvSpPr>
        <p:spPr>
          <a:xfrm>
            <a:off x="1968810" y="3198631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N+</a:t>
            </a:r>
            <a:endParaRPr lang="en-US" sz="1000" dirty="0"/>
          </a:p>
        </p:txBody>
      </p:sp>
      <p:sp>
        <p:nvSpPr>
          <p:cNvPr id="14" name="TextBox 17"/>
          <p:cNvSpPr txBox="1"/>
          <p:nvPr/>
        </p:nvSpPr>
        <p:spPr>
          <a:xfrm>
            <a:off x="4492262" y="1694347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P+</a:t>
            </a:r>
            <a:endParaRPr lang="en-US" sz="1000" dirty="0"/>
          </a:p>
        </p:txBody>
      </p:sp>
      <p:sp>
        <p:nvSpPr>
          <p:cNvPr id="15" name="TextBox 18"/>
          <p:cNvSpPr txBox="1"/>
          <p:nvPr/>
        </p:nvSpPr>
        <p:spPr>
          <a:xfrm>
            <a:off x="5136424" y="1927539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16" name="TextBox 19"/>
          <p:cNvSpPr txBox="1"/>
          <p:nvPr/>
        </p:nvSpPr>
        <p:spPr>
          <a:xfrm>
            <a:off x="6553200" y="2628370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N-</a:t>
            </a:r>
            <a:endParaRPr lang="en-US" sz="1000" dirty="0"/>
          </a:p>
        </p:txBody>
      </p:sp>
      <p:sp>
        <p:nvSpPr>
          <p:cNvPr id="17" name="TextBox 20"/>
          <p:cNvSpPr txBox="1"/>
          <p:nvPr/>
        </p:nvSpPr>
        <p:spPr>
          <a:xfrm>
            <a:off x="8151631" y="1870734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N+</a:t>
            </a:r>
            <a:endParaRPr lang="en-US" sz="1000" dirty="0"/>
          </a:p>
        </p:txBody>
      </p:sp>
      <p:sp>
        <p:nvSpPr>
          <p:cNvPr id="18" name="TextBox 11"/>
          <p:cNvSpPr txBox="1"/>
          <p:nvPr/>
        </p:nvSpPr>
        <p:spPr>
          <a:xfrm>
            <a:off x="5802274" y="1082525"/>
            <a:ext cx="134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Doping Profile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19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88" y="4076313"/>
            <a:ext cx="6230872" cy="2684222"/>
          </a:xfrm>
          <a:prstGeom prst="rect">
            <a:avLst/>
          </a:prstGeom>
        </p:spPr>
      </p:pic>
      <p:sp>
        <p:nvSpPr>
          <p:cNvPr id="20" name="TextBox 24"/>
          <p:cNvSpPr txBox="1"/>
          <p:nvPr/>
        </p:nvSpPr>
        <p:spPr>
          <a:xfrm>
            <a:off x="5944146" y="3791151"/>
            <a:ext cx="1447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P- doping profile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2701816" y="3818653"/>
            <a:ext cx="1447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P+ doping profile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2454166" y="4572000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P+</a:t>
            </a:r>
            <a:endParaRPr lang="en-US" sz="1000" dirty="0"/>
          </a:p>
        </p:txBody>
      </p:sp>
      <p:sp>
        <p:nvSpPr>
          <p:cNvPr id="23" name="TextBox 27"/>
          <p:cNvSpPr txBox="1"/>
          <p:nvPr/>
        </p:nvSpPr>
        <p:spPr>
          <a:xfrm>
            <a:off x="3623939" y="4824811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24" name="TextBox 28"/>
          <p:cNvSpPr txBox="1"/>
          <p:nvPr/>
        </p:nvSpPr>
        <p:spPr>
          <a:xfrm>
            <a:off x="5631724" y="4502054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P-</a:t>
            </a:r>
            <a:endParaRPr lang="en-US" sz="1000" dirty="0"/>
          </a:p>
        </p:txBody>
      </p:sp>
      <p:sp>
        <p:nvSpPr>
          <p:cNvPr id="25" name="TextBox 29"/>
          <p:cNvSpPr txBox="1"/>
          <p:nvPr/>
        </p:nvSpPr>
        <p:spPr>
          <a:xfrm>
            <a:off x="6854015" y="4629877"/>
            <a:ext cx="49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</a:t>
            </a:r>
            <a:endParaRPr lang="en-US" sz="1000" dirty="0"/>
          </a:p>
        </p:txBody>
      </p:sp>
      <p:cxnSp>
        <p:nvCxnSpPr>
          <p:cNvPr id="26" name="Straight Arrow Connector 30"/>
          <p:cNvCxnSpPr/>
          <p:nvPr/>
        </p:nvCxnSpPr>
        <p:spPr>
          <a:xfrm>
            <a:off x="2318864" y="6181725"/>
            <a:ext cx="5291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2"/>
          <p:cNvSpPr/>
          <p:nvPr/>
        </p:nvSpPr>
        <p:spPr>
          <a:xfrm>
            <a:off x="2225985" y="5894427"/>
            <a:ext cx="750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0.15 µm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28" name="Straight Arrow Connector 34"/>
          <p:cNvCxnSpPr/>
          <p:nvPr/>
        </p:nvCxnSpPr>
        <p:spPr>
          <a:xfrm>
            <a:off x="5448378" y="6161127"/>
            <a:ext cx="7238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5"/>
          <p:cNvSpPr/>
          <p:nvPr/>
        </p:nvSpPr>
        <p:spPr>
          <a:xfrm>
            <a:off x="5450749" y="5883354"/>
            <a:ext cx="750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0.35 µm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600060" y="6395410"/>
            <a:ext cx="2895600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32" name="Segnaposto data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16AB-DAEE-4F15-B1F7-ADEA50604827}" type="datetime1">
              <a:rPr lang="it-IT" smtClean="0"/>
              <a:t>12/11/2015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7" y="1239281"/>
            <a:ext cx="7360479" cy="3148847"/>
          </a:xfrm>
          <a:prstGeom prst="rect">
            <a:avLst/>
          </a:prstGeom>
        </p:spPr>
      </p:pic>
      <p:sp>
        <p:nvSpPr>
          <p:cNvPr id="3" name="TextBox 31"/>
          <p:cNvSpPr txBox="1"/>
          <p:nvPr/>
        </p:nvSpPr>
        <p:spPr>
          <a:xfrm>
            <a:off x="1291862" y="979940"/>
            <a:ext cx="2521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Electric Field Distribution at BV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4" name="TextBox 32"/>
          <p:cNvSpPr txBox="1"/>
          <p:nvPr/>
        </p:nvSpPr>
        <p:spPr>
          <a:xfrm>
            <a:off x="4715172" y="969306"/>
            <a:ext cx="3840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Electric Field along Y direction in p+ well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" name="Right Brace 40"/>
          <p:cNvSpPr/>
          <p:nvPr/>
        </p:nvSpPr>
        <p:spPr>
          <a:xfrm rot="5400000">
            <a:off x="5688662" y="3963728"/>
            <a:ext cx="304622" cy="121032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1"/>
          <p:cNvSpPr txBox="1"/>
          <p:nvPr/>
        </p:nvSpPr>
        <p:spPr>
          <a:xfrm>
            <a:off x="5040873" y="47212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Depletion Region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13276"/>
            <a:ext cx="3276600" cy="28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7"/>
          <p:cNvSpPr txBox="1"/>
          <p:nvPr/>
        </p:nvSpPr>
        <p:spPr>
          <a:xfrm>
            <a:off x="5410200" y="552128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 results in line with the expectations </a:t>
            </a:r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638800" y="6381328"/>
            <a:ext cx="2895600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8099" y="115888"/>
            <a:ext cx="892839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Simulazioni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elettriche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effettuate</a:t>
            </a:r>
            <a:r>
              <a:rPr lang="en-US" sz="2400" i="1" dirty="0" smtClean="0"/>
              <a:t> con </a:t>
            </a:r>
            <a:r>
              <a:rPr lang="en-US" sz="2400" i="1" dirty="0" err="1" smtClean="0"/>
              <a:t>Silvaco</a:t>
            </a:r>
            <a:r>
              <a:rPr lang="en-US" sz="2400" i="1" dirty="0" smtClean="0"/>
              <a:t>  </a:t>
            </a:r>
          </a:p>
          <a:p>
            <a:r>
              <a:rPr lang="en-US" sz="2400" i="1" dirty="0" err="1" smtClean="0"/>
              <a:t>presso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STMicrolectronics</a:t>
            </a:r>
            <a:r>
              <a:rPr lang="en-US" sz="2400" i="1" dirty="0" smtClean="0"/>
              <a:t>-CT</a:t>
            </a:r>
            <a:endParaRPr lang="en-US" sz="2400" i="1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6634-E248-41F8-9040-D12D4A9EC92E}" type="datetime1">
              <a:rPr lang="it-IT" smtClean="0"/>
              <a:t>12/11/2015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8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mm.cnr.it/sites/default/files/it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71666"/>
            <a:ext cx="3099173" cy="27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6592" y="183757"/>
            <a:ext cx="8917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CNR- IMM</a:t>
            </a:r>
          </a:p>
          <a:p>
            <a:pPr algn="ctr"/>
            <a:r>
              <a:rPr lang="en-US" sz="2400" i="1" dirty="0" smtClean="0"/>
              <a:t>Institute </a:t>
            </a:r>
            <a:r>
              <a:rPr lang="en-US" sz="2400" i="1" dirty="0"/>
              <a:t>for Microelectronics and </a:t>
            </a:r>
            <a:r>
              <a:rPr lang="en-US" sz="2400" i="1" dirty="0" smtClean="0"/>
              <a:t>Microsystems</a:t>
            </a:r>
            <a:endParaRPr lang="en-US" sz="2400" i="1" dirty="0"/>
          </a:p>
        </p:txBody>
      </p:sp>
      <p:sp>
        <p:nvSpPr>
          <p:cNvPr id="5" name="Rettangolo 4"/>
          <p:cNvSpPr/>
          <p:nvPr/>
        </p:nvSpPr>
        <p:spPr>
          <a:xfrm>
            <a:off x="4392488" y="1196752"/>
            <a:ext cx="4572000" cy="2542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research fields: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innovative </a:t>
            </a:r>
            <a:r>
              <a:rPr lang="en-US" i="1" dirty="0"/>
              <a:t>solutions for micro and </a:t>
            </a:r>
            <a:r>
              <a:rPr lang="en-US" i="1" dirty="0" err="1"/>
              <a:t>nanoelectronics</a:t>
            </a:r>
            <a:r>
              <a:rPr lang="en-US" i="1" dirty="0"/>
              <a:t>, </a:t>
            </a:r>
            <a:r>
              <a:rPr lang="en-US" i="1" dirty="0" smtClean="0"/>
              <a:t>advanced </a:t>
            </a:r>
            <a:r>
              <a:rPr lang="en-US" i="1" dirty="0"/>
              <a:t>materials and processes for smart components, optoelectronics and photonics, sensors and multifunctional micro/</a:t>
            </a:r>
            <a:r>
              <a:rPr lang="en-US" i="1" dirty="0" err="1"/>
              <a:t>nanosystems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6592" y="3921431"/>
            <a:ext cx="8737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 err="1" smtClean="0"/>
              <a:t>Antonella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Sciuto</a:t>
            </a:r>
            <a:r>
              <a:rPr lang="en-GB" sz="1600" i="1" dirty="0" smtClean="0"/>
              <a:t> is with CNR-IMM  CT  from 1999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/>
              <a:t>From 2005 we work on </a:t>
            </a:r>
            <a:r>
              <a:rPr lang="en-GB" sz="1600" i="1" dirty="0" err="1" smtClean="0"/>
              <a:t>SiC</a:t>
            </a:r>
            <a:r>
              <a:rPr lang="en-GB" sz="1600" i="1" dirty="0" smtClean="0"/>
              <a:t> UV sensors for health care applications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/>
              <a:t>In 2008 the technology developed in the CNR-IMM was transferred in ST Microelectronics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i="1" dirty="0" smtClean="0"/>
              <a:t>In 2012  started a new collaboration IMM - STMicroelectronics focused to the industrialisation of the UV </a:t>
            </a:r>
            <a:r>
              <a:rPr lang="en-GB" sz="1600" i="1" dirty="0" err="1" smtClean="0"/>
              <a:t>SiC</a:t>
            </a:r>
            <a:r>
              <a:rPr lang="en-GB" sz="1600" i="1" dirty="0" smtClean="0"/>
              <a:t>  sensor technology (UV index measurements) &amp; in 2014 STMicroelectronics started the production of UV </a:t>
            </a:r>
            <a:r>
              <a:rPr lang="en-GB" sz="1600" i="1" dirty="0" err="1" smtClean="0"/>
              <a:t>SiC</a:t>
            </a:r>
            <a:r>
              <a:rPr lang="en-GB" sz="1600" i="1" dirty="0" smtClean="0"/>
              <a:t> sensors </a:t>
            </a:r>
            <a:endParaRPr lang="en-GB" sz="1600" i="1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71800" y="6360720"/>
            <a:ext cx="4736628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CA35-559C-4897-B4CE-AEB51C29F3BB}" type="datetime1">
              <a:rPr lang="it-IT" smtClean="0"/>
              <a:t>12/11/2015</a:t>
            </a:fld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8062-DAEC-4C29-9DEC-5176283C0049}" type="datetime1">
              <a:rPr lang="it-IT" smtClean="0"/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/>
          </a:p>
        </p:txBody>
      </p:sp>
      <p:pic>
        <p:nvPicPr>
          <p:cNvPr id="7" name="Picture 94" descr="foto%20apparato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04" y="2296572"/>
            <a:ext cx="3509856" cy="24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199"/>
          <p:cNvCxnSpPr>
            <a:cxnSpLocks noChangeShapeType="1"/>
          </p:cNvCxnSpPr>
          <p:nvPr/>
        </p:nvCxnSpPr>
        <p:spPr bwMode="auto">
          <a:xfrm>
            <a:off x="1519281" y="2772652"/>
            <a:ext cx="353554" cy="535772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 type="arrow" w="med" len="med"/>
          </a:ln>
        </p:spPr>
      </p:cxnSp>
      <p:sp>
        <p:nvSpPr>
          <p:cNvPr id="9" name="TextBox 203"/>
          <p:cNvSpPr txBox="1">
            <a:spLocks noChangeArrowheads="1"/>
          </p:cNvSpPr>
          <p:nvPr/>
        </p:nvSpPr>
        <p:spPr bwMode="auto">
          <a:xfrm>
            <a:off x="692254" y="2381298"/>
            <a:ext cx="1793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C000"/>
                </a:solidFill>
                <a:cs typeface="Arial" charset="0"/>
              </a:rPr>
              <a:t>Light Curing Mercury Lamp</a:t>
            </a:r>
          </a:p>
        </p:txBody>
      </p:sp>
      <p:sp>
        <p:nvSpPr>
          <p:cNvPr id="11" name="TextBox 205"/>
          <p:cNvSpPr txBox="1">
            <a:spLocks noChangeArrowheads="1"/>
          </p:cNvSpPr>
          <p:nvPr/>
        </p:nvSpPr>
        <p:spPr bwMode="auto">
          <a:xfrm>
            <a:off x="2819260" y="980728"/>
            <a:ext cx="3984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200 hours of exposure at 254 nm (sterilization wavelength) at a flux of 10 </a:t>
            </a:r>
            <a:r>
              <a:rPr lang="en-US" sz="1400" dirty="0" err="1">
                <a:cs typeface="Arial" charset="0"/>
              </a:rPr>
              <a:t>mW</a:t>
            </a:r>
            <a:r>
              <a:rPr lang="en-US" sz="1400" dirty="0">
                <a:cs typeface="Arial" charset="0"/>
              </a:rPr>
              <a:t>/cm</a:t>
            </a:r>
            <a:r>
              <a:rPr lang="en-US" sz="1400" baseline="30000" dirty="0">
                <a:cs typeface="Arial" charset="0"/>
              </a:rPr>
              <a:t>2</a:t>
            </a:r>
            <a:endParaRPr lang="en-US" sz="1400" dirty="0">
              <a:cs typeface="Arial" charset="0"/>
            </a:endParaRP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5796136" y="2501206"/>
            <a:ext cx="2742601" cy="46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cs typeface="Arial" charset="0"/>
              </a:rPr>
              <a:t>Photocurrents ratio of the aged devices and a reference diode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94" y="2808059"/>
            <a:ext cx="4164756" cy="28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48"/>
          <p:cNvSpPr txBox="1"/>
          <p:nvPr/>
        </p:nvSpPr>
        <p:spPr>
          <a:xfrm>
            <a:off x="395536" y="404664"/>
            <a:ext cx="871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No aging effects under very intense and prolonged UV light fluxes!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5" name="TextBox 198"/>
          <p:cNvSpPr txBox="1">
            <a:spLocks noChangeArrowheads="1"/>
          </p:cNvSpPr>
          <p:nvPr/>
        </p:nvSpPr>
        <p:spPr bwMode="auto">
          <a:xfrm>
            <a:off x="889865" y="1988840"/>
            <a:ext cx="3014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cs typeface="Arial" charset="0"/>
              </a:rPr>
              <a:t>Irradiation Setup</a:t>
            </a:r>
          </a:p>
        </p:txBody>
      </p:sp>
    </p:spTree>
    <p:extLst>
      <p:ext uri="{BB962C8B-B14F-4D97-AF65-F5344CB8AC3E}">
        <p14:creationId xmlns:p14="http://schemas.microsoft.com/office/powerpoint/2010/main" val="15123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9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58E809-6C1C-4E49-BE1D-D7EC3B86221D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dirty="0" smtClean="0">
              <a:latin typeface="Arial" charset="0"/>
              <a:cs typeface="Arial" charset="0"/>
            </a:endParaRPr>
          </a:p>
        </p:txBody>
      </p:sp>
      <p:pic>
        <p:nvPicPr>
          <p:cNvPr id="14338" name="Picture 2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47" y="1121569"/>
            <a:ext cx="2865280" cy="2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65278" y="979120"/>
            <a:ext cx="254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39A9DC"/>
                </a:solidFill>
              </a:rPr>
              <a:t>Responsivity</a:t>
            </a:r>
            <a:r>
              <a:rPr lang="en-US" sz="1400" b="1" dirty="0" smtClean="0">
                <a:solidFill>
                  <a:srgbClr val="39A9DC"/>
                </a:solidFill>
              </a:rPr>
              <a:t> @ 25°C</a:t>
            </a:r>
            <a:endParaRPr lang="en-US" sz="1400" b="1" dirty="0">
              <a:solidFill>
                <a:srgbClr val="39A9DC"/>
              </a:solidFill>
            </a:endParaRPr>
          </a:p>
        </p:txBody>
      </p:sp>
      <p:pic>
        <p:nvPicPr>
          <p:cNvPr id="16" name="Picture 87" descr="Picture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1049338"/>
            <a:ext cx="32432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8" descr="Pictur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44" y="1002093"/>
            <a:ext cx="338613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5"/>
          <p:cNvSpPr txBox="1">
            <a:spLocks noChangeArrowheads="1"/>
          </p:cNvSpPr>
          <p:nvPr/>
        </p:nvSpPr>
        <p:spPr bwMode="auto">
          <a:xfrm>
            <a:off x="879475" y="933450"/>
            <a:ext cx="216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39A9DC"/>
                </a:solidFill>
                <a:cs typeface="Arial" charset="0"/>
              </a:rPr>
              <a:t>I-V Characteristics </a:t>
            </a:r>
          </a:p>
        </p:txBody>
      </p:sp>
      <p:sp>
        <p:nvSpPr>
          <p:cNvPr id="22" name="TextBox 176"/>
          <p:cNvSpPr txBox="1">
            <a:spLocks noChangeArrowheads="1"/>
          </p:cNvSpPr>
          <p:nvPr/>
        </p:nvSpPr>
        <p:spPr bwMode="auto">
          <a:xfrm>
            <a:off x="3972306" y="968375"/>
            <a:ext cx="23637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39A9DC"/>
                </a:solidFill>
                <a:cs typeface="Arial" charset="0"/>
              </a:rPr>
              <a:t>C-V Characteristics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82362"/>
              </p:ext>
            </p:extLst>
          </p:nvPr>
        </p:nvGraphicFramePr>
        <p:xfrm>
          <a:off x="254000" y="3812159"/>
          <a:ext cx="5688631" cy="2286000"/>
        </p:xfrm>
        <a:graphic>
          <a:graphicData uri="http://schemas.openxmlformats.org/drawingml/2006/table">
            <a:tbl>
              <a:tblPr/>
              <a:tblGrid>
                <a:gridCol w="2843930"/>
                <a:gridCol w="2844701"/>
              </a:tblGrid>
              <a:tr h="18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Parameter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Area (mm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 x 1.2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Fill Factor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Operative Reverse Bias (V)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0÷-10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Dark Current Density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/mm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Capacitance (pF)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Range of Spectral Sensitivity (nm)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210-370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Peak Detection Wavelength (nm)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Responsivity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 290 nm (A/W)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0.106 (QE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≈45.3%)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QE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 290 nm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2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Visible Rejection Ratio (QE</a:t>
                      </a:r>
                      <a:r>
                        <a:rPr kumimoji="0" lang="da-DK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400nm</a:t>
                      </a: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/QE</a:t>
                      </a:r>
                      <a:r>
                        <a:rPr kumimoji="0" lang="da-DK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290nm</a:t>
                      </a: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~2x10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4" name="TextBox 184"/>
          <p:cNvSpPr txBox="1">
            <a:spLocks noChangeArrowheads="1"/>
          </p:cNvSpPr>
          <p:nvPr/>
        </p:nvSpPr>
        <p:spPr bwMode="auto">
          <a:xfrm>
            <a:off x="539750" y="3515297"/>
            <a:ext cx="50403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39A9DC"/>
                </a:solidFill>
                <a:cs typeface="Arial" charset="0"/>
              </a:rPr>
              <a:t>Electro-optical characteristics measured @ </a:t>
            </a:r>
            <a:r>
              <a:rPr lang="en-US" sz="1400" b="1" dirty="0" smtClean="0">
                <a:solidFill>
                  <a:srgbClr val="39A9DC"/>
                </a:solidFill>
                <a:cs typeface="Arial" charset="0"/>
              </a:rPr>
              <a:t>0V </a:t>
            </a:r>
            <a:r>
              <a:rPr lang="en-US" sz="1400" b="1" dirty="0">
                <a:solidFill>
                  <a:srgbClr val="39A9DC"/>
                </a:solidFill>
                <a:cs typeface="Arial" charset="0"/>
              </a:rPr>
              <a:t>and </a:t>
            </a:r>
            <a:r>
              <a:rPr lang="en-US" sz="1400" b="1" dirty="0" smtClean="0">
                <a:solidFill>
                  <a:srgbClr val="39A9DC"/>
                </a:solidFill>
                <a:cs typeface="Arial" charset="0"/>
              </a:rPr>
              <a:t>25°C</a:t>
            </a:r>
            <a:endParaRPr lang="en-US" sz="1400" b="1" dirty="0">
              <a:solidFill>
                <a:srgbClr val="39A9DC"/>
              </a:solidFill>
              <a:cs typeface="Arial" charset="0"/>
            </a:endParaRPr>
          </a:p>
        </p:txBody>
      </p:sp>
      <p:sp>
        <p:nvSpPr>
          <p:cNvPr id="32" name="CasellaDiTesto 13"/>
          <p:cNvSpPr txBox="1">
            <a:spLocks noChangeArrowheads="1"/>
          </p:cNvSpPr>
          <p:nvPr/>
        </p:nvSpPr>
        <p:spPr bwMode="auto">
          <a:xfrm>
            <a:off x="6072695" y="3995928"/>
            <a:ext cx="26903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Simple fabrication flow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itchFamily="34" charset="0"/>
                <a:cs typeface="Arial" pitchFamily="34" charset="0"/>
              </a:rPr>
              <a:t> Low dark current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itchFamily="34" charset="0"/>
                <a:cs typeface="Arial" pitchFamily="34" charset="0"/>
              </a:rPr>
              <a:t> High QE also &lt; 250 nm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itchFamily="34" charset="0"/>
                <a:cs typeface="Arial" pitchFamily="34" charset="0"/>
              </a:rPr>
              <a:t> Maximum signal-to-noise ratio at low reverse voltage (0V)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itchFamily="34" charset="0"/>
                <a:cs typeface="Arial" pitchFamily="34" charset="0"/>
              </a:rPr>
              <a:t> Good visible blindness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0" y="3159611"/>
            <a:ext cx="685800" cy="116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86600" y="3154904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Wavelength (nm)</a:t>
            </a:r>
            <a:endParaRPr lang="en-US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6177947" y="1600200"/>
            <a:ext cx="179367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428392" y="1932194"/>
            <a:ext cx="160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/>
              <a:t>Responsivity</a:t>
            </a:r>
            <a:r>
              <a:rPr lang="en-US" sz="1000" b="1" dirty="0" smtClean="0"/>
              <a:t> (A/W)</a:t>
            </a:r>
            <a:endParaRPr lang="en-US" sz="1000" b="1" dirty="0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-66675" y="6187523"/>
            <a:ext cx="51030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cs typeface="Arial" charset="0"/>
              </a:rPr>
              <a:t>M.Mazzillo</a:t>
            </a:r>
            <a:r>
              <a:rPr lang="en-US" sz="1200" dirty="0">
                <a:cs typeface="Arial" charset="0"/>
              </a:rPr>
              <a:t> </a:t>
            </a:r>
            <a:r>
              <a:rPr lang="en-US" sz="1200" dirty="0" smtClean="0">
                <a:cs typeface="Arial" charset="0"/>
              </a:rPr>
              <a:t>et al., IEEE Photonics Technology Letters, 21 (23), 1782, (2009). </a:t>
            </a:r>
            <a:endParaRPr lang="en-US" sz="1200" dirty="0">
              <a:cs typeface="Arial" charset="0"/>
            </a:endParaRPr>
          </a:p>
        </p:txBody>
      </p:sp>
      <p:sp>
        <p:nvSpPr>
          <p:cNvPr id="28" name="Espace réservé de la date 6"/>
          <p:cNvSpPr>
            <a:spLocks noGrp="1"/>
          </p:cNvSpPr>
          <p:nvPr>
            <p:ph type="dt" sz="quarter" idx="11"/>
          </p:nvPr>
        </p:nvSpPr>
        <p:spPr>
          <a:xfrm>
            <a:off x="6768357" y="6558010"/>
            <a:ext cx="2026196" cy="123111"/>
          </a:xfrm>
        </p:spPr>
        <p:txBody>
          <a:bodyPr/>
          <a:lstStyle/>
          <a:p>
            <a:pPr>
              <a:defRPr/>
            </a:pPr>
            <a:fld id="{3EEA9976-F2D3-4996-8B17-BDF3452EC885}" type="datetime1">
              <a:rPr lang="it-IT" b="1" smtClean="0">
                <a:solidFill>
                  <a:srgbClr val="898989"/>
                </a:solidFill>
              </a:rPr>
              <a:t>12/11/2015</a:t>
            </a:fld>
            <a:endParaRPr b="1" dirty="0">
              <a:solidFill>
                <a:srgbClr val="89898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293" y="6433287"/>
            <a:ext cx="3752056" cy="365125"/>
          </a:xfrm>
        </p:spPr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79475" y="169469"/>
            <a:ext cx="754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cs typeface="Arial" charset="0"/>
              </a:rPr>
              <a:t>4H-SiC </a:t>
            </a:r>
            <a:r>
              <a:rPr lang="en-US" sz="3600" i="1" dirty="0" err="1" smtClean="0">
                <a:cs typeface="Arial" charset="0"/>
              </a:rPr>
              <a:t>Interdigit</a:t>
            </a:r>
            <a:r>
              <a:rPr lang="en-US" sz="3600" i="1" dirty="0" smtClean="0">
                <a:cs typeface="Arial" charset="0"/>
              </a:rPr>
              <a:t> </a:t>
            </a:r>
            <a:r>
              <a:rPr lang="en-US" sz="3600" i="1" dirty="0" err="1">
                <a:cs typeface="Arial" charset="0"/>
              </a:rPr>
              <a:t>Schottky</a:t>
            </a:r>
            <a:r>
              <a:rPr lang="en-US" sz="3600" i="1" dirty="0">
                <a:cs typeface="Arial" charset="0"/>
              </a:rPr>
              <a:t> Photodiodes</a:t>
            </a:r>
            <a:endParaRPr lang="it-IT" sz="3600" i="1" dirty="0"/>
          </a:p>
        </p:txBody>
      </p:sp>
    </p:spTree>
    <p:extLst>
      <p:ext uri="{BB962C8B-B14F-4D97-AF65-F5344CB8AC3E}">
        <p14:creationId xmlns:p14="http://schemas.microsoft.com/office/powerpoint/2010/main" val="311256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7" y="1346695"/>
            <a:ext cx="4844853" cy="25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Espace réservé du numéro de diapositive 9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DE652-09C3-4953-830F-2D958CE6F8BB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15" name="TextBox 59"/>
          <p:cNvSpPr txBox="1">
            <a:spLocks noChangeArrowheads="1"/>
          </p:cNvSpPr>
          <p:nvPr/>
        </p:nvSpPr>
        <p:spPr bwMode="auto">
          <a:xfrm>
            <a:off x="184347" y="4343400"/>
            <a:ext cx="59803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39A9DC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charset="0"/>
              </a:rPr>
              <a:t>Fabricated on 4” diameter 4H-SiC </a:t>
            </a:r>
            <a:r>
              <a:rPr lang="en-US" sz="1400" dirty="0">
                <a:cs typeface="Arial" charset="0"/>
              </a:rPr>
              <a:t>wafers (</a:t>
            </a:r>
            <a:r>
              <a:rPr lang="en-US" sz="1400" dirty="0" smtClean="0">
                <a:cs typeface="Arial" charset="0"/>
              </a:rPr>
              <a:t>LPE-ETC supplier);</a:t>
            </a:r>
          </a:p>
          <a:p>
            <a:pPr marL="285750" indent="-285750">
              <a:buClr>
                <a:srgbClr val="39A9DC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charset="0"/>
              </a:rPr>
              <a:t>0.5x0.5 mm</a:t>
            </a:r>
            <a:r>
              <a:rPr lang="en-US" sz="1400" baseline="30000" dirty="0" smtClean="0">
                <a:cs typeface="Arial" charset="0"/>
              </a:rPr>
              <a:t>2</a:t>
            </a:r>
            <a:r>
              <a:rPr lang="en-US" sz="1400" dirty="0" smtClean="0">
                <a:cs typeface="Arial" charset="0"/>
              </a:rPr>
              <a:t> total area;</a:t>
            </a:r>
          </a:p>
          <a:p>
            <a:pPr marL="285750" indent="-285750">
              <a:buClr>
                <a:srgbClr val="39A9DC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charset="0"/>
              </a:rPr>
              <a:t>Low doped surface </a:t>
            </a:r>
            <a:r>
              <a:rPr lang="en-US" sz="1400" dirty="0" err="1" smtClean="0">
                <a:cs typeface="Arial" charset="0"/>
              </a:rPr>
              <a:t>epilayer</a:t>
            </a:r>
            <a:r>
              <a:rPr lang="en-US" sz="1400" dirty="0" smtClean="0">
                <a:cs typeface="Arial" charset="0"/>
              </a:rPr>
              <a:t> (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Th</a:t>
            </a:r>
            <a:r>
              <a:rPr lang="en-US" sz="1400" kern="0" dirty="0">
                <a:solidFill>
                  <a:sysClr val="windowText" lastClr="000000"/>
                </a:solidFill>
              </a:rPr>
              <a:t> = 6.0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µm/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N</a:t>
            </a:r>
            <a:r>
              <a:rPr lang="en-US" sz="1400" kern="0" baseline="-25000" dirty="0" err="1" smtClean="0">
                <a:solidFill>
                  <a:sysClr val="windowText" lastClr="000000"/>
                </a:solidFill>
              </a:rPr>
              <a:t>d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= </a:t>
            </a:r>
            <a:r>
              <a:rPr lang="en-US" sz="1400" kern="0" dirty="0"/>
              <a:t>8</a:t>
            </a:r>
            <a:r>
              <a:rPr lang="en-US" sz="1400" kern="0" dirty="0">
                <a:solidFill>
                  <a:sysClr val="windowText" lastClr="000000"/>
                </a:solidFill>
              </a:rPr>
              <a:t>x10</a:t>
            </a:r>
            <a:r>
              <a:rPr lang="en-US" sz="1400" kern="0" baseline="30000" dirty="0">
                <a:solidFill>
                  <a:sysClr val="windowText" lastClr="000000"/>
                </a:solidFill>
              </a:rPr>
              <a:t>13</a:t>
            </a:r>
            <a:r>
              <a:rPr lang="en-US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cm</a:t>
            </a:r>
            <a:r>
              <a:rPr lang="en-US" sz="1400" kern="0" baseline="30000" dirty="0" smtClean="0">
                <a:solidFill>
                  <a:sysClr val="windowText" lastClr="000000"/>
                </a:solidFill>
              </a:rPr>
              <a:t>-3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) for full depletion (i.e. maximum optical response) at very low reverse bias;</a:t>
            </a:r>
            <a:r>
              <a:rPr lang="en-US" sz="1400" dirty="0">
                <a:cs typeface="Arial" charset="0"/>
              </a:rPr>
              <a:t> </a:t>
            </a:r>
            <a:endParaRPr lang="en-US" sz="1400" dirty="0" smtClean="0">
              <a:cs typeface="Arial" charset="0"/>
            </a:endParaRPr>
          </a:p>
          <a:p>
            <a:pPr marL="285750" indent="-285750">
              <a:buClr>
                <a:srgbClr val="39A9DC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charset="0"/>
              </a:rPr>
              <a:t>~20 </a:t>
            </a:r>
            <a:r>
              <a:rPr lang="en-US" sz="1400" dirty="0">
                <a:cs typeface="Arial" charset="0"/>
              </a:rPr>
              <a:t>nm Ni</a:t>
            </a:r>
            <a:r>
              <a:rPr lang="en-US" sz="1400" baseline="-25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Si metal surface </a:t>
            </a:r>
            <a:r>
              <a:rPr lang="en-US" sz="1400" dirty="0" smtClean="0">
                <a:cs typeface="Arial" charset="0"/>
              </a:rPr>
              <a:t>layer for semitransparent Schottky contact.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8118144" y="3906529"/>
            <a:ext cx="246888" cy="0"/>
          </a:xfrm>
          <a:prstGeom prst="line">
            <a:avLst/>
          </a:prstGeom>
          <a:ln w="25400" cap="sq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13"/>
          <p:cNvSpPr txBox="1">
            <a:spLocks noChangeArrowheads="1"/>
          </p:cNvSpPr>
          <p:nvPr/>
        </p:nvSpPr>
        <p:spPr bwMode="auto">
          <a:xfrm>
            <a:off x="1148436" y="3810895"/>
            <a:ext cx="2332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39A9DC"/>
                </a:solidFill>
                <a:latin typeface="Arial" pitchFamily="34" charset="0"/>
                <a:cs typeface="Arial" pitchFamily="34" charset="0"/>
              </a:rPr>
              <a:t>Layout</a:t>
            </a:r>
            <a:endParaRPr lang="en-US" sz="1400" b="1" kern="0" dirty="0">
              <a:solidFill>
                <a:srgbClr val="39A9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CasellaDiTesto 13"/>
          <p:cNvSpPr txBox="1">
            <a:spLocks noChangeArrowheads="1"/>
          </p:cNvSpPr>
          <p:nvPr/>
        </p:nvSpPr>
        <p:spPr bwMode="auto">
          <a:xfrm>
            <a:off x="85210" y="1601688"/>
            <a:ext cx="2443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39A9DC"/>
                </a:solidFill>
                <a:latin typeface="Arial" pitchFamily="34" charset="0"/>
                <a:cs typeface="Arial" pitchFamily="34" charset="0"/>
              </a:rPr>
              <a:t>Device Side View</a:t>
            </a:r>
            <a:endParaRPr lang="en-US" sz="1400" b="1" kern="0" dirty="0">
              <a:solidFill>
                <a:srgbClr val="39A9D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08976"/>
            <a:ext cx="2099112" cy="20562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15" y="3481465"/>
            <a:ext cx="2779260" cy="25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3"/>
          <p:cNvSpPr txBox="1">
            <a:spLocks noChangeArrowheads="1"/>
          </p:cNvSpPr>
          <p:nvPr/>
        </p:nvSpPr>
        <p:spPr bwMode="auto">
          <a:xfrm>
            <a:off x="5598554" y="1109035"/>
            <a:ext cx="2332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39A9DC"/>
                </a:solidFill>
                <a:latin typeface="Arial" pitchFamily="34" charset="0"/>
                <a:cs typeface="Arial" pitchFamily="34" charset="0"/>
              </a:rPr>
              <a:t>Layout</a:t>
            </a:r>
            <a:endParaRPr lang="en-US" sz="1400" b="1" kern="0" dirty="0">
              <a:solidFill>
                <a:srgbClr val="39A9D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90447" y="4953000"/>
            <a:ext cx="0" cy="4572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756" y="4896401"/>
            <a:ext cx="106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9A9DC"/>
                </a:solidFill>
                <a:cs typeface="Arial" charset="0"/>
              </a:rPr>
              <a:t>~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39A9DC"/>
                </a:solidFill>
              </a:rPr>
              <a:t>20 nm</a:t>
            </a:r>
            <a:endParaRPr lang="en-US" sz="1400" b="1" dirty="0">
              <a:solidFill>
                <a:srgbClr val="39A9DC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184482" y="6006729"/>
            <a:ext cx="4789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cs typeface="Arial" charset="0"/>
              </a:rPr>
              <a:t>A.Sciuto</a:t>
            </a:r>
            <a:r>
              <a:rPr lang="en-US" sz="1200" dirty="0">
                <a:cs typeface="Arial" charset="0"/>
              </a:rPr>
              <a:t> et al., IEEE Photonics Technology Letters, </a:t>
            </a:r>
            <a:r>
              <a:rPr lang="en-US" sz="1200" dirty="0" smtClean="0">
                <a:cs typeface="Arial" charset="0"/>
              </a:rPr>
              <a:t>Vol.26, No.17, 2014.</a:t>
            </a:r>
            <a:endParaRPr lang="en-US" sz="1200" dirty="0">
              <a:cs typeface="Arial" charset="0"/>
            </a:endParaRPr>
          </a:p>
        </p:txBody>
      </p:sp>
      <p:sp>
        <p:nvSpPr>
          <p:cNvPr id="30" name="Espace réservé de la date 6"/>
          <p:cNvSpPr>
            <a:spLocks noGrp="1"/>
          </p:cNvSpPr>
          <p:nvPr>
            <p:ph type="dt" sz="quarter" idx="11"/>
          </p:nvPr>
        </p:nvSpPr>
        <p:spPr>
          <a:xfrm>
            <a:off x="6768357" y="6558010"/>
            <a:ext cx="2026196" cy="123111"/>
          </a:xfrm>
        </p:spPr>
        <p:txBody>
          <a:bodyPr/>
          <a:lstStyle/>
          <a:p>
            <a:pPr>
              <a:defRPr/>
            </a:pPr>
            <a:fld id="{878BADA6-738A-4D69-A059-F8EF911114EB}" type="datetime1">
              <a:rPr lang="it-IT" b="1" smtClean="0">
                <a:solidFill>
                  <a:srgbClr val="898989"/>
                </a:solidFill>
              </a:rPr>
              <a:t>12/11/2015</a:t>
            </a:fld>
            <a:endParaRPr b="1" dirty="0">
              <a:solidFill>
                <a:srgbClr val="89898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26587" y="6283728"/>
            <a:ext cx="3464024" cy="365125"/>
          </a:xfrm>
        </p:spPr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07750" y="260648"/>
            <a:ext cx="7792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cs typeface="Arial" charset="0"/>
              </a:rPr>
              <a:t>4H-SiC Thin Metal Film </a:t>
            </a:r>
            <a:r>
              <a:rPr lang="en-US" sz="3200" i="1" dirty="0" err="1">
                <a:cs typeface="Arial" charset="0"/>
              </a:rPr>
              <a:t>Schottky</a:t>
            </a:r>
            <a:r>
              <a:rPr lang="en-US" sz="3200" i="1" dirty="0">
                <a:cs typeface="Arial" charset="0"/>
              </a:rPr>
              <a:t> Photodiodes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203629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781233"/>
            <a:ext cx="3854095" cy="245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61" y="1140709"/>
            <a:ext cx="3860476" cy="259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67111"/>
            <a:ext cx="3854095" cy="251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Espace réservé du numéro de diapositive 9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DE652-09C3-4953-830F-2D958CE6F8BB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11442" y="1000007"/>
            <a:ext cx="401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9A9DC"/>
                </a:solidFill>
              </a:rPr>
              <a:t>I-V Forward Characteristics @ 25°C</a:t>
            </a:r>
            <a:endParaRPr lang="en-US" sz="1600" b="1" dirty="0">
              <a:solidFill>
                <a:srgbClr val="39A9DC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75518" y="1015396"/>
            <a:ext cx="391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9A9DC"/>
                </a:solidFill>
              </a:rPr>
              <a:t>I-V Reverse Characteristics @ 25°C</a:t>
            </a:r>
            <a:endParaRPr lang="en-US" sz="1600" b="1" dirty="0">
              <a:solidFill>
                <a:srgbClr val="39A9D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300" y="3811866"/>
            <a:ext cx="4305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Ideal diode characteristics;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Ni</a:t>
            </a:r>
            <a:r>
              <a:rPr lang="en-US" sz="1400" baseline="-25000" dirty="0"/>
              <a:t>2</a:t>
            </a:r>
            <a:r>
              <a:rPr lang="en-US" sz="1400" dirty="0"/>
              <a:t>Si/4H-SiC b</a:t>
            </a:r>
            <a:r>
              <a:rPr lang="en-US" sz="1400" dirty="0" smtClean="0"/>
              <a:t>arrier height 1.68 eV;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Very low leakage current even at high temperature (not reported here);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Very weak dependence on the reverse bias;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The low doping of the surface epitaxial layer allows its full depletion already at very low reverse voltage close to 0V</a:t>
            </a:r>
            <a:r>
              <a:rPr lang="en-US" sz="1400" dirty="0" smtClean="0"/>
              <a:t>;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90625" y="3602495"/>
            <a:ext cx="319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9A9DC"/>
                </a:solidFill>
              </a:rPr>
              <a:t>C</a:t>
            </a:r>
            <a:r>
              <a:rPr lang="en-US" sz="1600" b="1" dirty="0" smtClean="0">
                <a:solidFill>
                  <a:srgbClr val="39A9DC"/>
                </a:solidFill>
              </a:rPr>
              <a:t>-V Characteristics @ 25°C</a:t>
            </a:r>
            <a:endParaRPr lang="en-US" sz="1600" b="1" dirty="0">
              <a:solidFill>
                <a:srgbClr val="39A9D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654" y="6050021"/>
            <a:ext cx="2124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39A9DC"/>
                </a:solidFill>
              </a:rPr>
              <a:t>1 MHz Readout Frequency</a:t>
            </a:r>
            <a:endParaRPr lang="en-US" sz="1000" b="1" dirty="0">
              <a:solidFill>
                <a:srgbClr val="39A9DC"/>
              </a:solidFill>
            </a:endParaRPr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quarter" idx="11"/>
          </p:nvPr>
        </p:nvSpPr>
        <p:spPr>
          <a:xfrm>
            <a:off x="6768357" y="6558010"/>
            <a:ext cx="2026196" cy="123111"/>
          </a:xfrm>
        </p:spPr>
        <p:txBody>
          <a:bodyPr/>
          <a:lstStyle/>
          <a:p>
            <a:pPr>
              <a:defRPr/>
            </a:pPr>
            <a:fld id="{089EAEBC-A588-4B0B-A999-59D5D03B0EEF}" type="datetime1">
              <a:rPr lang="it-IT" b="1" smtClean="0">
                <a:solidFill>
                  <a:srgbClr val="898989"/>
                </a:solidFill>
              </a:rPr>
              <a:t>12/11/2015</a:t>
            </a:fld>
            <a:endParaRPr b="1" dirty="0">
              <a:solidFill>
                <a:srgbClr val="89898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66256" y="6420974"/>
            <a:ext cx="4040088" cy="365125"/>
          </a:xfrm>
        </p:spPr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192660" y="332656"/>
            <a:ext cx="3216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cs typeface="Arial" charset="0"/>
              </a:rPr>
              <a:t>Electrical Characteristics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4121510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4" y="1425645"/>
            <a:ext cx="4330001" cy="31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Espace réservé du numéro de diapositive 9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8DE652-09C3-4953-830F-2D958CE6F8BB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2430" y="4572000"/>
            <a:ext cx="366770" cy="330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06" y="4518921"/>
            <a:ext cx="366770" cy="330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744" y="4737223"/>
            <a:ext cx="8948256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50" dirty="0" smtClean="0"/>
              <a:t>Maximum </a:t>
            </a:r>
            <a:r>
              <a:rPr lang="en-US" sz="1550" dirty="0" err="1" smtClean="0"/>
              <a:t>responsivity</a:t>
            </a:r>
            <a:r>
              <a:rPr lang="en-US" sz="1550" dirty="0" smtClean="0"/>
              <a:t> already at 0V (photovoltaic regime);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50" dirty="0"/>
              <a:t>A maximum </a:t>
            </a:r>
            <a:r>
              <a:rPr lang="en-GB" sz="1550" dirty="0" err="1"/>
              <a:t>responsivity</a:t>
            </a:r>
            <a:r>
              <a:rPr lang="en-GB" sz="1550" dirty="0"/>
              <a:t> value of about 0.045 A/W (QE=19.2%) is measured at 290 nm and 0V;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50" dirty="0" smtClean="0"/>
              <a:t>Positive </a:t>
            </a:r>
            <a:r>
              <a:rPr lang="en-US" sz="1550" dirty="0" err="1" smtClean="0"/>
              <a:t>responsivity</a:t>
            </a:r>
            <a:r>
              <a:rPr lang="en-US" sz="1550" dirty="0" smtClean="0"/>
              <a:t> coefficient with the temperature (~10</a:t>
            </a:r>
            <a:r>
              <a:rPr lang="en-US" sz="1550" baseline="30000" dirty="0" smtClean="0"/>
              <a:t>-5</a:t>
            </a:r>
            <a:r>
              <a:rPr lang="en-US" sz="1550" dirty="0" smtClean="0"/>
              <a:t> A/W</a:t>
            </a:r>
            <a:r>
              <a:rPr lang="en-US" sz="1550" baseline="30000" dirty="0"/>
              <a:t>○</a:t>
            </a:r>
            <a:r>
              <a:rPr lang="en-US" sz="1550" dirty="0" smtClean="0"/>
              <a:t>C above 290 nm);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50" dirty="0" smtClean="0"/>
              <a:t>Visible blindness (</a:t>
            </a:r>
            <a:r>
              <a:rPr lang="en-GB" sz="1550" dirty="0" err="1" smtClean="0"/>
              <a:t>responsivity</a:t>
            </a:r>
            <a:r>
              <a:rPr lang="en-GB" sz="1550" dirty="0" smtClean="0"/>
              <a:t> ratio between the values measured at 400 nm and 290 nm) around 10</a:t>
            </a:r>
            <a:r>
              <a:rPr lang="en-GB" sz="1550" baseline="30000" dirty="0" smtClean="0"/>
              <a:t>-4</a:t>
            </a:r>
            <a:r>
              <a:rPr lang="en-GB" sz="1550" dirty="0" smtClean="0"/>
              <a:t> and independent on the reverse bias and temperature values.</a:t>
            </a:r>
            <a:endParaRPr lang="en-US" sz="155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42" y="1489629"/>
            <a:ext cx="4522221" cy="31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0125" y="1293220"/>
            <a:ext cx="401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39A9DC"/>
                </a:solidFill>
              </a:rPr>
              <a:t>Responsivity</a:t>
            </a:r>
            <a:r>
              <a:rPr lang="en-US" sz="1600" b="1" dirty="0" smtClean="0">
                <a:solidFill>
                  <a:srgbClr val="39A9DC"/>
                </a:solidFill>
              </a:rPr>
              <a:t> vs Bias @ 25°C</a:t>
            </a:r>
            <a:endParaRPr lang="en-US" sz="1600" b="1" dirty="0">
              <a:solidFill>
                <a:srgbClr val="39A9D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4598" y="1293220"/>
            <a:ext cx="3779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39A9DC"/>
                </a:solidFill>
              </a:rPr>
              <a:t>Responsivity</a:t>
            </a:r>
            <a:r>
              <a:rPr lang="en-US" sz="1600" b="1" dirty="0" smtClean="0">
                <a:solidFill>
                  <a:srgbClr val="39A9DC"/>
                </a:solidFill>
              </a:rPr>
              <a:t> vs Temperature @ 0V</a:t>
            </a:r>
            <a:endParaRPr lang="en-US" sz="1600" b="1" dirty="0">
              <a:solidFill>
                <a:srgbClr val="39A9DC"/>
              </a:solidFill>
            </a:endParaRPr>
          </a:p>
        </p:txBody>
      </p:sp>
      <p:sp>
        <p:nvSpPr>
          <p:cNvPr id="19" name="Espace réservé de la date 6"/>
          <p:cNvSpPr>
            <a:spLocks noGrp="1"/>
          </p:cNvSpPr>
          <p:nvPr>
            <p:ph type="dt" sz="quarter" idx="11"/>
          </p:nvPr>
        </p:nvSpPr>
        <p:spPr>
          <a:xfrm>
            <a:off x="6768357" y="6558010"/>
            <a:ext cx="2026196" cy="123111"/>
          </a:xfrm>
        </p:spPr>
        <p:txBody>
          <a:bodyPr/>
          <a:lstStyle/>
          <a:p>
            <a:pPr>
              <a:defRPr/>
            </a:pPr>
            <a:fld id="{4922AB6B-A6D8-4C8D-B107-87F3FAFFEFC1}" type="datetime1">
              <a:rPr lang="it-IT" b="1" smtClean="0">
                <a:solidFill>
                  <a:srgbClr val="898989"/>
                </a:solidFill>
              </a:rPr>
              <a:t>12/11/2015</a:t>
            </a:fld>
            <a:endParaRPr b="1" dirty="0">
              <a:solidFill>
                <a:srgbClr val="898989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53022" y="6381328"/>
            <a:ext cx="3990330" cy="365125"/>
          </a:xfrm>
        </p:spPr>
        <p:txBody>
          <a:bodyPr/>
          <a:lstStyle/>
          <a:p>
            <a:r>
              <a:rPr lang="it-IT" smtClean="0"/>
              <a:t>CNR-IMM CT &amp; INFN CT Antonella Sciuto- confidential results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311500" y="474879"/>
            <a:ext cx="295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cs typeface="Arial" charset="0"/>
              </a:rPr>
              <a:t>Optical Characteristics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80214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5192216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15C-FB7C-4E57-A85A-2D28F8D69658}" type="datetime1">
              <a:rPr lang="it-IT" smtClean="0"/>
              <a:t>12/11/2015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3851921" cy="216670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39552" y="54868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/>
              <a:t>To obtain large sensitive area and high photocurrent levels </a:t>
            </a:r>
          </a:p>
          <a:p>
            <a:pPr algn="just"/>
            <a:r>
              <a:rPr lang="en-GB" sz="2000" dirty="0" smtClean="0"/>
              <a:t>We designed large devices  for the </a:t>
            </a:r>
            <a:r>
              <a:rPr lang="en-GB" sz="2000" dirty="0" err="1" smtClean="0"/>
              <a:t>Calocube</a:t>
            </a:r>
            <a:r>
              <a:rPr lang="en-GB" sz="2000" dirty="0" smtClean="0"/>
              <a:t> project</a:t>
            </a:r>
          </a:p>
          <a:p>
            <a:pPr algn="just"/>
            <a:r>
              <a:rPr lang="en-GB" sz="2000" dirty="0" smtClean="0"/>
              <a:t>To test our idea we  assembled two matrix of </a:t>
            </a:r>
            <a:r>
              <a:rPr lang="en-GB" sz="2000" dirty="0" err="1" smtClean="0"/>
              <a:t>interdigit</a:t>
            </a:r>
            <a:r>
              <a:rPr lang="en-GB" sz="2000" dirty="0" smtClean="0"/>
              <a:t> devices in parallel electrical configuration obtaining an active area of about  63 mm2.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199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62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9552" y="171888"/>
            <a:ext cx="818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Caratteristiche elettriche delle due matrici misurate a Temperatura ambiente</a:t>
            </a:r>
            <a:endParaRPr lang="it-IT" sz="2000" i="1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72437" y="6325741"/>
            <a:ext cx="3968080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78C0-1A40-48CA-8566-4E538D5FCDE6}" type="datetime1">
              <a:rPr lang="it-IT" smtClean="0"/>
              <a:t>12/11/2015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0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9512" y="154990"/>
            <a:ext cx="5649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Spettro di risposta ottica delle matrici misurato a 0 V</a:t>
            </a:r>
            <a:endParaRPr lang="it-IT" sz="2000" i="1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501912" y="6429529"/>
            <a:ext cx="3996158" cy="365125"/>
          </a:xfrm>
        </p:spPr>
        <p:txBody>
          <a:bodyPr/>
          <a:lstStyle/>
          <a:p>
            <a:r>
              <a:rPr lang="it-IT" sz="1400" smtClean="0"/>
              <a:t>CNR-IMM CT &amp; INFN CT Antonella Sciuto- confidential results</a:t>
            </a:r>
            <a:endParaRPr lang="it-IT" sz="14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D94F-D1A1-4FBB-916C-81A37E751F06}" type="datetime1">
              <a:rPr lang="it-IT" smtClean="0"/>
              <a:t>12/11/2015</a:t>
            </a:fld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186"/>
              </p:ext>
            </p:extLst>
          </p:nvPr>
        </p:nvGraphicFramePr>
        <p:xfrm>
          <a:off x="3995936" y="3573016"/>
          <a:ext cx="4950296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3"/>
          <p:cNvSpPr/>
          <p:nvPr/>
        </p:nvSpPr>
        <p:spPr>
          <a:xfrm>
            <a:off x="5364088" y="299695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linearità </a:t>
            </a:r>
            <a:r>
              <a:rPr lang="it-IT" i="1" dirty="0"/>
              <a:t>della risposta al crescere della potenza ottica </a:t>
            </a:r>
            <a:r>
              <a:rPr lang="it-IT" i="1" dirty="0" smtClean="0"/>
              <a:t>@ </a:t>
            </a:r>
            <a:r>
              <a:rPr lang="it-IT" i="1" dirty="0"/>
              <a:t>326 </a:t>
            </a:r>
            <a:r>
              <a:rPr lang="it-IT" i="1" dirty="0" smtClean="0"/>
              <a:t>nm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2515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1755</Words>
  <Application>Microsoft Office PowerPoint</Application>
  <PresentationFormat>Presentazione su schermo (4:3)</PresentationFormat>
  <Paragraphs>339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Tema di Office</vt:lpstr>
      <vt:lpstr>CorelDRAW</vt:lpstr>
      <vt:lpstr>Silicon Carbide sensors   for Calocube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Carbide sensors for Calocube project</dc:title>
  <dc:creator>Antonella</dc:creator>
  <cp:lastModifiedBy>Antonella</cp:lastModifiedBy>
  <cp:revision>29</cp:revision>
  <dcterms:created xsi:type="dcterms:W3CDTF">2015-11-06T10:38:47Z</dcterms:created>
  <dcterms:modified xsi:type="dcterms:W3CDTF">2015-11-12T14:08:50Z</dcterms:modified>
</cp:coreProperties>
</file>