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0" r:id="rId1"/>
  </p:sldMasterIdLst>
  <p:notesMasterIdLst>
    <p:notesMasterId r:id="rId15"/>
  </p:notesMasterIdLst>
  <p:handoutMasterIdLst>
    <p:handoutMasterId r:id="rId16"/>
  </p:handoutMasterIdLst>
  <p:sldIdLst>
    <p:sldId id="285" r:id="rId2"/>
    <p:sldId id="369" r:id="rId3"/>
    <p:sldId id="378" r:id="rId4"/>
    <p:sldId id="396" r:id="rId5"/>
    <p:sldId id="397" r:id="rId6"/>
    <p:sldId id="398" r:id="rId7"/>
    <p:sldId id="399" r:id="rId8"/>
    <p:sldId id="400" r:id="rId9"/>
    <p:sldId id="402" r:id="rId10"/>
    <p:sldId id="401" r:id="rId11"/>
    <p:sldId id="403" r:id="rId12"/>
    <p:sldId id="404" r:id="rId13"/>
    <p:sldId id="308" r:id="rId14"/>
  </p:sldIdLst>
  <p:sldSz cx="9144000" cy="6858000" type="screen4x3"/>
  <p:notesSz cx="6797675" cy="9926638"/>
  <p:defaultTextStyle>
    <a:defPPr>
      <a:defRPr lang="en-US"/>
    </a:defPPr>
    <a:lvl1pPr algn="l"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19" autoAdjust="0"/>
    <p:restoredTop sz="94660"/>
  </p:normalViewPr>
  <p:slideViewPr>
    <p:cSldViewPr snapToGrid="0" snapToObjects="1">
      <p:cViewPr>
        <p:scale>
          <a:sx n="99" d="100"/>
          <a:sy n="99" d="100"/>
        </p:scale>
        <p:origin x="-72" y="648"/>
      </p:cViewPr>
      <p:guideLst>
        <p:guide orient="horz" pos="2416"/>
        <p:guide pos="2880"/>
      </p:guideLst>
    </p:cSldViewPr>
  </p:slideViewPr>
  <p:notesTextViewPr>
    <p:cViewPr>
      <p:scale>
        <a:sx n="100" d="100"/>
        <a:sy n="100" d="100"/>
      </p:scale>
      <p:origin x="0" y="0"/>
    </p:cViewPr>
  </p:notesTextViewPr>
  <p:sorterViewPr>
    <p:cViewPr>
      <p:scale>
        <a:sx n="145" d="100"/>
        <a:sy n="14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noProof="1">
                <a:latin typeface="Times New Roman" charset="0"/>
                <a:ea typeface="ＭＳ Ｐゴシック" charset="0"/>
                <a:cs typeface="+mn-cs"/>
              </a:defRPr>
            </a:lvl1pPr>
          </a:lstStyle>
          <a:p>
            <a:pPr>
              <a:defRPr/>
            </a:pPr>
            <a:endParaRPr/>
          </a:p>
        </p:txBody>
      </p:sp>
      <p:sp>
        <p:nvSpPr>
          <p:cNvPr id="81923" name="Rectangle 3"/>
          <p:cNvSpPr>
            <a:spLocks noGrp="1" noChangeArrowheads="1"/>
          </p:cNvSpPr>
          <p:nvPr>
            <p:ph type="dt" sz="quarter"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noProof="1">
                <a:latin typeface="Times New Roman" charset="0"/>
                <a:ea typeface="ＭＳ Ｐゴシック" charset="0"/>
                <a:cs typeface="+mn-cs"/>
              </a:defRPr>
            </a:lvl1pPr>
          </a:lstStyle>
          <a:p>
            <a:pPr>
              <a:defRPr/>
            </a:pPr>
            <a:endParaRPr/>
          </a:p>
        </p:txBody>
      </p:sp>
      <p:sp>
        <p:nvSpPr>
          <p:cNvPr id="81924" name="Rectangle 4"/>
          <p:cNvSpPr>
            <a:spLocks noGrp="1" noChangeArrowheads="1"/>
          </p:cNvSpPr>
          <p:nvPr>
            <p:ph type="ftr" sz="quarter" idx="2"/>
          </p:nvPr>
        </p:nvSpPr>
        <p:spPr bwMode="auto">
          <a:xfrm>
            <a:off x="0"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noProof="1">
                <a:latin typeface="Times New Roman" charset="0"/>
                <a:ea typeface="ＭＳ Ｐゴシック" charset="0"/>
                <a:cs typeface="+mn-cs"/>
              </a:defRPr>
            </a:lvl1pPr>
          </a:lstStyle>
          <a:p>
            <a:pPr>
              <a:defRPr/>
            </a:pPr>
            <a:endParaRPr/>
          </a:p>
        </p:txBody>
      </p:sp>
      <p:sp>
        <p:nvSpPr>
          <p:cNvPr id="81925" name="Rectangle 5"/>
          <p:cNvSpPr>
            <a:spLocks noGrp="1" noChangeArrowheads="1"/>
          </p:cNvSpPr>
          <p:nvPr>
            <p:ph type="sldNum" sz="quarter" idx="3"/>
          </p:nvPr>
        </p:nvSpPr>
        <p:spPr bwMode="auto">
          <a:xfrm>
            <a:off x="3849688"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noProof="1">
                <a:latin typeface="Times New Roman" charset="0"/>
              </a:defRPr>
            </a:lvl1pPr>
          </a:lstStyle>
          <a:p>
            <a:pPr>
              <a:defRPr/>
            </a:pPr>
            <a:fld id="{132390C4-E309-B94A-BE5E-B9B443E270C0}" type="slidenum">
              <a:rPr/>
              <a:pPr>
                <a:defRPr/>
              </a:pPr>
              <a:t>‹N›</a:t>
            </a:fld>
            <a:endParaRPr/>
          </a:p>
        </p:txBody>
      </p:sp>
    </p:spTree>
    <p:extLst>
      <p:ext uri="{BB962C8B-B14F-4D97-AF65-F5344CB8AC3E}">
        <p14:creationId xmlns:p14="http://schemas.microsoft.com/office/powerpoint/2010/main" val="450474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Times New Roman" charset="0"/>
                <a:ea typeface="ＭＳ Ｐゴシック" charset="0"/>
                <a:cs typeface="+mn-cs"/>
              </a:defRPr>
            </a:lvl1pPr>
          </a:lstStyle>
          <a:p>
            <a:pPr>
              <a:defRPr/>
            </a:pPr>
            <a:endParaRPr lang="de-DE"/>
          </a:p>
        </p:txBody>
      </p:sp>
      <p:sp>
        <p:nvSpPr>
          <p:cNvPr id="8195"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Times New Roman" charset="0"/>
                <a:ea typeface="ＭＳ Ｐゴシック" charset="0"/>
                <a:cs typeface="+mn-cs"/>
              </a:defRPr>
            </a:lvl1pPr>
          </a:lstStyle>
          <a:p>
            <a:pPr>
              <a:defRPr/>
            </a:pPr>
            <a:endParaRPr lang="de-DE"/>
          </a:p>
        </p:txBody>
      </p:sp>
      <p:sp>
        <p:nvSpPr>
          <p:cNvPr id="102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7" name="Rectangle 5"/>
          <p:cNvSpPr>
            <a:spLocks noGrp="1" noChangeArrowheads="1"/>
          </p:cNvSpPr>
          <p:nvPr>
            <p:ph type="body" sz="quarter" idx="3"/>
          </p:nvPr>
        </p:nvSpPr>
        <p:spPr bwMode="auto">
          <a:xfrm>
            <a:off x="679450" y="4714875"/>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8198" name="Rectangle 6"/>
          <p:cNvSpPr>
            <a:spLocks noGrp="1" noChangeArrowheads="1"/>
          </p:cNvSpPr>
          <p:nvPr>
            <p:ph type="ftr" sz="quarter" idx="4"/>
          </p:nvPr>
        </p:nvSpPr>
        <p:spPr bwMode="auto">
          <a:xfrm>
            <a:off x="0"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Times New Roman" charset="0"/>
                <a:ea typeface="ＭＳ Ｐゴシック" charset="0"/>
                <a:cs typeface="+mn-cs"/>
              </a:defRPr>
            </a:lvl1pPr>
          </a:lstStyle>
          <a:p>
            <a:pPr>
              <a:defRPr/>
            </a:pPr>
            <a:endParaRPr lang="de-DE"/>
          </a:p>
        </p:txBody>
      </p:sp>
      <p:sp>
        <p:nvSpPr>
          <p:cNvPr id="8199" name="Rectangle 7"/>
          <p:cNvSpPr>
            <a:spLocks noGrp="1" noChangeArrowheads="1"/>
          </p:cNvSpPr>
          <p:nvPr>
            <p:ph type="sldNum" sz="quarter" idx="5"/>
          </p:nvPr>
        </p:nvSpPr>
        <p:spPr bwMode="auto">
          <a:xfrm>
            <a:off x="3849688"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312B4920-985F-9B49-B27C-0966DDAE469B}" type="slidenum">
              <a:rPr lang="de-DE"/>
              <a:pPr>
                <a:defRPr/>
              </a:pPr>
              <a:t>‹N›</a:t>
            </a:fld>
            <a:endParaRPr lang="de-DE"/>
          </a:p>
        </p:txBody>
      </p:sp>
    </p:spTree>
    <p:extLst>
      <p:ext uri="{BB962C8B-B14F-4D97-AF65-F5344CB8AC3E}">
        <p14:creationId xmlns:p14="http://schemas.microsoft.com/office/powerpoint/2010/main" val="27193194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AF429F32-200D-3A4A-A4DE-FAC2180A4251}" type="slidenum">
              <a:rPr lang="de-DE" sz="1200">
                <a:latin typeface="Times New Roman" charset="0"/>
              </a:rPr>
              <a:pPr eaLnBrk="1" hangingPunct="1"/>
              <a:t>1</a:t>
            </a:fld>
            <a:endParaRPr lang="de-DE" sz="1200">
              <a:latin typeface="Times New Roman" charset="0"/>
            </a:endParaRPr>
          </a:p>
        </p:txBody>
      </p:sp>
      <p:sp>
        <p:nvSpPr>
          <p:cNvPr id="12290" name="Rectangle 7"/>
          <p:cNvSpPr txBox="1">
            <a:spLocks noGrp="1" noChangeArrowheads="1"/>
          </p:cNvSpPr>
          <p:nvPr/>
        </p:nvSpPr>
        <p:spPr bwMode="auto">
          <a:xfrm>
            <a:off x="3852863" y="9434513"/>
            <a:ext cx="29448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24" tIns="47416" rIns="94824" bIns="47416" anchor="b"/>
          <a:lstStyle>
            <a:lvl1pPr defTabSz="947738" eaLnBrk="0" hangingPunct="0">
              <a:defRPr sz="2000">
                <a:solidFill>
                  <a:schemeClr val="tx1"/>
                </a:solidFill>
                <a:latin typeface="Arial" charset="0"/>
                <a:ea typeface="ＭＳ Ｐゴシック" charset="0"/>
                <a:cs typeface="ＭＳ Ｐゴシック" charset="0"/>
              </a:defRPr>
            </a:lvl1pPr>
            <a:lvl2pPr marL="742950" indent="-285750" defTabSz="947738" eaLnBrk="0" hangingPunct="0">
              <a:defRPr sz="2000">
                <a:solidFill>
                  <a:schemeClr val="tx1"/>
                </a:solidFill>
                <a:latin typeface="Arial" charset="0"/>
                <a:ea typeface="ＭＳ Ｐゴシック" charset="0"/>
              </a:defRPr>
            </a:lvl2pPr>
            <a:lvl3pPr marL="1143000" indent="-228600" defTabSz="947738" eaLnBrk="0" hangingPunct="0">
              <a:defRPr sz="2000">
                <a:solidFill>
                  <a:schemeClr val="tx1"/>
                </a:solidFill>
                <a:latin typeface="Arial" charset="0"/>
                <a:ea typeface="ＭＳ Ｐゴシック" charset="0"/>
              </a:defRPr>
            </a:lvl3pPr>
            <a:lvl4pPr marL="1600200" indent="-228600" defTabSz="947738" eaLnBrk="0" hangingPunct="0">
              <a:defRPr sz="2000">
                <a:solidFill>
                  <a:schemeClr val="tx1"/>
                </a:solidFill>
                <a:latin typeface="Arial" charset="0"/>
                <a:ea typeface="ＭＳ Ｐゴシック" charset="0"/>
              </a:defRPr>
            </a:lvl4pPr>
            <a:lvl5pPr marL="2057400" indent="-228600" defTabSz="947738" eaLnBrk="0" hangingPunct="0">
              <a:defRPr sz="2000">
                <a:solidFill>
                  <a:schemeClr val="tx1"/>
                </a:solidFill>
                <a:latin typeface="Arial" charset="0"/>
                <a:ea typeface="ＭＳ Ｐゴシック" charset="0"/>
              </a:defRPr>
            </a:lvl5pPr>
            <a:lvl6pPr marL="2514600" indent="-228600" defTabSz="94773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94773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94773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947738" eaLnBrk="0" fontAlgn="base" hangingPunct="0">
              <a:spcBef>
                <a:spcPct val="0"/>
              </a:spcBef>
              <a:spcAft>
                <a:spcPct val="0"/>
              </a:spcAft>
              <a:defRPr sz="2000">
                <a:solidFill>
                  <a:schemeClr val="tx1"/>
                </a:solidFill>
                <a:latin typeface="Arial" charset="0"/>
                <a:ea typeface="ＭＳ Ｐゴシック" charset="0"/>
              </a:defRPr>
            </a:lvl9pPr>
          </a:lstStyle>
          <a:p>
            <a:pPr algn="r" eaLnBrk="1" hangingPunct="1"/>
            <a:fld id="{E2A35BDA-BD0F-5F49-AB1C-1410B4AA78BD}" type="slidenum">
              <a:rPr lang="en-GB" sz="1300"/>
              <a:pPr algn="r" eaLnBrk="1" hangingPunct="1"/>
              <a:t>1</a:t>
            </a:fld>
            <a:endParaRPr lang="en-GB" sz="1300"/>
          </a:p>
        </p:txBody>
      </p:sp>
      <p:sp>
        <p:nvSpPr>
          <p:cNvPr id="12291" name="Rectangle 2"/>
          <p:cNvSpPr>
            <a:spLocks noGrp="1" noRot="1" noChangeAspect="1" noChangeArrowheads="1" noTextEdit="1"/>
          </p:cNvSpPr>
          <p:nvPr>
            <p:ph type="sldImg"/>
          </p:nvPr>
        </p:nvSpPr>
        <p:spPr>
          <a:xfrm>
            <a:off x="917575" y="744538"/>
            <a:ext cx="4964113" cy="3724275"/>
          </a:xfrm>
          <a:ln/>
        </p:spPr>
      </p:sp>
      <p:sp>
        <p:nvSpPr>
          <p:cNvPr id="449540" name="Rectangle 3"/>
          <p:cNvSpPr>
            <a:spLocks noGrp="1" noChangeArrowheads="1"/>
          </p:cNvSpPr>
          <p:nvPr>
            <p:ph type="body" idx="1"/>
          </p:nvPr>
        </p:nvSpPr>
        <p:spPr>
          <a:xfrm>
            <a:off x="906463" y="4714875"/>
            <a:ext cx="4984750" cy="4467225"/>
          </a:xfrm>
        </p:spPr>
        <p:txBody>
          <a:bodyPr lIns="94824" tIns="47416" rIns="94824" bIns="47416"/>
          <a:lstStyle/>
          <a:p>
            <a:pPr eaLnBrk="1" hangingPunct="1">
              <a:defRPr/>
            </a:pPr>
            <a:endParaRPr lang="de-DE"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B576B8B2-F949-5449-B1BD-52E5CB4C0075}" type="slidenum">
              <a:rPr lang="de-DE" sz="1200">
                <a:latin typeface="Times New Roman" charset="0"/>
              </a:rPr>
              <a:pPr eaLnBrk="1" hangingPunct="1"/>
              <a:t>13</a:t>
            </a:fld>
            <a:endParaRPr lang="de-DE" sz="1200">
              <a:latin typeface="Times New Roman" charset="0"/>
            </a:endParaRPr>
          </a:p>
        </p:txBody>
      </p:sp>
      <p:sp>
        <p:nvSpPr>
          <p:cNvPr id="34818" name="Rectangle 2"/>
          <p:cNvSpPr>
            <a:spLocks noGrp="1" noRot="1" noChangeAspect="1" noChangeArrowheads="1" noTextEdit="1"/>
          </p:cNvSpPr>
          <p:nvPr>
            <p:ph type="sldImg"/>
          </p:nvPr>
        </p:nvSpPr>
        <p:spPr>
          <a:xfrm>
            <a:off x="917575" y="744538"/>
            <a:ext cx="4964113" cy="3724275"/>
          </a:xfrm>
          <a:ln/>
        </p:spPr>
      </p:sp>
      <p:sp>
        <p:nvSpPr>
          <p:cNvPr id="496643" name="Rectangle 3"/>
          <p:cNvSpPr>
            <a:spLocks noGrp="1" noChangeArrowheads="1"/>
          </p:cNvSpPr>
          <p:nvPr>
            <p:ph type="body" idx="1"/>
          </p:nvPr>
        </p:nvSpPr>
        <p:spPr>
          <a:xfrm>
            <a:off x="906463" y="4714875"/>
            <a:ext cx="4984750" cy="4467225"/>
          </a:xfrm>
        </p:spPr>
        <p:txBody>
          <a:bodyPr/>
          <a:lstStyle/>
          <a:p>
            <a:pPr eaLnBrk="1" hangingPunct="1">
              <a:defRPr/>
            </a:pPr>
            <a:endParaRPr noProof="1"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 name="Immagine 5" descr="LogoCNAO+txt_bianco-ross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94500" y="6248400"/>
            <a:ext cx="21288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p:cNvSpPr txBox="1">
            <a:spLocks noChangeArrowheads="1"/>
          </p:cNvSpPr>
          <p:nvPr userDrawn="1"/>
        </p:nvSpPr>
        <p:spPr bwMode="auto">
          <a:xfrm>
            <a:off x="295275" y="6384925"/>
            <a:ext cx="5387975" cy="276225"/>
          </a:xfrm>
          <a:prstGeom prst="rect">
            <a:avLst/>
          </a:prstGeom>
          <a:noFill/>
          <a:ln>
            <a:noFill/>
          </a:ln>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1200" noProof="0" dirty="0" smtClean="0">
                <a:solidFill>
                  <a:schemeClr val="bg1"/>
                </a:solidFill>
              </a:rPr>
              <a:t>Pavia, 27</a:t>
            </a:r>
            <a:r>
              <a:rPr lang="it-IT" sz="1200" baseline="0" noProof="0" dirty="0" smtClean="0">
                <a:solidFill>
                  <a:schemeClr val="bg1"/>
                </a:solidFill>
              </a:rPr>
              <a:t> Ottobre</a:t>
            </a:r>
            <a:r>
              <a:rPr lang="it-IT" sz="1200" noProof="0" dirty="0" smtClean="0">
                <a:solidFill>
                  <a:schemeClr val="bg1"/>
                </a:solidFill>
              </a:rPr>
              <a:t> 2015 – Progetto XPR</a:t>
            </a:r>
          </a:p>
        </p:txBody>
      </p:sp>
      <p:sp>
        <p:nvSpPr>
          <p:cNvPr id="4" name="CasellaDiTesto 3"/>
          <p:cNvSpPr txBox="1">
            <a:spLocks noChangeArrowheads="1"/>
          </p:cNvSpPr>
          <p:nvPr userDrawn="1"/>
        </p:nvSpPr>
        <p:spPr bwMode="auto">
          <a:xfrm>
            <a:off x="295275" y="5851525"/>
            <a:ext cx="1419225" cy="368300"/>
          </a:xfrm>
          <a:prstGeom prst="rect">
            <a:avLst/>
          </a:prstGeom>
          <a:noFill/>
          <a:ln>
            <a:noFill/>
          </a:ln>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1800" dirty="0" smtClean="0">
                <a:solidFill>
                  <a:schemeClr val="bg1"/>
                </a:solidFill>
              </a:rPr>
              <a:t>G. Ciavola</a:t>
            </a:r>
          </a:p>
        </p:txBody>
      </p:sp>
      <p:sp>
        <p:nvSpPr>
          <p:cNvPr id="5" name="CasellaDiTesto 4"/>
          <p:cNvSpPr txBox="1">
            <a:spLocks noChangeArrowheads="1"/>
          </p:cNvSpPr>
          <p:nvPr userDrawn="1"/>
        </p:nvSpPr>
        <p:spPr bwMode="auto">
          <a:xfrm>
            <a:off x="1" y="4779963"/>
            <a:ext cx="9144000" cy="461665"/>
          </a:xfrm>
          <a:prstGeom prst="rect">
            <a:avLst/>
          </a:prstGeom>
          <a:noFill/>
          <a:ln>
            <a:noFill/>
          </a:ln>
          <a:extLst/>
        </p:spPr>
        <p:txBody>
          <a:bodyPr wrap="squar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algn="l" eaLnBrk="1" hangingPunct="1">
              <a:defRPr/>
            </a:pPr>
            <a:r>
              <a:rPr lang="it-IT" sz="2400" b="0" i="0" u="none" strike="noStrike" kern="1200" baseline="0" dirty="0" smtClean="0">
                <a:solidFill>
                  <a:schemeClr val="accent3"/>
                </a:solidFill>
                <a:latin typeface="Arial" charset="0"/>
                <a:ea typeface="ＭＳ Ｐゴシック" charset="0"/>
                <a:cs typeface="ＭＳ Ｐゴシック" charset="0"/>
              </a:rPr>
              <a:t>Status and no planning </a:t>
            </a:r>
            <a:r>
              <a:rPr lang="en-GB" sz="1000" b="0" i="0" u="none" strike="noStrike" kern="1200" baseline="0" noProof="0" dirty="0" smtClean="0">
                <a:solidFill>
                  <a:schemeClr val="accent3"/>
                </a:solidFill>
                <a:latin typeface="Arial" charset="0"/>
                <a:ea typeface="ＭＳ Ｐゴシック" charset="0"/>
                <a:cs typeface="ＭＳ Ｐゴシック" charset="0"/>
              </a:rPr>
              <a:t> </a:t>
            </a:r>
            <a:r>
              <a:rPr lang="it-IT" sz="2400" b="0" i="0" u="none" strike="noStrike" kern="1200" baseline="0" dirty="0" smtClean="0">
                <a:solidFill>
                  <a:schemeClr val="accent3"/>
                </a:solidFill>
                <a:latin typeface="Arial" charset="0"/>
                <a:ea typeface="ＭＳ Ｐゴシック" charset="0"/>
                <a:cs typeface="ＭＳ Ｐゴシック" charset="0"/>
              </a:rPr>
              <a:t>of the XPR Project</a:t>
            </a:r>
            <a:endParaRPr lang="en-GB" sz="2400" b="1" dirty="0" smtClean="0">
              <a:solidFill>
                <a:schemeClr val="accent3"/>
              </a:solidFill>
            </a:endParaRPr>
          </a:p>
        </p:txBody>
      </p:sp>
    </p:spTree>
    <p:extLst>
      <p:ext uri="{BB962C8B-B14F-4D97-AF65-F5344CB8AC3E}">
        <p14:creationId xmlns:p14="http://schemas.microsoft.com/office/powerpoint/2010/main" val="3185788989"/>
      </p:ext>
    </p:extLst>
  </p:cSld>
  <p:clrMapOvr>
    <a:masterClrMapping/>
  </p:clrMapOvr>
  <p:transition spd="med">
    <p:fade/>
  </p:transition>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Immagine 5" descr="LogoCNAO+txt_blu-ross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629276" y="6437313"/>
            <a:ext cx="173513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egnaposto piè di pagina 2"/>
          <p:cNvSpPr txBox="1">
            <a:spLocks/>
          </p:cNvSpPr>
          <p:nvPr userDrawn="1"/>
        </p:nvSpPr>
        <p:spPr bwMode="gray">
          <a:xfrm>
            <a:off x="7912100" y="6488113"/>
            <a:ext cx="879475" cy="247650"/>
          </a:xfrm>
          <a:prstGeom prst="rect">
            <a:avLst/>
          </a:prstGeom>
          <a:noFill/>
          <a:ln>
            <a:noFill/>
          </a:ln>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1000" noProof="0" smtClean="0">
                <a:solidFill>
                  <a:srgbClr val="800000"/>
                </a:solidFill>
              </a:rPr>
              <a:t>Pag. </a:t>
            </a:r>
            <a:r>
              <a:rPr lang="it-IT" sz="1000" noProof="0" smtClean="0">
                <a:solidFill>
                  <a:srgbClr val="800000"/>
                </a:solidFill>
                <a:sym typeface="Wingdings" charset="0"/>
              </a:rPr>
              <a:t></a:t>
            </a:r>
            <a:r>
              <a:rPr lang="it-IT" sz="1000" noProof="0" smtClean="0">
                <a:solidFill>
                  <a:srgbClr val="800000"/>
                </a:solidFill>
              </a:rPr>
              <a:t> </a:t>
            </a:r>
            <a:fld id="{70AC4EB1-9DBB-F745-A659-D60935501546}" type="slidenum">
              <a:rPr lang="it-IT" sz="1000" noProof="0" smtClean="0">
                <a:solidFill>
                  <a:srgbClr val="800000"/>
                </a:solidFill>
              </a:rPr>
              <a:pPr eaLnBrk="1" hangingPunct="1">
                <a:defRPr/>
              </a:pPr>
              <a:t>‹N›</a:t>
            </a:fld>
            <a:endParaRPr lang="it-IT" sz="1000" noProof="0" smtClean="0">
              <a:solidFill>
                <a:srgbClr val="800000"/>
              </a:solidFill>
            </a:endParaRPr>
          </a:p>
        </p:txBody>
      </p:sp>
      <p:sp>
        <p:nvSpPr>
          <p:cNvPr id="6" name="Foliennummernplatzhalter 1"/>
          <p:cNvSpPr txBox="1">
            <a:spLocks/>
          </p:cNvSpPr>
          <p:nvPr userDrawn="1"/>
        </p:nvSpPr>
        <p:spPr>
          <a:xfrm>
            <a:off x="1323975" y="6475413"/>
            <a:ext cx="3044825" cy="252413"/>
          </a:xfrm>
          <a:prstGeom prst="rect">
            <a:avLst/>
          </a:prstGeom>
        </p:spPr>
        <p:txBody>
          <a:bodyPr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noProof="0" dirty="0" smtClean="0">
                <a:solidFill>
                  <a:srgbClr val="800000"/>
                </a:solidFill>
                <a:cs typeface="Calibri"/>
              </a:rPr>
              <a:t>Pavia, 20 Luglio 2015 – </a:t>
            </a:r>
            <a:r>
              <a:rPr lang="it-IT" sz="1000" noProof="0" dirty="0" smtClean="0">
                <a:solidFill>
                  <a:srgbClr val="800000"/>
                </a:solidFill>
                <a:latin typeface="+mn-lt"/>
                <a:cs typeface="Calibri"/>
              </a:rPr>
              <a:t>Progetto XPR</a:t>
            </a:r>
            <a:endParaRPr lang="it-IT" sz="1000" noProof="0" dirty="0">
              <a:solidFill>
                <a:srgbClr val="800000"/>
              </a:solidFill>
              <a:latin typeface="+mn-lt"/>
              <a:cs typeface="Calibri"/>
            </a:endParaRPr>
          </a:p>
        </p:txBody>
      </p:sp>
      <p:cxnSp>
        <p:nvCxnSpPr>
          <p:cNvPr id="7" name="Connettore 1 22"/>
          <p:cNvCxnSpPr/>
          <p:nvPr userDrawn="1"/>
        </p:nvCxnSpPr>
        <p:spPr>
          <a:xfrm>
            <a:off x="0" y="6335713"/>
            <a:ext cx="9144000" cy="0"/>
          </a:xfrm>
          <a:prstGeom prst="line">
            <a:avLst/>
          </a:prstGeom>
          <a:ln w="9525" cap="rnd" cmpd="sng">
            <a:solidFill>
              <a:schemeClr val="accent4">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0" name="Foliennummernplatzhalter 1"/>
          <p:cNvSpPr txBox="1">
            <a:spLocks/>
          </p:cNvSpPr>
          <p:nvPr userDrawn="1"/>
        </p:nvSpPr>
        <p:spPr>
          <a:xfrm>
            <a:off x="7912100" y="38100"/>
            <a:ext cx="1011238" cy="252413"/>
          </a:xfrm>
          <a:prstGeom prst="rect">
            <a:avLst/>
          </a:prstGeom>
        </p:spPr>
        <p:txBody>
          <a:bodyPr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sz="1000" b="1" smtClean="0">
                <a:solidFill>
                  <a:schemeClr val="bg1"/>
                </a:solidFill>
                <a:cs typeface="Calibri"/>
              </a:rPr>
              <a:t>www.cnao.it</a:t>
            </a:r>
            <a:endParaRPr lang="en-US" sz="1000" b="1">
              <a:solidFill>
                <a:schemeClr val="bg1"/>
              </a:solidFill>
              <a:cs typeface="Calibri"/>
            </a:endParaRPr>
          </a:p>
        </p:txBody>
      </p:sp>
      <p:sp>
        <p:nvSpPr>
          <p:cNvPr id="2" name="Titolo 1"/>
          <p:cNvSpPr>
            <a:spLocks noGrp="1"/>
          </p:cNvSpPr>
          <p:nvPr>
            <p:ph type="title"/>
          </p:nvPr>
        </p:nvSpPr>
        <p:spPr>
          <a:xfrm>
            <a:off x="314325" y="495410"/>
            <a:ext cx="6873875" cy="600075"/>
          </a:xfrm>
        </p:spPr>
        <p:txBody>
          <a:bodyPr/>
          <a:lstStyle/>
          <a:p>
            <a:r>
              <a:rPr lang="it-IT" smtClean="0"/>
              <a:t>Fare clic per modificare stile</a:t>
            </a:r>
            <a:endParaRPr lang="it-IT" dirty="0"/>
          </a:p>
        </p:txBody>
      </p:sp>
      <p:sp>
        <p:nvSpPr>
          <p:cNvPr id="13" name="Text Placeholder 12"/>
          <p:cNvSpPr>
            <a:spLocks noGrp="1"/>
          </p:cNvSpPr>
          <p:nvPr>
            <p:ph type="body" sz="quarter" idx="10" hasCustomPrompt="1"/>
          </p:nvPr>
        </p:nvSpPr>
        <p:spPr>
          <a:xfrm>
            <a:off x="314325" y="1695450"/>
            <a:ext cx="8439150" cy="43053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t-IT" dirty="0"/>
          </a:p>
        </p:txBody>
      </p:sp>
      <p:sp>
        <p:nvSpPr>
          <p:cNvPr id="3" name="CasellaDiTesto 2"/>
          <p:cNvSpPr txBox="1"/>
          <p:nvPr userDrawn="1"/>
        </p:nvSpPr>
        <p:spPr>
          <a:xfrm>
            <a:off x="399175" y="6484938"/>
            <a:ext cx="783350" cy="246221"/>
          </a:xfrm>
          <a:prstGeom prst="rect">
            <a:avLst/>
          </a:prstGeom>
          <a:noFill/>
        </p:spPr>
        <p:txBody>
          <a:bodyPr wrap="none" rtlCol="0">
            <a:spAutoFit/>
          </a:bodyPr>
          <a:lstStyle/>
          <a:p>
            <a:r>
              <a:rPr lang="it-IT" sz="1000" dirty="0" smtClean="0">
                <a:solidFill>
                  <a:srgbClr val="800000"/>
                </a:solidFill>
              </a:rPr>
              <a:t>G. Ciavola</a:t>
            </a:r>
            <a:endParaRPr lang="it-IT" sz="1000" dirty="0">
              <a:solidFill>
                <a:srgbClr val="800000"/>
              </a:solidFill>
            </a:endParaRPr>
          </a:p>
        </p:txBody>
      </p:sp>
    </p:spTree>
    <p:extLst>
      <p:ext uri="{BB962C8B-B14F-4D97-AF65-F5344CB8AC3E}">
        <p14:creationId xmlns:p14="http://schemas.microsoft.com/office/powerpoint/2010/main" val="3250694937"/>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lo titolo">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Immagine 5" descr="LogoCNAO+txt_blu-ross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624513" y="6442076"/>
            <a:ext cx="173513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ttore 1 22"/>
          <p:cNvCxnSpPr/>
          <p:nvPr userDrawn="1"/>
        </p:nvCxnSpPr>
        <p:spPr>
          <a:xfrm>
            <a:off x="0" y="6335713"/>
            <a:ext cx="9144000" cy="0"/>
          </a:xfrm>
          <a:prstGeom prst="line">
            <a:avLst/>
          </a:prstGeom>
          <a:ln w="9525" cap="rnd" cmpd="sng">
            <a:solidFill>
              <a:schemeClr val="accent4">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9" name="Foliennummernplatzhalter 1"/>
          <p:cNvSpPr txBox="1">
            <a:spLocks/>
          </p:cNvSpPr>
          <p:nvPr userDrawn="1"/>
        </p:nvSpPr>
        <p:spPr>
          <a:xfrm>
            <a:off x="7912100" y="38100"/>
            <a:ext cx="1011238" cy="252413"/>
          </a:xfrm>
          <a:prstGeom prst="rect">
            <a:avLst/>
          </a:prstGeom>
        </p:spPr>
        <p:txBody>
          <a:bodyPr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GB" sz="1000" b="1" smtClean="0">
                <a:solidFill>
                  <a:schemeClr val="bg1"/>
                </a:solidFill>
                <a:cs typeface="Calibri"/>
              </a:rPr>
              <a:t>www.cnao.it</a:t>
            </a:r>
            <a:endParaRPr lang="en-GB" sz="1000" b="1">
              <a:solidFill>
                <a:schemeClr val="bg1"/>
              </a:solidFill>
              <a:cs typeface="Calibri"/>
            </a:endParaRPr>
          </a:p>
        </p:txBody>
      </p:sp>
      <p:sp>
        <p:nvSpPr>
          <p:cNvPr id="18" name="Titolo 1"/>
          <p:cNvSpPr>
            <a:spLocks noGrp="1"/>
          </p:cNvSpPr>
          <p:nvPr>
            <p:ph type="title"/>
          </p:nvPr>
        </p:nvSpPr>
        <p:spPr>
          <a:xfrm>
            <a:off x="314325" y="495410"/>
            <a:ext cx="6873875" cy="600075"/>
          </a:xfrm>
        </p:spPr>
        <p:txBody>
          <a:bodyPr/>
          <a:lstStyle/>
          <a:p>
            <a:r>
              <a:rPr lang="it-IT" smtClean="0"/>
              <a:t>Fare clic per modificare stile</a:t>
            </a:r>
            <a:endParaRPr lang="it-IT" dirty="0"/>
          </a:p>
        </p:txBody>
      </p:sp>
      <p:sp>
        <p:nvSpPr>
          <p:cNvPr id="11" name="Segnaposto piè di pagina 2"/>
          <p:cNvSpPr txBox="1">
            <a:spLocks/>
          </p:cNvSpPr>
          <p:nvPr userDrawn="1"/>
        </p:nvSpPr>
        <p:spPr bwMode="gray">
          <a:xfrm>
            <a:off x="7912100" y="6488113"/>
            <a:ext cx="879475" cy="247650"/>
          </a:xfrm>
          <a:prstGeom prst="rect">
            <a:avLst/>
          </a:prstGeom>
          <a:noFill/>
          <a:ln>
            <a:noFill/>
          </a:ln>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1000" noProof="0" smtClean="0">
                <a:solidFill>
                  <a:srgbClr val="800000"/>
                </a:solidFill>
              </a:rPr>
              <a:t>Pag. </a:t>
            </a:r>
            <a:r>
              <a:rPr lang="it-IT" sz="1000" noProof="0" smtClean="0">
                <a:solidFill>
                  <a:srgbClr val="800000"/>
                </a:solidFill>
                <a:sym typeface="Wingdings" charset="0"/>
              </a:rPr>
              <a:t></a:t>
            </a:r>
            <a:r>
              <a:rPr lang="it-IT" sz="1000" noProof="0" smtClean="0">
                <a:solidFill>
                  <a:srgbClr val="800000"/>
                </a:solidFill>
              </a:rPr>
              <a:t> </a:t>
            </a:r>
            <a:fld id="{70AC4EB1-9DBB-F745-A659-D60935501546}" type="slidenum">
              <a:rPr lang="it-IT" sz="1000" noProof="0" smtClean="0">
                <a:solidFill>
                  <a:srgbClr val="800000"/>
                </a:solidFill>
              </a:rPr>
              <a:pPr eaLnBrk="1" hangingPunct="1">
                <a:defRPr/>
              </a:pPr>
              <a:t>‹N›</a:t>
            </a:fld>
            <a:endParaRPr lang="it-IT" sz="1000" noProof="0" smtClean="0">
              <a:solidFill>
                <a:srgbClr val="800000"/>
              </a:solidFill>
            </a:endParaRPr>
          </a:p>
        </p:txBody>
      </p:sp>
      <p:sp>
        <p:nvSpPr>
          <p:cNvPr id="12" name="Foliennummernplatzhalter 1"/>
          <p:cNvSpPr txBox="1">
            <a:spLocks/>
          </p:cNvSpPr>
          <p:nvPr userDrawn="1"/>
        </p:nvSpPr>
        <p:spPr>
          <a:xfrm>
            <a:off x="1323975" y="6475413"/>
            <a:ext cx="3044825" cy="252413"/>
          </a:xfrm>
          <a:prstGeom prst="rect">
            <a:avLst/>
          </a:prstGeom>
        </p:spPr>
        <p:txBody>
          <a:bodyPr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noProof="0" dirty="0" smtClean="0">
                <a:solidFill>
                  <a:srgbClr val="800000"/>
                </a:solidFill>
                <a:cs typeface="Calibri"/>
              </a:rPr>
              <a:t>Pavia, 12 Dicembre2014 – </a:t>
            </a:r>
            <a:r>
              <a:rPr lang="it-IT" sz="1000" noProof="0" dirty="0" smtClean="0">
                <a:solidFill>
                  <a:srgbClr val="800000"/>
                </a:solidFill>
                <a:latin typeface="+mn-lt"/>
                <a:cs typeface="Calibri"/>
              </a:rPr>
              <a:t>Progetto XPR</a:t>
            </a:r>
            <a:endParaRPr lang="it-IT" sz="1000" noProof="0" dirty="0">
              <a:solidFill>
                <a:srgbClr val="800000"/>
              </a:solidFill>
              <a:latin typeface="+mn-lt"/>
              <a:cs typeface="Calibri"/>
            </a:endParaRPr>
          </a:p>
        </p:txBody>
      </p:sp>
      <p:sp>
        <p:nvSpPr>
          <p:cNvPr id="13" name="CasellaDiTesto 12"/>
          <p:cNvSpPr txBox="1"/>
          <p:nvPr userDrawn="1"/>
        </p:nvSpPr>
        <p:spPr>
          <a:xfrm>
            <a:off x="399175" y="6484938"/>
            <a:ext cx="783350" cy="246221"/>
          </a:xfrm>
          <a:prstGeom prst="rect">
            <a:avLst/>
          </a:prstGeom>
          <a:noFill/>
        </p:spPr>
        <p:txBody>
          <a:bodyPr wrap="none" rtlCol="0">
            <a:spAutoFit/>
          </a:bodyPr>
          <a:lstStyle/>
          <a:p>
            <a:r>
              <a:rPr lang="it-IT" sz="1000" dirty="0" smtClean="0">
                <a:solidFill>
                  <a:srgbClr val="800000"/>
                </a:solidFill>
              </a:rPr>
              <a:t>G. Ciavola</a:t>
            </a:r>
            <a:endParaRPr lang="it-IT" sz="1000" dirty="0">
              <a:solidFill>
                <a:srgbClr val="800000"/>
              </a:solidFill>
            </a:endParaRPr>
          </a:p>
        </p:txBody>
      </p:sp>
    </p:spTree>
    <p:extLst>
      <p:ext uri="{BB962C8B-B14F-4D97-AF65-F5344CB8AC3E}">
        <p14:creationId xmlns:p14="http://schemas.microsoft.com/office/powerpoint/2010/main" val="1579301132"/>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Diapositiva titolo">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 name="Immagine 5" descr="LogoCNAO+txt_bianco-ross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94500" y="6248400"/>
            <a:ext cx="21288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p:cNvSpPr txBox="1">
            <a:spLocks noChangeArrowheads="1"/>
          </p:cNvSpPr>
          <p:nvPr userDrawn="1"/>
        </p:nvSpPr>
        <p:spPr bwMode="auto">
          <a:xfrm>
            <a:off x="214313" y="5364163"/>
            <a:ext cx="7102475" cy="522287"/>
          </a:xfrm>
          <a:prstGeom prst="rect">
            <a:avLst/>
          </a:prstGeom>
          <a:noFill/>
          <a:ln>
            <a:noFill/>
          </a:ln>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algn="r" eaLnBrk="1" hangingPunct="1"/>
            <a:r>
              <a:rPr lang="it-IT" sz="1400">
                <a:solidFill>
                  <a:schemeClr val="bg1"/>
                </a:solidFill>
              </a:rPr>
              <a:t>“C’è vero progresso solo quando i vantaggi di una nuova tecnologia diventano per tutti”</a:t>
            </a:r>
          </a:p>
          <a:p>
            <a:pPr algn="r" eaLnBrk="1" hangingPunct="1"/>
            <a:r>
              <a:rPr lang="it-IT" sz="1400">
                <a:solidFill>
                  <a:schemeClr val="bg1"/>
                </a:solidFill>
              </a:rPr>
              <a:t> H. Ford</a:t>
            </a:r>
          </a:p>
        </p:txBody>
      </p:sp>
      <p:sp>
        <p:nvSpPr>
          <p:cNvPr id="4" name="CasellaDiTesto 3"/>
          <p:cNvSpPr txBox="1">
            <a:spLocks noChangeArrowheads="1"/>
          </p:cNvSpPr>
          <p:nvPr userDrawn="1"/>
        </p:nvSpPr>
        <p:spPr bwMode="auto">
          <a:xfrm>
            <a:off x="295275" y="4679950"/>
            <a:ext cx="5387975" cy="554038"/>
          </a:xfrm>
          <a:prstGeom prst="rect">
            <a:avLst/>
          </a:prstGeom>
          <a:noFill/>
          <a:ln>
            <a:noFill/>
          </a:ln>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r>
              <a:rPr lang="it-IT" sz="3000" b="1" smtClean="0">
                <a:solidFill>
                  <a:schemeClr val="bg1"/>
                </a:solidFill>
              </a:rPr>
              <a:t>Grazie dell’attenzione</a:t>
            </a:r>
          </a:p>
        </p:txBody>
      </p:sp>
    </p:spTree>
    <p:extLst>
      <p:ext uri="{BB962C8B-B14F-4D97-AF65-F5344CB8AC3E}">
        <p14:creationId xmlns:p14="http://schemas.microsoft.com/office/powerpoint/2010/main" val="3997621112"/>
      </p:ext>
    </p:extLst>
  </p:cSld>
  <p:clrMapOvr>
    <a:masterClrMapping/>
  </p:clrMapOvr>
  <p:transition spd="med">
    <p:fade/>
  </p:transition>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Rectangle 5"/>
          <p:cNvSpPr>
            <a:spLocks noChangeArrowheads="1"/>
          </p:cNvSpPr>
          <p:nvPr/>
        </p:nvSpPr>
        <p:spPr bwMode="gray">
          <a:xfrm>
            <a:off x="2162175" y="6408738"/>
            <a:ext cx="47847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it-IT" sz="1000"/>
          </a:p>
        </p:txBody>
      </p:sp>
      <p:sp>
        <p:nvSpPr>
          <p:cNvPr id="11269" name="Rectangle 10"/>
          <p:cNvSpPr>
            <a:spLocks noGrp="1" noChangeArrowheads="1"/>
          </p:cNvSpPr>
          <p:nvPr>
            <p:ph type="ftr" sz="quarter" idx="3"/>
          </p:nvPr>
        </p:nvSpPr>
        <p:spPr bwMode="gray">
          <a:xfrm>
            <a:off x="219075" y="6408738"/>
            <a:ext cx="1343025" cy="24765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000"/>
            </a:lvl1pPr>
          </a:lstStyle>
          <a:p>
            <a:pPr>
              <a:defRPr/>
            </a:pPr>
            <a:r>
              <a:rPr lang="de-DE"/>
              <a:t>Page </a:t>
            </a:r>
            <a:r>
              <a:rPr lang="de-DE">
                <a:sym typeface="Wingdings" charset="0"/>
              </a:rPr>
              <a:t></a:t>
            </a:r>
            <a:r>
              <a:rPr lang="de-DE"/>
              <a:t> </a:t>
            </a:r>
            <a:fld id="{52A682B9-8833-E44A-96C8-B58031140CAB}" type="slidenum">
              <a:rPr lang="de-DE"/>
              <a:pPr>
                <a:defRPr/>
              </a:pPr>
              <a:t>‹N›</a:t>
            </a:fld>
            <a:endParaRPr lang="de-DE"/>
          </a:p>
        </p:txBody>
      </p:sp>
      <p:sp>
        <p:nvSpPr>
          <p:cNvPr id="1028" name="Rectangle 12"/>
          <p:cNvSpPr>
            <a:spLocks noGrp="1" noChangeArrowheads="1"/>
          </p:cNvSpPr>
          <p:nvPr>
            <p:ph type="body" idx="1"/>
          </p:nvPr>
        </p:nvSpPr>
        <p:spPr bwMode="gray">
          <a:xfrm>
            <a:off x="314325" y="1614488"/>
            <a:ext cx="8524875"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45720" numCol="1" anchor="t" anchorCtr="0" compatLnSpc="1">
            <a:prstTxWarp prst="textNoShape">
              <a:avLst/>
            </a:prstTxWarp>
          </a:bodyPr>
          <a:lstStyle/>
          <a:p>
            <a:pPr lvl="0"/>
            <a:r>
              <a:rPr lang="de-DE"/>
              <a:t>Klicken Sie, um die Formate des Vorlagentextes zu bearbeiten</a:t>
            </a:r>
          </a:p>
          <a:p>
            <a:pPr lvl="1"/>
            <a:r>
              <a:rPr lang="de-DE"/>
              <a:t>Zweite Ebene</a:t>
            </a:r>
          </a:p>
          <a:p>
            <a:pPr lvl="2"/>
            <a:r>
              <a:rPr lang="de-DE"/>
              <a:t>Dritte Ebene</a:t>
            </a:r>
          </a:p>
          <a:p>
            <a:pPr lvl="3"/>
            <a:r>
              <a:rPr lang="de-DE"/>
              <a:t>Vierte Ebene</a:t>
            </a:r>
          </a:p>
        </p:txBody>
      </p:sp>
      <p:sp>
        <p:nvSpPr>
          <p:cNvPr id="1029" name="Rectangle 7"/>
          <p:cNvSpPr>
            <a:spLocks noGrp="1" noChangeArrowheads="1"/>
          </p:cNvSpPr>
          <p:nvPr>
            <p:ph type="title"/>
          </p:nvPr>
        </p:nvSpPr>
        <p:spPr bwMode="gray">
          <a:xfrm>
            <a:off x="314325" y="300038"/>
            <a:ext cx="68738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45720" numCol="1" anchor="ctr" anchorCtr="0" compatLnSpc="1">
            <a:prstTxWarp prst="textNoShape">
              <a:avLst/>
            </a:prstTxWarp>
          </a:bodyPr>
          <a:lstStyle/>
          <a:p>
            <a:pPr lvl="0"/>
            <a:r>
              <a:rPr lang="de-DE"/>
              <a:t>Klicken Sie, um das Titelformat zu bearbeiten</a:t>
            </a:r>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Lst>
  <p:transition spd="med">
    <p:fade/>
  </p:transition>
  <p:hf sldNum="0" hdr="0" dt="0"/>
  <p:txStyles>
    <p:titleStyle>
      <a:lvl1pPr algn="l" rtl="0" eaLnBrk="0" fontAlgn="base" hangingPunct="0">
        <a:lnSpc>
          <a:spcPct val="95000"/>
        </a:lnSpc>
        <a:spcBef>
          <a:spcPct val="0"/>
        </a:spcBef>
        <a:spcAft>
          <a:spcPct val="0"/>
        </a:spcAft>
        <a:defRPr sz="2200" b="1">
          <a:solidFill>
            <a:schemeClr val="tx1"/>
          </a:solidFill>
          <a:latin typeface="+mj-lt"/>
          <a:ea typeface="+mj-ea"/>
          <a:cs typeface="ＭＳ Ｐゴシック" charset="0"/>
        </a:defRPr>
      </a:lvl1pPr>
      <a:lvl2pPr algn="l" rtl="0" eaLnBrk="0" fontAlgn="base" hangingPunct="0">
        <a:lnSpc>
          <a:spcPct val="95000"/>
        </a:lnSpc>
        <a:spcBef>
          <a:spcPct val="0"/>
        </a:spcBef>
        <a:spcAft>
          <a:spcPct val="0"/>
        </a:spcAft>
        <a:defRPr sz="2200" b="1">
          <a:solidFill>
            <a:schemeClr val="tx1"/>
          </a:solidFill>
          <a:latin typeface="Arial" charset="0"/>
          <a:ea typeface="ＭＳ Ｐゴシック" charset="0"/>
          <a:cs typeface="ＭＳ Ｐゴシック" charset="0"/>
        </a:defRPr>
      </a:lvl2pPr>
      <a:lvl3pPr algn="l" rtl="0" eaLnBrk="0" fontAlgn="base" hangingPunct="0">
        <a:lnSpc>
          <a:spcPct val="95000"/>
        </a:lnSpc>
        <a:spcBef>
          <a:spcPct val="0"/>
        </a:spcBef>
        <a:spcAft>
          <a:spcPct val="0"/>
        </a:spcAft>
        <a:defRPr sz="2200" b="1">
          <a:solidFill>
            <a:schemeClr val="tx1"/>
          </a:solidFill>
          <a:latin typeface="Arial" charset="0"/>
          <a:ea typeface="ＭＳ Ｐゴシック" charset="0"/>
          <a:cs typeface="ＭＳ Ｐゴシック" charset="0"/>
        </a:defRPr>
      </a:lvl3pPr>
      <a:lvl4pPr algn="l" rtl="0" eaLnBrk="0" fontAlgn="base" hangingPunct="0">
        <a:lnSpc>
          <a:spcPct val="95000"/>
        </a:lnSpc>
        <a:spcBef>
          <a:spcPct val="0"/>
        </a:spcBef>
        <a:spcAft>
          <a:spcPct val="0"/>
        </a:spcAft>
        <a:defRPr sz="2200" b="1">
          <a:solidFill>
            <a:schemeClr val="tx1"/>
          </a:solidFill>
          <a:latin typeface="Arial" charset="0"/>
          <a:ea typeface="ＭＳ Ｐゴシック" charset="0"/>
          <a:cs typeface="ＭＳ Ｐゴシック" charset="0"/>
        </a:defRPr>
      </a:lvl4pPr>
      <a:lvl5pPr algn="l" rtl="0" eaLnBrk="0" fontAlgn="base" hangingPunct="0">
        <a:lnSpc>
          <a:spcPct val="95000"/>
        </a:lnSpc>
        <a:spcBef>
          <a:spcPct val="0"/>
        </a:spcBef>
        <a:spcAft>
          <a:spcPct val="0"/>
        </a:spcAft>
        <a:defRPr sz="2200" b="1">
          <a:solidFill>
            <a:schemeClr val="tx1"/>
          </a:solidFill>
          <a:latin typeface="Arial" charset="0"/>
          <a:ea typeface="ＭＳ Ｐゴシック" charset="0"/>
          <a:cs typeface="ＭＳ Ｐゴシック" charset="0"/>
        </a:defRPr>
      </a:lvl5pPr>
      <a:lvl6pPr marL="457200" algn="l" rtl="0" eaLnBrk="0" fontAlgn="base" hangingPunct="0">
        <a:lnSpc>
          <a:spcPct val="95000"/>
        </a:lnSpc>
        <a:spcBef>
          <a:spcPct val="0"/>
        </a:spcBef>
        <a:spcAft>
          <a:spcPct val="0"/>
        </a:spcAft>
        <a:defRPr sz="2200" b="1">
          <a:solidFill>
            <a:schemeClr val="tx1"/>
          </a:solidFill>
          <a:latin typeface="Arial" charset="0"/>
          <a:ea typeface="ＭＳ Ｐゴシック" charset="0"/>
        </a:defRPr>
      </a:lvl6pPr>
      <a:lvl7pPr marL="914400" algn="l" rtl="0" eaLnBrk="0" fontAlgn="base" hangingPunct="0">
        <a:lnSpc>
          <a:spcPct val="95000"/>
        </a:lnSpc>
        <a:spcBef>
          <a:spcPct val="0"/>
        </a:spcBef>
        <a:spcAft>
          <a:spcPct val="0"/>
        </a:spcAft>
        <a:defRPr sz="2200" b="1">
          <a:solidFill>
            <a:schemeClr val="tx1"/>
          </a:solidFill>
          <a:latin typeface="Arial" charset="0"/>
          <a:ea typeface="ＭＳ Ｐゴシック" charset="0"/>
        </a:defRPr>
      </a:lvl7pPr>
      <a:lvl8pPr marL="1371600" algn="l" rtl="0" eaLnBrk="0" fontAlgn="base" hangingPunct="0">
        <a:lnSpc>
          <a:spcPct val="95000"/>
        </a:lnSpc>
        <a:spcBef>
          <a:spcPct val="0"/>
        </a:spcBef>
        <a:spcAft>
          <a:spcPct val="0"/>
        </a:spcAft>
        <a:defRPr sz="2200" b="1">
          <a:solidFill>
            <a:schemeClr val="tx1"/>
          </a:solidFill>
          <a:latin typeface="Arial" charset="0"/>
          <a:ea typeface="ＭＳ Ｐゴシック" charset="0"/>
        </a:defRPr>
      </a:lvl8pPr>
      <a:lvl9pPr marL="1828800" algn="l" rtl="0" eaLnBrk="0" fontAlgn="base" hangingPunct="0">
        <a:lnSpc>
          <a:spcPct val="95000"/>
        </a:lnSpc>
        <a:spcBef>
          <a:spcPct val="0"/>
        </a:spcBef>
        <a:spcAft>
          <a:spcPct val="0"/>
        </a:spcAft>
        <a:defRPr sz="2200" b="1">
          <a:solidFill>
            <a:schemeClr val="tx1"/>
          </a:solidFill>
          <a:latin typeface="Arial" charset="0"/>
          <a:ea typeface="ＭＳ Ｐゴシック" charset="0"/>
        </a:defRPr>
      </a:lvl9pPr>
    </p:titleStyle>
    <p:bodyStyle>
      <a:lvl1pPr marL="190500" indent="-190500" algn="l" rtl="0" eaLnBrk="0" fontAlgn="base" hangingPunct="0">
        <a:spcBef>
          <a:spcPct val="60000"/>
        </a:spcBef>
        <a:spcAft>
          <a:spcPct val="0"/>
        </a:spcAft>
        <a:buClr>
          <a:schemeClr val="accent1"/>
        </a:buClr>
        <a:buFont typeface="Wingdings" charset="0"/>
        <a:buChar char="§"/>
        <a:defRPr sz="2000" b="1">
          <a:solidFill>
            <a:schemeClr val="tx1"/>
          </a:solidFill>
          <a:latin typeface="+mn-lt"/>
          <a:ea typeface="+mn-ea"/>
          <a:cs typeface="ＭＳ Ｐゴシック" charset="0"/>
        </a:defRPr>
      </a:lvl1pPr>
      <a:lvl2pPr marL="381000" indent="-188913" algn="l" rtl="0" eaLnBrk="0" fontAlgn="base" hangingPunct="0">
        <a:spcBef>
          <a:spcPct val="30000"/>
        </a:spcBef>
        <a:spcAft>
          <a:spcPct val="0"/>
        </a:spcAft>
        <a:buClr>
          <a:schemeClr val="accent1"/>
        </a:buClr>
        <a:buFont typeface="Wingdings" charset="0"/>
        <a:buChar char="§"/>
        <a:defRPr sz="2800">
          <a:solidFill>
            <a:schemeClr val="tx1"/>
          </a:solidFill>
          <a:latin typeface="+mn-lt"/>
          <a:ea typeface="+mn-ea"/>
        </a:defRPr>
      </a:lvl2pPr>
      <a:lvl3pPr marL="561975" indent="-179388" algn="l" rtl="0" eaLnBrk="0" fontAlgn="base" hangingPunct="0">
        <a:spcBef>
          <a:spcPct val="30000"/>
        </a:spcBef>
        <a:spcAft>
          <a:spcPct val="0"/>
        </a:spcAft>
        <a:buClr>
          <a:schemeClr val="accent1"/>
        </a:buClr>
        <a:buFont typeface="Wingdings" charset="0"/>
        <a:buChar char="§"/>
        <a:defRPr sz="1600">
          <a:solidFill>
            <a:schemeClr val="tx1"/>
          </a:solidFill>
          <a:latin typeface="+mn-lt"/>
          <a:ea typeface="+mn-ea"/>
        </a:defRPr>
      </a:lvl3pPr>
      <a:lvl4pPr marL="768350" indent="-204788" algn="l" rtl="0" eaLnBrk="0" fontAlgn="base" hangingPunct="0">
        <a:spcBef>
          <a:spcPct val="30000"/>
        </a:spcBef>
        <a:spcAft>
          <a:spcPct val="0"/>
        </a:spcAft>
        <a:buClr>
          <a:schemeClr val="accent1"/>
        </a:buClr>
        <a:buFont typeface="Wingdings" charset="0"/>
        <a:buChar char="§"/>
        <a:defRPr sz="1600">
          <a:solidFill>
            <a:schemeClr val="tx1"/>
          </a:solidFill>
          <a:latin typeface="+mn-lt"/>
          <a:ea typeface="+mn-ea"/>
        </a:defRPr>
      </a:lvl4pPr>
      <a:lvl5pPr marL="10509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5pPr>
      <a:lvl6pPr marL="15081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6pPr>
      <a:lvl7pPr marL="19653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7pPr>
      <a:lvl8pPr marL="24225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8pPr>
      <a:lvl9pPr marL="2879725" indent="-168275" algn="l" rtl="0" eaLnBrk="0" fontAlgn="base" hangingPunct="0">
        <a:spcBef>
          <a:spcPct val="40000"/>
        </a:spcBef>
        <a:spcAft>
          <a:spcPct val="0"/>
        </a:spcAft>
        <a:buClr>
          <a:schemeClr val="accent1"/>
        </a:buClr>
        <a:buFont typeface="Wingdings" charset="0"/>
        <a:buChar char="»"/>
        <a:defRPr sz="2000">
          <a:solidFill>
            <a:schemeClr val="tx1"/>
          </a:solidFill>
          <a:latin typeface="+mn-lt"/>
          <a:ea typeface="+mn-ea"/>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CasellaDiTesto 1"/>
          <p:cNvSpPr txBox="1">
            <a:spLocks noChangeArrowheads="1"/>
          </p:cNvSpPr>
          <p:nvPr/>
        </p:nvSpPr>
        <p:spPr bwMode="auto">
          <a:xfrm>
            <a:off x="-992188" y="94615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endParaRPr lang="it-IT"/>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815992"/>
            <a:ext cx="7369175" cy="600075"/>
          </a:xfrm>
        </p:spPr>
        <p:txBody>
          <a:bodyPr/>
          <a:lstStyle/>
          <a:p>
            <a:pPr algn="ctr"/>
            <a:r>
              <a:rPr lang="it-IT" sz="2400" dirty="0" smtClean="0">
                <a:solidFill>
                  <a:srgbClr val="660066"/>
                </a:solidFill>
                <a:latin typeface="Arial" charset="0"/>
                <a:ea typeface="ＭＳ Ｐゴシック" charset="0"/>
                <a:cs typeface="Arial" charset="0"/>
              </a:rPr>
              <a:t>Fermi per manutenzione nel 2016</a:t>
            </a:r>
            <a:endParaRPr lang="it-IT" sz="2400" dirty="0">
              <a:solidFill>
                <a:srgbClr val="660066"/>
              </a:solidFill>
              <a:latin typeface="Arial" charset="0"/>
              <a:ea typeface="ＭＳ Ｐゴシック" charset="0"/>
              <a:cs typeface="Arial" charset="0"/>
            </a:endParaRPr>
          </a:p>
        </p:txBody>
      </p:sp>
      <p:sp>
        <p:nvSpPr>
          <p:cNvPr id="7" name="CasellaDiTesto 6"/>
          <p:cNvSpPr txBox="1"/>
          <p:nvPr/>
        </p:nvSpPr>
        <p:spPr>
          <a:xfrm>
            <a:off x="641459" y="1529852"/>
            <a:ext cx="7812973" cy="430887"/>
          </a:xfrm>
          <a:prstGeom prst="rect">
            <a:avLst/>
          </a:prstGeom>
          <a:noFill/>
        </p:spPr>
        <p:txBody>
          <a:bodyPr wrap="square" rtlCol="0">
            <a:spAutoFit/>
          </a:bodyPr>
          <a:lstStyle/>
          <a:p>
            <a:r>
              <a:rPr lang="it-IT" sz="2200" dirty="0" smtClean="0"/>
              <a:t>.</a:t>
            </a:r>
            <a:endParaRPr lang="it-IT" sz="2200" dirty="0"/>
          </a:p>
        </p:txBody>
      </p:sp>
      <p:sp>
        <p:nvSpPr>
          <p:cNvPr id="4" name="Rettangolo 3"/>
          <p:cNvSpPr/>
          <p:nvPr/>
        </p:nvSpPr>
        <p:spPr>
          <a:xfrm>
            <a:off x="1193115" y="1857048"/>
            <a:ext cx="4272118" cy="2246769"/>
          </a:xfrm>
          <a:prstGeom prst="rect">
            <a:avLst/>
          </a:prstGeom>
        </p:spPr>
        <p:txBody>
          <a:bodyPr wrap="square">
            <a:spAutoFit/>
          </a:bodyPr>
          <a:lstStyle/>
          <a:p>
            <a:pPr marL="342900" indent="-342900">
              <a:buFont typeface="Wingdings" charset="2"/>
              <a:buChar char="u"/>
            </a:pPr>
            <a:r>
              <a:rPr lang="it-IT" dirty="0"/>
              <a:t>21</a:t>
            </a:r>
            <a:r>
              <a:rPr lang="it-IT" dirty="0" smtClean="0"/>
              <a:t>/01/2016</a:t>
            </a:r>
          </a:p>
          <a:p>
            <a:pPr marL="342900" indent="-342900">
              <a:buFont typeface="Wingdings" charset="2"/>
              <a:buChar char="u"/>
            </a:pPr>
            <a:endParaRPr lang="fr-FR" dirty="0" smtClean="0"/>
          </a:p>
          <a:p>
            <a:pPr marL="342900" indent="-342900">
              <a:buFont typeface="Wingdings" charset="2"/>
              <a:buChar char="u"/>
            </a:pPr>
            <a:r>
              <a:rPr lang="fr-FR" dirty="0" smtClean="0"/>
              <a:t>14</a:t>
            </a:r>
            <a:r>
              <a:rPr lang="fr-FR" dirty="0" smtClean="0"/>
              <a:t>/4/2016</a:t>
            </a:r>
            <a:endParaRPr lang="fr-FR" dirty="0" smtClean="0"/>
          </a:p>
          <a:p>
            <a:endParaRPr lang="fr-FR" dirty="0" smtClean="0"/>
          </a:p>
          <a:p>
            <a:pPr marL="342900" indent="-342900">
              <a:buFont typeface="Wingdings" charset="2"/>
              <a:buChar char="u"/>
            </a:pPr>
            <a:r>
              <a:rPr lang="fr-FR" dirty="0" smtClean="0"/>
              <a:t>14</a:t>
            </a:r>
            <a:r>
              <a:rPr lang="fr-FR" dirty="0"/>
              <a:t>/7</a:t>
            </a:r>
            <a:r>
              <a:rPr lang="fr-FR" dirty="0" smtClean="0"/>
              <a:t>/2016</a:t>
            </a:r>
          </a:p>
          <a:p>
            <a:pPr marL="342900" indent="-342900">
              <a:buFont typeface="Wingdings" charset="2"/>
              <a:buChar char="u"/>
            </a:pPr>
            <a:endParaRPr lang="fr-FR" dirty="0"/>
          </a:p>
          <a:p>
            <a:pPr marL="342900" indent="-342900">
              <a:buFont typeface="Wingdings" charset="2"/>
              <a:buChar char="u"/>
            </a:pPr>
            <a:r>
              <a:rPr lang="fr-FR" dirty="0" smtClean="0"/>
              <a:t>20</a:t>
            </a:r>
            <a:r>
              <a:rPr lang="fr-FR" dirty="0"/>
              <a:t>/10</a:t>
            </a:r>
            <a:r>
              <a:rPr lang="fr-FR" dirty="0" smtClean="0"/>
              <a:t>/2016</a:t>
            </a:r>
            <a:endParaRPr lang="fr-FR" dirty="0"/>
          </a:p>
        </p:txBody>
      </p:sp>
    </p:spTree>
    <p:extLst>
      <p:ext uri="{BB962C8B-B14F-4D97-AF65-F5344CB8AC3E}">
        <p14:creationId xmlns:p14="http://schemas.microsoft.com/office/powerpoint/2010/main" val="398519232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628577"/>
            <a:ext cx="7369175" cy="600075"/>
          </a:xfrm>
        </p:spPr>
        <p:txBody>
          <a:bodyPr/>
          <a:lstStyle/>
          <a:p>
            <a:pPr algn="ctr"/>
            <a:r>
              <a:rPr lang="it-IT" sz="2400" dirty="0" smtClean="0">
                <a:solidFill>
                  <a:srgbClr val="660066"/>
                </a:solidFill>
                <a:latin typeface="Arial" charset="0"/>
                <a:ea typeface="ＭＳ Ｐゴシック" charset="0"/>
                <a:cs typeface="Arial" charset="0"/>
              </a:rPr>
              <a:t>Lavori in sala Sincrotrone</a:t>
            </a:r>
            <a:endParaRPr lang="it-IT" sz="2400" dirty="0">
              <a:solidFill>
                <a:srgbClr val="660066"/>
              </a:solidFill>
              <a:latin typeface="Arial" charset="0"/>
              <a:ea typeface="ＭＳ Ｐゴシック" charset="0"/>
              <a:cs typeface="Arial" charset="0"/>
            </a:endParaRPr>
          </a:p>
        </p:txBody>
      </p:sp>
      <p:sp>
        <p:nvSpPr>
          <p:cNvPr id="4" name="Rettangolo 3"/>
          <p:cNvSpPr/>
          <p:nvPr/>
        </p:nvSpPr>
        <p:spPr>
          <a:xfrm>
            <a:off x="872385" y="1459384"/>
            <a:ext cx="7210000" cy="1015663"/>
          </a:xfrm>
          <a:prstGeom prst="rect">
            <a:avLst/>
          </a:prstGeom>
        </p:spPr>
        <p:txBody>
          <a:bodyPr wrap="square">
            <a:spAutoFit/>
          </a:bodyPr>
          <a:lstStyle/>
          <a:p>
            <a:r>
              <a:rPr lang="it-IT" dirty="0" smtClean="0"/>
              <a:t>Nel fermo di Gennaio 2016 si potrà togliere il pilastro e sistemare il pavimento con una Ditta esterna, se il CNAO emette un piccolo ordine di lavorazione, </a:t>
            </a:r>
            <a:endParaRPr lang="it-IT" dirty="0"/>
          </a:p>
        </p:txBody>
      </p:sp>
      <p:sp>
        <p:nvSpPr>
          <p:cNvPr id="6" name="Rettangolo 5"/>
          <p:cNvSpPr/>
          <p:nvPr/>
        </p:nvSpPr>
        <p:spPr>
          <a:xfrm>
            <a:off x="833896" y="2724829"/>
            <a:ext cx="7312634" cy="707886"/>
          </a:xfrm>
          <a:prstGeom prst="rect">
            <a:avLst/>
          </a:prstGeom>
        </p:spPr>
        <p:txBody>
          <a:bodyPr wrap="square">
            <a:spAutoFit/>
          </a:bodyPr>
          <a:lstStyle/>
          <a:p>
            <a:r>
              <a:rPr lang="it-IT" dirty="0" smtClean="0"/>
              <a:t> Nel fermo di Gennaio 2016 si potranno anche segnare a terra le posizioni dei piedi dei </a:t>
            </a:r>
            <a:r>
              <a:rPr lang="it-IT" dirty="0" err="1" smtClean="0"/>
              <a:t>girder</a:t>
            </a:r>
            <a:endParaRPr lang="it-IT" dirty="0"/>
          </a:p>
        </p:txBody>
      </p:sp>
      <p:sp>
        <p:nvSpPr>
          <p:cNvPr id="8" name="Rettangolo 7"/>
          <p:cNvSpPr/>
          <p:nvPr/>
        </p:nvSpPr>
        <p:spPr>
          <a:xfrm>
            <a:off x="1026335" y="3723852"/>
            <a:ext cx="7120195" cy="1015663"/>
          </a:xfrm>
          <a:prstGeom prst="rect">
            <a:avLst/>
          </a:prstGeom>
        </p:spPr>
        <p:txBody>
          <a:bodyPr wrap="square">
            <a:spAutoFit/>
          </a:bodyPr>
          <a:lstStyle/>
          <a:p>
            <a:r>
              <a:rPr lang="it-IT" dirty="0" smtClean="0"/>
              <a:t>Nel fermo di Aprile 2016, se la gara degli impianti elettrici partirà nel 2015, si potranno iniziare i cablaggi iniziando da quelli del SIS e del vuoto.</a:t>
            </a:r>
            <a:endParaRPr lang="it-IT" dirty="0"/>
          </a:p>
        </p:txBody>
      </p:sp>
      <p:sp>
        <p:nvSpPr>
          <p:cNvPr id="9" name="Rettangolo 8"/>
          <p:cNvSpPr/>
          <p:nvPr/>
        </p:nvSpPr>
        <p:spPr>
          <a:xfrm>
            <a:off x="1026335" y="4934973"/>
            <a:ext cx="7286975" cy="1323439"/>
          </a:xfrm>
          <a:prstGeom prst="rect">
            <a:avLst/>
          </a:prstGeom>
        </p:spPr>
        <p:txBody>
          <a:bodyPr wrap="square">
            <a:spAutoFit/>
          </a:bodyPr>
          <a:lstStyle/>
          <a:p>
            <a:r>
              <a:rPr lang="it-IT" dirty="0" smtClean="0"/>
              <a:t>Nel fermo di Aprile 2016, se gli ordini delle camere da vuoto partiranno nel 2015, si potrà anche installare il </a:t>
            </a:r>
            <a:r>
              <a:rPr lang="it-IT" dirty="0" err="1" smtClean="0"/>
              <a:t>girder</a:t>
            </a:r>
            <a:r>
              <a:rPr lang="it-IT" dirty="0" smtClean="0"/>
              <a:t> lungo completo senza allineamento finale, perché ci sarà troppa confusione.</a:t>
            </a:r>
            <a:endParaRPr lang="it-IT" dirty="0"/>
          </a:p>
        </p:txBody>
      </p:sp>
    </p:spTree>
    <p:extLst>
      <p:ext uri="{BB962C8B-B14F-4D97-AF65-F5344CB8AC3E}">
        <p14:creationId xmlns:p14="http://schemas.microsoft.com/office/powerpoint/2010/main" val="27477895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628577"/>
            <a:ext cx="7369175" cy="600075"/>
          </a:xfrm>
        </p:spPr>
        <p:txBody>
          <a:bodyPr/>
          <a:lstStyle/>
          <a:p>
            <a:pPr algn="ctr"/>
            <a:r>
              <a:rPr lang="it-IT" sz="2400" dirty="0" smtClean="0">
                <a:solidFill>
                  <a:srgbClr val="660066"/>
                </a:solidFill>
                <a:latin typeface="Arial" charset="0"/>
                <a:ea typeface="ＭＳ Ｐゴシック" charset="0"/>
                <a:cs typeface="Arial" charset="0"/>
              </a:rPr>
              <a:t>Lavori in sala Sincrotrone</a:t>
            </a:r>
            <a:endParaRPr lang="it-IT" sz="2400" dirty="0">
              <a:solidFill>
                <a:srgbClr val="660066"/>
              </a:solidFill>
              <a:latin typeface="Arial" charset="0"/>
              <a:ea typeface="ＭＳ Ｐゴシック" charset="0"/>
              <a:cs typeface="Arial" charset="0"/>
            </a:endParaRPr>
          </a:p>
        </p:txBody>
      </p:sp>
      <p:sp>
        <p:nvSpPr>
          <p:cNvPr id="4" name="Rettangolo 3"/>
          <p:cNvSpPr/>
          <p:nvPr/>
        </p:nvSpPr>
        <p:spPr>
          <a:xfrm>
            <a:off x="872385" y="1574836"/>
            <a:ext cx="7210000" cy="400110"/>
          </a:xfrm>
          <a:prstGeom prst="rect">
            <a:avLst/>
          </a:prstGeom>
        </p:spPr>
        <p:txBody>
          <a:bodyPr wrap="square">
            <a:spAutoFit/>
          </a:bodyPr>
          <a:lstStyle/>
          <a:p>
            <a:r>
              <a:rPr lang="it-IT" dirty="0" smtClean="0"/>
              <a:t>Potrei continuare con il fermo di Luglio, ma non ha senso.</a:t>
            </a:r>
            <a:endParaRPr lang="it-IT" dirty="0"/>
          </a:p>
        </p:txBody>
      </p:sp>
      <p:sp>
        <p:nvSpPr>
          <p:cNvPr id="6" name="Rettangolo 5"/>
          <p:cNvSpPr/>
          <p:nvPr/>
        </p:nvSpPr>
        <p:spPr>
          <a:xfrm>
            <a:off x="872385" y="2370886"/>
            <a:ext cx="7312634" cy="1015663"/>
          </a:xfrm>
          <a:prstGeom prst="rect">
            <a:avLst/>
          </a:prstGeom>
        </p:spPr>
        <p:txBody>
          <a:bodyPr wrap="square">
            <a:spAutoFit/>
          </a:bodyPr>
          <a:lstStyle/>
          <a:p>
            <a:r>
              <a:rPr lang="it-IT" dirty="0" smtClean="0">
                <a:solidFill>
                  <a:srgbClr val="FF0000"/>
                </a:solidFill>
              </a:rPr>
              <a:t>Se non ci fosse stato il problema del dipolo a 90°, avrei chiesto con forza una settimana dedicata, ma io, personalmente, non me la sento.</a:t>
            </a:r>
            <a:endParaRPr lang="it-IT" dirty="0">
              <a:solidFill>
                <a:srgbClr val="FF0000"/>
              </a:solidFill>
            </a:endParaRPr>
          </a:p>
        </p:txBody>
      </p:sp>
    </p:spTree>
    <p:extLst>
      <p:ext uri="{BB962C8B-B14F-4D97-AF65-F5344CB8AC3E}">
        <p14:creationId xmlns:p14="http://schemas.microsoft.com/office/powerpoint/2010/main" val="1794895173"/>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328540"/>
            <a:ext cx="7369175" cy="600075"/>
          </a:xfrm>
        </p:spPr>
        <p:txBody>
          <a:bodyPr/>
          <a:lstStyle/>
          <a:p>
            <a:pPr algn="ctr"/>
            <a:r>
              <a:rPr lang="it-IT" sz="2400" dirty="0" smtClean="0">
                <a:solidFill>
                  <a:srgbClr val="660066"/>
                </a:solidFill>
                <a:latin typeface="Arial" charset="0"/>
                <a:ea typeface="ＭＳ Ｐゴシック" charset="0"/>
                <a:cs typeface="Arial" charset="0"/>
              </a:rPr>
              <a:t>Lavori nella Sala XPR</a:t>
            </a:r>
            <a:endParaRPr lang="it-IT" sz="2400" dirty="0">
              <a:solidFill>
                <a:srgbClr val="660066"/>
              </a:solidFill>
              <a:latin typeface="Arial" charset="0"/>
              <a:ea typeface="ＭＳ Ｐゴシック" charset="0"/>
              <a:cs typeface="Arial" charset="0"/>
            </a:endParaRPr>
          </a:p>
        </p:txBody>
      </p:sp>
      <p:sp>
        <p:nvSpPr>
          <p:cNvPr id="6" name="CasellaDiTesto 5"/>
          <p:cNvSpPr txBox="1"/>
          <p:nvPr/>
        </p:nvSpPr>
        <p:spPr>
          <a:xfrm>
            <a:off x="628631" y="977700"/>
            <a:ext cx="7825798" cy="1446550"/>
          </a:xfrm>
          <a:prstGeom prst="rect">
            <a:avLst/>
          </a:prstGeom>
          <a:noFill/>
        </p:spPr>
        <p:txBody>
          <a:bodyPr wrap="square" rtlCol="0">
            <a:spAutoFit/>
          </a:bodyPr>
          <a:lstStyle/>
          <a:p>
            <a:pPr algn="just"/>
            <a:r>
              <a:rPr lang="it-IT" sz="2200" dirty="0" smtClean="0">
                <a:solidFill>
                  <a:srgbClr val="FF0000"/>
                </a:solidFill>
              </a:rPr>
              <a:t>Il 2 Luglio ha fatto un sopralluogo l’Ing. Campanini per valutare la disponibilità ad assumere un incarico professionale per redigere un progetto per la realizzazione di un muro di 30 cm da addossare alla parete schermante.</a:t>
            </a:r>
            <a:endParaRPr lang="it-IT" sz="2200" dirty="0">
              <a:solidFill>
                <a:srgbClr val="FF0000"/>
              </a:solidFill>
            </a:endParaRPr>
          </a:p>
        </p:txBody>
      </p:sp>
      <p:sp>
        <p:nvSpPr>
          <p:cNvPr id="7" name="CasellaDiTesto 6"/>
          <p:cNvSpPr txBox="1"/>
          <p:nvPr/>
        </p:nvSpPr>
        <p:spPr>
          <a:xfrm>
            <a:off x="628631" y="2618100"/>
            <a:ext cx="7978198" cy="1107996"/>
          </a:xfrm>
          <a:prstGeom prst="rect">
            <a:avLst/>
          </a:prstGeom>
          <a:noFill/>
        </p:spPr>
        <p:txBody>
          <a:bodyPr wrap="square" rtlCol="0">
            <a:spAutoFit/>
          </a:bodyPr>
          <a:lstStyle/>
          <a:p>
            <a:pPr algn="just"/>
            <a:r>
              <a:rPr lang="it-IT" sz="2200" dirty="0" smtClean="0">
                <a:solidFill>
                  <a:srgbClr val="008000"/>
                </a:solidFill>
              </a:rPr>
              <a:t>E’ stato necessario interpellare altri Ingegneri e sceglierne uno: alla fine l’incarico è stato affidato all’Ing. Campanini. E’ stato nominato anche un Ing. Collaudatore.</a:t>
            </a:r>
            <a:endParaRPr lang="it-IT" sz="2200" dirty="0">
              <a:solidFill>
                <a:srgbClr val="008000"/>
              </a:solidFill>
            </a:endParaRPr>
          </a:p>
        </p:txBody>
      </p:sp>
      <p:sp>
        <p:nvSpPr>
          <p:cNvPr id="8" name="CasellaDiTesto 7"/>
          <p:cNvSpPr txBox="1"/>
          <p:nvPr/>
        </p:nvSpPr>
        <p:spPr>
          <a:xfrm>
            <a:off x="769751" y="3965088"/>
            <a:ext cx="7837077" cy="1446550"/>
          </a:xfrm>
          <a:prstGeom prst="rect">
            <a:avLst/>
          </a:prstGeom>
          <a:noFill/>
        </p:spPr>
        <p:txBody>
          <a:bodyPr wrap="square" rtlCol="0">
            <a:spAutoFit/>
          </a:bodyPr>
          <a:lstStyle/>
          <a:p>
            <a:pPr algn="just"/>
            <a:r>
              <a:rPr lang="it-IT" sz="2200" dirty="0" smtClean="0">
                <a:solidFill>
                  <a:srgbClr val="0000FF"/>
                </a:solidFill>
              </a:rPr>
              <a:t>E’ stato fatta una gara per scegliere l’impresa ed ora si è pronti per la realizzazione, che dopo le ultime necessarie firme, potrà iniziare, presumibilmente la settimana del 9 Novembre.</a:t>
            </a:r>
            <a:endParaRPr lang="it-IT" sz="2200" dirty="0">
              <a:solidFill>
                <a:srgbClr val="0000FF"/>
              </a:solidFill>
            </a:endParaRPr>
          </a:p>
        </p:txBody>
      </p:sp>
      <p:sp>
        <p:nvSpPr>
          <p:cNvPr id="9" name="CasellaDiTesto 8"/>
          <p:cNvSpPr txBox="1"/>
          <p:nvPr/>
        </p:nvSpPr>
        <p:spPr>
          <a:xfrm>
            <a:off x="628632" y="5468878"/>
            <a:ext cx="7825798" cy="430887"/>
          </a:xfrm>
          <a:prstGeom prst="rect">
            <a:avLst/>
          </a:prstGeom>
          <a:noFill/>
        </p:spPr>
        <p:txBody>
          <a:bodyPr wrap="square" rtlCol="0">
            <a:spAutoFit/>
          </a:bodyPr>
          <a:lstStyle/>
          <a:p>
            <a:pPr algn="just"/>
            <a:r>
              <a:rPr lang="it-IT" sz="2200" dirty="0" smtClean="0">
                <a:solidFill>
                  <a:srgbClr val="FF0000"/>
                </a:solidFill>
              </a:rPr>
              <a:t>Costo totale, a carico del CNAO : </a:t>
            </a:r>
            <a:r>
              <a:rPr lang="it-IT" sz="2200" b="1" dirty="0" smtClean="0">
                <a:solidFill>
                  <a:srgbClr val="FF0000"/>
                </a:solidFill>
              </a:rPr>
              <a:t>€ 9.079,92</a:t>
            </a:r>
            <a:endParaRPr lang="it-IT" sz="2200" b="1" dirty="0">
              <a:solidFill>
                <a:srgbClr val="FF0000"/>
              </a:solidFill>
            </a:endParaRPr>
          </a:p>
        </p:txBody>
      </p:sp>
    </p:spTree>
    <p:extLst>
      <p:ext uri="{BB962C8B-B14F-4D97-AF65-F5344CB8AC3E}">
        <p14:creationId xmlns:p14="http://schemas.microsoft.com/office/powerpoint/2010/main" val="186280434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328540"/>
            <a:ext cx="7369175" cy="600075"/>
          </a:xfrm>
        </p:spPr>
        <p:txBody>
          <a:bodyPr/>
          <a:lstStyle/>
          <a:p>
            <a:pPr algn="ctr"/>
            <a:r>
              <a:rPr lang="it-IT" sz="2400" dirty="0" smtClean="0">
                <a:solidFill>
                  <a:srgbClr val="660066"/>
                </a:solidFill>
                <a:latin typeface="Arial" charset="0"/>
                <a:ea typeface="ＭＳ Ｐゴシック" charset="0"/>
                <a:cs typeface="Arial" charset="0"/>
              </a:rPr>
              <a:t>Lavori nella Sala XPR</a:t>
            </a:r>
            <a:endParaRPr lang="it-IT" sz="2400" dirty="0">
              <a:solidFill>
                <a:srgbClr val="660066"/>
              </a:solidFill>
              <a:latin typeface="Arial" charset="0"/>
              <a:ea typeface="ＭＳ Ｐゴシック" charset="0"/>
              <a:cs typeface="Arial" charset="0"/>
            </a:endParaRPr>
          </a:p>
        </p:txBody>
      </p:sp>
      <p:sp>
        <p:nvSpPr>
          <p:cNvPr id="7" name="CasellaDiTesto 6"/>
          <p:cNvSpPr txBox="1"/>
          <p:nvPr/>
        </p:nvSpPr>
        <p:spPr>
          <a:xfrm>
            <a:off x="641459" y="1529852"/>
            <a:ext cx="7812973" cy="2769989"/>
          </a:xfrm>
          <a:prstGeom prst="rect">
            <a:avLst/>
          </a:prstGeom>
          <a:noFill/>
        </p:spPr>
        <p:txBody>
          <a:bodyPr wrap="square" rtlCol="0">
            <a:spAutoFit/>
          </a:bodyPr>
          <a:lstStyle/>
          <a:p>
            <a:r>
              <a:rPr lang="it-IT" sz="2200" u="sng" dirty="0"/>
              <a:t>Gruppo </a:t>
            </a:r>
            <a:r>
              <a:rPr lang="it-IT" sz="2200" u="sng" dirty="0" smtClean="0"/>
              <a:t>A</a:t>
            </a:r>
            <a:endParaRPr lang="it-IT" sz="800" dirty="0"/>
          </a:p>
          <a:p>
            <a:endParaRPr lang="it-IT" sz="2200" dirty="0"/>
          </a:p>
          <a:p>
            <a:pPr>
              <a:spcAft>
                <a:spcPts val="1200"/>
              </a:spcAft>
            </a:pPr>
            <a:r>
              <a:rPr lang="it-IT" sz="2200" dirty="0"/>
              <a:t> 1) Copertura della buca rettangolare a terra (ex grata metallica) con una botola e parti fisse.</a:t>
            </a:r>
          </a:p>
          <a:p>
            <a:pPr>
              <a:spcAft>
                <a:spcPts val="1200"/>
              </a:spcAft>
            </a:pPr>
            <a:r>
              <a:rPr lang="it-IT" sz="2200" dirty="0"/>
              <a:t> 2) Sistemazione del portone in Fe della sala PS2 per poter entrare i nuovi alimentatori.</a:t>
            </a:r>
          </a:p>
          <a:p>
            <a:pPr>
              <a:spcAft>
                <a:spcPts val="1200"/>
              </a:spcAft>
            </a:pPr>
            <a:r>
              <a:rPr lang="it-IT" sz="2200" dirty="0"/>
              <a:t> 3) Scala con piattaforma il Fe per scavalcare la nuova HEBT.</a:t>
            </a:r>
          </a:p>
        </p:txBody>
      </p:sp>
    </p:spTree>
    <p:extLst>
      <p:ext uri="{BB962C8B-B14F-4D97-AF65-F5344CB8AC3E}">
        <p14:creationId xmlns:p14="http://schemas.microsoft.com/office/powerpoint/2010/main" val="186015129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328540"/>
            <a:ext cx="7369175" cy="600075"/>
          </a:xfrm>
        </p:spPr>
        <p:txBody>
          <a:bodyPr/>
          <a:lstStyle/>
          <a:p>
            <a:pPr algn="ctr"/>
            <a:r>
              <a:rPr lang="it-IT" sz="2400" dirty="0" smtClean="0">
                <a:solidFill>
                  <a:srgbClr val="660066"/>
                </a:solidFill>
                <a:latin typeface="Arial" charset="0"/>
                <a:ea typeface="ＭＳ Ｐゴシック" charset="0"/>
                <a:cs typeface="Arial" charset="0"/>
              </a:rPr>
              <a:t>Lavori nella Sala XPR</a:t>
            </a:r>
            <a:endParaRPr lang="it-IT" sz="2400" dirty="0">
              <a:solidFill>
                <a:srgbClr val="660066"/>
              </a:solidFill>
              <a:latin typeface="Arial" charset="0"/>
              <a:ea typeface="ＭＳ Ｐゴシック" charset="0"/>
              <a:cs typeface="Arial" charset="0"/>
            </a:endParaRPr>
          </a:p>
        </p:txBody>
      </p:sp>
      <p:sp>
        <p:nvSpPr>
          <p:cNvPr id="7" name="CasellaDiTesto 6"/>
          <p:cNvSpPr txBox="1"/>
          <p:nvPr/>
        </p:nvSpPr>
        <p:spPr>
          <a:xfrm>
            <a:off x="769751" y="1157850"/>
            <a:ext cx="7684680" cy="4616648"/>
          </a:xfrm>
          <a:prstGeom prst="rect">
            <a:avLst/>
          </a:prstGeom>
          <a:noFill/>
        </p:spPr>
        <p:txBody>
          <a:bodyPr wrap="square" rtlCol="0">
            <a:spAutoFit/>
          </a:bodyPr>
          <a:lstStyle/>
          <a:p>
            <a:r>
              <a:rPr lang="it-IT" sz="2400" u="sng" dirty="0"/>
              <a:t>Gruppo B</a:t>
            </a:r>
            <a:endParaRPr lang="it-IT" sz="2400" dirty="0"/>
          </a:p>
          <a:p>
            <a:r>
              <a:rPr lang="it-IT" sz="2400" dirty="0"/>
              <a:t> </a:t>
            </a:r>
          </a:p>
          <a:p>
            <a:pPr>
              <a:spcAft>
                <a:spcPts val="1200"/>
              </a:spcAft>
            </a:pPr>
            <a:r>
              <a:rPr lang="it-IT" sz="2400" dirty="0"/>
              <a:t> 1) Sigillatura degli spazi tra i blocchi di cemento delle pareti e del soffitto della sala e del labirinto per un totale di circa 300 mt. Lineari</a:t>
            </a:r>
            <a:r>
              <a:rPr lang="it-IT" sz="2400" dirty="0" smtClean="0"/>
              <a:t>.</a:t>
            </a:r>
            <a:endParaRPr lang="it-IT" sz="2400" dirty="0"/>
          </a:p>
          <a:p>
            <a:pPr>
              <a:spcAft>
                <a:spcPts val="1200"/>
              </a:spcAft>
            </a:pPr>
            <a:r>
              <a:rPr lang="it-IT" sz="2400" dirty="0"/>
              <a:t>2) Verniciatura di tutte le pareti della sala e del labirinto con vernice antipolvere. </a:t>
            </a:r>
          </a:p>
          <a:p>
            <a:pPr>
              <a:spcAft>
                <a:spcPts val="1200"/>
              </a:spcAft>
            </a:pPr>
            <a:r>
              <a:rPr lang="it-IT" sz="2400" dirty="0"/>
              <a:t>3) Trattamento del pavimento con resina tipo quella della Sala del Sincrotrone.</a:t>
            </a:r>
          </a:p>
          <a:p>
            <a:pPr>
              <a:spcAft>
                <a:spcPts val="1200"/>
              </a:spcAft>
            </a:pPr>
            <a:r>
              <a:rPr lang="it-IT" sz="2400" dirty="0"/>
              <a:t>4) Controsoffitto (da decidere) nel labirinto d’ingresso della sala XPR.</a:t>
            </a:r>
          </a:p>
        </p:txBody>
      </p:sp>
    </p:spTree>
    <p:extLst>
      <p:ext uri="{BB962C8B-B14F-4D97-AF65-F5344CB8AC3E}">
        <p14:creationId xmlns:p14="http://schemas.microsoft.com/office/powerpoint/2010/main" val="69991801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328540"/>
            <a:ext cx="7369175" cy="600075"/>
          </a:xfrm>
        </p:spPr>
        <p:txBody>
          <a:bodyPr/>
          <a:lstStyle/>
          <a:p>
            <a:pPr algn="ctr"/>
            <a:r>
              <a:rPr lang="it-IT" sz="2400" dirty="0" smtClean="0">
                <a:solidFill>
                  <a:srgbClr val="660066"/>
                </a:solidFill>
                <a:latin typeface="Arial" charset="0"/>
                <a:ea typeface="ＭＳ Ｐゴシック" charset="0"/>
                <a:cs typeface="Arial" charset="0"/>
              </a:rPr>
              <a:t>Lavori nella Sala XPR</a:t>
            </a:r>
            <a:endParaRPr lang="it-IT" sz="2400" dirty="0">
              <a:solidFill>
                <a:srgbClr val="660066"/>
              </a:solidFill>
              <a:latin typeface="Arial" charset="0"/>
              <a:ea typeface="ＭＳ Ｐゴシック" charset="0"/>
              <a:cs typeface="Arial" charset="0"/>
            </a:endParaRPr>
          </a:p>
        </p:txBody>
      </p:sp>
      <p:sp>
        <p:nvSpPr>
          <p:cNvPr id="7" name="CasellaDiTesto 6"/>
          <p:cNvSpPr txBox="1"/>
          <p:nvPr/>
        </p:nvSpPr>
        <p:spPr>
          <a:xfrm>
            <a:off x="641459" y="1529852"/>
            <a:ext cx="7812973" cy="430887"/>
          </a:xfrm>
          <a:prstGeom prst="rect">
            <a:avLst/>
          </a:prstGeom>
          <a:noFill/>
        </p:spPr>
        <p:txBody>
          <a:bodyPr wrap="square" rtlCol="0">
            <a:spAutoFit/>
          </a:bodyPr>
          <a:lstStyle/>
          <a:p>
            <a:r>
              <a:rPr lang="it-IT" sz="2200" dirty="0" smtClean="0"/>
              <a:t>.</a:t>
            </a:r>
            <a:endParaRPr lang="it-IT" sz="2200" dirty="0"/>
          </a:p>
        </p:txBody>
      </p:sp>
      <p:sp>
        <p:nvSpPr>
          <p:cNvPr id="2" name="Rettangolo 1"/>
          <p:cNvSpPr/>
          <p:nvPr/>
        </p:nvSpPr>
        <p:spPr>
          <a:xfrm>
            <a:off x="744091" y="928615"/>
            <a:ext cx="7671852" cy="5016758"/>
          </a:xfrm>
          <a:prstGeom prst="rect">
            <a:avLst/>
          </a:prstGeom>
        </p:spPr>
        <p:txBody>
          <a:bodyPr wrap="square">
            <a:spAutoFit/>
          </a:bodyPr>
          <a:lstStyle/>
          <a:p>
            <a:r>
              <a:rPr lang="it-IT" u="sng" dirty="0"/>
              <a:t>Gruppo C</a:t>
            </a:r>
            <a:endParaRPr lang="it-IT" dirty="0"/>
          </a:p>
          <a:p>
            <a:r>
              <a:rPr lang="it-IT" dirty="0"/>
              <a:t> </a:t>
            </a:r>
          </a:p>
          <a:p>
            <a:pPr lvl="0">
              <a:spcAft>
                <a:spcPts val="1200"/>
              </a:spcAft>
            </a:pPr>
            <a:r>
              <a:rPr lang="it-IT" dirty="0"/>
              <a:t>Fresatura pavimento XPR per fissare la piastra per le guide di posizionamento del DDS e, se necessario rivolgersi ad una ditta esterna, anche il fissaggio della suddetta piastra.</a:t>
            </a:r>
          </a:p>
          <a:p>
            <a:pPr lvl="0">
              <a:spcAft>
                <a:spcPts val="1200"/>
              </a:spcAft>
            </a:pPr>
            <a:r>
              <a:rPr lang="it-IT" dirty="0"/>
              <a:t>Fresatura-scasso nel muro a blocchi-fondo linea di 41x41x41 cm da riempire con blocchetti in </a:t>
            </a:r>
            <a:r>
              <a:rPr lang="it-IT" dirty="0" err="1"/>
              <a:t>cls</a:t>
            </a:r>
            <a:r>
              <a:rPr lang="it-IT" dirty="0"/>
              <a:t> a spigoli vivi e facce piane e parallele (n.6 blocchetti di 20x20x20 e 4 di 10x20x20 cm)</a:t>
            </a:r>
          </a:p>
          <a:p>
            <a:pPr>
              <a:spcAft>
                <a:spcPts val="1200"/>
              </a:spcAft>
            </a:pPr>
            <a:r>
              <a:rPr lang="it-IT" dirty="0"/>
              <a:t>Prevedere una copertura frontale intera ed avvitata di </a:t>
            </a:r>
            <a:r>
              <a:rPr lang="it-IT" dirty="0" err="1"/>
              <a:t>carton</a:t>
            </a:r>
            <a:r>
              <a:rPr lang="it-IT" dirty="0"/>
              <a:t>-gesso o plastica opaca.</a:t>
            </a:r>
          </a:p>
          <a:p>
            <a:pPr>
              <a:spcAft>
                <a:spcPts val="1200"/>
              </a:spcAft>
            </a:pPr>
            <a:r>
              <a:rPr lang="it-IT" dirty="0"/>
              <a:t>3) Foratura del muro in CLS ((≈ 200 cm, ingabbiato non armato) tra XPR e labirinto;</a:t>
            </a:r>
          </a:p>
          <a:p>
            <a:pPr>
              <a:spcAft>
                <a:spcPts val="1200"/>
              </a:spcAft>
            </a:pPr>
            <a:r>
              <a:rPr lang="it-IT" dirty="0"/>
              <a:t>4) Foratura del muro in CA (≈ 40 cm) dal labirinto al disimpegno davanti alla sala controllo</a:t>
            </a:r>
            <a:r>
              <a:rPr lang="it-IT" dirty="0" smtClean="0"/>
              <a:t>.</a:t>
            </a:r>
            <a:endParaRPr lang="it-IT" dirty="0"/>
          </a:p>
        </p:txBody>
      </p:sp>
    </p:spTree>
    <p:extLst>
      <p:ext uri="{BB962C8B-B14F-4D97-AF65-F5344CB8AC3E}">
        <p14:creationId xmlns:p14="http://schemas.microsoft.com/office/powerpoint/2010/main" val="188765657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328540"/>
            <a:ext cx="7369175" cy="600075"/>
          </a:xfrm>
        </p:spPr>
        <p:txBody>
          <a:bodyPr/>
          <a:lstStyle/>
          <a:p>
            <a:pPr algn="ctr"/>
            <a:r>
              <a:rPr lang="it-IT" sz="2400" dirty="0" smtClean="0">
                <a:solidFill>
                  <a:srgbClr val="660066"/>
                </a:solidFill>
                <a:latin typeface="Arial" charset="0"/>
                <a:ea typeface="ＭＳ Ｐゴシック" charset="0"/>
                <a:cs typeface="Arial" charset="0"/>
              </a:rPr>
              <a:t>Lavori nella Sala XPR</a:t>
            </a:r>
            <a:endParaRPr lang="it-IT" sz="2400" dirty="0">
              <a:solidFill>
                <a:srgbClr val="660066"/>
              </a:solidFill>
              <a:latin typeface="Arial" charset="0"/>
              <a:ea typeface="ＭＳ Ｐゴシック" charset="0"/>
              <a:cs typeface="Arial" charset="0"/>
            </a:endParaRPr>
          </a:p>
        </p:txBody>
      </p:sp>
      <p:sp>
        <p:nvSpPr>
          <p:cNvPr id="7" name="CasellaDiTesto 6"/>
          <p:cNvSpPr txBox="1"/>
          <p:nvPr/>
        </p:nvSpPr>
        <p:spPr>
          <a:xfrm>
            <a:off x="641459" y="1529852"/>
            <a:ext cx="7812973" cy="430887"/>
          </a:xfrm>
          <a:prstGeom prst="rect">
            <a:avLst/>
          </a:prstGeom>
          <a:noFill/>
        </p:spPr>
        <p:txBody>
          <a:bodyPr wrap="square" rtlCol="0">
            <a:spAutoFit/>
          </a:bodyPr>
          <a:lstStyle/>
          <a:p>
            <a:r>
              <a:rPr lang="it-IT" sz="2200" dirty="0" smtClean="0"/>
              <a:t>.</a:t>
            </a:r>
            <a:endParaRPr lang="it-IT" sz="2200" dirty="0"/>
          </a:p>
        </p:txBody>
      </p:sp>
      <p:sp>
        <p:nvSpPr>
          <p:cNvPr id="3" name="Rettangolo 2"/>
          <p:cNvSpPr/>
          <p:nvPr/>
        </p:nvSpPr>
        <p:spPr>
          <a:xfrm>
            <a:off x="987847" y="1151653"/>
            <a:ext cx="7107368" cy="4555093"/>
          </a:xfrm>
          <a:prstGeom prst="rect">
            <a:avLst/>
          </a:prstGeom>
        </p:spPr>
        <p:txBody>
          <a:bodyPr wrap="square">
            <a:spAutoFit/>
          </a:bodyPr>
          <a:lstStyle/>
          <a:p>
            <a:pPr>
              <a:spcAft>
                <a:spcPts val="1200"/>
              </a:spcAft>
            </a:pPr>
            <a:r>
              <a:rPr lang="it-IT" dirty="0"/>
              <a:t>5) Attraversamento della parete in CA di PS1 per i canali dell’UTA.</a:t>
            </a:r>
          </a:p>
          <a:p>
            <a:pPr>
              <a:spcAft>
                <a:spcPts val="1200"/>
              </a:spcAft>
            </a:pPr>
            <a:r>
              <a:rPr lang="it-IT" dirty="0"/>
              <a:t>6) Attraversamento della parete in CA da PS1 al bagno per i canali dell’UTA.</a:t>
            </a:r>
          </a:p>
          <a:p>
            <a:pPr>
              <a:spcAft>
                <a:spcPts val="1200"/>
              </a:spcAft>
            </a:pPr>
            <a:r>
              <a:rPr lang="it-IT" dirty="0"/>
              <a:t>7) Attraversamento della parete in </a:t>
            </a:r>
            <a:r>
              <a:rPr lang="it-IT" dirty="0" err="1"/>
              <a:t>bimattoni</a:t>
            </a:r>
            <a:r>
              <a:rPr lang="it-IT" dirty="0"/>
              <a:t> dal bagno al corridoio per i canali dell’UTA.</a:t>
            </a:r>
          </a:p>
          <a:p>
            <a:pPr>
              <a:spcAft>
                <a:spcPts val="1200"/>
              </a:spcAft>
            </a:pPr>
            <a:r>
              <a:rPr lang="it-IT" dirty="0"/>
              <a:t>8) Attraversamento della parete in CA per uscire nel cortile per i canali dell’UTA.</a:t>
            </a:r>
          </a:p>
          <a:p>
            <a:pPr>
              <a:spcAft>
                <a:spcPts val="1200"/>
              </a:spcAft>
            </a:pPr>
            <a:r>
              <a:rPr lang="it-IT" dirty="0"/>
              <a:t>9) N.2 forature di Ø14 cm a parete nella sala P.S.1 per l’acqua demi.</a:t>
            </a:r>
          </a:p>
          <a:p>
            <a:pPr>
              <a:spcAft>
                <a:spcPts val="1200"/>
              </a:spcAft>
            </a:pPr>
            <a:r>
              <a:rPr lang="it-IT" dirty="0"/>
              <a:t>10) Foratura Ø14 cm (con cordolo) del pavimento (</a:t>
            </a:r>
            <a:r>
              <a:rPr lang="it-IT" dirty="0" err="1"/>
              <a:t>predalle</a:t>
            </a:r>
            <a:r>
              <a:rPr lang="it-IT" dirty="0"/>
              <a:t> di 70 cm) della sala P.S.2 per i cavi dei magneti di scanning</a:t>
            </a:r>
            <a:r>
              <a:rPr lang="it-IT" dirty="0" smtClean="0"/>
              <a:t>.</a:t>
            </a:r>
            <a:endParaRPr lang="it-IT" dirty="0"/>
          </a:p>
        </p:txBody>
      </p:sp>
    </p:spTree>
    <p:extLst>
      <p:ext uri="{BB962C8B-B14F-4D97-AF65-F5344CB8AC3E}">
        <p14:creationId xmlns:p14="http://schemas.microsoft.com/office/powerpoint/2010/main" val="25070842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328540"/>
            <a:ext cx="7369175" cy="600075"/>
          </a:xfrm>
        </p:spPr>
        <p:txBody>
          <a:bodyPr/>
          <a:lstStyle/>
          <a:p>
            <a:pPr algn="ctr"/>
            <a:r>
              <a:rPr lang="it-IT" sz="2400" dirty="0" smtClean="0">
                <a:solidFill>
                  <a:srgbClr val="660066"/>
                </a:solidFill>
                <a:latin typeface="Arial" charset="0"/>
                <a:ea typeface="ＭＳ Ｐゴシック" charset="0"/>
                <a:cs typeface="Arial" charset="0"/>
              </a:rPr>
              <a:t>Lavori nella Sala XPR</a:t>
            </a:r>
            <a:endParaRPr lang="it-IT" sz="2400" dirty="0">
              <a:solidFill>
                <a:srgbClr val="660066"/>
              </a:solidFill>
              <a:latin typeface="Arial" charset="0"/>
              <a:ea typeface="ＭＳ Ｐゴシック" charset="0"/>
              <a:cs typeface="Arial" charset="0"/>
            </a:endParaRPr>
          </a:p>
        </p:txBody>
      </p:sp>
      <p:sp>
        <p:nvSpPr>
          <p:cNvPr id="7" name="CasellaDiTesto 6"/>
          <p:cNvSpPr txBox="1"/>
          <p:nvPr/>
        </p:nvSpPr>
        <p:spPr>
          <a:xfrm>
            <a:off x="641459" y="1529852"/>
            <a:ext cx="7812973" cy="430887"/>
          </a:xfrm>
          <a:prstGeom prst="rect">
            <a:avLst/>
          </a:prstGeom>
          <a:noFill/>
        </p:spPr>
        <p:txBody>
          <a:bodyPr wrap="square" rtlCol="0">
            <a:spAutoFit/>
          </a:bodyPr>
          <a:lstStyle/>
          <a:p>
            <a:r>
              <a:rPr lang="it-IT" sz="2200" dirty="0" smtClean="0"/>
              <a:t>.</a:t>
            </a:r>
            <a:endParaRPr lang="it-IT" sz="2200" dirty="0"/>
          </a:p>
        </p:txBody>
      </p:sp>
      <p:sp>
        <p:nvSpPr>
          <p:cNvPr id="4" name="Rettangolo 3"/>
          <p:cNvSpPr/>
          <p:nvPr/>
        </p:nvSpPr>
        <p:spPr>
          <a:xfrm>
            <a:off x="1026334" y="1164353"/>
            <a:ext cx="7145855" cy="4478149"/>
          </a:xfrm>
          <a:prstGeom prst="rect">
            <a:avLst/>
          </a:prstGeom>
        </p:spPr>
        <p:txBody>
          <a:bodyPr wrap="square">
            <a:spAutoFit/>
          </a:bodyPr>
          <a:lstStyle/>
          <a:p>
            <a:pPr>
              <a:spcAft>
                <a:spcPts val="1200"/>
              </a:spcAft>
            </a:pPr>
            <a:r>
              <a:rPr lang="it-IT" dirty="0"/>
              <a:t>11) N.3 forature Ø20 cm (con cordolo) del pavimento (</a:t>
            </a:r>
            <a:r>
              <a:rPr lang="it-IT" dirty="0" err="1"/>
              <a:t>predalle</a:t>
            </a:r>
            <a:r>
              <a:rPr lang="it-IT" dirty="0"/>
              <a:t> di 70 cm) della sala P.S.2 per i cavi elettrici.</a:t>
            </a:r>
          </a:p>
          <a:p>
            <a:pPr>
              <a:spcAft>
                <a:spcPts val="1200"/>
              </a:spcAft>
            </a:pPr>
            <a:r>
              <a:rPr lang="it-IT" dirty="0"/>
              <a:t>12) N.2 forature </a:t>
            </a:r>
            <a:r>
              <a:rPr lang="it-IT" dirty="0" err="1"/>
              <a:t>Ø</a:t>
            </a:r>
            <a:r>
              <a:rPr lang="it-IT" dirty="0"/>
              <a:t>??? cm della parete (mattoni forati) della sala P.S.2 per N.2 ventilatori.</a:t>
            </a:r>
          </a:p>
          <a:p>
            <a:pPr>
              <a:spcAft>
                <a:spcPts val="1200"/>
              </a:spcAft>
            </a:pPr>
            <a:r>
              <a:rPr lang="it-IT" dirty="0"/>
              <a:t>13) Forature per EGAM ed estrazione UTA9 dei cavi esistenti.</a:t>
            </a:r>
          </a:p>
          <a:p>
            <a:pPr>
              <a:spcAft>
                <a:spcPts val="1200"/>
              </a:spcAft>
            </a:pPr>
            <a:r>
              <a:rPr lang="it-IT" dirty="0"/>
              <a:t>14) Forature </a:t>
            </a:r>
            <a:r>
              <a:rPr lang="it-IT" dirty="0" err="1"/>
              <a:t>Ø</a:t>
            </a:r>
            <a:r>
              <a:rPr lang="it-IT" dirty="0"/>
              <a:t>??? per 6 tubi dei CDZ-</a:t>
            </a:r>
            <a:r>
              <a:rPr lang="it-IT" dirty="0" err="1"/>
              <a:t>splitter</a:t>
            </a:r>
            <a:r>
              <a:rPr lang="it-IT" dirty="0"/>
              <a:t> esterni.</a:t>
            </a:r>
          </a:p>
          <a:p>
            <a:pPr>
              <a:spcAft>
                <a:spcPts val="1200"/>
              </a:spcAft>
            </a:pPr>
            <a:r>
              <a:rPr lang="it-IT" dirty="0"/>
              <a:t>15) Attraversamento pareti per cavi comando/potenza tra:</a:t>
            </a:r>
          </a:p>
          <a:p>
            <a:pPr>
              <a:spcAft>
                <a:spcPts val="600"/>
              </a:spcAft>
            </a:pPr>
            <a:r>
              <a:rPr lang="it-IT" dirty="0"/>
              <a:t>     a) PS2 e cabina 1;</a:t>
            </a:r>
          </a:p>
          <a:p>
            <a:pPr>
              <a:spcAft>
                <a:spcPts val="600"/>
              </a:spcAft>
            </a:pPr>
            <a:r>
              <a:rPr lang="it-IT" dirty="0"/>
              <a:t>     b) cabina 1 ed esterno;</a:t>
            </a:r>
          </a:p>
          <a:p>
            <a:pPr>
              <a:spcAft>
                <a:spcPts val="600"/>
              </a:spcAft>
            </a:pPr>
            <a:r>
              <a:rPr lang="it-IT" dirty="0"/>
              <a:t>     c) PS1 e piazzola UTA</a:t>
            </a:r>
          </a:p>
          <a:p>
            <a:pPr>
              <a:spcAft>
                <a:spcPts val="600"/>
              </a:spcAft>
            </a:pPr>
            <a:r>
              <a:rPr lang="it-IT" dirty="0"/>
              <a:t>     d) PS1 e corridoio sala XPR.</a:t>
            </a:r>
          </a:p>
        </p:txBody>
      </p:sp>
    </p:spTree>
    <p:extLst>
      <p:ext uri="{BB962C8B-B14F-4D97-AF65-F5344CB8AC3E}">
        <p14:creationId xmlns:p14="http://schemas.microsoft.com/office/powerpoint/2010/main" val="364762742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564278"/>
            <a:ext cx="7369175" cy="600075"/>
          </a:xfrm>
        </p:spPr>
        <p:txBody>
          <a:bodyPr/>
          <a:lstStyle/>
          <a:p>
            <a:pPr algn="ctr"/>
            <a:r>
              <a:rPr lang="it-IT" sz="2400" dirty="0" smtClean="0">
                <a:solidFill>
                  <a:srgbClr val="660066"/>
                </a:solidFill>
                <a:latin typeface="Arial" charset="0"/>
                <a:ea typeface="ＭＳ Ｐゴシック" charset="0"/>
                <a:cs typeface="Arial" charset="0"/>
              </a:rPr>
              <a:t>Lavori nella Sala XPR</a:t>
            </a:r>
            <a:endParaRPr lang="it-IT" sz="2400" dirty="0">
              <a:solidFill>
                <a:srgbClr val="660066"/>
              </a:solidFill>
              <a:latin typeface="Arial" charset="0"/>
              <a:ea typeface="ＭＳ Ｐゴシック" charset="0"/>
              <a:cs typeface="Arial" charset="0"/>
            </a:endParaRPr>
          </a:p>
        </p:txBody>
      </p:sp>
      <p:sp>
        <p:nvSpPr>
          <p:cNvPr id="7" name="CasellaDiTesto 6"/>
          <p:cNvSpPr txBox="1"/>
          <p:nvPr/>
        </p:nvSpPr>
        <p:spPr>
          <a:xfrm>
            <a:off x="641459" y="1529852"/>
            <a:ext cx="7812973" cy="430887"/>
          </a:xfrm>
          <a:prstGeom prst="rect">
            <a:avLst/>
          </a:prstGeom>
          <a:noFill/>
        </p:spPr>
        <p:txBody>
          <a:bodyPr wrap="square" rtlCol="0">
            <a:spAutoFit/>
          </a:bodyPr>
          <a:lstStyle/>
          <a:p>
            <a:r>
              <a:rPr lang="it-IT" sz="2200" dirty="0" smtClean="0"/>
              <a:t>.</a:t>
            </a:r>
            <a:endParaRPr lang="it-IT" sz="2200" dirty="0"/>
          </a:p>
        </p:txBody>
      </p:sp>
      <p:sp>
        <p:nvSpPr>
          <p:cNvPr id="4" name="Rettangolo 3"/>
          <p:cNvSpPr/>
          <p:nvPr/>
        </p:nvSpPr>
        <p:spPr>
          <a:xfrm>
            <a:off x="1026334" y="1715943"/>
            <a:ext cx="7145855" cy="1631216"/>
          </a:xfrm>
          <a:prstGeom prst="rect">
            <a:avLst/>
          </a:prstGeom>
        </p:spPr>
        <p:txBody>
          <a:bodyPr wrap="square">
            <a:spAutoFit/>
          </a:bodyPr>
          <a:lstStyle/>
          <a:p>
            <a:r>
              <a:rPr lang="it-IT" u="sng" dirty="0"/>
              <a:t>Gruppo D</a:t>
            </a:r>
            <a:endParaRPr lang="it-IT" dirty="0"/>
          </a:p>
          <a:p>
            <a:r>
              <a:rPr lang="it-IT" dirty="0"/>
              <a:t> </a:t>
            </a:r>
          </a:p>
          <a:p>
            <a:pPr lvl="0"/>
            <a:r>
              <a:rPr lang="it-IT" dirty="0"/>
              <a:t>Installazione di una gru a mensola dopo che si saranno fatti i lavori “sporchi” e prima </a:t>
            </a:r>
            <a:r>
              <a:rPr lang="it-IT" dirty="0" smtClean="0"/>
              <a:t>della verniciatura </a:t>
            </a:r>
            <a:r>
              <a:rPr lang="it-IT" dirty="0"/>
              <a:t>delle pareti, della resina del pavimento e </a:t>
            </a:r>
            <a:r>
              <a:rPr lang="it-IT" dirty="0" smtClean="0"/>
              <a:t>della </a:t>
            </a:r>
            <a:r>
              <a:rPr lang="it-IT" dirty="0"/>
              <a:t>botola a pavimento.</a:t>
            </a:r>
          </a:p>
        </p:txBody>
      </p:sp>
    </p:spTree>
    <p:extLst>
      <p:ext uri="{BB962C8B-B14F-4D97-AF65-F5344CB8AC3E}">
        <p14:creationId xmlns:p14="http://schemas.microsoft.com/office/powerpoint/2010/main" val="50387027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314325" y="628577"/>
            <a:ext cx="7369175" cy="600075"/>
          </a:xfrm>
        </p:spPr>
        <p:txBody>
          <a:bodyPr/>
          <a:lstStyle/>
          <a:p>
            <a:pPr algn="ctr"/>
            <a:r>
              <a:rPr lang="it-IT" sz="2400" dirty="0" smtClean="0">
                <a:solidFill>
                  <a:srgbClr val="660066"/>
                </a:solidFill>
                <a:latin typeface="Arial" charset="0"/>
                <a:ea typeface="ＭＳ Ｐゴシック" charset="0"/>
                <a:cs typeface="Arial" charset="0"/>
              </a:rPr>
              <a:t>Lavori in sala Sincrotrone</a:t>
            </a:r>
            <a:endParaRPr lang="it-IT" sz="2400" dirty="0">
              <a:solidFill>
                <a:srgbClr val="660066"/>
              </a:solidFill>
              <a:latin typeface="Arial" charset="0"/>
              <a:ea typeface="ＭＳ Ｐゴシック" charset="0"/>
              <a:cs typeface="Arial" charset="0"/>
            </a:endParaRPr>
          </a:p>
        </p:txBody>
      </p:sp>
      <p:sp>
        <p:nvSpPr>
          <p:cNvPr id="7" name="CasellaDiTesto 6"/>
          <p:cNvSpPr txBox="1"/>
          <p:nvPr/>
        </p:nvSpPr>
        <p:spPr>
          <a:xfrm>
            <a:off x="641459" y="1529852"/>
            <a:ext cx="7812973" cy="430887"/>
          </a:xfrm>
          <a:prstGeom prst="rect">
            <a:avLst/>
          </a:prstGeom>
          <a:noFill/>
        </p:spPr>
        <p:txBody>
          <a:bodyPr wrap="square" rtlCol="0">
            <a:spAutoFit/>
          </a:bodyPr>
          <a:lstStyle/>
          <a:p>
            <a:r>
              <a:rPr lang="it-IT" sz="2200" dirty="0" smtClean="0"/>
              <a:t>.</a:t>
            </a:r>
            <a:endParaRPr lang="it-IT" sz="2200" dirty="0"/>
          </a:p>
        </p:txBody>
      </p:sp>
      <p:sp>
        <p:nvSpPr>
          <p:cNvPr id="4" name="Rettangolo 3"/>
          <p:cNvSpPr/>
          <p:nvPr/>
        </p:nvSpPr>
        <p:spPr>
          <a:xfrm>
            <a:off x="1193113" y="1677460"/>
            <a:ext cx="6490387" cy="2862322"/>
          </a:xfrm>
          <a:prstGeom prst="rect">
            <a:avLst/>
          </a:prstGeom>
        </p:spPr>
        <p:txBody>
          <a:bodyPr wrap="square">
            <a:spAutoFit/>
          </a:bodyPr>
          <a:lstStyle/>
          <a:p>
            <a:pPr marL="342900" indent="-342900">
              <a:buFont typeface="Wingdings" charset="2"/>
              <a:buChar char="§"/>
            </a:pPr>
            <a:r>
              <a:rPr lang="it-IT" dirty="0" smtClean="0"/>
              <a:t>Il 2- 3 Luglio 2015 è stato tracciato l’asse della HEBT</a:t>
            </a:r>
          </a:p>
          <a:p>
            <a:pPr marL="342900" indent="-342900">
              <a:buFont typeface="Wingdings" charset="2"/>
              <a:buChar char="§"/>
            </a:pPr>
            <a:endParaRPr lang="it-IT" dirty="0"/>
          </a:p>
          <a:p>
            <a:pPr marL="342900" indent="-342900">
              <a:buFont typeface="Wingdings" charset="2"/>
              <a:buChar char="§"/>
            </a:pPr>
            <a:r>
              <a:rPr lang="it-IT" dirty="0" smtClean="0"/>
              <a:t>Il 23 Ottobre 2015 è stato completato lo spostamento e la coibentazione dei tubi vicino al muro per poter poi installare il </a:t>
            </a:r>
            <a:r>
              <a:rPr lang="it-IT" dirty="0" err="1" smtClean="0"/>
              <a:t>girder</a:t>
            </a:r>
            <a:r>
              <a:rPr lang="it-IT" dirty="0" smtClean="0"/>
              <a:t> lungo.</a:t>
            </a:r>
          </a:p>
          <a:p>
            <a:pPr marL="342900" indent="-342900">
              <a:buFont typeface="Wingdings" charset="2"/>
              <a:buChar char="§"/>
            </a:pPr>
            <a:endParaRPr lang="it-IT" dirty="0"/>
          </a:p>
          <a:p>
            <a:pPr marL="342900" indent="-342900">
              <a:buFont typeface="Wingdings" charset="2"/>
              <a:buChar char="§"/>
            </a:pPr>
            <a:r>
              <a:rPr lang="it-IT" dirty="0" smtClean="0"/>
              <a:t>Rimane da togliere il resto di uno dei pilastri di allineamento che rimane esattamente sull’asse della HEBT.</a:t>
            </a:r>
            <a:endParaRPr lang="it-IT" dirty="0"/>
          </a:p>
        </p:txBody>
      </p:sp>
    </p:spTree>
    <p:extLst>
      <p:ext uri="{BB962C8B-B14F-4D97-AF65-F5344CB8AC3E}">
        <p14:creationId xmlns:p14="http://schemas.microsoft.com/office/powerpoint/2010/main" val="70466723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PresentationLoad">
  <a:themeElements>
    <a:clrScheme name="PresentationLoad 1">
      <a:dk1>
        <a:srgbClr val="000000"/>
      </a:dk1>
      <a:lt1>
        <a:srgbClr val="FFFFFF"/>
      </a:lt1>
      <a:dk2>
        <a:srgbClr val="004074"/>
      </a:dk2>
      <a:lt2>
        <a:srgbClr val="FEA501"/>
      </a:lt2>
      <a:accent1>
        <a:srgbClr val="0061B2"/>
      </a:accent1>
      <a:accent2>
        <a:srgbClr val="2A79D0"/>
      </a:accent2>
      <a:accent3>
        <a:srgbClr val="FFFFFF"/>
      </a:accent3>
      <a:accent4>
        <a:srgbClr val="000000"/>
      </a:accent4>
      <a:accent5>
        <a:srgbClr val="AAB7D5"/>
      </a:accent5>
      <a:accent6>
        <a:srgbClr val="256DBC"/>
      </a:accent6>
      <a:hlink>
        <a:srgbClr val="69A2E1"/>
      </a:hlink>
      <a:folHlink>
        <a:srgbClr val="9DC2EB"/>
      </a:folHlink>
    </a:clrScheme>
    <a:fontScheme name="PresentationLoad">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resentationLoad 1">
        <a:dk1>
          <a:srgbClr val="000000"/>
        </a:dk1>
        <a:lt1>
          <a:srgbClr val="FFFFFF"/>
        </a:lt1>
        <a:dk2>
          <a:srgbClr val="004074"/>
        </a:dk2>
        <a:lt2>
          <a:srgbClr val="FEA501"/>
        </a:lt2>
        <a:accent1>
          <a:srgbClr val="0061B2"/>
        </a:accent1>
        <a:accent2>
          <a:srgbClr val="2A79D0"/>
        </a:accent2>
        <a:accent3>
          <a:srgbClr val="FFFFFF"/>
        </a:accent3>
        <a:accent4>
          <a:srgbClr val="000000"/>
        </a:accent4>
        <a:accent5>
          <a:srgbClr val="AAB7D5"/>
        </a:accent5>
        <a:accent6>
          <a:srgbClr val="256DBC"/>
        </a:accent6>
        <a:hlink>
          <a:srgbClr val="69A2E1"/>
        </a:hlink>
        <a:folHlink>
          <a:srgbClr val="9DC2E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PresentationLoad</Template>
  <TotalTime>22408</TotalTime>
  <Words>659</Words>
  <Application>Microsoft Office PowerPoint</Application>
  <PresentationFormat>Presentazione su schermo (4:3)</PresentationFormat>
  <Paragraphs>78</Paragraphs>
  <Slides>13</Slides>
  <Notes>2</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PresentationLoad</vt:lpstr>
      <vt:lpstr>Presentazione standard di PowerPoint</vt:lpstr>
      <vt:lpstr>Lavori nella Sala XPR</vt:lpstr>
      <vt:lpstr>Lavori nella Sala XPR</vt:lpstr>
      <vt:lpstr>Lavori nella Sala XPR</vt:lpstr>
      <vt:lpstr>Lavori nella Sala XPR</vt:lpstr>
      <vt:lpstr>Lavori nella Sala XPR</vt:lpstr>
      <vt:lpstr>Lavori nella Sala XPR</vt:lpstr>
      <vt:lpstr>Lavori nella Sala XPR</vt:lpstr>
      <vt:lpstr>Lavori in sala Sincrotrone</vt:lpstr>
      <vt:lpstr>Fermi per manutenzione nel 2016</vt:lpstr>
      <vt:lpstr>Lavori in sala Sincrotrone</vt:lpstr>
      <vt:lpstr>Lavori in sala Sincrotrone</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
  <dc:description>PresentationLoad.com</dc:description>
  <cp:lastModifiedBy>Conferenze</cp:lastModifiedBy>
  <cp:revision>288</cp:revision>
  <dcterms:created xsi:type="dcterms:W3CDTF">2007-11-27T23:54:21Z</dcterms:created>
  <dcterms:modified xsi:type="dcterms:W3CDTF">2015-10-27T09:55:04Z</dcterms:modified>
</cp:coreProperties>
</file>