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5" r:id="rId4"/>
    <p:sldId id="263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>
      <p:cViewPr varScale="1">
        <p:scale>
          <a:sx n="62" d="100"/>
          <a:sy n="62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A939-829C-496B-BA70-583EBB18868E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44AF4-4776-4C0D-8093-9624861782D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27/10/2015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888432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Stato</a:t>
            </a:r>
            <a:r>
              <a:rPr lang="en-US" sz="5400" dirty="0" smtClean="0"/>
              <a:t> </a:t>
            </a:r>
            <a:r>
              <a:rPr lang="en-US" sz="5400" dirty="0" err="1" smtClean="0"/>
              <a:t>gare</a:t>
            </a:r>
            <a:r>
              <a:rPr lang="en-US" sz="5400" dirty="0" smtClean="0"/>
              <a:t> e </a:t>
            </a:r>
            <a:r>
              <a:rPr lang="en-US" sz="5400" dirty="0" err="1" smtClean="0"/>
              <a:t>ordini</a:t>
            </a:r>
            <a:r>
              <a:rPr lang="en-US" sz="5400" dirty="0" smtClean="0"/>
              <a:t> </a:t>
            </a:r>
            <a:r>
              <a:rPr lang="en-US" sz="5400" dirty="0" err="1" smtClean="0"/>
              <a:t>di</a:t>
            </a:r>
            <a:r>
              <a:rPr lang="en-US" sz="5400" dirty="0" smtClean="0"/>
              <a:t> 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27 </a:t>
            </a:r>
            <a:r>
              <a:rPr lang="en-US" sz="4000" smtClean="0"/>
              <a:t>ottobre </a:t>
            </a:r>
            <a:r>
              <a:rPr lang="en-US" sz="4000" dirty="0" smtClean="0"/>
              <a:t>2015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A. Lanza – INFN Pavia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Situazione gare - 1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27/10/2015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2000" y="980728"/>
            <a:ext cx="89644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In consegna</a:t>
            </a:r>
            <a:r>
              <a:rPr lang="it-IT" sz="2400" b="1" dirty="0" smtClean="0"/>
              <a:t>:</a:t>
            </a:r>
            <a:endParaRPr lang="it-IT" sz="2400" b="1" dirty="0" smtClean="0"/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</a:t>
            </a:r>
            <a:r>
              <a:rPr lang="it-IT" sz="2200" b="1" dirty="0" smtClean="0"/>
              <a:t>DDS</a:t>
            </a:r>
            <a:r>
              <a:rPr lang="it-IT" sz="2200" dirty="0" smtClean="0"/>
              <a:t>. Delegato per le </a:t>
            </a:r>
            <a:r>
              <a:rPr lang="it-IT" sz="2200" dirty="0" err="1" smtClean="0"/>
              <a:t>attivita’</a:t>
            </a:r>
            <a:r>
              <a:rPr lang="it-IT" sz="2200" dirty="0" smtClean="0"/>
              <a:t> di ricevimento, installazione e collaudi Marco Donetti (maggiori dettagli da Marco e Simone).</a:t>
            </a:r>
            <a:endParaRPr lang="it-IT" sz="2200" dirty="0" smtClean="0"/>
          </a:p>
          <a:p>
            <a:endParaRPr lang="it-IT" sz="2400" dirty="0" smtClean="0"/>
          </a:p>
          <a:p>
            <a:r>
              <a:rPr lang="it-IT" sz="2400" b="1" dirty="0" smtClean="0"/>
              <a:t>In corso:</a:t>
            </a:r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</a:t>
            </a:r>
            <a:r>
              <a:rPr lang="it-IT" sz="2200" b="1" dirty="0" smtClean="0"/>
              <a:t>Magneti</a:t>
            </a:r>
            <a:r>
              <a:rPr lang="it-IT" sz="2200" dirty="0" smtClean="0"/>
              <a:t>. </a:t>
            </a:r>
            <a:r>
              <a:rPr lang="it-IT" sz="2200" dirty="0" smtClean="0"/>
              <a:t>Aggiudicata </a:t>
            </a:r>
            <a:r>
              <a:rPr lang="it-IT" sz="2200" dirty="0" smtClean="0"/>
              <a:t>ad </a:t>
            </a:r>
            <a:r>
              <a:rPr lang="it-IT" sz="2200" dirty="0" err="1" smtClean="0"/>
              <a:t>Antec</a:t>
            </a:r>
            <a:r>
              <a:rPr lang="it-IT" sz="2200" dirty="0" smtClean="0"/>
              <a:t> </a:t>
            </a:r>
            <a:r>
              <a:rPr lang="it-IT" sz="2200" dirty="0" smtClean="0"/>
              <a:t>con ordine del 28 luglio 2015. Settimana scorsa si e’ </a:t>
            </a:r>
            <a:r>
              <a:rPr lang="it-IT" sz="2200" dirty="0" smtClean="0"/>
              <a:t>t</a:t>
            </a:r>
            <a:r>
              <a:rPr lang="it-IT" sz="2200" dirty="0" smtClean="0"/>
              <a:t>enuta una prima riunione in CNAO per discutere dello stato di avanzamento del progetto (dettagli da Cristiana)</a:t>
            </a:r>
            <a:endParaRPr lang="it-IT" sz="2200" dirty="0" smtClean="0"/>
          </a:p>
          <a:p>
            <a:pPr lvl="1"/>
            <a:endParaRPr lang="it-IT" sz="1000" dirty="0" smtClean="0"/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</a:t>
            </a:r>
            <a:r>
              <a:rPr lang="it-IT" sz="2200" b="1" dirty="0" smtClean="0"/>
              <a:t>Alimentatori per magneti</a:t>
            </a:r>
            <a:r>
              <a:rPr lang="it-IT" sz="2200" dirty="0" smtClean="0"/>
              <a:t>. </a:t>
            </a:r>
            <a:r>
              <a:rPr lang="it-IT" sz="2200" dirty="0" smtClean="0"/>
              <a:t>Approvazione della documentazione inviata dalla commissione di valutazione</a:t>
            </a:r>
            <a:r>
              <a:rPr lang="it-IT" sz="2200" dirty="0" smtClean="0"/>
              <a:t> in corso presso la GE INFN. Per un problema amministrativo c’e’ il concreto rischio di annullamento.</a:t>
            </a:r>
          </a:p>
          <a:p>
            <a:pPr lvl="1"/>
            <a:endParaRPr lang="it-IT" sz="1000" b="1" dirty="0" smtClean="0"/>
          </a:p>
          <a:p>
            <a:pPr lvl="1">
              <a:buFont typeface="Wingdings" pitchFamily="2" charset="2"/>
              <a:buChar char="ü"/>
            </a:pPr>
            <a:r>
              <a:rPr lang="it-IT" sz="2200" b="1" dirty="0" smtClean="0"/>
              <a:t> </a:t>
            </a:r>
            <a:r>
              <a:rPr lang="it-IT" sz="2200" b="1" dirty="0" smtClean="0"/>
              <a:t> sistema </a:t>
            </a:r>
            <a:r>
              <a:rPr lang="it-IT" sz="2200" b="1" dirty="0" smtClean="0"/>
              <a:t>TPS </a:t>
            </a:r>
            <a:r>
              <a:rPr lang="it-IT" sz="2200" b="1" dirty="0" smtClean="0"/>
              <a:t>per irraggiamenti oculari</a:t>
            </a:r>
            <a:r>
              <a:rPr lang="it-IT" sz="2200" dirty="0" smtClean="0"/>
              <a:t>. </a:t>
            </a:r>
            <a:r>
              <a:rPr lang="it-IT" sz="2200" dirty="0" smtClean="0"/>
              <a:t> Aggiudicata a </a:t>
            </a:r>
            <a:r>
              <a:rPr lang="it-IT" sz="2200" dirty="0" err="1" smtClean="0"/>
              <a:t>Varian</a:t>
            </a:r>
            <a:r>
              <a:rPr lang="it-IT" sz="2200" dirty="0" smtClean="0"/>
              <a:t> con ordine del 14 ottobre 2015.</a:t>
            </a:r>
            <a:endParaRPr lang="it-IT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4800" dirty="0" smtClean="0"/>
              <a:t>Situazione gare - 2</a:t>
            </a:r>
            <a:endParaRPr lang="it-IT" sz="4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27/10/2015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2000" y="980728"/>
            <a:ext cx="89644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Preparate</a:t>
            </a:r>
            <a:r>
              <a:rPr lang="it-IT" sz="2400" b="1" dirty="0" smtClean="0"/>
              <a:t>:</a:t>
            </a:r>
            <a:endParaRPr lang="it-IT" sz="2000" dirty="0" smtClean="0"/>
          </a:p>
          <a:p>
            <a:pPr lvl="1">
              <a:buFont typeface="Wingdings" pitchFamily="2" charset="2"/>
              <a:buChar char="ü"/>
            </a:pPr>
            <a:r>
              <a:rPr lang="it-IT" sz="2200" dirty="0" smtClean="0"/>
              <a:t> </a:t>
            </a:r>
            <a:r>
              <a:rPr lang="it-IT" sz="2200" b="1" dirty="0" smtClean="0"/>
              <a:t>Impianto elettrico</a:t>
            </a:r>
            <a:r>
              <a:rPr lang="it-IT" sz="2200" dirty="0" smtClean="0"/>
              <a:t>. </a:t>
            </a:r>
            <a:r>
              <a:rPr lang="it-IT" sz="2200" dirty="0" smtClean="0"/>
              <a:t>Richiesta di ordinativo preparata, tutta la documentazione necessaria per l’approvazione della GE inviata all’amministrazione il 18 ottobre.</a:t>
            </a:r>
            <a:endParaRPr lang="it-IT" sz="2200" dirty="0" smtClean="0"/>
          </a:p>
          <a:p>
            <a:pPr lvl="1"/>
            <a:r>
              <a:rPr lang="it-IT" sz="2200" dirty="0" smtClean="0"/>
              <a:t>Necessario formare l’ufficio del RUP per avere responsabili dipendenti CNAO. </a:t>
            </a:r>
          </a:p>
          <a:p>
            <a:pPr lvl="1"/>
            <a:r>
              <a:rPr lang="it-IT" sz="2000" dirty="0" smtClean="0"/>
              <a:t>Importo a base di gara 85k euro. Sei ditte nell’elenco di quelle da invitare.</a:t>
            </a:r>
          </a:p>
          <a:p>
            <a:pPr lvl="1"/>
            <a:endParaRPr lang="it-IT" sz="2000" dirty="0" smtClean="0"/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sz="2200" b="1" dirty="0" smtClean="0"/>
              <a:t>sistema </a:t>
            </a:r>
            <a:r>
              <a:rPr lang="it-IT" sz="2200" b="1" dirty="0" smtClean="0"/>
              <a:t>SIS</a:t>
            </a:r>
            <a:r>
              <a:rPr lang="it-IT" sz="2200" dirty="0" smtClean="0"/>
              <a:t>. Gara a fornitore unico (</a:t>
            </a:r>
            <a:r>
              <a:rPr lang="it-IT" sz="2200" dirty="0" err="1" smtClean="0"/>
              <a:t>Sidea</a:t>
            </a:r>
            <a:r>
              <a:rPr lang="it-IT" sz="2200" dirty="0" smtClean="0"/>
              <a:t>). Capitolato pronto dal 23 ottobre. RDA non sottomessa per scadenza dei termini di presentazione interni (20 ottobre). Importo a base di gara 140k euro.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4000" dirty="0" smtClean="0"/>
              <a:t>Ordini e richieste </a:t>
            </a:r>
            <a:r>
              <a:rPr lang="it-IT" sz="4000" dirty="0" smtClean="0"/>
              <a:t>di acquisto </a:t>
            </a:r>
            <a:r>
              <a:rPr lang="it-IT" sz="4000" dirty="0" smtClean="0"/>
              <a:t>sottomesse</a:t>
            </a:r>
            <a:endParaRPr lang="it-IT" sz="4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27/10/2015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4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1520" y="836712"/>
            <a:ext cx="87484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RDA impegnate: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parti meccaniche e carpenteria per </a:t>
            </a:r>
            <a:r>
              <a:rPr lang="it-IT" sz="2400" dirty="0" err="1" smtClean="0"/>
              <a:t>girders</a:t>
            </a:r>
            <a:r>
              <a:rPr lang="it-IT" sz="2400" dirty="0" smtClean="0"/>
              <a:t> (</a:t>
            </a:r>
            <a:r>
              <a:rPr lang="it-IT" sz="2400" dirty="0" err="1" smtClean="0"/>
              <a:t>gia’</a:t>
            </a:r>
            <a:r>
              <a:rPr lang="it-IT" sz="2400" dirty="0" smtClean="0"/>
              <a:t> consegnate). Importo 10.8k euro;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strumentazione per misure meccaniche di precisione (offerta da aprire oggi). Importo previsto 20.2k euro.</a:t>
            </a:r>
          </a:p>
          <a:p>
            <a:endParaRPr lang="it-IT" sz="2000" dirty="0" smtClean="0"/>
          </a:p>
          <a:p>
            <a:r>
              <a:rPr lang="it-IT" sz="2800" b="1" dirty="0" smtClean="0"/>
              <a:t>RDA sottomesse: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camere da vuoto in alluminio. Importo previsto 42.7k euro;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camere da vuoto in acciaio. Importo previsto 39k euro;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camere da vuoto per </a:t>
            </a:r>
            <a:r>
              <a:rPr lang="it-IT" sz="2400" dirty="0" err="1" smtClean="0"/>
              <a:t>beam</a:t>
            </a:r>
            <a:r>
              <a:rPr lang="it-IT" sz="2400" dirty="0" smtClean="0"/>
              <a:t> stopper. Importo previsto 30.5k euro;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smtClean="0"/>
              <a:t>camere da vuoto per SFP. Importo previsto  42.7k euro.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7" grpId="1" animBg="1"/>
      <p:bldP spid="2" grpId="1"/>
      <p:bldP spid="4" grpId="1"/>
      <p:bldP spid="5" grpId="1"/>
      <p:bldP spid="6" grpId="1"/>
      <p:bldP spid="9" grpId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7530</TotalTime>
  <Words>343</Words>
  <Application>Microsoft Office PowerPoint</Application>
  <PresentationFormat>Presentazione su schermo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Stato gare e ordini di XPR 27 ottobre 2015  A. Lanza – INFN Pavia </vt:lpstr>
      <vt:lpstr>Situazione gare - 1</vt:lpstr>
      <vt:lpstr>Situazione gare - 2</vt:lpstr>
      <vt:lpstr>Ordini e richieste di acquisto sottomesse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 LV system</dc:title>
  <dc:creator>Agostino Lanza</dc:creator>
  <cp:lastModifiedBy>Agostino Lanza</cp:lastModifiedBy>
  <cp:revision>512</cp:revision>
  <dcterms:created xsi:type="dcterms:W3CDTF">2013-09-04T14:38:56Z</dcterms:created>
  <dcterms:modified xsi:type="dcterms:W3CDTF">2015-10-26T23:55:04Z</dcterms:modified>
</cp:coreProperties>
</file>