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6"/>
  </p:notesMasterIdLst>
  <p:handoutMasterIdLst>
    <p:handoutMasterId r:id="rId27"/>
  </p:handoutMasterIdLst>
  <p:sldIdLst>
    <p:sldId id="256" r:id="rId3"/>
    <p:sldId id="449" r:id="rId4"/>
    <p:sldId id="366" r:id="rId5"/>
    <p:sldId id="414" r:id="rId6"/>
    <p:sldId id="443" r:id="rId7"/>
    <p:sldId id="434" r:id="rId8"/>
    <p:sldId id="436" r:id="rId9"/>
    <p:sldId id="382" r:id="rId10"/>
    <p:sldId id="388" r:id="rId11"/>
    <p:sldId id="454" r:id="rId12"/>
    <p:sldId id="444" r:id="rId13"/>
    <p:sldId id="464" r:id="rId14"/>
    <p:sldId id="445" r:id="rId15"/>
    <p:sldId id="391" r:id="rId16"/>
    <p:sldId id="392" r:id="rId17"/>
    <p:sldId id="390" r:id="rId18"/>
    <p:sldId id="394" r:id="rId19"/>
    <p:sldId id="395" r:id="rId20"/>
    <p:sldId id="451" r:id="rId21"/>
    <p:sldId id="461" r:id="rId22"/>
    <p:sldId id="453" r:id="rId23"/>
    <p:sldId id="396" r:id="rId24"/>
    <p:sldId id="455" r:id="rId25"/>
  </p:sldIdLst>
  <p:sldSz cx="9144000" cy="6858000" type="screen4x3"/>
  <p:notesSz cx="6797675" cy="9928225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DejaVu Sans" charset="0"/>
        <a:cs typeface="DejaVu Sans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DejaVu Sans" charset="0"/>
        <a:cs typeface="DejaVu Sans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DejaVu Sans" charset="0"/>
        <a:cs typeface="DejaVu Sans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DejaVu Sans" charset="0"/>
        <a:cs typeface="DejaVu Sans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DejaVu Sans" charset="0"/>
        <a:cs typeface="DejaVu Sans" charset="0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DejaVu Sans" charset="0"/>
        <a:cs typeface="DejaVu Sans" charset="0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DejaVu Sans" charset="0"/>
        <a:cs typeface="DejaVu Sans" charset="0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DejaVu Sans" charset="0"/>
        <a:cs typeface="DejaVu Sans" charset="0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DejaVu Sans" charset="0"/>
        <a:cs typeface="DejaVu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0" y="-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2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4D933-E1A9-4B54-90AC-0E85EA876B97}" type="datetimeFigureOut">
              <a:rPr lang="it-IT" smtClean="0"/>
              <a:t>09/01/2015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C9B1B4-4C74-4272-92F0-91138CD75A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908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1"/>
          <p:cNvSpPr>
            <a:spLocks noChangeArrowheads="1"/>
          </p:cNvSpPr>
          <p:nvPr/>
        </p:nvSpPr>
        <p:spPr bwMode="auto">
          <a:xfrm>
            <a:off x="0" y="0"/>
            <a:ext cx="6797675" cy="992822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7575" y="746125"/>
            <a:ext cx="4960938" cy="37211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8050" y="4716463"/>
            <a:ext cx="4978400" cy="4464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9750"/>
            <a:ext cx="2944812" cy="496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8802E8CA-54D3-4A93-AFE0-0F09778C58FC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283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DejaVu Sans" charset="0"/>
                <a:cs typeface="DejaVu Sans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fld id="{9DB4EE27-7066-4B90-B632-C8B48804A328}" type="slidenum">
              <a:rPr lang="en-US" sz="1300" smtClean="0">
                <a:solidFill>
                  <a:srgbClr val="000000"/>
                </a:solidFill>
              </a:rPr>
              <a:pPr eaLnBrk="1" hangingPunct="1">
                <a:buFont typeface="Wingdings" pitchFamily="2" charset="2"/>
                <a:buNone/>
              </a:pPr>
              <a:t>1</a:t>
            </a:fld>
            <a:endParaRPr lang="en-US" sz="1300" smtClean="0">
              <a:solidFill>
                <a:srgbClr val="000000"/>
              </a:solidFill>
            </a:endParaRPr>
          </a:p>
        </p:txBody>
      </p:sp>
      <p:sp>
        <p:nvSpPr>
          <p:cNvPr id="276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6125"/>
            <a:ext cx="4962525" cy="3722688"/>
          </a:xfrm>
          <a:ln/>
        </p:spPr>
      </p:sp>
      <p:sp>
        <p:nvSpPr>
          <p:cNvPr id="27652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08050" y="4716463"/>
            <a:ext cx="4979988" cy="44656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248400"/>
            <a:ext cx="2894013" cy="458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0258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248400"/>
            <a:ext cx="2894013" cy="458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1308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57975" y="-85725"/>
            <a:ext cx="2027238" cy="61801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71500" y="-85725"/>
            <a:ext cx="5934075" cy="61801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248400"/>
            <a:ext cx="2894013" cy="458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5378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766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5304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534684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190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63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225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91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1119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248400"/>
            <a:ext cx="2894013" cy="458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9069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5451153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5334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604963"/>
            <a:ext cx="2055813" cy="452437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9800" cy="452437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7279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2000" y="3810000"/>
            <a:ext cx="7770813" cy="114141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7728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248400"/>
            <a:ext cx="2894013" cy="458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4542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71500" y="1157288"/>
            <a:ext cx="3979863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03763" y="1157288"/>
            <a:ext cx="3981450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248400"/>
            <a:ext cx="2894013" cy="458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21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248400"/>
            <a:ext cx="2894013" cy="458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133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248400"/>
            <a:ext cx="2894013" cy="458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661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202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248400"/>
            <a:ext cx="2894013" cy="458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247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idx="10"/>
          </p:nvPr>
        </p:nvSpPr>
        <p:spPr>
          <a:xfrm>
            <a:off x="3124200" y="6248400"/>
            <a:ext cx="2894013" cy="4587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8553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12775" y="-85725"/>
            <a:ext cx="72723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157288"/>
            <a:ext cx="8113713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6188"/>
            <a:ext cx="1357313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5"/>
          <a:stretch>
            <a:fillRect/>
          </a:stretch>
        </p:blipFill>
        <p:spPr bwMode="auto">
          <a:xfrm>
            <a:off x="0" y="0"/>
            <a:ext cx="9207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9933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9933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9933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9933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9933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9933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9933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9933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9933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810000"/>
            <a:ext cx="7770813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 titolo</a:t>
            </a:r>
          </a:p>
        </p:txBody>
      </p:sp>
      <p:sp>
        <p:nvSpPr>
          <p:cNvPr id="2051" name="AutoShape 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AutoShape 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AutoShape 4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AutoShape 5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/>
          </a:p>
        </p:txBody>
      </p:sp>
      <p:pic>
        <p:nvPicPr>
          <p:cNvPr id="2055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39"/>
          <a:stretch>
            <a:fillRect/>
          </a:stretch>
        </p:blipFill>
        <p:spPr bwMode="auto">
          <a:xfrm>
            <a:off x="467544" y="-9968"/>
            <a:ext cx="2339975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6" name="Picture 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35"/>
          <a:stretch>
            <a:fillRect/>
          </a:stretch>
        </p:blipFill>
        <p:spPr bwMode="auto">
          <a:xfrm>
            <a:off x="7006530" y="515401"/>
            <a:ext cx="18859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05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Cliccate per modificare il formato del testo della struttura</a:t>
            </a:r>
          </a:p>
          <a:p>
            <a:pPr lvl="1"/>
            <a:r>
              <a:rPr lang="en-GB" smtClean="0"/>
              <a:t>Secondo livello struttura</a:t>
            </a:r>
          </a:p>
          <a:p>
            <a:pPr lvl="2"/>
            <a:r>
              <a:rPr lang="en-GB" smtClean="0"/>
              <a:t>Terzo livello struttura</a:t>
            </a:r>
          </a:p>
          <a:p>
            <a:pPr lvl="3"/>
            <a:r>
              <a:rPr lang="en-GB" smtClean="0"/>
              <a:t>Quarto livello struttura</a:t>
            </a:r>
          </a:p>
          <a:p>
            <a:pPr lvl="4"/>
            <a:r>
              <a:rPr lang="en-GB" smtClean="0"/>
              <a:t>Quinto livello struttura</a:t>
            </a:r>
          </a:p>
          <a:p>
            <a:pPr lvl="4"/>
            <a:r>
              <a:rPr lang="en-GB" smtClean="0"/>
              <a:t>Sesto livello struttura</a:t>
            </a:r>
          </a:p>
          <a:p>
            <a:pPr lvl="4"/>
            <a:r>
              <a:rPr lang="en-GB" smtClean="0"/>
              <a:t>Settimo livello struttura</a:t>
            </a:r>
          </a:p>
          <a:p>
            <a:pPr lvl="4"/>
            <a:r>
              <a:rPr lang="en-GB" smtClean="0"/>
              <a:t>Ottavo livello struttura</a:t>
            </a:r>
          </a:p>
          <a:p>
            <a:pPr lvl="4"/>
            <a:r>
              <a:rPr lang="en-GB" smtClean="0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9933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993300"/>
          </a:solidFill>
          <a:latin typeface="Arial" charset="0"/>
          <a:ea typeface="DejaVu Sans" charset="0"/>
          <a:cs typeface="DejaVu Sans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993300"/>
          </a:solidFill>
          <a:latin typeface="Arial" charset="0"/>
          <a:ea typeface="DejaVu Sans" charset="0"/>
          <a:cs typeface="DejaVu Sans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993300"/>
          </a:solidFill>
          <a:latin typeface="Arial" charset="0"/>
          <a:ea typeface="DejaVu Sans" charset="0"/>
          <a:cs typeface="DejaVu Sans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9933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9933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9933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9933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9933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-27384"/>
            <a:ext cx="9140036" cy="6885384"/>
            <a:chOff x="0" y="0"/>
            <a:chExt cx="13004800" cy="9753600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81050"/>
              <a:ext cx="13004800" cy="127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600200"/>
              <a:ext cx="13004800" cy="127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17763"/>
              <a:ext cx="13004800" cy="7335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004800" cy="127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251520" y="44624"/>
            <a:ext cx="8676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GB" b="1" dirty="0">
                <a:solidFill>
                  <a:schemeClr val="tx1"/>
                </a:solidFill>
              </a:rPr>
              <a:t>Integrated photonics to revolutionize the Data </a:t>
            </a:r>
            <a:r>
              <a:rPr lang="en-GB" b="1" dirty="0" err="1">
                <a:solidFill>
                  <a:schemeClr val="tx1"/>
                </a:solidFill>
              </a:rPr>
              <a:t>Center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smtClean="0">
                <a:solidFill>
                  <a:schemeClr val="tx1"/>
                </a:solidFill>
              </a:rPr>
              <a:t>hardware</a:t>
            </a:r>
          </a:p>
          <a:p>
            <a:pPr algn="ctr"/>
            <a:endParaRPr lang="it-IT" b="1" dirty="0" smtClean="0">
              <a:solidFill>
                <a:schemeClr val="tx1"/>
              </a:solidFill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Marco Romagnoli</a:t>
            </a:r>
            <a:endParaRPr lang="it-IT" dirty="0">
              <a:solidFill>
                <a:schemeClr val="tx1"/>
              </a:solidFill>
            </a:endParaRPr>
          </a:p>
          <a:p>
            <a:pPr algn="ctr"/>
            <a:r>
              <a:rPr lang="it-IT" sz="2000" dirty="0" smtClean="0">
                <a:solidFill>
                  <a:schemeClr val="tx1"/>
                </a:solidFill>
              </a:rPr>
              <a:t>CNIT &amp; </a:t>
            </a:r>
            <a:r>
              <a:rPr lang="it-IT" sz="2000" dirty="0" err="1" smtClean="0">
                <a:solidFill>
                  <a:schemeClr val="tx1"/>
                </a:solidFill>
              </a:rPr>
              <a:t>TeCIP</a:t>
            </a:r>
            <a:r>
              <a:rPr lang="it-IT" sz="2000" dirty="0" smtClean="0">
                <a:solidFill>
                  <a:schemeClr val="tx1"/>
                </a:solidFill>
              </a:rPr>
              <a:t> - Scuola Superiore Sant’Anna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2051720" y="1772816"/>
            <a:ext cx="5184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1800" dirty="0">
              <a:solidFill>
                <a:schemeClr val="tx1"/>
              </a:solidFill>
            </a:endParaRPr>
          </a:p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8152" y="4113002"/>
            <a:ext cx="1432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Thermal Compression</a:t>
            </a:r>
          </a:p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Bonding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482632"/>
            <a:ext cx="1996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SOI Photonics Layer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8152" y="3344937"/>
            <a:ext cx="1406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Si Logic Layer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>
            <a:off x="8970356" y="5430738"/>
            <a:ext cx="184731" cy="261610"/>
          </a:xfrm>
          <a:prstGeom prst="rect">
            <a:avLst/>
          </a:prstGeom>
          <a:noFill/>
          <a:scene3d>
            <a:camera prst="orthographicFront">
              <a:rot lat="0" lon="0" rev="10800000"/>
            </a:camera>
            <a:lightRig rig="threePt" dir="t"/>
          </a:scene3d>
          <a:sp3d>
            <a:bevelB prst="angle"/>
          </a:sp3d>
        </p:spPr>
        <p:txBody>
          <a:bodyPr wrap="none" rtlCol="0">
            <a:spAutoFit/>
          </a:bodyPr>
          <a:lstStyle/>
          <a:p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34" name="Left Brace 33"/>
          <p:cNvSpPr/>
          <p:nvPr/>
        </p:nvSpPr>
        <p:spPr bwMode="auto">
          <a:xfrm>
            <a:off x="2535760" y="4286800"/>
            <a:ext cx="328923" cy="316658"/>
          </a:xfrm>
          <a:prstGeom prst="leftBrace">
            <a:avLst>
              <a:gd name="adj1" fmla="val 8333"/>
              <a:gd name="adj2" fmla="val 42499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Left Brace 36"/>
          <p:cNvSpPr/>
          <p:nvPr/>
        </p:nvSpPr>
        <p:spPr bwMode="auto">
          <a:xfrm>
            <a:off x="2579747" y="4631089"/>
            <a:ext cx="258416" cy="151859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4" name="Left Brace 63"/>
          <p:cNvSpPr/>
          <p:nvPr/>
        </p:nvSpPr>
        <p:spPr bwMode="auto">
          <a:xfrm>
            <a:off x="2553068" y="3117390"/>
            <a:ext cx="258416" cy="1019519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9" name="Left Brace 88"/>
          <p:cNvSpPr/>
          <p:nvPr/>
        </p:nvSpPr>
        <p:spPr bwMode="auto">
          <a:xfrm>
            <a:off x="2559511" y="2653837"/>
            <a:ext cx="258416" cy="46355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980539" y="2697527"/>
            <a:ext cx="1215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chemeClr val="tx1"/>
                </a:solidFill>
              </a:rPr>
              <a:t>Bond Pads</a:t>
            </a:r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2843939" y="2636912"/>
            <a:ext cx="6082618" cy="3533490"/>
            <a:chOff x="2843939" y="2636912"/>
            <a:chExt cx="6082618" cy="3533490"/>
          </a:xfrm>
        </p:grpSpPr>
        <p:sp>
          <p:nvSpPr>
            <p:cNvPr id="9" name="Rectangle 8"/>
            <p:cNvSpPr/>
            <p:nvPr/>
          </p:nvSpPr>
          <p:spPr bwMode="auto">
            <a:xfrm rot="10800000">
              <a:off x="2854320" y="4438723"/>
              <a:ext cx="6064282" cy="1147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B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0800000">
              <a:off x="5190118" y="5490695"/>
              <a:ext cx="184731" cy="261610"/>
            </a:xfrm>
            <a:prstGeom prst="rect">
              <a:avLst/>
            </a:prstGeom>
            <a:noFill/>
            <a:scene3d>
              <a:camera prst="orthographicFront">
                <a:rot lat="0" lon="0" rev="10800000"/>
              </a:camera>
              <a:lightRig rig="threePt" dir="t"/>
            </a:scene3d>
            <a:sp3d>
              <a:bevelB prst="angle"/>
            </a:sp3d>
          </p:spPr>
          <p:txBody>
            <a:bodyPr wrap="none" rtlCol="0">
              <a:spAutoFit/>
            </a:bodyPr>
            <a:lstStyle/>
            <a:p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10800000">
              <a:off x="8121710" y="4975382"/>
              <a:ext cx="184731" cy="261610"/>
            </a:xfrm>
            <a:prstGeom prst="rect">
              <a:avLst/>
            </a:prstGeom>
            <a:noFill/>
            <a:scene3d>
              <a:camera prst="orthographicFront">
                <a:rot lat="0" lon="0" rev="10800000"/>
              </a:camera>
              <a:lightRig rig="threePt" dir="t"/>
            </a:scene3d>
            <a:sp3d>
              <a:bevelB prst="angle"/>
            </a:sp3d>
          </p:spPr>
          <p:txBody>
            <a:bodyPr wrap="none" rtlCol="0">
              <a:spAutoFit/>
            </a:bodyPr>
            <a:lstStyle/>
            <a:p>
              <a:endParaRPr lang="en-US" sz="1100" b="1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 rot="10800000" flipH="1">
              <a:off x="2854320" y="5585248"/>
              <a:ext cx="6064281" cy="18402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B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BOX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2854320" y="5769270"/>
              <a:ext cx="6072237" cy="40113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chemeClr val="tx1"/>
                  </a:solidFill>
                  <a:latin typeface="Arial" charset="0"/>
                </a:rPr>
                <a:t>Substrate</a:t>
              </a:r>
              <a:endParaRPr lang="en-US" sz="1400" dirty="0">
                <a:solidFill>
                  <a:schemeClr val="tx1"/>
                </a:solidFill>
                <a:latin typeface="Arial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965536" y="5458715"/>
              <a:ext cx="2945590" cy="12653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             Si waveguide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329108" y="4882080"/>
              <a:ext cx="2039099" cy="54858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0" h="0" prst="angle"/>
              <a:bevelB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5951713" y="4882080"/>
              <a:ext cx="1634029" cy="54858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0" h="0" prst="angle"/>
              <a:bevelB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035352" y="5453279"/>
              <a:ext cx="624826" cy="3315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069431" y="5100661"/>
              <a:ext cx="723088" cy="121869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Trapezoid 28"/>
            <p:cNvSpPr/>
            <p:nvPr/>
          </p:nvSpPr>
          <p:spPr bwMode="auto">
            <a:xfrm>
              <a:off x="3503042" y="4553127"/>
              <a:ext cx="269357" cy="328953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Trapezoid 30"/>
            <p:cNvSpPr/>
            <p:nvPr/>
          </p:nvSpPr>
          <p:spPr bwMode="auto">
            <a:xfrm>
              <a:off x="6496642" y="4553127"/>
              <a:ext cx="269357" cy="322044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3355278" y="4439703"/>
              <a:ext cx="564887" cy="11342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0" h="0" prst="angle"/>
              <a:bevelB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rapezoid 35"/>
            <p:cNvSpPr/>
            <p:nvPr/>
          </p:nvSpPr>
          <p:spPr bwMode="auto">
            <a:xfrm>
              <a:off x="6293340" y="4936202"/>
              <a:ext cx="269357" cy="164459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9" name="Rectangle 38"/>
            <p:cNvSpPr/>
            <p:nvPr/>
          </p:nvSpPr>
          <p:spPr bwMode="auto">
            <a:xfrm rot="10800000">
              <a:off x="2861522" y="3652553"/>
              <a:ext cx="6049604" cy="78714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Rectangle 39"/>
            <p:cNvSpPr/>
            <p:nvPr/>
          </p:nvSpPr>
          <p:spPr bwMode="auto">
            <a:xfrm rot="10800000">
              <a:off x="7585742" y="3653745"/>
              <a:ext cx="238323" cy="131451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Rectangle 40"/>
            <p:cNvSpPr/>
            <p:nvPr/>
          </p:nvSpPr>
          <p:spPr bwMode="auto">
            <a:xfrm rot="10800000">
              <a:off x="5587622" y="3629725"/>
              <a:ext cx="238323" cy="141813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 rot="10800000">
              <a:off x="7824065" y="3650451"/>
              <a:ext cx="42431" cy="121088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 prst="angle"/>
              <a:bevelB w="25400" h="254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 rot="10800000" flipV="1">
              <a:off x="2843939" y="2686722"/>
              <a:ext cx="6070095" cy="965586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9050" h="1905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tx1"/>
                  </a:solidFill>
                  <a:latin typeface="Arial" charset="0"/>
                </a:rPr>
                <a:t>Si</a:t>
              </a:r>
              <a:r>
                <a:rPr lang="en-US" sz="2000" dirty="0">
                  <a:solidFill>
                    <a:schemeClr val="tx1"/>
                  </a:solidFill>
                  <a:latin typeface="Arial" charset="0"/>
                </a:rPr>
                <a:t> 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Trapezoid 43"/>
            <p:cNvSpPr/>
            <p:nvPr/>
          </p:nvSpPr>
          <p:spPr bwMode="auto">
            <a:xfrm rot="10800000">
              <a:off x="8540556" y="3643755"/>
              <a:ext cx="132331" cy="356800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Trapezoid 44"/>
            <p:cNvSpPr/>
            <p:nvPr/>
          </p:nvSpPr>
          <p:spPr bwMode="auto">
            <a:xfrm rot="10800000">
              <a:off x="7367217" y="3649896"/>
              <a:ext cx="88576" cy="354472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Trapezoid 45"/>
            <p:cNvSpPr/>
            <p:nvPr/>
          </p:nvSpPr>
          <p:spPr bwMode="auto">
            <a:xfrm rot="10800000">
              <a:off x="5927709" y="3650450"/>
              <a:ext cx="86089" cy="350106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Trapezoid 46"/>
            <p:cNvSpPr/>
            <p:nvPr/>
          </p:nvSpPr>
          <p:spPr bwMode="auto">
            <a:xfrm rot="10800000">
              <a:off x="5394446" y="3636877"/>
              <a:ext cx="104417" cy="365048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Trapezoid 47"/>
            <p:cNvSpPr/>
            <p:nvPr/>
          </p:nvSpPr>
          <p:spPr bwMode="auto">
            <a:xfrm rot="10800000">
              <a:off x="5187001" y="3541037"/>
              <a:ext cx="193383" cy="110066"/>
            </a:xfrm>
            <a:prstGeom prst="trapezoid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Trapezoid 48"/>
            <p:cNvSpPr/>
            <p:nvPr/>
          </p:nvSpPr>
          <p:spPr bwMode="auto">
            <a:xfrm rot="10800000">
              <a:off x="5655967" y="3771538"/>
              <a:ext cx="96370" cy="229018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Trapezoid 49"/>
            <p:cNvSpPr/>
            <p:nvPr/>
          </p:nvSpPr>
          <p:spPr bwMode="auto">
            <a:xfrm rot="10800000">
              <a:off x="7660793" y="3786970"/>
              <a:ext cx="88222" cy="217398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 rot="10800000">
              <a:off x="8223656" y="4000556"/>
              <a:ext cx="563710" cy="71264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 rot="10800000">
              <a:off x="7609248" y="4004669"/>
              <a:ext cx="170352" cy="63287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 rot="10800000">
              <a:off x="5587623" y="4000556"/>
              <a:ext cx="233715" cy="71777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 rot="10800000">
              <a:off x="7315938" y="4001925"/>
              <a:ext cx="173894" cy="69894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 rot="10800000">
              <a:off x="5886430" y="3997677"/>
              <a:ext cx="214433" cy="71943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 rot="10800000">
              <a:off x="5319147" y="4001925"/>
              <a:ext cx="191276" cy="65093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Trapezoid 56"/>
            <p:cNvSpPr/>
            <p:nvPr/>
          </p:nvSpPr>
          <p:spPr bwMode="auto">
            <a:xfrm rot="10800000">
              <a:off x="8394554" y="4067018"/>
              <a:ext cx="176536" cy="133319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 rot="10800000">
              <a:off x="8200378" y="4213429"/>
              <a:ext cx="564887" cy="207231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Trapezoid 58"/>
            <p:cNvSpPr/>
            <p:nvPr/>
          </p:nvSpPr>
          <p:spPr bwMode="auto">
            <a:xfrm rot="10800000">
              <a:off x="5634230" y="4071820"/>
              <a:ext cx="123574" cy="141609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 rot="10800000">
              <a:off x="5539695" y="4213429"/>
              <a:ext cx="368453" cy="207592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 rot="10800000">
              <a:off x="7543311" y="3666004"/>
              <a:ext cx="42431" cy="115945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 prst="angle"/>
              <a:bevelB w="25400" h="254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 rot="10800000">
              <a:off x="5547252" y="3650676"/>
              <a:ext cx="42431" cy="12086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 prst="angle"/>
              <a:bevelB w="25400" h="254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 rot="10800000">
              <a:off x="5821337" y="3653917"/>
              <a:ext cx="42431" cy="117622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 prst="angle"/>
              <a:bevelB w="25400" h="25400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Trapezoid 64"/>
            <p:cNvSpPr/>
            <p:nvPr/>
          </p:nvSpPr>
          <p:spPr bwMode="auto">
            <a:xfrm rot="10800000">
              <a:off x="2927594" y="3543680"/>
              <a:ext cx="2037307" cy="103773"/>
            </a:xfrm>
            <a:prstGeom prst="trapezoid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 rot="10800000">
              <a:off x="7585742" y="3753283"/>
              <a:ext cx="238323" cy="3315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 rot="10800000">
              <a:off x="5589683" y="3738382"/>
              <a:ext cx="231654" cy="3315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 rot="10800000">
              <a:off x="8436339" y="3617750"/>
              <a:ext cx="474788" cy="3315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 rot="10800000">
              <a:off x="7262456" y="3617750"/>
              <a:ext cx="280856" cy="3315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 rot="10800000">
              <a:off x="5863769" y="3622161"/>
              <a:ext cx="200636" cy="3315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 rot="10800000">
              <a:off x="5370208" y="3618079"/>
              <a:ext cx="177043" cy="3315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 rot="10800000">
              <a:off x="4964901" y="3617750"/>
              <a:ext cx="222100" cy="3348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 rot="10800000">
              <a:off x="7372001" y="4210634"/>
              <a:ext cx="368453" cy="207592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4" name="Trapezoid 73"/>
            <p:cNvSpPr/>
            <p:nvPr/>
          </p:nvSpPr>
          <p:spPr bwMode="auto">
            <a:xfrm rot="10800000">
              <a:off x="7332537" y="4071819"/>
              <a:ext cx="123574" cy="141609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 rot="10800000">
              <a:off x="3210494" y="2636912"/>
              <a:ext cx="642847" cy="45719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0" h="0" prst="angle"/>
              <a:bevelB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 rot="10800000">
              <a:off x="3192817" y="4000556"/>
              <a:ext cx="660525" cy="6001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7" name="Trapezoid 76"/>
            <p:cNvSpPr/>
            <p:nvPr/>
          </p:nvSpPr>
          <p:spPr bwMode="auto">
            <a:xfrm rot="10800000">
              <a:off x="3459527" y="4060390"/>
              <a:ext cx="123574" cy="153038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 rot="10800000">
              <a:off x="6254552" y="2648788"/>
              <a:ext cx="564887" cy="4369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0" h="0" prst="angle"/>
              <a:bevelB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Trapezoid 78"/>
            <p:cNvSpPr/>
            <p:nvPr/>
          </p:nvSpPr>
          <p:spPr bwMode="auto">
            <a:xfrm rot="10800000">
              <a:off x="6031477" y="3543680"/>
              <a:ext cx="1268389" cy="110066"/>
            </a:xfrm>
            <a:prstGeom prst="trapezoid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Rectangle 81"/>
            <p:cNvSpPr/>
            <p:nvPr/>
          </p:nvSpPr>
          <p:spPr bwMode="auto">
            <a:xfrm rot="10800000">
              <a:off x="3338853" y="4213429"/>
              <a:ext cx="581311" cy="207592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4" name="Trapezoid 83"/>
            <p:cNvSpPr/>
            <p:nvPr/>
          </p:nvSpPr>
          <p:spPr bwMode="auto">
            <a:xfrm rot="10800000">
              <a:off x="7927366" y="3651236"/>
              <a:ext cx="115402" cy="370044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5" name="Rectangle 84"/>
            <p:cNvSpPr/>
            <p:nvPr/>
          </p:nvSpPr>
          <p:spPr bwMode="auto">
            <a:xfrm rot="10800000">
              <a:off x="7903360" y="4012418"/>
              <a:ext cx="194358" cy="63287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6" name="Rectangle 85"/>
            <p:cNvSpPr/>
            <p:nvPr/>
          </p:nvSpPr>
          <p:spPr bwMode="auto">
            <a:xfrm rot="10800000">
              <a:off x="7866497" y="3616162"/>
              <a:ext cx="231221" cy="33156"/>
            </a:xfrm>
            <a:prstGeom prst="rect">
              <a:avLst/>
            </a:prstGeom>
            <a:blipFill>
              <a:blip r:embed="rId3" cstate="print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Trapezoid 86"/>
            <p:cNvSpPr/>
            <p:nvPr/>
          </p:nvSpPr>
          <p:spPr bwMode="auto">
            <a:xfrm rot="10800000">
              <a:off x="8075740" y="3540384"/>
              <a:ext cx="380047" cy="110066"/>
            </a:xfrm>
            <a:prstGeom prst="trapezoid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4425752" y="5453728"/>
              <a:ext cx="1557909" cy="13152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Trapezoid 94"/>
            <p:cNvSpPr/>
            <p:nvPr/>
          </p:nvSpPr>
          <p:spPr bwMode="auto">
            <a:xfrm>
              <a:off x="3892352" y="4920328"/>
              <a:ext cx="269357" cy="164459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739952" y="5225128"/>
              <a:ext cx="624826" cy="23358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solidFill>
                    <a:schemeClr val="tx1"/>
                  </a:solidFill>
                </a:rPr>
                <a:t>PD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7" name="Rectangle 96"/>
            <p:cNvSpPr/>
            <p:nvPr/>
          </p:nvSpPr>
          <p:spPr bwMode="auto">
            <a:xfrm>
              <a:off x="3702664" y="5103259"/>
              <a:ext cx="723088" cy="121869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25400" h="2540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4364182" y="5266076"/>
              <a:ext cx="290170" cy="1243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5829662" y="5264753"/>
              <a:ext cx="290170" cy="1243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663752" y="5453728"/>
              <a:ext cx="935506" cy="1291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6741012" y="5269018"/>
              <a:ext cx="290170" cy="1243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3329108" y="2697527"/>
              <a:ext cx="410844" cy="130015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900" dirty="0">
                  <a:solidFill>
                    <a:schemeClr val="tx1"/>
                  </a:solidFill>
                </a:rPr>
                <a:t>TSV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6370073" y="4452704"/>
              <a:ext cx="564887" cy="113425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>
                <a:rot lat="0" lon="0" rev="0"/>
              </a:lightRig>
            </a:scene3d>
            <a:sp3d>
              <a:bevelT w="0" h="0" prst="angle"/>
              <a:bevelB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 rot="10800000">
              <a:off x="6207612" y="4013557"/>
              <a:ext cx="660525" cy="60014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Trapezoid 107"/>
            <p:cNvSpPr/>
            <p:nvPr/>
          </p:nvSpPr>
          <p:spPr bwMode="auto">
            <a:xfrm rot="10800000">
              <a:off x="6474322" y="4073391"/>
              <a:ext cx="123574" cy="153038"/>
            </a:xfrm>
            <a:prstGeom prst="trapezoid">
              <a:avLst/>
            </a:prstGeom>
            <a:solidFill>
              <a:srgbClr val="FFC000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10800000"/>
              </a:camera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 rot="10800000">
              <a:off x="6353648" y="4226430"/>
              <a:ext cx="581311" cy="207592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0" h="0" prst="angle"/>
            </a:sp3d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6343903" y="2710528"/>
              <a:ext cx="410844" cy="130015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900" dirty="0">
                  <a:solidFill>
                    <a:schemeClr val="tx1"/>
                  </a:solidFill>
                </a:rPr>
                <a:t>TSV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119122" y="5222530"/>
              <a:ext cx="624826" cy="233587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Mod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15" name="Straight Connector 114"/>
            <p:cNvCxnSpPr/>
            <p:nvPr/>
          </p:nvCxnSpPr>
          <p:spPr>
            <a:xfrm>
              <a:off x="3739952" y="5453728"/>
              <a:ext cx="608705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124097" y="5453728"/>
              <a:ext cx="608705" cy="0"/>
            </a:xfrm>
            <a:prstGeom prst="line">
              <a:avLst/>
            </a:prstGeom>
            <a:ln w="381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Elbow Connector 123"/>
            <p:cNvCxnSpPr/>
            <p:nvPr/>
          </p:nvCxnSpPr>
          <p:spPr>
            <a:xfrm>
              <a:off x="4578152" y="5328230"/>
              <a:ext cx="310549" cy="158205"/>
            </a:xfrm>
            <a:prstGeom prst="bentConnector3">
              <a:avLst>
                <a:gd name="adj1" fmla="val 35866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Elbow Connector 127"/>
            <p:cNvCxnSpPr/>
            <p:nvPr/>
          </p:nvCxnSpPr>
          <p:spPr>
            <a:xfrm>
              <a:off x="6940352" y="5327833"/>
              <a:ext cx="310549" cy="158205"/>
            </a:xfrm>
            <a:prstGeom prst="bentConnector3">
              <a:avLst>
                <a:gd name="adj1" fmla="val 35866"/>
              </a:avLst>
            </a:prstGeom>
            <a:ln w="254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Elbow Connector 128"/>
            <p:cNvCxnSpPr/>
            <p:nvPr/>
          </p:nvCxnSpPr>
          <p:spPr>
            <a:xfrm flipH="1">
              <a:off x="5639203" y="5333638"/>
              <a:ext cx="310549" cy="158205"/>
            </a:xfrm>
            <a:prstGeom prst="bentConnector3">
              <a:avLst>
                <a:gd name="adj1" fmla="val 35866"/>
              </a:avLst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251520" y="1009471"/>
            <a:ext cx="871883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sz="1800" kern="0" dirty="0">
                <a:solidFill>
                  <a:srgbClr val="000000"/>
                </a:solidFill>
                <a:cs typeface="Arial" pitchFamily="34" charset="0"/>
              </a:rPr>
              <a:t>3D integration of SOI </a:t>
            </a:r>
            <a:r>
              <a:rPr lang="en-US" sz="1800" kern="0" dirty="0" smtClean="0">
                <a:solidFill>
                  <a:srgbClr val="000000"/>
                </a:solidFill>
                <a:cs typeface="Arial" pitchFamily="34" charset="0"/>
              </a:rPr>
              <a:t>technology for </a:t>
            </a:r>
            <a:r>
              <a:rPr lang="en-US" sz="1800" kern="0" dirty="0">
                <a:solidFill>
                  <a:srgbClr val="000000"/>
                </a:solidFill>
                <a:cs typeface="Arial" pitchFamily="34" charset="0"/>
              </a:rPr>
              <a:t>the photonic layers with Si CMOS </a:t>
            </a:r>
            <a:r>
              <a:rPr lang="en-US" sz="1800" kern="0" dirty="0" smtClean="0">
                <a:solidFill>
                  <a:srgbClr val="000000"/>
                </a:solidFill>
                <a:cs typeface="Arial" pitchFamily="34" charset="0"/>
              </a:rPr>
              <a:t>circuit </a:t>
            </a:r>
            <a:r>
              <a:rPr lang="en-US" sz="1800" kern="0" dirty="0">
                <a:solidFill>
                  <a:srgbClr val="000000"/>
                </a:solidFill>
                <a:cs typeface="Arial" pitchFamily="34" charset="0"/>
              </a:rPr>
              <a:t>layers.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en-US" sz="1800" kern="0" dirty="0">
                <a:solidFill>
                  <a:srgbClr val="000000"/>
                </a:solidFill>
                <a:cs typeface="Arial" pitchFamily="34" charset="0"/>
              </a:rPr>
              <a:t>Integration in a 65nm node/12” </a:t>
            </a:r>
            <a:r>
              <a:rPr lang="en-US" sz="1800" kern="0" dirty="0" smtClean="0">
                <a:solidFill>
                  <a:srgbClr val="000000"/>
                </a:solidFill>
                <a:cs typeface="Arial" pitchFamily="34" charset="0"/>
              </a:rPr>
              <a:t>fab </a:t>
            </a:r>
            <a:r>
              <a:rPr lang="en-US" sz="1800" kern="0" dirty="0">
                <a:solidFill>
                  <a:srgbClr val="000000"/>
                </a:solidFill>
                <a:cs typeface="Arial" pitchFamily="34" charset="0"/>
              </a:rPr>
              <a:t>based on </a:t>
            </a:r>
            <a:r>
              <a:rPr lang="en-US" sz="1800" kern="0" dirty="0" err="1">
                <a:solidFill>
                  <a:srgbClr val="000000"/>
                </a:solidFill>
                <a:cs typeface="Arial" pitchFamily="34" charset="0"/>
              </a:rPr>
              <a:t>wf</a:t>
            </a:r>
            <a:r>
              <a:rPr lang="en-US" sz="1800" kern="0" dirty="0">
                <a:solidFill>
                  <a:srgbClr val="000000"/>
                </a:solidFill>
                <a:cs typeface="Arial" pitchFamily="34" charset="0"/>
              </a:rPr>
              <a:t>/</a:t>
            </a:r>
            <a:r>
              <a:rPr lang="en-US" sz="1800" kern="0" dirty="0" err="1">
                <a:solidFill>
                  <a:srgbClr val="000000"/>
                </a:solidFill>
                <a:cs typeface="Arial" pitchFamily="34" charset="0"/>
              </a:rPr>
              <a:t>wf</a:t>
            </a:r>
            <a:r>
              <a:rPr lang="en-US" sz="1800" kern="0" dirty="0">
                <a:solidFill>
                  <a:srgbClr val="000000"/>
                </a:solidFill>
                <a:cs typeface="Arial" pitchFamily="34" charset="0"/>
              </a:rPr>
              <a:t> or </a:t>
            </a:r>
            <a:r>
              <a:rPr lang="en-US" sz="1800" kern="0" dirty="0" err="1">
                <a:solidFill>
                  <a:srgbClr val="000000"/>
                </a:solidFill>
                <a:cs typeface="Arial" pitchFamily="34" charset="0"/>
              </a:rPr>
              <a:t>wf</a:t>
            </a:r>
            <a:r>
              <a:rPr lang="en-US" sz="1800" kern="0" dirty="0">
                <a:solidFill>
                  <a:srgbClr val="000000"/>
                </a:solidFill>
                <a:cs typeface="Arial" pitchFamily="34" charset="0"/>
              </a:rPr>
              <a:t>/die bonding and low capacitance TSV technology.  </a:t>
            </a:r>
          </a:p>
        </p:txBody>
      </p:sp>
      <p:sp>
        <p:nvSpPr>
          <p:cNvPr id="98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859680" y="268957"/>
            <a:ext cx="7024688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defTabSz="912972"/>
            <a:r>
              <a:rPr lang="en-US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Photonic Electronic Layer - 3D Integration</a:t>
            </a:r>
            <a:endParaRPr lang="en-US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75BE7C-EACE-4736-9149-5FC8F721A27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5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o 5"/>
          <p:cNvGrpSpPr/>
          <p:nvPr/>
        </p:nvGrpSpPr>
        <p:grpSpPr>
          <a:xfrm>
            <a:off x="3254360" y="3068960"/>
            <a:ext cx="5774620" cy="3744416"/>
            <a:chOff x="2987824" y="2658732"/>
            <a:chExt cx="6185171" cy="401062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2658732"/>
              <a:ext cx="5342780" cy="4010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CasellaDiTesto 3"/>
            <p:cNvSpPr txBox="1"/>
            <p:nvPr/>
          </p:nvSpPr>
          <p:spPr>
            <a:xfrm>
              <a:off x="8303730" y="5107004"/>
              <a:ext cx="3193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tx1"/>
                  </a:solidFill>
                </a:rPr>
                <a:t>Cu</a:t>
              </a:r>
              <a:endParaRPr lang="it-IT" sz="900" dirty="0">
                <a:solidFill>
                  <a:schemeClr val="tx1"/>
                </a:solidFill>
              </a:endParaRPr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8303730" y="5740268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tx1"/>
                  </a:solidFill>
                </a:rPr>
                <a:t>Gate</a:t>
              </a:r>
              <a:endParaRPr lang="it-IT" sz="900" dirty="0">
                <a:solidFill>
                  <a:schemeClr val="tx1"/>
                </a:solidFill>
              </a:endParaRPr>
            </a:p>
          </p:txBody>
        </p:sp>
        <p:sp>
          <p:nvSpPr>
            <p:cNvPr id="8" name="CasellaDiTesto 7"/>
            <p:cNvSpPr txBox="1"/>
            <p:nvPr/>
          </p:nvSpPr>
          <p:spPr>
            <a:xfrm>
              <a:off x="8303730" y="4818972"/>
              <a:ext cx="66075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tx1"/>
                  </a:solidFill>
                </a:rPr>
                <a:t>Cu + Gate</a:t>
              </a:r>
              <a:endParaRPr lang="it-IT" sz="900" dirty="0">
                <a:solidFill>
                  <a:schemeClr val="tx1"/>
                </a:solidFill>
              </a:endParaRPr>
            </a:p>
          </p:txBody>
        </p:sp>
        <p:sp>
          <p:nvSpPr>
            <p:cNvPr id="9" name="CasellaDiTesto 8"/>
            <p:cNvSpPr txBox="1"/>
            <p:nvPr/>
          </p:nvSpPr>
          <p:spPr>
            <a:xfrm>
              <a:off x="8172400" y="3003964"/>
              <a:ext cx="61427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tx1"/>
                  </a:solidFill>
                </a:rPr>
                <a:t>Al/</a:t>
              </a:r>
              <a:r>
                <a:rPr lang="it-IT" sz="900" dirty="0" err="1" smtClean="0">
                  <a:solidFill>
                    <a:schemeClr val="tx1"/>
                  </a:solidFill>
                </a:rPr>
                <a:t>Oxide</a:t>
              </a:r>
              <a:endParaRPr lang="it-IT" sz="900" dirty="0">
                <a:solidFill>
                  <a:schemeClr val="tx1"/>
                </a:solidFill>
              </a:endParaRP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8172400" y="2715932"/>
              <a:ext cx="100059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900" dirty="0" smtClean="0">
                  <a:solidFill>
                    <a:schemeClr val="tx1"/>
                  </a:solidFill>
                </a:rPr>
                <a:t>Al/</a:t>
              </a:r>
              <a:r>
                <a:rPr lang="it-IT" sz="900" dirty="0" err="1" smtClean="0">
                  <a:solidFill>
                    <a:schemeClr val="tx1"/>
                  </a:solidFill>
                </a:rPr>
                <a:t>Oxide</a:t>
              </a:r>
              <a:r>
                <a:rPr lang="it-IT" sz="900" dirty="0" smtClean="0">
                  <a:solidFill>
                    <a:schemeClr val="tx1"/>
                  </a:solidFill>
                </a:rPr>
                <a:t> + Gates</a:t>
              </a:r>
              <a:endParaRPr lang="it-IT" sz="900" dirty="0">
                <a:solidFill>
                  <a:schemeClr val="tx1"/>
                </a:solidFill>
              </a:endParaRPr>
            </a:p>
          </p:txBody>
        </p:sp>
        <p:sp>
          <p:nvSpPr>
            <p:cNvPr id="3" name="CasellaDiTesto 2"/>
            <p:cNvSpPr txBox="1"/>
            <p:nvPr/>
          </p:nvSpPr>
          <p:spPr>
            <a:xfrm>
              <a:off x="5068539" y="3378812"/>
              <a:ext cx="208823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100" dirty="0" smtClean="0">
                  <a:solidFill>
                    <a:schemeClr val="tx1"/>
                  </a:solidFill>
                </a:rPr>
                <a:t>Sam </a:t>
              </a:r>
              <a:r>
                <a:rPr lang="it-IT" sz="1100" dirty="0" err="1" smtClean="0">
                  <a:solidFill>
                    <a:schemeClr val="tx1"/>
                  </a:solidFill>
                </a:rPr>
                <a:t>Naftziger</a:t>
              </a:r>
              <a:r>
                <a:rPr lang="it-IT" sz="1100" dirty="0" smtClean="0">
                  <a:solidFill>
                    <a:schemeClr val="tx1"/>
                  </a:solidFill>
                </a:rPr>
                <a:t>, AMD </a:t>
              </a:r>
              <a:r>
                <a:rPr lang="it-IT" sz="1100" dirty="0" err="1" smtClean="0">
                  <a:solidFill>
                    <a:schemeClr val="tx1"/>
                  </a:solidFill>
                </a:rPr>
                <a:t>fellow</a:t>
              </a:r>
              <a:endParaRPr lang="it-IT" sz="1100" dirty="0" smtClean="0">
                <a:solidFill>
                  <a:schemeClr val="tx1"/>
                </a:solidFill>
              </a:endParaRPr>
            </a:p>
            <a:p>
              <a:r>
                <a:rPr lang="it-IT" sz="1100" dirty="0" smtClean="0">
                  <a:solidFill>
                    <a:schemeClr val="tx1"/>
                  </a:solidFill>
                </a:rPr>
                <a:t>2011 VLSI Symposium </a:t>
              </a:r>
              <a:r>
                <a:rPr lang="it-IT" sz="1100" dirty="0" err="1" smtClean="0">
                  <a:solidFill>
                    <a:schemeClr val="tx1"/>
                  </a:solidFill>
                </a:rPr>
                <a:t>Keynote</a:t>
              </a:r>
              <a:endParaRPr lang="it-IT" sz="11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32106"/>
            <a:ext cx="2448272" cy="295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07504" y="-27384"/>
            <a:ext cx="90364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tx1"/>
                </a:solidFill>
                <a:cs typeface="Times New Roman" pitchFamily="18" charset="0"/>
              </a:rPr>
              <a:t>Electrical</a:t>
            </a:r>
            <a:r>
              <a:rPr lang="it-IT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cs typeface="Times New Roman" pitchFamily="18" charset="0"/>
              </a:rPr>
              <a:t>Interconnect</a:t>
            </a:r>
            <a:r>
              <a:rPr lang="it-IT" b="1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it-IT" b="1" dirty="0" err="1">
                <a:solidFill>
                  <a:schemeClr val="tx1"/>
                </a:solidFill>
                <a:cs typeface="Times New Roman" pitchFamily="18" charset="0"/>
              </a:rPr>
              <a:t>Limitations</a:t>
            </a:r>
            <a:r>
              <a:rPr lang="it-IT" sz="4400" dirty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it-IT" sz="44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ctr"/>
            <a:endParaRPr lang="it-IT" sz="1600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Bandwidth 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Limitations – Wires are not 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scalable i.e. b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andwidth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is 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limited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by 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area </a:t>
            </a:r>
            <a:endParaRPr lang="en-US" sz="1600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Power 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Limitations - Total interconnect power 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is 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high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~50% of Total Chip Power Expected to rise to &gt;80% 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 (limit 200W). </a:t>
            </a:r>
            <a:endParaRPr lang="en-US" sz="1600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Signal 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Integrity and Latency 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(</a:t>
            </a:r>
            <a:r>
              <a:rPr lang="en-US" sz="1600" dirty="0" smtClean="0">
                <a:solidFill>
                  <a:schemeClr val="tx1"/>
                </a:solidFill>
                <a:cs typeface="Times New Roman" pitchFamily="18" charset="0"/>
              </a:rPr>
              <a:t>RC delay) </a:t>
            </a:r>
            <a:r>
              <a:rPr lang="en-US" sz="1600" dirty="0">
                <a:solidFill>
                  <a:schemeClr val="tx1"/>
                </a:solidFill>
                <a:cs typeface="Times New Roman" pitchFamily="18" charset="0"/>
              </a:rPr>
              <a:t>will increase considerably with 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scaling, sheet 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Resistance and Capacitance increase as RC = </a:t>
            </a:r>
            <a:r>
              <a:rPr lang="en-US" sz="1800" dirty="0" err="1">
                <a:solidFill>
                  <a:schemeClr val="tx1"/>
                </a:solidFill>
                <a:cs typeface="Times New Roman" pitchFamily="18" charset="0"/>
              </a:rPr>
              <a:t>R</a:t>
            </a:r>
            <a:r>
              <a:rPr lang="en-US" sz="1800" baseline="-25000" dirty="0" err="1">
                <a:solidFill>
                  <a:schemeClr val="tx1"/>
                </a:solidFill>
                <a:cs typeface="Times New Roman" pitchFamily="18" charset="0"/>
              </a:rPr>
              <a:t>sheet</a:t>
            </a:r>
            <a:r>
              <a:rPr lang="en-US" sz="1800" dirty="0" err="1">
                <a:solidFill>
                  <a:schemeClr val="tx1"/>
                </a:solidFill>
                <a:cs typeface="Times New Roman" pitchFamily="18" charset="0"/>
              </a:rPr>
              <a:t>C</a:t>
            </a:r>
            <a:r>
              <a:rPr lang="en-US" sz="1800" baseline="-25000" dirty="0" err="1">
                <a:solidFill>
                  <a:schemeClr val="tx1"/>
                </a:solidFill>
                <a:cs typeface="Times New Roman" pitchFamily="18" charset="0"/>
              </a:rPr>
              <a:t>sheet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</a:rPr>
              <a:t>/</a:t>
            </a:r>
            <a:r>
              <a:rPr lang="en-US" sz="1800" b="1" dirty="0">
                <a:solidFill>
                  <a:schemeClr val="tx1"/>
                </a:solidFill>
                <a:cs typeface="Times New Roman" pitchFamily="18" charset="0"/>
                <a:sym typeface="Symbol"/>
              </a:rPr>
              <a:t></a:t>
            </a:r>
            <a:r>
              <a:rPr lang="en-US" sz="1800" baseline="300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2</a:t>
            </a:r>
            <a:endParaRPr lang="en-US" sz="1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err="1">
                <a:solidFill>
                  <a:schemeClr val="tx1"/>
                </a:solidFill>
                <a:cs typeface="Times New Roman" pitchFamily="18" charset="0"/>
                <a:sym typeface="Symbol"/>
              </a:rPr>
              <a:t>Xtalk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  <a:sym typeface="Symbol"/>
              </a:rPr>
              <a:t> between metal wires requires a minimum pitch that </a:t>
            </a:r>
            <a:r>
              <a:rPr lang="en-US" sz="1800" dirty="0" err="1">
                <a:solidFill>
                  <a:schemeClr val="tx1"/>
                </a:solidFill>
                <a:cs typeface="Times New Roman" pitchFamily="18" charset="0"/>
                <a:sym typeface="Symbol"/>
              </a:rPr>
              <a:t>limitates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  <a:sym typeface="Symbol"/>
              </a:rPr>
              <a:t> interconnection 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density</a:t>
            </a:r>
            <a:endParaRPr lang="en-US" sz="1800" dirty="0">
              <a:solidFill>
                <a:schemeClr val="tx1"/>
              </a:solidFill>
              <a:cs typeface="Times New Roman" pitchFamily="18" charset="0"/>
              <a:sym typeface="Symbol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Repeaters in electrical lines </a:t>
            </a:r>
            <a:r>
              <a:rPr lang="en-US" sz="1800" dirty="0">
                <a:solidFill>
                  <a:schemeClr val="tx1"/>
                </a:solidFill>
                <a:cs typeface="Times New Roman" pitchFamily="18" charset="0"/>
                <a:sym typeface="Symbol"/>
              </a:rPr>
              <a:t>increase delay</a:t>
            </a:r>
            <a:endParaRPr lang="en-US" sz="1800" dirty="0">
              <a:solidFill>
                <a:schemeClr val="tx1"/>
              </a:solidFill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331640" y="3132257"/>
            <a:ext cx="16561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solidFill>
                  <a:schemeClr val="tx1"/>
                </a:solidFill>
              </a:rPr>
              <a:t>C</a:t>
            </a:r>
            <a:r>
              <a:rPr lang="it-IT" sz="1600" b="1" baseline="-25000" dirty="0" err="1" smtClean="0">
                <a:solidFill>
                  <a:schemeClr val="tx1"/>
                </a:solidFill>
              </a:rPr>
              <a:t>wire</a:t>
            </a:r>
            <a:r>
              <a:rPr lang="it-IT" sz="1600" b="1" dirty="0" smtClean="0">
                <a:solidFill>
                  <a:schemeClr val="tx1"/>
                </a:solidFill>
              </a:rPr>
              <a:t>= 2 </a:t>
            </a:r>
            <a:r>
              <a:rPr lang="it-IT" sz="1600" b="1" dirty="0" err="1" smtClean="0">
                <a:solidFill>
                  <a:schemeClr val="tx1"/>
                </a:solidFill>
              </a:rPr>
              <a:t>pF</a:t>
            </a:r>
            <a:r>
              <a:rPr lang="it-IT" sz="1600" b="1" dirty="0" smtClean="0">
                <a:solidFill>
                  <a:schemeClr val="tx1"/>
                </a:solidFill>
              </a:rPr>
              <a:t>/cm</a:t>
            </a:r>
          </a:p>
          <a:p>
            <a:pPr lvl="0" algn="ctr"/>
            <a:r>
              <a:rPr lang="it-IT" sz="1600" b="1" dirty="0" err="1" smtClean="0">
                <a:solidFill>
                  <a:srgbClr val="000000"/>
                </a:solidFill>
              </a:rPr>
              <a:t>R</a:t>
            </a:r>
            <a:r>
              <a:rPr lang="it-IT" sz="1600" b="1" baseline="-25000" dirty="0" err="1" smtClean="0">
                <a:solidFill>
                  <a:srgbClr val="000000"/>
                </a:solidFill>
              </a:rPr>
              <a:t>wire</a:t>
            </a:r>
            <a:r>
              <a:rPr lang="it-IT" sz="1600" b="1" dirty="0">
                <a:solidFill>
                  <a:srgbClr val="000000"/>
                </a:solidFill>
              </a:rPr>
              <a:t>= </a:t>
            </a:r>
            <a:r>
              <a:rPr lang="it-IT" sz="1600" b="1" dirty="0" smtClean="0">
                <a:solidFill>
                  <a:srgbClr val="000000"/>
                </a:solidFill>
              </a:rPr>
              <a:t>20 </a:t>
            </a:r>
            <a:r>
              <a:rPr lang="it-IT" sz="1600" b="1" dirty="0" smtClean="0">
                <a:solidFill>
                  <a:srgbClr val="000000"/>
                </a:solidFill>
                <a:sym typeface="Symbol"/>
              </a:rPr>
              <a:t></a:t>
            </a:r>
            <a:r>
              <a:rPr lang="it-IT" sz="1600" b="1" dirty="0" smtClean="0">
                <a:solidFill>
                  <a:srgbClr val="000000"/>
                </a:solidFill>
              </a:rPr>
              <a:t>/cm</a:t>
            </a:r>
            <a:endParaRPr lang="it-IT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2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6136" y="3501008"/>
            <a:ext cx="3096344" cy="287031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932" y="1058253"/>
            <a:ext cx="2874548" cy="215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536" y="3839562"/>
            <a:ext cx="5040560" cy="19206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1547664" y="211287"/>
            <a:ext cx="5742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cs typeface="Times New Roman" pitchFamily="18" charset="0"/>
              </a:rPr>
              <a:t>Optical </a:t>
            </a:r>
            <a:r>
              <a:rPr lang="it-IT" b="1" dirty="0" err="1" smtClean="0">
                <a:solidFill>
                  <a:schemeClr val="tx1"/>
                </a:solidFill>
                <a:cs typeface="Times New Roman" pitchFamily="18" charset="0"/>
              </a:rPr>
              <a:t>Interconnect</a:t>
            </a:r>
            <a:r>
              <a:rPr lang="it-IT" b="1" dirty="0" smtClean="0">
                <a:solidFill>
                  <a:schemeClr val="tx1"/>
                </a:solidFill>
                <a:cs typeface="Times New Roman" pitchFamily="18" charset="0"/>
              </a:rPr>
              <a:t>  and </a:t>
            </a:r>
            <a:r>
              <a:rPr lang="it-IT" b="1" dirty="0" err="1" smtClean="0">
                <a:solidFill>
                  <a:schemeClr val="tx1"/>
                </a:solidFill>
                <a:cs typeface="Times New Roman" pitchFamily="18" charset="0"/>
              </a:rPr>
              <a:t>Switching</a:t>
            </a:r>
            <a:r>
              <a:rPr lang="it-IT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it-IT" sz="4400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it-IT" sz="44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79512" y="1293728"/>
            <a:ext cx="60486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Optical links are distance and power independent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BW density can increase by wavelength multiplexing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Latency is given by propagation distance (5ps/mm)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cs typeface="Times New Roman" pitchFamily="18" charset="0"/>
                <a:sym typeface="Symbol"/>
              </a:rPr>
              <a:t>Optical switching</a:t>
            </a:r>
            <a:endParaRPr lang="en-US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971600" y="3356992"/>
            <a:ext cx="3999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 err="1" smtClean="0">
                <a:solidFill>
                  <a:schemeClr val="tx1"/>
                </a:solidFill>
              </a:rPr>
              <a:t>Reconfigurable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>
                <a:solidFill>
                  <a:schemeClr val="tx1"/>
                </a:solidFill>
              </a:rPr>
              <a:t>O</a:t>
            </a:r>
            <a:r>
              <a:rPr lang="it-IT" sz="1600" dirty="0" smtClean="0">
                <a:solidFill>
                  <a:schemeClr val="tx1"/>
                </a:solidFill>
              </a:rPr>
              <a:t>ptical </a:t>
            </a:r>
            <a:r>
              <a:rPr lang="it-IT" sz="1600" dirty="0" err="1" smtClean="0">
                <a:solidFill>
                  <a:schemeClr val="tx1"/>
                </a:solidFill>
              </a:rPr>
              <a:t>Add</a:t>
            </a:r>
            <a:r>
              <a:rPr lang="it-IT" sz="1600" dirty="0" smtClean="0">
                <a:solidFill>
                  <a:schemeClr val="tx1"/>
                </a:solidFill>
              </a:rPr>
              <a:t> </a:t>
            </a:r>
            <a:r>
              <a:rPr lang="it-IT" sz="1600" dirty="0" err="1" smtClean="0">
                <a:solidFill>
                  <a:schemeClr val="tx1"/>
                </a:solidFill>
              </a:rPr>
              <a:t>Drop</a:t>
            </a:r>
            <a:r>
              <a:rPr lang="it-IT" sz="1600" dirty="0" smtClean="0">
                <a:solidFill>
                  <a:schemeClr val="tx1"/>
                </a:solidFill>
              </a:rPr>
              <a:t> Multiplexer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627784" y="6021288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 smtClean="0">
                <a:solidFill>
                  <a:schemeClr val="tx1"/>
                </a:solidFill>
              </a:rPr>
              <a:t>CNIT/Ericsson OFC 2014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72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051720" y="188640"/>
            <a:ext cx="528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Si </a:t>
            </a:r>
            <a:r>
              <a:rPr lang="it-IT" b="1" dirty="0" err="1" smtClean="0">
                <a:solidFill>
                  <a:schemeClr val="tx1"/>
                </a:solidFill>
              </a:rPr>
              <a:t>Interposer</a:t>
            </a:r>
            <a:r>
              <a:rPr lang="it-IT" b="1" dirty="0" smtClean="0">
                <a:solidFill>
                  <a:schemeClr val="tx1"/>
                </a:solidFill>
              </a:rPr>
              <a:t> and Si Optical </a:t>
            </a:r>
            <a:r>
              <a:rPr lang="it-IT" b="1" dirty="0" err="1">
                <a:solidFill>
                  <a:schemeClr val="tx1"/>
                </a:solidFill>
              </a:rPr>
              <a:t>I</a:t>
            </a:r>
            <a:r>
              <a:rPr lang="it-IT" b="1" dirty="0" err="1" smtClean="0">
                <a:solidFill>
                  <a:schemeClr val="tx1"/>
                </a:solidFill>
              </a:rPr>
              <a:t>nterposer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8" y="764704"/>
            <a:ext cx="5334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/>
          <p:nvPr/>
        </p:nvSpPr>
        <p:spPr>
          <a:xfrm>
            <a:off x="986316" y="4802297"/>
            <a:ext cx="7167084" cy="381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bg1"/>
                </a:solidFill>
              </a:rPr>
              <a:t>				    Interposer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867733" y="5652052"/>
            <a:ext cx="228600" cy="2286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439233" y="5652052"/>
            <a:ext cx="228600" cy="2286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10733" y="5652052"/>
            <a:ext cx="228600" cy="2286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582233" y="5652052"/>
            <a:ext cx="228600" cy="2286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169250" y="5596616"/>
            <a:ext cx="228600" cy="2286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25233" y="5652052"/>
            <a:ext cx="228600" cy="2286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296733" y="5652052"/>
            <a:ext cx="228600" cy="2286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868233" y="5652052"/>
            <a:ext cx="228600" cy="2286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439733" y="5652052"/>
            <a:ext cx="228600" cy="2286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11233" y="5652052"/>
            <a:ext cx="228600" cy="2286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582733" y="5652052"/>
            <a:ext cx="228600" cy="2286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7154233" y="5652052"/>
            <a:ext cx="228600" cy="2286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7725733" y="5652052"/>
            <a:ext cx="228600" cy="2286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297233" y="5652052"/>
            <a:ext cx="228600" cy="228600"/>
          </a:xfrm>
          <a:prstGeom prst="ellipse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ound Same Side Corner Rectangle 5"/>
          <p:cNvSpPr/>
          <p:nvPr/>
        </p:nvSpPr>
        <p:spPr>
          <a:xfrm>
            <a:off x="776985" y="5235934"/>
            <a:ext cx="7868086" cy="457200"/>
          </a:xfrm>
          <a:prstGeom prst="round2Same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Oval 24"/>
          <p:cNvSpPr/>
          <p:nvPr/>
        </p:nvSpPr>
        <p:spPr>
          <a:xfrm>
            <a:off x="4010672" y="5180241"/>
            <a:ext cx="114300" cy="841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Oval 26"/>
          <p:cNvSpPr/>
          <p:nvPr/>
        </p:nvSpPr>
        <p:spPr>
          <a:xfrm>
            <a:off x="4411880" y="5180243"/>
            <a:ext cx="114300" cy="841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8"/>
          <p:cNvSpPr/>
          <p:nvPr/>
        </p:nvSpPr>
        <p:spPr>
          <a:xfrm>
            <a:off x="4813088" y="5180245"/>
            <a:ext cx="114300" cy="841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Oval 30"/>
          <p:cNvSpPr/>
          <p:nvPr/>
        </p:nvSpPr>
        <p:spPr>
          <a:xfrm>
            <a:off x="5214296" y="5180247"/>
            <a:ext cx="114300" cy="841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Oval 32"/>
          <p:cNvSpPr/>
          <p:nvPr/>
        </p:nvSpPr>
        <p:spPr>
          <a:xfrm>
            <a:off x="5615504" y="5180249"/>
            <a:ext cx="114300" cy="841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Oval 69"/>
          <p:cNvSpPr/>
          <p:nvPr/>
        </p:nvSpPr>
        <p:spPr>
          <a:xfrm>
            <a:off x="4044962" y="4646157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Oval 70"/>
          <p:cNvSpPr/>
          <p:nvPr/>
        </p:nvSpPr>
        <p:spPr>
          <a:xfrm>
            <a:off x="3964532" y="4643163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Oval 71"/>
          <p:cNvSpPr/>
          <p:nvPr/>
        </p:nvSpPr>
        <p:spPr>
          <a:xfrm>
            <a:off x="4152383" y="4643163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Oval 72"/>
          <p:cNvSpPr/>
          <p:nvPr/>
        </p:nvSpPr>
        <p:spPr>
          <a:xfrm>
            <a:off x="4459052" y="4653186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Oval 73"/>
          <p:cNvSpPr/>
          <p:nvPr/>
        </p:nvSpPr>
        <p:spPr>
          <a:xfrm>
            <a:off x="4246472" y="4643163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Oval 74"/>
          <p:cNvSpPr/>
          <p:nvPr/>
        </p:nvSpPr>
        <p:spPr>
          <a:xfrm>
            <a:off x="4549998" y="4643163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Oval 75"/>
          <p:cNvSpPr/>
          <p:nvPr/>
        </p:nvSpPr>
        <p:spPr>
          <a:xfrm>
            <a:off x="4847377" y="4657580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Oval 76"/>
          <p:cNvSpPr/>
          <p:nvPr/>
        </p:nvSpPr>
        <p:spPr>
          <a:xfrm>
            <a:off x="5649794" y="4657039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Oval 77"/>
          <p:cNvSpPr/>
          <p:nvPr/>
        </p:nvSpPr>
        <p:spPr>
          <a:xfrm>
            <a:off x="5252728" y="4651198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Oval 78"/>
          <p:cNvSpPr/>
          <p:nvPr/>
        </p:nvSpPr>
        <p:spPr>
          <a:xfrm>
            <a:off x="5563385" y="4659245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Rectangle 68"/>
          <p:cNvSpPr/>
          <p:nvPr/>
        </p:nvSpPr>
        <p:spPr>
          <a:xfrm>
            <a:off x="3793082" y="4423971"/>
            <a:ext cx="2095500" cy="304800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Snip Same Side Corner Rectangle 83"/>
          <p:cNvSpPr/>
          <p:nvPr/>
        </p:nvSpPr>
        <p:spPr>
          <a:xfrm>
            <a:off x="5422327" y="4726089"/>
            <a:ext cx="76200" cy="7620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Snip Same Side Corner Rectangle 84"/>
          <p:cNvSpPr/>
          <p:nvPr/>
        </p:nvSpPr>
        <p:spPr>
          <a:xfrm>
            <a:off x="4654133" y="4728771"/>
            <a:ext cx="76200" cy="7620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Snip Same Side Corner Rectangle 85"/>
          <p:cNvSpPr/>
          <p:nvPr/>
        </p:nvSpPr>
        <p:spPr>
          <a:xfrm>
            <a:off x="4944857" y="4722679"/>
            <a:ext cx="76200" cy="7620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Snip Same Side Corner Rectangle 86"/>
          <p:cNvSpPr/>
          <p:nvPr/>
        </p:nvSpPr>
        <p:spPr>
          <a:xfrm>
            <a:off x="5115805" y="4728787"/>
            <a:ext cx="76200" cy="7620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Snip Same Side Corner Rectangle 87"/>
          <p:cNvSpPr/>
          <p:nvPr/>
        </p:nvSpPr>
        <p:spPr>
          <a:xfrm>
            <a:off x="4335680" y="4726089"/>
            <a:ext cx="76200" cy="7620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Snip Same Side Corner Rectangle 104"/>
          <p:cNvSpPr/>
          <p:nvPr/>
        </p:nvSpPr>
        <p:spPr>
          <a:xfrm>
            <a:off x="5809173" y="4726745"/>
            <a:ext cx="184150" cy="7620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Snip Same Side Corner Rectangle 109"/>
          <p:cNvSpPr/>
          <p:nvPr/>
        </p:nvSpPr>
        <p:spPr>
          <a:xfrm>
            <a:off x="1553533" y="4727064"/>
            <a:ext cx="76200" cy="76200"/>
          </a:xfrm>
          <a:prstGeom prst="snip2Same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Snip Same Side Corner Rectangle 110"/>
          <p:cNvSpPr/>
          <p:nvPr/>
        </p:nvSpPr>
        <p:spPr>
          <a:xfrm>
            <a:off x="1439233" y="4729386"/>
            <a:ext cx="76200" cy="76200"/>
          </a:xfrm>
          <a:prstGeom prst="snip2Same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TextBox 112"/>
          <p:cNvSpPr txBox="1"/>
          <p:nvPr/>
        </p:nvSpPr>
        <p:spPr>
          <a:xfrm>
            <a:off x="4163400" y="4429542"/>
            <a:ext cx="1125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ASIC</a:t>
            </a:r>
            <a:endParaRPr lang="en-US" sz="1200" dirty="0"/>
          </a:p>
        </p:txBody>
      </p:sp>
      <p:sp>
        <p:nvSpPr>
          <p:cNvPr id="49" name="TextBox 117"/>
          <p:cNvSpPr txBox="1"/>
          <p:nvPr/>
        </p:nvSpPr>
        <p:spPr>
          <a:xfrm>
            <a:off x="6451615" y="3821378"/>
            <a:ext cx="1124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Micro Bumps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0" name="TextBox 120"/>
          <p:cNvSpPr txBox="1"/>
          <p:nvPr/>
        </p:nvSpPr>
        <p:spPr>
          <a:xfrm>
            <a:off x="6162168" y="6146929"/>
            <a:ext cx="533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TSV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1" name="TextBox 124"/>
          <p:cNvSpPr txBox="1"/>
          <p:nvPr/>
        </p:nvSpPr>
        <p:spPr>
          <a:xfrm>
            <a:off x="7476524" y="3601694"/>
            <a:ext cx="1667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Silicon Waveguides, resonators, detectors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2" name="TextBox 125"/>
          <p:cNvSpPr txBox="1"/>
          <p:nvPr/>
        </p:nvSpPr>
        <p:spPr>
          <a:xfrm>
            <a:off x="3230587" y="3372133"/>
            <a:ext cx="1121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Silica Waveguides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3" name="TextBox 130"/>
          <p:cNvSpPr txBox="1"/>
          <p:nvPr/>
        </p:nvSpPr>
        <p:spPr>
          <a:xfrm>
            <a:off x="2594040" y="6063700"/>
            <a:ext cx="1124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Flip Chip Bumps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4" name="Oval 127"/>
          <p:cNvSpPr/>
          <p:nvPr/>
        </p:nvSpPr>
        <p:spPr>
          <a:xfrm>
            <a:off x="2600641" y="5099346"/>
            <a:ext cx="204208" cy="253023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Rectangle 37"/>
          <p:cNvSpPr/>
          <p:nvPr/>
        </p:nvSpPr>
        <p:spPr>
          <a:xfrm>
            <a:off x="4044962" y="4802297"/>
            <a:ext cx="45719" cy="3809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Rectangle 39"/>
          <p:cNvSpPr/>
          <p:nvPr/>
        </p:nvSpPr>
        <p:spPr>
          <a:xfrm>
            <a:off x="4446170" y="4802295"/>
            <a:ext cx="45719" cy="3809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Rectangle 41"/>
          <p:cNvSpPr/>
          <p:nvPr/>
        </p:nvSpPr>
        <p:spPr>
          <a:xfrm>
            <a:off x="4847378" y="4802293"/>
            <a:ext cx="45719" cy="3809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Rectangle 43"/>
          <p:cNvSpPr/>
          <p:nvPr/>
        </p:nvSpPr>
        <p:spPr>
          <a:xfrm>
            <a:off x="5248586" y="4802291"/>
            <a:ext cx="45719" cy="3809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Rectangle 45"/>
          <p:cNvSpPr/>
          <p:nvPr/>
        </p:nvSpPr>
        <p:spPr>
          <a:xfrm>
            <a:off x="5649794" y="4802289"/>
            <a:ext cx="45719" cy="3809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0" name="Oval 129"/>
          <p:cNvSpPr/>
          <p:nvPr/>
        </p:nvSpPr>
        <p:spPr>
          <a:xfrm>
            <a:off x="6981880" y="4654457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61"/>
          <p:cNvSpPr/>
          <p:nvPr/>
        </p:nvSpPr>
        <p:spPr>
          <a:xfrm>
            <a:off x="6561657" y="5183546"/>
            <a:ext cx="114300" cy="841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Oval 62"/>
          <p:cNvSpPr/>
          <p:nvPr/>
        </p:nvSpPr>
        <p:spPr>
          <a:xfrm>
            <a:off x="6946806" y="5183546"/>
            <a:ext cx="114300" cy="841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3"/>
          <p:cNvSpPr/>
          <p:nvPr/>
        </p:nvSpPr>
        <p:spPr>
          <a:xfrm>
            <a:off x="7331955" y="5183546"/>
            <a:ext cx="114300" cy="841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4"/>
          <p:cNvSpPr/>
          <p:nvPr/>
        </p:nvSpPr>
        <p:spPr>
          <a:xfrm>
            <a:off x="7717104" y="5183546"/>
            <a:ext cx="114300" cy="841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Oval 88"/>
          <p:cNvSpPr/>
          <p:nvPr/>
        </p:nvSpPr>
        <p:spPr>
          <a:xfrm>
            <a:off x="6906079" y="4649466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89"/>
          <p:cNvSpPr/>
          <p:nvPr/>
        </p:nvSpPr>
        <p:spPr>
          <a:xfrm>
            <a:off x="6592471" y="4647088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91"/>
          <p:cNvSpPr/>
          <p:nvPr/>
        </p:nvSpPr>
        <p:spPr>
          <a:xfrm>
            <a:off x="7367343" y="4658943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Oval 92"/>
          <p:cNvSpPr/>
          <p:nvPr/>
        </p:nvSpPr>
        <p:spPr>
          <a:xfrm>
            <a:off x="7146012" y="4649587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93"/>
          <p:cNvSpPr/>
          <p:nvPr/>
        </p:nvSpPr>
        <p:spPr>
          <a:xfrm>
            <a:off x="7468033" y="4659246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94"/>
          <p:cNvSpPr/>
          <p:nvPr/>
        </p:nvSpPr>
        <p:spPr>
          <a:xfrm>
            <a:off x="7755239" y="4651361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1" name="Rectangle 98"/>
          <p:cNvSpPr/>
          <p:nvPr/>
        </p:nvSpPr>
        <p:spPr>
          <a:xfrm>
            <a:off x="6460914" y="4244745"/>
            <a:ext cx="1518035" cy="48134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Snip Same Side Corner Rectangle 100"/>
          <p:cNvSpPr/>
          <p:nvPr/>
        </p:nvSpPr>
        <p:spPr>
          <a:xfrm>
            <a:off x="7548988" y="4722357"/>
            <a:ext cx="76200" cy="83678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Snip Same Side Corner Rectangle 101"/>
          <p:cNvSpPr/>
          <p:nvPr/>
        </p:nvSpPr>
        <p:spPr>
          <a:xfrm>
            <a:off x="7855856" y="4722357"/>
            <a:ext cx="76200" cy="8263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4" name="Snip Same Side Corner Rectangle 103"/>
          <p:cNvSpPr/>
          <p:nvPr/>
        </p:nvSpPr>
        <p:spPr>
          <a:xfrm>
            <a:off x="7244188" y="4725787"/>
            <a:ext cx="95886" cy="80248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Snip Same Side Corner Rectangle 107"/>
          <p:cNvSpPr/>
          <p:nvPr/>
        </p:nvSpPr>
        <p:spPr>
          <a:xfrm>
            <a:off x="6781889" y="4725666"/>
            <a:ext cx="76200" cy="7620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6" name="Snip Same Side Corner Rectangle 108"/>
          <p:cNvSpPr/>
          <p:nvPr/>
        </p:nvSpPr>
        <p:spPr>
          <a:xfrm>
            <a:off x="6335889" y="4722678"/>
            <a:ext cx="194670" cy="78079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114"/>
          <p:cNvSpPr/>
          <p:nvPr/>
        </p:nvSpPr>
        <p:spPr>
          <a:xfrm>
            <a:off x="6930110" y="4568041"/>
            <a:ext cx="125493" cy="253023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Rectangle 50"/>
          <p:cNvSpPr/>
          <p:nvPr/>
        </p:nvSpPr>
        <p:spPr>
          <a:xfrm>
            <a:off x="6595951" y="4805586"/>
            <a:ext cx="45719" cy="3809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9" name="Rectangle 51"/>
          <p:cNvSpPr/>
          <p:nvPr/>
        </p:nvSpPr>
        <p:spPr>
          <a:xfrm>
            <a:off x="6981101" y="4805586"/>
            <a:ext cx="45719" cy="3809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0" name="Rectangle 52"/>
          <p:cNvSpPr/>
          <p:nvPr/>
        </p:nvSpPr>
        <p:spPr>
          <a:xfrm>
            <a:off x="7366251" y="4805586"/>
            <a:ext cx="45719" cy="3809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Rectangle 53"/>
          <p:cNvSpPr/>
          <p:nvPr/>
        </p:nvSpPr>
        <p:spPr>
          <a:xfrm>
            <a:off x="7751401" y="4805586"/>
            <a:ext cx="45719" cy="3809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2" name="Oval 133"/>
          <p:cNvSpPr/>
          <p:nvPr/>
        </p:nvSpPr>
        <p:spPr>
          <a:xfrm>
            <a:off x="3694745" y="5596616"/>
            <a:ext cx="273248" cy="325735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3" name="TextBox 136"/>
          <p:cNvSpPr txBox="1"/>
          <p:nvPr/>
        </p:nvSpPr>
        <p:spPr>
          <a:xfrm>
            <a:off x="3391338" y="6135587"/>
            <a:ext cx="1124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BGA Balls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4" name="TextBox 137"/>
          <p:cNvSpPr txBox="1"/>
          <p:nvPr/>
        </p:nvSpPr>
        <p:spPr>
          <a:xfrm>
            <a:off x="3430005" y="5326162"/>
            <a:ext cx="1124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Package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5" name="TextBox 138"/>
          <p:cNvSpPr txBox="1"/>
          <p:nvPr/>
        </p:nvSpPr>
        <p:spPr>
          <a:xfrm>
            <a:off x="4418783" y="6135687"/>
            <a:ext cx="1659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Interpose / Photonics Layer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6" name="TextBox 141"/>
          <p:cNvSpPr txBox="1"/>
          <p:nvPr/>
        </p:nvSpPr>
        <p:spPr>
          <a:xfrm>
            <a:off x="6659621" y="6146929"/>
            <a:ext cx="16596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Redistribution Layer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7" name="TextBox 146"/>
          <p:cNvSpPr txBox="1"/>
          <p:nvPr/>
        </p:nvSpPr>
        <p:spPr>
          <a:xfrm>
            <a:off x="352343" y="4135237"/>
            <a:ext cx="1124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Optical Fiber I/O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8" name="TextBox 147"/>
          <p:cNvSpPr txBox="1"/>
          <p:nvPr/>
        </p:nvSpPr>
        <p:spPr>
          <a:xfrm>
            <a:off x="789652" y="3727763"/>
            <a:ext cx="1124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Coupler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9" name="Rectangle 3"/>
          <p:cNvSpPr/>
          <p:nvPr/>
        </p:nvSpPr>
        <p:spPr>
          <a:xfrm>
            <a:off x="533400" y="4682581"/>
            <a:ext cx="905833" cy="112982"/>
          </a:xfrm>
          <a:prstGeom prst="rect">
            <a:avLst/>
          </a:prstGeom>
          <a:solidFill>
            <a:srgbClr val="FFFF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0" name="Straight Connector 145"/>
          <p:cNvCxnSpPr/>
          <p:nvPr/>
        </p:nvCxnSpPr>
        <p:spPr>
          <a:xfrm flipH="1" flipV="1">
            <a:off x="686237" y="4417332"/>
            <a:ext cx="181496" cy="265249"/>
          </a:xfrm>
          <a:prstGeom prst="line">
            <a:avLst/>
          </a:prstGeom>
          <a:ln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1" name="Group 22"/>
          <p:cNvGrpSpPr/>
          <p:nvPr/>
        </p:nvGrpSpPr>
        <p:grpSpPr>
          <a:xfrm>
            <a:off x="4077236" y="3642879"/>
            <a:ext cx="1510018" cy="859763"/>
            <a:chOff x="2215215" y="2491769"/>
            <a:chExt cx="1510018" cy="859763"/>
          </a:xfrm>
          <a:solidFill>
            <a:schemeClr val="bg2">
              <a:lumMod val="75000"/>
            </a:schemeClr>
          </a:solidFill>
        </p:grpSpPr>
        <p:sp>
          <p:nvSpPr>
            <p:cNvPr id="92" name="Equal 7"/>
            <p:cNvSpPr/>
            <p:nvPr/>
          </p:nvSpPr>
          <p:spPr>
            <a:xfrm>
              <a:off x="2216224" y="2491769"/>
              <a:ext cx="1509009" cy="342075"/>
            </a:xfrm>
            <a:prstGeom prst="mathEqua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3" name="Equal 115"/>
            <p:cNvSpPr/>
            <p:nvPr/>
          </p:nvSpPr>
          <p:spPr>
            <a:xfrm>
              <a:off x="2215216" y="2751560"/>
              <a:ext cx="1509009" cy="342075"/>
            </a:xfrm>
            <a:prstGeom prst="mathEqua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4" name="Equal 118"/>
            <p:cNvSpPr/>
            <p:nvPr/>
          </p:nvSpPr>
          <p:spPr>
            <a:xfrm>
              <a:off x="2215215" y="3009457"/>
              <a:ext cx="1509009" cy="342075"/>
            </a:xfrm>
            <a:prstGeom prst="mathEqual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95" name="TextBox 123"/>
          <p:cNvSpPr txBox="1"/>
          <p:nvPr/>
        </p:nvSpPr>
        <p:spPr>
          <a:xfrm>
            <a:off x="4355169" y="3408917"/>
            <a:ext cx="939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Heat Sink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6" name="Snip Same Side Corner Rectangle 135"/>
          <p:cNvSpPr/>
          <p:nvPr/>
        </p:nvSpPr>
        <p:spPr>
          <a:xfrm flipH="1">
            <a:off x="3352799" y="4659246"/>
            <a:ext cx="342904" cy="146340"/>
          </a:xfrm>
          <a:prstGeom prst="snip2Same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7" name="Snip Same Side Corner Rectangle 139"/>
          <p:cNvSpPr/>
          <p:nvPr/>
        </p:nvSpPr>
        <p:spPr>
          <a:xfrm flipH="1">
            <a:off x="3699569" y="4729835"/>
            <a:ext cx="184150" cy="7620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8" name="Oval 144"/>
          <p:cNvSpPr/>
          <p:nvPr/>
        </p:nvSpPr>
        <p:spPr>
          <a:xfrm>
            <a:off x="2296333" y="4653423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Oval 148"/>
          <p:cNvSpPr/>
          <p:nvPr/>
        </p:nvSpPr>
        <p:spPr>
          <a:xfrm>
            <a:off x="1880727" y="5183783"/>
            <a:ext cx="114300" cy="841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0" name="Oval 150"/>
          <p:cNvSpPr/>
          <p:nvPr/>
        </p:nvSpPr>
        <p:spPr>
          <a:xfrm>
            <a:off x="2265876" y="5183783"/>
            <a:ext cx="114300" cy="841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1" name="Oval 152"/>
          <p:cNvSpPr/>
          <p:nvPr/>
        </p:nvSpPr>
        <p:spPr>
          <a:xfrm>
            <a:off x="2651025" y="5183783"/>
            <a:ext cx="114300" cy="841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Oval 153"/>
          <p:cNvSpPr/>
          <p:nvPr/>
        </p:nvSpPr>
        <p:spPr>
          <a:xfrm>
            <a:off x="3036174" y="5183783"/>
            <a:ext cx="114300" cy="8415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3" name="Oval 154"/>
          <p:cNvSpPr/>
          <p:nvPr/>
        </p:nvSpPr>
        <p:spPr>
          <a:xfrm>
            <a:off x="2224579" y="4649466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" name="Oval 155"/>
          <p:cNvSpPr/>
          <p:nvPr/>
        </p:nvSpPr>
        <p:spPr>
          <a:xfrm>
            <a:off x="1915021" y="4660227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Oval 156"/>
          <p:cNvSpPr/>
          <p:nvPr/>
        </p:nvSpPr>
        <p:spPr>
          <a:xfrm>
            <a:off x="2685321" y="4650013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6" name="Oval 157"/>
          <p:cNvSpPr/>
          <p:nvPr/>
        </p:nvSpPr>
        <p:spPr>
          <a:xfrm>
            <a:off x="2461244" y="4657169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7" name="Oval 158"/>
          <p:cNvSpPr/>
          <p:nvPr/>
        </p:nvSpPr>
        <p:spPr>
          <a:xfrm>
            <a:off x="2783265" y="4653976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8" name="Oval 159"/>
          <p:cNvSpPr/>
          <p:nvPr/>
        </p:nvSpPr>
        <p:spPr>
          <a:xfrm>
            <a:off x="3070471" y="4658943"/>
            <a:ext cx="45719" cy="152400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9" name="Rectangle 160"/>
          <p:cNvSpPr/>
          <p:nvPr/>
        </p:nvSpPr>
        <p:spPr>
          <a:xfrm>
            <a:off x="1759464" y="4245544"/>
            <a:ext cx="1518035" cy="484632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0" name="Snip Same Side Corner Rectangle 161"/>
          <p:cNvSpPr/>
          <p:nvPr/>
        </p:nvSpPr>
        <p:spPr>
          <a:xfrm>
            <a:off x="2860740" y="4728724"/>
            <a:ext cx="76200" cy="7620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1" name="Snip Same Side Corner Rectangle 162"/>
          <p:cNvSpPr/>
          <p:nvPr/>
        </p:nvSpPr>
        <p:spPr>
          <a:xfrm>
            <a:off x="3214700" y="4734317"/>
            <a:ext cx="138099" cy="78309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2" name="Snip Same Side Corner Rectangle 163"/>
          <p:cNvSpPr/>
          <p:nvPr/>
        </p:nvSpPr>
        <p:spPr>
          <a:xfrm>
            <a:off x="2555940" y="4728724"/>
            <a:ext cx="76200" cy="7620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3" name="Snip Same Side Corner Rectangle 164"/>
          <p:cNvSpPr/>
          <p:nvPr/>
        </p:nvSpPr>
        <p:spPr>
          <a:xfrm>
            <a:off x="2084464" y="4733954"/>
            <a:ext cx="76200" cy="76200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Snip Same Side Corner Rectangle 165"/>
          <p:cNvSpPr/>
          <p:nvPr/>
        </p:nvSpPr>
        <p:spPr>
          <a:xfrm>
            <a:off x="1658439" y="4719105"/>
            <a:ext cx="143538" cy="92338"/>
          </a:xfrm>
          <a:prstGeom prst="snip2Same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5" name="Oval 166"/>
          <p:cNvSpPr/>
          <p:nvPr/>
        </p:nvSpPr>
        <p:spPr>
          <a:xfrm>
            <a:off x="2187408" y="4559604"/>
            <a:ext cx="125493" cy="253023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6" name="Rectangle 167"/>
          <p:cNvSpPr/>
          <p:nvPr/>
        </p:nvSpPr>
        <p:spPr>
          <a:xfrm>
            <a:off x="1915021" y="4805823"/>
            <a:ext cx="45719" cy="3809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7" name="Rectangle 168"/>
          <p:cNvSpPr/>
          <p:nvPr/>
        </p:nvSpPr>
        <p:spPr>
          <a:xfrm>
            <a:off x="2300171" y="4805823"/>
            <a:ext cx="45719" cy="3809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8" name="Rectangle 169"/>
          <p:cNvSpPr/>
          <p:nvPr/>
        </p:nvSpPr>
        <p:spPr>
          <a:xfrm>
            <a:off x="2685321" y="4805823"/>
            <a:ext cx="45719" cy="3809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9" name="Rectangle 170"/>
          <p:cNvSpPr/>
          <p:nvPr/>
        </p:nvSpPr>
        <p:spPr>
          <a:xfrm>
            <a:off x="3070471" y="4805823"/>
            <a:ext cx="45719" cy="380999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0" name="Snip Same Side Corner Rectangle 171"/>
          <p:cNvSpPr/>
          <p:nvPr/>
        </p:nvSpPr>
        <p:spPr>
          <a:xfrm flipH="1">
            <a:off x="5992620" y="4654418"/>
            <a:ext cx="342904" cy="146340"/>
          </a:xfrm>
          <a:prstGeom prst="snip2Same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1" name="Rectangle 172"/>
          <p:cNvSpPr/>
          <p:nvPr/>
        </p:nvSpPr>
        <p:spPr>
          <a:xfrm>
            <a:off x="1609822" y="5359811"/>
            <a:ext cx="87834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2" name="Rectangle 4"/>
          <p:cNvSpPr/>
          <p:nvPr/>
        </p:nvSpPr>
        <p:spPr>
          <a:xfrm>
            <a:off x="1170651" y="5283784"/>
            <a:ext cx="87834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" name="Rectangle 173"/>
          <p:cNvSpPr/>
          <p:nvPr/>
        </p:nvSpPr>
        <p:spPr>
          <a:xfrm>
            <a:off x="2197348" y="5283784"/>
            <a:ext cx="341115" cy="459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4" name="Rectangle 174"/>
          <p:cNvSpPr/>
          <p:nvPr/>
        </p:nvSpPr>
        <p:spPr>
          <a:xfrm>
            <a:off x="2649154" y="5283991"/>
            <a:ext cx="30523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5" name="Rectangle 175"/>
          <p:cNvSpPr/>
          <p:nvPr/>
        </p:nvSpPr>
        <p:spPr>
          <a:xfrm>
            <a:off x="2998692" y="5280236"/>
            <a:ext cx="582708" cy="459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6" name="Rectangle 176"/>
          <p:cNvSpPr/>
          <p:nvPr/>
        </p:nvSpPr>
        <p:spPr>
          <a:xfrm>
            <a:off x="2783265" y="5359810"/>
            <a:ext cx="105626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7" name="Rectangle 178"/>
          <p:cNvSpPr/>
          <p:nvPr/>
        </p:nvSpPr>
        <p:spPr>
          <a:xfrm flipH="1">
            <a:off x="7658987" y="5287539"/>
            <a:ext cx="87834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8" name="Rectangle 179"/>
          <p:cNvSpPr/>
          <p:nvPr/>
        </p:nvSpPr>
        <p:spPr>
          <a:xfrm flipH="1">
            <a:off x="7169517" y="5287539"/>
            <a:ext cx="341115" cy="459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9" name="Rectangle 180"/>
          <p:cNvSpPr/>
          <p:nvPr/>
        </p:nvSpPr>
        <p:spPr>
          <a:xfrm flipH="1">
            <a:off x="6753590" y="5287746"/>
            <a:ext cx="30523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0" name="Rectangle 181"/>
          <p:cNvSpPr/>
          <p:nvPr/>
        </p:nvSpPr>
        <p:spPr>
          <a:xfrm flipH="1">
            <a:off x="6126580" y="5283991"/>
            <a:ext cx="582708" cy="459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1" name="Rectangle 182"/>
          <p:cNvSpPr/>
          <p:nvPr/>
        </p:nvSpPr>
        <p:spPr>
          <a:xfrm>
            <a:off x="5444435" y="5362446"/>
            <a:ext cx="878342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2" name="Rectangle 183"/>
          <p:cNvSpPr/>
          <p:nvPr/>
        </p:nvSpPr>
        <p:spPr>
          <a:xfrm>
            <a:off x="6617878" y="5362445"/>
            <a:ext cx="105626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3" name="Rectangle 184"/>
          <p:cNvSpPr/>
          <p:nvPr/>
        </p:nvSpPr>
        <p:spPr>
          <a:xfrm>
            <a:off x="4125999" y="5362446"/>
            <a:ext cx="1056268" cy="457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4" name="Rectangle 185"/>
          <p:cNvSpPr/>
          <p:nvPr/>
        </p:nvSpPr>
        <p:spPr>
          <a:xfrm>
            <a:off x="4242029" y="5283991"/>
            <a:ext cx="582708" cy="459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5" name="Rectangle 186"/>
          <p:cNvSpPr/>
          <p:nvPr/>
        </p:nvSpPr>
        <p:spPr>
          <a:xfrm>
            <a:off x="5324150" y="5282395"/>
            <a:ext cx="582708" cy="459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6" name="Elbow Connector 27"/>
          <p:cNvCxnSpPr>
            <a:endCxn id="96" idx="3"/>
          </p:cNvCxnSpPr>
          <p:nvPr/>
        </p:nvCxnSpPr>
        <p:spPr>
          <a:xfrm rot="16200000" flipH="1">
            <a:off x="3064404" y="4199399"/>
            <a:ext cx="825448" cy="9424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87"/>
          <p:cNvSpPr txBox="1"/>
          <p:nvPr/>
        </p:nvSpPr>
        <p:spPr>
          <a:xfrm>
            <a:off x="1707803" y="3846421"/>
            <a:ext cx="1124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Micro Bumps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8" name="TextBox 189"/>
          <p:cNvSpPr txBox="1"/>
          <p:nvPr/>
        </p:nvSpPr>
        <p:spPr>
          <a:xfrm>
            <a:off x="6726149" y="4320182"/>
            <a:ext cx="1125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HMC </a:t>
            </a:r>
            <a:endParaRPr lang="en-US" sz="1200" dirty="0"/>
          </a:p>
        </p:txBody>
      </p:sp>
      <p:sp>
        <p:nvSpPr>
          <p:cNvPr id="139" name="TextBox 190"/>
          <p:cNvSpPr txBox="1"/>
          <p:nvPr/>
        </p:nvSpPr>
        <p:spPr>
          <a:xfrm>
            <a:off x="1937880" y="4331603"/>
            <a:ext cx="1125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HMC </a:t>
            </a:r>
            <a:endParaRPr lang="en-US" sz="1200" dirty="0"/>
          </a:p>
        </p:txBody>
      </p:sp>
      <p:cxnSp>
        <p:nvCxnSpPr>
          <p:cNvPr id="140" name="Elbow Connector 38"/>
          <p:cNvCxnSpPr>
            <a:stCxn id="88" idx="2"/>
            <a:endCxn id="47" idx="3"/>
          </p:cNvCxnSpPr>
          <p:nvPr/>
        </p:nvCxnSpPr>
        <p:spPr>
          <a:xfrm rot="16200000" flipH="1">
            <a:off x="1052428" y="4304481"/>
            <a:ext cx="724624" cy="12518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Elbow Connector 42"/>
          <p:cNvCxnSpPr/>
          <p:nvPr/>
        </p:nvCxnSpPr>
        <p:spPr>
          <a:xfrm rot="5400000">
            <a:off x="7670257" y="4258213"/>
            <a:ext cx="651601" cy="204202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lbow Connector 46"/>
          <p:cNvCxnSpPr/>
          <p:nvPr/>
        </p:nvCxnSpPr>
        <p:spPr>
          <a:xfrm rot="5400000">
            <a:off x="7537639" y="4122062"/>
            <a:ext cx="648068" cy="47297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49"/>
          <p:cNvSpPr/>
          <p:nvPr/>
        </p:nvSpPr>
        <p:spPr>
          <a:xfrm>
            <a:off x="1544679" y="5222324"/>
            <a:ext cx="290975" cy="311975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4" name="TextBox 191"/>
          <p:cNvSpPr txBox="1"/>
          <p:nvPr/>
        </p:nvSpPr>
        <p:spPr>
          <a:xfrm>
            <a:off x="1398808" y="6135687"/>
            <a:ext cx="1124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Redistribution layer</a:t>
            </a:r>
            <a:endParaRPr lang="en-US" sz="1200" dirty="0">
              <a:solidFill>
                <a:schemeClr val="tx1"/>
              </a:solidFill>
            </a:endParaRPr>
          </a:p>
        </p:txBody>
      </p:sp>
      <p:cxnSp>
        <p:nvCxnSpPr>
          <p:cNvPr id="145" name="Elbow Connector 57"/>
          <p:cNvCxnSpPr/>
          <p:nvPr/>
        </p:nvCxnSpPr>
        <p:spPr>
          <a:xfrm rot="16200000" flipH="1">
            <a:off x="6577797" y="4182864"/>
            <a:ext cx="541858" cy="245155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Elbow Connector 59"/>
          <p:cNvCxnSpPr>
            <a:stCxn id="137" idx="2"/>
          </p:cNvCxnSpPr>
          <p:nvPr/>
        </p:nvCxnSpPr>
        <p:spPr>
          <a:xfrm rot="5400000">
            <a:off x="2034171" y="4313829"/>
            <a:ext cx="426536" cy="45719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Oval 149"/>
          <p:cNvSpPr/>
          <p:nvPr/>
        </p:nvSpPr>
        <p:spPr>
          <a:xfrm>
            <a:off x="3694745" y="5596616"/>
            <a:ext cx="273248" cy="325735"/>
          </a:xfrm>
          <a:prstGeom prst="ellipse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8" name="Oval 177"/>
          <p:cNvSpPr/>
          <p:nvPr/>
        </p:nvSpPr>
        <p:spPr>
          <a:xfrm>
            <a:off x="1544679" y="5222324"/>
            <a:ext cx="290975" cy="311975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9" name="Elbow Connector 188"/>
          <p:cNvCxnSpPr/>
          <p:nvPr/>
        </p:nvCxnSpPr>
        <p:spPr>
          <a:xfrm rot="16200000" flipV="1">
            <a:off x="4455569" y="5295764"/>
            <a:ext cx="962734" cy="717111"/>
          </a:xfrm>
          <a:prstGeom prst="bentConnector3">
            <a:avLst>
              <a:gd name="adj1" fmla="val 59893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Elbow Connector 193"/>
          <p:cNvCxnSpPr/>
          <p:nvPr/>
        </p:nvCxnSpPr>
        <p:spPr>
          <a:xfrm rot="16200000" flipV="1">
            <a:off x="5485193" y="5203109"/>
            <a:ext cx="1154140" cy="73350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Elbow Connector 194"/>
          <p:cNvCxnSpPr/>
          <p:nvPr/>
        </p:nvCxnSpPr>
        <p:spPr>
          <a:xfrm rot="16200000" flipV="1">
            <a:off x="1553635" y="5728018"/>
            <a:ext cx="647076" cy="168261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Elbow Connector 195"/>
          <p:cNvCxnSpPr/>
          <p:nvPr/>
        </p:nvCxnSpPr>
        <p:spPr>
          <a:xfrm rot="16200000" flipV="1">
            <a:off x="3810436" y="5992190"/>
            <a:ext cx="260939" cy="25856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Elbow Connector 196"/>
          <p:cNvCxnSpPr/>
          <p:nvPr/>
        </p:nvCxnSpPr>
        <p:spPr>
          <a:xfrm rot="5400000" flipH="1" flipV="1">
            <a:off x="7231941" y="5791782"/>
            <a:ext cx="612630" cy="97664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Oval 197"/>
          <p:cNvSpPr/>
          <p:nvPr/>
        </p:nvSpPr>
        <p:spPr>
          <a:xfrm>
            <a:off x="7441600" y="5222324"/>
            <a:ext cx="290975" cy="311975"/>
          </a:xfrm>
          <a:prstGeom prst="ellipse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5" name="Elbow Connector 198"/>
          <p:cNvCxnSpPr/>
          <p:nvPr/>
        </p:nvCxnSpPr>
        <p:spPr>
          <a:xfrm rot="16200000" flipV="1">
            <a:off x="2578356" y="5485521"/>
            <a:ext cx="696356" cy="460002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6" name="Gruppo 155"/>
          <p:cNvGrpSpPr/>
          <p:nvPr/>
        </p:nvGrpSpPr>
        <p:grpSpPr>
          <a:xfrm>
            <a:off x="5480359" y="2120205"/>
            <a:ext cx="3772161" cy="1452811"/>
            <a:chOff x="977522" y="3124200"/>
            <a:chExt cx="7524972" cy="2898168"/>
          </a:xfrm>
        </p:grpSpPr>
        <p:sp>
          <p:nvSpPr>
            <p:cNvPr id="157" name="Rectangle 9"/>
            <p:cNvSpPr/>
            <p:nvPr/>
          </p:nvSpPr>
          <p:spPr>
            <a:xfrm>
              <a:off x="1104103" y="3640246"/>
              <a:ext cx="6858000" cy="84978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58" name="Rectangle 12"/>
            <p:cNvSpPr/>
            <p:nvPr/>
          </p:nvSpPr>
          <p:spPr>
            <a:xfrm>
              <a:off x="6229991" y="4169846"/>
              <a:ext cx="1295400" cy="3048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159" name="Rectangle 4"/>
            <p:cNvSpPr/>
            <p:nvPr/>
          </p:nvSpPr>
          <p:spPr>
            <a:xfrm>
              <a:off x="1104103" y="4489147"/>
              <a:ext cx="6858000" cy="22860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0" name="Rectangle 3"/>
            <p:cNvSpPr/>
            <p:nvPr/>
          </p:nvSpPr>
          <p:spPr>
            <a:xfrm>
              <a:off x="1104103" y="4717746"/>
              <a:ext cx="6858000" cy="84485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1" name="Rectangle 6"/>
            <p:cNvSpPr/>
            <p:nvPr/>
          </p:nvSpPr>
          <p:spPr>
            <a:xfrm>
              <a:off x="1859091" y="4185228"/>
              <a:ext cx="109728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r>
                <a:rPr lang="en-US" sz="900" dirty="0" smtClean="0"/>
                <a:t>P</a:t>
              </a:r>
              <a:endParaRPr lang="en-US" sz="900" dirty="0"/>
            </a:p>
          </p:txBody>
        </p:sp>
        <p:sp>
          <p:nvSpPr>
            <p:cNvPr id="162" name="Rectangle 8"/>
            <p:cNvSpPr/>
            <p:nvPr/>
          </p:nvSpPr>
          <p:spPr>
            <a:xfrm>
              <a:off x="4097797" y="4183746"/>
              <a:ext cx="1104292" cy="30480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r>
                <a:rPr lang="en-US" sz="1400" dirty="0" smtClean="0"/>
                <a:t>  </a:t>
              </a:r>
              <a:r>
                <a:rPr lang="en-US" sz="900" dirty="0" smtClean="0"/>
                <a:t>N</a:t>
              </a:r>
              <a:endParaRPr lang="en-US" sz="900" dirty="0"/>
            </a:p>
          </p:txBody>
        </p:sp>
        <p:sp>
          <p:nvSpPr>
            <p:cNvPr id="163" name="Rectangle 10"/>
            <p:cNvSpPr/>
            <p:nvPr/>
          </p:nvSpPr>
          <p:spPr>
            <a:xfrm>
              <a:off x="6229991" y="3877831"/>
              <a:ext cx="647700" cy="3048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Ge</a:t>
              </a:r>
              <a:endParaRPr lang="en-US" sz="900" dirty="0"/>
            </a:p>
          </p:txBody>
        </p:sp>
        <p:sp>
          <p:nvSpPr>
            <p:cNvPr id="164" name="Rectangle 11"/>
            <p:cNvSpPr/>
            <p:nvPr/>
          </p:nvSpPr>
          <p:spPr>
            <a:xfrm>
              <a:off x="5202089" y="4380628"/>
              <a:ext cx="563880" cy="10791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P+</a:t>
              </a:r>
              <a:endParaRPr lang="en-US" sz="900" dirty="0"/>
            </a:p>
          </p:txBody>
        </p:sp>
        <p:sp>
          <p:nvSpPr>
            <p:cNvPr id="165" name="Rectangle 14"/>
            <p:cNvSpPr/>
            <p:nvPr/>
          </p:nvSpPr>
          <p:spPr>
            <a:xfrm>
              <a:off x="3153883" y="3634767"/>
              <a:ext cx="106680" cy="772864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6" name="Rectangle 15"/>
            <p:cNvSpPr/>
            <p:nvPr/>
          </p:nvSpPr>
          <p:spPr>
            <a:xfrm>
              <a:off x="5475612" y="3634167"/>
              <a:ext cx="106680" cy="746462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7" name="Rectangle 16"/>
            <p:cNvSpPr/>
            <p:nvPr/>
          </p:nvSpPr>
          <p:spPr>
            <a:xfrm>
              <a:off x="1554934" y="3650945"/>
              <a:ext cx="106680" cy="756686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8" name="Rectangle 18"/>
            <p:cNvSpPr/>
            <p:nvPr/>
          </p:nvSpPr>
          <p:spPr>
            <a:xfrm>
              <a:off x="7296791" y="3634768"/>
              <a:ext cx="106680" cy="550460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69" name="Rectangle 19"/>
            <p:cNvSpPr/>
            <p:nvPr/>
          </p:nvSpPr>
          <p:spPr>
            <a:xfrm>
              <a:off x="6447161" y="3634767"/>
              <a:ext cx="106680" cy="244031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0" name="Rectangle 20"/>
            <p:cNvSpPr/>
            <p:nvPr/>
          </p:nvSpPr>
          <p:spPr>
            <a:xfrm>
              <a:off x="4653449" y="4183746"/>
              <a:ext cx="548640" cy="3048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</a:t>
              </a:r>
              <a:endParaRPr lang="en-US" sz="900" dirty="0"/>
            </a:p>
          </p:txBody>
        </p:sp>
        <p:sp>
          <p:nvSpPr>
            <p:cNvPr id="171" name="Rectangle 21"/>
            <p:cNvSpPr/>
            <p:nvPr/>
          </p:nvSpPr>
          <p:spPr>
            <a:xfrm>
              <a:off x="2407731" y="4185228"/>
              <a:ext cx="548640" cy="304800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N</a:t>
              </a:r>
              <a:endParaRPr lang="en-US" sz="900" dirty="0"/>
            </a:p>
          </p:txBody>
        </p:sp>
        <p:sp>
          <p:nvSpPr>
            <p:cNvPr id="172" name="Rectangle 22"/>
            <p:cNvSpPr/>
            <p:nvPr/>
          </p:nvSpPr>
          <p:spPr>
            <a:xfrm>
              <a:off x="6229991" y="4168169"/>
              <a:ext cx="1295400" cy="762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3" name="Rectangle 23"/>
            <p:cNvSpPr/>
            <p:nvPr/>
          </p:nvSpPr>
          <p:spPr>
            <a:xfrm>
              <a:off x="6229991" y="3878798"/>
              <a:ext cx="647700" cy="457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74" name="TextBox 13"/>
            <p:cNvSpPr txBox="1"/>
            <p:nvPr/>
          </p:nvSpPr>
          <p:spPr>
            <a:xfrm>
              <a:off x="4097796" y="5285599"/>
              <a:ext cx="1248883" cy="73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Si Substrate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5" name="TextBox 24"/>
            <p:cNvSpPr txBox="1"/>
            <p:nvPr/>
          </p:nvSpPr>
          <p:spPr>
            <a:xfrm>
              <a:off x="5101938" y="4464948"/>
              <a:ext cx="1248883" cy="46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BOX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6" name="TextBox 17"/>
            <p:cNvSpPr txBox="1"/>
            <p:nvPr/>
          </p:nvSpPr>
          <p:spPr>
            <a:xfrm>
              <a:off x="6061710" y="4060630"/>
              <a:ext cx="438792" cy="73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N+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7" name="TextBox 25"/>
            <p:cNvSpPr txBox="1"/>
            <p:nvPr/>
          </p:nvSpPr>
          <p:spPr>
            <a:xfrm>
              <a:off x="6084121" y="3771497"/>
              <a:ext cx="533400" cy="73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P+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78" name="TextBox 26"/>
            <p:cNvSpPr txBox="1"/>
            <p:nvPr/>
          </p:nvSpPr>
          <p:spPr>
            <a:xfrm>
              <a:off x="6178729" y="4203334"/>
              <a:ext cx="1447799" cy="982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/>
                  </a:solidFill>
                </a:rPr>
                <a:t>Silicon Waveguide</a:t>
              </a:r>
            </a:p>
            <a:p>
              <a:endParaRPr lang="en-US" sz="700" dirty="0">
                <a:solidFill>
                  <a:schemeClr val="tx1"/>
                </a:solidFill>
              </a:endParaRPr>
            </a:p>
          </p:txBody>
        </p:sp>
        <p:sp>
          <p:nvSpPr>
            <p:cNvPr id="179" name="Rectangle 5"/>
            <p:cNvSpPr/>
            <p:nvPr/>
          </p:nvSpPr>
          <p:spPr>
            <a:xfrm>
              <a:off x="1424143" y="4398588"/>
              <a:ext cx="441960" cy="9144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P+</a:t>
              </a:r>
              <a:endParaRPr lang="en-US" sz="900" dirty="0"/>
            </a:p>
          </p:txBody>
        </p:sp>
        <p:sp>
          <p:nvSpPr>
            <p:cNvPr id="180" name="Rectangle 27"/>
            <p:cNvSpPr/>
            <p:nvPr/>
          </p:nvSpPr>
          <p:spPr>
            <a:xfrm>
              <a:off x="2956371" y="3505200"/>
              <a:ext cx="487680" cy="135046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1" name="Rectangle 28"/>
            <p:cNvSpPr/>
            <p:nvPr/>
          </p:nvSpPr>
          <p:spPr>
            <a:xfrm>
              <a:off x="5285112" y="3504599"/>
              <a:ext cx="487680" cy="135046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2" name="Rectangle 29"/>
            <p:cNvSpPr/>
            <p:nvPr/>
          </p:nvSpPr>
          <p:spPr>
            <a:xfrm>
              <a:off x="6229991" y="3505200"/>
              <a:ext cx="487680" cy="135046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3" name="Rectangle 30"/>
            <p:cNvSpPr/>
            <p:nvPr/>
          </p:nvSpPr>
          <p:spPr>
            <a:xfrm>
              <a:off x="7106291" y="3515901"/>
              <a:ext cx="487680" cy="135046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4" name="Rectangle 31"/>
            <p:cNvSpPr/>
            <p:nvPr/>
          </p:nvSpPr>
          <p:spPr>
            <a:xfrm>
              <a:off x="1364434" y="3515901"/>
              <a:ext cx="487680" cy="135046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5" name="Rectangle 7"/>
            <p:cNvSpPr/>
            <p:nvPr/>
          </p:nvSpPr>
          <p:spPr>
            <a:xfrm>
              <a:off x="2956371" y="4407631"/>
              <a:ext cx="487680" cy="888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N+</a:t>
              </a:r>
              <a:endParaRPr lang="en-US" sz="900" dirty="0"/>
            </a:p>
          </p:txBody>
        </p:sp>
        <p:sp>
          <p:nvSpPr>
            <p:cNvPr id="186" name="Rectangle 32"/>
            <p:cNvSpPr/>
            <p:nvPr/>
          </p:nvSpPr>
          <p:spPr>
            <a:xfrm>
              <a:off x="3610117" y="4398588"/>
              <a:ext cx="487680" cy="88867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900" dirty="0" smtClean="0"/>
                <a:t>N+</a:t>
              </a:r>
              <a:endParaRPr lang="en-US" sz="900" dirty="0"/>
            </a:p>
          </p:txBody>
        </p:sp>
        <p:sp>
          <p:nvSpPr>
            <p:cNvPr id="187" name="Rectangle 33"/>
            <p:cNvSpPr/>
            <p:nvPr/>
          </p:nvSpPr>
          <p:spPr>
            <a:xfrm>
              <a:off x="3800617" y="3628582"/>
              <a:ext cx="106680" cy="772864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88" name="Rectangle 34"/>
            <p:cNvSpPr/>
            <p:nvPr/>
          </p:nvSpPr>
          <p:spPr>
            <a:xfrm>
              <a:off x="3610117" y="3505200"/>
              <a:ext cx="487680" cy="135046"/>
            </a:xfrm>
            <a:prstGeom prst="rect">
              <a:avLst/>
            </a:prstGeom>
            <a:solidFill>
              <a:srgbClr val="996633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189" name="Straight Arrow Connector 36"/>
            <p:cNvCxnSpPr/>
            <p:nvPr/>
          </p:nvCxnSpPr>
          <p:spPr>
            <a:xfrm>
              <a:off x="2286000" y="4185228"/>
              <a:ext cx="0" cy="30391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38"/>
            <p:cNvCxnSpPr/>
            <p:nvPr/>
          </p:nvCxnSpPr>
          <p:spPr>
            <a:xfrm>
              <a:off x="1438586" y="4254116"/>
              <a:ext cx="0" cy="1362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Arrow Connector 39"/>
            <p:cNvCxnSpPr/>
            <p:nvPr/>
          </p:nvCxnSpPr>
          <p:spPr>
            <a:xfrm flipV="1">
              <a:off x="1438586" y="4490028"/>
              <a:ext cx="0" cy="13626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TextBox 40"/>
            <p:cNvSpPr txBox="1"/>
            <p:nvPr/>
          </p:nvSpPr>
          <p:spPr>
            <a:xfrm>
              <a:off x="1987172" y="3967369"/>
              <a:ext cx="990601" cy="73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220nm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193" name="TextBox 41"/>
            <p:cNvSpPr txBox="1"/>
            <p:nvPr/>
          </p:nvSpPr>
          <p:spPr>
            <a:xfrm>
              <a:off x="977522" y="4031347"/>
              <a:ext cx="990601" cy="73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100nm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94" name="Straight Arrow Connector 43"/>
            <p:cNvCxnSpPr/>
            <p:nvPr/>
          </p:nvCxnSpPr>
          <p:spPr>
            <a:xfrm>
              <a:off x="1608274" y="4876800"/>
              <a:ext cx="4164518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44"/>
            <p:cNvSpPr txBox="1"/>
            <p:nvPr/>
          </p:nvSpPr>
          <p:spPr>
            <a:xfrm>
              <a:off x="3153884" y="4743144"/>
              <a:ext cx="1248883" cy="1013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MZI Modulator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96" name="Straight Arrow Connector 47"/>
            <p:cNvCxnSpPr/>
            <p:nvPr/>
          </p:nvCxnSpPr>
          <p:spPr>
            <a:xfrm>
              <a:off x="6173201" y="4861089"/>
              <a:ext cx="1517470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7" name="TextBox 45"/>
            <p:cNvSpPr txBox="1"/>
            <p:nvPr/>
          </p:nvSpPr>
          <p:spPr>
            <a:xfrm>
              <a:off x="6147935" y="4722589"/>
              <a:ext cx="1517470" cy="1013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 smtClean="0">
                  <a:solidFill>
                    <a:schemeClr val="tx1"/>
                  </a:solidFill>
                </a:rPr>
                <a:t>Ge Photodetector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198" name="Straight Arrow Connector 49"/>
            <p:cNvCxnSpPr/>
            <p:nvPr/>
          </p:nvCxnSpPr>
          <p:spPr>
            <a:xfrm>
              <a:off x="7848600" y="3640246"/>
              <a:ext cx="0" cy="847209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9" name="TextBox 50"/>
            <p:cNvSpPr txBox="1"/>
            <p:nvPr/>
          </p:nvSpPr>
          <p:spPr>
            <a:xfrm>
              <a:off x="7511893" y="3828870"/>
              <a:ext cx="990601" cy="46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1.5um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00" name="TextBox 51"/>
            <p:cNvSpPr txBox="1"/>
            <p:nvPr/>
          </p:nvSpPr>
          <p:spPr>
            <a:xfrm>
              <a:off x="4154642" y="3740297"/>
              <a:ext cx="990601" cy="460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Oxide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01" name="TextBox 52"/>
            <p:cNvSpPr txBox="1"/>
            <p:nvPr/>
          </p:nvSpPr>
          <p:spPr>
            <a:xfrm>
              <a:off x="977522" y="3124200"/>
              <a:ext cx="1162902" cy="73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Metal Pad / via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202" name="Straight Arrow Connector 54"/>
            <p:cNvCxnSpPr/>
            <p:nvPr/>
          </p:nvCxnSpPr>
          <p:spPr>
            <a:xfrm>
              <a:off x="1852114" y="3967370"/>
              <a:ext cx="1104257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3" name="TextBox 55"/>
            <p:cNvSpPr txBox="1"/>
            <p:nvPr/>
          </p:nvSpPr>
          <p:spPr>
            <a:xfrm>
              <a:off x="1987172" y="3690370"/>
              <a:ext cx="990601" cy="73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480nm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7" name="Connettore 2 6"/>
          <p:cNvCxnSpPr/>
          <p:nvPr/>
        </p:nvCxnSpPr>
        <p:spPr bwMode="auto">
          <a:xfrm flipH="1">
            <a:off x="6078389" y="3054508"/>
            <a:ext cx="48191" cy="1941577"/>
          </a:xfrm>
          <a:prstGeom prst="straightConnector1">
            <a:avLst/>
          </a:prstGeom>
          <a:solidFill>
            <a:srgbClr val="00B8FF"/>
          </a:solidFill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07" name="CasellaDiTesto 206"/>
          <p:cNvSpPr txBox="1"/>
          <p:nvPr/>
        </p:nvSpPr>
        <p:spPr>
          <a:xfrm>
            <a:off x="776985" y="951111"/>
            <a:ext cx="265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Si </a:t>
            </a:r>
            <a:r>
              <a:rPr lang="it-IT" sz="2000" b="1" dirty="0" err="1" smtClean="0">
                <a:solidFill>
                  <a:schemeClr val="tx1"/>
                </a:solidFill>
              </a:rPr>
              <a:t>Interposer</a:t>
            </a:r>
            <a:endParaRPr lang="it-IT" sz="2000" b="1" dirty="0">
              <a:solidFill>
                <a:schemeClr val="tx1"/>
              </a:solidFill>
            </a:endParaRPr>
          </a:p>
        </p:txBody>
      </p:sp>
      <p:sp>
        <p:nvSpPr>
          <p:cNvPr id="208" name="CasellaDiTesto 207"/>
          <p:cNvSpPr txBox="1"/>
          <p:nvPr/>
        </p:nvSpPr>
        <p:spPr>
          <a:xfrm>
            <a:off x="352343" y="3255367"/>
            <a:ext cx="3056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1"/>
                </a:solidFill>
              </a:rPr>
              <a:t>Si Optical </a:t>
            </a:r>
            <a:r>
              <a:rPr lang="it-IT" sz="2000" b="1" dirty="0" err="1" smtClean="0">
                <a:solidFill>
                  <a:schemeClr val="tx1"/>
                </a:solidFill>
              </a:rPr>
              <a:t>Interposer</a:t>
            </a:r>
            <a:endParaRPr lang="it-IT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97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97005"/>
              </p:ext>
            </p:extLst>
          </p:nvPr>
        </p:nvGraphicFramePr>
        <p:xfrm>
          <a:off x="662940" y="1028700"/>
          <a:ext cx="7612380" cy="4298174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1548550"/>
                <a:gridCol w="1394331"/>
                <a:gridCol w="1327557"/>
                <a:gridCol w="1014348"/>
                <a:gridCol w="1129614"/>
                <a:gridCol w="1197980"/>
              </a:tblGrid>
              <a:tr h="544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Parameter/device type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MZI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Microring</a:t>
                      </a:r>
                      <a:endParaRPr lang="en-US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MZI MOSCAP</a:t>
                      </a:r>
                      <a:endParaRPr lang="en-US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FK Ge EAM</a:t>
                      </a:r>
                      <a:endParaRPr lang="en-US" sz="13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Hybrid </a:t>
                      </a:r>
                      <a:r>
                        <a:rPr lang="en-US" sz="1300" dirty="0" err="1">
                          <a:effectLst/>
                        </a:rPr>
                        <a:t>InP</a:t>
                      </a:r>
                      <a:r>
                        <a:rPr lang="en-US" sz="1300" dirty="0">
                          <a:effectLst/>
                        </a:rPr>
                        <a:t>/Si MZI</a:t>
                      </a:r>
                      <a:endParaRPr lang="en-US" sz="13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3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Bandwidth (nm)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&gt;20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0.1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&gt;100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20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100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4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Temp Sensitivity (GHz/K)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NA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 ÷ 10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NA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NA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?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4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Energy Cost (fJ/bit)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 ÷ 30 x10</a:t>
                      </a:r>
                      <a:r>
                        <a:rPr lang="en-US" sz="1300" baseline="30000" dirty="0">
                          <a:effectLst/>
                        </a:rPr>
                        <a:t>3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 ÷ 50 *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500**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50 ÷ 100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8000 (state switching)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3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Footprint (µm</a:t>
                      </a:r>
                      <a:r>
                        <a:rPr lang="en-US" sz="1300" baseline="30000">
                          <a:effectLst/>
                        </a:rPr>
                        <a:t>2</a:t>
                      </a:r>
                      <a:r>
                        <a:rPr lang="en-US" sz="1300">
                          <a:effectLst/>
                        </a:rPr>
                        <a:t>)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200 ÷ 10000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20 ÷ 100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500x5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25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250 ÷ 500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3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Speed (GHz)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30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25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10***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30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25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3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Insertion Loss (dB)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7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7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 smtClean="0">
                          <a:effectLst/>
                        </a:rPr>
                        <a:t>15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3 ÷ 4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82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Extintion Ratio (dB)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1 @ 30Gb/s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8 @ 16 Gb/s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&gt;10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 ÷ 7.5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10 @ 25Gb/s, 18 static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23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Voltage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6.5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 ÷ 2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4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1.2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46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>
                          <a:effectLst/>
                        </a:rPr>
                        <a:t>Static Tuning</a:t>
                      </a:r>
                      <a:endParaRPr lang="en-US" sz="13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Phase adjustment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0.2 nm/</a:t>
                      </a:r>
                      <a:r>
                        <a:rPr lang="en-US" sz="1300" dirty="0" err="1">
                          <a:effectLst/>
                        </a:rPr>
                        <a:t>mW</a:t>
                      </a:r>
                      <a:r>
                        <a:rPr lang="en-US" sz="1300" dirty="0">
                          <a:effectLst/>
                        </a:rPr>
                        <a:t> (thermal)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Phase adjustment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 </a:t>
                      </a:r>
                      <a:endParaRPr lang="en-US" sz="13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489" name="Rectangle 2"/>
          <p:cNvSpPr>
            <a:spLocks noChangeArrowheads="1"/>
          </p:cNvSpPr>
          <p:nvPr/>
        </p:nvSpPr>
        <p:spPr bwMode="auto">
          <a:xfrm>
            <a:off x="1067277" y="5639277"/>
            <a:ext cx="2734628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9" tIns="45719" rIns="91439" bIns="45719" anchor="ctr">
            <a:spAutoFit/>
          </a:bodyPr>
          <a:lstStyle/>
          <a:p>
            <a:pPr defTabSz="912972"/>
            <a:r>
              <a:rPr lang="en-US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* add 100fJ/bit for thermal trimming</a:t>
            </a:r>
            <a:endParaRPr lang="en-US" sz="80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defTabSz="912972" eaLnBrk="0" hangingPunct="0"/>
            <a:r>
              <a:rPr lang="en-US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** 1pJ/bit including driver</a:t>
            </a:r>
            <a:endParaRPr lang="en-US" sz="800">
              <a:latin typeface="Arial" pitchFamily="34" charset="0"/>
              <a:cs typeface="Arial" pitchFamily="34" charset="0"/>
            </a:endParaRPr>
          </a:p>
          <a:p>
            <a:pPr defTabSz="912972" eaLnBrk="0" hangingPunct="0"/>
            <a:r>
              <a:rPr lang="en-US" sz="1100">
                <a:latin typeface="Calibri" pitchFamily="34" charset="0"/>
                <a:ea typeface="Calibri" pitchFamily="34" charset="0"/>
                <a:cs typeface="Calibri" pitchFamily="34" charset="0"/>
              </a:rPr>
              <a:t>*** progressing towards 40Gb/s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7490" name="Rectangle 12"/>
          <p:cNvSpPr>
            <a:spLocks noChangeArrowheads="1"/>
          </p:cNvSpPr>
          <p:nvPr/>
        </p:nvSpPr>
        <p:spPr bwMode="auto">
          <a:xfrm>
            <a:off x="1348740" y="205740"/>
            <a:ext cx="6035040" cy="52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ctr" defTabSz="912972"/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Si </a:t>
            </a: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Photonics Modulators</a:t>
            </a:r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 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0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>
            <a:spLocks noChangeArrowheads="1"/>
          </p:cNvSpPr>
          <p:nvPr/>
        </p:nvSpPr>
        <p:spPr bwMode="auto">
          <a:xfrm>
            <a:off x="1187624" y="260648"/>
            <a:ext cx="6120680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 algn="ctr" defTabSz="912972"/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Si Photonics: </a:t>
            </a: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Accumulation Modulator</a:t>
            </a:r>
            <a:endParaRPr lang="en-US" sz="27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057628" cy="5267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88" y="5638459"/>
            <a:ext cx="1129308" cy="609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094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123248" y="6247925"/>
            <a:ext cx="2897505" cy="458628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1pPr>
            <a:lvl2pPr marL="668655" indent="-257175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2pPr>
            <a:lvl3pPr marL="1028700" indent="-20574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3pPr>
            <a:lvl4pPr marL="1440180" indent="-20574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4pPr>
            <a:lvl5pPr marL="1851660" indent="-205740" eaLnBrk="0" hangingPunct="0">
              <a:defRPr sz="2200">
                <a:solidFill>
                  <a:schemeClr val="tx1"/>
                </a:solidFill>
                <a:latin typeface="Times New Roman" pitchFamily="18" charset="0"/>
              </a:defRPr>
            </a:lvl5pPr>
            <a:lvl6pPr marL="2263140" indent="-20574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6pPr>
            <a:lvl7pPr marL="2674620" indent="-20574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7pPr>
            <a:lvl8pPr marL="3086100" indent="-20574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8pPr>
            <a:lvl9pPr marL="3497580" indent="-20574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fld id="{5194A258-8424-4265-ADA4-E7EBC6A3E71D}" type="slidenum">
              <a:rPr lang="en-US" sz="1300">
                <a:solidFill>
                  <a:srgbClr val="000000"/>
                </a:solidFill>
              </a:rPr>
              <a:pPr algn="ctr" eaLnBrk="1" hangingPunct="1"/>
              <a:t>16</a:t>
            </a:fld>
            <a:endParaRPr lang="en-US" sz="1300">
              <a:solidFill>
                <a:srgbClr val="00000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586254"/>
              </p:ext>
            </p:extLst>
          </p:nvPr>
        </p:nvGraphicFramePr>
        <p:xfrm>
          <a:off x="761524" y="1394460"/>
          <a:ext cx="7315200" cy="431822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28669"/>
                <a:gridCol w="694188"/>
                <a:gridCol w="971863"/>
                <a:gridCol w="624770"/>
                <a:gridCol w="971863"/>
                <a:gridCol w="1066447"/>
                <a:gridCol w="946699"/>
                <a:gridCol w="1110701"/>
              </a:tblGrid>
              <a:tr h="67040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Responsivity (A/W) @ 1550nm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3dB bandwidth (GHz)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Dark Current Density (mA/cm</a:t>
                      </a:r>
                      <a:r>
                        <a:rPr lang="en-US" sz="1100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Dark Current (</a:t>
                      </a:r>
                      <a:r>
                        <a:rPr lang="en-US" sz="1100" dirty="0" err="1">
                          <a:solidFill>
                            <a:schemeClr val="bg1"/>
                          </a:solidFill>
                          <a:effectLst/>
                        </a:rPr>
                        <a:t>μA</a:t>
                      </a: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) @ -1V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Device Design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Reference 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335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Max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0 bias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Max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bg1"/>
                          </a:solidFill>
                          <a:effectLst/>
                        </a:rPr>
                        <a:t>0 bias</a:t>
                      </a:r>
                      <a:endParaRPr lang="en-US" sz="11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3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1.0@-3V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4.5@-3V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0.7</a:t>
                      </a:r>
                      <a:r>
                        <a:rPr lang="en-US" sz="1100" baseline="30000">
                          <a:solidFill>
                            <a:schemeClr val="tx1"/>
                          </a:solidFill>
                          <a:effectLst/>
                        </a:rPr>
                        <a:t>*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2×10</a:t>
                      </a:r>
                      <a:r>
                        <a:rPr lang="en-US" sz="1100" baseline="30000">
                          <a:solidFill>
                            <a:schemeClr val="tx1"/>
                          </a:solidFill>
                          <a:effectLst/>
                        </a:rPr>
                        <a:t>-4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butt,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p-i-n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Liu 2006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Beals 2008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1.08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1.08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7.2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6.6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1.3x 10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</a:rPr>
                        <a:t>3 *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top, 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p-i-n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Ahn 2007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13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25@-6V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6.5 x 10</a:t>
                      </a:r>
                      <a:r>
                        <a:rPr lang="en-US" sz="1100" baseline="30000" dirty="0">
                          <a:solidFill>
                            <a:schemeClr val="tx1"/>
                          </a:solidFill>
                          <a:effectLst/>
                        </a:rPr>
                        <a:t>5 *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130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butt, msm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Vivien 2007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0.89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0.89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31@-2V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15.7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51@2V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0.17@-2V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bottom, p-i-n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Yin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0.85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0.85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bottom, p-i-n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effectLst/>
                        </a:rPr>
                        <a:t>Masini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1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0.65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125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0.06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bottom p-i-n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Wang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1.1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37@-3V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17.5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1.6×10</a:t>
                      </a:r>
                      <a:r>
                        <a:rPr lang="en-US" sz="1100" baseline="30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1.3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butt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p-i-n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Feng 2009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1@-4V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42@-4V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0.018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butt,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p-i-n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Vivien 2009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520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0.42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40@-2.5V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90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bottom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msm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effectLst/>
                        </a:rPr>
                        <a:t>Assefa</a:t>
                      </a:r>
                      <a:r>
                        <a:rPr lang="en-US" sz="1100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0.95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0.0046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bottom,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p-i-n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Liao 2011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43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0.64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bottom,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effectLst/>
                        </a:rPr>
                        <a:t>JFET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Wang 2011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7365" marR="2736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605" name="Rectangle 1"/>
          <p:cNvSpPr>
            <a:spLocks noChangeArrowheads="1"/>
          </p:cNvSpPr>
          <p:nvPr/>
        </p:nvSpPr>
        <p:spPr bwMode="auto">
          <a:xfrm>
            <a:off x="7828449" y="1509566"/>
            <a:ext cx="227946" cy="27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9" tIns="45719" rIns="91439" bIns="45719" anchor="ctr">
            <a:spAutoFit/>
          </a:bodyPr>
          <a:lstStyle/>
          <a:p>
            <a:pPr algn="just" defTabSz="912972"/>
            <a:r>
              <a:rPr lang="en-US" sz="120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</a:t>
            </a:r>
            <a:endParaRPr lang="en-US">
              <a:solidFill>
                <a:srgbClr val="000000"/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0606" name="TextBox 7"/>
          <p:cNvSpPr txBox="1">
            <a:spLocks noChangeArrowheads="1"/>
          </p:cNvSpPr>
          <p:nvPr/>
        </p:nvSpPr>
        <p:spPr bwMode="auto">
          <a:xfrm>
            <a:off x="5410677" y="5789295"/>
            <a:ext cx="3163749" cy="27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9" tIns="45719" rIns="91439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 dirty="0">
                <a:solidFill>
                  <a:srgbClr val="000000"/>
                </a:solidFill>
              </a:rPr>
              <a:t>J. Michel et al., </a:t>
            </a:r>
            <a:r>
              <a:rPr lang="en-US" sz="1200" i="1" dirty="0">
                <a:solidFill>
                  <a:srgbClr val="000000"/>
                </a:solidFill>
              </a:rPr>
              <a:t>Nature Photonics</a:t>
            </a:r>
            <a:r>
              <a:rPr lang="en-US" sz="1200" dirty="0">
                <a:solidFill>
                  <a:srgbClr val="000000"/>
                </a:solidFill>
              </a:rPr>
              <a:t>, </a:t>
            </a:r>
            <a:r>
              <a:rPr lang="en-US" sz="1200" b="1" dirty="0">
                <a:solidFill>
                  <a:srgbClr val="000000"/>
                </a:solidFill>
              </a:rPr>
              <a:t>4</a:t>
            </a:r>
            <a:r>
              <a:rPr lang="en-US" sz="1200" dirty="0">
                <a:solidFill>
                  <a:srgbClr val="000000"/>
                </a:solidFill>
              </a:rPr>
              <a:t>, 527 (2010</a:t>
            </a:r>
            <a:r>
              <a:rPr lang="en-US" sz="1200" dirty="0" smtClean="0">
                <a:solidFill>
                  <a:srgbClr val="000000"/>
                </a:solidFill>
              </a:rPr>
              <a:t>)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0607" name="Rectangle 12"/>
          <p:cNvSpPr>
            <a:spLocks noChangeArrowheads="1"/>
          </p:cNvSpPr>
          <p:nvPr/>
        </p:nvSpPr>
        <p:spPr bwMode="auto">
          <a:xfrm>
            <a:off x="1475656" y="260648"/>
            <a:ext cx="5760720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 algn="ctr" defTabSz="912972"/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Si Photonics: Detector Integration</a:t>
            </a:r>
            <a:endParaRPr lang="en-US" sz="27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0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224622"/>
              </p:ext>
            </p:extLst>
          </p:nvPr>
        </p:nvGraphicFramePr>
        <p:xfrm>
          <a:off x="183649" y="2852936"/>
          <a:ext cx="8826760" cy="191643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1103345"/>
                <a:gridCol w="1103345"/>
                <a:gridCol w="1103345"/>
                <a:gridCol w="1052225"/>
                <a:gridCol w="1154465"/>
                <a:gridCol w="1103345"/>
                <a:gridCol w="1103345"/>
                <a:gridCol w="1103345"/>
              </a:tblGrid>
              <a:tr h="904468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Product</a:t>
                      </a:r>
                    </a:p>
                  </a:txBody>
                  <a:tcPr marL="47625" marR="47625" marT="47625" marB="4762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Sample Availability</a:t>
                      </a:r>
                    </a:p>
                  </a:txBody>
                  <a:tcPr marL="47625" marR="47625" marT="47625" marB="4762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Pricing Each Per 1000</a:t>
                      </a:r>
                    </a:p>
                  </a:txBody>
                  <a:tcPr marL="47625" marR="47625" marT="47625" marB="4762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Data Rate (Gbps)</a:t>
                      </a:r>
                    </a:p>
                  </a:txBody>
                  <a:tcPr marL="47625" marR="47625" marT="47625" marB="4762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Detector Size (um)</a:t>
                      </a:r>
                    </a:p>
                  </a:txBody>
                  <a:tcPr marL="47625" marR="47625" marT="47625" marB="4762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Differential Output Swing (mV p-p)</a:t>
                      </a:r>
                    </a:p>
                  </a:txBody>
                  <a:tcPr marL="47625" marR="47625" marT="47625" marB="4762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Optical Modulation Amplitude (dBm)</a:t>
                      </a:r>
                    </a:p>
                  </a:txBody>
                  <a:tcPr marL="47625" marR="47625" marT="47625" marB="47625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dirty="0">
                          <a:solidFill>
                            <a:schemeClr val="bg1"/>
                          </a:solidFill>
                          <a:effectLst/>
                        </a:rPr>
                        <a:t>Power Dissipation (mW)</a:t>
                      </a:r>
                    </a:p>
                  </a:txBody>
                  <a:tcPr marL="47625" marR="47625" marT="47625" marB="47625" anchor="ctr">
                    <a:solidFill>
                      <a:schemeClr val="tx1"/>
                    </a:solidFill>
                  </a:tcPr>
                </a:tc>
              </a:tr>
              <a:tr h="44435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dirty="0">
                          <a:effectLst/>
                        </a:rPr>
                        <a:t>ADN3000-06-50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>
                          <a:effectLst/>
                        </a:rPr>
                        <a:t>Now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dirty="0">
                          <a:effectLst/>
                        </a:rPr>
                        <a:t>$3.95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dirty="0">
                          <a:effectLst/>
                        </a:rPr>
                        <a:t>6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>
                          <a:effectLst/>
                        </a:rPr>
                        <a:t>50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>
                          <a:effectLst/>
                        </a:rPr>
                        <a:t>240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dirty="0">
                          <a:effectLst/>
                        </a:rPr>
                        <a:t>-19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dirty="0">
                          <a:effectLst/>
                        </a:rPr>
                        <a:t>65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</a:tr>
              <a:tr h="444359"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>
                          <a:effectLst/>
                        </a:rPr>
                        <a:t>ADN3000-11-35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>
                          <a:effectLst/>
                        </a:rPr>
                        <a:t>Now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dirty="0">
                          <a:effectLst/>
                        </a:rPr>
                        <a:t>$5.95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>
                          <a:effectLst/>
                        </a:rPr>
                        <a:t>11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dirty="0">
                          <a:effectLst/>
                        </a:rPr>
                        <a:t>35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>
                          <a:effectLst/>
                        </a:rPr>
                        <a:t>240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>
                          <a:effectLst/>
                        </a:rPr>
                        <a:t>-17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400" dirty="0">
                          <a:effectLst/>
                        </a:rPr>
                        <a:t>65</a:t>
                      </a:r>
                    </a:p>
                  </a:txBody>
                  <a:tcPr marL="28575" marR="28575" marT="28575" marB="28575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4386" y="692696"/>
            <a:ext cx="8682003" cy="19159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ADN3000-06/11 Integrated Optical Receiver (Analog Devices)</a:t>
            </a:r>
            <a:r>
              <a:rPr kumimoji="0" lang="it-IT" sz="1050" b="1" i="0" u="none" strike="noStrike" cap="none" normalizeH="0" baseline="0" dirty="0" smtClean="0">
                <a:ln>
                  <a:noFill/>
                </a:ln>
                <a:solidFill>
                  <a:srgbClr val="5E4E4E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sz="1050" b="1" i="0" u="none" strike="noStrike" cap="none" normalizeH="0" baseline="0" dirty="0" smtClean="0">
                <a:ln>
                  <a:noFill/>
                </a:ln>
                <a:solidFill>
                  <a:srgbClr val="5E4E4E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it-IT" sz="1050" b="1" i="0" u="none" strike="noStrike" cap="none" normalizeH="0" baseline="0" dirty="0" smtClean="0">
              <a:ln>
                <a:noFill/>
              </a:ln>
              <a:solidFill>
                <a:srgbClr val="5E4E4E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Wavelength agnostic: works across all key optical wavelengths including 850 nm, 1310nm and 1550 nm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No bonding wires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Single, fully-tested die solution reduces cost: </a:t>
            </a:r>
            <a:r>
              <a:rPr lang="it-IT" sz="1800" dirty="0" smtClean="0">
                <a:solidFill>
                  <a:srgbClr val="000000"/>
                </a:solidFill>
                <a:cs typeface="Times New Roman" pitchFamily="18" charset="0"/>
              </a:rPr>
              <a:t>N</a:t>
            </a: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o separate tests required for the TIA and PD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65-mW power consumption: 50 percent powewr reduction</a:t>
            </a:r>
            <a:r>
              <a:rPr kumimoji="0" lang="it-IT" sz="1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compared to standard designs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3421" y="4869160"/>
            <a:ext cx="55143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 smtClean="0">
                <a:solidFill>
                  <a:schemeClr val="tx1"/>
                </a:solidFill>
              </a:rPr>
              <a:t>APPLICATIONS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endParaRPr lang="it-IT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Optical receivers up to </a:t>
            </a:r>
            <a:r>
              <a:rPr lang="en-US" sz="1800" dirty="0" smtClean="0">
                <a:solidFill>
                  <a:schemeClr val="tx1"/>
                </a:solidFill>
              </a:rPr>
              <a:t>10 </a:t>
            </a:r>
            <a:r>
              <a:rPr lang="en-US" sz="1800" dirty="0" err="1">
                <a:solidFill>
                  <a:schemeClr val="tx1"/>
                </a:solidFill>
              </a:rPr>
              <a:t>Gbps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r>
              <a:rPr lang="en-US" sz="1800" dirty="0">
                <a:solidFill>
                  <a:schemeClr val="tx1"/>
                </a:solidFill>
              </a:rPr>
              <a:t>6G CPRI, OBSAI, and 8G short range and LTE receivers </a:t>
            </a:r>
          </a:p>
          <a:p>
            <a:r>
              <a:rPr lang="it-IT" sz="1800" dirty="0">
                <a:solidFill>
                  <a:schemeClr val="tx1"/>
                </a:solidFill>
              </a:rPr>
              <a:t>Receiver optical subassemblies (ROSA)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255526"/>
            <a:ext cx="1679898" cy="47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67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471488" y="1618924"/>
            <a:ext cx="8146733" cy="424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1" dirty="0" smtClean="0"/>
              <a:t>VCSEL: </a:t>
            </a:r>
            <a:r>
              <a:rPr lang="en-US" sz="1800" dirty="0" smtClean="0"/>
              <a:t>conventional solution for &lt;100m reach. Good for power consumption, temperature stability, packaging and cost. MM and SM version. High T operation.</a:t>
            </a:r>
          </a:p>
          <a:p>
            <a:pPr eaLnBrk="1" hangingPunct="1"/>
            <a:endParaRPr lang="en-US" sz="1800" b="1" dirty="0"/>
          </a:p>
          <a:p>
            <a:pPr eaLnBrk="1" hangingPunct="1"/>
            <a:r>
              <a:rPr lang="en-US" sz="1800" b="1" dirty="0" smtClean="0"/>
              <a:t>Hybrid mounting </a:t>
            </a:r>
            <a:r>
              <a:rPr lang="en-US" sz="1800" b="1" dirty="0"/>
              <a:t>III-V Laser: </a:t>
            </a:r>
            <a:r>
              <a:rPr lang="en-US" sz="1800" dirty="0"/>
              <a:t>conventional solution. It can be butt coupled or coupled through grating coupler. Coupling loss 1 </a:t>
            </a:r>
            <a:r>
              <a:rPr lang="en-US" sz="1800" dirty="0" smtClean="0"/>
              <a:t>÷ 3dB, Packaging</a:t>
            </a:r>
            <a:r>
              <a:rPr lang="en-US" sz="1800" dirty="0"/>
              <a:t>, assembly. </a:t>
            </a:r>
          </a:p>
          <a:p>
            <a:pPr eaLnBrk="1" hangingPunct="1"/>
            <a:r>
              <a:rPr lang="en-US" sz="1800" dirty="0"/>
              <a:t>Cost and large consumption. </a:t>
            </a:r>
            <a:r>
              <a:rPr lang="en-US" sz="1800" dirty="0" smtClean="0"/>
              <a:t>High T operation.</a:t>
            </a:r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b="1" dirty="0"/>
              <a:t>Bonded III-V Laser: </a:t>
            </a:r>
            <a:r>
              <a:rPr lang="en-US" sz="1800" dirty="0"/>
              <a:t>remarkable solution with a certain maturity. CMOS manufacturing to be demonstrated. </a:t>
            </a:r>
            <a:r>
              <a:rPr lang="en-US" sz="1800" dirty="0" smtClean="0"/>
              <a:t>High </a:t>
            </a:r>
            <a:r>
              <a:rPr lang="en-US" sz="1800" dirty="0"/>
              <a:t>T </a:t>
            </a:r>
            <a:r>
              <a:rPr lang="en-US" sz="1800" dirty="0" smtClean="0"/>
              <a:t>operation. 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b="1" dirty="0" smtClean="0"/>
              <a:t>Quantum Dot Laser:</a:t>
            </a:r>
            <a:r>
              <a:rPr lang="en-US" sz="1800" dirty="0" smtClean="0"/>
              <a:t> </a:t>
            </a:r>
            <a:r>
              <a:rPr lang="en-US" sz="1800" dirty="0"/>
              <a:t>It can be butt coupled or coupled through grating coupler. Coupling loss 1 ÷ 3dB, TEC, Packaging, </a:t>
            </a:r>
            <a:r>
              <a:rPr lang="en-US" sz="1800" dirty="0" smtClean="0"/>
              <a:t>assembly. Very high </a:t>
            </a:r>
            <a:r>
              <a:rPr lang="en-US" sz="1800" dirty="0"/>
              <a:t>T operation.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b="1" dirty="0" err="1" smtClean="0"/>
              <a:t>Ge</a:t>
            </a:r>
            <a:r>
              <a:rPr lang="en-US" sz="1800" b="1" dirty="0" smtClean="0"/>
              <a:t> </a:t>
            </a:r>
            <a:r>
              <a:rPr lang="en-US" sz="1800" b="1" dirty="0"/>
              <a:t>Laser:</a:t>
            </a:r>
            <a:r>
              <a:rPr lang="en-US" sz="1800" dirty="0"/>
              <a:t> early stage. Monolithic integration. Potential good performance (power and threshold). Large gain BW and wide </a:t>
            </a:r>
            <a:r>
              <a:rPr lang="en-US" sz="1800" dirty="0" err="1"/>
              <a:t>tunability</a:t>
            </a:r>
            <a:r>
              <a:rPr lang="en-US" sz="1800" dirty="0"/>
              <a:t>. Best at high T (80 ÷</a:t>
            </a:r>
            <a:r>
              <a:rPr lang="en-US" sz="1800" dirty="0" smtClean="0"/>
              <a:t> 100°C).</a:t>
            </a:r>
            <a:endParaRPr lang="en-US" sz="1800" dirty="0"/>
          </a:p>
        </p:txBody>
      </p:sp>
      <p:sp>
        <p:nvSpPr>
          <p:cNvPr id="18435" name="Rectangle 12"/>
          <p:cNvSpPr>
            <a:spLocks noChangeArrowheads="1"/>
          </p:cNvSpPr>
          <p:nvPr/>
        </p:nvSpPr>
        <p:spPr bwMode="auto">
          <a:xfrm>
            <a:off x="304800" y="760935"/>
            <a:ext cx="8443664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 algn="ctr" defTabSz="912972"/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Si </a:t>
            </a: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Photonics Full integration: Integrated Laser </a:t>
            </a: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Source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41346-778A-4F8D-BBAC-7DC06769C59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1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914" y="2204864"/>
            <a:ext cx="3980681" cy="384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508104" y="6381328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tx1"/>
                </a:solidFill>
              </a:rPr>
              <a:t>Fujitsu</a:t>
            </a:r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937395"/>
            <a:ext cx="2808311" cy="287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79380"/>
            <a:ext cx="4032448" cy="1536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71128"/>
            <a:ext cx="4114800" cy="22098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7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Hybrid Silicon Platform bonds III/V wafer or die to silicon. 150-mm wafer bonding and processing possible;</a:t>
            </a:r>
          </a:p>
          <a:p>
            <a:pPr>
              <a:buFont typeface="Arial" pitchFamily="34" charset="0"/>
              <a:buChar char="•"/>
            </a:pPr>
            <a:r>
              <a:rPr lang="en-US" sz="17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III/V processed in low-temperature back-end process;</a:t>
            </a:r>
          </a:p>
          <a:p>
            <a:pPr>
              <a:buFont typeface="Arial" pitchFamily="34" charset="0"/>
              <a:buChar char="•"/>
            </a:pPr>
            <a:r>
              <a:rPr lang="en-US" sz="17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Mode couples to III/V </a:t>
            </a:r>
            <a:r>
              <a:rPr lang="en-US" sz="17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  <a:sym typeface="Wingdings" pitchFamily="2" charset="2"/>
              </a:rPr>
              <a:t> o</a:t>
            </a:r>
            <a:r>
              <a:rPr lang="en-US" sz="17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ptical gain, detection or modulation from III-V Material.</a:t>
            </a:r>
          </a:p>
          <a:p>
            <a:endParaRPr lang="en-US" sz="2800" kern="0" dirty="0" smtClean="0">
              <a:ea typeface="ＭＳ Ｐゴシック" charset="-128"/>
              <a:cs typeface="Arial" charset="0"/>
            </a:endParaRPr>
          </a:p>
          <a:p>
            <a:endParaRPr lang="en-US" kern="0" dirty="0" smtClean="0">
              <a:ea typeface="ＭＳ Ｐゴシック" charset="-128"/>
              <a:cs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004048" y="620688"/>
            <a:ext cx="4114800" cy="10801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49263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en-US" sz="1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Hybrid III/V SOA mounted on Si </a:t>
            </a:r>
            <a:r>
              <a:rPr lang="en-US" sz="1600" kern="0" dirty="0" err="1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Platforrm</a:t>
            </a:r>
            <a:r>
              <a:rPr lang="en-US" sz="1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;</a:t>
            </a:r>
          </a:p>
          <a:p>
            <a:pPr>
              <a:buFont typeface="Arial" pitchFamily="34" charset="0"/>
              <a:buChar char="•"/>
            </a:pPr>
            <a:r>
              <a:rPr lang="en-US" sz="1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Mode butt couples to III/V </a:t>
            </a:r>
            <a:r>
              <a:rPr lang="en-US" sz="1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  <a:sym typeface="Wingdings" pitchFamily="2" charset="2"/>
              </a:rPr>
              <a:t> o</a:t>
            </a:r>
            <a:r>
              <a:rPr lang="en-US" sz="1600" kern="0" dirty="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ptical gain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835696" y="188640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 smtClean="0">
                <a:solidFill>
                  <a:schemeClr val="tx1"/>
                </a:solidFill>
              </a:rPr>
              <a:t>Aurrion</a:t>
            </a:r>
            <a:endParaRPr lang="it-IT" sz="2000" b="1" dirty="0">
              <a:solidFill>
                <a:schemeClr val="tx1"/>
              </a:solidFill>
            </a:endParaRPr>
          </a:p>
          <a:p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6372200" y="188640"/>
            <a:ext cx="15841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Fujitsu</a:t>
            </a:r>
            <a:endParaRPr lang="it-IT" sz="2000" b="1" dirty="0">
              <a:solidFill>
                <a:schemeClr val="tx1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777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7504" y="1412776"/>
            <a:ext cx="74888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 smtClean="0">
                <a:solidFill>
                  <a:schemeClr val="tx1"/>
                </a:solidFill>
              </a:rPr>
              <a:t>Zettabyte</a:t>
            </a:r>
            <a:r>
              <a:rPr lang="it-IT" b="1" dirty="0" smtClean="0">
                <a:solidFill>
                  <a:schemeClr val="tx1"/>
                </a:solidFill>
              </a:rPr>
              <a:t> era</a:t>
            </a:r>
          </a:p>
          <a:p>
            <a:endParaRPr lang="it-IT" b="1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Disaggregation </a:t>
            </a:r>
            <a:r>
              <a:rPr lang="en-US" dirty="0">
                <a:solidFill>
                  <a:schemeClr val="tx1"/>
                </a:solidFill>
              </a:rPr>
              <a:t>at system level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Integration </a:t>
            </a:r>
            <a:r>
              <a:rPr lang="en-US" dirty="0">
                <a:solidFill>
                  <a:schemeClr val="tx1"/>
                </a:solidFill>
              </a:rPr>
              <a:t>at chip level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Optical </a:t>
            </a:r>
            <a:r>
              <a:rPr lang="en-US" dirty="0">
                <a:solidFill>
                  <a:schemeClr val="tx1"/>
                </a:solidFill>
              </a:rPr>
              <a:t>interconnection at shorter reach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err="1" smtClean="0">
                <a:solidFill>
                  <a:schemeClr val="tx1"/>
                </a:solidFill>
              </a:rPr>
              <a:t>Electronics-photonics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convergence</a:t>
            </a:r>
            <a:endParaRPr lang="it-IT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Cost</a:t>
            </a:r>
            <a:r>
              <a:rPr lang="en-US" dirty="0">
                <a:solidFill>
                  <a:schemeClr val="tx1"/>
                </a:solidFill>
              </a:rPr>
              <a:t>, energy and bandwidth density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Architecture, </a:t>
            </a:r>
            <a:r>
              <a:rPr lang="it-IT" dirty="0" err="1" smtClean="0">
                <a:solidFill>
                  <a:schemeClr val="tx1"/>
                </a:solidFill>
              </a:rPr>
              <a:t>components</a:t>
            </a:r>
            <a:r>
              <a:rPr lang="it-IT" dirty="0">
                <a:solidFill>
                  <a:schemeClr val="tx1"/>
                </a:solidFill>
              </a:rPr>
              <a:t>, </a:t>
            </a:r>
            <a:r>
              <a:rPr lang="it-IT" dirty="0" err="1" smtClean="0">
                <a:solidFill>
                  <a:schemeClr val="tx1"/>
                </a:solidFill>
              </a:rPr>
              <a:t>programming</a:t>
            </a:r>
            <a:endParaRPr lang="it-IT" dirty="0">
              <a:solidFill>
                <a:schemeClr val="tx1"/>
              </a:solidFill>
            </a:endParaRPr>
          </a:p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Make it happen or end the information age</a:t>
            </a:r>
          </a:p>
          <a:p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641"/>
            <a:ext cx="4384389" cy="2800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214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4522010" cy="326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83568" y="797511"/>
            <a:ext cx="79928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b="1" dirty="0" smtClean="0">
                <a:solidFill>
                  <a:schemeClr val="tx1"/>
                </a:solidFill>
              </a:rPr>
              <a:t>Quantum Dot Laser</a:t>
            </a:r>
          </a:p>
          <a:p>
            <a:endParaRPr lang="it-IT" sz="1800" dirty="0">
              <a:solidFill>
                <a:schemeClr val="tx1"/>
              </a:solidFill>
            </a:endParaRPr>
          </a:p>
          <a:p>
            <a:r>
              <a:rPr lang="it-IT" sz="1800" dirty="0" smtClean="0">
                <a:solidFill>
                  <a:schemeClr val="tx1"/>
                </a:solidFill>
              </a:rPr>
              <a:t>- </a:t>
            </a:r>
            <a:r>
              <a:rPr lang="it-IT" sz="1800" dirty="0" err="1" smtClean="0">
                <a:solidFill>
                  <a:schemeClr val="tx1"/>
                </a:solidFill>
              </a:rPr>
              <a:t>InAs</a:t>
            </a:r>
            <a:r>
              <a:rPr lang="it-IT" sz="1800" dirty="0" smtClean="0">
                <a:solidFill>
                  <a:schemeClr val="tx1"/>
                </a:solidFill>
              </a:rPr>
              <a:t> multi-</a:t>
            </a:r>
            <a:r>
              <a:rPr lang="it-IT" sz="1800" dirty="0" err="1" smtClean="0">
                <a:solidFill>
                  <a:schemeClr val="tx1"/>
                </a:solidFill>
              </a:rPr>
              <a:t>stacked</a:t>
            </a:r>
            <a:r>
              <a:rPr lang="it-IT" sz="1800" dirty="0" smtClean="0">
                <a:solidFill>
                  <a:schemeClr val="tx1"/>
                </a:solidFill>
              </a:rPr>
              <a:t> quantum dot </a:t>
            </a:r>
            <a:r>
              <a:rPr lang="it-IT" sz="1800" dirty="0" err="1" smtClean="0">
                <a:solidFill>
                  <a:schemeClr val="tx1"/>
                </a:solidFill>
              </a:rPr>
              <a:t>active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layers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sandwitched</a:t>
            </a:r>
            <a:r>
              <a:rPr lang="it-IT" sz="1800" dirty="0" smtClean="0">
                <a:solidFill>
                  <a:schemeClr val="tx1"/>
                </a:solidFill>
              </a:rPr>
              <a:t> by </a:t>
            </a:r>
            <a:r>
              <a:rPr lang="it-IT" sz="1800" dirty="0" err="1" smtClean="0">
                <a:solidFill>
                  <a:schemeClr val="tx1"/>
                </a:solidFill>
              </a:rPr>
              <a:t>GaAs</a:t>
            </a:r>
            <a:r>
              <a:rPr lang="it-IT" sz="1800" dirty="0" smtClean="0">
                <a:solidFill>
                  <a:schemeClr val="tx1"/>
                </a:solidFill>
              </a:rPr>
              <a:t>/</a:t>
            </a:r>
            <a:r>
              <a:rPr lang="it-IT" sz="1800" dirty="0" err="1" smtClean="0">
                <a:solidFill>
                  <a:schemeClr val="tx1"/>
                </a:solidFill>
              </a:rPr>
              <a:t>AlGaAs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cladding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layers</a:t>
            </a:r>
            <a:r>
              <a:rPr lang="it-IT" sz="1800" dirty="0" smtClean="0">
                <a:solidFill>
                  <a:schemeClr val="tx1"/>
                </a:solidFill>
              </a:rPr>
              <a:t> on a 3-inch </a:t>
            </a:r>
            <a:r>
              <a:rPr lang="it-IT" sz="1800" dirty="0" err="1" smtClean="0">
                <a:solidFill>
                  <a:schemeClr val="tx1"/>
                </a:solidFill>
              </a:rPr>
              <a:t>GaAs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substrate</a:t>
            </a:r>
            <a:endParaRPr lang="it-IT" sz="1800" dirty="0">
              <a:solidFill>
                <a:schemeClr val="tx1"/>
              </a:solidFill>
            </a:endParaRPr>
          </a:p>
          <a:p>
            <a:r>
              <a:rPr lang="it-IT" sz="1800" dirty="0" smtClean="0">
                <a:solidFill>
                  <a:schemeClr val="tx1"/>
                </a:solidFill>
              </a:rPr>
              <a:t>- </a:t>
            </a:r>
            <a:r>
              <a:rPr lang="it-IT" sz="1800" dirty="0" err="1" smtClean="0">
                <a:solidFill>
                  <a:schemeClr val="tx1"/>
                </a:solidFill>
              </a:rPr>
              <a:t>Leading-edge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highly-uniform,and</a:t>
            </a:r>
            <a:r>
              <a:rPr lang="it-IT" sz="1800" dirty="0" smtClean="0">
                <a:solidFill>
                  <a:schemeClr val="tx1"/>
                </a:solidFill>
              </a:rPr>
              <a:t> high-</a:t>
            </a:r>
            <a:r>
              <a:rPr lang="it-IT" sz="1800" dirty="0" err="1" smtClean="0">
                <a:solidFill>
                  <a:schemeClr val="tx1"/>
                </a:solidFill>
              </a:rPr>
              <a:t>density</a:t>
            </a:r>
            <a:r>
              <a:rPr lang="it-IT" sz="1800" dirty="0" smtClean="0">
                <a:solidFill>
                  <a:schemeClr val="tx1"/>
                </a:solidFill>
              </a:rPr>
              <a:t> quantum </a:t>
            </a:r>
            <a:r>
              <a:rPr lang="it-IT" sz="1800" dirty="0" err="1" smtClean="0">
                <a:solidFill>
                  <a:schemeClr val="tx1"/>
                </a:solidFill>
              </a:rPr>
              <a:t>dots</a:t>
            </a:r>
            <a:r>
              <a:rPr lang="it-IT" sz="1800" dirty="0" smtClean="0">
                <a:solidFill>
                  <a:schemeClr val="tx1"/>
                </a:solidFill>
              </a:rPr>
              <a:t> for high </a:t>
            </a:r>
            <a:r>
              <a:rPr lang="it-IT" sz="1800" dirty="0" err="1" smtClean="0">
                <a:solidFill>
                  <a:schemeClr val="tx1"/>
                </a:solidFill>
              </a:rPr>
              <a:t>optical</a:t>
            </a:r>
            <a:r>
              <a:rPr lang="it-IT" sz="1800" dirty="0" smtClean="0">
                <a:solidFill>
                  <a:schemeClr val="tx1"/>
                </a:solidFill>
              </a:rPr>
              <a:t> gain</a:t>
            </a:r>
            <a:endParaRPr lang="it-IT" sz="1800" dirty="0">
              <a:solidFill>
                <a:schemeClr val="tx1"/>
              </a:solidFill>
            </a:endParaRPr>
          </a:p>
          <a:p>
            <a:r>
              <a:rPr lang="it-IT" sz="1800" dirty="0" smtClean="0">
                <a:solidFill>
                  <a:schemeClr val="tx1"/>
                </a:solidFill>
              </a:rPr>
              <a:t>- Light </a:t>
            </a:r>
            <a:r>
              <a:rPr lang="it-IT" sz="1800" dirty="0" err="1" smtClean="0">
                <a:solidFill>
                  <a:schemeClr val="tx1"/>
                </a:solidFill>
              </a:rPr>
              <a:t>emission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wavelength</a:t>
            </a:r>
            <a:r>
              <a:rPr lang="it-IT" sz="1800" dirty="0" smtClean="0">
                <a:solidFill>
                  <a:schemeClr val="tx1"/>
                </a:solidFill>
              </a:rPr>
              <a:t> of 1.21to1.29 </a:t>
            </a:r>
            <a:r>
              <a:rPr lang="el-GR" sz="1800" dirty="0" smtClean="0">
                <a:solidFill>
                  <a:schemeClr val="tx1"/>
                </a:solidFill>
              </a:rPr>
              <a:t>μ</a:t>
            </a:r>
            <a:r>
              <a:rPr lang="it-IT" sz="1800" dirty="0" smtClean="0">
                <a:solidFill>
                  <a:schemeClr val="tx1"/>
                </a:solidFill>
              </a:rPr>
              <a:t>m </a:t>
            </a:r>
            <a:r>
              <a:rPr lang="it-IT" sz="1800" dirty="0" err="1" smtClean="0">
                <a:solidFill>
                  <a:schemeClr val="tx1"/>
                </a:solidFill>
              </a:rPr>
              <a:t>at</a:t>
            </a:r>
            <a:r>
              <a:rPr lang="it-IT" sz="1800" dirty="0" smtClean="0">
                <a:solidFill>
                  <a:schemeClr val="tx1"/>
                </a:solidFill>
              </a:rPr>
              <a:t> room temperature</a:t>
            </a: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78226"/>
            <a:ext cx="2651254" cy="298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88640"/>
            <a:ext cx="17145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5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620688"/>
            <a:ext cx="70389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69957"/>
            <a:ext cx="3240359" cy="2588563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795" y="4172135"/>
            <a:ext cx="3148597" cy="228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04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95019"/>
            <a:ext cx="83529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tx1"/>
                </a:solidFill>
              </a:rPr>
              <a:t>Conclusion</a:t>
            </a:r>
            <a:endParaRPr lang="it-IT" b="1" dirty="0" smtClean="0">
              <a:solidFill>
                <a:schemeClr val="tx1"/>
              </a:solidFill>
            </a:endParaRPr>
          </a:p>
          <a:p>
            <a:pPr algn="ctr"/>
            <a:endParaRPr lang="it-IT" sz="2800" b="1" dirty="0" smtClean="0">
              <a:solidFill>
                <a:schemeClr val="tx1"/>
              </a:solidFill>
            </a:endParaRPr>
          </a:p>
          <a:p>
            <a:r>
              <a:rPr lang="it-IT" sz="2000" dirty="0" err="1" smtClean="0">
                <a:solidFill>
                  <a:schemeClr val="tx1"/>
                </a:solidFill>
              </a:rPr>
              <a:t>Assuming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err="1" smtClean="0">
                <a:solidFill>
                  <a:schemeClr val="tx1"/>
                </a:solidFill>
              </a:rPr>
              <a:t>Maturity</a:t>
            </a:r>
            <a:r>
              <a:rPr lang="it-IT" sz="2000" dirty="0" smtClean="0">
                <a:solidFill>
                  <a:schemeClr val="tx1"/>
                </a:solidFill>
              </a:rPr>
              <a:t> of Si </a:t>
            </a:r>
            <a:r>
              <a:rPr lang="it-IT" sz="2000" dirty="0" err="1" smtClean="0">
                <a:solidFill>
                  <a:schemeClr val="tx1"/>
                </a:solidFill>
              </a:rPr>
              <a:t>Photonics</a:t>
            </a:r>
            <a:r>
              <a:rPr lang="it-IT" sz="2000" dirty="0" smtClean="0">
                <a:solidFill>
                  <a:schemeClr val="tx1"/>
                </a:solidFill>
              </a:rPr>
              <a:t>, </a:t>
            </a:r>
            <a:r>
              <a:rPr lang="it-IT" sz="2000" dirty="0" err="1" smtClean="0">
                <a:solidFill>
                  <a:schemeClr val="tx1"/>
                </a:solidFill>
              </a:rPr>
              <a:t>good</a:t>
            </a:r>
            <a:r>
              <a:rPr lang="it-IT" sz="2000" dirty="0" smtClean="0">
                <a:solidFill>
                  <a:schemeClr val="tx1"/>
                </a:solidFill>
              </a:rPr>
              <a:t> performance, component </a:t>
            </a:r>
            <a:r>
              <a:rPr lang="it-IT" sz="2000" dirty="0" err="1" smtClean="0">
                <a:solidFill>
                  <a:schemeClr val="tx1"/>
                </a:solidFill>
              </a:rPr>
              <a:t>availability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err="1" smtClean="0">
                <a:solidFill>
                  <a:schemeClr val="tx1"/>
                </a:solidFill>
              </a:rPr>
              <a:t>Initial</a:t>
            </a:r>
            <a:r>
              <a:rPr lang="it-IT" sz="2000" dirty="0" smtClean="0">
                <a:solidFill>
                  <a:schemeClr val="tx1"/>
                </a:solidFill>
              </a:rPr>
              <a:t> stage of </a:t>
            </a:r>
            <a:r>
              <a:rPr lang="it-IT" sz="2000" dirty="0" err="1" smtClean="0">
                <a:solidFill>
                  <a:schemeClr val="tx1"/>
                </a:solidFill>
              </a:rPr>
              <a:t>photonics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electronics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integration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 err="1" smtClean="0">
                <a:solidFill>
                  <a:schemeClr val="tx1"/>
                </a:solidFill>
              </a:rPr>
              <a:t>Need</a:t>
            </a:r>
            <a:r>
              <a:rPr lang="it-IT" sz="2000" dirty="0" err="1">
                <a:solidFill>
                  <a:schemeClr val="tx1"/>
                </a:solidFill>
              </a:rPr>
              <a:t>s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err="1" smtClean="0">
                <a:solidFill>
                  <a:schemeClr val="tx1"/>
                </a:solidFill>
              </a:rPr>
              <a:t>Low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consumption</a:t>
            </a:r>
            <a:r>
              <a:rPr lang="it-IT" sz="2000" dirty="0" smtClean="0">
                <a:solidFill>
                  <a:schemeClr val="tx1"/>
                </a:solidFill>
              </a:rPr>
              <a:t>, </a:t>
            </a:r>
            <a:r>
              <a:rPr lang="it-IT" sz="2000" dirty="0" err="1" smtClean="0">
                <a:solidFill>
                  <a:schemeClr val="tx1"/>
                </a:solidFill>
              </a:rPr>
              <a:t>uncooled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operation</a:t>
            </a:r>
            <a:r>
              <a:rPr lang="it-IT" sz="2000" dirty="0" smtClean="0">
                <a:solidFill>
                  <a:schemeClr val="tx1"/>
                </a:solidFill>
              </a:rPr>
              <a:t> laser </a:t>
            </a:r>
            <a:r>
              <a:rPr lang="it-IT" sz="2000" dirty="0" err="1" smtClean="0">
                <a:solidFill>
                  <a:schemeClr val="tx1"/>
                </a:solidFill>
              </a:rPr>
              <a:t>integration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evolution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err="1" smtClean="0">
                <a:solidFill>
                  <a:schemeClr val="tx1"/>
                </a:solidFill>
              </a:rPr>
              <a:t>Photonic</a:t>
            </a:r>
            <a:r>
              <a:rPr lang="it-IT" sz="2000" dirty="0" smtClean="0">
                <a:solidFill>
                  <a:schemeClr val="tx1"/>
                </a:solidFill>
              </a:rPr>
              <a:t> Electronic </a:t>
            </a:r>
            <a:r>
              <a:rPr lang="it-IT" sz="2000" dirty="0" err="1" smtClean="0">
                <a:solidFill>
                  <a:schemeClr val="tx1"/>
                </a:solidFill>
              </a:rPr>
              <a:t>convergence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through</a:t>
            </a:r>
            <a:r>
              <a:rPr lang="it-IT" sz="2000" dirty="0" smtClean="0">
                <a:solidFill>
                  <a:schemeClr val="tx1"/>
                </a:solidFill>
              </a:rPr>
              <a:t> Si </a:t>
            </a:r>
            <a:r>
              <a:rPr lang="it-IT" sz="2000" dirty="0" err="1" smtClean="0">
                <a:solidFill>
                  <a:schemeClr val="tx1"/>
                </a:solidFill>
              </a:rPr>
              <a:t>optical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interposer</a:t>
            </a:r>
            <a:r>
              <a:rPr lang="it-IT" sz="2000" dirty="0" smtClean="0">
                <a:solidFill>
                  <a:schemeClr val="tx1"/>
                </a:solidFill>
              </a:rPr>
              <a:t> (3D </a:t>
            </a:r>
            <a:r>
              <a:rPr lang="it-IT" sz="2000" dirty="0" err="1" smtClean="0">
                <a:solidFill>
                  <a:schemeClr val="tx1"/>
                </a:solidFill>
              </a:rPr>
              <a:t>integration</a:t>
            </a:r>
            <a:r>
              <a:rPr lang="it-IT" sz="2000" dirty="0" smtClean="0">
                <a:solidFill>
                  <a:schemeClr val="tx1"/>
                </a:solidFill>
              </a:rPr>
              <a:t>, </a:t>
            </a:r>
            <a:r>
              <a:rPr lang="it-IT" sz="2000" dirty="0" err="1" smtClean="0">
                <a:solidFill>
                  <a:schemeClr val="tx1"/>
                </a:solidFill>
              </a:rPr>
              <a:t>TSV’s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interconnections</a:t>
            </a:r>
            <a:r>
              <a:rPr lang="it-IT" sz="20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>
              <a:buFont typeface="Arial" pitchFamily="34" charset="0"/>
              <a:buChar char="•"/>
            </a:pPr>
            <a:endParaRPr lang="it-IT" sz="2000" dirty="0">
              <a:solidFill>
                <a:schemeClr val="tx1"/>
              </a:solidFill>
            </a:endParaRPr>
          </a:p>
          <a:p>
            <a:r>
              <a:rPr lang="it-IT" sz="2000" dirty="0" err="1" smtClean="0">
                <a:solidFill>
                  <a:schemeClr val="tx1"/>
                </a:solidFill>
              </a:rPr>
              <a:t>Result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err="1" smtClean="0">
                <a:solidFill>
                  <a:schemeClr val="tx1"/>
                </a:solidFill>
              </a:rPr>
              <a:t>Huge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energy</a:t>
            </a:r>
            <a:r>
              <a:rPr lang="it-IT" sz="2000" dirty="0" smtClean="0">
                <a:solidFill>
                  <a:schemeClr val="tx1"/>
                </a:solidFill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</a:rPr>
              <a:t>saving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err="1" smtClean="0">
                <a:solidFill>
                  <a:schemeClr val="tx1"/>
                </a:solidFill>
              </a:rPr>
              <a:t>Latency</a:t>
            </a:r>
            <a:r>
              <a:rPr lang="it-IT" sz="2000" dirty="0" smtClean="0">
                <a:solidFill>
                  <a:schemeClr val="tx1"/>
                </a:solidFill>
              </a:rPr>
              <a:t> control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err="1" smtClean="0">
                <a:solidFill>
                  <a:schemeClr val="tx1"/>
                </a:solidFill>
              </a:rPr>
              <a:t>Increase</a:t>
            </a:r>
            <a:r>
              <a:rPr lang="it-IT" sz="2000" dirty="0" err="1">
                <a:solidFill>
                  <a:schemeClr val="tx1"/>
                </a:solidFill>
              </a:rPr>
              <a:t>d</a:t>
            </a:r>
            <a:r>
              <a:rPr lang="it-IT" sz="2000" dirty="0" smtClean="0">
                <a:solidFill>
                  <a:schemeClr val="tx1"/>
                </a:solidFill>
              </a:rPr>
              <a:t> BW </a:t>
            </a:r>
            <a:r>
              <a:rPr lang="it-IT" sz="2000" dirty="0" err="1" smtClean="0">
                <a:solidFill>
                  <a:schemeClr val="tx1"/>
                </a:solidFill>
              </a:rPr>
              <a:t>density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err="1" smtClean="0">
                <a:solidFill>
                  <a:schemeClr val="tx1"/>
                </a:solidFill>
              </a:rPr>
              <a:t>Miniaturization</a:t>
            </a:r>
            <a:endParaRPr lang="it-IT" sz="20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2000" dirty="0" smtClean="0">
                <a:solidFill>
                  <a:schemeClr val="tx1"/>
                </a:solidFill>
              </a:rPr>
              <a:t>Lower </a:t>
            </a:r>
            <a:r>
              <a:rPr lang="it-IT" sz="2000" dirty="0" err="1" smtClean="0">
                <a:solidFill>
                  <a:schemeClr val="tx1"/>
                </a:solidFill>
              </a:rPr>
              <a:t>costs</a:t>
            </a:r>
            <a:endParaRPr lang="it-IT" sz="2000" dirty="0" smtClean="0">
              <a:solidFill>
                <a:schemeClr val="tx1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474275" y="4869160"/>
            <a:ext cx="18469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>
                <a:solidFill>
                  <a:schemeClr val="tx1"/>
                </a:solidFill>
              </a:rPr>
              <a:t>Zettabyte</a:t>
            </a:r>
            <a:r>
              <a:rPr lang="it-IT" dirty="0" smtClean="0">
                <a:solidFill>
                  <a:schemeClr val="tx1"/>
                </a:solidFill>
              </a:rPr>
              <a:t> Era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Freccia a destra 3"/>
          <p:cNvSpPr/>
          <p:nvPr/>
        </p:nvSpPr>
        <p:spPr bwMode="auto">
          <a:xfrm>
            <a:off x="3923928" y="4911551"/>
            <a:ext cx="864096" cy="317649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05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316288" y="1641475"/>
            <a:ext cx="5127625" cy="1189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7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2" charset="0"/>
                <a:ea typeface="+mn-ea"/>
                <a:cs typeface="+mn-cs"/>
              </a:rPr>
              <a:t>thank</a:t>
            </a:r>
            <a:r>
              <a:rPr lang="it-IT" sz="7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2" charset="0"/>
                <a:ea typeface="+mn-ea"/>
                <a:cs typeface="+mn-cs"/>
              </a:rPr>
              <a:t> </a:t>
            </a:r>
            <a:r>
              <a:rPr lang="it-IT" sz="7200" dirty="0" err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2" charset="0"/>
                <a:ea typeface="+mn-ea"/>
                <a:cs typeface="+mn-cs"/>
              </a:rPr>
              <a:t>you</a:t>
            </a:r>
            <a:r>
              <a:rPr lang="it-IT" sz="7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2" charset="0"/>
                <a:ea typeface="+mn-ea"/>
                <a:cs typeface="+mn-cs"/>
              </a:rPr>
              <a:t>!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4189413" y="2913063"/>
            <a:ext cx="4384675" cy="4619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CC">
                  <a:alpha val="46999"/>
                </a:srgbClr>
              </a:gs>
            </a:gsLst>
            <a:lin ang="10800000" scaled="1"/>
          </a:gradFill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it-IT" sz="2000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2" charset="0"/>
                <a:ea typeface="+mn-ea"/>
                <a:cs typeface="+mn-cs"/>
              </a:rPr>
              <a:t>email</a:t>
            </a:r>
            <a:r>
              <a:rPr lang="it-IT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2" charset="0"/>
                <a:ea typeface="+mn-ea"/>
                <a:cs typeface="+mn-cs"/>
              </a:rPr>
              <a:t>: marco.romagnoli@cnit.it</a:t>
            </a:r>
            <a:r>
              <a:rPr lang="it-IT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2" charset="0"/>
                <a:ea typeface="+mn-ea"/>
                <a:cs typeface="+mn-cs"/>
              </a:rPr>
              <a:t>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234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44824"/>
            <a:ext cx="75608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err="1" smtClean="0">
                <a:solidFill>
                  <a:schemeClr val="tx1"/>
                </a:solidFill>
              </a:rPr>
              <a:t>Example</a:t>
            </a:r>
            <a:r>
              <a:rPr lang="it-IT" b="1" dirty="0" smtClean="0">
                <a:solidFill>
                  <a:schemeClr val="tx1"/>
                </a:solidFill>
              </a:rPr>
              <a:t> of large volume </a:t>
            </a:r>
            <a:r>
              <a:rPr lang="it-IT" b="1" dirty="0" err="1" smtClean="0">
                <a:solidFill>
                  <a:schemeClr val="tx1"/>
                </a:solidFill>
              </a:rPr>
              <a:t>applications</a:t>
            </a:r>
            <a:endParaRPr lang="it-IT" b="1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Active Optical Cable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Wireless </a:t>
            </a:r>
            <a:r>
              <a:rPr lang="it-IT" dirty="0" err="1" smtClean="0">
                <a:solidFill>
                  <a:schemeClr val="tx1"/>
                </a:solidFill>
              </a:rPr>
              <a:t>communications</a:t>
            </a:r>
            <a:endParaRPr lang="it-IT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100GE Optical </a:t>
            </a:r>
            <a:r>
              <a:rPr lang="it-IT" dirty="0" err="1" smtClean="0">
                <a:solidFill>
                  <a:schemeClr val="tx1"/>
                </a:solidFill>
              </a:rPr>
              <a:t>Interfaces</a:t>
            </a:r>
            <a:r>
              <a:rPr lang="it-IT" dirty="0" smtClean="0">
                <a:solidFill>
                  <a:schemeClr val="tx1"/>
                </a:solidFill>
              </a:rPr>
              <a:t> (CFP</a:t>
            </a:r>
            <a:r>
              <a:rPr lang="it-IT" dirty="0">
                <a:solidFill>
                  <a:schemeClr val="tx1"/>
                </a:solidFill>
              </a:rPr>
              <a:t>, CXP, CPAK, QFSP, </a:t>
            </a:r>
            <a:r>
              <a:rPr lang="it-IT" dirty="0" smtClean="0">
                <a:solidFill>
                  <a:schemeClr val="tx1"/>
                </a:solidFill>
              </a:rPr>
              <a:t>..)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>
                <a:solidFill>
                  <a:schemeClr val="tx1"/>
                </a:solidFill>
              </a:rPr>
              <a:t>Inter Chip and Board Level </a:t>
            </a:r>
            <a:r>
              <a:rPr lang="it-IT" dirty="0" err="1" smtClean="0">
                <a:solidFill>
                  <a:schemeClr val="tx1"/>
                </a:solidFill>
              </a:rPr>
              <a:t>Interconnection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6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t="34226" b="38176"/>
          <a:stretch/>
        </p:blipFill>
        <p:spPr bwMode="auto">
          <a:xfrm>
            <a:off x="1115616" y="2360070"/>
            <a:ext cx="6743775" cy="1536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5736" y="4437112"/>
            <a:ext cx="54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chemeClr val="tx1"/>
                </a:solidFill>
              </a:rPr>
              <a:t>The Optical challenges:	 </a:t>
            </a:r>
            <a:r>
              <a:rPr lang="it-IT" sz="1800" dirty="0" err="1" smtClean="0">
                <a:solidFill>
                  <a:schemeClr val="tx1"/>
                </a:solidFill>
              </a:rPr>
              <a:t>Bandwidth</a:t>
            </a:r>
            <a:r>
              <a:rPr lang="it-IT" sz="1800" dirty="0" smtClean="0">
                <a:solidFill>
                  <a:schemeClr val="tx1"/>
                </a:solidFill>
              </a:rPr>
              <a:t> </a:t>
            </a:r>
            <a:r>
              <a:rPr lang="it-IT" sz="1800" dirty="0" err="1" smtClean="0">
                <a:solidFill>
                  <a:schemeClr val="tx1"/>
                </a:solidFill>
              </a:rPr>
              <a:t>Density</a:t>
            </a:r>
            <a:endParaRPr lang="it-IT" sz="1800" dirty="0">
              <a:solidFill>
                <a:schemeClr val="tx1"/>
              </a:solidFill>
            </a:endParaRPr>
          </a:p>
          <a:p>
            <a:pPr lvl="5"/>
            <a:r>
              <a:rPr lang="it-IT" sz="1800" dirty="0" err="1" smtClean="0">
                <a:solidFill>
                  <a:schemeClr val="tx1"/>
                </a:solidFill>
              </a:rPr>
              <a:t>Consumption</a:t>
            </a:r>
            <a:endParaRPr lang="it-IT" sz="1800" dirty="0" smtClean="0">
              <a:solidFill>
                <a:schemeClr val="tx1"/>
              </a:solidFill>
            </a:endParaRPr>
          </a:p>
          <a:p>
            <a:pPr lvl="5"/>
            <a:r>
              <a:rPr lang="it-IT" sz="1800" dirty="0" err="1">
                <a:solidFill>
                  <a:schemeClr val="tx1"/>
                </a:solidFill>
              </a:rPr>
              <a:t>Cost</a:t>
            </a:r>
            <a:endParaRPr lang="it-IT" sz="1800" dirty="0">
              <a:solidFill>
                <a:schemeClr val="tx1"/>
              </a:solidFill>
            </a:endParaRPr>
          </a:p>
          <a:p>
            <a:pPr lvl="5"/>
            <a:endParaRPr lang="it-IT" sz="1800" dirty="0" smtClean="0">
              <a:solidFill>
                <a:schemeClr val="tx1"/>
              </a:solidFill>
            </a:endParaRPr>
          </a:p>
          <a:p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2071881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tx1"/>
                </a:solidFill>
              </a:rPr>
              <a:t>Data center access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2068163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tx1"/>
                </a:solidFill>
              </a:rPr>
              <a:t>Data center aggregation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008" y="2060848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tx1"/>
                </a:solidFill>
              </a:rPr>
              <a:t>Edge routing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00192" y="2060848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solidFill>
                  <a:schemeClr val="tx1"/>
                </a:solidFill>
              </a:rPr>
              <a:t>Core routing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8" name="Left Brace 7"/>
          <p:cNvSpPr/>
          <p:nvPr/>
        </p:nvSpPr>
        <p:spPr bwMode="auto">
          <a:xfrm rot="5400000" flipV="1">
            <a:off x="2663788" y="368659"/>
            <a:ext cx="216025" cy="3168352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9" name="Left Brace 8"/>
          <p:cNvSpPr/>
          <p:nvPr/>
        </p:nvSpPr>
        <p:spPr bwMode="auto">
          <a:xfrm rot="5400000" flipV="1">
            <a:off x="6120172" y="368661"/>
            <a:ext cx="216025" cy="3168352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1720" y="1567825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Datacom (CXP, CPAK)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21592" y="1556792"/>
            <a:ext cx="14401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Telecom (CFP)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607" y="476672"/>
            <a:ext cx="68157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chemeClr val="tx1"/>
                </a:solidFill>
              </a:rPr>
              <a:t>Optical </a:t>
            </a:r>
            <a:r>
              <a:rPr lang="it-IT" b="1" dirty="0" smtClean="0">
                <a:solidFill>
                  <a:schemeClr val="tx1"/>
                </a:solidFill>
              </a:rPr>
              <a:t>Interfaces for Different Network Platforms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6224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7501" y="802446"/>
            <a:ext cx="8892480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The CFP (C Form-Factor Pluggable) optical </a:t>
            </a:r>
            <a:r>
              <a:rPr lang="en-US" sz="2000" b="1" dirty="0">
                <a:solidFill>
                  <a:schemeClr val="tx1"/>
                </a:solidFill>
                <a:cs typeface="Times New Roman" pitchFamily="18" charset="0"/>
              </a:rPr>
              <a:t>module to enable Terabit </a:t>
            </a:r>
            <a:r>
              <a:rPr lang="en-US" sz="2000" b="1" dirty="0" smtClean="0">
                <a:solidFill>
                  <a:schemeClr val="tx1"/>
                </a:solidFill>
                <a:cs typeface="Times New Roman" pitchFamily="18" charset="0"/>
              </a:rPr>
              <a:t>blades or line-cards</a:t>
            </a:r>
            <a:endParaRPr lang="en-US" sz="2000" b="1" dirty="0">
              <a:solidFill>
                <a:schemeClr val="tx1"/>
              </a:solidFill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The next-generation CFP modules - the CFP2 and </a:t>
            </a:r>
            <a:r>
              <a:rPr kumimoji="0" lang="en-US" sz="1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CFP4</a:t>
            </a: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(10/40 km)  multiplies the number of 100 Gb/s optical module interfaces on a blade.</a:t>
            </a:r>
            <a:endParaRPr kumimoji="0" lang="it-IT" sz="1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Using the CFP4, up to 16, 100Gbps modules will fit on a blade, a total line rate of 1.6 Tb/s. With a goal of a 60W total module power budget per blade, that equates to 27Gb/s/W. In comparison, the power-efficient SFP+ achieves 10Gbps/W.</a:t>
            </a:r>
            <a:endParaRPr kumimoji="0" lang="it-IT" sz="1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</a:t>
            </a:r>
            <a:endParaRPr kumimoji="0" lang="en-US" sz="4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Times New Roman" pitchFamily="18" charset="0"/>
            </a:endParaRPr>
          </a:p>
        </p:txBody>
      </p:sp>
      <p:pic>
        <p:nvPicPr>
          <p:cNvPr id="1025" name="Picture 2" descr="http://www.gazettabyte.com/storage/chart%20cfp%20modules.JPG?__SQUARESPACE_CACHEVERSION=13258370540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2319"/>
            <a:ext cx="4343404" cy="298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gazettabyte.com/storage/xilinx%20cfp2%20cfp4.JPG?__SQUARESPACE_CACHEVERSION=132582897854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967" y="3816213"/>
            <a:ext cx="4381500" cy="2141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52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r="1480" b="4518"/>
          <a:stretch/>
        </p:blipFill>
        <p:spPr bwMode="auto">
          <a:xfrm>
            <a:off x="1331640" y="731594"/>
            <a:ext cx="6110538" cy="428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584" y="116632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Inter Chip and Board Level Interconnection</a:t>
            </a:r>
            <a:endParaRPr lang="it-IT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5373216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chemeClr val="tx1"/>
                </a:solidFill>
              </a:rPr>
              <a:t>Case study: «Optical PCIe3.0» </a:t>
            </a:r>
          </a:p>
          <a:p>
            <a:r>
              <a:rPr lang="it-IT" sz="1800" dirty="0" smtClean="0">
                <a:solidFill>
                  <a:schemeClr val="tx1"/>
                </a:solidFill>
              </a:rPr>
              <a:t>working group within the Communication Technology Roadmap (CTR4) of the Microphotonics Center Consortium (MPhC) at MIT</a:t>
            </a:r>
            <a:endParaRPr lang="it-IT" sz="18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751688"/>
            <a:ext cx="1296144" cy="73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024296"/>
            <a:ext cx="1872208" cy="49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2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06337"/>
            <a:ext cx="8288610" cy="1728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6523037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Brace 1"/>
          <p:cNvSpPr/>
          <p:nvPr/>
        </p:nvSpPr>
        <p:spPr bwMode="auto">
          <a:xfrm rot="16200000">
            <a:off x="4349404" y="51196"/>
            <a:ext cx="301177" cy="8064898"/>
          </a:xfrm>
          <a:prstGeom prst="rightBrac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it-IT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 bwMode="auto">
          <a:xfrm flipV="1">
            <a:off x="4499993" y="3218460"/>
            <a:ext cx="360039" cy="71459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644008" y="3650506"/>
            <a:ext cx="3888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 smtClean="0">
                <a:solidFill>
                  <a:schemeClr val="tx1"/>
                </a:solidFill>
              </a:rPr>
              <a:t>Interconnection</a:t>
            </a:r>
            <a:r>
              <a:rPr lang="it-IT" sz="1600" dirty="0" smtClean="0">
                <a:solidFill>
                  <a:schemeClr val="tx1"/>
                </a:solidFill>
              </a:rPr>
              <a:t> through Si interposer</a:t>
            </a:r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7704" y="35332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</a:rPr>
              <a:t>Chip to Memory Interconnection</a:t>
            </a:r>
            <a:endParaRPr lang="it-IT" b="1" dirty="0">
              <a:solidFill>
                <a:schemeClr val="tx1"/>
              </a:solidFill>
            </a:endParaRPr>
          </a:p>
        </p:txBody>
      </p:sp>
      <p:pic>
        <p:nvPicPr>
          <p:cNvPr id="9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755412"/>
            <a:ext cx="13811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35" y="694397"/>
            <a:ext cx="2763708" cy="179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5"/>
          <p:cNvGrpSpPr/>
          <p:nvPr/>
        </p:nvGrpSpPr>
        <p:grpSpPr>
          <a:xfrm>
            <a:off x="3774540" y="764704"/>
            <a:ext cx="5189948" cy="1196684"/>
            <a:chOff x="1259632" y="5229200"/>
            <a:chExt cx="6756573" cy="1557912"/>
          </a:xfrm>
        </p:grpSpPr>
        <p:grpSp>
          <p:nvGrpSpPr>
            <p:cNvPr id="12" name="Group 5"/>
            <p:cNvGrpSpPr/>
            <p:nvPr/>
          </p:nvGrpSpPr>
          <p:grpSpPr>
            <a:xfrm>
              <a:off x="1259632" y="5229200"/>
              <a:ext cx="6756573" cy="1262063"/>
              <a:chOff x="1199803" y="5098875"/>
              <a:chExt cx="6756573" cy="1262063"/>
            </a:xfrm>
          </p:grpSpPr>
          <p:pic>
            <p:nvPicPr>
              <p:cNvPr id="15" name="Picture 1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37225" y="5129215"/>
                <a:ext cx="714375" cy="695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6" name="Picture 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6447" y="5408438"/>
                <a:ext cx="1190625" cy="2571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13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3919" y="6032326"/>
                <a:ext cx="952500" cy="285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8" name="Picture 1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2451" y="5989463"/>
                <a:ext cx="923925" cy="371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1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9803" y="5353747"/>
                <a:ext cx="1381125" cy="371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16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66428" y="6077470"/>
                <a:ext cx="1206549" cy="1954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19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46871" y="5098875"/>
                <a:ext cx="1171575" cy="619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5" name="Picture 20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0684" y="5398913"/>
                <a:ext cx="1428750" cy="2762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3" name="Picture 6" descr="https://encrypted-tbn3.gstatic.com/images?q=tbn:ANd9GcQSuYxXWR2dQwO0Mgw7uzKkbS6QzCRSNTF78Xt5mUUWd0dTf5lOwQ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6008814"/>
              <a:ext cx="1458565" cy="482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0417" y="5904509"/>
              <a:ext cx="1383183" cy="8826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073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2123144"/>
            <a:ext cx="59766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b="1" dirty="0" smtClean="0">
                <a:solidFill>
                  <a:schemeClr val="tx1"/>
                </a:solidFill>
              </a:rPr>
              <a:t>Technology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err="1" smtClean="0">
                <a:solidFill>
                  <a:schemeClr val="tx1"/>
                </a:solidFill>
              </a:rPr>
              <a:t>Photonic</a:t>
            </a:r>
            <a:r>
              <a:rPr lang="it-IT" dirty="0" smtClean="0">
                <a:solidFill>
                  <a:schemeClr val="tx1"/>
                </a:solidFill>
              </a:rPr>
              <a:t> Electronic Integration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err="1" smtClean="0">
                <a:solidFill>
                  <a:schemeClr val="tx1"/>
                </a:solidFill>
              </a:rPr>
              <a:t>Silicon</a:t>
            </a:r>
            <a:r>
              <a:rPr lang="it-IT" dirty="0" smtClean="0">
                <a:solidFill>
                  <a:schemeClr val="tx1"/>
                </a:solidFill>
              </a:rPr>
              <a:t> Optical </a:t>
            </a:r>
            <a:r>
              <a:rPr lang="it-IT" dirty="0" err="1" smtClean="0">
                <a:solidFill>
                  <a:schemeClr val="tx1"/>
                </a:solidFill>
              </a:rPr>
              <a:t>Interposer</a:t>
            </a:r>
            <a:endParaRPr lang="it-IT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Si </a:t>
            </a:r>
            <a:r>
              <a:rPr lang="it-IT" dirty="0" err="1" smtClean="0">
                <a:solidFill>
                  <a:schemeClr val="tx1"/>
                </a:solidFill>
              </a:rPr>
              <a:t>Photonics</a:t>
            </a:r>
            <a:r>
              <a:rPr lang="it-IT" dirty="0" smtClean="0">
                <a:solidFill>
                  <a:schemeClr val="tx1"/>
                </a:solidFill>
              </a:rPr>
              <a:t> </a:t>
            </a:r>
            <a:r>
              <a:rPr lang="it-IT" dirty="0" err="1" smtClean="0">
                <a:solidFill>
                  <a:schemeClr val="tx1"/>
                </a:solidFill>
              </a:rPr>
              <a:t>readiness</a:t>
            </a:r>
            <a:endParaRPr lang="it-IT" dirty="0" smtClean="0">
              <a:solidFill>
                <a:schemeClr val="tx1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it-IT" dirty="0" smtClean="0">
                <a:solidFill>
                  <a:schemeClr val="tx1"/>
                </a:solidFill>
              </a:rPr>
              <a:t>Laser Integration</a:t>
            </a:r>
            <a:endParaRPr lang="it-I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61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20040" y="822960"/>
            <a:ext cx="8366760" cy="203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9" tIns="45719" rIns="91439" bIns="4571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800" b="1" dirty="0" smtClean="0"/>
          </a:p>
          <a:p>
            <a:pPr eaLnBrk="1" hangingPunct="1"/>
            <a:r>
              <a:rPr lang="en-US" sz="1800" b="1" dirty="0" smtClean="0"/>
              <a:t>Cost</a:t>
            </a:r>
            <a:r>
              <a:rPr lang="en-US" sz="1800" b="1" dirty="0"/>
              <a:t>: photonic-electronic chip </a:t>
            </a:r>
            <a:r>
              <a:rPr lang="en-US" sz="1800" dirty="0"/>
              <a:t>(development, mask set, wafers, manufacturing). Save </a:t>
            </a:r>
            <a:r>
              <a:rPr lang="en-US" sz="1800" dirty="0" smtClean="0"/>
              <a:t>in </a:t>
            </a:r>
            <a:r>
              <a:rPr lang="en-US" sz="1800" dirty="0"/>
              <a:t>packaging, wire bonding and </a:t>
            </a:r>
            <a:r>
              <a:rPr lang="en-US" sz="1800" dirty="0" smtClean="0"/>
              <a:t>traces/pin-out</a:t>
            </a:r>
            <a:r>
              <a:rPr lang="en-US" sz="1800" dirty="0"/>
              <a:t>.</a:t>
            </a:r>
          </a:p>
          <a:p>
            <a:pPr eaLnBrk="1" hangingPunct="1"/>
            <a:r>
              <a:rPr lang="en-US" sz="1800" b="1" dirty="0"/>
              <a:t>Technology:</a:t>
            </a:r>
            <a:r>
              <a:rPr lang="en-US" sz="1800" dirty="0"/>
              <a:t> low capacitance </a:t>
            </a:r>
            <a:r>
              <a:rPr lang="en-US" sz="1800" dirty="0" smtClean="0"/>
              <a:t>3D integration. Node scalability, low </a:t>
            </a:r>
            <a:r>
              <a:rPr lang="en-US" sz="1800" dirty="0"/>
              <a:t>c</a:t>
            </a:r>
            <a:r>
              <a:rPr lang="en-US" sz="1800" dirty="0" smtClean="0"/>
              <a:t>onsumption </a:t>
            </a:r>
            <a:r>
              <a:rPr lang="en-US" sz="1800" dirty="0"/>
              <a:t>and improved yield. </a:t>
            </a:r>
            <a:endParaRPr lang="en-US" sz="1800" dirty="0" smtClean="0"/>
          </a:p>
          <a:p>
            <a:pPr eaLnBrk="1" hangingPunct="1"/>
            <a:r>
              <a:rPr lang="en-US" sz="1800" b="1" dirty="0" smtClean="0"/>
              <a:t>Performances</a:t>
            </a:r>
            <a:r>
              <a:rPr lang="en-US" sz="1800" b="1" dirty="0"/>
              <a:t>:</a:t>
            </a:r>
            <a:r>
              <a:rPr lang="en-US" sz="1800" dirty="0"/>
              <a:t> trade off between consumption, size, IL and link/system specs</a:t>
            </a:r>
          </a:p>
          <a:p>
            <a:pPr eaLnBrk="1" hangingPunct="1"/>
            <a:r>
              <a:rPr lang="en-US" sz="1800" dirty="0"/>
              <a:t>Maturity of individual components: to be improved but not conceptually limited.</a:t>
            </a:r>
          </a:p>
        </p:txBody>
      </p:sp>
      <p:sp>
        <p:nvSpPr>
          <p:cNvPr id="17411" name="Rectangle 12"/>
          <p:cNvSpPr>
            <a:spLocks noChangeArrowheads="1"/>
          </p:cNvSpPr>
          <p:nvPr/>
        </p:nvSpPr>
        <p:spPr bwMode="auto">
          <a:xfrm>
            <a:off x="1043608" y="254175"/>
            <a:ext cx="6491064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7" rIns="91434" bIns="45717">
            <a:spAutoFit/>
          </a:bodyPr>
          <a:lstStyle/>
          <a:p>
            <a:pPr algn="ctr" defTabSz="912972"/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Si Photonics </a:t>
            </a: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 - Advantage of full </a:t>
            </a:r>
            <a:r>
              <a:rPr lang="en-US" b="1" dirty="0">
                <a:solidFill>
                  <a:schemeClr val="tx1"/>
                </a:solidFill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chemeClr val="tx1"/>
                </a:solidFill>
                <a:cs typeface="Times New Roman" pitchFamily="18" charset="0"/>
              </a:rPr>
              <a:t>ntegration</a:t>
            </a:r>
            <a:endParaRPr lang="en-US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4991101"/>
            <a:ext cx="8839200" cy="1188720"/>
          </a:xfrm>
          <a:prstGeom prst="rect">
            <a:avLst/>
          </a:prstGeom>
          <a:blipFill rotWithShape="1">
            <a:blip r:embed="rId2"/>
            <a:stretch>
              <a:fillRect l="-559" b="-7870"/>
            </a:stretch>
          </a:blipFill>
        </p:spPr>
        <p:txBody>
          <a:bodyPr lIns="82296" tIns="41148" rIns="82296" bIns="41148"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17415" name="Group 7"/>
          <p:cNvGrpSpPr>
            <a:grpSpLocks/>
          </p:cNvGrpSpPr>
          <p:nvPr/>
        </p:nvGrpSpPr>
        <p:grpSpPr bwMode="auto">
          <a:xfrm>
            <a:off x="4743380" y="3245267"/>
            <a:ext cx="3257550" cy="1335881"/>
            <a:chOff x="2222500" y="2638425"/>
            <a:chExt cx="5715000" cy="2343150"/>
          </a:xfrm>
        </p:grpSpPr>
        <p:pic>
          <p:nvPicPr>
            <p:cNvPr id="1741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2500" y="2638425"/>
              <a:ext cx="5715000" cy="2343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17" name="TextBox 9"/>
            <p:cNvSpPr txBox="1">
              <a:spLocks noChangeArrowheads="1"/>
            </p:cNvSpPr>
            <p:nvPr/>
          </p:nvSpPr>
          <p:spPr bwMode="auto">
            <a:xfrm>
              <a:off x="2344367" y="2895602"/>
              <a:ext cx="2781300" cy="4048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900" b="1" dirty="0">
                  <a:latin typeface="Arial Black" pitchFamily="34" charset="0"/>
                </a:rPr>
                <a:t>Photonic chip</a:t>
              </a:r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A041346-778A-4F8D-BBAC-7DC06769C59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52936"/>
            <a:ext cx="4114922" cy="2168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ttore 2 4"/>
          <p:cNvCxnSpPr/>
          <p:nvPr/>
        </p:nvCxnSpPr>
        <p:spPr bwMode="auto">
          <a:xfrm flipH="1">
            <a:off x="7020272" y="3222268"/>
            <a:ext cx="864096" cy="638780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CasellaDiTesto 1"/>
          <p:cNvSpPr txBox="1"/>
          <p:nvPr/>
        </p:nvSpPr>
        <p:spPr>
          <a:xfrm>
            <a:off x="7596336" y="2852936"/>
            <a:ext cx="1090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smtClean="0">
                <a:solidFill>
                  <a:schemeClr val="tx1"/>
                </a:solidFill>
              </a:rPr>
              <a:t>50</a:t>
            </a:r>
            <a:r>
              <a:rPr lang="it-IT" sz="1800" dirty="0" smtClean="0">
                <a:solidFill>
                  <a:schemeClr val="tx1"/>
                </a:solidFill>
                <a:sym typeface="Symbol"/>
              </a:rPr>
              <a:t> line</a:t>
            </a:r>
            <a:endParaRPr lang="it-IT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3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53395</TotalTime>
  <Words>1325</Words>
  <Application>Microsoft Office PowerPoint</Application>
  <PresentationFormat>Presentazione su schermo (4:3)</PresentationFormat>
  <Paragraphs>390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23</vt:i4>
      </vt:variant>
    </vt:vector>
  </HeadingPairs>
  <TitlesOfParts>
    <vt:vector size="25" baseType="lpstr">
      <vt:lpstr>Tema di Office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Photonic Electronic Layer - 3D Integration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</dc:creator>
  <cp:lastModifiedBy>pc</cp:lastModifiedBy>
  <cp:revision>1232</cp:revision>
  <cp:lastPrinted>2013-05-20T14:48:57Z</cp:lastPrinted>
  <dcterms:created xsi:type="dcterms:W3CDTF">1601-01-01T00:00:00Z</dcterms:created>
  <dcterms:modified xsi:type="dcterms:W3CDTF">2015-01-09T09:51:08Z</dcterms:modified>
</cp:coreProperties>
</file>