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7" r:id="rId5"/>
    <p:sldId id="260" r:id="rId6"/>
    <p:sldId id="263" r:id="rId7"/>
    <p:sldId id="266" r:id="rId8"/>
    <p:sldId id="261" r:id="rId9"/>
    <p:sldId id="262" r:id="rId10"/>
    <p:sldId id="264" r:id="rId11"/>
    <p:sldId id="265" r:id="rId12"/>
    <p:sldId id="25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87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A787E-4C1B-7E45-872B-397D79A660D2}" type="datetimeFigureOut">
              <a:rPr lang="it-IT" smtClean="0"/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ECE41-7FC1-2A43-984C-D5B8914757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145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752FA-287E-7243-9FE4-423C4ACC1714}" type="datetimeFigureOut">
              <a:rPr lang="it-IT" smtClean="0"/>
              <a:t>28/10/2015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9C7E-D53F-3942-B1F0-C8DCD26B2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87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9C7E-D53F-3942-B1F0-C8DCD26B252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7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6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23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71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11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4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36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2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4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2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7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707931" y="6356350"/>
            <a:ext cx="572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28758" y="6356350"/>
            <a:ext cx="1058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CB28-C9E6-6340-A91E-E0D790042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03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leonardi/padm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1680797" y="1924110"/>
            <a:ext cx="5775289" cy="4838756"/>
            <a:chOff x="755576" y="548680"/>
            <a:chExt cx="7272808" cy="6093434"/>
          </a:xfrm>
        </p:grpSpPr>
        <p:pic>
          <p:nvPicPr>
            <p:cNvPr id="7" name="Picture 2" descr="http://www.wallpaperfo.com/thumbnails/detail/20120501/star%20wars%20lego%20computers%20photography%20google%20saber%20laughing%20lightsaber%20dark%20vador%202103x1299%20wallp_www.wallpaperfo.com_25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19" t="15263" r="17629" b="5876"/>
            <a:stretch>
              <a:fillRect/>
            </a:stretch>
          </p:blipFill>
          <p:spPr bwMode="auto">
            <a:xfrm>
              <a:off x="755576" y="548680"/>
              <a:ext cx="7272808" cy="6093434"/>
            </a:xfrm>
            <a:prstGeom prst="rect">
              <a:avLst/>
            </a:prstGeom>
            <a:noFill/>
          </p:spPr>
        </p:pic>
        <p:sp>
          <p:nvSpPr>
            <p:cNvPr id="8" name="Rettangolo 7"/>
            <p:cNvSpPr/>
            <p:nvPr userDrawn="1"/>
          </p:nvSpPr>
          <p:spPr>
            <a:xfrm>
              <a:off x="755576" y="548680"/>
              <a:ext cx="201622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7F7F7F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DAQ and Computing</a:t>
            </a:r>
            <a:endParaRPr lang="it-IT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50000"/>
              <a:lumOff val="50000"/>
              <a:alpha val="40000"/>
            </a:schemeClr>
          </a:solidFill>
          <a:ln w="285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Emanuele Leonardi</a:t>
            </a:r>
            <a:endParaRPr lang="it-IT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it-IT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PADME Collaboration Meeting</a:t>
            </a:r>
          </a:p>
          <a:p>
            <a:r>
              <a:rPr lang="it-IT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LNF - </a:t>
            </a:r>
            <a:r>
              <a:rPr lang="it-IT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October</a:t>
            </a:r>
            <a:r>
              <a:rPr lang="it-IT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29, 2015</a:t>
            </a:r>
            <a:endParaRPr lang="it-IT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Immagine 3" descr="padme-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72" y="27147"/>
            <a:ext cx="6500368" cy="20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1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admeDB Sche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81" y="28644"/>
            <a:ext cx="6293255" cy="6340992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6328" y="275222"/>
            <a:ext cx="407135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Database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smtClean="0"/>
              <a:t>Currently implemented</a:t>
            </a:r>
          </a:p>
          <a:p>
            <a:pPr indent="180000">
              <a:spcAft>
                <a:spcPts val="600"/>
              </a:spcAft>
            </a:pPr>
            <a:r>
              <a:rPr lang="en-US" dirty="0"/>
              <a:t>w</a:t>
            </a:r>
            <a:r>
              <a:rPr lang="en-US" dirty="0" smtClean="0"/>
              <a:t>ith SQLite3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Will use MySQL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Local MySQL server at the experiment with only DAQ/DCS related info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Central MySQL server (LNF IT?) with full information</a:t>
            </a:r>
          </a:p>
          <a:p>
            <a:pPr marL="360000" lvl="1" indent="-180000">
              <a:buFont typeface="Wingdings" panose="05000000000000000000" pitchFamily="2" charset="2"/>
              <a:buChar char="§"/>
            </a:pPr>
            <a:r>
              <a:rPr lang="en-US" sz="1600" dirty="0" smtClean="0"/>
              <a:t>Detector geometry</a:t>
            </a:r>
          </a:p>
          <a:p>
            <a:pPr marL="360000" lvl="1" indent="-180000">
              <a:buFont typeface="Wingdings" panose="05000000000000000000" pitchFamily="2" charset="2"/>
              <a:buChar char="§"/>
            </a:pPr>
            <a:r>
              <a:rPr lang="en-US" sz="1600" dirty="0" smtClean="0"/>
              <a:t>Calibration constants</a:t>
            </a:r>
          </a:p>
          <a:p>
            <a:pPr marL="360000" lvl="1" indent="-180000">
              <a:buFont typeface="Wingdings" panose="05000000000000000000" pitchFamily="2" charset="2"/>
              <a:buChar char="§"/>
            </a:pPr>
            <a:r>
              <a:rPr lang="en-US" sz="1600" dirty="0" smtClean="0"/>
              <a:t>DAQ configurations</a:t>
            </a:r>
          </a:p>
          <a:p>
            <a:pPr marL="360000" lvl="1" indent="-180000">
              <a:buFont typeface="Wingdings" panose="05000000000000000000" pitchFamily="2" charset="2"/>
              <a:buChar char="§"/>
            </a:pPr>
            <a:r>
              <a:rPr lang="en-US" sz="1600" dirty="0" smtClean="0"/>
              <a:t>Detector conditions</a:t>
            </a:r>
          </a:p>
          <a:p>
            <a:pPr marL="360000" lvl="1" indent="-180000">
              <a:buFont typeface="Wingdings" panose="05000000000000000000" pitchFamily="2" charset="2"/>
              <a:buChar char="§"/>
            </a:pPr>
            <a:r>
              <a:rPr lang="en-US" sz="1600" dirty="0" smtClean="0"/>
              <a:t>Data Files/Replicas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0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11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219948"/>
            <a:ext cx="53035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Detector Control System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Investigating the UDOO platform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Freescale i.MX6 ARM Cortex-A9 (4-core/1 GHz)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Atmel SAM3X8E ARM Cortex-M3 (= Arduino DUE)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76 GPIO (compatible with Arduino DUE shields)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RAM 1 GB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Gigabit Ethernet + </a:t>
            </a:r>
            <a:r>
              <a:rPr lang="en-US" dirty="0" err="1" smtClean="0"/>
              <a:t>WiFi</a:t>
            </a:r>
            <a:endParaRPr lang="en-US" dirty="0" smtClean="0"/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SATA connector</a:t>
            </a:r>
          </a:p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Linux (</a:t>
            </a:r>
            <a:r>
              <a:rPr lang="en-US" dirty="0" err="1" smtClean="0"/>
              <a:t>UDOObuntu</a:t>
            </a:r>
            <a:r>
              <a:rPr lang="en-US" dirty="0" smtClean="0"/>
              <a:t>, </a:t>
            </a:r>
            <a:r>
              <a:rPr lang="en-US" dirty="0" err="1" smtClean="0"/>
              <a:t>Debian</a:t>
            </a:r>
            <a:r>
              <a:rPr lang="en-US" dirty="0" smtClean="0"/>
              <a:t> Wheezy, </a:t>
            </a:r>
            <a:r>
              <a:rPr lang="en-US" dirty="0" err="1" smtClean="0"/>
              <a:t>Archlinux</a:t>
            </a:r>
            <a:r>
              <a:rPr lang="en-US" dirty="0" smtClean="0"/>
              <a:t>)</a:t>
            </a:r>
          </a:p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Runs all Arduino DUE sketches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99€ per board (~150€ </a:t>
            </a:r>
            <a:r>
              <a:rPr lang="en-US" dirty="0" err="1" smtClean="0"/>
              <a:t>inc.</a:t>
            </a:r>
            <a:r>
              <a:rPr lang="en-US" dirty="0" smtClean="0"/>
              <a:t> VAT, power, SD card, case,…)</a:t>
            </a:r>
            <a:endParaRPr lang="en-US" dirty="0"/>
          </a:p>
        </p:txBody>
      </p:sp>
      <p:pic>
        <p:nvPicPr>
          <p:cNvPr id="1028" name="Picture 4" descr="udoo_quad_product_t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6156" r="9526" b="5435"/>
          <a:stretch/>
        </p:blipFill>
        <p:spPr bwMode="auto">
          <a:xfrm>
            <a:off x="5486399" y="396239"/>
            <a:ext cx="3535681" cy="28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doo_quad_product_bott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6276" r="7393" b="4355"/>
          <a:stretch/>
        </p:blipFill>
        <p:spPr bwMode="auto">
          <a:xfrm>
            <a:off x="5547359" y="3393440"/>
            <a:ext cx="358648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udoo.org/wp-content/uploads/2014/12/logo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15" y="107632"/>
            <a:ext cx="1606390" cy="10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3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12</a:t>
            </a:fld>
            <a:endParaRPr lang="it-IT"/>
          </a:p>
        </p:txBody>
      </p:sp>
      <p:sp>
        <p:nvSpPr>
          <p:cNvPr id="115" name="Rectangle 45"/>
          <p:cNvSpPr/>
          <p:nvPr/>
        </p:nvSpPr>
        <p:spPr>
          <a:xfrm>
            <a:off x="2276075" y="797788"/>
            <a:ext cx="823111" cy="631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THIN</a:t>
            </a:r>
            <a:endParaRPr lang="it-IT" dirty="0"/>
          </a:p>
        </p:txBody>
      </p:sp>
      <p:sp>
        <p:nvSpPr>
          <p:cNvPr id="116" name="Rectangle 44"/>
          <p:cNvSpPr/>
          <p:nvPr/>
        </p:nvSpPr>
        <p:spPr>
          <a:xfrm>
            <a:off x="4582135" y="802884"/>
            <a:ext cx="830291" cy="6246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RECO</a:t>
            </a:r>
            <a:endParaRPr lang="it-IT" dirty="0"/>
          </a:p>
        </p:txBody>
      </p:sp>
      <p:sp>
        <p:nvSpPr>
          <p:cNvPr id="117" name="Up Arrow 28"/>
          <p:cNvSpPr/>
          <p:nvPr/>
        </p:nvSpPr>
        <p:spPr>
          <a:xfrm>
            <a:off x="2407362" y="1485635"/>
            <a:ext cx="396815" cy="343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Up Arrow 27"/>
          <p:cNvSpPr/>
          <p:nvPr/>
        </p:nvSpPr>
        <p:spPr>
          <a:xfrm>
            <a:off x="4747838" y="1479892"/>
            <a:ext cx="396815" cy="3322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Rounded Rectangle 1"/>
          <p:cNvSpPr/>
          <p:nvPr/>
        </p:nvSpPr>
        <p:spPr>
          <a:xfrm>
            <a:off x="2198009" y="5949454"/>
            <a:ext cx="3165895" cy="448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Experiment</a:t>
            </a:r>
            <a:endParaRPr lang="it-IT" dirty="0"/>
          </a:p>
        </p:txBody>
      </p:sp>
      <p:sp>
        <p:nvSpPr>
          <p:cNvPr id="120" name="Rounded Rectangle 2"/>
          <p:cNvSpPr/>
          <p:nvPr/>
        </p:nvSpPr>
        <p:spPr>
          <a:xfrm>
            <a:off x="2198011" y="5086817"/>
            <a:ext cx="2648309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TDAQ</a:t>
            </a:r>
            <a:endParaRPr lang="it-IT" dirty="0"/>
          </a:p>
        </p:txBody>
      </p:sp>
      <p:sp>
        <p:nvSpPr>
          <p:cNvPr id="121" name="Rounded Rectangle 3"/>
          <p:cNvSpPr/>
          <p:nvPr/>
        </p:nvSpPr>
        <p:spPr>
          <a:xfrm rot="16200000">
            <a:off x="4951443" y="5131553"/>
            <a:ext cx="458302" cy="366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1400" dirty="0" smtClean="0"/>
              <a:t>DCS</a:t>
            </a:r>
            <a:endParaRPr lang="it-IT" sz="1400" dirty="0"/>
          </a:p>
        </p:txBody>
      </p:sp>
      <p:sp>
        <p:nvSpPr>
          <p:cNvPr id="122" name="Rectangle 4"/>
          <p:cNvSpPr/>
          <p:nvPr/>
        </p:nvSpPr>
        <p:spPr>
          <a:xfrm>
            <a:off x="2903221" y="3318396"/>
            <a:ext cx="1431984" cy="1233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RAW</a:t>
            </a:r>
            <a:endParaRPr lang="it-IT" dirty="0"/>
          </a:p>
        </p:txBody>
      </p:sp>
      <p:sp>
        <p:nvSpPr>
          <p:cNvPr id="123" name="Rectangle 5"/>
          <p:cNvSpPr/>
          <p:nvPr/>
        </p:nvSpPr>
        <p:spPr>
          <a:xfrm rot="16200000">
            <a:off x="1861581" y="3654825"/>
            <a:ext cx="1233577" cy="5607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Calibration</a:t>
            </a:r>
            <a:r>
              <a:rPr lang="it-IT" sz="1400" dirty="0" smtClean="0"/>
              <a:t> Data</a:t>
            </a:r>
            <a:endParaRPr lang="it-IT" sz="1400" dirty="0"/>
          </a:p>
        </p:txBody>
      </p:sp>
      <p:sp>
        <p:nvSpPr>
          <p:cNvPr id="124" name="Rounded Rectangle 6"/>
          <p:cNvSpPr/>
          <p:nvPr/>
        </p:nvSpPr>
        <p:spPr>
          <a:xfrm rot="16200000">
            <a:off x="4563804" y="3749351"/>
            <a:ext cx="1233577" cy="36662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Conditions</a:t>
            </a:r>
            <a:endParaRPr lang="it-IT" sz="1600" dirty="0"/>
          </a:p>
        </p:txBody>
      </p:sp>
      <p:sp>
        <p:nvSpPr>
          <p:cNvPr id="125" name="Rounded Rectangle 9"/>
          <p:cNvSpPr/>
          <p:nvPr/>
        </p:nvSpPr>
        <p:spPr>
          <a:xfrm>
            <a:off x="403715" y="2077382"/>
            <a:ext cx="1483743" cy="65396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Calibration</a:t>
            </a:r>
            <a:r>
              <a:rPr lang="it-IT" sz="1600" dirty="0" smtClean="0"/>
              <a:t> </a:t>
            </a:r>
            <a:r>
              <a:rPr lang="it-IT" sz="1600" dirty="0" err="1" smtClean="0"/>
              <a:t>Constants</a:t>
            </a:r>
            <a:endParaRPr lang="it-IT" sz="1600" dirty="0"/>
          </a:p>
        </p:txBody>
      </p:sp>
      <p:sp>
        <p:nvSpPr>
          <p:cNvPr id="126" name="Rounded Rectangle 11"/>
          <p:cNvSpPr/>
          <p:nvPr/>
        </p:nvSpPr>
        <p:spPr>
          <a:xfrm rot="16200000">
            <a:off x="4046220" y="3751874"/>
            <a:ext cx="1233577" cy="36662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Configuration</a:t>
            </a:r>
            <a:endParaRPr lang="it-IT" sz="1400" dirty="0"/>
          </a:p>
        </p:txBody>
      </p:sp>
      <p:sp>
        <p:nvSpPr>
          <p:cNvPr id="127" name="Rectangle 13"/>
          <p:cNvSpPr/>
          <p:nvPr/>
        </p:nvSpPr>
        <p:spPr>
          <a:xfrm>
            <a:off x="4531101" y="861538"/>
            <a:ext cx="830291" cy="6246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RECO</a:t>
            </a:r>
            <a:endParaRPr lang="it-IT" dirty="0"/>
          </a:p>
        </p:txBody>
      </p:sp>
      <p:sp>
        <p:nvSpPr>
          <p:cNvPr id="128" name="Rectangle 14"/>
          <p:cNvSpPr/>
          <p:nvPr/>
        </p:nvSpPr>
        <p:spPr>
          <a:xfrm>
            <a:off x="2194215" y="861539"/>
            <a:ext cx="823111" cy="631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THIN</a:t>
            </a:r>
            <a:endParaRPr lang="it-IT" dirty="0"/>
          </a:p>
        </p:txBody>
      </p:sp>
      <p:sp>
        <p:nvSpPr>
          <p:cNvPr id="129" name="Up Arrow 15"/>
          <p:cNvSpPr/>
          <p:nvPr/>
        </p:nvSpPr>
        <p:spPr>
          <a:xfrm>
            <a:off x="3323756" y="5544017"/>
            <a:ext cx="396815" cy="4054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Up Arrow 17"/>
          <p:cNvSpPr/>
          <p:nvPr/>
        </p:nvSpPr>
        <p:spPr>
          <a:xfrm>
            <a:off x="4542239" y="4551975"/>
            <a:ext cx="241538" cy="5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Up Arrow 18"/>
          <p:cNvSpPr/>
          <p:nvPr/>
        </p:nvSpPr>
        <p:spPr>
          <a:xfrm>
            <a:off x="3420805" y="4551971"/>
            <a:ext cx="396815" cy="534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Up Arrow 19"/>
          <p:cNvSpPr/>
          <p:nvPr/>
        </p:nvSpPr>
        <p:spPr>
          <a:xfrm>
            <a:off x="2279962" y="4551971"/>
            <a:ext cx="396815" cy="534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Left Arrow 20"/>
          <p:cNvSpPr/>
          <p:nvPr/>
        </p:nvSpPr>
        <p:spPr>
          <a:xfrm>
            <a:off x="1887460" y="3764459"/>
            <a:ext cx="312705" cy="33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Up Arrow 24"/>
          <p:cNvSpPr/>
          <p:nvPr/>
        </p:nvSpPr>
        <p:spPr>
          <a:xfrm>
            <a:off x="3420805" y="2974047"/>
            <a:ext cx="396815" cy="3443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Up Arrow 25"/>
          <p:cNvSpPr/>
          <p:nvPr/>
        </p:nvSpPr>
        <p:spPr>
          <a:xfrm>
            <a:off x="4542239" y="2974047"/>
            <a:ext cx="241538" cy="3443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Up Arrow 26"/>
          <p:cNvSpPr/>
          <p:nvPr/>
        </p:nvSpPr>
        <p:spPr>
          <a:xfrm>
            <a:off x="947180" y="2731343"/>
            <a:ext cx="396815" cy="9166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Left Arrow 29"/>
          <p:cNvSpPr/>
          <p:nvPr/>
        </p:nvSpPr>
        <p:spPr>
          <a:xfrm>
            <a:off x="4196006" y="1005671"/>
            <a:ext cx="327547" cy="33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Rounded Rectangle 7"/>
          <p:cNvSpPr/>
          <p:nvPr/>
        </p:nvSpPr>
        <p:spPr>
          <a:xfrm>
            <a:off x="403717" y="3648002"/>
            <a:ext cx="1483743" cy="5693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39" name="Rounded Rectangle 12"/>
          <p:cNvSpPr/>
          <p:nvPr/>
        </p:nvSpPr>
        <p:spPr>
          <a:xfrm>
            <a:off x="2195138" y="1821706"/>
            <a:ext cx="3168766" cy="11523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Reconstruction</a:t>
            </a:r>
            <a:endParaRPr lang="it-IT" dirty="0"/>
          </a:p>
        </p:txBody>
      </p:sp>
      <p:sp>
        <p:nvSpPr>
          <p:cNvPr id="140" name="Right Arrow 30"/>
          <p:cNvSpPr/>
          <p:nvPr/>
        </p:nvSpPr>
        <p:spPr>
          <a:xfrm>
            <a:off x="1887458" y="2224652"/>
            <a:ext cx="307680" cy="338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Up Arrow 32"/>
          <p:cNvSpPr/>
          <p:nvPr/>
        </p:nvSpPr>
        <p:spPr>
          <a:xfrm>
            <a:off x="5059824" y="4547662"/>
            <a:ext cx="241538" cy="5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Up Arrow 33"/>
          <p:cNvSpPr/>
          <p:nvPr/>
        </p:nvSpPr>
        <p:spPr>
          <a:xfrm>
            <a:off x="5059824" y="5544015"/>
            <a:ext cx="241538" cy="402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Up Arrow 34"/>
          <p:cNvSpPr/>
          <p:nvPr/>
        </p:nvSpPr>
        <p:spPr>
          <a:xfrm>
            <a:off x="5056594" y="2975307"/>
            <a:ext cx="241538" cy="3443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Rounded Rectangle 35"/>
          <p:cNvSpPr/>
          <p:nvPr/>
        </p:nvSpPr>
        <p:spPr>
          <a:xfrm>
            <a:off x="5671584" y="3315873"/>
            <a:ext cx="1552757" cy="123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Monte Carlo</a:t>
            </a:r>
          </a:p>
          <a:p>
            <a:pPr algn="ctr"/>
            <a:r>
              <a:rPr lang="it-IT" dirty="0" err="1" smtClean="0"/>
              <a:t>Simulation</a:t>
            </a:r>
            <a:endParaRPr lang="it-IT" dirty="0"/>
          </a:p>
        </p:txBody>
      </p:sp>
      <p:sp>
        <p:nvSpPr>
          <p:cNvPr id="145" name="Rectangle 36"/>
          <p:cNvSpPr/>
          <p:nvPr/>
        </p:nvSpPr>
        <p:spPr>
          <a:xfrm>
            <a:off x="5671584" y="1821707"/>
            <a:ext cx="1552757" cy="1172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SIMU</a:t>
            </a:r>
            <a:endParaRPr lang="it-IT" dirty="0"/>
          </a:p>
        </p:txBody>
      </p:sp>
      <p:sp>
        <p:nvSpPr>
          <p:cNvPr id="146" name="Up Arrow 37"/>
          <p:cNvSpPr/>
          <p:nvPr/>
        </p:nvSpPr>
        <p:spPr>
          <a:xfrm>
            <a:off x="6252424" y="2993812"/>
            <a:ext cx="396815" cy="322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Left Arrow 38"/>
          <p:cNvSpPr/>
          <p:nvPr/>
        </p:nvSpPr>
        <p:spPr>
          <a:xfrm>
            <a:off x="5361392" y="2236147"/>
            <a:ext cx="312705" cy="33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Rounded Rectangle 39"/>
          <p:cNvSpPr/>
          <p:nvPr/>
        </p:nvSpPr>
        <p:spPr>
          <a:xfrm>
            <a:off x="3370748" y="861539"/>
            <a:ext cx="825258" cy="6280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Skim</a:t>
            </a:r>
            <a:endParaRPr lang="it-IT" dirty="0"/>
          </a:p>
        </p:txBody>
      </p:sp>
      <p:sp>
        <p:nvSpPr>
          <p:cNvPr id="149" name="Left Arrow 40"/>
          <p:cNvSpPr/>
          <p:nvPr/>
        </p:nvSpPr>
        <p:spPr>
          <a:xfrm>
            <a:off x="3047514" y="1005671"/>
            <a:ext cx="327547" cy="33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Rounded Rectangle 41"/>
          <p:cNvSpPr/>
          <p:nvPr/>
        </p:nvSpPr>
        <p:spPr>
          <a:xfrm>
            <a:off x="2195497" y="63768"/>
            <a:ext cx="3165895" cy="4485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Analysis</a:t>
            </a:r>
            <a:endParaRPr lang="it-IT" dirty="0"/>
          </a:p>
        </p:txBody>
      </p:sp>
      <p:sp>
        <p:nvSpPr>
          <p:cNvPr id="151" name="Up Arrow 42"/>
          <p:cNvSpPr/>
          <p:nvPr/>
        </p:nvSpPr>
        <p:spPr>
          <a:xfrm>
            <a:off x="4744251" y="516654"/>
            <a:ext cx="396815" cy="343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Up Arrow 43"/>
          <p:cNvSpPr/>
          <p:nvPr/>
        </p:nvSpPr>
        <p:spPr>
          <a:xfrm>
            <a:off x="2407361" y="513329"/>
            <a:ext cx="396815" cy="343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Right Brace 47"/>
          <p:cNvSpPr/>
          <p:nvPr/>
        </p:nvSpPr>
        <p:spPr>
          <a:xfrm>
            <a:off x="5517744" y="797788"/>
            <a:ext cx="175154" cy="69180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Left Brace 48"/>
          <p:cNvSpPr/>
          <p:nvPr/>
        </p:nvSpPr>
        <p:spPr>
          <a:xfrm>
            <a:off x="1940981" y="797788"/>
            <a:ext cx="147916" cy="69180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TextBox 49"/>
          <p:cNvSpPr txBox="1"/>
          <p:nvPr/>
        </p:nvSpPr>
        <p:spPr>
          <a:xfrm rot="16200000">
            <a:off x="1353141" y="992421"/>
            <a:ext cx="77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Streams</a:t>
            </a:r>
            <a:endParaRPr lang="it-IT" sz="1400" dirty="0"/>
          </a:p>
        </p:txBody>
      </p:sp>
      <p:sp>
        <p:nvSpPr>
          <p:cNvPr id="156" name="TextBox 50"/>
          <p:cNvSpPr txBox="1"/>
          <p:nvPr/>
        </p:nvSpPr>
        <p:spPr>
          <a:xfrm rot="16200000">
            <a:off x="5421866" y="989801"/>
            <a:ext cx="77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Streams</a:t>
            </a:r>
            <a:endParaRPr lang="it-IT" sz="1400" dirty="0"/>
          </a:p>
        </p:txBody>
      </p:sp>
      <p:grpSp>
        <p:nvGrpSpPr>
          <p:cNvPr id="157" name="Group 58"/>
          <p:cNvGrpSpPr/>
          <p:nvPr/>
        </p:nvGrpSpPr>
        <p:grpSpPr>
          <a:xfrm>
            <a:off x="7599290" y="1833811"/>
            <a:ext cx="1345722" cy="4383060"/>
            <a:chOff x="7660257" y="1491525"/>
            <a:chExt cx="1345722" cy="4383060"/>
          </a:xfrm>
        </p:grpSpPr>
        <p:sp>
          <p:nvSpPr>
            <p:cNvPr id="158" name="Rectangle 56"/>
            <p:cNvSpPr/>
            <p:nvPr/>
          </p:nvSpPr>
          <p:spPr>
            <a:xfrm>
              <a:off x="7660257" y="1491525"/>
              <a:ext cx="1345722" cy="43830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Rectangle 51"/>
            <p:cNvSpPr/>
            <p:nvPr/>
          </p:nvSpPr>
          <p:spPr>
            <a:xfrm>
              <a:off x="7772400" y="1903966"/>
              <a:ext cx="1098793" cy="6246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File Data Format</a:t>
              </a:r>
              <a:endParaRPr lang="it-IT" sz="1400" dirty="0"/>
            </a:p>
          </p:txBody>
        </p:sp>
        <p:sp>
          <p:nvSpPr>
            <p:cNvPr id="160" name="Rounded Rectangle 52"/>
            <p:cNvSpPr/>
            <p:nvPr/>
          </p:nvSpPr>
          <p:spPr>
            <a:xfrm>
              <a:off x="7772400" y="2675827"/>
              <a:ext cx="1121434" cy="65396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DB Data Format</a:t>
              </a:r>
              <a:endParaRPr lang="it-IT" sz="1400" dirty="0"/>
            </a:p>
          </p:txBody>
        </p:sp>
        <p:sp>
          <p:nvSpPr>
            <p:cNvPr id="161" name="Rounded Rectangle 53"/>
            <p:cNvSpPr/>
            <p:nvPr/>
          </p:nvSpPr>
          <p:spPr>
            <a:xfrm>
              <a:off x="7772400" y="3476952"/>
              <a:ext cx="1121434" cy="62805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Data Processing</a:t>
              </a:r>
              <a:endParaRPr lang="it-IT" sz="1400" dirty="0"/>
            </a:p>
          </p:txBody>
        </p:sp>
        <p:sp>
          <p:nvSpPr>
            <p:cNvPr id="162" name="Rounded Rectangle 54"/>
            <p:cNvSpPr/>
            <p:nvPr/>
          </p:nvSpPr>
          <p:spPr>
            <a:xfrm>
              <a:off x="7772401" y="4256412"/>
              <a:ext cx="1121434" cy="6520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Data Producer</a:t>
              </a:r>
            </a:p>
          </p:txBody>
        </p:sp>
        <p:sp>
          <p:nvSpPr>
            <p:cNvPr id="163" name="Rounded Rectangle 55"/>
            <p:cNvSpPr/>
            <p:nvPr/>
          </p:nvSpPr>
          <p:spPr>
            <a:xfrm>
              <a:off x="7772401" y="5059836"/>
              <a:ext cx="1121434" cy="6939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Data Consumer</a:t>
              </a:r>
              <a:endParaRPr lang="it-IT" sz="1400" dirty="0"/>
            </a:p>
          </p:txBody>
        </p:sp>
        <p:sp>
          <p:nvSpPr>
            <p:cNvPr id="164" name="TextBox 57"/>
            <p:cNvSpPr txBox="1"/>
            <p:nvPr/>
          </p:nvSpPr>
          <p:spPr>
            <a:xfrm>
              <a:off x="7894748" y="1534655"/>
              <a:ext cx="883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Legenda</a:t>
              </a:r>
              <a:endParaRPr lang="it-IT" sz="1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46508" y="174928"/>
            <a:ext cx="229850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PADME</a:t>
            </a:r>
          </a:p>
          <a:p>
            <a:pPr algn="ctr"/>
            <a:r>
              <a:rPr lang="it-IT" sz="2400" b="1" dirty="0" err="1" smtClean="0"/>
              <a:t>Dataflow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3223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2426" y="128581"/>
            <a:ext cx="8443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Software Management</a:t>
            </a:r>
            <a:endParaRPr lang="en-US" dirty="0" smtClean="0"/>
          </a:p>
          <a:p>
            <a:r>
              <a:rPr lang="en-US" sz="2000" dirty="0" smtClean="0"/>
              <a:t>We are creating a software management area on the </a:t>
            </a:r>
            <a:r>
              <a:rPr lang="en-US" sz="2000" dirty="0" err="1" smtClean="0"/>
              <a:t>GitHub</a:t>
            </a:r>
            <a:r>
              <a:rPr lang="en-US" sz="2000" dirty="0" smtClean="0"/>
              <a:t> system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→ functionalities similar to SVN/CVS</a:t>
            </a:r>
            <a:endParaRPr lang="en-US" dirty="0" smtClean="0"/>
          </a:p>
          <a:p>
            <a:pPr algn="ctr">
              <a:spcAft>
                <a:spcPts val="600"/>
              </a:spcAft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https://github.com/eleonardi/padme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Anybody can read the area (¡¡</a:t>
            </a:r>
            <a:r>
              <a:rPr 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¡</a:t>
            </a:r>
            <a:r>
              <a:rPr lang="en-US" sz="20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 No sensitive data/passwords !!!)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Only invited users can commit software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cs typeface="Courier New" panose="02070309020205020404" pitchFamily="49" charset="0"/>
              </a:rPr>
              <a:t>Detailed information to access the area and retrieve/commit software will be circulated as soon as the initial structure is in place.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25273"/>
              </p:ext>
            </p:extLst>
          </p:nvPr>
        </p:nvGraphicFramePr>
        <p:xfrm>
          <a:off x="476252" y="3259141"/>
          <a:ext cx="821236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107"/>
                <a:gridCol w="1252538"/>
                <a:gridCol w="1495425"/>
                <a:gridCol w="38242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Package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Language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Libraries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Description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PadmeDAQ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CAENDigitizer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ADC </a:t>
                      </a:r>
                      <a:r>
                        <a:rPr lang="it-IT" baseline="0" dirty="0" err="1" smtClean="0"/>
                        <a:t>board</a:t>
                      </a:r>
                      <a:r>
                        <a:rPr lang="it-IT" baseline="0" dirty="0" smtClean="0"/>
                        <a:t> control and data </a:t>
                      </a:r>
                      <a:r>
                        <a:rPr lang="it-IT" baseline="0" dirty="0" err="1" smtClean="0"/>
                        <a:t>acquisition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RunControl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Python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Tkinter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Control of DAQ </a:t>
                      </a:r>
                      <a:r>
                        <a:rPr lang="it-IT" dirty="0" err="1" smtClean="0"/>
                        <a:t>process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Level1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C++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Event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build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filtering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PadmeMC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C++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Geant4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Detector </a:t>
                      </a:r>
                      <a:r>
                        <a:rPr lang="it-IT" dirty="0" err="1" smtClean="0"/>
                        <a:t>simulation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PadmeReco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C++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Detector </a:t>
                      </a:r>
                      <a:r>
                        <a:rPr lang="it-IT" dirty="0" err="1" smtClean="0"/>
                        <a:t>reconstruction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PadmeAnalysis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C++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Physics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analysis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PadmeRoot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C++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Root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Persistency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library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PadmeDB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C++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MySQL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DB-</a:t>
                      </a:r>
                      <a:r>
                        <a:rPr lang="it-IT" dirty="0" err="1" smtClean="0"/>
                        <a:t>interaction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library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8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33363" y="123825"/>
            <a:ext cx="870108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Conclusions</a:t>
            </a:r>
            <a:endParaRPr lang="en-US" sz="28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Basic DAQ structure is in place and will be used for November test beam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Configure CAEN V1742 ADC boards and read 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Merge data from multiple ADC boards into single event</a:t>
            </a:r>
            <a:endParaRPr lang="en-US" sz="2000" dirty="0" smtClean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Handle event timing synchronization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Write RAW events to ROOT files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User GUI to control DAQ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Zero suppression implemented in DAQ and under study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Database structure under development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First ideas for DCS (UDOO board)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Software management with </a:t>
            </a:r>
            <a:r>
              <a:rPr lang="en-US" sz="2800" dirty="0" err="1" smtClean="0"/>
              <a:t>Git</a:t>
            </a:r>
            <a:r>
              <a:rPr lang="en-US" sz="2800" dirty="0" smtClean="0"/>
              <a:t>/</a:t>
            </a:r>
            <a:r>
              <a:rPr lang="en-US" sz="2800" dirty="0" err="1" smtClean="0"/>
              <a:t>GitHub</a:t>
            </a:r>
            <a:endParaRPr lang="en-US" sz="2800" dirty="0"/>
          </a:p>
        </p:txBody>
      </p:sp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6400455" y="4214878"/>
            <a:ext cx="2637431" cy="2209740"/>
            <a:chOff x="755576" y="548680"/>
            <a:chExt cx="7272808" cy="6093434"/>
          </a:xfrm>
        </p:grpSpPr>
        <p:pic>
          <p:nvPicPr>
            <p:cNvPr id="7" name="Picture 2" descr="http://www.wallpaperfo.com/thumbnails/detail/20120501/star%20wars%20lego%20computers%20photography%20google%20saber%20laughing%20lightsaber%20dark%20vador%202103x1299%20wallp_www.wallpaperfo.com_25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19" t="15263" r="17629" b="5876"/>
            <a:stretch>
              <a:fillRect/>
            </a:stretch>
          </p:blipFill>
          <p:spPr bwMode="auto">
            <a:xfrm>
              <a:off x="755576" y="548680"/>
              <a:ext cx="7272808" cy="6093434"/>
            </a:xfrm>
            <a:prstGeom prst="rect">
              <a:avLst/>
            </a:prstGeom>
            <a:noFill/>
          </p:spPr>
        </p:pic>
        <p:sp>
          <p:nvSpPr>
            <p:cNvPr id="8" name="Rettangolo 7"/>
            <p:cNvSpPr/>
            <p:nvPr userDrawn="1"/>
          </p:nvSpPr>
          <p:spPr>
            <a:xfrm>
              <a:off x="755576" y="548680"/>
              <a:ext cx="201622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28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>
            <a:spLocks noChangeAspect="1"/>
          </p:cNvSpPr>
          <p:nvPr/>
        </p:nvSpPr>
        <p:spPr>
          <a:xfrm>
            <a:off x="2119422" y="1886879"/>
            <a:ext cx="2677860" cy="8629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/>
            <a:r>
              <a:rPr lang="en-US" sz="1600" dirty="0" smtClean="0"/>
              <a:t>L1 DAQ</a:t>
            </a:r>
          </a:p>
          <a:p>
            <a:pPr algn="ctr"/>
            <a:r>
              <a:rPr lang="en-US" sz="1400" dirty="0" smtClean="0"/>
              <a:t>1 process per DAQ board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10282" y="1684687"/>
            <a:ext cx="7072116" cy="1642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V="1">
            <a:off x="1211352" y="1503832"/>
            <a:ext cx="398764" cy="904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V="1">
            <a:off x="2945796" y="1494173"/>
            <a:ext cx="398764" cy="904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4742189" y="1484253"/>
            <a:ext cx="398764" cy="904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8283468" y="1484253"/>
            <a:ext cx="398764" cy="904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7053577" y="1886879"/>
            <a:ext cx="1363658" cy="9743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Trigger Distribution Syste</a:t>
            </a:r>
            <a:r>
              <a:rPr lang="en-US" sz="1600" dirty="0"/>
              <a:t>m</a:t>
            </a: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7054605" y="3398007"/>
            <a:ext cx="680801" cy="662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BTF</a:t>
            </a:r>
          </a:p>
          <a:p>
            <a:pPr algn="ctr"/>
            <a:r>
              <a:rPr lang="en-US" sz="1100" dirty="0" smtClean="0"/>
              <a:t>Beam</a:t>
            </a:r>
          </a:p>
          <a:p>
            <a:pPr algn="ctr"/>
            <a:r>
              <a:rPr lang="en-US" sz="1100" dirty="0" smtClean="0"/>
              <a:t>Trigger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8045" y="4045761"/>
            <a:ext cx="713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50 Hz</a:t>
            </a:r>
            <a:endParaRPr lang="en-US" sz="1200" dirty="0"/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1980516" y="3080677"/>
            <a:ext cx="4916943" cy="18173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Ins="360000" rtlCol="0" anchor="t" anchorCtr="0"/>
          <a:lstStyle/>
          <a:p>
            <a:pPr algn="ctr"/>
            <a:r>
              <a:rPr lang="en-US" dirty="0" smtClean="0"/>
              <a:t>L1 DAQ</a:t>
            </a:r>
          </a:p>
          <a:p>
            <a:pPr algn="ctr"/>
            <a:r>
              <a:rPr lang="en-US" dirty="0" smtClean="0"/>
              <a:t>Event build</a:t>
            </a:r>
            <a:endParaRPr lang="en-US" dirty="0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158338" y="5486265"/>
            <a:ext cx="696833" cy="900000"/>
            <a:chOff x="453143" y="3508137"/>
            <a:chExt cx="880425" cy="113712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10589" t="8540" r="18270" b="8011"/>
            <a:stretch/>
          </p:blipFill>
          <p:spPr>
            <a:xfrm>
              <a:off x="453143" y="3508137"/>
              <a:ext cx="728025" cy="98472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10589" t="8540" r="18270" b="8011"/>
            <a:stretch/>
          </p:blipFill>
          <p:spPr>
            <a:xfrm>
              <a:off x="605543" y="3660537"/>
              <a:ext cx="728025" cy="984721"/>
            </a:xfrm>
            <a:prstGeom prst="rect">
              <a:avLst/>
            </a:prstGeom>
          </p:spPr>
        </p:pic>
      </p:grpSp>
      <p:cxnSp>
        <p:nvCxnSpPr>
          <p:cNvPr id="34" name="Straight Connector 33"/>
          <p:cNvCxnSpPr/>
          <p:nvPr/>
        </p:nvCxnSpPr>
        <p:spPr>
          <a:xfrm flipV="1">
            <a:off x="1071181" y="1433441"/>
            <a:ext cx="7071431" cy="25560"/>
          </a:xfrm>
          <a:prstGeom prst="line">
            <a:avLst/>
          </a:prstGeom>
          <a:ln w="38100" cmpd="sng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100000" l="0" r="100000">
                        <a14:foregroundMark x1="15721" y1="78636" x2="15721" y2="78636"/>
                        <a14:foregroundMark x1="16594" y1="16364" x2="16594" y2="1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2520" y="5712867"/>
            <a:ext cx="575392" cy="552778"/>
          </a:xfrm>
          <a:prstGeom prst="rect">
            <a:avLst/>
          </a:prstGeom>
        </p:spPr>
      </p:pic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793340" y="1934049"/>
            <a:ext cx="696833" cy="900000"/>
            <a:chOff x="453143" y="3508137"/>
            <a:chExt cx="880425" cy="113712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/>
            <a:srcRect l="10589" t="8540" r="18270" b="8011"/>
            <a:stretch/>
          </p:blipFill>
          <p:spPr>
            <a:xfrm>
              <a:off x="453143" y="3508137"/>
              <a:ext cx="728025" cy="98472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/>
            <a:srcRect l="10589" t="8540" r="18270" b="8011"/>
            <a:stretch/>
          </p:blipFill>
          <p:spPr>
            <a:xfrm>
              <a:off x="605543" y="3660537"/>
              <a:ext cx="728025" cy="984721"/>
            </a:xfrm>
            <a:prstGeom prst="rect">
              <a:avLst/>
            </a:prstGeom>
          </p:spPr>
        </p:pic>
      </p:grpSp>
      <p:sp>
        <p:nvSpPr>
          <p:cNvPr id="47" name="Rounded Rectangle 46"/>
          <p:cNvSpPr>
            <a:spLocks noChangeAspect="1"/>
          </p:cNvSpPr>
          <p:nvPr/>
        </p:nvSpPr>
        <p:spPr>
          <a:xfrm>
            <a:off x="1949363" y="2010229"/>
            <a:ext cx="2677860" cy="8629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/>
            <a:r>
              <a:rPr lang="en-US" sz="1600" dirty="0" smtClean="0"/>
              <a:t>L0 DAQ</a:t>
            </a:r>
          </a:p>
          <a:p>
            <a:pPr algn="ctr"/>
            <a:r>
              <a:rPr lang="en-US" sz="1400" dirty="0" smtClean="0"/>
              <a:t>1 process per DAQ board</a:t>
            </a:r>
          </a:p>
          <a:p>
            <a:pPr algn="ctr"/>
            <a:r>
              <a:rPr lang="en-US" sz="1400" dirty="0" smtClean="0"/>
              <a:t>ADC zero suppression</a:t>
            </a:r>
          </a:p>
        </p:txBody>
      </p:sp>
      <p:cxnSp>
        <p:nvCxnSpPr>
          <p:cNvPr id="54" name="Elbow Connector 53"/>
          <p:cNvCxnSpPr/>
          <p:nvPr/>
        </p:nvCxnSpPr>
        <p:spPr>
          <a:xfrm rot="16200000" flipV="1">
            <a:off x="6542229" y="1481385"/>
            <a:ext cx="398764" cy="904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88433" y="1149198"/>
            <a:ext cx="0" cy="318428"/>
          </a:xfrm>
          <a:prstGeom prst="line">
            <a:avLst/>
          </a:prstGeom>
          <a:ln w="38100" cmpd="sng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>
            <a:spLocks noChangeAspect="1"/>
          </p:cNvSpPr>
          <p:nvPr/>
        </p:nvSpPr>
        <p:spPr>
          <a:xfrm>
            <a:off x="414950" y="196885"/>
            <a:ext cx="1231536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Target</a:t>
            </a:r>
          </a:p>
          <a:p>
            <a:pPr algn="ctr"/>
            <a:r>
              <a:rPr lang="en-US" sz="1600" dirty="0" smtClean="0"/>
              <a:t>64ch</a:t>
            </a:r>
          </a:p>
          <a:p>
            <a:pPr algn="ctr"/>
            <a:r>
              <a:rPr lang="en-US" sz="1600" dirty="0" smtClean="0"/>
              <a:t>FADC</a:t>
            </a:r>
            <a:endParaRPr lang="en-US" sz="1600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8125360" y="1119810"/>
            <a:ext cx="0" cy="318428"/>
          </a:xfrm>
          <a:prstGeom prst="line">
            <a:avLst/>
          </a:prstGeom>
          <a:ln w="38100" cmpd="sng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362035" y="1126205"/>
            <a:ext cx="0" cy="318428"/>
          </a:xfrm>
          <a:prstGeom prst="line">
            <a:avLst/>
          </a:prstGeom>
          <a:ln w="38100" cmpd="sng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556242" y="1140585"/>
            <a:ext cx="0" cy="318428"/>
          </a:xfrm>
          <a:prstGeom prst="line">
            <a:avLst/>
          </a:prstGeom>
          <a:ln w="38100" cmpd="sng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802216" y="1129070"/>
            <a:ext cx="0" cy="318428"/>
          </a:xfrm>
          <a:prstGeom prst="line">
            <a:avLst/>
          </a:prstGeom>
          <a:ln w="38100" cmpd="sng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>
            <a:spLocks noChangeAspect="1"/>
          </p:cNvSpPr>
          <p:nvPr/>
        </p:nvSpPr>
        <p:spPr>
          <a:xfrm>
            <a:off x="2065575" y="196885"/>
            <a:ext cx="1438253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Spectrometer Veto</a:t>
            </a:r>
          </a:p>
          <a:p>
            <a:pPr algn="ctr"/>
            <a:r>
              <a:rPr lang="en-US" sz="1600" dirty="0" smtClean="0"/>
              <a:t>200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algn="ctr"/>
            <a:r>
              <a:rPr lang="en-US" sz="1600" dirty="0" smtClean="0"/>
              <a:t>FADC/TDC</a:t>
            </a:r>
            <a:endParaRPr lang="en-US" sz="16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855741" y="196885"/>
            <a:ext cx="1422953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 Energy Positron</a:t>
            </a:r>
          </a:p>
          <a:p>
            <a:pPr algn="ctr"/>
            <a:r>
              <a:rPr lang="en-US" sz="1600" dirty="0"/>
              <a:t>v</a:t>
            </a:r>
            <a:r>
              <a:rPr lang="en-US" sz="1600" dirty="0" smtClean="0"/>
              <a:t>eto 64ch</a:t>
            </a:r>
          </a:p>
          <a:p>
            <a:pPr algn="ctr"/>
            <a:r>
              <a:rPr lang="en-US" sz="1600" dirty="0" smtClean="0"/>
              <a:t>FADC/TDC</a:t>
            </a:r>
            <a:endParaRPr lang="en-US" sz="1600" dirty="0"/>
          </a:p>
        </p:txBody>
      </p:sp>
      <p:sp>
        <p:nvSpPr>
          <p:cNvPr id="2" name="Rounded Rectangle 1"/>
          <p:cNvSpPr>
            <a:spLocks noChangeAspect="1"/>
          </p:cNvSpPr>
          <p:nvPr/>
        </p:nvSpPr>
        <p:spPr>
          <a:xfrm>
            <a:off x="5724020" y="196885"/>
            <a:ext cx="1231536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ECAL</a:t>
            </a:r>
          </a:p>
          <a:p>
            <a:pPr algn="ctr"/>
            <a:r>
              <a:rPr lang="en-US" sz="1600" dirty="0" smtClean="0"/>
              <a:t>656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algn="ctr"/>
            <a:r>
              <a:rPr lang="en-US" sz="1600" dirty="0" smtClean="0"/>
              <a:t>FADC</a:t>
            </a:r>
            <a:endParaRPr lang="en-US" sz="1600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7493710" y="196885"/>
            <a:ext cx="1231536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SAC</a:t>
            </a:r>
          </a:p>
          <a:p>
            <a:pPr algn="ctr"/>
            <a:r>
              <a:rPr lang="en-US" sz="1600" dirty="0" smtClean="0"/>
              <a:t>32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algn="ctr"/>
            <a:r>
              <a:rPr lang="en-US" sz="1600" dirty="0" smtClean="0"/>
              <a:t>FADC</a:t>
            </a:r>
            <a:endParaRPr lang="en-US" sz="1600" dirty="0"/>
          </a:p>
        </p:txBody>
      </p:sp>
      <p:cxnSp>
        <p:nvCxnSpPr>
          <p:cNvPr id="65" name="Straight Connector 64"/>
          <p:cNvCxnSpPr>
            <a:stCxn id="47" idx="0"/>
          </p:cNvCxnSpPr>
          <p:nvPr/>
        </p:nvCxnSpPr>
        <p:spPr>
          <a:xfrm flipH="1" flipV="1">
            <a:off x="3288095" y="1444633"/>
            <a:ext cx="198" cy="565596"/>
          </a:xfrm>
          <a:prstGeom prst="line">
            <a:avLst/>
          </a:prstGeom>
          <a:ln w="38100" cmpd="sng">
            <a:solidFill>
              <a:srgbClr val="00009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476830" y="1443551"/>
            <a:ext cx="198" cy="458627"/>
          </a:xfrm>
          <a:prstGeom prst="line">
            <a:avLst/>
          </a:prstGeom>
          <a:ln w="38100" cmpd="sng">
            <a:solidFill>
              <a:srgbClr val="00009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-149241" y="2050848"/>
            <a:ext cx="133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Temporary</a:t>
            </a:r>
            <a:r>
              <a:rPr lang="it-IT" sz="1600" dirty="0" smtClean="0"/>
              <a:t> disk buffer</a:t>
            </a:r>
            <a:endParaRPr lang="it-IT" sz="1600" dirty="0"/>
          </a:p>
        </p:txBody>
      </p:sp>
      <p:cxnSp>
        <p:nvCxnSpPr>
          <p:cNvPr id="74" name="Straight Connector 73"/>
          <p:cNvCxnSpPr>
            <a:stCxn id="45" idx="3"/>
            <a:endCxn id="47" idx="1"/>
          </p:cNvCxnSpPr>
          <p:nvPr/>
        </p:nvCxnSpPr>
        <p:spPr>
          <a:xfrm flipV="1">
            <a:off x="1490173" y="2441718"/>
            <a:ext cx="459190" cy="2641"/>
          </a:xfrm>
          <a:prstGeom prst="line">
            <a:avLst/>
          </a:prstGeom>
          <a:ln w="38100" cmpd="sng">
            <a:solidFill>
              <a:srgbClr val="00009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414982" y="4897118"/>
            <a:ext cx="904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RAW data</a:t>
            </a:r>
            <a:endParaRPr lang="it-IT" sz="1400" dirty="0"/>
          </a:p>
        </p:txBody>
      </p:sp>
      <p:cxnSp>
        <p:nvCxnSpPr>
          <p:cNvPr id="85" name="Straight Connector 84"/>
          <p:cNvCxnSpPr>
            <a:stCxn id="40" idx="1"/>
            <a:endCxn id="30" idx="3"/>
          </p:cNvCxnSpPr>
          <p:nvPr/>
        </p:nvCxnSpPr>
        <p:spPr>
          <a:xfrm flipH="1">
            <a:off x="4855171" y="5989256"/>
            <a:ext cx="497349" cy="7319"/>
          </a:xfrm>
          <a:prstGeom prst="line">
            <a:avLst/>
          </a:prstGeom>
          <a:ln w="38100" cmpd="sng">
            <a:solidFill>
              <a:srgbClr val="00009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4" idx="1"/>
            <a:endCxn id="25" idx="3"/>
          </p:cNvCxnSpPr>
          <p:nvPr/>
        </p:nvCxnSpPr>
        <p:spPr>
          <a:xfrm rot="10800000" flipV="1">
            <a:off x="6571793" y="2374036"/>
            <a:ext cx="481784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endCxn id="15" idx="0"/>
          </p:cNvCxnSpPr>
          <p:nvPr/>
        </p:nvCxnSpPr>
        <p:spPr>
          <a:xfrm rot="5400000">
            <a:off x="7126602" y="3129600"/>
            <a:ext cx="536812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14" idx="0"/>
          </p:cNvCxnSpPr>
          <p:nvPr/>
        </p:nvCxnSpPr>
        <p:spPr>
          <a:xfrm rot="16200000" flipV="1">
            <a:off x="7630368" y="1781841"/>
            <a:ext cx="208130" cy="194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endCxn id="49" idx="3"/>
          </p:cNvCxnSpPr>
          <p:nvPr/>
        </p:nvCxnSpPr>
        <p:spPr>
          <a:xfrm rot="10800000" flipV="1">
            <a:off x="4797283" y="2318366"/>
            <a:ext cx="318733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385" y="51834"/>
            <a:ext cx="9021821" cy="517867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Snip Single Corner Rectangle 35"/>
          <p:cNvSpPr/>
          <p:nvPr/>
        </p:nvSpPr>
        <p:spPr>
          <a:xfrm>
            <a:off x="7151618" y="4394786"/>
            <a:ext cx="1788425" cy="696088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PADME </a:t>
            </a:r>
            <a:r>
              <a:rPr lang="it-IT" dirty="0" err="1" smtClean="0"/>
              <a:t>experiment</a:t>
            </a:r>
            <a:r>
              <a:rPr lang="it-IT" dirty="0" smtClean="0"/>
              <a:t> site</a:t>
            </a:r>
            <a:endParaRPr lang="it-IT" dirty="0"/>
          </a:p>
        </p:txBody>
      </p:sp>
      <p:grpSp>
        <p:nvGrpSpPr>
          <p:cNvPr id="70" name="Group 69"/>
          <p:cNvGrpSpPr/>
          <p:nvPr/>
        </p:nvGrpSpPr>
        <p:grpSpPr>
          <a:xfrm>
            <a:off x="138023" y="4160925"/>
            <a:ext cx="1417345" cy="947488"/>
            <a:chOff x="138023" y="3371016"/>
            <a:chExt cx="1417345" cy="947488"/>
          </a:xfrm>
        </p:grpSpPr>
        <p:sp>
          <p:nvSpPr>
            <p:cNvPr id="52" name="Rectangle 51"/>
            <p:cNvSpPr/>
            <p:nvPr/>
          </p:nvSpPr>
          <p:spPr>
            <a:xfrm>
              <a:off x="138023" y="3371016"/>
              <a:ext cx="1417345" cy="9474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9" name="Elbow Connector 68"/>
            <p:cNvCxnSpPr/>
            <p:nvPr/>
          </p:nvCxnSpPr>
          <p:spPr>
            <a:xfrm flipV="1">
              <a:off x="1141757" y="3474069"/>
              <a:ext cx="325614" cy="1300"/>
            </a:xfrm>
            <a:prstGeom prst="bentConnector3">
              <a:avLst>
                <a:gd name="adj1" fmla="val -283808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07279" y="3553982"/>
              <a:ext cx="1255533" cy="19265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Trigger </a:t>
              </a:r>
              <a:r>
                <a:rPr lang="it-IT" sz="1200" dirty="0" err="1" smtClean="0"/>
                <a:t>signal</a:t>
              </a:r>
              <a:endParaRPr lang="it-IT" sz="1200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207279" y="3984549"/>
              <a:ext cx="1255532" cy="3507"/>
            </a:xfrm>
            <a:prstGeom prst="line">
              <a:avLst/>
            </a:prstGeom>
            <a:ln w="38100" cmpd="sng">
              <a:solidFill>
                <a:srgbClr val="00009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07278" y="4060133"/>
              <a:ext cx="1255533" cy="192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Data flow</a:t>
              </a:r>
              <a:endParaRPr lang="it-IT" sz="1200" dirty="0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2184640" y="5303455"/>
            <a:ext cx="4414568" cy="114284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Snip Single Corner Rectangle 92"/>
          <p:cNvSpPr/>
          <p:nvPr/>
        </p:nvSpPr>
        <p:spPr>
          <a:xfrm>
            <a:off x="2359065" y="5416361"/>
            <a:ext cx="1344501" cy="91535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Central Data </a:t>
            </a:r>
            <a:r>
              <a:rPr lang="it-IT" sz="1600" dirty="0" err="1" smtClean="0"/>
              <a:t>Recording</a:t>
            </a:r>
            <a:r>
              <a:rPr lang="it-IT" sz="1600" dirty="0" smtClean="0"/>
              <a:t> </a:t>
            </a:r>
            <a:r>
              <a:rPr lang="it-IT" sz="1600" dirty="0" err="1" smtClean="0"/>
              <a:t>Facility</a:t>
            </a:r>
            <a:endParaRPr lang="it-IT" sz="1600" dirty="0"/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>
          <a:xfrm>
            <a:off x="2127556" y="3947497"/>
            <a:ext cx="2220256" cy="7298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Neutral Filter (</a:t>
            </a:r>
            <a:r>
              <a:rPr lang="en-US" sz="1600" dirty="0" err="1" smtClean="0"/>
              <a:t>Inv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1 or more ECAL clusters</a:t>
            </a:r>
            <a:endParaRPr lang="en-US" sz="1600" dirty="0"/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4494853" y="3947496"/>
            <a:ext cx="2210786" cy="7298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Charged Filter (Vis)</a:t>
            </a:r>
            <a:br>
              <a:rPr lang="en-US" sz="1600" dirty="0" smtClean="0"/>
            </a:br>
            <a:r>
              <a:rPr lang="en-US" sz="1600" dirty="0" smtClean="0"/>
              <a:t>2 or more tracks</a:t>
            </a:r>
            <a:endParaRPr lang="en-US" sz="1600" dirty="0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1202067" y="3537354"/>
            <a:ext cx="778450" cy="13041"/>
          </a:xfrm>
          <a:prstGeom prst="line">
            <a:avLst/>
          </a:prstGeom>
          <a:ln w="38100" cmpd="sng">
            <a:solidFill>
              <a:srgbClr val="00009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5" idx="2"/>
          </p:cNvCxnSpPr>
          <p:nvPr/>
        </p:nvCxnSpPr>
        <p:spPr>
          <a:xfrm>
            <a:off x="1202067" y="2834049"/>
            <a:ext cx="0" cy="726624"/>
          </a:xfrm>
          <a:prstGeom prst="line">
            <a:avLst/>
          </a:prstGeom>
          <a:ln w="38100" cmpd="sng"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9" idx="0"/>
            <a:endCxn id="18" idx="2"/>
          </p:cNvCxnSpPr>
          <p:nvPr/>
        </p:nvCxnSpPr>
        <p:spPr>
          <a:xfrm flipH="1" flipV="1">
            <a:off x="4438988" y="4898032"/>
            <a:ext cx="7456" cy="588233"/>
          </a:xfrm>
          <a:prstGeom prst="line">
            <a:avLst/>
          </a:prstGeom>
          <a:ln w="38100" cmpd="sng">
            <a:solidFill>
              <a:srgbClr val="00009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2</a:t>
            </a:fld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5116016" y="1886880"/>
            <a:ext cx="1455777" cy="9743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Run</a:t>
            </a:r>
            <a:r>
              <a:rPr lang="it-IT" sz="2400" dirty="0" smtClean="0"/>
              <a:t> Control</a:t>
            </a:r>
            <a:endParaRPr lang="it-IT" sz="2400" dirty="0"/>
          </a:p>
        </p:txBody>
      </p:sp>
      <p:cxnSp>
        <p:nvCxnSpPr>
          <p:cNvPr id="64" name="Elbow Connector 122"/>
          <p:cNvCxnSpPr/>
          <p:nvPr/>
        </p:nvCxnSpPr>
        <p:spPr>
          <a:xfrm rot="10800000" flipV="1">
            <a:off x="4627225" y="2525769"/>
            <a:ext cx="488792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14"/>
          <p:cNvSpPr>
            <a:spLocks noChangeAspect="1"/>
          </p:cNvSpPr>
          <p:nvPr/>
        </p:nvSpPr>
        <p:spPr>
          <a:xfrm>
            <a:off x="7801597" y="3398007"/>
            <a:ext cx="680801" cy="662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Other</a:t>
            </a:r>
          </a:p>
          <a:p>
            <a:pPr algn="ctr"/>
            <a:r>
              <a:rPr lang="en-US" sz="1100" dirty="0" smtClean="0"/>
              <a:t>Trigger</a:t>
            </a:r>
            <a:endParaRPr lang="en-US" sz="1100" dirty="0"/>
          </a:p>
        </p:txBody>
      </p:sp>
      <p:cxnSp>
        <p:nvCxnSpPr>
          <p:cNvPr id="81" name="Elbow Connector 109"/>
          <p:cNvCxnSpPr>
            <a:endCxn id="80" idx="0"/>
          </p:cNvCxnSpPr>
          <p:nvPr/>
        </p:nvCxnSpPr>
        <p:spPr>
          <a:xfrm rot="5400000">
            <a:off x="7873594" y="3129600"/>
            <a:ext cx="536812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63526" y="5501284"/>
            <a:ext cx="229850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PADME</a:t>
            </a:r>
          </a:p>
          <a:p>
            <a:pPr algn="ctr"/>
            <a:r>
              <a:rPr lang="it-IT" sz="2400" b="1" dirty="0" smtClean="0"/>
              <a:t>DAQ</a:t>
            </a:r>
            <a:r>
              <a:rPr lang="it-IT" sz="2400" b="1" dirty="0"/>
              <a:t> </a:t>
            </a:r>
            <a:r>
              <a:rPr lang="it-IT" sz="2400" b="1" dirty="0" smtClean="0"/>
              <a:t>Schem</a:t>
            </a:r>
            <a:r>
              <a:rPr lang="it-IT" sz="2400" b="1" dirty="0"/>
              <a:t>a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1751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55" y="-4"/>
            <a:ext cx="2198846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9471" y="116629"/>
            <a:ext cx="5198859" cy="2185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CAEN V1742 </a:t>
            </a:r>
            <a:endParaRPr lang="en-US" sz="2800" dirty="0" smtClean="0"/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Switched capacitor digitizer based on DSR4 chip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32 channels (+ 2x2 triggers)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Vpp</a:t>
            </a:r>
            <a:r>
              <a:rPr lang="en-US" dirty="0" smtClean="0"/>
              <a:t> on 12 bits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1024 samples @ 5-2.5-1 GHz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181 </a:t>
            </a:r>
            <a:r>
              <a:rPr lang="en-US" dirty="0" err="1" smtClean="0"/>
              <a:t>μs</a:t>
            </a:r>
            <a:r>
              <a:rPr lang="en-US" dirty="0" smtClean="0"/>
              <a:t> dead time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80 MB/s optical link to A2818/A3818 PCI controllers</a:t>
            </a:r>
            <a:endParaRPr lang="en-US" dirty="0"/>
          </a:p>
        </p:txBody>
      </p:sp>
      <p:sp>
        <p:nvSpPr>
          <p:cNvPr id="8" name="Parentesi graffa chiusa 7"/>
          <p:cNvSpPr/>
          <p:nvPr/>
        </p:nvSpPr>
        <p:spPr>
          <a:xfrm>
            <a:off x="7666110" y="686185"/>
            <a:ext cx="93568" cy="1125494"/>
          </a:xfrm>
          <a:prstGeom prst="rightBrace">
            <a:avLst/>
          </a:prstGeom>
          <a:ln w="28575" cmpd="sng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entesi graffa chiusa 9"/>
          <p:cNvSpPr/>
          <p:nvPr/>
        </p:nvSpPr>
        <p:spPr>
          <a:xfrm>
            <a:off x="7665665" y="1992096"/>
            <a:ext cx="93568" cy="1125494"/>
          </a:xfrm>
          <a:prstGeom prst="rightBrace">
            <a:avLst/>
          </a:prstGeom>
          <a:ln w="28575" cmpd="sng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entesi graffa chiusa 10"/>
          <p:cNvSpPr/>
          <p:nvPr/>
        </p:nvSpPr>
        <p:spPr>
          <a:xfrm>
            <a:off x="7675097" y="3727182"/>
            <a:ext cx="93568" cy="1125494"/>
          </a:xfrm>
          <a:prstGeom prst="rightBrace">
            <a:avLst/>
          </a:prstGeom>
          <a:ln w="28575" cmpd="sng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entesi graffa chiusa 11"/>
          <p:cNvSpPr/>
          <p:nvPr/>
        </p:nvSpPr>
        <p:spPr>
          <a:xfrm>
            <a:off x="7675097" y="5028224"/>
            <a:ext cx="93568" cy="1125494"/>
          </a:xfrm>
          <a:prstGeom prst="rightBrace">
            <a:avLst/>
          </a:prstGeom>
          <a:ln w="28575" cmpd="sng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7796679" y="1129969"/>
            <a:ext cx="890120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Ch</a:t>
            </a:r>
            <a:r>
              <a:rPr lang="en-US" sz="1400" dirty="0" smtClean="0"/>
              <a:t> 0-7</a:t>
            </a:r>
            <a:endParaRPr lang="en-US" sz="1400" dirty="0"/>
          </a:p>
        </p:txBody>
      </p:sp>
      <p:sp>
        <p:nvSpPr>
          <p:cNvPr id="14" name="Rettangolo 13"/>
          <p:cNvSpPr/>
          <p:nvPr/>
        </p:nvSpPr>
        <p:spPr>
          <a:xfrm>
            <a:off x="7796679" y="2440352"/>
            <a:ext cx="890120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Ch</a:t>
            </a:r>
            <a:r>
              <a:rPr lang="en-US" sz="1400" dirty="0" smtClean="0"/>
              <a:t> 8-15</a:t>
            </a:r>
            <a:endParaRPr lang="en-US" sz="1400" dirty="0"/>
          </a:p>
        </p:txBody>
      </p:sp>
      <p:sp>
        <p:nvSpPr>
          <p:cNvPr id="15" name="Rettangolo 14"/>
          <p:cNvSpPr/>
          <p:nvPr/>
        </p:nvSpPr>
        <p:spPr>
          <a:xfrm>
            <a:off x="7796679" y="4180309"/>
            <a:ext cx="890120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Ch</a:t>
            </a:r>
            <a:r>
              <a:rPr lang="en-US" sz="1400" dirty="0" smtClean="0"/>
              <a:t> 16-23</a:t>
            </a:r>
            <a:endParaRPr lang="en-US" sz="1400" dirty="0"/>
          </a:p>
        </p:txBody>
      </p:sp>
      <p:sp>
        <p:nvSpPr>
          <p:cNvPr id="16" name="Rettangolo 15"/>
          <p:cNvSpPr/>
          <p:nvPr/>
        </p:nvSpPr>
        <p:spPr>
          <a:xfrm>
            <a:off x="7796679" y="5453334"/>
            <a:ext cx="890120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Ch</a:t>
            </a:r>
            <a:r>
              <a:rPr lang="en-US" sz="1400" dirty="0" smtClean="0"/>
              <a:t> 24-31</a:t>
            </a:r>
            <a:endParaRPr lang="en-US" sz="1400" dirty="0"/>
          </a:p>
        </p:txBody>
      </p:sp>
      <p:sp>
        <p:nvSpPr>
          <p:cNvPr id="17" name="Rettangolo 16"/>
          <p:cNvSpPr/>
          <p:nvPr/>
        </p:nvSpPr>
        <p:spPr>
          <a:xfrm>
            <a:off x="7796679" y="1786649"/>
            <a:ext cx="504146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TR0</a:t>
            </a:r>
            <a:endParaRPr lang="en-US" sz="1400" dirty="0"/>
          </a:p>
        </p:txBody>
      </p:sp>
      <p:sp>
        <p:nvSpPr>
          <p:cNvPr id="18" name="Rettangolo 17"/>
          <p:cNvSpPr/>
          <p:nvPr/>
        </p:nvSpPr>
        <p:spPr>
          <a:xfrm>
            <a:off x="7796679" y="4834718"/>
            <a:ext cx="504146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TR1</a:t>
            </a:r>
            <a:endParaRPr lang="en-US" sz="1400" dirty="0"/>
          </a:p>
        </p:txBody>
      </p:sp>
      <p:sp>
        <p:nvSpPr>
          <p:cNvPr id="19" name="Rettangolo 18"/>
          <p:cNvSpPr/>
          <p:nvPr/>
        </p:nvSpPr>
        <p:spPr>
          <a:xfrm>
            <a:off x="6305636" y="3263647"/>
            <a:ext cx="890120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link</a:t>
            </a:r>
            <a:endParaRPr lang="en-US" sz="1200" dirty="0"/>
          </a:p>
        </p:txBody>
      </p:sp>
      <p:sp>
        <p:nvSpPr>
          <p:cNvPr id="20" name="Rettangolo 19"/>
          <p:cNvSpPr/>
          <p:nvPr/>
        </p:nvSpPr>
        <p:spPr>
          <a:xfrm>
            <a:off x="6249608" y="1195338"/>
            <a:ext cx="890120" cy="429569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External clock I/O</a:t>
            </a:r>
            <a:endParaRPr lang="en-US" sz="1200" dirty="0"/>
          </a:p>
        </p:txBody>
      </p:sp>
      <p:sp>
        <p:nvSpPr>
          <p:cNvPr id="21" name="Parentesi graffa aperta 20"/>
          <p:cNvSpPr/>
          <p:nvPr/>
        </p:nvSpPr>
        <p:spPr>
          <a:xfrm>
            <a:off x="7158404" y="980546"/>
            <a:ext cx="106371" cy="868486"/>
          </a:xfrm>
          <a:prstGeom prst="leftBrace">
            <a:avLst/>
          </a:prstGeom>
          <a:ln w="38100" cmpd="sng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6041531" y="2678844"/>
            <a:ext cx="1154226" cy="224125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Start/Stop DAQ</a:t>
            </a:r>
            <a:endParaRPr lang="en-US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62981" y="2481869"/>
            <a:ext cx="513473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Two V1742 boards (64 </a:t>
            </a:r>
            <a:r>
              <a:rPr lang="en-US" dirty="0" err="1" smtClean="0"/>
              <a:t>chns</a:t>
            </a:r>
            <a:r>
              <a:rPr lang="en-US" dirty="0" smtClean="0"/>
              <a:t>) and 1 A3818 controller (2 optical links) are currently available and will be used during the November test beam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045830" y="3561303"/>
            <a:ext cx="513473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ensure multi-board synchronization: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Centralized trigger signal distribution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Control DAQ Start/Stop via S_IN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Synchronous reset of trigger time tag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Use an external clock source for all boards to avoid inter-board time drift O(1 ppm)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5830" y="5459632"/>
            <a:ext cx="3069626" cy="923330"/>
          </a:xfrm>
          <a:prstGeom prst="rect">
            <a:avLst/>
          </a:prstGeom>
          <a:ln w="28575" cmpd="sng">
            <a:solidFill>
              <a:srgbClr val="604A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N.B. All this requires dedicated hardware interacting with the Run Control</a:t>
            </a:r>
            <a:endParaRPr lang="en-US" dirty="0"/>
          </a:p>
        </p:txBody>
      </p:sp>
      <p:cxnSp>
        <p:nvCxnSpPr>
          <p:cNvPr id="25" name="Connettore 4 24"/>
          <p:cNvCxnSpPr>
            <a:stCxn id="6" idx="3"/>
          </p:cNvCxnSpPr>
          <p:nvPr/>
        </p:nvCxnSpPr>
        <p:spPr>
          <a:xfrm flipV="1">
            <a:off x="4115456" y="5338691"/>
            <a:ext cx="1040800" cy="582606"/>
          </a:xfrm>
          <a:prstGeom prst="bentConnector3">
            <a:avLst>
              <a:gd name="adj1" fmla="val 99541"/>
            </a:avLst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54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4</a:t>
            </a:fld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4020949" y="933253"/>
            <a:ext cx="4690519" cy="4411625"/>
            <a:chOff x="2225474" y="1380938"/>
            <a:chExt cx="4690519" cy="4411625"/>
          </a:xfrm>
        </p:grpSpPr>
        <p:grpSp>
          <p:nvGrpSpPr>
            <p:cNvPr id="11" name="Gruppo 10"/>
            <p:cNvGrpSpPr/>
            <p:nvPr/>
          </p:nvGrpSpPr>
          <p:grpSpPr>
            <a:xfrm>
              <a:off x="2563822" y="2447119"/>
              <a:ext cx="4036828" cy="2667812"/>
              <a:chOff x="1297306" y="2619677"/>
              <a:chExt cx="2638086" cy="1743425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 rotWithShape="1">
              <a:blip r:embed="rId2"/>
              <a:srcRect l="38508" t="37751" r="38455" b="38239"/>
              <a:stretch/>
            </p:blipFill>
            <p:spPr>
              <a:xfrm>
                <a:off x="1297306" y="2671763"/>
                <a:ext cx="2606040" cy="1691339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1488012" y="2619677"/>
                <a:ext cx="2447380" cy="1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" name="Gruppo 8"/>
            <p:cNvGrpSpPr/>
            <p:nvPr/>
          </p:nvGrpSpPr>
          <p:grpSpPr>
            <a:xfrm>
              <a:off x="2225474" y="2501862"/>
              <a:ext cx="3932373" cy="3290701"/>
              <a:chOff x="4918996" y="2460011"/>
              <a:chExt cx="2569824" cy="2150485"/>
            </a:xfrm>
          </p:grpSpPr>
          <p:sp>
            <p:nvSpPr>
              <p:cNvPr id="6" name="Rettangolo 5"/>
              <p:cNvSpPr/>
              <p:nvPr/>
            </p:nvSpPr>
            <p:spPr>
              <a:xfrm>
                <a:off x="5137543" y="2460011"/>
                <a:ext cx="2351277" cy="1909125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 rot="16200000">
                <a:off x="4879293" y="3293892"/>
                <a:ext cx="320766" cy="24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1 V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6012424" y="4369136"/>
                <a:ext cx="601515" cy="24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1024 ns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uppo 18"/>
            <p:cNvGrpSpPr/>
            <p:nvPr/>
          </p:nvGrpSpPr>
          <p:grpSpPr>
            <a:xfrm>
              <a:off x="2996316" y="1380938"/>
              <a:ext cx="3919677" cy="560780"/>
              <a:chOff x="4492442" y="2245489"/>
              <a:chExt cx="2561527" cy="366472"/>
            </a:xfrm>
          </p:grpSpPr>
          <p:cxnSp>
            <p:nvCxnSpPr>
              <p:cNvPr id="13" name="Connettore 1 12"/>
              <p:cNvCxnSpPr/>
              <p:nvPr/>
            </p:nvCxnSpPr>
            <p:spPr>
              <a:xfrm>
                <a:off x="4492442" y="2252277"/>
                <a:ext cx="408972" cy="38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4896091" y="2245489"/>
                <a:ext cx="0" cy="3664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4890231" y="2604588"/>
                <a:ext cx="216373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ttore 2 21"/>
            <p:cNvCxnSpPr/>
            <p:nvPr/>
          </p:nvCxnSpPr>
          <p:spPr>
            <a:xfrm>
              <a:off x="3628338" y="2012058"/>
              <a:ext cx="0" cy="47978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4151549" y="1573879"/>
              <a:ext cx="1243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Trigger line</a:t>
              </a:r>
              <a:endParaRPr lang="it-IT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557717" y="4633506"/>
              <a:ext cx="1505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ADC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sampling</a:t>
              </a:r>
              <a:endParaRPr lang="it-IT" b="1" dirty="0">
                <a:solidFill>
                  <a:srgbClr val="FF0000"/>
                </a:solidFill>
              </a:endParaRPr>
            </a:p>
            <a:p>
              <a:pPr algn="ctr"/>
              <a:r>
                <a:rPr lang="it-IT" b="1" dirty="0" err="1" smtClean="0">
                  <a:solidFill>
                    <a:srgbClr val="FF0000"/>
                  </a:solidFill>
                </a:rPr>
                <a:t>window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105275" y="3179983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BGO </a:t>
              </a:r>
              <a:r>
                <a:rPr lang="it-IT" b="1" dirty="0" err="1" smtClean="0"/>
                <a:t>signal</a:t>
              </a:r>
              <a:endParaRPr lang="it-IT" b="1" dirty="0"/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303008" y="864815"/>
            <a:ext cx="3595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Set timing of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window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trigger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/>
              <a:t>(Post </a:t>
            </a:r>
            <a:r>
              <a:rPr lang="it-IT" dirty="0" smtClean="0"/>
              <a:t>Trigger) to: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g</a:t>
            </a:r>
            <a:r>
              <a:rPr lang="it-IT" dirty="0" err="1" smtClean="0"/>
              <a:t>et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of the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k</a:t>
            </a:r>
            <a:r>
              <a:rPr lang="it-IT" dirty="0" err="1" smtClean="0"/>
              <a:t>eep</a:t>
            </a:r>
            <a:r>
              <a:rPr lang="it-IT" dirty="0" smtClean="0"/>
              <a:t> a bit of </a:t>
            </a:r>
            <a:r>
              <a:rPr lang="it-IT" dirty="0" err="1" smtClean="0"/>
              <a:t>pre-signal</a:t>
            </a:r>
            <a:r>
              <a:rPr lang="it-IT" dirty="0" smtClean="0"/>
              <a:t> baseline for </a:t>
            </a:r>
            <a:r>
              <a:rPr lang="it-IT" dirty="0" err="1" smtClean="0"/>
              <a:t>pedestals</a:t>
            </a:r>
            <a:r>
              <a:rPr lang="it-IT" dirty="0" smtClean="0"/>
              <a:t> and zero </a:t>
            </a:r>
            <a:r>
              <a:rPr lang="it-IT" dirty="0" err="1" smtClean="0"/>
              <a:t>suppression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later</a:t>
            </a:r>
            <a:r>
              <a:rPr lang="it-IT" dirty="0" smtClean="0"/>
              <a:t>)</a:t>
            </a: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4359297" y="1785938"/>
            <a:ext cx="1033051" cy="47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07763" y="3284173"/>
            <a:ext cx="3595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Set DC Offset of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window</a:t>
            </a:r>
            <a:r>
              <a:rPr lang="it-IT" dirty="0" smtClean="0"/>
              <a:t>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k</a:t>
            </a:r>
            <a:r>
              <a:rPr lang="it-IT" dirty="0" err="1" smtClean="0"/>
              <a:t>eep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of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dynamics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k</a:t>
            </a:r>
            <a:r>
              <a:rPr lang="it-IT" dirty="0" err="1" smtClean="0"/>
              <a:t>eep</a:t>
            </a:r>
            <a:r>
              <a:rPr lang="it-IT" dirty="0" smtClean="0"/>
              <a:t> baseline </a:t>
            </a:r>
            <a:r>
              <a:rPr lang="it-IT" dirty="0" err="1" smtClean="0"/>
              <a:t>including</a:t>
            </a:r>
            <a:r>
              <a:rPr lang="it-IT" dirty="0" smtClean="0"/>
              <a:t>            </a:t>
            </a:r>
            <a:r>
              <a:rPr lang="it-IT" dirty="0" err="1" smtClean="0">
                <a:solidFill>
                  <a:srgbClr val="FF0000"/>
                </a:solidFill>
              </a:rPr>
              <a:t>pre</a:t>
            </a:r>
            <a:r>
              <a:rPr lang="it-IT" dirty="0" smtClean="0">
                <a:solidFill>
                  <a:srgbClr val="FF0000"/>
                </a:solidFill>
              </a:rPr>
              <a:t>-’CAEN </a:t>
            </a:r>
            <a:r>
              <a:rPr lang="it-IT" dirty="0" err="1" smtClean="0">
                <a:solidFill>
                  <a:srgbClr val="FF0000"/>
                </a:solidFill>
              </a:rPr>
              <a:t>correction</a:t>
            </a:r>
            <a:r>
              <a:rPr lang="it-IT" dirty="0" smtClean="0">
                <a:solidFill>
                  <a:srgbClr val="FF0000"/>
                </a:solidFill>
              </a:rPr>
              <a:t>’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fluctuations</a:t>
            </a:r>
            <a:endParaRPr lang="it-IT" dirty="0" smtClean="0"/>
          </a:p>
        </p:txBody>
      </p:sp>
      <p:cxnSp>
        <p:nvCxnSpPr>
          <p:cNvPr id="32" name="Connettore 2 31"/>
          <p:cNvCxnSpPr/>
          <p:nvPr/>
        </p:nvCxnSpPr>
        <p:spPr>
          <a:xfrm>
            <a:off x="3978086" y="2143260"/>
            <a:ext cx="0" cy="274319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 rot="16200000">
            <a:off x="3284278" y="3247385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DC Offset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356338" y="1450048"/>
            <a:ext cx="105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Post Trigger</a:t>
            </a: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3008" y="276918"/>
            <a:ext cx="347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CAEN V1742 </a:t>
            </a:r>
            <a:r>
              <a:rPr lang="it-IT" sz="2400" dirty="0" err="1" smtClean="0"/>
              <a:t>configuration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6082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5</a:t>
            </a:fld>
            <a:endParaRPr lang="it-IT"/>
          </a:p>
        </p:txBody>
      </p:sp>
      <p:pic>
        <p:nvPicPr>
          <p:cNvPr id="94" name="Immagine 93" descr="DAQ Flow Cha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3404" r="27138" b="20476"/>
          <a:stretch/>
        </p:blipFill>
        <p:spPr>
          <a:xfrm>
            <a:off x="5631156" y="18678"/>
            <a:ext cx="3500984" cy="6702797"/>
          </a:xfrm>
          <a:prstGeom prst="rect">
            <a:avLst/>
          </a:prstGeom>
        </p:spPr>
      </p:pic>
      <p:sp>
        <p:nvSpPr>
          <p:cNvPr id="95" name="CasellaDiTesto 94"/>
          <p:cNvSpPr txBox="1"/>
          <p:nvPr/>
        </p:nvSpPr>
        <p:spPr>
          <a:xfrm>
            <a:off x="214768" y="113505"/>
            <a:ext cx="5752059" cy="31085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800" dirty="0" smtClean="0"/>
              <a:t>PadmeDAQ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Handles DAQ for a single V1742 board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Written in C, uses </a:t>
            </a:r>
            <a:r>
              <a:rPr lang="en-US" dirty="0" err="1" smtClean="0"/>
              <a:t>CAENDigitizer</a:t>
            </a:r>
            <a:r>
              <a:rPr lang="en-US" dirty="0" smtClean="0"/>
              <a:t> libraries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Collects data from V1742 board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Applies DSR4 corrections (from CAEN)</a:t>
            </a:r>
          </a:p>
          <a:p>
            <a:pPr marL="417600" lvl="1" indent="-176400">
              <a:buFont typeface="Wingdings" charset="2"/>
              <a:buChar char="§"/>
            </a:pPr>
            <a:r>
              <a:rPr lang="en-US" sz="1600" dirty="0" smtClean="0"/>
              <a:t>Sample size: 12bit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16bit</a:t>
            </a:r>
            <a:endParaRPr lang="en-US" sz="1600" dirty="0" smtClean="0"/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Applies zero-suppression (see next slide)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Writes data to file in DAQ-format</a:t>
            </a:r>
          </a:p>
          <a:p>
            <a:pPr marL="417600" lvl="1" indent="-176400">
              <a:buFont typeface="Wingdings" charset="2"/>
              <a:buChar char="§"/>
            </a:pPr>
            <a:r>
              <a:rPr lang="en-US" sz="1600" dirty="0" smtClean="0"/>
              <a:t>Modeled on V1742 native data format</a:t>
            </a:r>
          </a:p>
          <a:p>
            <a:pPr marL="140400" indent="-140400">
              <a:buFont typeface="Arial"/>
              <a:buChar char="•"/>
            </a:pPr>
            <a:r>
              <a:rPr lang="en-US" dirty="0" smtClean="0"/>
              <a:t>Logs process info to Database</a:t>
            </a:r>
          </a:p>
          <a:p>
            <a:pPr marL="417600" lvl="1" indent="-176400">
              <a:buFont typeface="Wingdings" charset="2"/>
              <a:buChar char="§"/>
            </a:pPr>
            <a:r>
              <a:rPr lang="en-US" sz="1600" dirty="0" smtClean="0"/>
              <a:t>Start/Stop time, File list and sizes, #Events</a:t>
            </a:r>
          </a:p>
        </p:txBody>
      </p:sp>
      <p:pic>
        <p:nvPicPr>
          <p:cNvPr id="96" name="Immagine 95" descr="Raw Ev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" y="3992648"/>
            <a:ext cx="6097556" cy="2502335"/>
          </a:xfrm>
          <a:prstGeom prst="rect">
            <a:avLst/>
          </a:prstGeom>
        </p:spPr>
      </p:pic>
      <p:sp>
        <p:nvSpPr>
          <p:cNvPr id="97" name="Rettangolo 96"/>
          <p:cNvSpPr/>
          <p:nvPr/>
        </p:nvSpPr>
        <p:spPr>
          <a:xfrm>
            <a:off x="6648484" y="1615570"/>
            <a:ext cx="2464979" cy="914400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asellaDiTesto 97"/>
          <p:cNvSpPr txBox="1"/>
          <p:nvPr/>
        </p:nvSpPr>
        <p:spPr>
          <a:xfrm>
            <a:off x="4323383" y="1952051"/>
            <a:ext cx="1699472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To be replaced by S_IN-controlled DAQ Start/Stop</a:t>
            </a:r>
            <a:endParaRPr lang="en-US" sz="1400" dirty="0"/>
          </a:p>
        </p:txBody>
      </p:sp>
      <p:cxnSp>
        <p:nvCxnSpPr>
          <p:cNvPr id="100" name="Connettore 2 99"/>
          <p:cNvCxnSpPr>
            <a:stCxn id="98" idx="3"/>
            <a:endCxn id="97" idx="1"/>
          </p:cNvCxnSpPr>
          <p:nvPr/>
        </p:nvCxnSpPr>
        <p:spPr>
          <a:xfrm flipV="1">
            <a:off x="6022855" y="2072770"/>
            <a:ext cx="625629" cy="248613"/>
          </a:xfrm>
          <a:prstGeom prst="straightConnector1">
            <a:avLst/>
          </a:prstGeom>
          <a:ln w="28575" cmpd="sng"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uppo 104"/>
          <p:cNvGrpSpPr/>
          <p:nvPr/>
        </p:nvGrpSpPr>
        <p:grpSpPr>
          <a:xfrm>
            <a:off x="1018177" y="3484928"/>
            <a:ext cx="4313662" cy="526398"/>
            <a:chOff x="1018177" y="3410216"/>
            <a:chExt cx="4313662" cy="526398"/>
          </a:xfrm>
        </p:grpSpPr>
        <p:sp>
          <p:nvSpPr>
            <p:cNvPr id="104" name="Rettangolo 103"/>
            <p:cNvSpPr/>
            <p:nvPr/>
          </p:nvSpPr>
          <p:spPr>
            <a:xfrm>
              <a:off x="1026257" y="3410216"/>
              <a:ext cx="4305582" cy="5263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1526640" y="3410216"/>
              <a:ext cx="3805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22bit Event Counter:     &lt;24h roll-over @ 50Hz</a:t>
              </a:r>
            </a:p>
            <a:p>
              <a:r>
                <a:rPr lang="en-US" sz="1400" dirty="0" smtClean="0"/>
                <a:t>31bit Trigger Time Tag: ~18s roll-over @ 58.6MHz</a:t>
              </a:r>
              <a:endParaRPr lang="en-US" sz="1400" dirty="0"/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1018177" y="3476050"/>
              <a:ext cx="575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N.B.</a:t>
              </a:r>
              <a:endParaRPr lang="en-US" dirty="0"/>
            </a:p>
          </p:txBody>
        </p:sp>
      </p:grpSp>
      <p:sp>
        <p:nvSpPr>
          <p:cNvPr id="106" name="Rettangolo arrotondato 105"/>
          <p:cNvSpPr/>
          <p:nvPr/>
        </p:nvSpPr>
        <p:spPr>
          <a:xfrm rot="19347173">
            <a:off x="4473756" y="601898"/>
            <a:ext cx="2108352" cy="3913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Tested up to 250Hz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886560" y="5118620"/>
            <a:ext cx="800239" cy="78483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Reading many events in a go improves efficiency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>
            <a:stCxn id="16" idx="0"/>
          </p:cNvCxnSpPr>
          <p:nvPr/>
        </p:nvCxnSpPr>
        <p:spPr>
          <a:xfrm flipV="1">
            <a:off x="8286680" y="4707266"/>
            <a:ext cx="106560" cy="411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" y="295994"/>
            <a:ext cx="7545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Zero Suppression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ECAL expected occupancy: O(1 channel/event)</a:t>
            </a:r>
            <a:r>
              <a:rPr lang="en-US" dirty="0" smtClean="0">
                <a:solidFill>
                  <a:srgbClr val="FF0000"/>
                </a:solidFill>
              </a:rPr>
              <a:t>+noise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of the channels will be empty most of the times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Z</a:t>
            </a:r>
            <a:r>
              <a:rPr lang="en-US" dirty="0" smtClean="0"/>
              <a:t>ero-suppression will substantially reduce the amount of data saved to disk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Expect a factor O(50) reduction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3553" t="33972" r="33137" b="33171"/>
          <a:stretch/>
        </p:blipFill>
        <p:spPr>
          <a:xfrm>
            <a:off x="5223097" y="1985135"/>
            <a:ext cx="3768042" cy="38830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201" y="2052486"/>
            <a:ext cx="42693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Algorithm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ADC acquisition window ~100ns before start of spill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first 80 ADC samples to compute Baseline and RMS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Define threshold at Baseline-X*RMS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Find largest set of consecutive samples below threshold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largest set contains more than N samples, channel is accepted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X,N can be used to tune the algorithm</a:t>
            </a:r>
          </a:p>
        </p:txBody>
      </p:sp>
      <p:sp>
        <p:nvSpPr>
          <p:cNvPr id="8" name="Ovale 7"/>
          <p:cNvSpPr/>
          <p:nvPr/>
        </p:nvSpPr>
        <p:spPr>
          <a:xfrm>
            <a:off x="5557299" y="2238035"/>
            <a:ext cx="467883" cy="36862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5929692" y="2511178"/>
            <a:ext cx="251128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>
            <a:stCxn id="19" idx="3"/>
          </p:cNvCxnSpPr>
          <p:nvPr/>
        </p:nvCxnSpPr>
        <p:spPr>
          <a:xfrm flipV="1">
            <a:off x="4268234" y="2511178"/>
            <a:ext cx="1947920" cy="1203075"/>
          </a:xfrm>
          <a:prstGeom prst="bentConnector3">
            <a:avLst>
              <a:gd name="adj1" fmla="val 100000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782987" y="3580578"/>
            <a:ext cx="3485247" cy="267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782987" y="3045878"/>
            <a:ext cx="3561636" cy="49650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Connettore 4 23"/>
          <p:cNvCxnSpPr>
            <a:stCxn id="22" idx="3"/>
            <a:endCxn id="8" idx="2"/>
          </p:cNvCxnSpPr>
          <p:nvPr/>
        </p:nvCxnSpPr>
        <p:spPr>
          <a:xfrm flipV="1">
            <a:off x="4344623" y="2422349"/>
            <a:ext cx="1212676" cy="871782"/>
          </a:xfrm>
          <a:prstGeom prst="bentConnector3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34721" y="5744066"/>
            <a:ext cx="575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zero-suppression can be applied on a per-board basis</a:t>
            </a:r>
          </a:p>
          <a:p>
            <a:r>
              <a:rPr lang="en-US" dirty="0" smtClean="0"/>
              <a:t>E.g.: </a:t>
            </a:r>
            <a:r>
              <a:rPr lang="en-US" dirty="0" smtClean="0">
                <a:solidFill>
                  <a:srgbClr val="00B050"/>
                </a:solidFill>
              </a:rPr>
              <a:t>ON</a:t>
            </a:r>
            <a:r>
              <a:rPr lang="en-US" dirty="0" smtClean="0"/>
              <a:t> for ECAL and veto, </a:t>
            </a:r>
            <a:r>
              <a:rPr lang="en-US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 for Target and 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119073" y="2719922"/>
            <a:ext cx="4592895" cy="3080817"/>
            <a:chOff x="63140" y="2215082"/>
            <a:chExt cx="4592895" cy="30808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40" y="2215082"/>
              <a:ext cx="4592895" cy="30808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69871" y="3596640"/>
              <a:ext cx="754278" cy="3419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7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558800" y="238237"/>
            <a:ext cx="691965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Preliminary test on 3x3-crystals detector.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Signal: test beam (500 MeV</a:t>
            </a:r>
            <a:r>
              <a:rPr lang="en-US" smtClean="0"/>
              <a:t>), </a:t>
            </a:r>
            <a:r>
              <a:rPr lang="en-US" smtClean="0"/>
              <a:t>~4.5K events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Noise: off-beam (i.e. empty + cosmic ray),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~</a:t>
            </a:r>
            <a:r>
              <a:rPr lang="en-US" dirty="0" smtClean="0"/>
              <a:t>30K events</a:t>
            </a:r>
          </a:p>
          <a:p>
            <a:r>
              <a:rPr lang="en-US" dirty="0" smtClean="0"/>
              <a:t>Apply zero suppression with different values of X,N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X=3</a:t>
            </a:r>
            <a:r>
              <a:rPr lang="en-US" dirty="0"/>
              <a:t>, </a:t>
            </a:r>
            <a:r>
              <a:rPr lang="en-US" dirty="0" smtClean="0"/>
              <a:t>N=4   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>
                <a:ea typeface="Wingdings"/>
                <a:cs typeface="Wingdings"/>
                <a:sym typeface="Wingdings"/>
              </a:rPr>
              <a:t>~15000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noise reduction factor, &lt;10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-4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inefficiency</a:t>
            </a:r>
            <a:endParaRPr lang="en-US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Need to study efficiency as a function of energy released in the crystal</a:t>
            </a:r>
            <a:endParaRPr lang="en-US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556416" y="2719923"/>
            <a:ext cx="4422187" cy="3080816"/>
            <a:chOff x="4505244" y="2215083"/>
            <a:chExt cx="4422187" cy="308081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5244" y="2215083"/>
              <a:ext cx="4422187" cy="3080816"/>
            </a:xfrm>
            <a:prstGeom prst="rect">
              <a:avLst/>
            </a:prstGeom>
          </p:spPr>
        </p:pic>
        <p:sp>
          <p:nvSpPr>
            <p:cNvPr id="10" name="Rectangle 6"/>
            <p:cNvSpPr/>
            <p:nvPr/>
          </p:nvSpPr>
          <p:spPr>
            <a:xfrm>
              <a:off x="6365674" y="3587104"/>
              <a:ext cx="720926" cy="341963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040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8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6757" y="177432"/>
            <a:ext cx="3787858" cy="58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Run Control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Written in Python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uses Tkinter graphical library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endParaRPr lang="en-US" sz="1600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Interacts with: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User via GUI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DAQ processes</a:t>
            </a:r>
          </a:p>
          <a:p>
            <a:pPr marL="442800" lvl="2" indent="-140400">
              <a:lnSpc>
                <a:spcPct val="120000"/>
              </a:lnSpc>
              <a:buFont typeface="Courier New"/>
              <a:buChar char="o"/>
            </a:pPr>
            <a:r>
              <a:rPr lang="en-US" sz="1400" dirty="0" smtClean="0"/>
              <a:t>Create configuration files</a:t>
            </a:r>
          </a:p>
          <a:p>
            <a:pPr marL="442800" lvl="2" indent="-140400">
              <a:lnSpc>
                <a:spcPct val="120000"/>
              </a:lnSpc>
              <a:buFont typeface="Courier New"/>
              <a:buChar char="o"/>
            </a:pPr>
            <a:r>
              <a:rPr lang="en-US" sz="1400" dirty="0" smtClean="0"/>
              <a:t>Spawn processes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Trigger Controller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DAQ Start/Stop Controller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Database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endParaRPr lang="en-US" sz="1600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Currently allows: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Set run number/type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Load predefined DAQ setup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Init/Start/Stop run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Create Run structure in DB</a:t>
            </a:r>
          </a:p>
          <a:p>
            <a:pPr marL="309600" lvl="1" indent="-17640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/>
              <a:t>View DAQ log files in real time</a:t>
            </a:r>
          </a:p>
        </p:txBody>
      </p:sp>
      <p:pic>
        <p:nvPicPr>
          <p:cNvPr id="7" name="Immagine 6" descr="RunControl_ac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14" y="2110614"/>
            <a:ext cx="5150709" cy="42303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64" y="311853"/>
            <a:ext cx="2550242" cy="15726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150" y="74712"/>
            <a:ext cx="1613649" cy="198725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44272" y="3045878"/>
            <a:ext cx="2272572" cy="5442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26389" y="3134861"/>
            <a:ext cx="73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Do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29/10/15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Emanuele Leonardi - PADME C.M. 29/10/2015 - DAQ &amp; Computing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CB28-C9E6-6340-A91E-E0D7900428D1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" y="345521"/>
            <a:ext cx="7417415" cy="3477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Level1</a:t>
            </a:r>
          </a:p>
          <a:p>
            <a:pPr marL="176400" indent="-176400">
              <a:buFont typeface="Arial"/>
              <a:buChar char="•"/>
            </a:pPr>
            <a:r>
              <a:rPr lang="en-US" dirty="0" smtClean="0"/>
              <a:t>Read content of DAQ files from different boards and build merged events</a:t>
            </a:r>
          </a:p>
          <a:p>
            <a:pPr marL="176400" indent="-176400">
              <a:buFont typeface="Arial"/>
              <a:buChar char="•"/>
            </a:pPr>
            <a:r>
              <a:rPr lang="en-US" dirty="0" smtClean="0"/>
              <a:t>Write merged events to ROOT file in RAW Event format</a:t>
            </a:r>
          </a:p>
          <a:p>
            <a:pPr marL="176400" indent="-176400">
              <a:buFont typeface="Arial"/>
              <a:buChar char="•"/>
            </a:pPr>
            <a:r>
              <a:rPr lang="en-US" dirty="0" smtClean="0"/>
              <a:t>Can get the set of files to merge:</a:t>
            </a:r>
          </a:p>
          <a:p>
            <a:pPr marL="403200" lvl="1" indent="-198000">
              <a:buFont typeface="+mj-lt"/>
              <a:buAutoNum type="arabicPeriod"/>
            </a:pPr>
            <a:r>
              <a:rPr lang="en-US" sz="1600" dirty="0" smtClean="0"/>
              <a:t>from the DB by specifying the run to merge</a:t>
            </a:r>
          </a:p>
          <a:p>
            <a:pPr marL="403200" lvl="1" indent="-198000">
              <a:buFont typeface="+mj-lt"/>
              <a:buAutoNum type="arabicPeriod"/>
            </a:pPr>
            <a:r>
              <a:rPr lang="en-US" sz="1600" dirty="0" smtClean="0"/>
              <a:t>from a user-defined list of files</a:t>
            </a:r>
          </a:p>
          <a:p>
            <a:endParaRPr lang="en-US" dirty="0"/>
          </a:p>
          <a:p>
            <a:r>
              <a:rPr lang="en-US" sz="2000" dirty="0" smtClean="0"/>
              <a:t>To Do:</a:t>
            </a:r>
          </a:p>
          <a:p>
            <a:pPr marL="176400" indent="-176400">
              <a:buFont typeface="Arial"/>
              <a:buChar char="•"/>
            </a:pPr>
            <a:r>
              <a:rPr lang="en-US" dirty="0" smtClean="0"/>
              <a:t>Define absolute time for event</a:t>
            </a:r>
          </a:p>
          <a:p>
            <a:pPr marL="176400" indent="-176400">
              <a:buFont typeface="Arial"/>
              <a:buChar char="•"/>
            </a:pPr>
            <a:r>
              <a:rPr lang="en-US" dirty="0" smtClean="0"/>
              <a:t>Create L1 filtering algorithms</a:t>
            </a:r>
          </a:p>
          <a:p>
            <a:pPr marL="381600" lvl="1" indent="-176400">
              <a:buFont typeface="Wingdings" charset="2"/>
              <a:buChar char="§"/>
            </a:pPr>
            <a:r>
              <a:rPr lang="en-US" sz="1600" dirty="0" smtClean="0"/>
              <a:t>Neutral filter: 1 or more ECAL clusters</a:t>
            </a:r>
          </a:p>
          <a:p>
            <a:pPr marL="381600" lvl="1" indent="-176400">
              <a:buFont typeface="Wingdings" charset="2"/>
              <a:buChar char="§"/>
            </a:pPr>
            <a:r>
              <a:rPr lang="en-US" sz="1600" dirty="0" smtClean="0"/>
              <a:t>Charged filter: 2 or more tracks</a:t>
            </a:r>
            <a:endParaRPr lang="en-US" sz="16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35296"/>
              </p:ext>
            </p:extLst>
          </p:nvPr>
        </p:nvGraphicFramePr>
        <p:xfrm>
          <a:off x="523989" y="4112732"/>
          <a:ext cx="1887106" cy="86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3"/>
                <a:gridCol w="943553"/>
              </a:tblGrid>
              <a:tr h="1725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TRawEvent</a:t>
                      </a:r>
                      <a:endParaRPr lang="en-US" sz="1000" dirty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UInt_t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fRunNumber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UInt_t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fEventNumber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fNADCBoards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TClonesArray*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fADCBoards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32820"/>
              </p:ext>
            </p:extLst>
          </p:nvPr>
        </p:nvGraphicFramePr>
        <p:xfrm>
          <a:off x="3074246" y="4112732"/>
          <a:ext cx="2369673" cy="224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11"/>
                <a:gridCol w="1400662"/>
              </a:tblGrid>
              <a:tr h="1725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TADCBoard</a:t>
                      </a:r>
                      <a:endParaRPr lang="en-US" sz="1000" dirty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fBoardId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UShort_t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fLVDSPattern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fStatus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fGroupMask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UInt_t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fEventCounter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UInt_t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fEventTimeTag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UInt_t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fActiveChannelMask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UInt_t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fAcceptedChannelMask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fNADCChannels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TClonesArray*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fADCChannels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fNADCTriggers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TClonesArray*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fADCTriggers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56922"/>
              </p:ext>
            </p:extLst>
          </p:nvPr>
        </p:nvGraphicFramePr>
        <p:xfrm>
          <a:off x="6661708" y="4112732"/>
          <a:ext cx="1887106" cy="51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434"/>
                <a:gridCol w="1087672"/>
              </a:tblGrid>
              <a:tr h="1725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TADCChannel</a:t>
                      </a:r>
                      <a:endParaRPr lang="en-US" sz="1000" dirty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fChannelNumber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UShort_t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fSamples[1024]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32714"/>
              </p:ext>
            </p:extLst>
          </p:nvPr>
        </p:nvGraphicFramePr>
        <p:xfrm>
          <a:off x="6661708" y="5148248"/>
          <a:ext cx="1887106" cy="120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434"/>
                <a:gridCol w="1087672"/>
              </a:tblGrid>
              <a:tr h="1725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TADCTrigger</a:t>
                      </a:r>
                      <a:endParaRPr lang="en-US" sz="1000" dirty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fGroupNumber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UShort_t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fStartIndexCell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UChar_t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fFrequency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Bool_t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fTriggerSignal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UInt_t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fTriggerTimeTag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  <a:tr h="1725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UShort_t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fSamples[1024]</a:t>
                      </a:r>
                      <a:endParaRPr lang="en-US" sz="1000" dirty="0"/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834196" y="5322978"/>
            <a:ext cx="157689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RAW Event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Structure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(preliminary)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043249" y="4295734"/>
            <a:ext cx="662981" cy="177433"/>
          </a:xfrm>
          <a:prstGeom prst="rect">
            <a:avLst/>
          </a:prstGeom>
          <a:noFill/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523863" y="3084615"/>
            <a:ext cx="3104895" cy="584776"/>
          </a:xfrm>
          <a:prstGeom prst="rect">
            <a:avLst/>
          </a:prstGeom>
          <a:ln w="28575" cmpd="sng">
            <a:solidFill>
              <a:srgbClr val="95373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Need a map to match BoardId with connected Detector/Channels</a:t>
            </a:r>
            <a:endParaRPr lang="en-US" sz="1600" dirty="0"/>
          </a:p>
        </p:txBody>
      </p:sp>
      <p:cxnSp>
        <p:nvCxnSpPr>
          <p:cNvPr id="34" name="Connettore 2 33"/>
          <p:cNvCxnSpPr>
            <a:stCxn id="32" idx="2"/>
          </p:cNvCxnSpPr>
          <p:nvPr/>
        </p:nvCxnSpPr>
        <p:spPr>
          <a:xfrm flipH="1">
            <a:off x="4706230" y="3669391"/>
            <a:ext cx="1370081" cy="732333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4 6"/>
          <p:cNvCxnSpPr/>
          <p:nvPr/>
        </p:nvCxnSpPr>
        <p:spPr>
          <a:xfrm flipV="1">
            <a:off x="5251743" y="5257605"/>
            <a:ext cx="1409965" cy="1017904"/>
          </a:xfrm>
          <a:prstGeom prst="bentConnector3">
            <a:avLst>
              <a:gd name="adj1" fmla="val 757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/>
          <p:cNvGrpSpPr/>
          <p:nvPr/>
        </p:nvGrpSpPr>
        <p:grpSpPr>
          <a:xfrm>
            <a:off x="5251742" y="4192951"/>
            <a:ext cx="1409966" cy="1726006"/>
            <a:chOff x="5251742" y="4192951"/>
            <a:chExt cx="1409966" cy="1726006"/>
          </a:xfrm>
        </p:grpSpPr>
        <p:cxnSp>
          <p:nvCxnSpPr>
            <p:cNvPr id="24" name="Connettore 1 23"/>
            <p:cNvCxnSpPr/>
            <p:nvPr/>
          </p:nvCxnSpPr>
          <p:spPr>
            <a:xfrm>
              <a:off x="5251742" y="5918957"/>
              <a:ext cx="6302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flipV="1">
              <a:off x="5881952" y="4192951"/>
              <a:ext cx="0" cy="1726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5881952" y="4192951"/>
              <a:ext cx="7797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ttore 4 35"/>
          <p:cNvCxnSpPr/>
          <p:nvPr/>
        </p:nvCxnSpPr>
        <p:spPr>
          <a:xfrm flipV="1">
            <a:off x="2291669" y="4192951"/>
            <a:ext cx="782577" cy="705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1301</Words>
  <Application>Microsoft Office PowerPoint</Application>
  <PresentationFormat>Presentazione su schermo (4:3)</PresentationFormat>
  <Paragraphs>350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Tema di Office</vt:lpstr>
      <vt:lpstr>DAQ and Computing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and Computing</dc:title>
  <dc:creator>Emanuele Leonardi</dc:creator>
  <cp:lastModifiedBy>leonardi</cp:lastModifiedBy>
  <cp:revision>78</cp:revision>
  <dcterms:created xsi:type="dcterms:W3CDTF">2015-10-26T07:39:36Z</dcterms:created>
  <dcterms:modified xsi:type="dcterms:W3CDTF">2015-10-28T14:54:12Z</dcterms:modified>
</cp:coreProperties>
</file>