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26"/>
  </p:notesMasterIdLst>
  <p:handoutMasterIdLst>
    <p:handoutMasterId r:id="rId27"/>
  </p:handoutMasterIdLst>
  <p:sldIdLst>
    <p:sldId id="379" r:id="rId2"/>
    <p:sldId id="380" r:id="rId3"/>
    <p:sldId id="267" r:id="rId4"/>
    <p:sldId id="398" r:id="rId5"/>
    <p:sldId id="355" r:id="rId6"/>
    <p:sldId id="396" r:id="rId7"/>
    <p:sldId id="395" r:id="rId8"/>
    <p:sldId id="399" r:id="rId9"/>
    <p:sldId id="401" r:id="rId10"/>
    <p:sldId id="403" r:id="rId11"/>
    <p:sldId id="402" r:id="rId12"/>
    <p:sldId id="331" r:id="rId13"/>
    <p:sldId id="400" r:id="rId14"/>
    <p:sldId id="382" r:id="rId15"/>
    <p:sldId id="384" r:id="rId16"/>
    <p:sldId id="386" r:id="rId17"/>
    <p:sldId id="397" r:id="rId18"/>
    <p:sldId id="388" r:id="rId19"/>
    <p:sldId id="387" r:id="rId20"/>
    <p:sldId id="390" r:id="rId21"/>
    <p:sldId id="405" r:id="rId22"/>
    <p:sldId id="404" r:id="rId23"/>
    <p:sldId id="406" r:id="rId24"/>
    <p:sldId id="40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BEB"/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0" autoAdjust="0"/>
    <p:restoredTop sz="97701" autoAdjust="0"/>
  </p:normalViewPr>
  <p:slideViewPr>
    <p:cSldViewPr snapToGrid="0" snapToObjects="1">
      <p:cViewPr varScale="1">
        <p:scale>
          <a:sx n="75" d="100"/>
          <a:sy n="75" d="100"/>
        </p:scale>
        <p:origin x="-1736" y="-104"/>
      </p:cViewPr>
      <p:guideLst>
        <p:guide orient="horz" pos="1536"/>
        <p:guide pos="46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29/10/15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29/10/15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90DC-CCC0-B440-BD30-C55EDACA9F39}" type="datetime1">
              <a:rPr lang="en-GB" smtClean="0"/>
              <a:t>29/10/15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0D07-C90C-D043-BD18-90CF6D8F71E8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D827-279E-B44D-BFE1-530EBE05D9A7}" type="datetime1">
              <a:rPr lang="en-GB" smtClean="0"/>
              <a:t>29/10/15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1F2B-20C2-EC4F-909C-A11A1E605C96}" type="datetime1">
              <a:rPr lang="en-GB" smtClean="0"/>
              <a:t>29/10/15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fld id="{838B6435-616D-064B-8890-42B3136D1CEE}" type="datetime1">
              <a:rPr lang="en-GB" smtClean="0"/>
              <a:t>29/10/15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Raggi PADME collaboration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B532DB4C-EE1D-EA4D-9263-56850D836009}" type="datetime1">
              <a:rPr lang="en-GB" smtClean="0"/>
              <a:t>29/10/15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wmf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</a:t>
            </a:r>
            <a:r>
              <a:rPr lang="en-US" dirty="0" err="1" smtClean="0"/>
              <a:t>Ecal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1842355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PADME collaboration meeting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Frascati</a:t>
            </a:r>
            <a:r>
              <a:rPr lang="en-US" dirty="0" smtClean="0">
                <a:solidFill>
                  <a:schemeClr val="tx1"/>
                </a:solidFill>
              </a:rPr>
              <a:t>, 29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Ottobre</a:t>
            </a:r>
            <a:r>
              <a:rPr lang="en-US" dirty="0" smtClean="0">
                <a:solidFill>
                  <a:schemeClr val="tx1"/>
                </a:solidFill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2604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and cons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042470"/>
              </p:ext>
            </p:extLst>
          </p:nvPr>
        </p:nvGraphicFramePr>
        <p:xfrm>
          <a:off x="62359" y="792228"/>
          <a:ext cx="902494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470"/>
                <a:gridCol w="45124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656</a:t>
                      </a:r>
                      <a:r>
                        <a:rPr lang="en-US" baseline="0" dirty="0" smtClean="0"/>
                        <a:t> crystals 1x1cm at 2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656</a:t>
                      </a:r>
                      <a:r>
                        <a:rPr lang="en-US" baseline="0" dirty="0" smtClean="0"/>
                        <a:t> crystals 2x2cm at 4 meters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Advantages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Advantages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Smaller Crystals: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sz="1600" b="0" baseline="0" dirty="0" smtClean="0"/>
                        <a:t>better timing resolution, slightly better spatial resolution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Larger Crystals: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sz="1600" baseline="0" dirty="0" smtClean="0"/>
                        <a:t>Lower occupancy, easier calibration, easier cutting, more photo sensors choice, easier calibration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Smaller ECAL:</a:t>
                      </a:r>
                      <a:r>
                        <a:rPr lang="en-US" b="0" dirty="0" smtClean="0"/>
                        <a:t> </a:t>
                      </a:r>
                      <a:r>
                        <a:rPr lang="en-US" sz="1600" b="0" dirty="0" smtClean="0"/>
                        <a:t>support design easier, smaller vacuum</a:t>
                      </a:r>
                      <a:r>
                        <a:rPr lang="en-US" sz="1600" b="0" baseline="0" dirty="0" smtClean="0"/>
                        <a:t> chamber diameter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Larger ECAL:</a:t>
                      </a:r>
                      <a:r>
                        <a:rPr lang="en-US" b="0" dirty="0" smtClean="0"/>
                        <a:t> </a:t>
                      </a:r>
                      <a:r>
                        <a:rPr lang="en-US" sz="1600" b="0" dirty="0" smtClean="0"/>
                        <a:t>better lateral shower containment, higher</a:t>
                      </a:r>
                      <a:r>
                        <a:rPr lang="en-US" sz="1600" b="0" baseline="0" dirty="0" smtClean="0"/>
                        <a:t> rate capability due to lower occupancy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Smaller distance</a:t>
                      </a:r>
                      <a:r>
                        <a:rPr lang="en-US" sz="1600" b="1" dirty="0" smtClean="0"/>
                        <a:t>:</a:t>
                      </a:r>
                      <a:r>
                        <a:rPr lang="en-US" sz="1600" b="0" baseline="0" dirty="0" smtClean="0"/>
                        <a:t> easier vacuum chamber design, less sensitive to beam divergence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Larger distance</a:t>
                      </a:r>
                      <a:r>
                        <a:rPr lang="en-US" sz="1600" b="1" dirty="0" smtClean="0"/>
                        <a:t>:</a:t>
                      </a:r>
                      <a:r>
                        <a:rPr lang="en-US" sz="1600" b="0" dirty="0" smtClean="0"/>
                        <a:t> better angular</a:t>
                      </a:r>
                      <a:r>
                        <a:rPr lang="en-US" sz="1600" b="0" baseline="0" dirty="0" smtClean="0"/>
                        <a:t> resolution, reduced energy leakage form showers in the magnet material, better cl to cl separation, less sensitive to beam spot size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Larger</a:t>
                      </a:r>
                      <a:r>
                        <a:rPr lang="en-US" b="1" baseline="0" dirty="0" smtClean="0"/>
                        <a:t> SAC: </a:t>
                      </a:r>
                      <a:r>
                        <a:rPr lang="en-US" sz="1600" b="0" baseline="0" dirty="0" smtClean="0"/>
                        <a:t>higher rate capabilities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Disadvantages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Small crystals: </a:t>
                      </a:r>
                      <a:r>
                        <a:rPr lang="en-US" sz="1800" b="0" baseline="0" dirty="0" smtClean="0"/>
                        <a:t>few photo sensors</a:t>
                      </a:r>
                      <a:endParaRPr lang="en-US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Larger Crystals: </a:t>
                      </a:r>
                      <a:r>
                        <a:rPr lang="en-US" sz="1600" b="0" baseline="0" dirty="0" smtClean="0"/>
                        <a:t>higher photo sensors cost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Small</a:t>
                      </a:r>
                      <a:r>
                        <a:rPr lang="en-US" b="1" baseline="0" dirty="0" smtClean="0"/>
                        <a:t> ECAL:</a:t>
                      </a:r>
                      <a:r>
                        <a:rPr lang="en-US" baseline="0" dirty="0" smtClean="0"/>
                        <a:t> bad lateral containment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Larger ECAL: </a:t>
                      </a:r>
                      <a:r>
                        <a:rPr lang="en-US" sz="1600" b="0" dirty="0" smtClean="0"/>
                        <a:t>bigger vacuum chamber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Short</a:t>
                      </a:r>
                      <a:r>
                        <a:rPr lang="en-US" b="1" baseline="0" dirty="0" smtClean="0"/>
                        <a:t> distance:</a:t>
                      </a:r>
                      <a:r>
                        <a:rPr lang="en-US" baseline="0" dirty="0" smtClean="0"/>
                        <a:t> sensitive to beam spot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Larger</a:t>
                      </a:r>
                      <a:r>
                        <a:rPr lang="en-US" b="1" baseline="0" dirty="0" smtClean="0"/>
                        <a:t> distance: </a:t>
                      </a:r>
                      <a:r>
                        <a:rPr lang="en-US" sz="1600" b="0" baseline="0" dirty="0" smtClean="0"/>
                        <a:t>longer vacuum chamber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Small SAC:</a:t>
                      </a:r>
                      <a:r>
                        <a:rPr lang="en-US" dirty="0" smtClean="0"/>
                        <a:t> higher</a:t>
                      </a:r>
                      <a:r>
                        <a:rPr lang="en-US" baseline="0" dirty="0" smtClean="0"/>
                        <a:t> pile Up probability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Larger</a:t>
                      </a:r>
                      <a:r>
                        <a:rPr lang="en-US" b="1" baseline="0" dirty="0" smtClean="0"/>
                        <a:t> SAC: </a:t>
                      </a:r>
                      <a:r>
                        <a:rPr lang="en-US" sz="1600" b="0" baseline="0" dirty="0" smtClean="0"/>
                        <a:t>Higher material cost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performance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46"/>
          <a:stretch/>
        </p:blipFill>
        <p:spPr>
          <a:xfrm>
            <a:off x="34016" y="715339"/>
            <a:ext cx="4347713" cy="4153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359"/>
          <a:stretch/>
        </p:blipFill>
        <p:spPr>
          <a:xfrm>
            <a:off x="4258671" y="858380"/>
            <a:ext cx="4885329" cy="3871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453" y="4898982"/>
            <a:ext cx="8799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Improvement mainly due to better angular resolution when the calorimeter distance increase</a:t>
            </a:r>
          </a:p>
          <a:p>
            <a:endParaRPr lang="en-US" dirty="0"/>
          </a:p>
          <a:p>
            <a:r>
              <a:rPr lang="en-US" dirty="0" smtClean="0"/>
              <a:t>Depending on dark photon mass angular resolution is no more the dominant contribution to the MMiss</a:t>
            </a:r>
            <a:r>
              <a:rPr lang="en-US" baseline="30000" dirty="0" smtClean="0"/>
              <a:t>2</a:t>
            </a:r>
            <a:r>
              <a:rPr lang="en-US" dirty="0" smtClean="0"/>
              <a:t> resolution and the gain is reduced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PADME L3 BGO crystals baseline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66" y="745755"/>
            <a:ext cx="6673868" cy="484072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9499-4B5A-5349-AD22-1A91EA3AD1D3}" type="datetime1">
              <a:rPr lang="en-GB" smtClean="0"/>
              <a:t>29/10/15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643978"/>
            <a:ext cx="870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all the crystals can be uses for such a procedure depending on the dimension of the front face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solution 20x20x220mm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 descr="CRISTALLObgo20x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09" y="710816"/>
            <a:ext cx="6870023" cy="4856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71772"/>
            <a:ext cx="870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Easier cutting procedure can be applied to any kind of crystals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the L3 BGO 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0893"/>
            <a:ext cx="9144000" cy="5289356"/>
          </a:xfrm>
        </p:spPr>
        <p:txBody>
          <a:bodyPr/>
          <a:lstStyle/>
          <a:p>
            <a:r>
              <a:rPr lang="en-US" dirty="0" smtClean="0"/>
              <a:t>We already have 3 crystals in cut by Silo firm into 10x10mm</a:t>
            </a:r>
            <a:r>
              <a:rPr lang="en-US" baseline="30000" dirty="0" smtClean="0"/>
              <a:t>2</a:t>
            </a:r>
            <a:r>
              <a:rPr lang="en-US" dirty="0" smtClean="0"/>
              <a:t> samples:  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 crystals 10x10x220 mm optically polished (1 broken)</a:t>
            </a:r>
          </a:p>
          <a:p>
            <a:pPr lvl="1"/>
            <a:r>
              <a:rPr lang="en-US" dirty="0" smtClean="0"/>
              <a:t>4 crystals 10x10x220 mm raw surfaces</a:t>
            </a:r>
          </a:p>
          <a:p>
            <a:pPr lvl="1"/>
            <a:r>
              <a:rPr lang="en-US" dirty="0" smtClean="0"/>
              <a:t>Cutting + polishing cost is 200+VAT € per original L3 crystals (4 PADME crystals)</a:t>
            </a:r>
          </a:p>
          <a:p>
            <a:pPr lvl="1"/>
            <a:r>
              <a:rPr lang="en-US" dirty="0" smtClean="0"/>
              <a:t>Cutting order 200 L3 crystals will cost </a:t>
            </a:r>
            <a:r>
              <a:rPr lang="en-US" dirty="0"/>
              <a:t>50K€ </a:t>
            </a:r>
            <a:r>
              <a:rPr lang="en-US" dirty="0" smtClean="0"/>
              <a:t>to be compared with 450K</a:t>
            </a:r>
          </a:p>
          <a:p>
            <a:r>
              <a:rPr lang="en-US" dirty="0" smtClean="0"/>
              <a:t>Order has been placed for cutting 25 crystals in 20x20x220 m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Cutting cost is in this case 94.8€ VAT included</a:t>
            </a:r>
          </a:p>
          <a:p>
            <a:pPr lvl="1"/>
            <a:r>
              <a:rPr lang="en-US" dirty="0" smtClean="0"/>
              <a:t>In this case we need 656 crystals </a:t>
            </a:r>
            <a:r>
              <a:rPr lang="en-US" dirty="0"/>
              <a:t>~63K€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5B2-A323-B948-A72B-02F790CDE807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 descr="20150603_1557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04838"/>
            <a:ext cx="4781262" cy="16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2015-05-29 13.31.2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4852" y="3515699"/>
            <a:ext cx="3223059" cy="299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6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</a:t>
            </a:r>
            <a:r>
              <a:rPr lang="en-US" dirty="0" err="1" smtClean="0"/>
              <a:t>photosensors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 solution for the photo sensors is APD </a:t>
            </a:r>
            <a:r>
              <a:rPr lang="en-US" dirty="0" err="1" smtClean="0"/>
              <a:t>hamamatsu</a:t>
            </a:r>
            <a:r>
              <a:rPr lang="en-US" dirty="0" smtClean="0"/>
              <a:t> </a:t>
            </a:r>
            <a:r>
              <a:rPr lang="it-IT" dirty="0" smtClean="0"/>
              <a:t>S8664</a:t>
            </a:r>
            <a:r>
              <a:rPr lang="it-IT" dirty="0"/>
              <a:t>-</a:t>
            </a:r>
            <a:r>
              <a:rPr lang="it-IT" dirty="0" smtClean="0"/>
              <a:t>55</a:t>
            </a:r>
          </a:p>
          <a:p>
            <a:pPr lvl="1"/>
            <a:r>
              <a:rPr lang="it-IT" dirty="0" smtClean="0"/>
              <a:t>High gain</a:t>
            </a:r>
          </a:p>
          <a:p>
            <a:pPr lvl="1"/>
            <a:r>
              <a:rPr lang="it-IT" dirty="0" smtClean="0"/>
              <a:t>Price 124 euro/</a:t>
            </a:r>
            <a:r>
              <a:rPr lang="it-IT" dirty="0" err="1" smtClean="0"/>
              <a:t>pcs</a:t>
            </a:r>
            <a:r>
              <a:rPr lang="it-IT" dirty="0" smtClean="0"/>
              <a:t> (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cost</a:t>
            </a:r>
            <a:r>
              <a:rPr lang="it-IT" dirty="0" smtClean="0"/>
              <a:t> 700 </a:t>
            </a:r>
            <a:r>
              <a:rPr lang="it-IT" dirty="0" err="1" smtClean="0"/>
              <a:t>pcs</a:t>
            </a:r>
            <a:r>
              <a:rPr lang="it-IT" dirty="0" smtClean="0"/>
              <a:t>~ 87K)</a:t>
            </a:r>
            <a:endParaRPr lang="en-US" dirty="0" smtClean="0"/>
          </a:p>
          <a:p>
            <a:r>
              <a:rPr lang="en-US" dirty="0" smtClean="0"/>
              <a:t>Depending on the amount of light in case of 20x20mm</a:t>
            </a:r>
            <a:r>
              <a:rPr lang="en-US" baseline="30000" dirty="0" smtClean="0"/>
              <a:t>2</a:t>
            </a:r>
            <a:r>
              <a:rPr lang="en-US" dirty="0" smtClean="0"/>
              <a:t> crystals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hamamatsu</a:t>
            </a:r>
            <a:r>
              <a:rPr lang="en-US" dirty="0" smtClean="0"/>
              <a:t> </a:t>
            </a:r>
            <a:r>
              <a:rPr lang="en-US" dirty="0"/>
              <a:t>APD </a:t>
            </a:r>
            <a:r>
              <a:rPr lang="it-IT" dirty="0"/>
              <a:t>S8664</a:t>
            </a:r>
            <a:r>
              <a:rPr lang="it-IT" dirty="0" smtClean="0"/>
              <a:t>-1010</a:t>
            </a:r>
          </a:p>
          <a:p>
            <a:pPr lvl="1"/>
            <a:r>
              <a:rPr lang="it-IT" dirty="0" err="1" smtClean="0"/>
              <a:t>Quoted</a:t>
            </a:r>
            <a:r>
              <a:rPr lang="it-IT" dirty="0" smtClean="0"/>
              <a:t> </a:t>
            </a:r>
            <a:r>
              <a:rPr lang="it-IT" dirty="0" err="1" smtClean="0"/>
              <a:t>price</a:t>
            </a:r>
            <a:r>
              <a:rPr lang="it-IT" dirty="0" smtClean="0"/>
              <a:t> 315 euro/</a:t>
            </a:r>
            <a:r>
              <a:rPr lang="it-IT" dirty="0" err="1" smtClean="0"/>
              <a:t>pcs</a:t>
            </a:r>
            <a:r>
              <a:rPr lang="it-IT" dirty="0" smtClean="0"/>
              <a:t> (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cost</a:t>
            </a:r>
            <a:r>
              <a:rPr lang="it-IT" dirty="0" smtClean="0"/>
              <a:t> 700 </a:t>
            </a:r>
            <a:r>
              <a:rPr lang="it-IT" dirty="0" err="1" smtClean="0"/>
              <a:t>pcs</a:t>
            </a:r>
            <a:r>
              <a:rPr lang="it-IT" dirty="0" smtClean="0"/>
              <a:t> 220K</a:t>
            </a:r>
            <a:r>
              <a:rPr lang="en-US" dirty="0" smtClean="0"/>
              <a:t>€)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469B-8264-A24C-9FD1-3D763427C5F0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896983" y="1356674"/>
            <a:ext cx="1233893" cy="1233893"/>
          </a:xfrm>
          <a:prstGeom prst="rect">
            <a:avLst/>
          </a:prstGeom>
        </p:spPr>
      </p:pic>
      <p:pic>
        <p:nvPicPr>
          <p:cNvPr id="6" name="Picture 5" descr="Screenshot 2015-10-28 22.49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6" b="3277"/>
          <a:stretch/>
        </p:blipFill>
        <p:spPr>
          <a:xfrm>
            <a:off x="90797" y="3742862"/>
            <a:ext cx="5476965" cy="2789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532" y="3639802"/>
            <a:ext cx="1642311" cy="16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and GAIN of </a:t>
            </a:r>
            <a:r>
              <a:rPr lang="en-US" dirty="0" err="1" smtClean="0"/>
              <a:t>hamamatsu</a:t>
            </a:r>
            <a:r>
              <a:rPr lang="en-US" dirty="0" smtClean="0"/>
              <a:t> APD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98EA-E3D2-3D44-8BA8-33839E47508A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7" name="Picture 6" descr="Screenshot 2015-04-15 17.04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096"/>
            <a:ext cx="4479078" cy="3919194"/>
          </a:xfrm>
          <a:prstGeom prst="rect">
            <a:avLst/>
          </a:prstGeom>
        </p:spPr>
      </p:pic>
      <p:pic>
        <p:nvPicPr>
          <p:cNvPr id="9" name="Picture 8" descr="Screenshot 2015-04-15 17.05.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15" y="2207557"/>
            <a:ext cx="4171536" cy="3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BGO QE matching with </a:t>
            </a:r>
            <a:r>
              <a:rPr lang="en-US" dirty="0" smtClean="0"/>
              <a:t>APD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4182-58EE-C84F-B114-26DF4248CDBA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 descr="Screenshot 2015-04-17 23.1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88" y="774924"/>
            <a:ext cx="5542745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front-end electronics?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403E-689C-0F41-AE9B-760122181F0A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2857061" y="1503905"/>
            <a:ext cx="6281737" cy="1066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 smtClean="0">
                <a:ea typeface="+mn-ea"/>
              </a:rPr>
              <a:t>- Transimpedence preamp and detector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 smtClean="0">
                <a:ea typeface="+mn-ea"/>
              </a:rPr>
              <a:t>- Voltage </a:t>
            </a:r>
            <a:r>
              <a:rPr dirty="0" err="1" smtClean="0">
                <a:ea typeface="+mn-ea"/>
              </a:rPr>
              <a:t>regulator</a:t>
            </a:r>
            <a:r>
              <a:rPr dirty="0">
                <a:ea typeface="+mn-ea"/>
              </a:rPr>
              <a:t> </a:t>
            </a:r>
            <a:r>
              <a:rPr dirty="0" err="1" smtClean="0">
                <a:ea typeface="+mn-ea"/>
              </a:rPr>
              <a:t>programmable</a:t>
            </a:r>
            <a:r>
              <a:rPr dirty="0" smtClean="0">
                <a:ea typeface="+mn-ea"/>
              </a:rPr>
              <a:t>.</a:t>
            </a:r>
            <a:endParaRPr dirty="0">
              <a:ea typeface="+mn-ea"/>
            </a:endParaRPr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" y="712831"/>
            <a:ext cx="2721054" cy="36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llout 2 7"/>
          <p:cNvSpPr/>
          <p:nvPr/>
        </p:nvSpPr>
        <p:spPr>
          <a:xfrm>
            <a:off x="3735576" y="738813"/>
            <a:ext cx="4506525" cy="706754"/>
          </a:xfrm>
          <a:prstGeom prst="borderCallout2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0090"/>
                </a:solidFill>
              </a:rPr>
              <a:t>TOP side </a:t>
            </a:r>
            <a:r>
              <a:rPr lang="it-IT" dirty="0" err="1">
                <a:solidFill>
                  <a:srgbClr val="000090"/>
                </a:solidFill>
              </a:rPr>
              <a:t>View</a:t>
            </a:r>
            <a:endParaRPr lang="it-IT" dirty="0">
              <a:solidFill>
                <a:srgbClr val="00009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0090"/>
                </a:solidFill>
              </a:rPr>
              <a:t>Detector linear </a:t>
            </a:r>
            <a:r>
              <a:rPr lang="it-IT" dirty="0" err="1">
                <a:solidFill>
                  <a:srgbClr val="000090"/>
                </a:solidFill>
              </a:rPr>
              <a:t>voltage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regulator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10" name="Callout 2 8"/>
          <p:cNvSpPr/>
          <p:nvPr/>
        </p:nvSpPr>
        <p:spPr>
          <a:xfrm>
            <a:off x="3586944" y="2583154"/>
            <a:ext cx="5138301" cy="6772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639"/>
              <a:gd name="adj6" fmla="val -34220"/>
            </a:avLst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black"/>
                </a:solidFill>
              </a:rPr>
              <a:t>BOTTOM side </a:t>
            </a:r>
            <a:r>
              <a:rPr lang="it-IT" dirty="0" err="1" smtClean="0">
                <a:solidFill>
                  <a:prstClr val="black"/>
                </a:solidFill>
              </a:rPr>
              <a:t>View</a:t>
            </a:r>
            <a:r>
              <a:rPr lang="it-IT" dirty="0" smtClean="0">
                <a:solidFill>
                  <a:prstClr val="black"/>
                </a:solidFill>
              </a:rPr>
              <a:t>. </a:t>
            </a:r>
            <a:r>
              <a:rPr lang="it-IT" dirty="0" err="1" smtClean="0">
                <a:solidFill>
                  <a:prstClr val="black"/>
                </a:solidFill>
              </a:rPr>
              <a:t>Charge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preamp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View</a:t>
            </a:r>
            <a:r>
              <a:rPr lang="it-IT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6164" r="20729" b="14774"/>
          <a:stretch>
            <a:fillRect/>
          </a:stretch>
        </p:blipFill>
        <p:spPr bwMode="auto">
          <a:xfrm>
            <a:off x="5407337" y="4543126"/>
            <a:ext cx="33353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11591" r="20625" b="18454"/>
          <a:stretch>
            <a:fillRect/>
          </a:stretch>
        </p:blipFill>
        <p:spPr bwMode="auto">
          <a:xfrm>
            <a:off x="2259795" y="4539951"/>
            <a:ext cx="28400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 dirty="0"/>
          </a:p>
        </p:txBody>
      </p:sp>
      <p:graphicFrame>
        <p:nvGraphicFramePr>
          <p:cNvPr id="7" name="Object 3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1739"/>
              </p:ext>
            </p:extLst>
          </p:nvPr>
        </p:nvGraphicFramePr>
        <p:xfrm>
          <a:off x="11800546" y="451934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0546" y="451934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5553162" y="9011584"/>
            <a:ext cx="6431928" cy="1323439"/>
          </a:xfrm>
          <a:prstGeom prst="rect">
            <a:avLst/>
          </a:prstGeom>
          <a:noFill/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Clr>
                <a:schemeClr val="accent2"/>
              </a:buClr>
              <a:buFont typeface="Wingdings" pitchFamily="2" charset="2"/>
              <a:buChar char=""/>
              <a:defRPr sz="200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Minimum effective threshold &lt; 12 mV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Small dispersion (RMS = 1.3 mV)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</a:rPr>
              <a:t>High and Low threshold channels can be swapped reducing the minimum threshold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605567" y="8514406"/>
            <a:ext cx="209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itchFamily="34" charset="0"/>
              </a:rPr>
              <a:t>Threshold  (mV)</a:t>
            </a:r>
            <a:endParaRPr lang="it-IT" sz="20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9630" r="39629"/>
          <a:stretch/>
        </p:blipFill>
        <p:spPr>
          <a:xfrm>
            <a:off x="0" y="904705"/>
            <a:ext cx="1175537" cy="5667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736" y="932965"/>
            <a:ext cx="3877949" cy="2597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58282" y="3351263"/>
            <a:ext cx="4159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A3818</a:t>
            </a:r>
          </a:p>
          <a:p>
            <a:r>
              <a:rPr lang="en-US" sz="2000" b="1" dirty="0" smtClean="0">
                <a:solidFill>
                  <a:schemeClr val="accent4"/>
                </a:solidFill>
              </a:rPr>
              <a:t>PCI </a:t>
            </a:r>
            <a:r>
              <a:rPr lang="en-US" sz="2000" b="1" dirty="0">
                <a:solidFill>
                  <a:schemeClr val="accent4"/>
                </a:solidFill>
              </a:rPr>
              <a:t>Express CONET2 Controller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594360" y="420109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PCIExpress</a:t>
            </a:r>
            <a:r>
              <a:rPr lang="en-US" sz="1400" dirty="0" smtClean="0"/>
              <a:t> x8 </a:t>
            </a:r>
            <a:r>
              <a:rPr lang="en-US" sz="1400" dirty="0"/>
              <a:t>card </a:t>
            </a:r>
            <a:r>
              <a:rPr lang="en-US" sz="1400" dirty="0" smtClean="0"/>
              <a:t>4 independent </a:t>
            </a:r>
            <a:r>
              <a:rPr lang="en-US" sz="1400" dirty="0"/>
              <a:t>optical links</a:t>
            </a:r>
          </a:p>
          <a:p>
            <a:r>
              <a:rPr lang="en-US" sz="1400" dirty="0" smtClean="0"/>
              <a:t>CONET2 </a:t>
            </a:r>
            <a:r>
              <a:rPr lang="en-US" sz="1400" dirty="0"/>
              <a:t>CAEN Proprietary Optical link </a:t>
            </a:r>
            <a:r>
              <a:rPr lang="en-US" sz="1400" dirty="0" smtClean="0"/>
              <a:t>Compatible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0090"/>
                </a:solidFill>
              </a:rPr>
              <a:t>Up to 32 CAEN CONET2</a:t>
            </a:r>
            <a:r>
              <a:rPr lang="en-US" sz="1400" dirty="0"/>
              <a:t>-compliant </a:t>
            </a:r>
            <a:r>
              <a:rPr lang="en-US" sz="1400" dirty="0">
                <a:solidFill>
                  <a:srgbClr val="000090"/>
                </a:solidFill>
              </a:rPr>
              <a:t>Optical slave cards </a:t>
            </a:r>
            <a:r>
              <a:rPr lang="en-US" sz="1400" dirty="0"/>
              <a:t>(CAEN VME Bridges or Waveform Digitizer) controlled by a single A3818</a:t>
            </a:r>
          </a:p>
          <a:p>
            <a:r>
              <a:rPr lang="en-US" sz="1400" dirty="0" smtClean="0"/>
              <a:t>Data Transfer rate up to 85MB/s per link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1154111" y="1629437"/>
            <a:ext cx="3517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12-bit @ 5 GS/s, 1024 samples per event</a:t>
            </a:r>
          </a:p>
          <a:p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2.4,1 </a:t>
            </a:r>
            <a:r>
              <a:rPr lang="en-US" sz="1600" dirty="0">
                <a:solidFill>
                  <a:srgbClr val="0000FF"/>
                </a:solidFill>
              </a:rPr>
              <a:t>GS/s </a:t>
            </a:r>
            <a:r>
              <a:rPr lang="en-US" sz="1600" dirty="0" smtClean="0">
                <a:solidFill>
                  <a:srgbClr val="0000FF"/>
                </a:solidFill>
              </a:rPr>
              <a:t>selectable </a:t>
            </a:r>
            <a:r>
              <a:rPr lang="en-US" sz="1600" dirty="0">
                <a:solidFill>
                  <a:srgbClr val="0000FF"/>
                </a:solidFill>
              </a:rPr>
              <a:t>sampling frequencies</a:t>
            </a:r>
          </a:p>
          <a:p>
            <a:endParaRPr lang="en-US" sz="1600" dirty="0" smtClean="0"/>
          </a:p>
          <a:p>
            <a:r>
              <a:rPr lang="en-US" sz="1600" dirty="0" smtClean="0"/>
              <a:t>VME64</a:t>
            </a:r>
            <a:r>
              <a:rPr lang="en-US" sz="1600" dirty="0"/>
              <a:t>/VME64X (32 </a:t>
            </a:r>
            <a:r>
              <a:rPr lang="en-US" sz="1600" dirty="0" err="1"/>
              <a:t>ch.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Special analog inputs </a:t>
            </a:r>
            <a:r>
              <a:rPr lang="en-US" sz="1600" dirty="0" smtClean="0"/>
              <a:t>2 </a:t>
            </a:r>
            <a:r>
              <a:rPr lang="en-US" sz="1600" dirty="0" err="1"/>
              <a:t>ch.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1 </a:t>
            </a:r>
            <a:r>
              <a:rPr lang="en-US" sz="1600" dirty="0" err="1"/>
              <a:t>Vpp</a:t>
            </a:r>
            <a:r>
              <a:rPr lang="en-US" sz="1600" dirty="0"/>
              <a:t> input dynamic range with programmable DC offset adj.</a:t>
            </a:r>
          </a:p>
          <a:p>
            <a:endParaRPr lang="en-US" sz="1600" dirty="0" smtClean="0"/>
          </a:p>
          <a:p>
            <a:r>
              <a:rPr lang="en-US" sz="1600" dirty="0" smtClean="0"/>
              <a:t>16 </a:t>
            </a:r>
            <a:r>
              <a:rPr lang="en-US" sz="1600" dirty="0"/>
              <a:t>programmable LVDS I/</a:t>
            </a:r>
            <a:r>
              <a:rPr lang="en-US" sz="1600" dirty="0" err="1"/>
              <a:t>Os</a:t>
            </a:r>
            <a:endParaRPr lang="en-US" sz="1600" dirty="0"/>
          </a:p>
          <a:p>
            <a:r>
              <a:rPr lang="en-US" sz="1600" dirty="0"/>
              <a:t>Daisy chain </a:t>
            </a:r>
            <a:r>
              <a:rPr lang="en-US" sz="1600" dirty="0" smtClean="0"/>
              <a:t>capability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1098864" y="948361"/>
            <a:ext cx="4159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V1742 </a:t>
            </a:r>
            <a:endParaRPr lang="en-US" sz="2000" b="1" dirty="0">
              <a:solidFill>
                <a:schemeClr val="accent4"/>
              </a:solidFill>
            </a:endParaRPr>
          </a:p>
          <a:p>
            <a:r>
              <a:rPr lang="en-US" sz="2000" b="1" dirty="0" smtClean="0">
                <a:solidFill>
                  <a:schemeClr val="accent4"/>
                </a:solidFill>
              </a:rPr>
              <a:t>PCI </a:t>
            </a:r>
            <a:r>
              <a:rPr lang="en-US" sz="2000" b="1" dirty="0">
                <a:solidFill>
                  <a:schemeClr val="accent4"/>
                </a:solidFill>
              </a:rPr>
              <a:t>Express CONET2 Controller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readout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81E9-1ADD-2A40-80A3-4180C103FA4D}" type="datetime1">
              <a:rPr lang="en-GB" smtClean="0"/>
              <a:t>29/10/15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</a:t>
            </a:r>
            <a:r>
              <a:rPr lang="en-US" dirty="0" err="1" smtClean="0"/>
              <a:t>Ecal</a:t>
            </a:r>
            <a:r>
              <a:rPr lang="en-US" dirty="0" smtClean="0"/>
              <a:t> remainder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PADME </a:t>
            </a:r>
            <a:r>
              <a:rPr lang="en-US" dirty="0" err="1" smtClean="0"/>
              <a:t>Ecal</a:t>
            </a:r>
            <a:r>
              <a:rPr lang="en-US" dirty="0" smtClean="0"/>
              <a:t> is the heart of the PADME invisible experiment</a:t>
            </a:r>
          </a:p>
          <a:p>
            <a:r>
              <a:rPr lang="en-US" dirty="0" smtClean="0"/>
              <a:t>Calorimeter performance reflects on the 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Miss</a:t>
            </a:r>
            <a:r>
              <a:rPr lang="en-US" dirty="0" smtClean="0"/>
              <a:t> resolution which is a crucial ingredient of the invisible decay sensitivity</a:t>
            </a:r>
          </a:p>
          <a:p>
            <a:r>
              <a:rPr lang="en-US" dirty="0" err="1" smtClean="0"/>
              <a:t>Ecal</a:t>
            </a:r>
            <a:r>
              <a:rPr lang="en-US" dirty="0" smtClean="0"/>
              <a:t> is supposed to measure E, position and time of the cluster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x,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 ~ 2-3 mm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(</a:t>
            </a:r>
            <a:r>
              <a:rPr lang="en-US" dirty="0" smtClean="0"/>
              <a:t>E)/E ~  1-2%/</a:t>
            </a:r>
            <a:r>
              <a:rPr lang="en-US" dirty="0" err="1" smtClean="0"/>
              <a:t>sqrt</a:t>
            </a:r>
            <a:r>
              <a:rPr lang="en-US" dirty="0" smtClean="0"/>
              <a:t>(E) for energy as low as 50-100MeV</a:t>
            </a:r>
          </a:p>
          <a:p>
            <a:pPr lvl="1"/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T &lt; </a:t>
            </a:r>
            <a:r>
              <a:rPr lang="en-US" dirty="0"/>
              <a:t>5</a:t>
            </a:r>
            <a:r>
              <a:rPr lang="en-US" dirty="0" smtClean="0"/>
              <a:t>00 </a:t>
            </a:r>
            <a:r>
              <a:rPr lang="en-US" dirty="0" err="1" smtClean="0"/>
              <a:t>ps</a:t>
            </a:r>
            <a:r>
              <a:rPr lang="en-US" dirty="0" smtClean="0"/>
              <a:t> on single cell</a:t>
            </a:r>
          </a:p>
          <a:p>
            <a:r>
              <a:rPr lang="en-US" dirty="0" smtClean="0"/>
              <a:t>Need a very dense, high light yield, good timing crystal and a segmentation at the cm</a:t>
            </a:r>
            <a:r>
              <a:rPr lang="en-US" baseline="30000" dirty="0" smtClean="0"/>
              <a:t>2</a:t>
            </a:r>
            <a:r>
              <a:rPr lang="en-US" dirty="0" smtClean="0"/>
              <a:t> level in the readout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E863-044D-9448-A6B7-0684B59D9E3A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7148" y="897447"/>
            <a:ext cx="2085632" cy="2187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readout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05" y="3499777"/>
            <a:ext cx="8481061" cy="297857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Needs </a:t>
            </a:r>
            <a:r>
              <a:rPr lang="en-US" sz="2200" dirty="0" smtClean="0">
                <a:solidFill>
                  <a:srgbClr val="0000FF"/>
                </a:solidFill>
              </a:rPr>
              <a:t>21 V1742 </a:t>
            </a:r>
            <a:r>
              <a:rPr lang="en-US" sz="2200" dirty="0" smtClean="0"/>
              <a:t>to collect a total of 656 channels</a:t>
            </a:r>
          </a:p>
          <a:p>
            <a:r>
              <a:rPr lang="en-US" sz="2200" dirty="0" smtClean="0"/>
              <a:t>Each board receive the trigger from L0 trigger distribution system </a:t>
            </a:r>
          </a:p>
          <a:p>
            <a:pPr lvl="1"/>
            <a:r>
              <a:rPr lang="en-US" sz="1800" dirty="0" smtClean="0"/>
              <a:t>On each trigger all the boards digitize all channels and send data to optical links</a:t>
            </a:r>
          </a:p>
          <a:p>
            <a:r>
              <a:rPr lang="en-US" sz="2000" dirty="0" smtClean="0"/>
              <a:t>Each board receive a clock input daisy chained </a:t>
            </a:r>
          </a:p>
          <a:p>
            <a:r>
              <a:rPr lang="en-US" sz="2200" dirty="0" smtClean="0"/>
              <a:t>4 V1742 digitizers connected on each of the 4 optical receiver on A3818 installed in the server</a:t>
            </a:r>
          </a:p>
          <a:p>
            <a:pPr lvl="1"/>
            <a:r>
              <a:rPr lang="en-US" sz="1800" dirty="0" smtClean="0"/>
              <a:t>16 V1742 boards per A3818 on a single server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069" y="884353"/>
            <a:ext cx="1644629" cy="1101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630" r="39629"/>
          <a:stretch/>
        </p:blipFill>
        <p:spPr>
          <a:xfrm>
            <a:off x="313190" y="899445"/>
            <a:ext cx="453219" cy="218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630" r="39629"/>
          <a:stretch/>
        </p:blipFill>
        <p:spPr>
          <a:xfrm>
            <a:off x="766299" y="899445"/>
            <a:ext cx="453219" cy="2185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630" r="39629"/>
          <a:stretch/>
        </p:blipFill>
        <p:spPr>
          <a:xfrm>
            <a:off x="1667682" y="899445"/>
            <a:ext cx="453219" cy="218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9630" r="39629"/>
          <a:stretch/>
        </p:blipFill>
        <p:spPr>
          <a:xfrm>
            <a:off x="1203600" y="899445"/>
            <a:ext cx="453219" cy="21851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14953" y="1907239"/>
            <a:ext cx="172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A3818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87826" y="1927349"/>
            <a:ext cx="242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Server</a:t>
            </a:r>
            <a:endParaRPr lang="en-US" dirty="0"/>
          </a:p>
        </p:txBody>
      </p:sp>
      <p:cxnSp>
        <p:nvCxnSpPr>
          <p:cNvPr id="16" name="Curved Connector 15"/>
          <p:cNvCxnSpPr>
            <a:stCxn id="14" idx="3"/>
          </p:cNvCxnSpPr>
          <p:nvPr/>
        </p:nvCxnSpPr>
        <p:spPr>
          <a:xfrm flipV="1">
            <a:off x="2312780" y="1281507"/>
            <a:ext cx="2205245" cy="70952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7149" y="3102148"/>
            <a:ext cx="208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CAEN V1742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0332" b="9311"/>
          <a:stretch/>
        </p:blipFill>
        <p:spPr>
          <a:xfrm>
            <a:off x="5879634" y="925865"/>
            <a:ext cx="3258554" cy="9205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5982" y="2422396"/>
            <a:ext cx="553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chain already available test will start in May for the PADME test beam.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BF4B-8741-D040-A904-870982F78C4B}" type="datetime1">
              <a:rPr lang="en-GB" smtClean="0"/>
              <a:t>29/10/15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ECAL core cost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57" t="4820" r="2963" b="3244"/>
          <a:stretch/>
        </p:blipFill>
        <p:spPr>
          <a:xfrm>
            <a:off x="11326" y="1372167"/>
            <a:ext cx="7903728" cy="284639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06395"/>
              </p:ext>
            </p:extLst>
          </p:nvPr>
        </p:nvGraphicFramePr>
        <p:xfrm>
          <a:off x="7881052" y="1669076"/>
          <a:ext cx="1281379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379"/>
              </a:tblGrid>
              <a:tr h="308571">
                <a:tc>
                  <a:txBody>
                    <a:bodyPr/>
                    <a:lstStyle/>
                    <a:p>
                      <a:r>
                        <a:rPr lang="en-US" dirty="0" smtClean="0"/>
                        <a:t>400 cm</a:t>
                      </a:r>
                      <a:endParaRPr lang="en-US" dirty="0"/>
                    </a:p>
                  </a:txBody>
                  <a:tcPr/>
                </a:tc>
              </a:tr>
              <a:tr h="3085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8571">
                <a:tc>
                  <a:txBody>
                    <a:bodyPr/>
                    <a:lstStyle/>
                    <a:p>
                      <a:r>
                        <a:rPr lang="en-US" dirty="0" smtClean="0"/>
                        <a:t>x2 ?</a:t>
                      </a:r>
                      <a:endParaRPr lang="en-US" dirty="0"/>
                    </a:p>
                  </a:txBody>
                  <a:tcPr/>
                </a:tc>
              </a:tr>
              <a:tr h="308571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085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220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8571"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085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482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548" y="4536089"/>
            <a:ext cx="8618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increase can be contained by reducing the number of crystals or using the same </a:t>
            </a:r>
            <a:r>
              <a:rPr lang="en-US" dirty="0" err="1" smtClean="0"/>
              <a:t>photosensors</a:t>
            </a:r>
            <a:r>
              <a:rPr lang="en-US" dirty="0" smtClean="0"/>
              <a:t> for both solutions.</a:t>
            </a:r>
            <a:br>
              <a:rPr lang="en-US" dirty="0" smtClean="0"/>
            </a:br>
            <a:r>
              <a:rPr lang="en-US" dirty="0" smtClean="0"/>
              <a:t>In the latter case the total amount of collected light is reduced by factor 4.</a:t>
            </a:r>
          </a:p>
          <a:p>
            <a:endParaRPr lang="en-US" dirty="0"/>
          </a:p>
          <a:p>
            <a:r>
              <a:rPr lang="en-US" dirty="0" smtClean="0"/>
              <a:t>Cost of the front-end electronics seems underestimated in the TP.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readout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976973"/>
            <a:ext cx="8376026" cy="1427154"/>
          </a:xfrm>
        </p:spPr>
        <p:txBody>
          <a:bodyPr/>
          <a:lstStyle/>
          <a:p>
            <a:r>
              <a:rPr lang="en-US" dirty="0" smtClean="0"/>
              <a:t>The ECAL readout cost is unchanged for the two solution.</a:t>
            </a:r>
          </a:p>
          <a:p>
            <a:pPr lvl="1"/>
            <a:r>
              <a:rPr lang="en-US" dirty="0" smtClean="0"/>
              <a:t>Can save money with an intermediate solution (3.5m just 488 crystals)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640"/>
            <a:ext cx="9144000" cy="3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Ecal</a:t>
            </a:r>
            <a:r>
              <a:rPr lang="en-US" dirty="0" smtClean="0"/>
              <a:t> test beam preparation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33" y="874913"/>
            <a:ext cx="8689680" cy="5289356"/>
          </a:xfrm>
        </p:spPr>
        <p:txBody>
          <a:bodyPr/>
          <a:lstStyle/>
          <a:p>
            <a:r>
              <a:rPr lang="en-US" dirty="0" smtClean="0"/>
              <a:t>We plan to equip a 3x3 20x20 mm</a:t>
            </a:r>
            <a:r>
              <a:rPr lang="en-US" baseline="30000" dirty="0" smtClean="0"/>
              <a:t>2</a:t>
            </a:r>
            <a:r>
              <a:rPr lang="en-US" dirty="0" smtClean="0"/>
              <a:t> crystal matrix for the next test beam:</a:t>
            </a:r>
          </a:p>
          <a:p>
            <a:pPr lvl="1"/>
            <a:r>
              <a:rPr lang="it-IT" dirty="0" smtClean="0"/>
              <a:t>9 </a:t>
            </a:r>
            <a:r>
              <a:rPr lang="it-IT" dirty="0" err="1" smtClean="0"/>
              <a:t>crystals</a:t>
            </a:r>
            <a:r>
              <a:rPr lang="it-IT" dirty="0" smtClean="0"/>
              <a:t> </a:t>
            </a:r>
            <a:r>
              <a:rPr lang="it-IT" dirty="0" err="1" smtClean="0"/>
              <a:t>currently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SILO for </a:t>
            </a:r>
            <a:r>
              <a:rPr lang="it-IT" dirty="0" err="1" smtClean="0"/>
              <a:t>cutting</a:t>
            </a:r>
            <a:r>
              <a:rPr lang="it-IT" dirty="0" smtClean="0"/>
              <a:t> procedure</a:t>
            </a:r>
          </a:p>
          <a:p>
            <a:pPr lvl="1"/>
            <a:r>
              <a:rPr lang="en-US" dirty="0" smtClean="0"/>
              <a:t>Read out: 10 APD </a:t>
            </a:r>
            <a:r>
              <a:rPr lang="it-IT" dirty="0" smtClean="0"/>
              <a:t>S8664-1010 on </a:t>
            </a:r>
            <a:r>
              <a:rPr lang="it-IT" dirty="0" err="1" smtClean="0"/>
              <a:t>loan</a:t>
            </a:r>
            <a:r>
              <a:rPr lang="it-IT" dirty="0" smtClean="0"/>
              <a:t> from Belle II (</a:t>
            </a:r>
            <a:r>
              <a:rPr lang="it-IT" dirty="0" err="1" smtClean="0"/>
              <a:t>thanks</a:t>
            </a:r>
            <a:r>
              <a:rPr lang="it-IT" dirty="0" smtClean="0"/>
              <a:t> to Giuseppe and Riccardo)</a:t>
            </a:r>
          </a:p>
          <a:p>
            <a:pPr lvl="1"/>
            <a:r>
              <a:rPr lang="it-IT" dirty="0" smtClean="0"/>
              <a:t>40 </a:t>
            </a:r>
            <a:r>
              <a:rPr lang="it-IT" dirty="0" err="1" smtClean="0"/>
              <a:t>channels</a:t>
            </a:r>
            <a:r>
              <a:rPr lang="it-IT" dirty="0" smtClean="0"/>
              <a:t> of FE </a:t>
            </a:r>
            <a:r>
              <a:rPr lang="it-IT" dirty="0" err="1" smtClean="0"/>
              <a:t>electronics</a:t>
            </a:r>
            <a:r>
              <a:rPr lang="it-IT" dirty="0" smtClean="0"/>
              <a:t> +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supply</a:t>
            </a:r>
            <a:r>
              <a:rPr lang="it-IT" dirty="0" smtClean="0"/>
              <a:t> in production </a:t>
            </a:r>
            <a:r>
              <a:rPr lang="it-IT" dirty="0" err="1" smtClean="0"/>
              <a:t>at</a:t>
            </a:r>
            <a:r>
              <a:rPr lang="it-IT" dirty="0" smtClean="0"/>
              <a:t> ARTEL.</a:t>
            </a:r>
          </a:p>
          <a:p>
            <a:pPr lvl="1"/>
            <a:r>
              <a:rPr lang="it-IT" dirty="0" smtClean="0"/>
              <a:t>64 FADC </a:t>
            </a:r>
            <a:r>
              <a:rPr lang="it-IT" dirty="0" err="1" smtClean="0"/>
              <a:t>channels</a:t>
            </a:r>
            <a:r>
              <a:rPr lang="it-IT" dirty="0"/>
              <a:t> </a:t>
            </a:r>
            <a:r>
              <a:rPr lang="it-IT" dirty="0" smtClean="0"/>
              <a:t>+ </a:t>
            </a:r>
            <a:r>
              <a:rPr lang="it-IT" dirty="0" err="1" smtClean="0"/>
              <a:t>readout</a:t>
            </a:r>
            <a:r>
              <a:rPr lang="it-IT" dirty="0" smtClean="0"/>
              <a:t> software </a:t>
            </a:r>
            <a:r>
              <a:rPr lang="it-IT" dirty="0" err="1" smtClean="0"/>
              <a:t>already</a:t>
            </a:r>
            <a:r>
              <a:rPr lang="it-IT" dirty="0" smtClean="0"/>
              <a:t> in use </a:t>
            </a:r>
            <a:r>
              <a:rPr lang="it-IT" dirty="0" err="1" smtClean="0"/>
              <a:t>at</a:t>
            </a:r>
            <a:r>
              <a:rPr lang="it-IT" dirty="0" smtClean="0"/>
              <a:t> Frascati</a:t>
            </a:r>
          </a:p>
          <a:p>
            <a:pPr lvl="1"/>
            <a:r>
              <a:rPr lang="it-IT" dirty="0" err="1" smtClean="0"/>
              <a:t>Mechanical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refurbishing</a:t>
            </a:r>
            <a:r>
              <a:rPr lang="it-IT" dirty="0" smtClean="0"/>
              <a:t> </a:t>
            </a:r>
            <a:r>
              <a:rPr lang="it-IT" dirty="0" err="1" smtClean="0"/>
              <a:t>ongoing</a:t>
            </a:r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PADME ECAL material will be the BGO from L3 ECAL</a:t>
            </a:r>
          </a:p>
          <a:p>
            <a:r>
              <a:rPr lang="en-US" dirty="0" smtClean="0"/>
              <a:t>The procurement of the crystals is almost completed</a:t>
            </a:r>
          </a:p>
          <a:p>
            <a:r>
              <a:rPr lang="en-US" dirty="0" smtClean="0"/>
              <a:t>Procedure for crystals selection at CERN established</a:t>
            </a:r>
          </a:p>
          <a:p>
            <a:r>
              <a:rPr lang="en-US" dirty="0" smtClean="0"/>
              <a:t>Calorimeter layout to be finalized choosing in between 20x20 or 10x10mm</a:t>
            </a:r>
            <a:r>
              <a:rPr lang="en-US" baseline="30000" dirty="0" smtClean="0"/>
              <a:t>2</a:t>
            </a:r>
            <a:r>
              <a:rPr lang="en-US" dirty="0" smtClean="0"/>
              <a:t> crystals dimension.	</a:t>
            </a:r>
          </a:p>
          <a:p>
            <a:pPr lvl="1"/>
            <a:r>
              <a:rPr lang="en-US" dirty="0" smtClean="0"/>
              <a:t>Sensitivity comparison required by INFN as milestone</a:t>
            </a:r>
          </a:p>
          <a:p>
            <a:r>
              <a:rPr lang="en-US" dirty="0" smtClean="0"/>
              <a:t>Photo sensors will be APD the size of which depends on crystal dimension and light output. </a:t>
            </a:r>
          </a:p>
          <a:p>
            <a:pPr lvl="1"/>
            <a:r>
              <a:rPr lang="en-US" dirty="0" smtClean="0"/>
              <a:t>Any other vendor with reasonable </a:t>
            </a:r>
            <a:r>
              <a:rPr lang="en-US" smtClean="0"/>
              <a:t>solution?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calorimeter geometry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9219" y="3395920"/>
            <a:ext cx="9044781" cy="317315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Baseline solution cylindrical shape: </a:t>
            </a:r>
            <a:r>
              <a:rPr lang="en-US" sz="1800" dirty="0" smtClean="0">
                <a:solidFill>
                  <a:srgbClr val="0000FF"/>
                </a:solidFill>
              </a:rPr>
              <a:t>radius 150 mm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depth 220 mm</a:t>
            </a:r>
          </a:p>
          <a:p>
            <a:pPr lvl="1"/>
            <a:r>
              <a:rPr lang="en-US" sz="1600" dirty="0" smtClean="0"/>
              <a:t>Inner hole 4 cm radius </a:t>
            </a:r>
          </a:p>
          <a:p>
            <a:pPr lvl="1"/>
            <a:r>
              <a:rPr lang="en-US" sz="1600" dirty="0" smtClean="0"/>
              <a:t>Active </a:t>
            </a:r>
            <a:r>
              <a:rPr lang="en-US" sz="1600" dirty="0"/>
              <a:t>volume </a:t>
            </a:r>
            <a:r>
              <a:rPr lang="en-US" sz="1600" dirty="0" smtClean="0"/>
              <a:t>13120 cm</a:t>
            </a:r>
            <a:r>
              <a:rPr lang="en-US" sz="1600" baseline="30000" dirty="0" smtClean="0"/>
              <a:t>3</a:t>
            </a:r>
            <a:r>
              <a:rPr lang="en-US" sz="1600" dirty="0"/>
              <a:t> </a:t>
            </a:r>
            <a:r>
              <a:rPr lang="en-US" sz="1600" dirty="0" smtClean="0"/>
              <a:t>total </a:t>
            </a:r>
            <a:r>
              <a:rPr lang="en-US" sz="1600" dirty="0"/>
              <a:t>of </a:t>
            </a:r>
            <a:r>
              <a:rPr lang="en-US" sz="1600" dirty="0">
                <a:solidFill>
                  <a:srgbClr val="0000FF"/>
                </a:solidFill>
              </a:rPr>
              <a:t>656 </a:t>
            </a:r>
            <a:r>
              <a:rPr lang="en-US" sz="1600" dirty="0" smtClean="0">
                <a:solidFill>
                  <a:srgbClr val="0000FF"/>
                </a:solidFill>
              </a:rPr>
              <a:t>crystals </a:t>
            </a:r>
            <a:r>
              <a:rPr lang="en-US" sz="1600" dirty="0" smtClean="0"/>
              <a:t>10x10x200 cm</a:t>
            </a:r>
            <a:r>
              <a:rPr lang="en-US" sz="1600" baseline="30000" dirty="0" smtClean="0"/>
              <a:t>3</a:t>
            </a:r>
          </a:p>
          <a:p>
            <a:r>
              <a:rPr lang="en-US" sz="1800" dirty="0" smtClean="0"/>
              <a:t>New solution </a:t>
            </a:r>
            <a:r>
              <a:rPr lang="en-US" sz="1800" dirty="0"/>
              <a:t>cylindrical shape: </a:t>
            </a:r>
            <a:r>
              <a:rPr lang="en-US" sz="1800" dirty="0">
                <a:solidFill>
                  <a:srgbClr val="0000FF"/>
                </a:solidFill>
              </a:rPr>
              <a:t>radius </a:t>
            </a:r>
            <a:r>
              <a:rPr lang="en-US" sz="1800" dirty="0" smtClean="0">
                <a:solidFill>
                  <a:srgbClr val="0000FF"/>
                </a:solidFill>
              </a:rPr>
              <a:t>300 </a:t>
            </a:r>
            <a:r>
              <a:rPr lang="en-US" sz="1800" dirty="0">
                <a:solidFill>
                  <a:srgbClr val="0000FF"/>
                </a:solidFill>
              </a:rPr>
              <a:t>mm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depth </a:t>
            </a:r>
            <a:r>
              <a:rPr lang="en-US" sz="1800" dirty="0" smtClean="0">
                <a:solidFill>
                  <a:srgbClr val="0000FF"/>
                </a:solidFill>
              </a:rPr>
              <a:t>220 mm</a:t>
            </a:r>
            <a:endParaRPr lang="en-US" sz="1800" dirty="0" smtClean="0">
              <a:cs typeface="Century"/>
            </a:endParaRPr>
          </a:p>
          <a:p>
            <a:r>
              <a:rPr lang="en-US" sz="1800" dirty="0" smtClean="0">
                <a:cs typeface="Century"/>
              </a:rPr>
              <a:t>Material BGO: </a:t>
            </a:r>
            <a:r>
              <a:rPr lang="en-US" sz="1800" dirty="0"/>
              <a:t>high LY, high </a:t>
            </a:r>
            <a:r>
              <a:rPr lang="en-US" sz="1800" dirty="0">
                <a:latin typeface="Symbol" charset="2"/>
                <a:cs typeface="Symbol" charset="2"/>
              </a:rPr>
              <a:t>r, </a:t>
            </a:r>
            <a:r>
              <a:rPr lang="en-US" sz="1800" dirty="0">
                <a:cs typeface="Symbol" charset="2"/>
              </a:rPr>
              <a:t>small X</a:t>
            </a:r>
            <a:r>
              <a:rPr lang="en-US" sz="1800" baseline="-25000" dirty="0">
                <a:cs typeface="Symbol" charset="2"/>
              </a:rPr>
              <a:t>0</a:t>
            </a:r>
            <a:r>
              <a:rPr lang="en-US" sz="1800" dirty="0">
                <a:cs typeface="Symbol" charset="2"/>
              </a:rPr>
              <a:t> and R</a:t>
            </a:r>
            <a:r>
              <a:rPr lang="en-US" sz="1800" baseline="-25000" dirty="0">
                <a:cs typeface="Symbol" charset="2"/>
              </a:rPr>
              <a:t>M</a:t>
            </a:r>
            <a:r>
              <a:rPr lang="en-US" sz="1800" dirty="0">
                <a:cs typeface="Symbol" charset="2"/>
              </a:rPr>
              <a:t>, </a:t>
            </a:r>
            <a:r>
              <a:rPr lang="en-US" sz="1800" dirty="0" smtClean="0">
                <a:cs typeface="Symbol" charset="2"/>
              </a:rPr>
              <a:t>long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cs typeface="Symbol" charset="2"/>
              </a:rPr>
              <a:t>decay</a:t>
            </a:r>
            <a:r>
              <a:rPr lang="en-US" sz="1800" dirty="0" smtClean="0">
                <a:cs typeface="Symbol" charset="2"/>
              </a:rPr>
              <a:t>, (free form L3)</a:t>
            </a:r>
            <a:endParaRPr lang="en-US" sz="1800" dirty="0" smtClean="0">
              <a:cs typeface="Century"/>
            </a:endParaRPr>
          </a:p>
          <a:p>
            <a:r>
              <a:rPr lang="en-US" sz="1800" dirty="0" smtClean="0"/>
              <a:t>Expected performance for LYSO ECAL: 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(E)/E =1.1%/√E ⨁ 0.4%/E ⨁1.2%   </a:t>
            </a:r>
            <a:r>
              <a:rPr lang="en-US" sz="1600" dirty="0" err="1" smtClean="0">
                <a:solidFill>
                  <a:srgbClr val="0000FF"/>
                </a:solidFill>
              </a:rPr>
              <a:t>superB</a:t>
            </a:r>
            <a:r>
              <a:rPr lang="en-US" sz="1600" dirty="0" smtClean="0">
                <a:solidFill>
                  <a:srgbClr val="0000FF"/>
                </a:solidFill>
              </a:rPr>
              <a:t> calorimeter test at BTF 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[NIM 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</a:rPr>
              <a:t>A 718 (2013) 107–</a:t>
            </a:r>
            <a:r>
              <a:rPr lang="en-US" sz="1200" b="1" dirty="0" smtClean="0">
                <a:solidFill>
                  <a:schemeClr val="bg2">
                    <a:lumMod val="90000"/>
                  </a:schemeClr>
                </a:solidFill>
              </a:rPr>
              <a:t>109]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</a:rPr>
              <a:t>200</a:t>
            </a:r>
            <a:r>
              <a:rPr lang="en-US" sz="1600" dirty="0" smtClean="0"/>
              <a:t> = 3 mm/</a:t>
            </a:r>
            <a:r>
              <a:rPr lang="en-US" sz="1600" dirty="0"/>
              <a:t>2</a:t>
            </a:r>
            <a:r>
              <a:rPr lang="en-US" sz="1600" dirty="0" smtClean="0"/>
              <a:t> m </a:t>
            </a:r>
            <a:r>
              <a:rPr lang="en-US" sz="1600" dirty="0" smtClean="0">
                <a:solidFill>
                  <a:srgbClr val="0000FF"/>
                </a:solidFill>
              </a:rPr>
              <a:t>~1.5 </a:t>
            </a:r>
            <a:r>
              <a:rPr lang="en-US" sz="1600" dirty="0" err="1" smtClean="0">
                <a:solidFill>
                  <a:srgbClr val="0000FF"/>
                </a:solidFill>
              </a:rPr>
              <a:t>mrad</a:t>
            </a:r>
            <a:r>
              <a:rPr lang="en-US" sz="1600" dirty="0" smtClean="0">
                <a:solidFill>
                  <a:srgbClr val="0000FF"/>
                </a:solidFill>
              </a:rPr>
              <a:t>      </a:t>
            </a:r>
            <a:r>
              <a:rPr lang="en-US" sz="1600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>
                <a:solidFill>
                  <a:srgbClr val="0000FF"/>
                </a:solidFill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</a:rPr>
              <a:t>400</a:t>
            </a:r>
            <a:r>
              <a:rPr lang="en-US" sz="1600" dirty="0" smtClean="0"/>
              <a:t> </a:t>
            </a:r>
            <a:r>
              <a:rPr lang="en-US" sz="1600" dirty="0"/>
              <a:t>= 3 mm</a:t>
            </a:r>
            <a:r>
              <a:rPr lang="en-US" sz="1600" dirty="0" smtClean="0"/>
              <a:t>/4 </a:t>
            </a:r>
            <a:r>
              <a:rPr lang="en-US" sz="1600" dirty="0"/>
              <a:t>m </a:t>
            </a:r>
            <a:r>
              <a:rPr lang="en-US" sz="1600" dirty="0" smtClean="0">
                <a:solidFill>
                  <a:srgbClr val="0000FF"/>
                </a:solidFill>
              </a:rPr>
              <a:t>~0.75 </a:t>
            </a:r>
            <a:r>
              <a:rPr lang="en-US" sz="1600" dirty="0" err="1" smtClean="0">
                <a:solidFill>
                  <a:srgbClr val="0000FF"/>
                </a:solidFill>
              </a:rPr>
              <a:t>mrad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Angular </a:t>
            </a:r>
            <a:r>
              <a:rPr lang="en-US" sz="1600" dirty="0" smtClean="0">
                <a:solidFill>
                  <a:srgbClr val="0000FF"/>
                </a:solidFill>
              </a:rPr>
              <a:t>acceptance 1.15-4.3 degrees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M. Raggi PADME collaboration meeting</a:t>
            </a:r>
            <a:endParaRPr lang="en-US" dirty="0"/>
          </a:p>
        </p:txBody>
      </p:sp>
      <p:pic>
        <p:nvPicPr>
          <p:cNvPr id="9" name="Picture 8" descr="Schermata 2014-02-23 alle 16.0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4" y="714139"/>
            <a:ext cx="5243991" cy="26417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85706" y="2877135"/>
            <a:ext cx="5040176" cy="188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7211" y="985319"/>
            <a:ext cx="0" cy="201717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-500158" y="1835012"/>
            <a:ext cx="177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 cm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5706" y="1518235"/>
            <a:ext cx="5040176" cy="188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840C-3A5A-ED4D-AEA4-B2F08498981D}" type="datetime1">
              <a:rPr lang="en-GB" smtClean="0"/>
              <a:t>29/10/15</a:t>
            </a:fld>
            <a:endParaRPr lang="en-US"/>
          </a:p>
        </p:txBody>
      </p:sp>
      <p:pic>
        <p:nvPicPr>
          <p:cNvPr id="4" name="Picture 3" descr="Screenshot 2015-04-18 09.05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11086"/>
          <a:stretch/>
        </p:blipFill>
        <p:spPr>
          <a:xfrm>
            <a:off x="53712" y="721301"/>
            <a:ext cx="3852651" cy="19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geometry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E2BA-4093-A348-B29A-C9424FF4D83E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 descr="Screenshot 2015-10-28 14.3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93"/>
            <a:ext cx="9144000" cy="34713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02322" y="1737824"/>
            <a:ext cx="1147526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9219" y="4237076"/>
            <a:ext cx="9044781" cy="129397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Geometrical acceptance with present angular coverage almost saturated 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Inner hole 1.15 degree</a:t>
            </a:r>
          </a:p>
          <a:p>
            <a:pPr lvl="1"/>
            <a:r>
              <a:rPr lang="en-US" sz="1600" dirty="0" smtClean="0"/>
              <a:t>Max angle 4.3 degree</a:t>
            </a:r>
          </a:p>
          <a:p>
            <a:pPr lvl="1"/>
            <a:endParaRPr lang="en-US" sz="16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444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calorimeter simulation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7" name="Picture 6" descr="Screenshot 2015-01-19 11.34.10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804" y="1285644"/>
            <a:ext cx="3666878" cy="2487834"/>
          </a:xfrm>
          <a:prstGeom prst="rect">
            <a:avLst/>
          </a:prstGeom>
        </p:spPr>
      </p:pic>
      <p:pic>
        <p:nvPicPr>
          <p:cNvPr id="8" name="Picture 7" descr="Screenshot 2015-01-19 11.32.0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37" y="1323744"/>
            <a:ext cx="3673795" cy="2487834"/>
          </a:xfrm>
          <a:prstGeom prst="rect">
            <a:avLst/>
          </a:prstGeom>
        </p:spPr>
      </p:pic>
      <p:pic>
        <p:nvPicPr>
          <p:cNvPr id="9" name="Picture 8" descr="Screenshot 2015-01-19 11.41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11" y="4042408"/>
            <a:ext cx="3654671" cy="2511129"/>
          </a:xfrm>
          <a:prstGeom prst="rect">
            <a:avLst/>
          </a:prstGeom>
        </p:spPr>
      </p:pic>
      <p:pic>
        <p:nvPicPr>
          <p:cNvPr id="10" name="Picture 9" descr="Screenshot 2015-01-19 11.37.37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" y="4080508"/>
            <a:ext cx="3684232" cy="2482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" y="1003893"/>
            <a:ext cx="368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 cm long LYSO crystals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5011" y="971626"/>
            <a:ext cx="353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 cm long LYSO crystals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48A1-B613-CD48-AE36-B84E1ABF4FEF}" type="datetime1">
              <a:rPr lang="en-GB" smtClean="0"/>
              <a:t>29/10/15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BGO calorimeter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E7B6-B733-AE4F-B36C-17F7102C1B36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 descr="Screenshot 2015-04-17 22.5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" y="711793"/>
            <a:ext cx="4785015" cy="5667768"/>
          </a:xfrm>
          <a:prstGeom prst="rect">
            <a:avLst/>
          </a:prstGeom>
        </p:spPr>
      </p:pic>
      <p:pic>
        <p:nvPicPr>
          <p:cNvPr id="7" name="Picture 6" descr="Screenshot 2015-04-17 23.0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41" y="938614"/>
            <a:ext cx="4150639" cy="19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 mass and </a:t>
            </a:r>
            <a:r>
              <a:rPr lang="en-US" dirty="0" err="1" smtClean="0"/>
              <a:t>Ecal</a:t>
            </a:r>
            <a:r>
              <a:rPr lang="en-US" dirty="0" smtClean="0"/>
              <a:t> resolution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A2E-1D8F-B743-9F15-39E4FAC7525B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55518" y="814875"/>
            <a:ext cx="7305124" cy="4954050"/>
            <a:chOff x="1055518" y="814875"/>
            <a:chExt cx="7305124" cy="4954050"/>
          </a:xfrm>
        </p:grpSpPr>
        <p:pic>
          <p:nvPicPr>
            <p:cNvPr id="6" name="Picture 5" descr="res-cal-mmiss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518" y="814875"/>
              <a:ext cx="7305124" cy="4954050"/>
            </a:xfrm>
            <a:prstGeom prst="rect">
              <a:avLst/>
            </a:prstGeom>
          </p:spPr>
        </p:pic>
        <p:sp>
          <p:nvSpPr>
            <p:cNvPr id="7" name="Diamond 6"/>
            <p:cNvSpPr/>
            <p:nvPr/>
          </p:nvSpPr>
          <p:spPr>
            <a:xfrm>
              <a:off x="3036347" y="4268101"/>
              <a:ext cx="168579" cy="213522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34061" y="3919722"/>
              <a:ext cx="7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LYSO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Diamond 8"/>
            <p:cNvSpPr/>
            <p:nvPr/>
          </p:nvSpPr>
          <p:spPr>
            <a:xfrm>
              <a:off x="3480961" y="4184503"/>
              <a:ext cx="168579" cy="213522"/>
            </a:xfrm>
            <a:prstGeom prst="diamond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4606" y="4229454"/>
              <a:ext cx="100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L3 BGO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0473" y="5976298"/>
            <a:ext cx="787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 we able to get the same figure of merit with PADME </a:t>
            </a:r>
            <a:r>
              <a:rPr lang="en-US" dirty="0" err="1" smtClean="0"/>
              <a:t>Ecal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BGO crystal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57" y="976973"/>
            <a:ext cx="8958313" cy="5289356"/>
          </a:xfrm>
        </p:spPr>
        <p:txBody>
          <a:bodyPr/>
          <a:lstStyle/>
          <a:p>
            <a:r>
              <a:rPr lang="en-US" dirty="0" smtClean="0"/>
              <a:t>At present we have collected:</a:t>
            </a:r>
          </a:p>
          <a:p>
            <a:pPr lvl="1"/>
            <a:r>
              <a:rPr lang="en-US" dirty="0" smtClean="0"/>
              <a:t>~70 crystals of different shapes at LNF</a:t>
            </a:r>
          </a:p>
          <a:p>
            <a:pPr lvl="1"/>
            <a:r>
              <a:rPr lang="en-US" dirty="0" smtClean="0"/>
              <a:t>72 crystals stored at CERN already property of INFN</a:t>
            </a:r>
          </a:p>
          <a:p>
            <a:r>
              <a:rPr lang="en-US" dirty="0" smtClean="0"/>
              <a:t>Informal agreement to get ~500 crystal from dismounted L3 </a:t>
            </a:r>
            <a:r>
              <a:rPr lang="en-US" dirty="0" err="1" smtClean="0"/>
              <a:t>Ecal</a:t>
            </a:r>
            <a:endParaRPr lang="en-US" dirty="0" smtClean="0"/>
          </a:p>
          <a:p>
            <a:r>
              <a:rPr lang="en-US" dirty="0" smtClean="0"/>
              <a:t>Investigation started for testing and characterizing crystals at CERN:</a:t>
            </a:r>
          </a:p>
          <a:p>
            <a:pPr lvl="1"/>
            <a:r>
              <a:rPr lang="en-US" dirty="0" smtClean="0"/>
              <a:t>Remove original photodiodes</a:t>
            </a:r>
          </a:p>
          <a:p>
            <a:pPr lvl="1"/>
            <a:r>
              <a:rPr lang="en-US" dirty="0" smtClean="0"/>
              <a:t>Remove painting</a:t>
            </a:r>
          </a:p>
          <a:p>
            <a:pPr lvl="1"/>
            <a:r>
              <a:rPr lang="en-US" dirty="0" smtClean="0"/>
              <a:t>Heat the crystal at 300 degree for annealing</a:t>
            </a:r>
          </a:p>
          <a:p>
            <a:pPr lvl="1"/>
            <a:r>
              <a:rPr lang="en-US" dirty="0" smtClean="0"/>
              <a:t>Label each crystal</a:t>
            </a:r>
          </a:p>
          <a:p>
            <a:pPr lvl="1"/>
            <a:r>
              <a:rPr lang="en-US" dirty="0" smtClean="0"/>
              <a:t>Measure the transmittance using the old L3 machine.</a:t>
            </a:r>
          </a:p>
          <a:p>
            <a:r>
              <a:rPr lang="en-US" dirty="0" smtClean="0"/>
              <a:t>Technician at CERN taking care of the procedure identified</a:t>
            </a:r>
          </a:p>
          <a:p>
            <a:pPr lvl="1"/>
            <a:r>
              <a:rPr lang="en-US" dirty="0" smtClean="0"/>
              <a:t>Characterization could start in march 2016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7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10x10 mm</a:t>
            </a:r>
            <a:r>
              <a:rPr lang="en-US" baseline="30000" dirty="0" smtClean="0"/>
              <a:t>2 </a:t>
            </a:r>
            <a:r>
              <a:rPr lang="en-US" dirty="0" smtClean="0"/>
              <a:t>@ 2m or 20x20mm</a:t>
            </a:r>
            <a:r>
              <a:rPr lang="en-US" baseline="30000" dirty="0" smtClean="0"/>
              <a:t>2 </a:t>
            </a:r>
            <a:r>
              <a:rPr lang="en-US" dirty="0" smtClean="0"/>
              <a:t>@4m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05C9-3B3E-EA4F-9963-A75061488991}" type="datetime1">
              <a:rPr lang="en-GB" smtClean="0"/>
              <a:t>29/10/15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collaboration meeting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6" y="821856"/>
            <a:ext cx="4660450" cy="2752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55" t="2768" b="3144"/>
          <a:stretch/>
        </p:blipFill>
        <p:spPr>
          <a:xfrm>
            <a:off x="285228" y="3728865"/>
            <a:ext cx="6612024" cy="2680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5976" y="1422400"/>
            <a:ext cx="427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just a longer decay region to the 200 cm layout leaving the magnet region and veto detector unchanged.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99399</TotalTime>
  <Words>1414</Words>
  <Application>Microsoft Macintosh PowerPoint</Application>
  <PresentationFormat>On-screen Show (4:3)</PresentationFormat>
  <Paragraphs>213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NA62-TDAQ</vt:lpstr>
      <vt:lpstr>Equation</vt:lpstr>
      <vt:lpstr>PADME Ecal status</vt:lpstr>
      <vt:lpstr>PADME Ecal remainder</vt:lpstr>
      <vt:lpstr>The calorimeter geometry</vt:lpstr>
      <vt:lpstr>Calorimeter geometry studies</vt:lpstr>
      <vt:lpstr>PADME calorimeter simulation</vt:lpstr>
      <vt:lpstr>L3 BGO calorimeter performance</vt:lpstr>
      <vt:lpstr>Missing  mass and Ecal resolution</vt:lpstr>
      <vt:lpstr>BGO crystal procurement</vt:lpstr>
      <vt:lpstr>10x10 mm2 @ 2m or 20x20mm2 @4m</vt:lpstr>
      <vt:lpstr>Pro and cons</vt:lpstr>
      <vt:lpstr>Expected performance comparison</vt:lpstr>
      <vt:lpstr>PADME L3 BGO crystals baseline</vt:lpstr>
      <vt:lpstr>Alternative solution 20x20x220mm3</vt:lpstr>
      <vt:lpstr>Cutting the L3 BGO crystals</vt:lpstr>
      <vt:lpstr>Calorimeter photosensors</vt:lpstr>
      <vt:lpstr>QE and GAIN of hamamatsu APD</vt:lpstr>
      <vt:lpstr>BGO QE matching with APD</vt:lpstr>
      <vt:lpstr>Ecal front-end electronics?</vt:lpstr>
      <vt:lpstr>Calorimeter readout </vt:lpstr>
      <vt:lpstr>Calorimeter readout model</vt:lpstr>
      <vt:lpstr>ECAL core cost comparison</vt:lpstr>
      <vt:lpstr>Ecal readout cost</vt:lpstr>
      <vt:lpstr>Ecal test beam preparation status</vt:lpstr>
      <vt:lpstr>Conclusions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1996</cp:revision>
  <cp:lastPrinted>2013-12-03T11:45:57Z</cp:lastPrinted>
  <dcterms:created xsi:type="dcterms:W3CDTF">2012-03-21T10:21:10Z</dcterms:created>
  <dcterms:modified xsi:type="dcterms:W3CDTF">2015-10-29T09:06:14Z</dcterms:modified>
  <cp:category/>
</cp:coreProperties>
</file>