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05" r:id="rId3"/>
    <p:sldId id="262" r:id="rId4"/>
    <p:sldId id="274" r:id="rId5"/>
    <p:sldId id="263" r:id="rId6"/>
    <p:sldId id="282" r:id="rId7"/>
    <p:sldId id="304" r:id="rId8"/>
    <p:sldId id="306" r:id="rId9"/>
    <p:sldId id="311" r:id="rId10"/>
    <p:sldId id="285" r:id="rId11"/>
    <p:sldId id="307" r:id="rId12"/>
    <p:sldId id="308" r:id="rId13"/>
    <p:sldId id="265" r:id="rId14"/>
    <p:sldId id="303" r:id="rId15"/>
    <p:sldId id="269" r:id="rId16"/>
    <p:sldId id="310" r:id="rId17"/>
    <p:sldId id="312" r:id="rId18"/>
    <p:sldId id="279" r:id="rId19"/>
    <p:sldId id="309" r:id="rId20"/>
    <p:sldId id="298" r:id="rId21"/>
    <p:sldId id="297" r:id="rId22"/>
    <p:sldId id="28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E2E2"/>
    <a:srgbClr val="E7EBEF"/>
    <a:srgbClr val="F7F9F7"/>
    <a:srgbClr val="0E14BB"/>
    <a:srgbClr val="0F15AE"/>
    <a:srgbClr val="292EAB"/>
    <a:srgbClr val="C4BE97"/>
    <a:srgbClr val="C5D4EE"/>
    <a:srgbClr val="DBEEF4"/>
    <a:srgbClr val="EEEB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06" autoAdjust="0"/>
    <p:restoredTop sz="98922" autoAdjust="0"/>
  </p:normalViewPr>
  <p:slideViewPr>
    <p:cSldViewPr snapToGrid="0" snapToObjects="1">
      <p:cViewPr>
        <p:scale>
          <a:sx n="140" d="100"/>
          <a:sy n="140" d="100"/>
        </p:scale>
        <p:origin x="-1360" y="-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8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7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ED596-E459-E14F-A6EB-9802CC3A915E}" type="datetimeFigureOut">
              <a:rPr lang="en-US" smtClean="0"/>
              <a:t>29/10/15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A9264-86F3-2241-B778-C1DFCAAA6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1998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4ED3F4-BB40-1041-8852-C094E77C4B0A}" type="datetimeFigureOut">
              <a:rPr lang="en-US" smtClean="0"/>
              <a:t>29/10/15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6D881B-FEE0-434F-825C-A0B510283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697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D881B-FEE0-434F-825C-A0B5102837E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95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Valente, PADME collaboration meeting 29 oct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48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Valente, PADME collaboration meeting 29 oct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79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Valente, PADME collaboration meeting 29 oct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7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Valente, PADME collaboration meeting 29 oct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81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Valente, PADME collaboration meeting 29 oct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09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Valente, PADME collaboration meeting 29 oct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28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Valente, PADME collaboration meeting 29 oct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57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Valente, PADME collaboration meeting 29 oct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551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Valente, PADME collaboration meeting 29 oct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29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Valente, PADME collaboration meeting 29 oct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291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/many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Valente, PADME collaboration meeting 29 oct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2EE2A-6650-0749-896C-CC5D8340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64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 userDrawn="1"/>
        </p:nvSpPr>
        <p:spPr>
          <a:xfrm>
            <a:off x="-8467" y="-8467"/>
            <a:ext cx="7857067" cy="6612467"/>
          </a:xfrm>
          <a:custGeom>
            <a:avLst/>
            <a:gdLst>
              <a:gd name="connsiteX0" fmla="*/ 7857067 w 7857067"/>
              <a:gd name="connsiteY0" fmla="*/ 16934 h 6612467"/>
              <a:gd name="connsiteX1" fmla="*/ 0 w 7857067"/>
              <a:gd name="connsiteY1" fmla="*/ 0 h 6612467"/>
              <a:gd name="connsiteX2" fmla="*/ 0 w 7857067"/>
              <a:gd name="connsiteY2" fmla="*/ 6612467 h 6612467"/>
              <a:gd name="connsiteX3" fmla="*/ 702734 w 7857067"/>
              <a:gd name="connsiteY3" fmla="*/ 6561667 h 6612467"/>
              <a:gd name="connsiteX4" fmla="*/ 7857067 w 7857067"/>
              <a:gd name="connsiteY4" fmla="*/ 16934 h 661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7067" h="6612467">
                <a:moveTo>
                  <a:pt x="7857067" y="16934"/>
                </a:moveTo>
                <a:lnTo>
                  <a:pt x="0" y="0"/>
                </a:lnTo>
                <a:lnTo>
                  <a:pt x="0" y="6612467"/>
                </a:lnTo>
                <a:lnTo>
                  <a:pt x="702734" y="6561667"/>
                </a:lnTo>
                <a:lnTo>
                  <a:pt x="7857067" y="16934"/>
                </a:lnTo>
                <a:close/>
              </a:path>
            </a:pathLst>
          </a:custGeom>
          <a:solidFill>
            <a:srgbClr val="C5D4EE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>
            <a:off x="690031" y="-18988"/>
            <a:ext cx="8483600" cy="6578600"/>
          </a:xfrm>
          <a:custGeom>
            <a:avLst/>
            <a:gdLst>
              <a:gd name="connsiteX0" fmla="*/ 0 w 8483600"/>
              <a:gd name="connsiteY0" fmla="*/ 6578600 h 6874934"/>
              <a:gd name="connsiteX1" fmla="*/ 7205134 w 8483600"/>
              <a:gd name="connsiteY1" fmla="*/ 0 h 6874934"/>
              <a:gd name="connsiteX2" fmla="*/ 8475134 w 8483600"/>
              <a:gd name="connsiteY2" fmla="*/ 8467 h 6874934"/>
              <a:gd name="connsiteX3" fmla="*/ 8483600 w 8483600"/>
              <a:gd name="connsiteY3" fmla="*/ 6874934 h 6874934"/>
              <a:gd name="connsiteX4" fmla="*/ 0 w 8483600"/>
              <a:gd name="connsiteY4" fmla="*/ 6578600 h 6874934"/>
              <a:gd name="connsiteX0" fmla="*/ 0 w 8483600"/>
              <a:gd name="connsiteY0" fmla="*/ 6578600 h 6578600"/>
              <a:gd name="connsiteX1" fmla="*/ 7205134 w 8483600"/>
              <a:gd name="connsiteY1" fmla="*/ 0 h 6578600"/>
              <a:gd name="connsiteX2" fmla="*/ 8475134 w 8483600"/>
              <a:gd name="connsiteY2" fmla="*/ 8467 h 6578600"/>
              <a:gd name="connsiteX3" fmla="*/ 8483600 w 8483600"/>
              <a:gd name="connsiteY3" fmla="*/ 6366934 h 6578600"/>
              <a:gd name="connsiteX4" fmla="*/ 0 w 8483600"/>
              <a:gd name="connsiteY4" fmla="*/ 6578600 h 6578600"/>
              <a:gd name="connsiteX0" fmla="*/ 0 w 8483600"/>
              <a:gd name="connsiteY0" fmla="*/ 6578600 h 6578600"/>
              <a:gd name="connsiteX1" fmla="*/ 7205134 w 8483600"/>
              <a:gd name="connsiteY1" fmla="*/ 0 h 6578600"/>
              <a:gd name="connsiteX2" fmla="*/ 8475134 w 8483600"/>
              <a:gd name="connsiteY2" fmla="*/ 8467 h 6578600"/>
              <a:gd name="connsiteX3" fmla="*/ 8483600 w 8483600"/>
              <a:gd name="connsiteY3" fmla="*/ 6333067 h 6578600"/>
              <a:gd name="connsiteX4" fmla="*/ 0 w 8483600"/>
              <a:gd name="connsiteY4" fmla="*/ 6578600 h 657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83600" h="6578600">
                <a:moveTo>
                  <a:pt x="0" y="6578600"/>
                </a:moveTo>
                <a:lnTo>
                  <a:pt x="7205134" y="0"/>
                </a:lnTo>
                <a:lnTo>
                  <a:pt x="8475134" y="8467"/>
                </a:lnTo>
                <a:lnTo>
                  <a:pt x="8483600" y="6333067"/>
                </a:lnTo>
                <a:lnTo>
                  <a:pt x="0" y="6578600"/>
                </a:lnTo>
                <a:close/>
              </a:path>
            </a:pathLst>
          </a:custGeom>
          <a:solidFill>
            <a:srgbClr val="EEEBE1">
              <a:alpha val="1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 userDrawn="1"/>
        </p:nvSpPr>
        <p:spPr>
          <a:xfrm>
            <a:off x="-25400" y="6328842"/>
            <a:ext cx="9177867" cy="533400"/>
          </a:xfrm>
          <a:custGeom>
            <a:avLst/>
            <a:gdLst>
              <a:gd name="connsiteX0" fmla="*/ 0 w 9177867"/>
              <a:gd name="connsiteY0" fmla="*/ 270933 h 533400"/>
              <a:gd name="connsiteX1" fmla="*/ 9177867 w 9177867"/>
              <a:gd name="connsiteY1" fmla="*/ 0 h 533400"/>
              <a:gd name="connsiteX2" fmla="*/ 9177867 w 9177867"/>
              <a:gd name="connsiteY2" fmla="*/ 533400 h 533400"/>
              <a:gd name="connsiteX3" fmla="*/ 8467 w 9177867"/>
              <a:gd name="connsiteY3" fmla="*/ 533400 h 533400"/>
              <a:gd name="connsiteX4" fmla="*/ 0 w 9177867"/>
              <a:gd name="connsiteY4" fmla="*/ 270933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7867" h="533400">
                <a:moveTo>
                  <a:pt x="0" y="270933"/>
                </a:moveTo>
                <a:lnTo>
                  <a:pt x="9177867" y="0"/>
                </a:lnTo>
                <a:lnTo>
                  <a:pt x="9177867" y="533400"/>
                </a:lnTo>
                <a:lnTo>
                  <a:pt x="8467" y="533400"/>
                </a:lnTo>
                <a:lnTo>
                  <a:pt x="0" y="270933"/>
                </a:lnTo>
                <a:close/>
              </a:path>
            </a:pathLst>
          </a:custGeom>
          <a:solidFill>
            <a:srgbClr val="DBEEF4">
              <a:alpha val="4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9166" y="6356350"/>
            <a:ext cx="6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/many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P. Valente, PADME collaboration meeting 29 </a:t>
            </a:r>
            <a:r>
              <a:rPr lang="en-US" dirty="0" err="1" smtClean="0"/>
              <a:t>oct</a:t>
            </a:r>
            <a:r>
              <a:rPr lang="en-US" dirty="0" smtClean="0"/>
              <a:t>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6356350"/>
            <a:ext cx="6415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2EE2A-6650-0749-896C-CC5D83401A7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0758" y="6171639"/>
            <a:ext cx="928350" cy="549836"/>
          </a:xfrm>
          <a:prstGeom prst="rect">
            <a:avLst/>
          </a:prstGeom>
        </p:spPr>
      </p:pic>
      <p:pic>
        <p:nvPicPr>
          <p:cNvPr id="8" name="Picture 20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1447" y="6031316"/>
            <a:ext cx="838200" cy="81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127017" y="6474888"/>
            <a:ext cx="1123304" cy="2940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34491" y="30228"/>
            <a:ext cx="1572537" cy="43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4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3000"/>
          </a:xfrm>
        </p:spPr>
        <p:txBody>
          <a:bodyPr/>
          <a:lstStyle/>
          <a:p>
            <a:r>
              <a:rPr lang="en-GB" dirty="0" smtClean="0"/>
              <a:t>Positron b</a:t>
            </a:r>
            <a:r>
              <a:rPr lang="en-GB" b="1" dirty="0" smtClean="0"/>
              <a:t>eam for PADME</a:t>
            </a:r>
            <a:endParaRPr lang="en-GB" b="1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51261" y="3697288"/>
            <a:ext cx="8421216" cy="1273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it-IT" sz="1400" b="1" u="sng" dirty="0" smtClean="0">
                <a:solidFill>
                  <a:srgbClr val="000090"/>
                </a:solidFill>
              </a:rPr>
              <a:t>Paolo Valente</a:t>
            </a:r>
            <a:r>
              <a:rPr lang="it-IT" sz="1400" b="1" baseline="30000" dirty="0" smtClean="0">
                <a:solidFill>
                  <a:srgbClr val="000090"/>
                </a:solidFill>
              </a:rPr>
              <a:t>*</a:t>
            </a:r>
            <a:r>
              <a:rPr lang="it-IT" sz="1400" b="1" dirty="0" smtClean="0">
                <a:solidFill>
                  <a:srgbClr val="000090"/>
                </a:solidFill>
              </a:rPr>
              <a:t>, Bruno </a:t>
            </a:r>
            <a:r>
              <a:rPr lang="it-IT" sz="1400" b="1" dirty="0" err="1" smtClean="0">
                <a:solidFill>
                  <a:srgbClr val="000090"/>
                </a:solidFill>
              </a:rPr>
              <a:t>Buonomo</a:t>
            </a:r>
            <a:r>
              <a:rPr lang="it-IT" sz="1400" b="1" dirty="0" smtClean="0">
                <a:solidFill>
                  <a:srgbClr val="000090"/>
                </a:solidFill>
              </a:rPr>
              <a:t>, Luca </a:t>
            </a:r>
            <a:r>
              <a:rPr lang="it-IT" sz="1400" b="1" dirty="0" err="1" smtClean="0">
                <a:solidFill>
                  <a:srgbClr val="000090"/>
                </a:solidFill>
              </a:rPr>
              <a:t>Foggetta</a:t>
            </a:r>
            <a:r>
              <a:rPr lang="it-IT" sz="1400" b="1" dirty="0" smtClean="0">
                <a:solidFill>
                  <a:srgbClr val="000090"/>
                </a:solidFill>
              </a:rPr>
              <a:t>, Claudio </a:t>
            </a:r>
            <a:r>
              <a:rPr lang="it-IT" sz="1400" b="1" dirty="0">
                <a:solidFill>
                  <a:srgbClr val="000090"/>
                </a:solidFill>
              </a:rPr>
              <a:t>D</a:t>
            </a:r>
            <a:r>
              <a:rPr lang="it-IT" sz="1400" b="1" dirty="0" smtClean="0">
                <a:solidFill>
                  <a:srgbClr val="000090"/>
                </a:solidFill>
              </a:rPr>
              <a:t>i Giulio</a:t>
            </a:r>
            <a:endParaRPr lang="it-IT" sz="1400" b="1" baseline="30000" dirty="0" smtClean="0">
              <a:solidFill>
                <a:srgbClr val="000090"/>
              </a:solidFill>
            </a:endParaRPr>
          </a:p>
          <a:p>
            <a:pPr>
              <a:spcBef>
                <a:spcPts val="600"/>
              </a:spcBef>
            </a:pPr>
            <a:r>
              <a:rPr lang="it-IT" sz="1100" dirty="0" smtClean="0">
                <a:solidFill>
                  <a:schemeClr val="tx1"/>
                </a:solidFill>
              </a:rPr>
              <a:t>con lo staff del </a:t>
            </a:r>
            <a:r>
              <a:rPr lang="it-IT" sz="1100" dirty="0" smtClean="0">
                <a:solidFill>
                  <a:schemeClr val="tx1"/>
                </a:solidFill>
              </a:rPr>
              <a:t>LINAC di </a:t>
            </a:r>
            <a:r>
              <a:rPr lang="it-IT" sz="1100" dirty="0" smtClean="0">
                <a:solidFill>
                  <a:schemeClr val="tx1"/>
                </a:solidFill>
              </a:rPr>
              <a:t>DAFNE</a:t>
            </a:r>
          </a:p>
          <a:p>
            <a:pPr>
              <a:spcBef>
                <a:spcPts val="600"/>
              </a:spcBef>
            </a:pPr>
            <a:endParaRPr lang="it-IT" sz="1100" dirty="0" smtClean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r>
              <a:rPr lang="it-IT" sz="1100" dirty="0" smtClean="0">
                <a:solidFill>
                  <a:srgbClr val="000090"/>
                </a:solidFill>
              </a:rPr>
              <a:t>INFN </a:t>
            </a:r>
            <a:r>
              <a:rPr lang="it-IT" sz="1100" dirty="0" smtClean="0">
                <a:solidFill>
                  <a:srgbClr val="000090"/>
                </a:solidFill>
              </a:rPr>
              <a:t>Laboratori Nazionali di Frascati </a:t>
            </a:r>
          </a:p>
          <a:p>
            <a:pPr>
              <a:spcBef>
                <a:spcPts val="600"/>
              </a:spcBef>
            </a:pPr>
            <a:r>
              <a:rPr lang="it-IT" sz="1100" baseline="30000" dirty="0" smtClean="0">
                <a:solidFill>
                  <a:srgbClr val="000090"/>
                </a:solidFill>
              </a:rPr>
              <a:t>*</a:t>
            </a:r>
            <a:r>
              <a:rPr lang="it-IT" sz="1100" dirty="0" smtClean="0">
                <a:solidFill>
                  <a:srgbClr val="000090"/>
                </a:solidFill>
              </a:rPr>
              <a:t>INFN Sezione di Roma</a:t>
            </a:r>
          </a:p>
        </p:txBody>
      </p:sp>
      <p:pic>
        <p:nvPicPr>
          <p:cNvPr id="3" name="Picture 2" descr="201510020322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5171"/>
            <a:ext cx="9144000" cy="19807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57681" y="306780"/>
            <a:ext cx="1902770" cy="524667"/>
          </a:xfrm>
          <a:prstGeom prst="rect">
            <a:avLst/>
          </a:prstGeom>
          <a:solidFill>
            <a:srgbClr val="E7EBEF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9376" y="0"/>
            <a:ext cx="1634624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89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82"/>
            <a:ext cx="8229600" cy="682568"/>
          </a:xfrm>
        </p:spPr>
        <p:txBody>
          <a:bodyPr>
            <a:normAutofit/>
          </a:bodyPr>
          <a:lstStyle/>
          <a:p>
            <a:r>
              <a:rPr lang="en-GB" sz="2800" dirty="0" smtClean="0"/>
              <a:t>Improved collimation</a:t>
            </a:r>
            <a:endParaRPr lang="en-GB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Valente, PADME collaboration meeting 29 oct 2015</a:t>
            </a:r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1026" y="4194424"/>
            <a:ext cx="1800000" cy="186684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/>
          <a:srcRect l="18797" t="4852" r="4297" b="19037"/>
          <a:stretch/>
        </p:blipFill>
        <p:spPr>
          <a:xfrm rot="16200000">
            <a:off x="4222761" y="4138765"/>
            <a:ext cx="1874380" cy="196165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403314" y="3616422"/>
            <a:ext cx="205393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60 mm of Tungsten collimator</a:t>
            </a:r>
          </a:p>
          <a:p>
            <a:r>
              <a:rPr lang="en-US" sz="1050" dirty="0" smtClean="0"/>
              <a:t>≈ 0.15 mm gap</a:t>
            </a:r>
          </a:p>
          <a:p>
            <a:r>
              <a:rPr lang="en-US" sz="1050" dirty="0"/>
              <a:t>≈ </a:t>
            </a:r>
            <a:r>
              <a:rPr lang="en-US" sz="1050" dirty="0" smtClean="0"/>
              <a:t>100 particles/bunch at 450 MeV</a:t>
            </a:r>
            <a:endParaRPr lang="en-US" sz="105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54" y="665910"/>
            <a:ext cx="6870023" cy="2602795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2981664" y="3538847"/>
            <a:ext cx="3038136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1937717" y="3538846"/>
            <a:ext cx="1043947" cy="1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202654" y="3538845"/>
            <a:ext cx="1735063" cy="2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6213" y="3580120"/>
            <a:ext cx="563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15 cm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2149378" y="3580120"/>
            <a:ext cx="485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 cm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4179124" y="3580120"/>
            <a:ext cx="563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 cm</a:t>
            </a:r>
            <a:endParaRPr lang="en-US" sz="1200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3478608" y="5171685"/>
            <a:ext cx="460133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5099" y="4205228"/>
            <a:ext cx="1861441" cy="189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04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Valente, PADME collaboration meeting 29 oct 2015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680" t="6307" b="21929"/>
          <a:stretch/>
        </p:blipFill>
        <p:spPr>
          <a:xfrm>
            <a:off x="1095116" y="971667"/>
            <a:ext cx="6980053" cy="492156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2742"/>
          </a:xfrm>
        </p:spPr>
        <p:txBody>
          <a:bodyPr>
            <a:noAutofit/>
          </a:bodyPr>
          <a:lstStyle/>
          <a:p>
            <a:r>
              <a:rPr lang="en-US" sz="3200" dirty="0" smtClean="0"/>
              <a:t>Possible PADME installation </a:t>
            </a:r>
            <a:br>
              <a:rPr lang="en-US" sz="3200" dirty="0" smtClean="0"/>
            </a:br>
            <a:r>
              <a:rPr lang="en-US" sz="3200" dirty="0" smtClean="0"/>
              <a:t>(present BTF)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32151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390175" y="2873424"/>
            <a:ext cx="2530072" cy="2052910"/>
          </a:xfrm>
          <a:prstGeom prst="rect">
            <a:avLst/>
          </a:prstGeom>
          <a:solidFill>
            <a:srgbClr val="FFFFFF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3834" y="2873423"/>
            <a:ext cx="5954163" cy="2311171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35214"/>
          </a:xfrm>
        </p:spPr>
        <p:txBody>
          <a:bodyPr>
            <a:noAutofit/>
          </a:bodyPr>
          <a:lstStyle/>
          <a:p>
            <a:r>
              <a:rPr lang="en-US" sz="3200" dirty="0" smtClean="0"/>
              <a:t>Access to the facility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Valente, PADME collaboration meeting 29 oct 2015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35023" y="523207"/>
            <a:ext cx="2751777" cy="22447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8462" y="607498"/>
            <a:ext cx="2751777" cy="21935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396" y="494776"/>
            <a:ext cx="3059270" cy="24183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384" y="2958736"/>
            <a:ext cx="2407901" cy="16434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2589" y="2934795"/>
            <a:ext cx="3525408" cy="21701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5023" y="2953432"/>
            <a:ext cx="2189001" cy="131122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3834" y="5194595"/>
            <a:ext cx="5954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b="1" dirty="0" smtClean="0">
                <a:solidFill>
                  <a:schemeClr val="accent1"/>
                </a:solidFill>
              </a:rPr>
              <a:t>90% </a:t>
            </a:r>
            <a:r>
              <a:rPr lang="en-US" dirty="0" smtClean="0">
                <a:solidFill>
                  <a:schemeClr val="accent1"/>
                </a:solidFill>
              </a:rPr>
              <a:t>of shifts for detector testing and calibration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8814" y="5616313"/>
            <a:ext cx="9228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The Beam-Test activity will be completely stopped running PADME in the present configuration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033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480786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Doubling of beam-line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Valente, PADME collaboration meeting 29 oct 2015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107558" y="2614217"/>
            <a:ext cx="3637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GB" sz="1600" dirty="0" smtClean="0"/>
              <a:t>New control room ready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37922" y="1761039"/>
            <a:ext cx="20060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0504D"/>
                </a:solidFill>
              </a:rPr>
              <a:t>AIDA 2020 WP 15.4.1</a:t>
            </a:r>
            <a:endParaRPr lang="en-US" sz="1600" b="1" dirty="0">
              <a:solidFill>
                <a:srgbClr val="C0504D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07558" y="5142510"/>
            <a:ext cx="3637644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GB" sz="1600" dirty="0"/>
              <a:t>On-going design of the new lines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GB" sz="1600" dirty="0" smtClean="0"/>
              <a:t>Request for funding to INFN MAC (Machine Advisory Committee)</a:t>
            </a:r>
            <a:endParaRPr lang="en-GB" sz="1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516" y="2963896"/>
            <a:ext cx="3877949" cy="21798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582" y="552132"/>
            <a:ext cx="8926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GB" sz="1400" dirty="0" smtClean="0"/>
              <a:t>Basic idea: extend the present experimental area using the present control room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8" y="1032076"/>
            <a:ext cx="4950115" cy="499131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528" y="1032076"/>
            <a:ext cx="1266380" cy="2708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accent2"/>
                </a:solidFill>
              </a:rPr>
              <a:t>New elements in red</a:t>
            </a:r>
            <a:endParaRPr lang="en-US" sz="1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612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9744"/>
          </a:xfrm>
        </p:spPr>
        <p:txBody>
          <a:bodyPr>
            <a:noAutofit/>
          </a:bodyPr>
          <a:lstStyle/>
          <a:p>
            <a:r>
              <a:rPr lang="en-US" sz="3200" dirty="0" smtClean="0"/>
              <a:t>Possible PADME installation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Valente, PADME collaboration meeting 29 oct 2015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549" y="1065551"/>
            <a:ext cx="6524691" cy="45709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34427" y="2659374"/>
            <a:ext cx="1146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</a:t>
            </a:r>
            <a:r>
              <a:rPr lang="en-US" sz="1200" dirty="0" smtClean="0"/>
              <a:t>eam-test area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6413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497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Energy upgrade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Valente, PADME collaboration meeting 29 oct 2015</a:t>
            </a:r>
            <a:endParaRPr lang="en-US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-1" y="832043"/>
            <a:ext cx="8985740" cy="904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ClrTx/>
              <a:buNone/>
              <a:defRPr/>
            </a:pPr>
            <a:r>
              <a:rPr lang="en-GB" sz="1600" dirty="0" smtClean="0">
                <a:solidFill>
                  <a:srgbClr val="000000"/>
                </a:solidFill>
                <a:cs typeface="Calisto MT"/>
              </a:rPr>
              <a:t>Approximately 15 m drift at the end of the </a:t>
            </a:r>
            <a:r>
              <a:rPr lang="en-GB" sz="1600" dirty="0" err="1" smtClean="0">
                <a:solidFill>
                  <a:srgbClr val="000000"/>
                </a:solidFill>
                <a:cs typeface="Calisto MT"/>
              </a:rPr>
              <a:t>linac</a:t>
            </a:r>
            <a:r>
              <a:rPr lang="en-GB" sz="1600" dirty="0" smtClean="0">
                <a:solidFill>
                  <a:srgbClr val="000000"/>
                </a:solidFill>
                <a:cs typeface="Calisto MT"/>
              </a:rPr>
              <a:t>: add </a:t>
            </a:r>
            <a:r>
              <a:rPr lang="en-GB" sz="1600" b="1" dirty="0" smtClean="0">
                <a:solidFill>
                  <a:schemeClr val="accent2"/>
                </a:solidFill>
                <a:cs typeface="Calisto MT"/>
              </a:rPr>
              <a:t>4 accelerating sections</a:t>
            </a:r>
            <a:r>
              <a:rPr lang="en-GB" sz="1600" dirty="0" smtClean="0">
                <a:solidFill>
                  <a:srgbClr val="000000"/>
                </a:solidFill>
                <a:cs typeface="Calisto MT"/>
              </a:rPr>
              <a:t>, fed by </a:t>
            </a:r>
            <a:r>
              <a:rPr lang="en-GB" sz="1600" b="1" dirty="0" smtClean="0">
                <a:solidFill>
                  <a:schemeClr val="accent2"/>
                </a:solidFill>
                <a:cs typeface="Calisto MT"/>
              </a:rPr>
              <a:t>one</a:t>
            </a:r>
            <a:r>
              <a:rPr lang="en-GB" sz="1600" dirty="0" smtClean="0">
                <a:solidFill>
                  <a:srgbClr val="000000"/>
                </a:solidFill>
                <a:cs typeface="Calisto MT"/>
              </a:rPr>
              <a:t> or </a:t>
            </a:r>
            <a:r>
              <a:rPr lang="en-GB" sz="1600" b="1" dirty="0" smtClean="0">
                <a:solidFill>
                  <a:srgbClr val="660066"/>
                </a:solidFill>
                <a:cs typeface="Calisto MT"/>
              </a:rPr>
              <a:t>two RF stations</a:t>
            </a:r>
            <a:r>
              <a:rPr lang="en-GB" sz="1600" dirty="0" smtClean="0">
                <a:solidFill>
                  <a:srgbClr val="660066"/>
                </a:solidFill>
                <a:cs typeface="Calisto MT"/>
              </a:rPr>
              <a:t> (reaching 1 </a:t>
            </a:r>
            <a:r>
              <a:rPr lang="en-GB" sz="1600" dirty="0" err="1" smtClean="0">
                <a:solidFill>
                  <a:srgbClr val="660066"/>
                </a:solidFill>
                <a:cs typeface="Calisto MT"/>
              </a:rPr>
              <a:t>GeV</a:t>
            </a:r>
            <a:r>
              <a:rPr lang="en-GB" sz="1600" dirty="0" smtClean="0">
                <a:solidFill>
                  <a:srgbClr val="660066"/>
                </a:solidFill>
                <a:cs typeface="Calisto MT"/>
              </a:rPr>
              <a:t> for e</a:t>
            </a:r>
            <a:r>
              <a:rPr lang="en-GB" sz="1600" baseline="30000" dirty="0" smtClean="0">
                <a:solidFill>
                  <a:srgbClr val="660066"/>
                </a:solidFill>
                <a:latin typeface="Symbol" charset="2"/>
                <a:cs typeface="Symbol" charset="2"/>
              </a:rPr>
              <a:t>-</a:t>
            </a:r>
            <a:r>
              <a:rPr lang="en-GB" sz="1600" dirty="0" smtClean="0">
                <a:solidFill>
                  <a:srgbClr val="660066"/>
                </a:solidFill>
                <a:cs typeface="Calisto MT"/>
              </a:rPr>
              <a:t>)</a:t>
            </a:r>
            <a:r>
              <a:rPr lang="en-GB" sz="1600" dirty="0" smtClean="0">
                <a:solidFill>
                  <a:srgbClr val="000000"/>
                </a:solidFill>
                <a:cs typeface="Calisto MT"/>
              </a:rPr>
              <a:t>. It is also possible to </a:t>
            </a:r>
            <a:r>
              <a:rPr lang="en-GB" sz="1600" b="1" dirty="0" smtClean="0">
                <a:solidFill>
                  <a:schemeClr val="accent1"/>
                </a:solidFill>
                <a:cs typeface="Calisto MT"/>
              </a:rPr>
              <a:t>double </a:t>
            </a:r>
            <a:r>
              <a:rPr lang="en-GB" sz="1600" dirty="0" smtClean="0">
                <a:solidFill>
                  <a:srgbClr val="000000"/>
                </a:solidFill>
                <a:cs typeface="Calisto MT"/>
              </a:rPr>
              <a:t>the RF power in the other 8 sections after the positron converter (now fed by modulators C and D, to reach 1.2 </a:t>
            </a:r>
            <a:r>
              <a:rPr lang="en-GB" sz="1600" dirty="0" err="1" smtClean="0">
                <a:solidFill>
                  <a:srgbClr val="000000"/>
                </a:solidFill>
                <a:cs typeface="Calisto MT"/>
              </a:rPr>
              <a:t>GeV</a:t>
            </a:r>
            <a:r>
              <a:rPr lang="en-GB" sz="1600" dirty="0" smtClean="0">
                <a:solidFill>
                  <a:srgbClr val="000000"/>
                </a:solidFill>
                <a:cs typeface="Calisto MT"/>
              </a:rPr>
              <a:t> for e</a:t>
            </a:r>
            <a:r>
              <a:rPr lang="en-GB" sz="1600" baseline="30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-</a:t>
            </a:r>
            <a:r>
              <a:rPr lang="en-GB" sz="1600" dirty="0" smtClean="0">
                <a:solidFill>
                  <a:srgbClr val="000000"/>
                </a:solidFill>
                <a:cs typeface="Calisto MT"/>
              </a:rPr>
              <a:t>)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GB" sz="1400" dirty="0" smtClean="0">
                <a:solidFill>
                  <a:schemeClr val="tx1"/>
                </a:solidFill>
                <a:cs typeface="Calisto MT"/>
              </a:rPr>
              <a:t>(</a:t>
            </a:r>
            <a:r>
              <a:rPr lang="en-GB" sz="1400" dirty="0" smtClean="0">
                <a:solidFill>
                  <a:schemeClr val="tx1"/>
                </a:solidFill>
              </a:rPr>
              <a:t>Similar to what proposed in: R. </a:t>
            </a:r>
            <a:r>
              <a:rPr lang="en-GB" sz="1400" dirty="0" err="1" smtClean="0">
                <a:solidFill>
                  <a:schemeClr val="tx1"/>
                </a:solidFill>
              </a:rPr>
              <a:t>Boni</a:t>
            </a:r>
            <a:r>
              <a:rPr lang="en-GB" sz="1400" dirty="0" smtClean="0">
                <a:solidFill>
                  <a:schemeClr val="tx1"/>
                </a:solidFill>
              </a:rPr>
              <a:t>, arXiv:0402081 [physics]</a:t>
            </a:r>
            <a:r>
              <a:rPr lang="en-GB" sz="1400" dirty="0" smtClean="0">
                <a:solidFill>
                  <a:schemeClr val="tx1"/>
                </a:solidFill>
                <a:cs typeface="Calisto MT"/>
              </a:rPr>
              <a:t>)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85608" y="3810937"/>
            <a:ext cx="1712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Last accelerating section</a:t>
            </a:r>
            <a:endParaRPr lang="en-US" sz="1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331" y="1675491"/>
            <a:ext cx="3525408" cy="19270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55" y="2483319"/>
            <a:ext cx="5161550" cy="2056515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 flipV="1">
            <a:off x="7094788" y="3194118"/>
            <a:ext cx="394250" cy="7016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82418" y="2095991"/>
            <a:ext cx="394250" cy="3076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76668" y="1957491"/>
            <a:ext cx="33157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BTF/spectrometer/injection three-way switchyard</a:t>
            </a:r>
            <a:endParaRPr lang="en-US" sz="12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l="247"/>
          <a:stretch/>
        </p:blipFill>
        <p:spPr>
          <a:xfrm>
            <a:off x="108368" y="4705457"/>
            <a:ext cx="4154730" cy="139018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5090" y="4705457"/>
            <a:ext cx="4550649" cy="150088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456215" y="4705459"/>
            <a:ext cx="797812" cy="1390184"/>
          </a:xfrm>
          <a:prstGeom prst="rect">
            <a:avLst/>
          </a:prstGeom>
          <a:noFill/>
          <a:ln w="285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708185" y="4705458"/>
            <a:ext cx="1277553" cy="1500882"/>
          </a:xfrm>
          <a:prstGeom prst="rect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456215" y="6138107"/>
            <a:ext cx="7745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accent2"/>
                </a:solidFill>
              </a:rPr>
              <a:t>+200 MeV</a:t>
            </a:r>
            <a:endParaRPr lang="en-US" sz="1100" dirty="0">
              <a:solidFill>
                <a:schemeClr val="accent2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951880" y="6217969"/>
            <a:ext cx="7745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660066"/>
                </a:solidFill>
              </a:rPr>
              <a:t>+310 MeV</a:t>
            </a:r>
            <a:endParaRPr lang="en-US" sz="1100" dirty="0">
              <a:solidFill>
                <a:srgbClr val="66006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7090" y="5565939"/>
            <a:ext cx="272677" cy="20266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41546" y="5501887"/>
            <a:ext cx="2231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accent2"/>
                </a:solidFill>
              </a:rPr>
              <a:t>E</a:t>
            </a:r>
            <a:endParaRPr lang="en-US" sz="600" b="1" dirty="0">
              <a:solidFill>
                <a:schemeClr val="accent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02770" y="5620172"/>
            <a:ext cx="2231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accent4"/>
                </a:solidFill>
              </a:rPr>
              <a:t>E</a:t>
            </a:r>
            <a:endParaRPr lang="en-US" sz="600" b="1" dirty="0">
              <a:solidFill>
                <a:schemeClr val="accent4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682001" y="5620172"/>
            <a:ext cx="2231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accent4"/>
                </a:solidFill>
              </a:rPr>
              <a:t>F</a:t>
            </a:r>
            <a:endParaRPr lang="en-US" sz="6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579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9744"/>
          </a:xfrm>
        </p:spPr>
        <p:txBody>
          <a:bodyPr>
            <a:noAutofit/>
          </a:bodyPr>
          <a:lstStyle/>
          <a:p>
            <a:r>
              <a:rPr lang="en-US" sz="3200" dirty="0" smtClean="0"/>
              <a:t>Planning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Valente, PADME collaboration meeting 29 oct 2015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3E4244"/>
              </a:clrFrom>
              <a:clrTo>
                <a:srgbClr val="3E4244">
                  <a:alpha val="0"/>
                </a:srgbClr>
              </a:clrTo>
            </a:clrChange>
          </a:blip>
          <a:srcRect l="644" t="1018" r="6616" b="2396"/>
          <a:stretch/>
        </p:blipFill>
        <p:spPr>
          <a:xfrm>
            <a:off x="0" y="823987"/>
            <a:ext cx="9160003" cy="52115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41750" y="579744"/>
            <a:ext cx="2619375" cy="244243"/>
          </a:xfrm>
          <a:prstGeom prst="rect">
            <a:avLst/>
          </a:prstGeom>
          <a:solidFill>
            <a:srgbClr val="E2E2E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2017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22375" y="579744"/>
            <a:ext cx="2619375" cy="2442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2016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61125" y="579744"/>
            <a:ext cx="2619375" cy="2442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2018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94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501"/>
            <a:ext cx="8229600" cy="544286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Conclusions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5" y="535219"/>
            <a:ext cx="9134925" cy="582384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000" b="1" dirty="0" smtClean="0">
                <a:solidFill>
                  <a:srgbClr val="C0504D"/>
                </a:solidFill>
              </a:rPr>
              <a:t>Choices of the lab/management </a:t>
            </a:r>
          </a:p>
          <a:p>
            <a:pPr>
              <a:buFont typeface="Wingdings" charset="2"/>
              <a:buChar char="§"/>
            </a:pPr>
            <a:r>
              <a:rPr lang="en-GB" sz="2000" b="1" dirty="0" smtClean="0">
                <a:solidFill>
                  <a:srgbClr val="C0504D"/>
                </a:solidFill>
              </a:rPr>
              <a:t>Sharing of the LINAC</a:t>
            </a:r>
          </a:p>
          <a:p>
            <a:pPr lvl="1">
              <a:buFont typeface="Wingdings" charset="2"/>
              <a:buChar char="§"/>
            </a:pPr>
            <a:r>
              <a:rPr lang="en-GB" sz="1600" dirty="0" smtClean="0">
                <a:solidFill>
                  <a:srgbClr val="000000"/>
                </a:solidFill>
              </a:rPr>
              <a:t>PADME luminosity in parasitic running with DAFNE as a collider is reduced at least </a:t>
            </a:r>
            <a:r>
              <a:rPr lang="en-GB" sz="1600" b="1" dirty="0" smtClean="0">
                <a:solidFill>
                  <a:srgbClr val="000000"/>
                </a:solidFill>
              </a:rPr>
              <a:t>by an order of magnitude</a:t>
            </a:r>
            <a:r>
              <a:rPr lang="en-GB" sz="1600" dirty="0" smtClean="0">
                <a:solidFill>
                  <a:srgbClr val="000000"/>
                </a:solidFill>
              </a:rPr>
              <a:t>:</a:t>
            </a:r>
          </a:p>
          <a:p>
            <a:pPr lvl="2">
              <a:buFont typeface="Wingdings" charset="2"/>
              <a:buChar char="§"/>
            </a:pPr>
            <a:r>
              <a:rPr lang="en-GB" sz="1200" dirty="0" smtClean="0">
                <a:solidFill>
                  <a:srgbClr val="000000"/>
                </a:solidFill>
              </a:rPr>
              <a:t>40 ns operation not possible: bunch length </a:t>
            </a:r>
            <a:r>
              <a:rPr lang="en-GB" sz="1200" b="1" dirty="0" smtClean="0">
                <a:solidFill>
                  <a:srgbClr val="000000"/>
                </a:solidFill>
              </a:rPr>
              <a:t>fixed to 10 ns </a:t>
            </a:r>
            <a:r>
              <a:rPr lang="en-GB" sz="1200" dirty="0" smtClean="0">
                <a:solidFill>
                  <a:srgbClr val="000000"/>
                </a:solidFill>
              </a:rPr>
              <a:t>for injecting into the damping ring (1/4 of the luminosity)</a:t>
            </a:r>
          </a:p>
          <a:p>
            <a:pPr lvl="2">
              <a:buFont typeface="Wingdings" charset="2"/>
              <a:buChar char="§"/>
            </a:pPr>
            <a:r>
              <a:rPr lang="en-GB" sz="1200" dirty="0" smtClean="0">
                <a:solidFill>
                  <a:srgbClr val="000000"/>
                </a:solidFill>
              </a:rPr>
              <a:t>Energy obviously </a:t>
            </a:r>
            <a:r>
              <a:rPr lang="en-GB" sz="1200" b="1" dirty="0" smtClean="0">
                <a:solidFill>
                  <a:srgbClr val="000000"/>
                </a:solidFill>
              </a:rPr>
              <a:t>limited to 510 MeV </a:t>
            </a:r>
            <a:r>
              <a:rPr lang="en-GB" sz="1200" dirty="0" smtClean="0">
                <a:solidFill>
                  <a:srgbClr val="000000"/>
                </a:solidFill>
              </a:rPr>
              <a:t>(reduction of cross section)</a:t>
            </a:r>
            <a:r>
              <a:rPr lang="en-GB" sz="1200" b="1" dirty="0" smtClean="0">
                <a:solidFill>
                  <a:srgbClr val="000000"/>
                </a:solidFill>
              </a:rPr>
              <a:t> </a:t>
            </a:r>
          </a:p>
          <a:p>
            <a:pPr lvl="2">
              <a:buFont typeface="Wingdings" charset="2"/>
              <a:buChar char="§"/>
            </a:pPr>
            <a:r>
              <a:rPr lang="en-GB" sz="1200" b="1" dirty="0" smtClean="0">
                <a:solidFill>
                  <a:srgbClr val="000000"/>
                </a:solidFill>
              </a:rPr>
              <a:t>No beam during electron/positron switch </a:t>
            </a:r>
          </a:p>
          <a:p>
            <a:pPr marL="914400" lvl="2" indent="0">
              <a:buNone/>
            </a:pPr>
            <a:r>
              <a:rPr lang="en-GB" sz="1200" b="1" dirty="0" smtClean="0">
                <a:solidFill>
                  <a:srgbClr val="000000"/>
                </a:solidFill>
              </a:rPr>
              <a:t>AND</a:t>
            </a:r>
          </a:p>
          <a:p>
            <a:pPr lvl="2"/>
            <a:r>
              <a:rPr lang="en-GB" sz="1200" b="1" dirty="0" smtClean="0">
                <a:solidFill>
                  <a:srgbClr val="000000"/>
                </a:solidFill>
              </a:rPr>
              <a:t>Intensity during positron injection almost an order of magnitude less</a:t>
            </a:r>
          </a:p>
          <a:p>
            <a:pPr marL="914400" lvl="2" indent="0">
              <a:buNone/>
            </a:pPr>
            <a:r>
              <a:rPr lang="en-GB" sz="1200" b="1" dirty="0" smtClean="0">
                <a:solidFill>
                  <a:schemeClr val="accent2"/>
                </a:solidFill>
              </a:rPr>
              <a:t>Only electron mode out of injection practically useful (less than 40%)</a:t>
            </a:r>
          </a:p>
          <a:p>
            <a:pPr marL="800100" lvl="1">
              <a:buFont typeface="Wingdings" charset="2"/>
              <a:buChar char="§"/>
            </a:pPr>
            <a:r>
              <a:rPr lang="en-GB" sz="1600" b="1" dirty="0" smtClean="0"/>
              <a:t>How long will be the KLOE run?</a:t>
            </a:r>
          </a:p>
          <a:p>
            <a:pPr marL="800100" lvl="1">
              <a:buFont typeface="Wingdings" charset="2"/>
              <a:buChar char="§"/>
            </a:pPr>
            <a:r>
              <a:rPr lang="en-GB" sz="1600" b="1" dirty="0" smtClean="0"/>
              <a:t>What will come after?</a:t>
            </a:r>
          </a:p>
          <a:p>
            <a:pPr marL="0" indent="0">
              <a:buNone/>
            </a:pPr>
            <a:r>
              <a:rPr lang="en-GB" sz="2000" b="1" dirty="0" smtClean="0">
                <a:solidFill>
                  <a:srgbClr val="C0504D"/>
                </a:solidFill>
              </a:rPr>
              <a:t>To Do</a:t>
            </a:r>
          </a:p>
          <a:p>
            <a:pPr>
              <a:buFont typeface="Wingdings" charset="2"/>
              <a:buChar char="§"/>
            </a:pPr>
            <a:r>
              <a:rPr lang="en-GB" sz="2000" b="1" dirty="0" smtClean="0">
                <a:solidFill>
                  <a:srgbClr val="C0504D"/>
                </a:solidFill>
              </a:rPr>
              <a:t>Short-medium term</a:t>
            </a:r>
          </a:p>
          <a:p>
            <a:pPr lvl="1">
              <a:buFont typeface="Wingdings" charset="2"/>
              <a:buChar char="§"/>
            </a:pPr>
            <a:r>
              <a:rPr lang="en-GB" sz="1600" dirty="0" smtClean="0">
                <a:solidFill>
                  <a:srgbClr val="000000"/>
                </a:solidFill>
              </a:rPr>
              <a:t>Pulse </a:t>
            </a:r>
            <a:r>
              <a:rPr lang="en-GB" sz="1600" dirty="0">
                <a:solidFill>
                  <a:srgbClr val="000000"/>
                </a:solidFill>
              </a:rPr>
              <a:t>length &gt;40 </a:t>
            </a:r>
            <a:r>
              <a:rPr lang="en-GB" sz="1600" dirty="0" smtClean="0">
                <a:solidFill>
                  <a:srgbClr val="000000"/>
                </a:solidFill>
              </a:rPr>
              <a:t>ns (buying 1 to 4500 ns </a:t>
            </a:r>
            <a:r>
              <a:rPr lang="en-GB" sz="1600" dirty="0" err="1" smtClean="0">
                <a:solidFill>
                  <a:srgbClr val="000000"/>
                </a:solidFill>
              </a:rPr>
              <a:t>pulser</a:t>
            </a:r>
            <a:r>
              <a:rPr lang="en-GB" sz="1600" dirty="0" smtClean="0">
                <a:solidFill>
                  <a:srgbClr val="000000"/>
                </a:solidFill>
              </a:rPr>
              <a:t> by the end of 2015)</a:t>
            </a:r>
          </a:p>
          <a:p>
            <a:pPr lvl="2">
              <a:buFont typeface="Wingdings" charset="2"/>
              <a:buChar char="§"/>
            </a:pPr>
            <a:r>
              <a:rPr lang="en-GB" sz="1200" dirty="0" smtClean="0">
                <a:solidFill>
                  <a:srgbClr val="000000"/>
                </a:solidFill>
              </a:rPr>
              <a:t>Probably “something” has to be done on the phase inversion or on the low-level RF to extend to several hundreds ns</a:t>
            </a:r>
          </a:p>
          <a:p>
            <a:pPr lvl="2">
              <a:buFont typeface="Wingdings" charset="2"/>
              <a:buChar char="§"/>
            </a:pPr>
            <a:r>
              <a:rPr lang="en-GB" sz="1200" dirty="0" smtClean="0">
                <a:solidFill>
                  <a:srgbClr val="000000"/>
                </a:solidFill>
              </a:rPr>
              <a:t>Possibility of a half-energy (350-400 MeV), high-luminosity run (100× more positrons on target) without SLED compression</a:t>
            </a:r>
            <a:endParaRPr lang="en-GB" sz="1200" dirty="0">
              <a:solidFill>
                <a:srgbClr val="000000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en-GB" sz="1600" dirty="0">
                <a:solidFill>
                  <a:srgbClr val="000000"/>
                </a:solidFill>
              </a:rPr>
              <a:t>Improved target for positron production</a:t>
            </a:r>
          </a:p>
          <a:p>
            <a:pPr lvl="1">
              <a:buFont typeface="Wingdings" charset="2"/>
              <a:buChar char="§"/>
            </a:pPr>
            <a:r>
              <a:rPr lang="en-GB" sz="1600" dirty="0">
                <a:solidFill>
                  <a:srgbClr val="000000"/>
                </a:solidFill>
              </a:rPr>
              <a:t>Improved collimation (aiming at hundreds of </a:t>
            </a:r>
            <a:r>
              <a:rPr lang="en-GB" sz="16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GB" sz="1600" dirty="0" err="1">
                <a:solidFill>
                  <a:srgbClr val="000000"/>
                </a:solidFill>
              </a:rPr>
              <a:t>rad</a:t>
            </a:r>
            <a:r>
              <a:rPr lang="en-GB" sz="1600" dirty="0" smtClean="0">
                <a:solidFill>
                  <a:srgbClr val="000000"/>
                </a:solidFill>
              </a:rPr>
              <a:t>)</a:t>
            </a:r>
          </a:p>
          <a:p>
            <a:pPr>
              <a:buFont typeface="Wingdings" charset="2"/>
              <a:buChar char="§"/>
            </a:pPr>
            <a:r>
              <a:rPr lang="en-GB" sz="2000" b="1" dirty="0" smtClean="0">
                <a:solidFill>
                  <a:srgbClr val="C0504D"/>
                </a:solidFill>
              </a:rPr>
              <a:t>Longer term</a:t>
            </a:r>
            <a:endParaRPr lang="en-GB" sz="2000" b="1" dirty="0">
              <a:solidFill>
                <a:srgbClr val="C0504D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en-GB" sz="1600" dirty="0"/>
              <a:t>Second beam line</a:t>
            </a:r>
          </a:p>
          <a:p>
            <a:pPr lvl="2">
              <a:buFont typeface="Wingdings" charset="2"/>
              <a:buChar char="§"/>
            </a:pPr>
            <a:r>
              <a:rPr lang="en-GB" sz="1200" dirty="0" smtClean="0"/>
              <a:t>PADME installation better to come right before the installation of additional beam-pipe and magnets</a:t>
            </a:r>
          </a:p>
          <a:p>
            <a:pPr lvl="2">
              <a:buFont typeface="Wingdings" charset="2"/>
              <a:buChar char="§"/>
            </a:pPr>
            <a:r>
              <a:rPr lang="en-GB" sz="1200" dirty="0" smtClean="0"/>
              <a:t>PADME run without a second BTF line would impact the operation (essentially no beam-tests during PADME runs) </a:t>
            </a:r>
          </a:p>
          <a:p>
            <a:pPr lvl="1">
              <a:buFont typeface="Wingdings" charset="2"/>
              <a:buChar char="§"/>
            </a:pPr>
            <a:r>
              <a:rPr lang="en-GB" sz="1600" dirty="0"/>
              <a:t>Energy upgrade</a:t>
            </a:r>
          </a:p>
          <a:p>
            <a:pPr lvl="2">
              <a:buFont typeface="Wingdings" charset="2"/>
              <a:buChar char="§"/>
            </a:pPr>
            <a:r>
              <a:rPr lang="en-GB" sz="1200" dirty="0" smtClean="0"/>
              <a:t>Implies a longer LINAC shutdown</a:t>
            </a:r>
          </a:p>
          <a:p>
            <a:pPr lvl="2">
              <a:buFont typeface="Wingdings" charset="2"/>
              <a:buChar char="§"/>
            </a:pPr>
            <a:r>
              <a:rPr lang="en-GB" sz="1200" dirty="0" smtClean="0"/>
              <a:t>Requires a significant financial effort</a:t>
            </a:r>
            <a:endParaRPr lang="en-GB" sz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Valente, PADME collaboration meeting 29 oct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945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Valente, PADME collaboration meeting 29 oct 2015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570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8643" y="653143"/>
            <a:ext cx="409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Looking forward for the fruits of our work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11740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98714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Call and Schedule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951836"/>
            <a:ext cx="4100286" cy="4868587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008"/>
              </a:spcBef>
              <a:buFont typeface="Wingdings" charset="2"/>
              <a:buChar char="§"/>
            </a:pPr>
            <a:r>
              <a:rPr lang="en-GB" sz="1800" b="1" dirty="0" smtClean="0">
                <a:latin typeface="Calibri"/>
                <a:cs typeface="Calibri"/>
              </a:rPr>
              <a:t>Two calls/year</a:t>
            </a:r>
            <a:r>
              <a:rPr lang="en-GB" sz="1800" dirty="0" smtClean="0">
                <a:latin typeface="Calibri"/>
                <a:cs typeface="Calibri"/>
              </a:rPr>
              <a:t>, typically ending in </a:t>
            </a:r>
            <a:r>
              <a:rPr lang="en-GB" sz="1800" b="1" dirty="0">
                <a:latin typeface="Calibri"/>
                <a:cs typeface="Calibri"/>
              </a:rPr>
              <a:t>N</a:t>
            </a:r>
            <a:r>
              <a:rPr lang="en-GB" sz="1800" b="1" dirty="0" smtClean="0">
                <a:latin typeface="Calibri"/>
                <a:cs typeface="Calibri"/>
              </a:rPr>
              <a:t>ovember</a:t>
            </a:r>
            <a:r>
              <a:rPr lang="en-GB" sz="1800" dirty="0" smtClean="0">
                <a:latin typeface="Calibri"/>
                <a:cs typeface="Calibri"/>
              </a:rPr>
              <a:t> and </a:t>
            </a:r>
            <a:r>
              <a:rPr lang="en-GB" sz="1800" b="1" dirty="0" smtClean="0">
                <a:latin typeface="Calibri"/>
                <a:cs typeface="Calibri"/>
              </a:rPr>
              <a:t>May</a:t>
            </a:r>
            <a:endParaRPr lang="en-GB" sz="1800" dirty="0">
              <a:latin typeface="Calibri"/>
              <a:cs typeface="Calibri"/>
            </a:endParaRPr>
          </a:p>
          <a:p>
            <a:pPr>
              <a:spcBef>
                <a:spcPts val="1008"/>
              </a:spcBef>
              <a:buFont typeface="Wingdings" charset="2"/>
              <a:buChar char="§"/>
            </a:pPr>
            <a:r>
              <a:rPr lang="en-GB" sz="1800" dirty="0" smtClean="0">
                <a:latin typeface="Calibri"/>
                <a:cs typeface="Calibri"/>
              </a:rPr>
              <a:t>Scheduled shifts from January to July and from September to December</a:t>
            </a:r>
          </a:p>
          <a:p>
            <a:pPr>
              <a:spcBef>
                <a:spcPts val="1008"/>
              </a:spcBef>
              <a:buFont typeface="Wingdings" charset="2"/>
              <a:buChar char="§"/>
            </a:pPr>
            <a:r>
              <a:rPr lang="en-GB" sz="1800" b="1" dirty="0" smtClean="0">
                <a:solidFill>
                  <a:schemeClr val="accent2"/>
                </a:solidFill>
                <a:latin typeface="Calibri"/>
                <a:cs typeface="Calibri"/>
              </a:rPr>
              <a:t>1 week shifts from Monday to Monday</a:t>
            </a:r>
          </a:p>
          <a:p>
            <a:pPr>
              <a:spcBef>
                <a:spcPts val="1008"/>
              </a:spcBef>
              <a:buFont typeface="Wingdings" charset="2"/>
              <a:buChar char="§"/>
            </a:pPr>
            <a:r>
              <a:rPr lang="en-GB" sz="1800" b="1" dirty="0" smtClean="0">
                <a:latin typeface="Calibri"/>
                <a:cs typeface="Calibri"/>
              </a:rPr>
              <a:t>Beam request web form:</a:t>
            </a:r>
            <a:endParaRPr lang="en-GB" sz="1500" b="1" dirty="0" smtClean="0">
              <a:latin typeface="Calibri"/>
              <a:cs typeface="Calibri"/>
            </a:endParaRPr>
          </a:p>
          <a:p>
            <a:pPr marL="0" indent="0">
              <a:spcBef>
                <a:spcPts val="1008"/>
              </a:spcBef>
              <a:buNone/>
            </a:pPr>
            <a:r>
              <a:rPr lang="en-GB" sz="1500" b="1" dirty="0" smtClean="0">
                <a:solidFill>
                  <a:schemeClr val="accent2"/>
                </a:solidFill>
                <a:latin typeface="Calibri"/>
                <a:cs typeface="Calibri"/>
              </a:rPr>
              <a:t>http://</a:t>
            </a:r>
            <a:r>
              <a:rPr lang="en-GB" sz="1500" b="1" dirty="0" err="1" smtClean="0">
                <a:solidFill>
                  <a:schemeClr val="accent2"/>
                </a:solidFill>
                <a:latin typeface="Calibri"/>
                <a:cs typeface="Calibri"/>
              </a:rPr>
              <a:t>www.lnf.infn.it</a:t>
            </a:r>
            <a:r>
              <a:rPr lang="en-GB" sz="1500" b="1" dirty="0" smtClean="0">
                <a:solidFill>
                  <a:schemeClr val="accent2"/>
                </a:solidFill>
                <a:latin typeface="Calibri"/>
                <a:cs typeface="Calibri"/>
              </a:rPr>
              <a:t>/</a:t>
            </a:r>
            <a:r>
              <a:rPr lang="en-GB" sz="1500" b="1" dirty="0" err="1" smtClean="0">
                <a:solidFill>
                  <a:schemeClr val="accent2"/>
                </a:solidFill>
                <a:latin typeface="Calibri"/>
                <a:cs typeface="Calibri"/>
              </a:rPr>
              <a:t>acceleratori</a:t>
            </a:r>
            <a:r>
              <a:rPr lang="en-GB" sz="1500" b="1" dirty="0" smtClean="0">
                <a:solidFill>
                  <a:schemeClr val="accent2"/>
                </a:solidFill>
                <a:latin typeface="Calibri"/>
                <a:cs typeface="Calibri"/>
              </a:rPr>
              <a:t>/</a:t>
            </a:r>
            <a:r>
              <a:rPr lang="en-GB" sz="1500" b="1" dirty="0" err="1" smtClean="0">
                <a:solidFill>
                  <a:schemeClr val="accent2"/>
                </a:solidFill>
                <a:latin typeface="Calibri"/>
                <a:cs typeface="Calibri"/>
              </a:rPr>
              <a:t>btf</a:t>
            </a:r>
            <a:r>
              <a:rPr lang="en-GB" sz="1500" b="1" dirty="0" smtClean="0">
                <a:solidFill>
                  <a:schemeClr val="accent2"/>
                </a:solidFill>
                <a:latin typeface="Calibri"/>
                <a:cs typeface="Calibri"/>
              </a:rPr>
              <a:t>/</a:t>
            </a:r>
            <a:r>
              <a:rPr lang="en-GB" sz="1500" b="1" dirty="0" err="1" smtClean="0">
                <a:solidFill>
                  <a:schemeClr val="accent2"/>
                </a:solidFill>
                <a:latin typeface="Calibri"/>
                <a:cs typeface="Calibri"/>
              </a:rPr>
              <a:t>request.html</a:t>
            </a:r>
            <a:endParaRPr lang="en-GB" sz="1800" dirty="0" smtClean="0">
              <a:latin typeface="Calibri"/>
              <a:cs typeface="Calibri"/>
            </a:endParaRPr>
          </a:p>
          <a:p>
            <a:pPr>
              <a:spcBef>
                <a:spcPts val="1008"/>
              </a:spcBef>
              <a:buFont typeface="Wingdings" charset="2"/>
              <a:buChar char="§"/>
            </a:pPr>
            <a:endParaRPr lang="en-GB" sz="1800" dirty="0" smtClean="0">
              <a:latin typeface="Calibri"/>
              <a:cs typeface="Calibri"/>
            </a:endParaRPr>
          </a:p>
          <a:p>
            <a:pPr>
              <a:spcBef>
                <a:spcPts val="1008"/>
              </a:spcBef>
              <a:buFont typeface="Wingdings" charset="2"/>
              <a:buChar char="§"/>
            </a:pPr>
            <a:r>
              <a:rPr lang="en-GB" sz="1800" b="1" dirty="0" smtClean="0">
                <a:latin typeface="Calibri"/>
                <a:cs typeface="Calibri"/>
              </a:rPr>
              <a:t>BTF</a:t>
            </a:r>
            <a:r>
              <a:rPr lang="en-GB" sz="1800" dirty="0" smtClean="0">
                <a:latin typeface="Calibri"/>
                <a:cs typeface="Calibri"/>
              </a:rPr>
              <a:t> running subject to regular </a:t>
            </a:r>
            <a:r>
              <a:rPr lang="en-GB" sz="1800" b="1" dirty="0" err="1" smtClean="0">
                <a:latin typeface="Calibri"/>
                <a:cs typeface="Calibri"/>
              </a:rPr>
              <a:t>linac</a:t>
            </a:r>
            <a:r>
              <a:rPr lang="en-GB" sz="1800" dirty="0" smtClean="0">
                <a:latin typeface="Calibri"/>
                <a:cs typeface="Calibri"/>
              </a:rPr>
              <a:t> operations</a:t>
            </a:r>
            <a:endParaRPr lang="en-GB" sz="1800" b="1" dirty="0" smtClean="0">
              <a:latin typeface="Calibri"/>
              <a:cs typeface="Calibri"/>
            </a:endParaRPr>
          </a:p>
          <a:p>
            <a:pPr>
              <a:spcBef>
                <a:spcPts val="1008"/>
              </a:spcBef>
              <a:buFont typeface="Wingdings" charset="2"/>
              <a:buChar char="§"/>
            </a:pPr>
            <a:r>
              <a:rPr lang="en-GB" sz="1800" b="1" dirty="0" smtClean="0">
                <a:latin typeface="Calibri"/>
                <a:cs typeface="Calibri"/>
              </a:rPr>
              <a:t>BTF</a:t>
            </a:r>
            <a:r>
              <a:rPr lang="en-GB" sz="1800" dirty="0" smtClean="0">
                <a:latin typeface="Calibri"/>
                <a:cs typeface="Calibri"/>
              </a:rPr>
              <a:t> planning strongly linked to the DA</a:t>
            </a:r>
            <a:r>
              <a:rPr lang="en-GB" sz="1800" dirty="0" smtClean="0">
                <a:latin typeface="Symbol" charset="2"/>
                <a:cs typeface="Symbol" charset="2"/>
              </a:rPr>
              <a:t>F</a:t>
            </a:r>
            <a:r>
              <a:rPr lang="en-GB" sz="1800" dirty="0" smtClean="0">
                <a:latin typeface="Calibri"/>
                <a:cs typeface="Calibri"/>
              </a:rPr>
              <a:t>NE one</a:t>
            </a:r>
            <a:endParaRPr lang="en-GB" sz="1800" baseline="30000" dirty="0" smtClean="0">
              <a:latin typeface="Calibri"/>
              <a:cs typeface="Calibri"/>
            </a:endParaRPr>
          </a:p>
          <a:p>
            <a:pPr>
              <a:spcBef>
                <a:spcPts val="1008"/>
              </a:spcBef>
              <a:buFont typeface="Wingdings" charset="2"/>
              <a:buChar char="§"/>
            </a:pPr>
            <a:r>
              <a:rPr lang="en-GB" sz="1800" b="1" dirty="0" smtClean="0">
                <a:latin typeface="Calibri"/>
                <a:cs typeface="Calibri"/>
              </a:rPr>
              <a:t>BTF Users Committee </a:t>
            </a:r>
            <a:r>
              <a:rPr lang="en-GB" sz="1800" dirty="0" smtClean="0">
                <a:latin typeface="Calibri"/>
                <a:cs typeface="Calibri"/>
              </a:rPr>
              <a:t>helps for the assignment of beam shifts</a:t>
            </a:r>
            <a:endParaRPr lang="en-GB" sz="1800" b="1" baseline="30000" dirty="0">
              <a:latin typeface="Calibri"/>
              <a:cs typeface="Calibri"/>
            </a:endParaRPr>
          </a:p>
          <a:p>
            <a:pPr>
              <a:spcBef>
                <a:spcPts val="1008"/>
              </a:spcBef>
              <a:buFont typeface="Wingdings" charset="2"/>
              <a:buChar char="§"/>
            </a:pPr>
            <a:r>
              <a:rPr lang="en-GB" sz="1700" dirty="0" smtClean="0">
                <a:latin typeface="Calibri"/>
                <a:cs typeface="Calibri"/>
              </a:rPr>
              <a:t>1 in 5 or 6 shifts dedicated to maintenance, facility improvements</a:t>
            </a:r>
          </a:p>
          <a:p>
            <a:pPr>
              <a:spcBef>
                <a:spcPts val="1008"/>
              </a:spcBef>
              <a:buFont typeface="Wingdings" charset="2"/>
              <a:buChar char="§"/>
            </a:pPr>
            <a:r>
              <a:rPr lang="en-GB" sz="1700" dirty="0" smtClean="0">
                <a:latin typeface="Calibri"/>
                <a:cs typeface="Calibri"/>
              </a:rPr>
              <a:t>High intensity runs to be agreed with RP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Valente, PADME collaboration meeting 29 oct 2015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287" y="818214"/>
            <a:ext cx="5047365" cy="3868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155" y="3027059"/>
            <a:ext cx="3435411" cy="3291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0348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9848" y="801999"/>
            <a:ext cx="6892128" cy="511265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CFA8-4BAC-ED4B-B1A1-3C94AC2947C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00431" y="2005556"/>
            <a:ext cx="586318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BTF</a:t>
            </a:r>
          </a:p>
          <a:p>
            <a:endParaRPr lang="en-US" sz="1600" b="1" dirty="0">
              <a:solidFill>
                <a:srgbClr val="FF0000"/>
              </a:solidFill>
            </a:endParaRPr>
          </a:p>
          <a:p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9341" y="1939173"/>
            <a:ext cx="1142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BTF 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control room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15701" y="1895990"/>
            <a:ext cx="79467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/>
              <a:t>Damping </a:t>
            </a:r>
          </a:p>
          <a:p>
            <a:pPr algn="ctr"/>
            <a:r>
              <a:rPr lang="en-US" sz="1050" dirty="0"/>
              <a:t>R</a:t>
            </a:r>
            <a:r>
              <a:rPr lang="en-US" sz="1050" dirty="0" smtClean="0"/>
              <a:t>ing</a:t>
            </a:r>
            <a:endParaRPr lang="en-US" sz="1050" dirty="0"/>
          </a:p>
        </p:txBody>
      </p:sp>
      <p:sp>
        <p:nvSpPr>
          <p:cNvPr id="13" name="TextBox 12"/>
          <p:cNvSpPr txBox="1"/>
          <p:nvPr/>
        </p:nvSpPr>
        <p:spPr>
          <a:xfrm rot="18900280">
            <a:off x="4908287" y="3105425"/>
            <a:ext cx="9282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t</a:t>
            </a:r>
            <a:r>
              <a:rPr lang="en-US" sz="1000" dirty="0" smtClean="0">
                <a:solidFill>
                  <a:srgbClr val="000000"/>
                </a:solidFill>
              </a:rPr>
              <a:t>ransfer line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3560546">
            <a:off x="3213121" y="5335935"/>
            <a:ext cx="9282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t</a:t>
            </a:r>
            <a:r>
              <a:rPr lang="en-US" sz="1000" dirty="0" smtClean="0">
                <a:solidFill>
                  <a:srgbClr val="000000"/>
                </a:solidFill>
              </a:rPr>
              <a:t>ransfer line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70284" y="6173344"/>
            <a:ext cx="11820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M</a:t>
            </a:r>
            <a:r>
              <a:rPr lang="en-US" sz="1600" dirty="0" smtClean="0">
                <a:solidFill>
                  <a:srgbClr val="000000"/>
                </a:solidFill>
              </a:rPr>
              <a:t>ain rings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39869" y="3944850"/>
            <a:ext cx="796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660066"/>
                </a:solidFill>
              </a:rPr>
              <a:t>LINAC</a:t>
            </a:r>
            <a:endParaRPr lang="en-US" sz="1600" b="1" dirty="0">
              <a:solidFill>
                <a:srgbClr val="66006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00487" y="1293099"/>
            <a:ext cx="114123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000000"/>
                </a:solidFill>
              </a:rPr>
              <a:t>Power supplies</a:t>
            </a:r>
            <a:endParaRPr lang="en-US" sz="1050" dirty="0">
              <a:solidFill>
                <a:srgbClr val="00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79857" y="4145878"/>
            <a:ext cx="379546" cy="0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157582" y="3171145"/>
            <a:ext cx="825114" cy="8522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982696" y="2475430"/>
            <a:ext cx="0" cy="3085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3570284" y="4040642"/>
            <a:ext cx="1091741" cy="66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872348" y="2847553"/>
            <a:ext cx="1075885" cy="110828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4798256" y="3153663"/>
            <a:ext cx="1075885" cy="110828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3546017" y="4245763"/>
            <a:ext cx="1091742" cy="1618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2971353" y="4683908"/>
            <a:ext cx="833202" cy="1521796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3117136" y="4290191"/>
            <a:ext cx="174615" cy="268466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itle 1"/>
          <p:cNvSpPr txBox="1">
            <a:spLocks/>
          </p:cNvSpPr>
          <p:nvPr/>
        </p:nvSpPr>
        <p:spPr>
          <a:xfrm>
            <a:off x="559686" y="0"/>
            <a:ext cx="8229600" cy="694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0090"/>
                </a:solidFill>
              </a:rPr>
              <a:t>The DA</a:t>
            </a:r>
            <a:r>
              <a:rPr lang="en-US" sz="3600" b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F</a:t>
            </a:r>
            <a:r>
              <a:rPr lang="en-US" sz="3600" b="1" dirty="0" smtClean="0">
                <a:solidFill>
                  <a:srgbClr val="000090"/>
                </a:solidFill>
              </a:rPr>
              <a:t>NE complex</a:t>
            </a:r>
            <a:endParaRPr lang="en-US" sz="36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51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9686" y="0"/>
            <a:ext cx="8229600" cy="694481"/>
          </a:xfrm>
        </p:spPr>
        <p:txBody>
          <a:bodyPr/>
          <a:lstStyle/>
          <a:p>
            <a:r>
              <a:rPr lang="en-US" sz="3600" dirty="0" smtClean="0"/>
              <a:t>DA</a:t>
            </a:r>
            <a:r>
              <a:rPr lang="en-US" sz="3600" dirty="0" smtClean="0">
                <a:latin typeface="Symbol" charset="2"/>
                <a:cs typeface="Symbol" charset="2"/>
              </a:rPr>
              <a:t>F</a:t>
            </a:r>
            <a:r>
              <a:rPr lang="en-US" sz="3600" dirty="0" smtClean="0"/>
              <a:t>NE timing</a:t>
            </a:r>
            <a:endParaRPr lang="en-US" sz="3600" dirty="0"/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0" t="4382" r="8586" b="30533"/>
          <a:stretch/>
        </p:blipFill>
        <p:spPr bwMode="auto">
          <a:xfrm>
            <a:off x="1269249" y="1002525"/>
            <a:ext cx="5633900" cy="36920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068788" y="1070112"/>
            <a:ext cx="2752926" cy="73866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25 or 50 Hz repetition rate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Last bunch every second always to spectrometer line</a:t>
            </a:r>
          </a:p>
        </p:txBody>
      </p:sp>
      <p:sp>
        <p:nvSpPr>
          <p:cNvPr id="8" name="TextBox 7"/>
          <p:cNvSpPr txBox="1"/>
          <p:nvPr/>
        </p:nvSpPr>
        <p:spPr>
          <a:xfrm rot="3319601">
            <a:off x="1203187" y="3251012"/>
            <a:ext cx="941283" cy="253916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Spectrometer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48040" y="2692572"/>
            <a:ext cx="615382" cy="253916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BTF line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700298">
            <a:off x="2402669" y="1636504"/>
            <a:ext cx="889987" cy="253916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Accumulator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58950" y="3482253"/>
            <a:ext cx="761014" cy="253916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Main rings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4013" y="6342084"/>
            <a:ext cx="2895600" cy="365125"/>
          </a:xfrm>
        </p:spPr>
        <p:txBody>
          <a:bodyPr/>
          <a:lstStyle/>
          <a:p>
            <a:r>
              <a:rPr lang="en-US" smtClean="0"/>
              <a:t>P. Valente, PADME collaboration meeting 29 oct 2015</a:t>
            </a:r>
            <a:endParaRPr lang="en-US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0" y="4711442"/>
            <a:ext cx="9144000" cy="3318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90"/>
              </a:buClr>
              <a:buFont typeface="Wingdings" charset="2"/>
              <a:buChar char="§"/>
            </a:pPr>
            <a:r>
              <a:rPr lang="en-US" sz="1400" b="1" dirty="0">
                <a:solidFill>
                  <a:schemeClr val="tx2"/>
                </a:solidFill>
              </a:rPr>
              <a:t>LINAC</a:t>
            </a:r>
            <a:r>
              <a:rPr lang="en-US" sz="1400" dirty="0">
                <a:solidFill>
                  <a:schemeClr val="tx2"/>
                </a:solidFill>
              </a:rPr>
              <a:t> = LINAC shots are delivered at 25(50) </a:t>
            </a:r>
            <a:r>
              <a:rPr lang="en-US" sz="1400" dirty="0" smtClean="0">
                <a:solidFill>
                  <a:schemeClr val="tx2"/>
                </a:solidFill>
              </a:rPr>
              <a:t>pulses/s </a:t>
            </a:r>
            <a:r>
              <a:rPr lang="en-US" sz="1400" dirty="0">
                <a:solidFill>
                  <a:schemeClr val="tx2"/>
                </a:solidFill>
              </a:rPr>
              <a:t>and dumped at the end of </a:t>
            </a:r>
            <a:r>
              <a:rPr lang="en-US" sz="1400" dirty="0" smtClean="0">
                <a:solidFill>
                  <a:schemeClr val="tx2"/>
                </a:solidFill>
              </a:rPr>
              <a:t>TL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0" y="5043260"/>
            <a:ext cx="9144000" cy="528419"/>
          </a:xfrm>
          <a:prstGeom prst="rect">
            <a:avLst/>
          </a:prstGeom>
          <a:solidFill>
            <a:srgbClr val="E8D6F8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5"/>
              </a:buClr>
              <a:buFont typeface="Wingdings" charset="2"/>
              <a:buChar char="§"/>
            </a:pPr>
            <a:r>
              <a:rPr lang="en-US" sz="1400" b="1" dirty="0" smtClean="0"/>
              <a:t>LINAC</a:t>
            </a:r>
            <a:r>
              <a:rPr lang="en-US" sz="1400" b="1" dirty="0"/>
              <a:t>+BTF</a:t>
            </a:r>
            <a:r>
              <a:rPr lang="en-US" sz="1400" dirty="0"/>
              <a:t> = LINAC shots are delivered with a selectable duty cycle to </a:t>
            </a:r>
            <a:r>
              <a:rPr lang="en-US" sz="1400" dirty="0" smtClean="0"/>
              <a:t>BTF: 1 </a:t>
            </a:r>
            <a:r>
              <a:rPr lang="en-US" sz="1400" dirty="0"/>
              <a:t>to 24(49) </a:t>
            </a:r>
            <a:r>
              <a:rPr lang="en-US" sz="1400" dirty="0" smtClean="0"/>
              <a:t>pulses/s. </a:t>
            </a:r>
            <a:r>
              <a:rPr lang="en-US" sz="1400" dirty="0"/>
              <a:t>R</a:t>
            </a:r>
            <a:r>
              <a:rPr lang="en-US" sz="1400" dirty="0" smtClean="0"/>
              <a:t>emaining pulses are </a:t>
            </a:r>
            <a:r>
              <a:rPr lang="en-US" sz="1400" dirty="0"/>
              <a:t>dumped at the end of the </a:t>
            </a:r>
            <a:r>
              <a:rPr lang="en-US" sz="1400" dirty="0" smtClean="0"/>
              <a:t>TL</a:t>
            </a:r>
            <a:endParaRPr lang="en-US" sz="14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0" y="5571679"/>
            <a:ext cx="9144000" cy="1288646"/>
          </a:xfrm>
          <a:prstGeom prst="rect">
            <a:avLst/>
          </a:prstGeom>
          <a:solidFill>
            <a:srgbClr val="BBD8F7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3"/>
              </a:buClr>
              <a:buFont typeface="Wingdings" charset="2"/>
              <a:buChar char="§"/>
            </a:pPr>
            <a:r>
              <a:rPr lang="en-US" sz="1400" b="1" dirty="0" smtClean="0"/>
              <a:t>GLOBAL</a:t>
            </a:r>
            <a:r>
              <a:rPr lang="en-US" sz="1400" dirty="0" smtClean="0"/>
              <a:t> = </a:t>
            </a:r>
            <a:r>
              <a:rPr lang="en-US" sz="1400" dirty="0"/>
              <a:t>LINAC shots are delivered with a variable duty cycle to BTF according to injection parameter in </a:t>
            </a:r>
            <a:r>
              <a:rPr lang="en-US" sz="1400" dirty="0" smtClean="0"/>
              <a:t>ACCUMULATOR </a:t>
            </a:r>
          </a:p>
          <a:p>
            <a:pPr lvl="1">
              <a:buClr>
                <a:schemeClr val="accent4"/>
              </a:buClr>
              <a:buFont typeface="Wingdings" charset="2"/>
              <a:buChar char="§"/>
            </a:pPr>
            <a:r>
              <a:rPr lang="en-US" sz="1200" b="1" dirty="0"/>
              <a:t>NO INJECTION </a:t>
            </a:r>
            <a:r>
              <a:rPr lang="en-US" sz="1200" dirty="0" smtClean="0"/>
              <a:t>= </a:t>
            </a:r>
            <a:r>
              <a:rPr lang="en-US" sz="1200" dirty="0"/>
              <a:t>SELECTABLE from 1 to 24(49) pulse per second </a:t>
            </a:r>
          </a:p>
          <a:p>
            <a:pPr lvl="1">
              <a:buClr>
                <a:schemeClr val="accent4"/>
              </a:buClr>
              <a:buFont typeface="Wingdings" charset="2"/>
              <a:buChar char="§"/>
            </a:pPr>
            <a:r>
              <a:rPr lang="en-US" sz="1200" b="1" dirty="0"/>
              <a:t>INJECTION</a:t>
            </a:r>
            <a:r>
              <a:rPr lang="en-US" sz="1200" dirty="0"/>
              <a:t> </a:t>
            </a:r>
            <a:r>
              <a:rPr lang="en-US" sz="1200" dirty="0" smtClean="0"/>
              <a:t>= </a:t>
            </a:r>
            <a:r>
              <a:rPr lang="en-US" sz="1200" dirty="0"/>
              <a:t>the injection needs are DAΦNE </a:t>
            </a:r>
            <a:r>
              <a:rPr lang="en-US" sz="1200" dirty="0" smtClean="0"/>
              <a:t>Control Room </a:t>
            </a:r>
            <a:r>
              <a:rPr lang="en-US" sz="1200" dirty="0"/>
              <a:t>controlled. Typically injection pulses are at 2Hz, taking from 1 up to 7 LINAC bunches per sequence. BTF delivers 22 down to 10 bunches per </a:t>
            </a:r>
            <a:r>
              <a:rPr lang="en-US" sz="1200" dirty="0" smtClean="0"/>
              <a:t>second</a:t>
            </a:r>
            <a:endParaRPr lang="en-US" sz="1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465" y="2337569"/>
            <a:ext cx="2947893" cy="114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55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0" y="1152970"/>
            <a:ext cx="8816975" cy="258891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600" dirty="0">
                <a:solidFill>
                  <a:srgbClr val="000000"/>
                </a:solidFill>
                <a:cs typeface="Century Gothic"/>
              </a:rPr>
              <a:t>Adjustment of the number of particles can be </a:t>
            </a:r>
            <a:r>
              <a:rPr lang="en-US" sz="1600" dirty="0" smtClean="0">
                <a:solidFill>
                  <a:srgbClr val="000000"/>
                </a:solidFill>
                <a:cs typeface="Century Gothic"/>
              </a:rPr>
              <a:t>achieved:</a:t>
            </a:r>
          </a:p>
          <a:p>
            <a:pPr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en-US" sz="1600" u="sng" dirty="0" smtClean="0">
                <a:solidFill>
                  <a:srgbClr val="000000"/>
                </a:solidFill>
                <a:cs typeface="Century Gothic"/>
              </a:rPr>
              <a:t>Without </a:t>
            </a:r>
            <a:r>
              <a:rPr lang="en-US" sz="1600" u="sng" dirty="0">
                <a:solidFill>
                  <a:srgbClr val="000000"/>
                </a:solidFill>
                <a:cs typeface="Century Gothic"/>
              </a:rPr>
              <a:t>changing</a:t>
            </a:r>
            <a:r>
              <a:rPr lang="en-US" sz="1600" dirty="0">
                <a:solidFill>
                  <a:srgbClr val="000000"/>
                </a:solidFill>
                <a:cs typeface="Century Gothic"/>
              </a:rPr>
              <a:t> the momentum </a:t>
            </a:r>
            <a:r>
              <a:rPr lang="en-US" sz="1600" dirty="0" smtClean="0">
                <a:solidFill>
                  <a:srgbClr val="000000"/>
                </a:solidFill>
                <a:cs typeface="Century Gothic"/>
              </a:rPr>
              <a:t>resolution: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en-US" sz="1400" b="1" dirty="0" smtClean="0">
                <a:solidFill>
                  <a:schemeClr val="tx1"/>
                </a:solidFill>
                <a:cs typeface="Century Gothic"/>
              </a:rPr>
              <a:t>Modulating</a:t>
            </a:r>
            <a:r>
              <a:rPr lang="en-US" sz="1400" dirty="0" smtClean="0">
                <a:solidFill>
                  <a:schemeClr val="tx1"/>
                </a:solidFill>
                <a:cs typeface="Century Gothic"/>
              </a:rPr>
              <a:t> </a:t>
            </a:r>
            <a:r>
              <a:rPr lang="en-US" sz="1400" dirty="0">
                <a:solidFill>
                  <a:schemeClr val="tx1"/>
                </a:solidFill>
                <a:cs typeface="Century Gothic"/>
              </a:rPr>
              <a:t>the LINAC </a:t>
            </a:r>
            <a:r>
              <a:rPr lang="en-US" sz="1400" b="1" dirty="0">
                <a:solidFill>
                  <a:schemeClr val="tx1"/>
                </a:solidFill>
                <a:cs typeface="Century Gothic"/>
              </a:rPr>
              <a:t>current</a:t>
            </a:r>
            <a:r>
              <a:rPr lang="en-US" sz="1400" dirty="0">
                <a:solidFill>
                  <a:schemeClr val="tx1"/>
                </a:solidFill>
                <a:cs typeface="Century Gothic"/>
              </a:rPr>
              <a:t> [not possible in ‘parasitic mode’, </a:t>
            </a:r>
            <a:r>
              <a:rPr lang="en-US" sz="1400" dirty="0" smtClean="0">
                <a:solidFill>
                  <a:schemeClr val="tx1"/>
                </a:solidFill>
                <a:cs typeface="Century Gothic"/>
              </a:rPr>
              <a:t>rough] (transport </a:t>
            </a:r>
            <a:r>
              <a:rPr lang="en-US" sz="1400" dirty="0">
                <a:solidFill>
                  <a:schemeClr val="tx1"/>
                </a:solidFill>
                <a:cs typeface="Century Gothic"/>
              </a:rPr>
              <a:t>optics or modulators power/</a:t>
            </a:r>
            <a:r>
              <a:rPr lang="en-US" sz="1400" dirty="0" smtClean="0">
                <a:solidFill>
                  <a:schemeClr val="tx1"/>
                </a:solidFill>
                <a:cs typeface="Century Gothic"/>
              </a:rPr>
              <a:t>phase, etc.)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en-US" sz="1400" dirty="0">
                <a:solidFill>
                  <a:schemeClr val="accent6"/>
                </a:solidFill>
                <a:cs typeface="Century Gothic"/>
              </a:rPr>
              <a:t>Collimating the beam </a:t>
            </a:r>
            <a:r>
              <a:rPr lang="en-US" sz="1400" b="1" dirty="0">
                <a:solidFill>
                  <a:schemeClr val="accent6"/>
                </a:solidFill>
                <a:cs typeface="Century Gothic"/>
              </a:rPr>
              <a:t>before</a:t>
            </a:r>
            <a:r>
              <a:rPr lang="en-US" sz="1400" dirty="0">
                <a:solidFill>
                  <a:schemeClr val="accent6"/>
                </a:solidFill>
                <a:cs typeface="Century Gothic"/>
              </a:rPr>
              <a:t> the target, </a:t>
            </a:r>
            <a:r>
              <a:rPr lang="en-US" sz="1400" dirty="0" smtClean="0">
                <a:solidFill>
                  <a:schemeClr val="accent6"/>
                </a:solidFill>
                <a:cs typeface="Century Gothic"/>
              </a:rPr>
              <a:t>using the </a:t>
            </a:r>
            <a:r>
              <a:rPr lang="en-US" sz="1400" b="1" dirty="0">
                <a:solidFill>
                  <a:schemeClr val="accent6"/>
                </a:solidFill>
                <a:cs typeface="Century Gothic"/>
              </a:rPr>
              <a:t>up-stream vertical </a:t>
            </a:r>
            <a:r>
              <a:rPr lang="en-US" sz="1400" b="1" dirty="0" smtClean="0">
                <a:solidFill>
                  <a:schemeClr val="accent6"/>
                </a:solidFill>
                <a:cs typeface="Century Gothic"/>
              </a:rPr>
              <a:t>slits </a:t>
            </a:r>
            <a:r>
              <a:rPr lang="en-US" sz="1400" dirty="0" smtClean="0">
                <a:solidFill>
                  <a:schemeClr val="accent6"/>
                </a:solidFill>
                <a:cs typeface="Century Gothic"/>
              </a:rPr>
              <a:t>[large range]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en-US" sz="1400" dirty="0" smtClean="0">
                <a:solidFill>
                  <a:srgbClr val="FE0CFF"/>
                </a:solidFill>
                <a:cs typeface="Century Gothic"/>
              </a:rPr>
              <a:t>Choosing one of the three </a:t>
            </a:r>
            <a:r>
              <a:rPr lang="en-US" sz="1400" b="1" dirty="0" smtClean="0">
                <a:solidFill>
                  <a:srgbClr val="FE0CFF"/>
                </a:solidFill>
                <a:cs typeface="Century Gothic"/>
              </a:rPr>
              <a:t>target depths</a:t>
            </a:r>
            <a:r>
              <a:rPr lang="en-US" sz="1400" dirty="0" smtClean="0">
                <a:solidFill>
                  <a:srgbClr val="FE0CFF"/>
                </a:solidFill>
                <a:cs typeface="Century Gothic"/>
              </a:rPr>
              <a:t> </a:t>
            </a:r>
            <a:r>
              <a:rPr lang="en-US" sz="1400" dirty="0">
                <a:solidFill>
                  <a:srgbClr val="FE0CFF"/>
                </a:solidFill>
                <a:cs typeface="Century Gothic"/>
              </a:rPr>
              <a:t>[step </a:t>
            </a:r>
            <a:r>
              <a:rPr lang="en-US" sz="1400" dirty="0" smtClean="0">
                <a:solidFill>
                  <a:srgbClr val="FE0CFF"/>
                </a:solidFill>
                <a:cs typeface="Century Gothic"/>
              </a:rPr>
              <a:t>change, very reproducible]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en-US" sz="1400" dirty="0" smtClean="0">
                <a:solidFill>
                  <a:srgbClr val="800000"/>
                </a:solidFill>
                <a:cs typeface="Century Gothic"/>
              </a:rPr>
              <a:t>Collimating the beam </a:t>
            </a:r>
            <a:r>
              <a:rPr lang="en-US" sz="1400" b="1" dirty="0" smtClean="0">
                <a:solidFill>
                  <a:srgbClr val="800000"/>
                </a:solidFill>
                <a:cs typeface="Century Gothic"/>
              </a:rPr>
              <a:t>after</a:t>
            </a:r>
            <a:r>
              <a:rPr lang="en-US" sz="1400" dirty="0" smtClean="0">
                <a:solidFill>
                  <a:srgbClr val="800000"/>
                </a:solidFill>
                <a:cs typeface="Century Gothic"/>
              </a:rPr>
              <a:t> the dipole, using the </a:t>
            </a:r>
            <a:r>
              <a:rPr lang="en-US" sz="1400" b="1" dirty="0">
                <a:solidFill>
                  <a:srgbClr val="800000"/>
                </a:solidFill>
                <a:cs typeface="Century Gothic"/>
              </a:rPr>
              <a:t>down-stream vertical </a:t>
            </a:r>
            <a:r>
              <a:rPr lang="en-US" sz="1400" b="1" dirty="0" smtClean="0">
                <a:solidFill>
                  <a:srgbClr val="800000"/>
                </a:solidFill>
                <a:cs typeface="Century Gothic"/>
              </a:rPr>
              <a:t>slits </a:t>
            </a:r>
            <a:r>
              <a:rPr lang="en-US" sz="1400" dirty="0" smtClean="0">
                <a:solidFill>
                  <a:srgbClr val="800000"/>
                </a:solidFill>
                <a:cs typeface="Century Gothic"/>
              </a:rPr>
              <a:t>[fine, small </a:t>
            </a:r>
            <a:r>
              <a:rPr lang="en-US" sz="1400" dirty="0">
                <a:solidFill>
                  <a:srgbClr val="800000"/>
                </a:solidFill>
                <a:cs typeface="Century Gothic"/>
              </a:rPr>
              <a:t>range</a:t>
            </a:r>
            <a:r>
              <a:rPr lang="en-US" sz="1400" dirty="0" smtClean="0">
                <a:solidFill>
                  <a:srgbClr val="800000"/>
                </a:solidFill>
                <a:cs typeface="Century Gothic"/>
              </a:rPr>
              <a:t>]</a:t>
            </a:r>
          </a:p>
          <a:p>
            <a:pPr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en-US" sz="1600" dirty="0" smtClean="0">
                <a:solidFill>
                  <a:schemeClr val="tx1"/>
                </a:solidFill>
                <a:cs typeface="Century Gothic"/>
              </a:rPr>
              <a:t>Also </a:t>
            </a:r>
            <a:r>
              <a:rPr lang="en-US" sz="1600" u="sng" dirty="0">
                <a:solidFill>
                  <a:schemeClr val="tx1"/>
                </a:solidFill>
                <a:cs typeface="Century Gothic"/>
              </a:rPr>
              <a:t>changing</a:t>
            </a:r>
            <a:r>
              <a:rPr lang="en-US" sz="1600" dirty="0">
                <a:solidFill>
                  <a:schemeClr val="tx1"/>
                </a:solidFill>
                <a:cs typeface="Century Gothic"/>
              </a:rPr>
              <a:t> the momentum </a:t>
            </a:r>
            <a:r>
              <a:rPr lang="en-US" sz="1600" dirty="0" smtClean="0">
                <a:solidFill>
                  <a:schemeClr val="tx1"/>
                </a:solidFill>
                <a:cs typeface="Century Gothic"/>
              </a:rPr>
              <a:t>resolution: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en-US" sz="1400" dirty="0" smtClean="0">
                <a:solidFill>
                  <a:srgbClr val="FF0000"/>
                </a:solidFill>
                <a:cs typeface="Century Gothic"/>
              </a:rPr>
              <a:t>Closing</a:t>
            </a:r>
            <a:r>
              <a:rPr lang="en-US" sz="1400" dirty="0">
                <a:solidFill>
                  <a:srgbClr val="FF0000"/>
                </a:solidFill>
                <a:cs typeface="Century Gothic"/>
              </a:rPr>
              <a:t>/Opening </a:t>
            </a:r>
            <a:r>
              <a:rPr lang="en-US" sz="1400" dirty="0" smtClean="0">
                <a:solidFill>
                  <a:srgbClr val="FF0000"/>
                </a:solidFill>
                <a:cs typeface="Century Gothic"/>
              </a:rPr>
              <a:t>the </a:t>
            </a:r>
            <a:r>
              <a:rPr lang="en-US" sz="1400" b="1" dirty="0">
                <a:solidFill>
                  <a:srgbClr val="FF0000"/>
                </a:solidFill>
                <a:cs typeface="Century Gothic"/>
              </a:rPr>
              <a:t>horizontal </a:t>
            </a:r>
            <a:r>
              <a:rPr lang="en-US" sz="1400" b="1" dirty="0" smtClean="0">
                <a:solidFill>
                  <a:srgbClr val="FF0000"/>
                </a:solidFill>
                <a:cs typeface="Century Gothic"/>
              </a:rPr>
              <a:t>collimators </a:t>
            </a:r>
            <a:r>
              <a:rPr lang="en-US" sz="1400" dirty="0" smtClean="0">
                <a:solidFill>
                  <a:srgbClr val="FF0000"/>
                </a:solidFill>
                <a:cs typeface="Century Gothic"/>
              </a:rPr>
              <a:t>[both upstream and downstream]</a:t>
            </a:r>
            <a:endParaRPr lang="en-US" sz="1400" dirty="0">
              <a:solidFill>
                <a:srgbClr val="FF0000"/>
              </a:solidFill>
              <a:cs typeface="Century Gothic"/>
            </a:endParaRPr>
          </a:p>
        </p:txBody>
      </p:sp>
      <p:pic>
        <p:nvPicPr>
          <p:cNvPr id="31749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263" y="3972788"/>
            <a:ext cx="3644900" cy="198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11"/>
          <p:cNvSpPr>
            <a:spLocks noChangeArrowheads="1"/>
          </p:cNvSpPr>
          <p:nvPr/>
        </p:nvSpPr>
        <p:spPr bwMode="auto">
          <a:xfrm>
            <a:off x="2118688" y="5300279"/>
            <a:ext cx="181758" cy="179997"/>
          </a:xfrm>
          <a:prstGeom prst="rect">
            <a:avLst/>
          </a:prstGeom>
          <a:noFill/>
          <a:ln w="28575">
            <a:solidFill>
              <a:srgbClr val="FF0A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en-US"/>
          </a:p>
        </p:txBody>
      </p:sp>
      <p:cxnSp>
        <p:nvCxnSpPr>
          <p:cNvPr id="31751" name="Straight Arrow Connector 12"/>
          <p:cNvCxnSpPr>
            <a:cxnSpLocks noChangeShapeType="1"/>
          </p:cNvCxnSpPr>
          <p:nvPr/>
        </p:nvCxnSpPr>
        <p:spPr bwMode="auto">
          <a:xfrm flipV="1">
            <a:off x="731215" y="5422176"/>
            <a:ext cx="936625" cy="34925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2" name="Straight Arrow Connector 13"/>
          <p:cNvCxnSpPr>
            <a:cxnSpLocks noChangeShapeType="1"/>
          </p:cNvCxnSpPr>
          <p:nvPr/>
        </p:nvCxnSpPr>
        <p:spPr bwMode="auto">
          <a:xfrm>
            <a:off x="3941138" y="4426814"/>
            <a:ext cx="215900" cy="215900"/>
          </a:xfrm>
          <a:prstGeom prst="straightConnector1">
            <a:avLst/>
          </a:prstGeom>
          <a:noFill/>
          <a:ln w="28575">
            <a:solidFill>
              <a:srgbClr val="EC0007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3" name="Straight Arrow Connector 14"/>
          <p:cNvCxnSpPr>
            <a:cxnSpLocks noChangeShapeType="1"/>
          </p:cNvCxnSpPr>
          <p:nvPr/>
        </p:nvCxnSpPr>
        <p:spPr bwMode="auto">
          <a:xfrm flipH="1" flipV="1">
            <a:off x="4215775" y="4696690"/>
            <a:ext cx="179388" cy="192087"/>
          </a:xfrm>
          <a:prstGeom prst="straightConnector1">
            <a:avLst/>
          </a:prstGeom>
          <a:noFill/>
          <a:ln w="28575">
            <a:solidFill>
              <a:srgbClr val="EC0007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4" name="Straight Arrow Connector 15"/>
          <p:cNvCxnSpPr>
            <a:cxnSpLocks noChangeShapeType="1"/>
          </p:cNvCxnSpPr>
          <p:nvPr/>
        </p:nvCxnSpPr>
        <p:spPr bwMode="auto">
          <a:xfrm>
            <a:off x="3123575" y="5077688"/>
            <a:ext cx="12700" cy="233363"/>
          </a:xfrm>
          <a:prstGeom prst="straightConnector1">
            <a:avLst/>
          </a:prstGeom>
          <a:noFill/>
          <a:ln w="28575">
            <a:solidFill>
              <a:srgbClr val="EC0007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5" name="Straight Arrow Connector 19"/>
          <p:cNvCxnSpPr>
            <a:cxnSpLocks noChangeShapeType="1"/>
          </p:cNvCxnSpPr>
          <p:nvPr/>
        </p:nvCxnSpPr>
        <p:spPr bwMode="auto">
          <a:xfrm rot="10800000">
            <a:off x="3136275" y="5384076"/>
            <a:ext cx="12700" cy="233363"/>
          </a:xfrm>
          <a:prstGeom prst="straightConnector1">
            <a:avLst/>
          </a:prstGeom>
          <a:noFill/>
          <a:ln w="28575">
            <a:solidFill>
              <a:srgbClr val="EC0007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6" name="Straight Arrow Connector 20"/>
          <p:cNvCxnSpPr>
            <a:cxnSpLocks noChangeShapeType="1"/>
          </p:cNvCxnSpPr>
          <p:nvPr/>
        </p:nvCxnSpPr>
        <p:spPr bwMode="auto">
          <a:xfrm>
            <a:off x="3934790" y="4574451"/>
            <a:ext cx="155575" cy="155575"/>
          </a:xfrm>
          <a:prstGeom prst="straightConnector1">
            <a:avLst/>
          </a:prstGeom>
          <a:noFill/>
          <a:ln w="28575">
            <a:solidFill>
              <a:schemeClr val="accent6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7" name="Straight Arrow Connector 21"/>
          <p:cNvCxnSpPr>
            <a:cxnSpLocks noChangeShapeType="1"/>
          </p:cNvCxnSpPr>
          <p:nvPr/>
        </p:nvCxnSpPr>
        <p:spPr bwMode="auto">
          <a:xfrm flipH="1" flipV="1">
            <a:off x="4118938" y="4757014"/>
            <a:ext cx="133350" cy="144463"/>
          </a:xfrm>
          <a:prstGeom prst="straightConnector1">
            <a:avLst/>
          </a:prstGeom>
          <a:noFill/>
          <a:ln w="28575">
            <a:solidFill>
              <a:schemeClr val="accent6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9" name="Straight Arrow Connector 23"/>
          <p:cNvCxnSpPr>
            <a:cxnSpLocks noChangeShapeType="1"/>
          </p:cNvCxnSpPr>
          <p:nvPr/>
        </p:nvCxnSpPr>
        <p:spPr bwMode="auto">
          <a:xfrm flipV="1">
            <a:off x="1920250" y="5439639"/>
            <a:ext cx="0" cy="180975"/>
          </a:xfrm>
          <a:prstGeom prst="straightConnector1">
            <a:avLst/>
          </a:prstGeom>
          <a:noFill/>
          <a:ln w="28575">
            <a:solidFill>
              <a:schemeClr val="accent6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9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3497" y="3780275"/>
            <a:ext cx="3273423" cy="303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2"/>
          <p:cNvSpPr/>
          <p:nvPr/>
        </p:nvSpPr>
        <p:spPr bwMode="auto">
          <a:xfrm>
            <a:off x="8325302" y="4582978"/>
            <a:ext cx="129687" cy="1933636"/>
          </a:xfrm>
          <a:custGeom>
            <a:avLst/>
            <a:gdLst>
              <a:gd name="connsiteX0" fmla="*/ 0 w 69850"/>
              <a:gd name="connsiteY0" fmla="*/ 0 h 1543050"/>
              <a:gd name="connsiteX1" fmla="*/ 69850 w 69850"/>
              <a:gd name="connsiteY1" fmla="*/ 0 h 1543050"/>
              <a:gd name="connsiteX2" fmla="*/ 69850 w 69850"/>
              <a:gd name="connsiteY2" fmla="*/ 1543050 h 1543050"/>
              <a:gd name="connsiteX3" fmla="*/ 0 w 69850"/>
              <a:gd name="connsiteY3" fmla="*/ 1543050 h 1543050"/>
              <a:gd name="connsiteX4" fmla="*/ 0 w 69850"/>
              <a:gd name="connsiteY4" fmla="*/ 0 h 1543050"/>
              <a:gd name="connsiteX0" fmla="*/ 0 w 69850"/>
              <a:gd name="connsiteY0" fmla="*/ 0 h 1543050"/>
              <a:gd name="connsiteX1" fmla="*/ 34925 w 69850"/>
              <a:gd name="connsiteY1" fmla="*/ 31750 h 1543050"/>
              <a:gd name="connsiteX2" fmla="*/ 69850 w 69850"/>
              <a:gd name="connsiteY2" fmla="*/ 0 h 1543050"/>
              <a:gd name="connsiteX3" fmla="*/ 69850 w 69850"/>
              <a:gd name="connsiteY3" fmla="*/ 1543050 h 1543050"/>
              <a:gd name="connsiteX4" fmla="*/ 0 w 69850"/>
              <a:gd name="connsiteY4" fmla="*/ 1543050 h 1543050"/>
              <a:gd name="connsiteX5" fmla="*/ 0 w 69850"/>
              <a:gd name="connsiteY5" fmla="*/ 0 h 1543050"/>
              <a:gd name="connsiteX0" fmla="*/ 0 w 69850"/>
              <a:gd name="connsiteY0" fmla="*/ 0 h 1565275"/>
              <a:gd name="connsiteX1" fmla="*/ 34925 w 69850"/>
              <a:gd name="connsiteY1" fmla="*/ 53975 h 1565275"/>
              <a:gd name="connsiteX2" fmla="*/ 69850 w 69850"/>
              <a:gd name="connsiteY2" fmla="*/ 22225 h 1565275"/>
              <a:gd name="connsiteX3" fmla="*/ 69850 w 69850"/>
              <a:gd name="connsiteY3" fmla="*/ 1565275 h 1565275"/>
              <a:gd name="connsiteX4" fmla="*/ 0 w 69850"/>
              <a:gd name="connsiteY4" fmla="*/ 1565275 h 1565275"/>
              <a:gd name="connsiteX5" fmla="*/ 0 w 69850"/>
              <a:gd name="connsiteY5" fmla="*/ 0 h 1565275"/>
              <a:gd name="connsiteX0" fmla="*/ 0 w 69850"/>
              <a:gd name="connsiteY0" fmla="*/ 0 h 1565275"/>
              <a:gd name="connsiteX1" fmla="*/ 34925 w 69850"/>
              <a:gd name="connsiteY1" fmla="*/ 53975 h 1565275"/>
              <a:gd name="connsiteX2" fmla="*/ 66675 w 69850"/>
              <a:gd name="connsiteY2" fmla="*/ 92075 h 1565275"/>
              <a:gd name="connsiteX3" fmla="*/ 69850 w 69850"/>
              <a:gd name="connsiteY3" fmla="*/ 1565275 h 1565275"/>
              <a:gd name="connsiteX4" fmla="*/ 0 w 69850"/>
              <a:gd name="connsiteY4" fmla="*/ 1565275 h 1565275"/>
              <a:gd name="connsiteX5" fmla="*/ 0 w 69850"/>
              <a:gd name="connsiteY5" fmla="*/ 0 h 1565275"/>
              <a:gd name="connsiteX0" fmla="*/ 0 w 69850"/>
              <a:gd name="connsiteY0" fmla="*/ 0 h 1565275"/>
              <a:gd name="connsiteX1" fmla="*/ 39777 w 69850"/>
              <a:gd name="connsiteY1" fmla="*/ 39319 h 1565275"/>
              <a:gd name="connsiteX2" fmla="*/ 66675 w 69850"/>
              <a:gd name="connsiteY2" fmla="*/ 92075 h 1565275"/>
              <a:gd name="connsiteX3" fmla="*/ 69850 w 69850"/>
              <a:gd name="connsiteY3" fmla="*/ 1565275 h 1565275"/>
              <a:gd name="connsiteX4" fmla="*/ 0 w 69850"/>
              <a:gd name="connsiteY4" fmla="*/ 1565275 h 1565275"/>
              <a:gd name="connsiteX5" fmla="*/ 0 w 69850"/>
              <a:gd name="connsiteY5" fmla="*/ 0 h 1565275"/>
              <a:gd name="connsiteX0" fmla="*/ 0 w 71714"/>
              <a:gd name="connsiteY0" fmla="*/ 0 h 1565275"/>
              <a:gd name="connsiteX1" fmla="*/ 39777 w 71714"/>
              <a:gd name="connsiteY1" fmla="*/ 39319 h 1565275"/>
              <a:gd name="connsiteX2" fmla="*/ 71526 w 71714"/>
              <a:gd name="connsiteY2" fmla="*/ 77419 h 1565275"/>
              <a:gd name="connsiteX3" fmla="*/ 69850 w 71714"/>
              <a:gd name="connsiteY3" fmla="*/ 1565275 h 1565275"/>
              <a:gd name="connsiteX4" fmla="*/ 0 w 71714"/>
              <a:gd name="connsiteY4" fmla="*/ 1565275 h 1565275"/>
              <a:gd name="connsiteX5" fmla="*/ 0 w 71714"/>
              <a:gd name="connsiteY5" fmla="*/ 0 h 156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714" h="1565275">
                <a:moveTo>
                  <a:pt x="0" y="0"/>
                </a:moveTo>
                <a:cubicBezTo>
                  <a:pt x="11642" y="0"/>
                  <a:pt x="28135" y="39319"/>
                  <a:pt x="39777" y="39319"/>
                </a:cubicBezTo>
                <a:lnTo>
                  <a:pt x="71526" y="77419"/>
                </a:lnTo>
                <a:cubicBezTo>
                  <a:pt x="72584" y="568486"/>
                  <a:pt x="68792" y="1074208"/>
                  <a:pt x="69850" y="1565275"/>
                </a:cubicBezTo>
                <a:lnTo>
                  <a:pt x="0" y="1565275"/>
                </a:lnTo>
                <a:lnTo>
                  <a:pt x="0" y="0"/>
                </a:lnTo>
                <a:close/>
              </a:path>
            </a:pathLst>
          </a:custGeom>
          <a:solidFill>
            <a:srgbClr val="EC0007">
              <a:alpha val="37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21" name="Straight Arrow Connector 14"/>
          <p:cNvCxnSpPr>
            <a:cxnSpLocks noChangeShapeType="1"/>
          </p:cNvCxnSpPr>
          <p:nvPr/>
        </p:nvCxnSpPr>
        <p:spPr bwMode="auto">
          <a:xfrm flipH="1">
            <a:off x="8168084" y="6091695"/>
            <a:ext cx="432000" cy="1"/>
          </a:xfrm>
          <a:prstGeom prst="straightConnector1">
            <a:avLst/>
          </a:prstGeom>
          <a:noFill/>
          <a:ln w="28575">
            <a:solidFill>
              <a:srgbClr val="EC0007"/>
            </a:solidFill>
            <a:miter lim="800000"/>
            <a:headEnd type="triangle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9450" y="4871203"/>
            <a:ext cx="440473" cy="1967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263" y="5028976"/>
            <a:ext cx="440473" cy="1967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5588" y="5067993"/>
            <a:ext cx="440473" cy="19679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1288" y="5039480"/>
            <a:ext cx="440473" cy="196790"/>
          </a:xfrm>
          <a:prstGeom prst="rect">
            <a:avLst/>
          </a:prstGeom>
        </p:spPr>
      </p:pic>
      <p:cxnSp>
        <p:nvCxnSpPr>
          <p:cNvPr id="35" name="Straight Arrow Connector 22"/>
          <p:cNvCxnSpPr>
            <a:cxnSpLocks noChangeShapeType="1"/>
          </p:cNvCxnSpPr>
          <p:nvPr/>
        </p:nvCxnSpPr>
        <p:spPr bwMode="auto">
          <a:xfrm>
            <a:off x="1921838" y="5190402"/>
            <a:ext cx="0" cy="180975"/>
          </a:xfrm>
          <a:prstGeom prst="straightConnector1">
            <a:avLst/>
          </a:prstGeom>
          <a:noFill/>
          <a:ln w="28575">
            <a:solidFill>
              <a:schemeClr val="accent6"/>
            </a:solidFill>
            <a:miter lim="800000"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Arrow Connector 14"/>
          <p:cNvCxnSpPr>
            <a:cxnSpLocks noChangeShapeType="1"/>
          </p:cNvCxnSpPr>
          <p:nvPr/>
        </p:nvCxnSpPr>
        <p:spPr bwMode="auto">
          <a:xfrm>
            <a:off x="8388343" y="4453531"/>
            <a:ext cx="0" cy="263865"/>
          </a:xfrm>
          <a:prstGeom prst="straightConnector1">
            <a:avLst/>
          </a:prstGeom>
          <a:noFill/>
          <a:ln w="28575">
            <a:solidFill>
              <a:srgbClr val="800000"/>
            </a:solidFill>
            <a:miter lim="800000"/>
            <a:headEnd type="triangle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itle 1"/>
          <p:cNvSpPr txBox="1">
            <a:spLocks/>
          </p:cNvSpPr>
          <p:nvPr/>
        </p:nvSpPr>
        <p:spPr>
          <a:xfrm>
            <a:off x="559686" y="0"/>
            <a:ext cx="8229600" cy="694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000000"/>
                </a:solidFill>
              </a:rPr>
              <a:t>Beam intensity fine tuning</a:t>
            </a:r>
            <a:endParaRPr lang="en-US" sz="3200" b="1" dirty="0">
              <a:solidFill>
                <a:srgbClr val="000000"/>
              </a:solidFill>
            </a:endParaRPr>
          </a:p>
        </p:txBody>
      </p:sp>
      <p:cxnSp>
        <p:nvCxnSpPr>
          <p:cNvPr id="38" name="Straight Arrow Connector 14"/>
          <p:cNvCxnSpPr>
            <a:cxnSpLocks noChangeShapeType="1"/>
          </p:cNvCxnSpPr>
          <p:nvPr/>
        </p:nvCxnSpPr>
        <p:spPr bwMode="auto">
          <a:xfrm flipH="1">
            <a:off x="6617008" y="3963993"/>
            <a:ext cx="3663" cy="406660"/>
          </a:xfrm>
          <a:prstGeom prst="straightConnector1">
            <a:avLst/>
          </a:prstGeom>
          <a:noFill/>
          <a:ln w="28575">
            <a:solidFill>
              <a:schemeClr val="accent6"/>
            </a:solidFill>
            <a:miter lim="800000"/>
            <a:headEnd type="triangle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894013" y="6342084"/>
            <a:ext cx="2895600" cy="365125"/>
          </a:xfrm>
        </p:spPr>
        <p:txBody>
          <a:bodyPr/>
          <a:lstStyle/>
          <a:p>
            <a:r>
              <a:rPr lang="en-US" smtClean="0"/>
              <a:t>P. Valente, PADME collaboration meeting 29 oct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48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Valente, PADME collaboration meeting 29 oct 2015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255"/>
            <a:ext cx="9216000" cy="68780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92199" y="6422972"/>
            <a:ext cx="72327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Target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845592" y="2147506"/>
            <a:ext cx="143748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Pulsed dipoles 3</a:t>
            </a:r>
            <a:r>
              <a:rPr lang="en-US" sz="1200" dirty="0" smtClean="0"/>
              <a:t>°/6</a:t>
            </a:r>
            <a:r>
              <a:rPr lang="en-US" sz="1200" dirty="0"/>
              <a:t>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07890" y="376022"/>
            <a:ext cx="1285750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/>
              <a:t>Accelerating section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048358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799"/>
          </a:xfrm>
        </p:spPr>
        <p:txBody>
          <a:bodyPr>
            <a:normAutofit fontScale="90000"/>
          </a:bodyPr>
          <a:lstStyle/>
          <a:p>
            <a:r>
              <a:rPr lang="en-GB" sz="3600" smtClean="0"/>
              <a:t>BTF strong points …</a:t>
            </a:r>
            <a:endParaRPr lang="en-GB" sz="36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Valente, PADME collaboration meeting 29 oct 2015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" y="609799"/>
            <a:ext cx="7176168" cy="53682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 smtClean="0"/>
              <a:t>Efficiency</a:t>
            </a:r>
          </a:p>
          <a:p>
            <a:pPr lvl="1">
              <a:buFont typeface="Wingdings" charset="2"/>
              <a:buChar char="§"/>
            </a:pPr>
            <a:r>
              <a:rPr lang="en-GB" sz="1400" dirty="0" smtClean="0"/>
              <a:t>Taking out the </a:t>
            </a:r>
            <a:r>
              <a:rPr lang="en-GB" sz="1400" b="1" dirty="0" err="1"/>
              <a:t>linac</a:t>
            </a:r>
            <a:r>
              <a:rPr lang="en-GB" sz="1400" dirty="0"/>
              <a:t> </a:t>
            </a:r>
            <a:r>
              <a:rPr lang="en-GB" sz="1400" b="1" dirty="0" smtClean="0"/>
              <a:t>down-time </a:t>
            </a:r>
            <a:r>
              <a:rPr lang="en-GB" sz="1400" dirty="0" smtClean="0"/>
              <a:t>and the dead-time during the </a:t>
            </a:r>
            <a:r>
              <a:rPr lang="en-GB" sz="1400" b="1" dirty="0" smtClean="0"/>
              <a:t>switch </a:t>
            </a:r>
            <a:r>
              <a:rPr lang="en-GB" sz="1400" dirty="0" smtClean="0"/>
              <a:t>of the </a:t>
            </a:r>
            <a:r>
              <a:rPr lang="en-GB" sz="1400" dirty="0" smtClean="0"/>
              <a:t>LINAC and </a:t>
            </a:r>
            <a:r>
              <a:rPr lang="en-GB" sz="1400" dirty="0" smtClean="0"/>
              <a:t>the transfer lines from electron to positron mode, the fraction of time with beam available to BTF is &gt;90%</a:t>
            </a:r>
          </a:p>
          <a:p>
            <a:pPr lvl="1">
              <a:buFont typeface="Wingdings" charset="2"/>
              <a:buChar char="§"/>
            </a:pPr>
            <a:r>
              <a:rPr lang="en-GB" sz="1400" dirty="0" smtClean="0"/>
              <a:t>However during </a:t>
            </a:r>
            <a:r>
              <a:rPr lang="en-GB" sz="1400" b="1" dirty="0" smtClean="0"/>
              <a:t>injections for DA</a:t>
            </a:r>
            <a:r>
              <a:rPr lang="en-GB" sz="1400" b="1" dirty="0" smtClean="0">
                <a:latin typeface="Symbol" charset="2"/>
                <a:cs typeface="Symbol" charset="2"/>
              </a:rPr>
              <a:t>F</a:t>
            </a:r>
            <a:r>
              <a:rPr lang="en-GB" sz="1400" b="1" dirty="0" smtClean="0"/>
              <a:t>NE</a:t>
            </a:r>
            <a:r>
              <a:rPr lang="en-GB" sz="1400" dirty="0" smtClean="0"/>
              <a:t> the number of bunches available to BTF goes down from 49 to 2 per second</a:t>
            </a:r>
          </a:p>
          <a:p>
            <a:pPr marL="0" indent="0">
              <a:buNone/>
            </a:pPr>
            <a:r>
              <a:rPr lang="en-GB" sz="2000" b="1" dirty="0" smtClean="0"/>
              <a:t>Flexibility</a:t>
            </a:r>
          </a:p>
          <a:p>
            <a:pPr lvl="1">
              <a:buFont typeface="Wingdings" charset="2"/>
              <a:buChar char="§"/>
            </a:pPr>
            <a:r>
              <a:rPr lang="en-GB" sz="1400" dirty="0" smtClean="0"/>
              <a:t>Beam parameters can be adjusted in fairly wide ranges, </a:t>
            </a:r>
            <a:r>
              <a:rPr lang="en-GB" sz="1400" b="1" dirty="0" smtClean="0"/>
              <a:t>quickly</a:t>
            </a:r>
            <a:r>
              <a:rPr lang="en-GB" sz="1400" dirty="0" smtClean="0"/>
              <a:t> and with a good </a:t>
            </a:r>
            <a:r>
              <a:rPr lang="en-GB" sz="1400" b="1" dirty="0" smtClean="0"/>
              <a:t>reproducibility</a:t>
            </a:r>
          </a:p>
          <a:p>
            <a:pPr marL="0" indent="0">
              <a:buNone/>
            </a:pPr>
            <a:r>
              <a:rPr lang="en-GB" sz="1800" b="1" dirty="0" smtClean="0"/>
              <a:t>User-friendly diagnostics</a:t>
            </a:r>
          </a:p>
          <a:p>
            <a:pPr lvl="1">
              <a:buFont typeface="Wingdings" charset="2"/>
              <a:buChar char="§"/>
            </a:pPr>
            <a:r>
              <a:rPr lang="en-GB" sz="1400" dirty="0" smtClean="0"/>
              <a:t>Diagnostics has been continuously improved during  the years, both from the point of view of </a:t>
            </a:r>
            <a:r>
              <a:rPr lang="en-GB" sz="1400" b="1" dirty="0" smtClean="0"/>
              <a:t>performance</a:t>
            </a:r>
            <a:r>
              <a:rPr lang="en-GB" sz="1400" dirty="0" smtClean="0"/>
              <a:t> and </a:t>
            </a:r>
            <a:r>
              <a:rPr lang="en-GB" sz="1400" b="1" dirty="0" smtClean="0"/>
              <a:t>ease of use</a:t>
            </a:r>
          </a:p>
          <a:p>
            <a:pPr lvl="1">
              <a:buFont typeface="Wingdings" charset="2"/>
              <a:buChar char="§"/>
            </a:pPr>
            <a:r>
              <a:rPr lang="en-GB" sz="1400" dirty="0" smtClean="0"/>
              <a:t>In particular </a:t>
            </a:r>
            <a:r>
              <a:rPr lang="en-GB" sz="1400" b="1" dirty="0" smtClean="0"/>
              <a:t>GEM TPC </a:t>
            </a:r>
            <a:r>
              <a:rPr lang="en-GB" sz="1400" dirty="0" smtClean="0"/>
              <a:t>and </a:t>
            </a:r>
            <a:r>
              <a:rPr lang="en-GB" sz="1400" b="1" dirty="0" err="1" smtClean="0"/>
              <a:t>MediPix</a:t>
            </a:r>
            <a:r>
              <a:rPr lang="en-GB" sz="1400" b="1" dirty="0" smtClean="0"/>
              <a:t>/</a:t>
            </a:r>
            <a:r>
              <a:rPr lang="en-GB" sz="1400" b="1" dirty="0" err="1" smtClean="0"/>
              <a:t>FitPix</a:t>
            </a:r>
            <a:r>
              <a:rPr lang="en-GB" sz="1400" dirty="0" smtClean="0"/>
              <a:t> detectors allows real-time adjustment and monitoring of the beam spot size and position</a:t>
            </a:r>
          </a:p>
          <a:p>
            <a:pPr lvl="1">
              <a:buFont typeface="Wingdings" charset="2"/>
              <a:buChar char="§"/>
            </a:pPr>
            <a:r>
              <a:rPr lang="en-GB" sz="1400" dirty="0" smtClean="0"/>
              <a:t>Calorimeter particle counting and WCM intensity measurement</a:t>
            </a:r>
          </a:p>
          <a:p>
            <a:pPr marL="57150" indent="0">
              <a:buNone/>
            </a:pPr>
            <a:r>
              <a:rPr lang="en-GB" sz="1800" b="1" dirty="0" smtClean="0"/>
              <a:t>Wide range of services</a:t>
            </a:r>
          </a:p>
          <a:p>
            <a:pPr lvl="1">
              <a:buFont typeface="Wingdings" charset="2"/>
              <a:buChar char="§"/>
            </a:pPr>
            <a:r>
              <a:rPr lang="en-GB" sz="1400" dirty="0" smtClean="0"/>
              <a:t>Network, DAQ, gas distribution</a:t>
            </a:r>
          </a:p>
          <a:p>
            <a:pPr lvl="1">
              <a:buFont typeface="Wingdings" charset="2"/>
              <a:buChar char="§"/>
            </a:pPr>
            <a:r>
              <a:rPr lang="en-GB" sz="1400" dirty="0" smtClean="0"/>
              <a:t>Magnetic fields</a:t>
            </a:r>
          </a:p>
          <a:p>
            <a:pPr lvl="1">
              <a:buFont typeface="Wingdings" charset="2"/>
              <a:buChar char="§"/>
            </a:pPr>
            <a:r>
              <a:rPr lang="en-GB" sz="1400" dirty="0" smtClean="0"/>
              <a:t>Remotely controlled x-y trolley, linear and rotation stages</a:t>
            </a:r>
          </a:p>
          <a:p>
            <a:pPr lvl="1">
              <a:buFont typeface="Wingdings" charset="2"/>
              <a:buChar char="§"/>
            </a:pPr>
            <a:r>
              <a:rPr lang="en-GB" sz="1400" dirty="0" smtClean="0"/>
              <a:t>Vacuum and (with some limitation) cryogenics setups</a:t>
            </a:r>
          </a:p>
          <a:p>
            <a:pPr lvl="1">
              <a:buFont typeface="Wingdings" charset="2"/>
              <a:buChar char="§"/>
            </a:pPr>
            <a:endParaRPr lang="en-GB" sz="1400" dirty="0" smtClean="0"/>
          </a:p>
          <a:p>
            <a:pPr marL="457200" lvl="1" indent="0">
              <a:buNone/>
            </a:pPr>
            <a:endParaRPr lang="en-GB" sz="14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69030" y="1146751"/>
            <a:ext cx="1377286" cy="1266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034" y="4757477"/>
            <a:ext cx="1635261" cy="1356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521" y="4757477"/>
            <a:ext cx="1626307" cy="1356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410" t="8067" r="4622" b="3968"/>
          <a:stretch/>
        </p:blipFill>
        <p:spPr>
          <a:xfrm>
            <a:off x="7257349" y="2836306"/>
            <a:ext cx="1819259" cy="167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48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GB" sz="3600" smtClean="0"/>
              <a:t>… and limitations</a:t>
            </a:r>
            <a:endParaRPr lang="en-GB" sz="36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Valente, PADME collaboration meeting 29 oct 2015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-2" y="389167"/>
            <a:ext cx="7375073" cy="5594668"/>
          </a:xfrm>
        </p:spPr>
        <p:txBody>
          <a:bodyPr>
            <a:noAutofit/>
          </a:bodyPr>
          <a:lstStyle/>
          <a:p>
            <a:pPr marL="57150" indent="0">
              <a:buNone/>
            </a:pPr>
            <a:endParaRPr lang="en-GB" sz="1800" b="1" dirty="0" smtClean="0"/>
          </a:p>
          <a:p>
            <a:pPr lvl="1">
              <a:buFont typeface="Wingdings" charset="2"/>
              <a:buChar char="§"/>
            </a:pPr>
            <a:r>
              <a:rPr lang="en-GB" sz="1400" dirty="0" smtClean="0"/>
              <a:t>In </a:t>
            </a:r>
            <a:r>
              <a:rPr lang="en-GB" sz="1400" b="1" dirty="0" smtClean="0"/>
              <a:t>parasitic</a:t>
            </a:r>
            <a:r>
              <a:rPr lang="en-GB" sz="1400" dirty="0" smtClean="0"/>
              <a:t> operations</a:t>
            </a:r>
          </a:p>
          <a:p>
            <a:pPr lvl="2">
              <a:buFont typeface="Wingdings" charset="2"/>
              <a:buChar char="§"/>
            </a:pPr>
            <a:r>
              <a:rPr lang="en-GB" sz="1000" dirty="0"/>
              <a:t>T</a:t>
            </a:r>
            <a:r>
              <a:rPr lang="en-GB" sz="1000" dirty="0" smtClean="0"/>
              <a:t>he </a:t>
            </a:r>
            <a:r>
              <a:rPr lang="en-GB" sz="1000" b="1" dirty="0" smtClean="0">
                <a:solidFill>
                  <a:schemeClr val="accent2"/>
                </a:solidFill>
              </a:rPr>
              <a:t>duty cycle </a:t>
            </a:r>
            <a:r>
              <a:rPr lang="en-GB" sz="1000" dirty="0" smtClean="0"/>
              <a:t>is limited, mainly by the switch between electrons and positrons, but more importantly the </a:t>
            </a:r>
            <a:r>
              <a:rPr lang="en-GB" sz="1000" b="1" dirty="0" smtClean="0">
                <a:solidFill>
                  <a:schemeClr val="accent2"/>
                </a:solidFill>
              </a:rPr>
              <a:t>intensity of the beam </a:t>
            </a:r>
            <a:r>
              <a:rPr lang="en-GB" sz="1000" dirty="0" smtClean="0"/>
              <a:t>on the BTF target (and thus downstream in the BTF line) changes by almost an order of magnitude in the two modes</a:t>
            </a:r>
          </a:p>
          <a:p>
            <a:pPr lvl="2">
              <a:buFont typeface="Wingdings" charset="2"/>
              <a:buChar char="§"/>
            </a:pPr>
            <a:r>
              <a:rPr lang="en-GB" sz="1000" b="1" dirty="0" smtClean="0">
                <a:solidFill>
                  <a:schemeClr val="accent2"/>
                </a:solidFill>
              </a:rPr>
              <a:t>The maximum energy is limited to 500 MeV (in “single particle”, lower at high intensity) </a:t>
            </a:r>
          </a:p>
          <a:p>
            <a:pPr lvl="2">
              <a:buFont typeface="Wingdings" charset="2"/>
              <a:buChar char="§"/>
            </a:pPr>
            <a:r>
              <a:rPr lang="en-GB" sz="1000" b="1" dirty="0" smtClean="0">
                <a:solidFill>
                  <a:srgbClr val="C0504D"/>
                </a:solidFill>
              </a:rPr>
              <a:t>The bunch length is fixed at 10 ns</a:t>
            </a:r>
          </a:p>
          <a:p>
            <a:pPr lvl="1">
              <a:buFont typeface="Wingdings" charset="2"/>
              <a:buChar char="§"/>
            </a:pPr>
            <a:r>
              <a:rPr lang="en-GB" sz="1400" dirty="0" smtClean="0"/>
              <a:t>Working with the BTF target </a:t>
            </a:r>
          </a:p>
          <a:p>
            <a:pPr lvl="2">
              <a:buFont typeface="Wingdings" charset="2"/>
              <a:buChar char="§"/>
            </a:pPr>
            <a:r>
              <a:rPr lang="en-GB" sz="1000" dirty="0" smtClean="0"/>
              <a:t>The </a:t>
            </a:r>
            <a:r>
              <a:rPr lang="en-GB" sz="1000" b="1" dirty="0" smtClean="0">
                <a:solidFill>
                  <a:schemeClr val="accent2"/>
                </a:solidFill>
              </a:rPr>
              <a:t>maximum intensity</a:t>
            </a:r>
            <a:r>
              <a:rPr lang="en-GB" sz="1000" dirty="0" smtClean="0"/>
              <a:t> is limited to 10</a:t>
            </a:r>
            <a:r>
              <a:rPr lang="en-GB" sz="1000" baseline="30000" dirty="0" smtClean="0"/>
              <a:t>3</a:t>
            </a:r>
            <a:r>
              <a:rPr lang="en-GB" sz="1000" dirty="0" smtClean="0"/>
              <a:t>-10</a:t>
            </a:r>
            <a:r>
              <a:rPr lang="en-GB" sz="1000" baseline="30000" dirty="0" smtClean="0"/>
              <a:t>4</a:t>
            </a:r>
            <a:r>
              <a:rPr lang="en-GB" sz="1000" dirty="0" smtClean="0"/>
              <a:t> particles/bunch only lowering the selected energy and opening the collimators, thus worsening the momentum resolution (up to 1-2%)</a:t>
            </a:r>
          </a:p>
          <a:p>
            <a:pPr lvl="1">
              <a:buFont typeface="Wingdings" charset="2"/>
              <a:buChar char="§"/>
            </a:pPr>
            <a:r>
              <a:rPr lang="en-GB" sz="1400" dirty="0" smtClean="0"/>
              <a:t>The beam spot</a:t>
            </a:r>
          </a:p>
          <a:p>
            <a:pPr lvl="2">
              <a:buFont typeface="Wingdings" charset="2"/>
              <a:buChar char="§"/>
            </a:pPr>
            <a:r>
              <a:rPr lang="en-GB" sz="1000" dirty="0" smtClean="0"/>
              <a:t>Is practically Gaussian, it’s not easy to have an </a:t>
            </a:r>
            <a:r>
              <a:rPr lang="en-GB" sz="1000" b="1" dirty="0" smtClean="0">
                <a:solidFill>
                  <a:schemeClr val="accent2"/>
                </a:solidFill>
              </a:rPr>
              <a:t>uniform intensity over a large area </a:t>
            </a:r>
            <a:r>
              <a:rPr lang="en-GB" sz="1000" dirty="0" smtClean="0"/>
              <a:t>even defocussing and working with the collimators</a:t>
            </a:r>
            <a:endParaRPr lang="en-GB" sz="1400" dirty="0" smtClean="0"/>
          </a:p>
          <a:p>
            <a:pPr lvl="1">
              <a:buFont typeface="Wingdings" charset="2"/>
              <a:buChar char="§"/>
            </a:pPr>
            <a:r>
              <a:rPr lang="en-GB" sz="1400" dirty="0" smtClean="0"/>
              <a:t>The angular divergence </a:t>
            </a:r>
          </a:p>
          <a:p>
            <a:pPr lvl="2">
              <a:buFont typeface="Wingdings" charset="2"/>
              <a:buChar char="§"/>
            </a:pPr>
            <a:r>
              <a:rPr lang="en-GB" sz="1000" dirty="0" smtClean="0">
                <a:solidFill>
                  <a:srgbClr val="C0504D"/>
                </a:solidFill>
              </a:rPr>
              <a:t>It’s of the order of </a:t>
            </a:r>
            <a:r>
              <a:rPr lang="en-GB" sz="1000" b="1" dirty="0" smtClean="0">
                <a:solidFill>
                  <a:srgbClr val="C0504D"/>
                </a:solidFill>
              </a:rPr>
              <a:t>1-2 </a:t>
            </a:r>
            <a:r>
              <a:rPr lang="en-GB" sz="1000" b="1" dirty="0" err="1" smtClean="0">
                <a:solidFill>
                  <a:srgbClr val="C0504D"/>
                </a:solidFill>
              </a:rPr>
              <a:t>mrad</a:t>
            </a:r>
            <a:r>
              <a:rPr lang="en-GB" sz="1000" dirty="0" smtClean="0">
                <a:solidFill>
                  <a:srgbClr val="C0504D"/>
                </a:solidFill>
              </a:rPr>
              <a:t>, essentially dominated by the Coulomb scattering on the</a:t>
            </a:r>
            <a:r>
              <a:rPr lang="en-GB" sz="1000" b="1" dirty="0" smtClean="0">
                <a:solidFill>
                  <a:srgbClr val="C0504D"/>
                </a:solidFill>
              </a:rPr>
              <a:t> exit</a:t>
            </a:r>
            <a:r>
              <a:rPr lang="en-GB" sz="1000" dirty="0" smtClean="0">
                <a:solidFill>
                  <a:srgbClr val="C0504D"/>
                </a:solidFill>
              </a:rPr>
              <a:t> </a:t>
            </a:r>
            <a:r>
              <a:rPr lang="en-GB" sz="1000" b="1" dirty="0" smtClean="0">
                <a:solidFill>
                  <a:srgbClr val="C0504D"/>
                </a:solidFill>
              </a:rPr>
              <a:t>window</a:t>
            </a:r>
            <a:r>
              <a:rPr lang="en-GB" sz="1000" dirty="0" smtClean="0">
                <a:solidFill>
                  <a:srgbClr val="C0504D"/>
                </a:solidFill>
              </a:rPr>
              <a:t> (500 </a:t>
            </a:r>
            <a:r>
              <a:rPr lang="en-GB" sz="1000" dirty="0" smtClean="0">
                <a:solidFill>
                  <a:srgbClr val="C0504D"/>
                </a:solidFill>
                <a:latin typeface="Symbol" charset="2"/>
                <a:cs typeface="Symbol" charset="2"/>
              </a:rPr>
              <a:t>m</a:t>
            </a:r>
            <a:r>
              <a:rPr lang="en-GB" sz="1000" dirty="0" smtClean="0">
                <a:solidFill>
                  <a:srgbClr val="C0504D"/>
                </a:solidFill>
              </a:rPr>
              <a:t>m thick Beryllium)</a:t>
            </a:r>
          </a:p>
          <a:p>
            <a:pPr lvl="2">
              <a:buFont typeface="Wingdings" charset="2"/>
              <a:buChar char="§"/>
            </a:pPr>
            <a:r>
              <a:rPr lang="en-GB" sz="1000" dirty="0" smtClean="0">
                <a:solidFill>
                  <a:srgbClr val="C0504D"/>
                </a:solidFill>
              </a:rPr>
              <a:t>The last dipole adds a significant </a:t>
            </a:r>
            <a:r>
              <a:rPr lang="en-GB" sz="1000" b="1" dirty="0" smtClean="0">
                <a:solidFill>
                  <a:srgbClr val="C0504D"/>
                </a:solidFill>
              </a:rPr>
              <a:t>dispersion</a:t>
            </a:r>
            <a:r>
              <a:rPr lang="en-GB" sz="1000" dirty="0" smtClean="0">
                <a:solidFill>
                  <a:srgbClr val="C0504D"/>
                </a:solidFill>
              </a:rPr>
              <a:t> when increasing the intensity: opening of the collimators the entrance angle in the energy selection dipole increases, thus spoiling the momentum resolution</a:t>
            </a:r>
            <a:endParaRPr lang="en-GB" sz="1400" dirty="0" smtClean="0">
              <a:solidFill>
                <a:srgbClr val="C0504D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en-GB" sz="1400" dirty="0" smtClean="0"/>
              <a:t>The </a:t>
            </a:r>
            <a:r>
              <a:rPr lang="en-GB" sz="1400" b="1" dirty="0" smtClean="0"/>
              <a:t>diagnostics</a:t>
            </a:r>
            <a:r>
              <a:rPr lang="en-GB" sz="1400" dirty="0" smtClean="0"/>
              <a:t> </a:t>
            </a:r>
          </a:p>
          <a:p>
            <a:pPr lvl="2">
              <a:buFont typeface="Wingdings" charset="2"/>
              <a:buChar char="§"/>
            </a:pPr>
            <a:r>
              <a:rPr lang="en-GB" sz="1000" dirty="0" smtClean="0"/>
              <a:t>Intensity is measured well in the low multiplicity range (by calorimeters) and above 10</a:t>
            </a:r>
            <a:r>
              <a:rPr lang="en-GB" sz="1000" baseline="30000" dirty="0" smtClean="0"/>
              <a:t>7</a:t>
            </a:r>
            <a:r>
              <a:rPr lang="en-GB" sz="1000" dirty="0"/>
              <a:t> </a:t>
            </a:r>
            <a:r>
              <a:rPr lang="en-GB" sz="1000" dirty="0" smtClean="0"/>
              <a:t>particles/bunch (without target, by Integrating Charge Toroid), but with </a:t>
            </a:r>
            <a:r>
              <a:rPr lang="en-GB" sz="1000" b="1" dirty="0" smtClean="0">
                <a:solidFill>
                  <a:schemeClr val="accent2"/>
                </a:solidFill>
              </a:rPr>
              <a:t>less accuracy in the intermediate range</a:t>
            </a:r>
          </a:p>
          <a:p>
            <a:pPr lvl="2">
              <a:buFont typeface="Wingdings" charset="2"/>
              <a:buChar char="§"/>
            </a:pPr>
            <a:r>
              <a:rPr lang="en-GB" sz="1000" dirty="0" err="1" smtClean="0"/>
              <a:t>MediPix</a:t>
            </a:r>
            <a:r>
              <a:rPr lang="en-GB" sz="1000" dirty="0" smtClean="0"/>
              <a:t>/</a:t>
            </a:r>
            <a:r>
              <a:rPr lang="en-GB" sz="1000" dirty="0" err="1" smtClean="0"/>
              <a:t>FitPix</a:t>
            </a:r>
            <a:r>
              <a:rPr lang="en-GB" sz="1000" dirty="0" smtClean="0"/>
              <a:t> are </a:t>
            </a:r>
            <a:r>
              <a:rPr lang="en-GB" sz="1000" b="1" dirty="0" smtClean="0"/>
              <a:t>imaging</a:t>
            </a:r>
            <a:r>
              <a:rPr lang="en-GB" sz="1000" dirty="0" smtClean="0"/>
              <a:t> detectors, </a:t>
            </a:r>
            <a:r>
              <a:rPr lang="en-GB" sz="1000" b="1" dirty="0" smtClean="0">
                <a:solidFill>
                  <a:schemeClr val="accent2"/>
                </a:solidFill>
              </a:rPr>
              <a:t>not really a tracking system</a:t>
            </a:r>
          </a:p>
          <a:p>
            <a:pPr lvl="2">
              <a:buFont typeface="Wingdings" charset="2"/>
              <a:buChar char="§"/>
            </a:pPr>
            <a:r>
              <a:rPr lang="en-GB" sz="1000" dirty="0" smtClean="0"/>
              <a:t>The GEM TPC has a sub-mm resolution only in the drift coordinate</a:t>
            </a:r>
          </a:p>
          <a:p>
            <a:pPr lvl="1">
              <a:buFont typeface="Wingdings" charset="2"/>
              <a:buChar char="§"/>
            </a:pPr>
            <a:r>
              <a:rPr lang="en-GB" sz="1400" b="1" dirty="0" smtClean="0"/>
              <a:t>Tagged photons</a:t>
            </a:r>
          </a:p>
          <a:p>
            <a:pPr lvl="2">
              <a:buFont typeface="Wingdings" charset="2"/>
              <a:buChar char="§"/>
            </a:pPr>
            <a:r>
              <a:rPr lang="en-GB" sz="1000" dirty="0" smtClean="0"/>
              <a:t>Are available, but with a </a:t>
            </a:r>
            <a:r>
              <a:rPr lang="en-GB" sz="1000" b="1" dirty="0" smtClean="0"/>
              <a:t>low rate </a:t>
            </a:r>
            <a:r>
              <a:rPr lang="en-GB" sz="1000" dirty="0" smtClean="0"/>
              <a:t>and</a:t>
            </a:r>
            <a:r>
              <a:rPr lang="en-GB" sz="1000" b="1" dirty="0" smtClean="0"/>
              <a:t> not uniform energy resolution</a:t>
            </a:r>
          </a:p>
          <a:p>
            <a:pPr lvl="1">
              <a:buFont typeface="Wingdings" charset="2"/>
              <a:buChar char="§"/>
            </a:pPr>
            <a:r>
              <a:rPr lang="en-GB" sz="1400" b="1" dirty="0" smtClean="0"/>
              <a:t>Neutrons</a:t>
            </a:r>
          </a:p>
          <a:p>
            <a:pPr lvl="2">
              <a:buFont typeface="Wingdings" charset="2"/>
              <a:buChar char="§"/>
            </a:pPr>
            <a:r>
              <a:rPr lang="en-GB" sz="1000" dirty="0" smtClean="0"/>
              <a:t>Can be produced, but with RP </a:t>
            </a:r>
            <a:r>
              <a:rPr lang="en-GB" sz="1000" b="1" dirty="0" smtClean="0"/>
              <a:t>limitations on the repetition rate and run duration</a:t>
            </a:r>
            <a:r>
              <a:rPr lang="en-GB" sz="1000" dirty="0" smtClean="0"/>
              <a:t>, </a:t>
            </a:r>
          </a:p>
          <a:p>
            <a:pPr lvl="2">
              <a:buFont typeface="Wingdings" charset="2"/>
              <a:buChar char="§"/>
            </a:pPr>
            <a:r>
              <a:rPr lang="en-GB" sz="1000" b="1" dirty="0" smtClean="0"/>
              <a:t>Diagnostics has to be improved</a:t>
            </a:r>
            <a:endParaRPr lang="en-GB" sz="10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189" y="1014891"/>
            <a:ext cx="1540105" cy="15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18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63467" y="2420200"/>
            <a:ext cx="8080201" cy="1038685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38000"/>
                </a:schemeClr>
              </a:gs>
              <a:gs pos="100000">
                <a:srgbClr val="FFFFFF">
                  <a:alpha val="38000"/>
                </a:srgb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63467" y="3458885"/>
            <a:ext cx="8080201" cy="2489954"/>
          </a:xfrm>
          <a:prstGeom prst="rect">
            <a:avLst/>
          </a:prstGeom>
          <a:gradFill flip="none" rotWithShape="1">
            <a:gsLst>
              <a:gs pos="0">
                <a:srgbClr val="F79646">
                  <a:alpha val="38000"/>
                </a:srgbClr>
              </a:gs>
              <a:gs pos="100000">
                <a:srgbClr val="FFFFFF">
                  <a:alpha val="3800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98929"/>
          </a:xfrm>
        </p:spPr>
        <p:txBody>
          <a:bodyPr>
            <a:noAutofit/>
          </a:bodyPr>
          <a:lstStyle/>
          <a:p>
            <a:r>
              <a:rPr lang="en-GB" sz="3200" dirty="0" smtClean="0"/>
              <a:t>BTF improvements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240" y="727795"/>
            <a:ext cx="8493269" cy="5221044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§"/>
            </a:pPr>
            <a:r>
              <a:rPr lang="en-GB" sz="1800" dirty="0" smtClean="0"/>
              <a:t>In the last years we have been constantly working in order to improve: </a:t>
            </a:r>
          </a:p>
          <a:p>
            <a:pPr lvl="1">
              <a:buFont typeface="Wingdings" charset="2"/>
              <a:buChar char="§"/>
            </a:pPr>
            <a:r>
              <a:rPr lang="en-GB" sz="1600" dirty="0" smtClean="0"/>
              <a:t>The </a:t>
            </a:r>
            <a:r>
              <a:rPr lang="en-GB" sz="1600" b="1" dirty="0" smtClean="0"/>
              <a:t>efficiency</a:t>
            </a:r>
            <a:r>
              <a:rPr lang="en-GB" sz="1600" dirty="0" smtClean="0"/>
              <a:t> in terms of beam </a:t>
            </a:r>
            <a:r>
              <a:rPr lang="en-GB" sz="1600" b="1" dirty="0" smtClean="0"/>
              <a:t>availability</a:t>
            </a:r>
            <a:r>
              <a:rPr lang="en-GB" sz="1600" dirty="0" smtClean="0"/>
              <a:t> and </a:t>
            </a:r>
            <a:r>
              <a:rPr lang="en-GB" sz="1600" b="1" dirty="0" smtClean="0"/>
              <a:t>stability</a:t>
            </a:r>
          </a:p>
          <a:p>
            <a:pPr lvl="1">
              <a:buFont typeface="Wingdings" charset="2"/>
              <a:buChar char="§"/>
            </a:pPr>
            <a:r>
              <a:rPr lang="en-GB" sz="1600" dirty="0" smtClean="0"/>
              <a:t>The </a:t>
            </a:r>
            <a:r>
              <a:rPr lang="en-GB" sz="1600" b="1" dirty="0" smtClean="0"/>
              <a:t>ease of tuning</a:t>
            </a:r>
            <a:r>
              <a:rPr lang="en-GB" sz="1600" dirty="0" smtClean="0"/>
              <a:t> of beam parameters, through a constant work on the diagnostics</a:t>
            </a:r>
          </a:p>
          <a:p>
            <a:pPr>
              <a:buFont typeface="Wingdings" charset="2"/>
              <a:buChar char="§"/>
            </a:pPr>
            <a:endParaRPr lang="en-GB" sz="1800" dirty="0" smtClean="0"/>
          </a:p>
          <a:p>
            <a:pPr>
              <a:buFont typeface="Wingdings" charset="2"/>
              <a:buChar char="§"/>
            </a:pPr>
            <a:r>
              <a:rPr lang="en-GB" sz="1800" dirty="0" smtClean="0"/>
              <a:t>We have also put forward a number of ideas in order to </a:t>
            </a:r>
            <a:r>
              <a:rPr lang="en-GB" sz="1800" b="1" dirty="0" smtClean="0"/>
              <a:t>widen the range of beam parameters</a:t>
            </a:r>
            <a:r>
              <a:rPr lang="en-GB" sz="1800" dirty="0" smtClean="0"/>
              <a:t>:</a:t>
            </a:r>
          </a:p>
          <a:p>
            <a:pPr lvl="1">
              <a:buFont typeface="Wingdings" charset="2"/>
              <a:buChar char="§"/>
            </a:pPr>
            <a:r>
              <a:rPr lang="en-GB" sz="1600" dirty="0" smtClean="0"/>
              <a:t>2003-2004: </a:t>
            </a:r>
            <a:r>
              <a:rPr lang="en-GB" sz="1600" b="1" dirty="0" smtClean="0"/>
              <a:t>Photon tagging</a:t>
            </a:r>
            <a:endParaRPr lang="en-GB" sz="1600" dirty="0" smtClean="0"/>
          </a:p>
          <a:p>
            <a:pPr lvl="1">
              <a:buFont typeface="Wingdings" charset="2"/>
              <a:buChar char="§"/>
            </a:pPr>
            <a:r>
              <a:rPr lang="en-GB" sz="1600" dirty="0" smtClean="0"/>
              <a:t>2008-2010: </a:t>
            </a:r>
            <a:r>
              <a:rPr lang="en-GB" sz="1600" b="1" dirty="0" err="1" smtClean="0"/>
              <a:t>n@BTF</a:t>
            </a:r>
            <a:r>
              <a:rPr lang="en-GB" sz="1600" dirty="0" smtClean="0"/>
              <a:t>, optimized target for studying the photo-production of neutrons</a:t>
            </a:r>
          </a:p>
          <a:p>
            <a:pPr lvl="1">
              <a:buFont typeface="Wingdings" charset="2"/>
              <a:buChar char="§"/>
            </a:pPr>
            <a:r>
              <a:rPr lang="en-GB" sz="1600" dirty="0" smtClean="0"/>
              <a:t>Upgrade of the shielding for high intensity operation</a:t>
            </a:r>
          </a:p>
          <a:p>
            <a:pPr lvl="1">
              <a:buFont typeface="Wingdings" charset="2"/>
              <a:buChar char="§"/>
            </a:pPr>
            <a:r>
              <a:rPr lang="en-GB" sz="1600" b="1" dirty="0" smtClean="0">
                <a:solidFill>
                  <a:srgbClr val="C0504D"/>
                </a:solidFill>
              </a:rPr>
              <a:t>Pulse length &gt;40 ns</a:t>
            </a:r>
          </a:p>
          <a:p>
            <a:pPr lvl="1">
              <a:buFont typeface="Wingdings" charset="2"/>
              <a:buChar char="§"/>
            </a:pPr>
            <a:r>
              <a:rPr lang="en-GB" sz="1600" b="1" dirty="0" smtClean="0">
                <a:solidFill>
                  <a:srgbClr val="C0504D"/>
                </a:solidFill>
              </a:rPr>
              <a:t>Improved target for positron production</a:t>
            </a:r>
          </a:p>
          <a:p>
            <a:pPr lvl="1">
              <a:buFont typeface="Wingdings" charset="2"/>
              <a:buChar char="§"/>
            </a:pPr>
            <a:r>
              <a:rPr lang="en-GB" sz="1600" b="1" dirty="0" smtClean="0">
                <a:solidFill>
                  <a:srgbClr val="C0504D"/>
                </a:solidFill>
              </a:rPr>
              <a:t>Improved collimation (aiming at hundreds of </a:t>
            </a:r>
            <a:r>
              <a:rPr lang="en-GB" sz="1600" b="1" dirty="0" err="1" smtClean="0">
                <a:solidFill>
                  <a:srgbClr val="C0504D"/>
                </a:solidFill>
                <a:latin typeface="Symbol" charset="2"/>
                <a:cs typeface="Symbol" charset="2"/>
              </a:rPr>
              <a:t>m</a:t>
            </a:r>
            <a:r>
              <a:rPr lang="en-GB" sz="1600" b="1" dirty="0" err="1" smtClean="0">
                <a:solidFill>
                  <a:srgbClr val="C0504D"/>
                </a:solidFill>
              </a:rPr>
              <a:t>rad</a:t>
            </a:r>
            <a:r>
              <a:rPr lang="en-GB" sz="1600" b="1" dirty="0" smtClean="0">
                <a:solidFill>
                  <a:srgbClr val="C0504D"/>
                </a:solidFill>
              </a:rPr>
              <a:t>)</a:t>
            </a:r>
          </a:p>
          <a:p>
            <a:pPr lvl="1">
              <a:buFont typeface="Wingdings" charset="2"/>
              <a:buChar char="§"/>
            </a:pPr>
            <a:r>
              <a:rPr lang="en-GB" sz="1600" b="1" dirty="0" smtClean="0">
                <a:solidFill>
                  <a:srgbClr val="C0504D"/>
                </a:solidFill>
              </a:rPr>
              <a:t>Second beam line</a:t>
            </a:r>
          </a:p>
          <a:p>
            <a:pPr lvl="1">
              <a:buFont typeface="Wingdings" charset="2"/>
              <a:buChar char="§"/>
            </a:pPr>
            <a:r>
              <a:rPr lang="en-GB" sz="1600" dirty="0" smtClean="0"/>
              <a:t>Improved photon tagging</a:t>
            </a:r>
          </a:p>
          <a:p>
            <a:pPr lvl="1">
              <a:buFont typeface="Wingdings" charset="2"/>
              <a:buChar char="§"/>
            </a:pPr>
            <a:r>
              <a:rPr lang="en-GB" sz="1600" dirty="0" err="1" smtClean="0"/>
              <a:t>Dosimetry</a:t>
            </a:r>
            <a:r>
              <a:rPr lang="en-GB" sz="1600" dirty="0" smtClean="0"/>
              <a:t> for irradiation</a:t>
            </a:r>
          </a:p>
          <a:p>
            <a:pPr lvl="1">
              <a:buFont typeface="Wingdings" charset="2"/>
              <a:buChar char="§"/>
            </a:pPr>
            <a:r>
              <a:rPr lang="en-GB" sz="1600" dirty="0" smtClean="0"/>
              <a:t>Integrated facility for space characterization</a:t>
            </a:r>
          </a:p>
          <a:p>
            <a:pPr lvl="1">
              <a:buFont typeface="Wingdings" charset="2"/>
              <a:buChar char="§"/>
            </a:pPr>
            <a:r>
              <a:rPr lang="en-GB" sz="1600" b="1" dirty="0" smtClean="0">
                <a:solidFill>
                  <a:schemeClr val="accent2"/>
                </a:solidFill>
              </a:rPr>
              <a:t>Energy upgrade</a:t>
            </a:r>
          </a:p>
          <a:p>
            <a:pPr lvl="1">
              <a:buFont typeface="Wingdings" charset="2"/>
              <a:buChar char="§"/>
            </a:pPr>
            <a:r>
              <a:rPr lang="en-GB" sz="1600" dirty="0" smtClean="0"/>
              <a:t>…</a:t>
            </a:r>
            <a:endParaRPr lang="en-GB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Valente, PADME collaboration meeting 29 oct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93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26357"/>
          </a:xfrm>
        </p:spPr>
        <p:txBody>
          <a:bodyPr>
            <a:noAutofit/>
          </a:bodyPr>
          <a:lstStyle/>
          <a:p>
            <a:r>
              <a:rPr lang="en-US" sz="3200" dirty="0" smtClean="0"/>
              <a:t>Bunch length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Valente, PADME collaboration meeting 29 oct 2015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1311" y="586657"/>
            <a:ext cx="8385490" cy="2468505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en-GB" sz="1600" dirty="0" smtClean="0"/>
              <a:t>Diluting in time electrons/positrons in one </a:t>
            </a:r>
            <a:r>
              <a:rPr lang="en-GB" sz="1600" dirty="0" err="1" smtClean="0"/>
              <a:t>linac</a:t>
            </a:r>
            <a:r>
              <a:rPr lang="en-GB" sz="1600" dirty="0" smtClean="0"/>
              <a:t> bunch can be very useful for a number of applications (e.g. decreasing pile-up)</a:t>
            </a:r>
          </a:p>
          <a:p>
            <a:pPr>
              <a:buFont typeface="Wingdings" charset="2"/>
              <a:buChar char="§"/>
            </a:pPr>
            <a:r>
              <a:rPr lang="en-GB" sz="1600" dirty="0" smtClean="0"/>
              <a:t>Assuming constant current from the gun cathode, a longer pulse will correspond to a</a:t>
            </a:r>
            <a:r>
              <a:rPr lang="en-GB" sz="1600" b="1" dirty="0" smtClean="0"/>
              <a:t> larger beam charge</a:t>
            </a:r>
          </a:p>
          <a:p>
            <a:pPr>
              <a:buFont typeface="Wingdings" charset="2"/>
              <a:buChar char="§"/>
            </a:pPr>
            <a:r>
              <a:rPr lang="en-GB" sz="1600" dirty="0" smtClean="0"/>
              <a:t>The main limitation comes from the RF pulse compression, needed to reach higher energy: </a:t>
            </a:r>
            <a:r>
              <a:rPr lang="en-GB" sz="1600" b="1" dirty="0" err="1" smtClean="0"/>
              <a:t>SL</a:t>
            </a:r>
            <a:r>
              <a:rPr lang="en-GB" sz="1600" dirty="0" err="1" smtClean="0"/>
              <a:t>ac</a:t>
            </a:r>
            <a:r>
              <a:rPr lang="en-GB" sz="1600" dirty="0" smtClean="0"/>
              <a:t> </a:t>
            </a:r>
            <a:r>
              <a:rPr lang="en-GB" sz="1600" b="1" dirty="0" smtClean="0"/>
              <a:t>E</a:t>
            </a:r>
            <a:r>
              <a:rPr lang="en-GB" sz="1600" dirty="0" smtClean="0"/>
              <a:t>nergy </a:t>
            </a:r>
            <a:r>
              <a:rPr lang="en-GB" sz="1600" b="1" dirty="0" smtClean="0"/>
              <a:t>D</a:t>
            </a:r>
            <a:r>
              <a:rPr lang="en-GB" sz="1600" dirty="0" smtClean="0"/>
              <a:t>oubling system (SLED) </a:t>
            </a:r>
          </a:p>
          <a:p>
            <a:pPr>
              <a:buFont typeface="Wingdings" charset="2"/>
              <a:buChar char="§"/>
            </a:pPr>
            <a:r>
              <a:rPr lang="en-GB" sz="1600" dirty="0" smtClean="0"/>
              <a:t>Outside flat top the accelerating field decreases rapidly, thus increasing the energy spread</a:t>
            </a:r>
          </a:p>
          <a:p>
            <a:pPr>
              <a:buFont typeface="Wingdings" charset="2"/>
              <a:buChar char="§"/>
            </a:pPr>
            <a:r>
              <a:rPr lang="en-GB" sz="1600" dirty="0" smtClean="0">
                <a:solidFill>
                  <a:srgbClr val="C0504D"/>
                </a:solidFill>
              </a:rPr>
              <a:t>We aim at extending from 40 to 200 ns in the first phase</a:t>
            </a:r>
          </a:p>
          <a:p>
            <a:pPr>
              <a:buFont typeface="Wingdings" charset="2"/>
              <a:buChar char="§"/>
            </a:pPr>
            <a:r>
              <a:rPr lang="en-GB" sz="1600" dirty="0" smtClean="0">
                <a:solidFill>
                  <a:srgbClr val="C0504D"/>
                </a:solidFill>
              </a:rPr>
              <a:t>SLAC </a:t>
            </a:r>
            <a:r>
              <a:rPr lang="en-GB" sz="1600" dirty="0" smtClean="0">
                <a:solidFill>
                  <a:srgbClr val="C0504D"/>
                </a:solidFill>
              </a:rPr>
              <a:t>LINAC successfully </a:t>
            </a:r>
            <a:r>
              <a:rPr lang="en-GB" sz="1600" dirty="0" smtClean="0">
                <a:solidFill>
                  <a:srgbClr val="C0504D"/>
                </a:solidFill>
              </a:rPr>
              <a:t>operated at 500 ns with multiple phase inversions</a:t>
            </a:r>
          </a:p>
          <a:p>
            <a:pPr>
              <a:buFont typeface="Wingdings" charset="2"/>
              <a:buChar char="§"/>
            </a:pPr>
            <a:endParaRPr lang="en-GB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6213" y="3302596"/>
            <a:ext cx="2691441" cy="2286822"/>
          </a:xfrm>
          <a:prstGeom prst="rect">
            <a:avLst/>
          </a:prstGeom>
        </p:spPr>
      </p:pic>
      <p:pic>
        <p:nvPicPr>
          <p:cNvPr id="10" name="Picture 9" descr="odo40ns150mA.png"/>
          <p:cNvPicPr>
            <a:picLocks noChangeAspect="1"/>
          </p:cNvPicPr>
          <p:nvPr/>
        </p:nvPicPr>
        <p:blipFill rotWithShape="1">
          <a:blip r:embed="rId3" cstate="print"/>
          <a:srcRect t="14615" b="36324"/>
          <a:stretch/>
        </p:blipFill>
        <p:spPr>
          <a:xfrm>
            <a:off x="3595998" y="4590598"/>
            <a:ext cx="2053572" cy="939327"/>
          </a:xfrm>
          <a:prstGeom prst="rect">
            <a:avLst/>
          </a:prstGeom>
        </p:spPr>
      </p:pic>
      <p:pic>
        <p:nvPicPr>
          <p:cNvPr id="11" name="Picture 10" descr="odo10ns100mA.png"/>
          <p:cNvPicPr>
            <a:picLocks noChangeAspect="1"/>
          </p:cNvPicPr>
          <p:nvPr/>
        </p:nvPicPr>
        <p:blipFill rotWithShape="1">
          <a:blip r:embed="rId4" cstate="print"/>
          <a:srcRect t="13336" b="35579"/>
          <a:stretch/>
        </p:blipFill>
        <p:spPr>
          <a:xfrm>
            <a:off x="3596441" y="3289335"/>
            <a:ext cx="2053572" cy="94895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383279" y="3043767"/>
            <a:ext cx="488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10 ns</a:t>
            </a:r>
            <a:endParaRPr lang="en-US" sz="1100" dirty="0"/>
          </a:p>
        </p:txBody>
      </p:sp>
      <p:sp>
        <p:nvSpPr>
          <p:cNvPr id="18" name="TextBox 17"/>
          <p:cNvSpPr txBox="1"/>
          <p:nvPr/>
        </p:nvSpPr>
        <p:spPr>
          <a:xfrm>
            <a:off x="4383279" y="4344160"/>
            <a:ext cx="488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4</a:t>
            </a:r>
            <a:r>
              <a:rPr lang="en-US" sz="1100" dirty="0" smtClean="0">
                <a:solidFill>
                  <a:srgbClr val="000000"/>
                </a:solidFill>
              </a:rPr>
              <a:t>0 ns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3" name="Content Placeholder 5"/>
          <p:cNvSpPr txBox="1">
            <a:spLocks/>
          </p:cNvSpPr>
          <p:nvPr/>
        </p:nvSpPr>
        <p:spPr>
          <a:xfrm>
            <a:off x="3623377" y="5237465"/>
            <a:ext cx="4847870" cy="4359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Tx/>
              <a:buFont typeface="Wingdings" charset="2"/>
              <a:buChar char="§"/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4632" y="3377328"/>
            <a:ext cx="2983978" cy="2085295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9"/>
              </a:srgbClr>
            </a:outerShdw>
          </a:effectLst>
        </p:spPr>
      </p:pic>
      <p:sp>
        <p:nvSpPr>
          <p:cNvPr id="12" name="Content Placeholder 5"/>
          <p:cNvSpPr txBox="1">
            <a:spLocks/>
          </p:cNvSpPr>
          <p:nvPr/>
        </p:nvSpPr>
        <p:spPr>
          <a:xfrm>
            <a:off x="0" y="5709705"/>
            <a:ext cx="9144000" cy="3318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b="1" dirty="0" smtClean="0">
                <a:solidFill>
                  <a:srgbClr val="FF0000"/>
                </a:solidFill>
              </a:rPr>
              <a:t>Planned purchase of new gun </a:t>
            </a:r>
            <a:r>
              <a:rPr lang="en-GB" sz="1600" b="1" dirty="0" err="1" smtClean="0">
                <a:solidFill>
                  <a:srgbClr val="FF0000"/>
                </a:solidFill>
              </a:rPr>
              <a:t>pulser</a:t>
            </a:r>
            <a:r>
              <a:rPr lang="en-GB" sz="1600" b="1" dirty="0" smtClean="0">
                <a:solidFill>
                  <a:srgbClr val="FF0000"/>
                </a:solidFill>
              </a:rPr>
              <a:t>, from 1 to 4500 ns. Hopefully by the end of the year</a:t>
            </a:r>
          </a:p>
          <a:p>
            <a:pPr algn="ctr">
              <a:buFont typeface="Wingdings" charset="2"/>
              <a:buChar char="§"/>
            </a:pPr>
            <a:endParaRPr lang="en-GB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607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81" y="982596"/>
            <a:ext cx="3883459" cy="48187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4538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SLED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Valente, PADME collaboration meeting 29 oct 2015</a:t>
            </a:r>
            <a:endParaRPr lang="en-US"/>
          </a:p>
        </p:txBody>
      </p:sp>
      <p:pic>
        <p:nvPicPr>
          <p:cNvPr id="5" name="Picture 4" descr="3dbout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172" y="4415330"/>
            <a:ext cx="3080232" cy="1290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8063" y="4473169"/>
            <a:ext cx="976512" cy="192188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645047" y="1070890"/>
            <a:ext cx="3095999" cy="1532899"/>
            <a:chOff x="77922" y="308197"/>
            <a:chExt cx="4172681" cy="2065995"/>
          </a:xfrm>
        </p:grpSpPr>
        <p:pic>
          <p:nvPicPr>
            <p:cNvPr id="8" name="Picture 7" descr="3dbout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22" y="625459"/>
              <a:ext cx="4172681" cy="174873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95314" y="308197"/>
              <a:ext cx="1761807" cy="414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90° phase shift: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655786" y="3215758"/>
            <a:ext cx="815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Resonant </a:t>
            </a:r>
          </a:p>
          <a:p>
            <a:r>
              <a:rPr lang="en-US" sz="900" dirty="0" smtClean="0">
                <a:solidFill>
                  <a:srgbClr val="FF0000"/>
                </a:solidFill>
              </a:rPr>
              <a:t>cavities</a:t>
            </a:r>
            <a:endParaRPr lang="en-US" sz="900" dirty="0">
              <a:solidFill>
                <a:srgbClr val="FF0000"/>
              </a:solidFill>
            </a:endParaRPr>
          </a:p>
        </p:txBody>
      </p:sp>
      <p:pic>
        <p:nvPicPr>
          <p:cNvPr id="13" name="Picture 12" descr="3dbout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172" y="2778099"/>
            <a:ext cx="3080232" cy="12908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172" y="2799102"/>
            <a:ext cx="728406" cy="4984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060" y="3153009"/>
            <a:ext cx="339343" cy="960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266" y="3473475"/>
            <a:ext cx="435438" cy="1062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361266" y="3538215"/>
            <a:ext cx="389344" cy="468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9780" y="3157696"/>
            <a:ext cx="339343" cy="960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874" y="3470246"/>
            <a:ext cx="339343" cy="9609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163" y="2845977"/>
            <a:ext cx="976512" cy="1921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4204" y="3687385"/>
            <a:ext cx="1754953" cy="23671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330" y="3378465"/>
            <a:ext cx="250781" cy="347625"/>
          </a:xfrm>
          <a:prstGeom prst="rect">
            <a:avLst/>
          </a:prstGeom>
        </p:spPr>
      </p:pic>
      <p:sp>
        <p:nvSpPr>
          <p:cNvPr id="23" name="Can 22"/>
          <p:cNvSpPr/>
          <p:nvPr/>
        </p:nvSpPr>
        <p:spPr>
          <a:xfrm rot="16200000">
            <a:off x="3276718" y="3006058"/>
            <a:ext cx="241407" cy="395964"/>
          </a:xfrm>
          <a:prstGeom prst="ca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an 23"/>
          <p:cNvSpPr/>
          <p:nvPr/>
        </p:nvSpPr>
        <p:spPr>
          <a:xfrm rot="16200000">
            <a:off x="3276718" y="3340232"/>
            <a:ext cx="241407" cy="395964"/>
          </a:xfrm>
          <a:prstGeom prst="ca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02325" y="3062227"/>
            <a:ext cx="685379" cy="181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accelerator</a:t>
            </a:r>
            <a:endParaRPr lang="en-US" sz="10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786319" y="3215758"/>
            <a:ext cx="253898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740768" y="2906717"/>
            <a:ext cx="310535" cy="181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-90°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55786" y="4845486"/>
            <a:ext cx="815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0000"/>
                </a:solidFill>
              </a:rPr>
              <a:t>Resonant </a:t>
            </a:r>
          </a:p>
          <a:p>
            <a:r>
              <a:rPr lang="en-US" sz="900" dirty="0" smtClean="0">
                <a:solidFill>
                  <a:srgbClr val="FF0000"/>
                </a:solidFill>
              </a:rPr>
              <a:t>cavities</a:t>
            </a:r>
            <a:endParaRPr lang="en-US" sz="900" dirty="0">
              <a:solidFill>
                <a:srgbClr val="FF00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5172" y="4510883"/>
            <a:ext cx="728406" cy="96414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392" y="4784572"/>
            <a:ext cx="339343" cy="960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266" y="5113366"/>
            <a:ext cx="435438" cy="10629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361266" y="5037916"/>
            <a:ext cx="389344" cy="468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9780" y="4811107"/>
            <a:ext cx="339343" cy="960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874" y="5107782"/>
            <a:ext cx="339343" cy="9609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163" y="4475676"/>
            <a:ext cx="976512" cy="19218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4204" y="5324616"/>
            <a:ext cx="1754953" cy="2367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330" y="5017221"/>
            <a:ext cx="250781" cy="347625"/>
          </a:xfrm>
          <a:prstGeom prst="rect">
            <a:avLst/>
          </a:prstGeom>
        </p:spPr>
      </p:pic>
      <p:sp>
        <p:nvSpPr>
          <p:cNvPr id="38" name="Can 37"/>
          <p:cNvSpPr/>
          <p:nvPr/>
        </p:nvSpPr>
        <p:spPr>
          <a:xfrm rot="16200000">
            <a:off x="3276719" y="4633558"/>
            <a:ext cx="241407" cy="395964"/>
          </a:xfrm>
          <a:prstGeom prst="ca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an 38"/>
          <p:cNvSpPr/>
          <p:nvPr/>
        </p:nvSpPr>
        <p:spPr>
          <a:xfrm rot="16200000">
            <a:off x="3276719" y="4967732"/>
            <a:ext cx="241407" cy="395964"/>
          </a:xfrm>
          <a:prstGeom prst="ca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493122" y="4690756"/>
            <a:ext cx="685379" cy="181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accelerator</a:t>
            </a:r>
            <a:endParaRPr lang="en-US" sz="1000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570323" y="4870099"/>
            <a:ext cx="253898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1431901" y="4832965"/>
            <a:ext cx="253898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2048977" y="4918284"/>
            <a:ext cx="387920" cy="144000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951" y="3434640"/>
            <a:ext cx="734465" cy="48788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343" y="4897457"/>
            <a:ext cx="734465" cy="487885"/>
          </a:xfrm>
          <a:prstGeom prst="rect">
            <a:avLst/>
          </a:prstGeom>
        </p:spPr>
      </p:pic>
      <p:sp>
        <p:nvSpPr>
          <p:cNvPr id="46" name="Isosceles Triangle 45"/>
          <p:cNvSpPr/>
          <p:nvPr/>
        </p:nvSpPr>
        <p:spPr>
          <a:xfrm rot="10800000">
            <a:off x="1018353" y="3466390"/>
            <a:ext cx="193275" cy="164476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2810500" y="3522954"/>
            <a:ext cx="253898" cy="0"/>
          </a:xfrm>
          <a:prstGeom prst="straightConnector1">
            <a:avLst/>
          </a:prstGeom>
          <a:ln>
            <a:solidFill>
              <a:srgbClr val="F4B00B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719644" y="3579321"/>
            <a:ext cx="362998" cy="181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4B00B"/>
                </a:solidFill>
              </a:rPr>
              <a:t>-180°</a:t>
            </a:r>
            <a:endParaRPr lang="en-US" sz="1000" dirty="0">
              <a:solidFill>
                <a:srgbClr val="F4B00B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1002777" y="3709220"/>
            <a:ext cx="253898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002777" y="3716321"/>
            <a:ext cx="226639" cy="181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FF"/>
                </a:solidFill>
              </a:rPr>
              <a:t>0°</a:t>
            </a:r>
            <a:endParaRPr lang="en-US" sz="1000" dirty="0">
              <a:solidFill>
                <a:srgbClr val="0000FF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0800000">
            <a:off x="997212" y="5071045"/>
            <a:ext cx="193275" cy="164476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951874" y="5345020"/>
            <a:ext cx="253898" cy="0"/>
          </a:xfrm>
          <a:prstGeom prst="straightConnector1">
            <a:avLst/>
          </a:prstGeom>
          <a:ln>
            <a:solidFill>
              <a:srgbClr val="F4B00B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859844" y="5360823"/>
            <a:ext cx="4917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4B00B"/>
                </a:solidFill>
              </a:rPr>
              <a:t>-180°</a:t>
            </a:r>
            <a:endParaRPr lang="en-US" sz="1000" dirty="0">
              <a:solidFill>
                <a:srgbClr val="F4B00B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73120" y="4556947"/>
            <a:ext cx="22334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After 180° phase inversion: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2810500" y="4845486"/>
            <a:ext cx="253898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789209" y="4539638"/>
            <a:ext cx="310535" cy="181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-90°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246112" y="2982903"/>
            <a:ext cx="279103" cy="181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8000"/>
                </a:solidFill>
              </a:rPr>
              <a:t>90°</a:t>
            </a:r>
            <a:endParaRPr lang="en-US" sz="1000" dirty="0">
              <a:solidFill>
                <a:srgbClr val="008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288006" y="3485907"/>
            <a:ext cx="226639" cy="181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FF"/>
                </a:solidFill>
              </a:rPr>
              <a:t>0°</a:t>
            </a:r>
            <a:endParaRPr lang="en-US" sz="1000" dirty="0">
              <a:solidFill>
                <a:srgbClr val="0000FF"/>
              </a:solidFill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312" y="3167711"/>
            <a:ext cx="339343" cy="96094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2423819" y="3255198"/>
            <a:ext cx="310535" cy="181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-90°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2073809" y="3278734"/>
            <a:ext cx="387920" cy="14756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2227062" y="3447340"/>
            <a:ext cx="253898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2253297" y="5084791"/>
            <a:ext cx="253898" cy="0"/>
          </a:xfrm>
          <a:prstGeom prst="straightConnector1">
            <a:avLst/>
          </a:prstGeom>
          <a:ln>
            <a:solidFill>
              <a:srgbClr val="F4B00B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144197" y="5142858"/>
            <a:ext cx="362998" cy="181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4B00B"/>
                </a:solidFill>
              </a:rPr>
              <a:t>-180°</a:t>
            </a:r>
            <a:endParaRPr lang="en-US" sz="1000" dirty="0">
              <a:solidFill>
                <a:srgbClr val="F4B00B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196660" y="4667864"/>
            <a:ext cx="310535" cy="181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-90°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2810500" y="5159369"/>
            <a:ext cx="253898" cy="0"/>
          </a:xfrm>
          <a:prstGeom prst="straightConnector1">
            <a:avLst/>
          </a:prstGeom>
          <a:ln>
            <a:solidFill>
              <a:srgbClr val="F4B00B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2705343" y="5198481"/>
            <a:ext cx="362998" cy="181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4B00B"/>
                </a:solidFill>
              </a:rPr>
              <a:t>-180°</a:t>
            </a:r>
            <a:endParaRPr lang="en-US" sz="1000" dirty="0">
              <a:solidFill>
                <a:srgbClr val="F4B00B"/>
              </a:solidFill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2021104" y="4918284"/>
            <a:ext cx="371567" cy="141679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393326" y="4877633"/>
            <a:ext cx="310535" cy="181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-90°</a:t>
            </a:r>
            <a:endParaRPr lang="en-US" sz="1000" dirty="0">
              <a:solidFill>
                <a:srgbClr val="FF0000"/>
              </a:solidFill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5052572" y="982596"/>
            <a:ext cx="3557690" cy="2074481"/>
            <a:chOff x="3772998" y="1877057"/>
            <a:chExt cx="1815172" cy="1854360"/>
          </a:xfrm>
        </p:grpSpPr>
        <p:pic>
          <p:nvPicPr>
            <p:cNvPr id="71" name="Picture 70" descr="fwrklyA_sledwattdopotunaggio.bmp"/>
            <p:cNvPicPr>
              <a:picLocks noChangeAspect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8755"/>
            <a:stretch/>
          </p:blipFill>
          <p:spPr>
            <a:xfrm>
              <a:off x="3772998" y="1877057"/>
              <a:ext cx="1815172" cy="1854360"/>
            </a:xfrm>
            <a:prstGeom prst="rect">
              <a:avLst/>
            </a:prstGeom>
          </p:spPr>
        </p:pic>
        <p:pic>
          <p:nvPicPr>
            <p:cNvPr id="72" name="Picture 71" descr="fwdreveklydthales.bmp"/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89652" y="1877057"/>
              <a:ext cx="1294692" cy="548869"/>
            </a:xfrm>
            <a:prstGeom prst="rect">
              <a:avLst/>
            </a:prstGeom>
          </p:spPr>
        </p:pic>
      </p:grpSp>
      <p:cxnSp>
        <p:nvCxnSpPr>
          <p:cNvPr id="73" name="Straight Arrow Connector 72"/>
          <p:cNvCxnSpPr/>
          <p:nvPr/>
        </p:nvCxnSpPr>
        <p:spPr>
          <a:xfrm flipV="1">
            <a:off x="7290904" y="3542782"/>
            <a:ext cx="360000" cy="0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6025952" y="3543021"/>
            <a:ext cx="1269532" cy="0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6371346" y="3218118"/>
            <a:ext cx="571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3.7 </a:t>
            </a:r>
            <a:r>
              <a:rPr lang="en-US" sz="12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sz="1200" dirty="0" err="1" smtClean="0">
                <a:solidFill>
                  <a:srgbClr val="000000"/>
                </a:solidFill>
              </a:rPr>
              <a:t>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273806" y="3218118"/>
            <a:ext cx="571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0.8 </a:t>
            </a:r>
            <a:r>
              <a:rPr lang="en-US" sz="12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sz="1200" dirty="0" err="1" smtClean="0">
                <a:solidFill>
                  <a:srgbClr val="000000"/>
                </a:solidFill>
              </a:rPr>
              <a:t>s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79" name="Straight Arrow Connector 78"/>
          <p:cNvCxnSpPr/>
          <p:nvPr/>
        </p:nvCxnSpPr>
        <p:spPr>
          <a:xfrm>
            <a:off x="7290904" y="3181675"/>
            <a:ext cx="0" cy="333294"/>
          </a:xfrm>
          <a:prstGeom prst="straightConnector1">
            <a:avLst/>
          </a:prstGeom>
          <a:ln>
            <a:solidFill>
              <a:schemeClr val="tx1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" name="Picture 10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866" y="1981014"/>
            <a:ext cx="734465" cy="487885"/>
          </a:xfrm>
          <a:prstGeom prst="rect">
            <a:avLst/>
          </a:prstGeom>
        </p:spPr>
      </p:pic>
      <p:sp>
        <p:nvSpPr>
          <p:cNvPr id="103" name="Isosceles Triangle 102"/>
          <p:cNvSpPr/>
          <p:nvPr/>
        </p:nvSpPr>
        <p:spPr>
          <a:xfrm rot="10800000">
            <a:off x="1145268" y="2012764"/>
            <a:ext cx="193275" cy="164476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Arrow Connector 103"/>
          <p:cNvCxnSpPr/>
          <p:nvPr/>
        </p:nvCxnSpPr>
        <p:spPr>
          <a:xfrm>
            <a:off x="1129692" y="2255594"/>
            <a:ext cx="253898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649012" y="2268435"/>
            <a:ext cx="8386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FF"/>
                </a:solidFill>
              </a:rPr>
              <a:t>Input power</a:t>
            </a:r>
            <a:endParaRPr lang="en-US" sz="1000" dirty="0">
              <a:solidFill>
                <a:srgbClr val="0000FF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859844" y="1665371"/>
            <a:ext cx="519828" cy="141939"/>
          </a:xfrm>
          <a:prstGeom prst="rect">
            <a:avLst/>
          </a:prstGeom>
          <a:solidFill>
            <a:srgbClr val="E7EBE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470" y="2005919"/>
            <a:ext cx="435438" cy="106299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7024" y="1687576"/>
            <a:ext cx="435438" cy="106299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565" y="2005919"/>
            <a:ext cx="435438" cy="106299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2975" y="1665371"/>
            <a:ext cx="348492" cy="446847"/>
          </a:xfrm>
          <a:prstGeom prst="rect">
            <a:avLst/>
          </a:prstGeom>
        </p:spPr>
      </p:pic>
      <p:cxnSp>
        <p:nvCxnSpPr>
          <p:cNvPr id="111" name="Straight Arrow Connector 110"/>
          <p:cNvCxnSpPr/>
          <p:nvPr/>
        </p:nvCxnSpPr>
        <p:spPr>
          <a:xfrm flipV="1">
            <a:off x="2118064" y="1812408"/>
            <a:ext cx="387920" cy="14756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>
            <a:off x="2271317" y="1981014"/>
            <a:ext cx="253898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2384719" y="1531585"/>
            <a:ext cx="279103" cy="181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8000"/>
                </a:solidFill>
              </a:rPr>
              <a:t>90°</a:t>
            </a:r>
            <a:endParaRPr lang="en-US" sz="1000" dirty="0">
              <a:solidFill>
                <a:srgbClr val="008000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2426613" y="2021890"/>
            <a:ext cx="226639" cy="181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FF"/>
                </a:solidFill>
              </a:rPr>
              <a:t>0°</a:t>
            </a:r>
            <a:endParaRPr lang="en-US" sz="1000" dirty="0">
              <a:solidFill>
                <a:srgbClr val="0000FF"/>
              </a:solidFill>
            </a:endParaRPr>
          </a:p>
        </p:txBody>
      </p:sp>
      <p:cxnSp>
        <p:nvCxnSpPr>
          <p:cNvPr id="115" name="Straight Arrow Connector 114"/>
          <p:cNvCxnSpPr/>
          <p:nvPr/>
        </p:nvCxnSpPr>
        <p:spPr>
          <a:xfrm>
            <a:off x="2904805" y="1737060"/>
            <a:ext cx="253898" cy="0"/>
          </a:xfrm>
          <a:prstGeom prst="straightConnector1">
            <a:avLst/>
          </a:prstGeom>
          <a:ln>
            <a:solidFill>
              <a:srgbClr val="008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>
            <a:off x="2928986" y="2044256"/>
            <a:ext cx="253898" cy="0"/>
          </a:xfrm>
          <a:prstGeom prst="straightConnector1">
            <a:avLst/>
          </a:prstGeom>
          <a:ln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>
            <a:off x="3376576" y="1737465"/>
            <a:ext cx="253898" cy="0"/>
          </a:xfrm>
          <a:prstGeom prst="straightConnector1">
            <a:avLst/>
          </a:prstGeom>
          <a:ln>
            <a:solidFill>
              <a:srgbClr val="008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>
            <a:off x="3400757" y="2044661"/>
            <a:ext cx="253898" cy="0"/>
          </a:xfrm>
          <a:prstGeom prst="straightConnector1">
            <a:avLst/>
          </a:prstGeom>
          <a:ln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777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82"/>
            <a:ext cx="8229600" cy="682568"/>
          </a:xfrm>
        </p:spPr>
        <p:txBody>
          <a:bodyPr>
            <a:normAutofit/>
          </a:bodyPr>
          <a:lstStyle/>
          <a:p>
            <a:r>
              <a:rPr lang="en-GB" sz="2800" dirty="0" smtClean="0"/>
              <a:t>New target</a:t>
            </a:r>
            <a:endParaRPr lang="en-GB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Valente, PADME collaboration meeting 29 oct 2015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24200" y="637505"/>
            <a:ext cx="535837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GB" sz="1600" dirty="0" smtClean="0"/>
              <a:t>Present Copper target optimized for the production of </a:t>
            </a:r>
            <a:r>
              <a:rPr lang="en-GB" sz="1600" b="1" dirty="0" smtClean="0"/>
              <a:t>maximum number of </a:t>
            </a:r>
            <a:r>
              <a:rPr lang="en-GB" sz="1600" b="1" dirty="0" err="1" smtClean="0"/>
              <a:t>secondaries</a:t>
            </a:r>
            <a:endParaRPr lang="en-GB" sz="1600" dirty="0" smtClean="0"/>
          </a:p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GB" sz="1600" dirty="0" smtClean="0"/>
              <a:t>Three steps: 1.7, 2.0 e 2.3 x</a:t>
            </a:r>
            <a:r>
              <a:rPr lang="en-GB" sz="1600" baseline="-25000" dirty="0" smtClean="0"/>
              <a:t>0</a:t>
            </a:r>
          </a:p>
          <a:p>
            <a:pPr marL="285750" lvl="1" indent="-285750">
              <a:spcAft>
                <a:spcPts val="600"/>
              </a:spcAft>
              <a:buFont typeface="Wingdings" charset="2"/>
              <a:buChar char="§"/>
            </a:pPr>
            <a:r>
              <a:rPr lang="en-GB" sz="1600" dirty="0" smtClean="0"/>
              <a:t>Not the optimal solution for high-energy </a:t>
            </a:r>
            <a:r>
              <a:rPr lang="en-GB" sz="1400" dirty="0"/>
              <a:t>(</a:t>
            </a:r>
            <a:r>
              <a:rPr lang="en-GB" sz="1400" i="1" dirty="0"/>
              <a:t>E</a:t>
            </a:r>
            <a:r>
              <a:rPr lang="en-GB" sz="1400" dirty="0"/>
              <a:t> ≈ </a:t>
            </a:r>
            <a:r>
              <a:rPr lang="en-GB" sz="1400" i="1" dirty="0"/>
              <a:t>E</a:t>
            </a:r>
            <a:r>
              <a:rPr lang="en-GB" sz="1400" baseline="-25000" dirty="0"/>
              <a:t>0</a:t>
            </a:r>
            <a:r>
              <a:rPr lang="en-GB" sz="1400" dirty="0" smtClean="0"/>
              <a:t>) </a:t>
            </a:r>
            <a:r>
              <a:rPr lang="en-GB" sz="1600" dirty="0" smtClean="0"/>
              <a:t>positron production</a:t>
            </a:r>
          </a:p>
          <a:p>
            <a:pPr marL="285750" lvl="1" indent="-285750">
              <a:spcAft>
                <a:spcPts val="600"/>
              </a:spcAft>
              <a:buFont typeface="Wingdings" charset="2"/>
              <a:buChar char="§"/>
            </a:pPr>
            <a:r>
              <a:rPr lang="en-GB" sz="1600" dirty="0" smtClean="0"/>
              <a:t>Optimize depth of Copper target</a:t>
            </a:r>
          </a:p>
          <a:p>
            <a:pPr marL="285750" lvl="1" indent="-285750">
              <a:spcAft>
                <a:spcPts val="600"/>
              </a:spcAft>
              <a:buFont typeface="Wingdings" charset="2"/>
              <a:buChar char="§"/>
            </a:pPr>
            <a:r>
              <a:rPr lang="en-GB" sz="1600" dirty="0" smtClean="0"/>
              <a:t>On-going: </a:t>
            </a:r>
          </a:p>
          <a:p>
            <a:pPr marL="742950" lvl="2" indent="-285750">
              <a:spcAft>
                <a:spcPts val="600"/>
              </a:spcAft>
              <a:buFont typeface="Wingdings" charset="2"/>
              <a:buChar char="§"/>
            </a:pPr>
            <a:r>
              <a:rPr lang="en-GB" sz="1400" dirty="0" smtClean="0"/>
              <a:t>Try different material(s)</a:t>
            </a:r>
          </a:p>
          <a:p>
            <a:pPr marL="742950" lvl="2" indent="-285750">
              <a:spcAft>
                <a:spcPts val="600"/>
              </a:spcAft>
              <a:buFont typeface="Wingdings" charset="2"/>
              <a:buChar char="§"/>
            </a:pPr>
            <a:r>
              <a:rPr lang="en-GB" sz="1400" dirty="0" smtClean="0"/>
              <a:t>Optimize geometry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078" y="634635"/>
            <a:ext cx="1385712" cy="168176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57810" y="667354"/>
            <a:ext cx="694432" cy="1578397"/>
            <a:chOff x="-820023" y="691850"/>
            <a:chExt cx="1016718" cy="2310932"/>
          </a:xfrm>
        </p:grpSpPr>
        <p:sp>
          <p:nvSpPr>
            <p:cNvPr id="11" name="Cube 10"/>
            <p:cNvSpPr/>
            <p:nvPr/>
          </p:nvSpPr>
          <p:spPr>
            <a:xfrm>
              <a:off x="-769222" y="691850"/>
              <a:ext cx="965917" cy="2258912"/>
            </a:xfrm>
            <a:prstGeom prst="cube">
              <a:avLst>
                <a:gd name="adj" fmla="val 14000"/>
              </a:avLst>
            </a:prstGeom>
            <a:solidFill>
              <a:srgbClr val="B5685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ube 11"/>
            <p:cNvSpPr/>
            <p:nvPr/>
          </p:nvSpPr>
          <p:spPr>
            <a:xfrm>
              <a:off x="-800973" y="1515305"/>
              <a:ext cx="864317" cy="1458902"/>
            </a:xfrm>
            <a:prstGeom prst="cube">
              <a:avLst>
                <a:gd name="adj" fmla="val 5369"/>
              </a:avLst>
            </a:prstGeom>
            <a:solidFill>
              <a:srgbClr val="B5685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ube 12"/>
            <p:cNvSpPr/>
            <p:nvPr/>
          </p:nvSpPr>
          <p:spPr>
            <a:xfrm>
              <a:off x="-820023" y="2259392"/>
              <a:ext cx="832507" cy="743390"/>
            </a:xfrm>
            <a:prstGeom prst="cube">
              <a:avLst>
                <a:gd name="adj" fmla="val 5369"/>
              </a:avLst>
            </a:prstGeom>
            <a:solidFill>
              <a:srgbClr val="B56858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76587" y="2890822"/>
            <a:ext cx="3141806" cy="2434376"/>
            <a:chOff x="4783412" y="3004225"/>
            <a:chExt cx="4129021" cy="319930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3412" y="3004225"/>
              <a:ext cx="4129021" cy="31993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Freeform 22"/>
            <p:cNvSpPr/>
            <p:nvPr/>
          </p:nvSpPr>
          <p:spPr>
            <a:xfrm>
              <a:off x="5598539" y="3251019"/>
              <a:ext cx="2715522" cy="530860"/>
            </a:xfrm>
            <a:custGeom>
              <a:avLst/>
              <a:gdLst>
                <a:gd name="connsiteX0" fmla="*/ 0 w 2715522"/>
                <a:gd name="connsiteY0" fmla="*/ 530860 h 530860"/>
                <a:gd name="connsiteX1" fmla="*/ 518038 w 2715522"/>
                <a:gd name="connsiteY1" fmla="*/ 62936 h 530860"/>
                <a:gd name="connsiteX2" fmla="*/ 1412072 w 2715522"/>
                <a:gd name="connsiteY2" fmla="*/ 37869 h 530860"/>
                <a:gd name="connsiteX3" fmla="*/ 2715522 w 2715522"/>
                <a:gd name="connsiteY3" fmla="*/ 372100 h 53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5522" h="530860">
                  <a:moveTo>
                    <a:pt x="0" y="530860"/>
                  </a:moveTo>
                  <a:cubicBezTo>
                    <a:pt x="141346" y="337980"/>
                    <a:pt x="282693" y="145101"/>
                    <a:pt x="518038" y="62936"/>
                  </a:cubicBezTo>
                  <a:cubicBezTo>
                    <a:pt x="753383" y="-19229"/>
                    <a:pt x="1045825" y="-13658"/>
                    <a:pt x="1412072" y="37869"/>
                  </a:cubicBezTo>
                  <a:cubicBezTo>
                    <a:pt x="1778319" y="89396"/>
                    <a:pt x="2715522" y="372100"/>
                    <a:pt x="2715522" y="372100"/>
                  </a:cubicBezTo>
                </a:path>
              </a:pathLst>
            </a:custGeom>
            <a:ln>
              <a:solidFill>
                <a:schemeClr val="accent6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5665384" y="3696135"/>
              <a:ext cx="2598546" cy="403263"/>
            </a:xfrm>
            <a:custGeom>
              <a:avLst/>
              <a:gdLst>
                <a:gd name="connsiteX0" fmla="*/ 0 w 2598546"/>
                <a:gd name="connsiteY0" fmla="*/ 403263 h 403263"/>
                <a:gd name="connsiteX1" fmla="*/ 434483 w 2598546"/>
                <a:gd name="connsiteY1" fmla="*/ 27254 h 403263"/>
                <a:gd name="connsiteX2" fmla="*/ 1311806 w 2598546"/>
                <a:gd name="connsiteY2" fmla="*/ 69032 h 403263"/>
                <a:gd name="connsiteX3" fmla="*/ 2598546 w 2598546"/>
                <a:gd name="connsiteY3" fmla="*/ 386552 h 403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8546" h="403263">
                  <a:moveTo>
                    <a:pt x="0" y="403263"/>
                  </a:moveTo>
                  <a:cubicBezTo>
                    <a:pt x="107924" y="243111"/>
                    <a:pt x="215849" y="82959"/>
                    <a:pt x="434483" y="27254"/>
                  </a:cubicBezTo>
                  <a:cubicBezTo>
                    <a:pt x="653117" y="-28451"/>
                    <a:pt x="951129" y="9149"/>
                    <a:pt x="1311806" y="69032"/>
                  </a:cubicBezTo>
                  <a:cubicBezTo>
                    <a:pt x="1672483" y="128915"/>
                    <a:pt x="2598546" y="386552"/>
                    <a:pt x="2598546" y="386552"/>
                  </a:cubicBezTo>
                </a:path>
              </a:pathLst>
            </a:cu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5606895" y="4472230"/>
              <a:ext cx="2648679" cy="395899"/>
            </a:xfrm>
            <a:custGeom>
              <a:avLst/>
              <a:gdLst>
                <a:gd name="connsiteX0" fmla="*/ 0 w 2640324"/>
                <a:gd name="connsiteY0" fmla="*/ 256506 h 398554"/>
                <a:gd name="connsiteX1" fmla="*/ 518038 w 2640324"/>
                <a:gd name="connsiteY1" fmla="*/ 5833 h 398554"/>
                <a:gd name="connsiteX2" fmla="*/ 1387005 w 2640324"/>
                <a:gd name="connsiteY2" fmla="*/ 106102 h 398554"/>
                <a:gd name="connsiteX3" fmla="*/ 2640324 w 2640324"/>
                <a:gd name="connsiteY3" fmla="*/ 398554 h 398554"/>
                <a:gd name="connsiteX0" fmla="*/ 0 w 2648679"/>
                <a:gd name="connsiteY0" fmla="*/ 203717 h 395899"/>
                <a:gd name="connsiteX1" fmla="*/ 526393 w 2648679"/>
                <a:gd name="connsiteY1" fmla="*/ 3178 h 395899"/>
                <a:gd name="connsiteX2" fmla="*/ 1395360 w 2648679"/>
                <a:gd name="connsiteY2" fmla="*/ 103447 h 395899"/>
                <a:gd name="connsiteX3" fmla="*/ 2648679 w 2648679"/>
                <a:gd name="connsiteY3" fmla="*/ 395899 h 395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48679" h="395899">
                  <a:moveTo>
                    <a:pt x="0" y="203717"/>
                  </a:moveTo>
                  <a:cubicBezTo>
                    <a:pt x="143435" y="90914"/>
                    <a:pt x="293833" y="19890"/>
                    <a:pt x="526393" y="3178"/>
                  </a:cubicBezTo>
                  <a:cubicBezTo>
                    <a:pt x="758953" y="-13534"/>
                    <a:pt x="1041646" y="37993"/>
                    <a:pt x="1395360" y="103447"/>
                  </a:cubicBezTo>
                  <a:cubicBezTo>
                    <a:pt x="1749074" y="168901"/>
                    <a:pt x="2198876" y="282400"/>
                    <a:pt x="2648679" y="395899"/>
                  </a:cubicBezTo>
                </a:path>
              </a:pathLst>
            </a:custGeom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955444" y="3099469"/>
              <a:ext cx="50200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(no fit)</a:t>
              </a:r>
              <a:endParaRPr lang="en-US" sz="9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665651" y="3707258"/>
            <a:ext cx="4924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000000"/>
                </a:solidFill>
              </a:rPr>
              <a:t>1.0 x</a:t>
            </a:r>
            <a:r>
              <a:rPr lang="en-US" sz="1000" b="1" baseline="-25000" dirty="0" smtClean="0">
                <a:solidFill>
                  <a:srgbClr val="000000"/>
                </a:solidFill>
              </a:rPr>
              <a:t>0</a:t>
            </a:r>
            <a:endParaRPr lang="en-US" sz="1000" b="1" baseline="-25000" dirty="0">
              <a:solidFill>
                <a:srgbClr val="000000"/>
              </a:solidFill>
              <a:latin typeface="Symbol" charset="2"/>
              <a:cs typeface="Symbol" charset="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83978" y="3637299"/>
            <a:ext cx="4924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0000"/>
                </a:solidFill>
              </a:rPr>
              <a:t>0</a:t>
            </a:r>
            <a:r>
              <a:rPr lang="en-US" sz="1000" b="1" dirty="0" smtClean="0">
                <a:solidFill>
                  <a:srgbClr val="000000"/>
                </a:solidFill>
              </a:rPr>
              <a:t>.5 x</a:t>
            </a:r>
            <a:r>
              <a:rPr lang="en-US" sz="1000" b="1" baseline="-25000" dirty="0" smtClean="0">
                <a:solidFill>
                  <a:srgbClr val="000000"/>
                </a:solidFill>
              </a:rPr>
              <a:t>0</a:t>
            </a:r>
            <a:endParaRPr lang="en-US" sz="1000" b="1" baseline="-25000" dirty="0">
              <a:solidFill>
                <a:srgbClr val="000000"/>
              </a:solidFill>
              <a:latin typeface="Symbol" charset="2"/>
              <a:cs typeface="Symbol" charset="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07391" y="3895919"/>
            <a:ext cx="4924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000000"/>
                </a:solidFill>
              </a:rPr>
              <a:t>1.7 x</a:t>
            </a:r>
            <a:r>
              <a:rPr lang="en-US" sz="1000" b="1" baseline="-25000" dirty="0" smtClean="0">
                <a:solidFill>
                  <a:srgbClr val="000000"/>
                </a:solidFill>
              </a:rPr>
              <a:t>0</a:t>
            </a:r>
            <a:endParaRPr lang="en-US" sz="1000" b="1" baseline="-25000" dirty="0">
              <a:solidFill>
                <a:srgbClr val="000000"/>
              </a:solidFill>
              <a:latin typeface="Symbol" charset="2"/>
              <a:cs typeface="Symbol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5638" y="2623230"/>
            <a:ext cx="18646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Positron yield vs. thickness</a:t>
            </a:r>
            <a:endParaRPr lang="en-US" sz="1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1609" y="2890822"/>
            <a:ext cx="2527426" cy="1520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4784" y="4476273"/>
            <a:ext cx="2527426" cy="2313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353964" y="4761342"/>
            <a:ext cx="7171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electrons</a:t>
            </a:r>
            <a:endParaRPr lang="en-US" sz="1100" dirty="0"/>
          </a:p>
        </p:txBody>
      </p:sp>
      <p:sp>
        <p:nvSpPr>
          <p:cNvPr id="31" name="TextBox 30"/>
          <p:cNvSpPr txBox="1"/>
          <p:nvPr/>
        </p:nvSpPr>
        <p:spPr>
          <a:xfrm>
            <a:off x="5353964" y="5906287"/>
            <a:ext cx="7208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positrons</a:t>
            </a:r>
            <a:endParaRPr lang="en-US" sz="1100" dirty="0"/>
          </a:p>
        </p:txBody>
      </p:sp>
      <p:sp>
        <p:nvSpPr>
          <p:cNvPr id="33" name="TextBox 32"/>
          <p:cNvSpPr txBox="1"/>
          <p:nvPr/>
        </p:nvSpPr>
        <p:spPr>
          <a:xfrm>
            <a:off x="7532840" y="3008556"/>
            <a:ext cx="2873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W</a:t>
            </a:r>
            <a:endParaRPr lang="en-US" sz="900" dirty="0"/>
          </a:p>
        </p:txBody>
      </p:sp>
      <p:sp>
        <p:nvSpPr>
          <p:cNvPr id="36" name="TextBox 35"/>
          <p:cNvSpPr txBox="1"/>
          <p:nvPr/>
        </p:nvSpPr>
        <p:spPr>
          <a:xfrm>
            <a:off x="7261369" y="3071612"/>
            <a:ext cx="2779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Al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331087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639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BTF target assembly and shielding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Valente, PADME collaboration meeting 29 oct 2015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331" y="1635264"/>
            <a:ext cx="3865452" cy="31993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79" y="1643963"/>
            <a:ext cx="3620774" cy="319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76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10410</TotalTime>
  <Words>1993</Words>
  <Application>Microsoft Macintosh PowerPoint</Application>
  <PresentationFormat>On-screen Show (4:3)</PresentationFormat>
  <Paragraphs>245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Positron beam for PADME</vt:lpstr>
      <vt:lpstr>PowerPoint Presentation</vt:lpstr>
      <vt:lpstr>BTF strong points …</vt:lpstr>
      <vt:lpstr>… and limitations</vt:lpstr>
      <vt:lpstr>BTF improvements</vt:lpstr>
      <vt:lpstr>Bunch length</vt:lpstr>
      <vt:lpstr>SLED</vt:lpstr>
      <vt:lpstr>New target</vt:lpstr>
      <vt:lpstr>BTF target assembly and shielding</vt:lpstr>
      <vt:lpstr>Improved collimation</vt:lpstr>
      <vt:lpstr>Possible PADME installation  (present BTF)</vt:lpstr>
      <vt:lpstr>Access to the facility</vt:lpstr>
      <vt:lpstr>Doubling of beam-line</vt:lpstr>
      <vt:lpstr>Possible PADME installation</vt:lpstr>
      <vt:lpstr>Energy upgrade</vt:lpstr>
      <vt:lpstr>Planning</vt:lpstr>
      <vt:lpstr>Conclusions</vt:lpstr>
      <vt:lpstr>PowerPoint Presentation</vt:lpstr>
      <vt:lpstr>Call and Schedule</vt:lpstr>
      <vt:lpstr>DAFNE timing</vt:lpstr>
      <vt:lpstr>PowerPoint Presentation</vt:lpstr>
      <vt:lpstr>PowerPoint Presentation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Stato e piani della Beam-Test Facility</dc:title>
  <dc:creator>Paolo Valente</dc:creator>
  <cp:lastModifiedBy>Paolo Valente</cp:lastModifiedBy>
  <cp:revision>202</cp:revision>
  <dcterms:created xsi:type="dcterms:W3CDTF">2015-09-30T07:05:18Z</dcterms:created>
  <dcterms:modified xsi:type="dcterms:W3CDTF">2015-10-29T09:22:44Z</dcterms:modified>
</cp:coreProperties>
</file>