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7" r:id="rId3"/>
    <p:sldId id="298" r:id="rId4"/>
    <p:sldId id="257" r:id="rId5"/>
    <p:sldId id="258" r:id="rId6"/>
    <p:sldId id="284" r:id="rId7"/>
    <p:sldId id="322" r:id="rId8"/>
    <p:sldId id="280" r:id="rId9"/>
    <p:sldId id="323" r:id="rId10"/>
    <p:sldId id="261" r:id="rId11"/>
    <p:sldId id="309" r:id="rId12"/>
    <p:sldId id="324" r:id="rId13"/>
    <p:sldId id="279" r:id="rId14"/>
    <p:sldId id="260" r:id="rId15"/>
    <p:sldId id="303" r:id="rId16"/>
    <p:sldId id="301" r:id="rId17"/>
    <p:sldId id="302" r:id="rId18"/>
    <p:sldId id="262" r:id="rId19"/>
    <p:sldId id="264" r:id="rId20"/>
    <p:sldId id="281" r:id="rId21"/>
    <p:sldId id="295" r:id="rId22"/>
    <p:sldId id="265" r:id="rId23"/>
    <p:sldId id="317" r:id="rId24"/>
    <p:sldId id="316" r:id="rId25"/>
    <p:sldId id="321" r:id="rId26"/>
    <p:sldId id="320" r:id="rId27"/>
    <p:sldId id="326" r:id="rId28"/>
    <p:sldId id="307" r:id="rId29"/>
    <p:sldId id="319" r:id="rId30"/>
    <p:sldId id="266" r:id="rId31"/>
    <p:sldId id="325" r:id="rId32"/>
    <p:sldId id="268" r:id="rId33"/>
    <p:sldId id="312" r:id="rId34"/>
    <p:sldId id="313" r:id="rId35"/>
    <p:sldId id="314" r:id="rId36"/>
    <p:sldId id="304" r:id="rId37"/>
    <p:sldId id="305" r:id="rId38"/>
    <p:sldId id="269" r:id="rId39"/>
    <p:sldId id="270" r:id="rId40"/>
    <p:sldId id="271" r:id="rId41"/>
    <p:sldId id="273" r:id="rId42"/>
    <p:sldId id="274" r:id="rId43"/>
    <p:sldId id="263" r:id="rId44"/>
    <p:sldId id="276" r:id="rId45"/>
    <p:sldId id="31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CCD"/>
    <a:srgbClr val="E9E5DE"/>
    <a:srgbClr val="C4BE97"/>
    <a:srgbClr val="0D6E00"/>
    <a:srgbClr val="433C56"/>
    <a:srgbClr val="21256F"/>
    <a:srgbClr val="082006"/>
    <a:srgbClr val="D64245"/>
    <a:srgbClr val="FEF4E7"/>
    <a:srgbClr val="FBE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76" autoAdjust="0"/>
    <p:restoredTop sz="92792" autoAdjust="0"/>
  </p:normalViewPr>
  <p:slideViewPr>
    <p:cSldViewPr snapToGrid="0" snapToObjects="1">
      <p:cViewPr>
        <p:scale>
          <a:sx n="100" d="100"/>
          <a:sy n="100" d="100"/>
        </p:scale>
        <p:origin x="-3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EE093-03C4-E34E-BD39-37A7CDCBBBD4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99F13-E24A-E742-A26C-8D94F3CEE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45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96FDE-4A45-8544-BCEC-4B4C4920FDCB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79EB7-AB7A-0D4E-A894-00A720B57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967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7700" y="2667000"/>
            <a:ext cx="7226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00EB-8447-924C-9F7F-1A77708E71CF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1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1"/>
            <a:ext cx="8229600" cy="44831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7400" y="6356350"/>
            <a:ext cx="2895600" cy="365125"/>
          </a:xfrm>
        </p:spPr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0027-60F0-FA46-A323-AB1CA9DB24E7}" type="datetime1">
              <a:rPr lang="en-GB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CF9B-9FCE-1549-9A77-C351CF4D1C2D}" type="datetime1">
              <a:rPr lang="en-GB" smtClean="0"/>
              <a:t>29/10/15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0A58-E236-814B-8D0B-FF49BB3E51AA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8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81AF-8542-8B46-899D-4B1BE76D9081}" type="datetime1">
              <a:rPr lang="en-GB" smtClean="0"/>
              <a:t>29/10/15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0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33A-4580-0843-A133-1FE1099ECB6C}" type="datetime1">
              <a:rPr lang="en-GB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9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5362-EDB3-3C4B-BF00-29ED50DCCC05}" type="datetime1">
              <a:rPr lang="en-GB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47490"/>
          </a:xfrm>
          <a:prstGeom prst="rect">
            <a:avLst/>
          </a:prstGeom>
          <a:solidFill>
            <a:schemeClr val="accent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841500" y="1313974"/>
            <a:ext cx="7302500" cy="4251801"/>
          </a:xfrm>
          <a:prstGeom prst="rect">
            <a:avLst/>
          </a:prstGeom>
          <a:solidFill>
            <a:srgbClr val="FDE6A5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fld id="{80B19096-7281-CE43-AA15-C4A06EE8535C}" type="datetime1">
              <a:rPr lang="en-GB" smtClean="0"/>
              <a:t>29/10/15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r>
              <a:rPr lang="en-US" smtClean="0"/>
              <a:t>M. Raggi, PADME Collaboration Meeting 10/2015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 MT Condensed Light"/>
                <a:cs typeface="Abadi MT Condensed Light"/>
              </a:defRPr>
            </a:lvl1pPr>
          </a:lstStyle>
          <a:p>
            <a:fld id="{55C30F87-A041-704B-807D-1DA18D7ECE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0"/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3131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82" y="6247846"/>
            <a:ext cx="2023533" cy="557966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" y="1313974"/>
            <a:ext cx="1841500" cy="5970171"/>
          </a:xfrm>
          <a:prstGeom prst="rect">
            <a:avLst/>
          </a:prstGeom>
          <a:solidFill>
            <a:srgbClr val="FDE6A5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152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5"/>
          </a:solidFill>
          <a:latin typeface="Abadi MT Condensed Extra Bold"/>
          <a:ea typeface="+mj-ea"/>
          <a:cs typeface="Abadi MT Condensed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badi MT Condensed Light"/>
          <a:ea typeface="+mn-ea"/>
          <a:cs typeface="Abadi MT Condense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microsoft.com/office/2007/relationships/hdphoto" Target="../media/hdphoto1.wdp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95609" y="3492746"/>
            <a:ext cx="6619569" cy="1587475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13E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700" y="22225"/>
            <a:ext cx="6381196" cy="12985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PADME: </a:t>
            </a:r>
            <a:r>
              <a:rPr lang="en-US" dirty="0" err="1"/>
              <a:t>S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proposta</a:t>
            </a:r>
            <a:r>
              <a:rPr lang="en-US" dirty="0" smtClean="0"/>
              <a:t> e piano 2016-2018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FA13-C43A-BE4E-BF92-CA9605BAD198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4682" y="3590931"/>
            <a:ext cx="653421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dirty="0" smtClean="0"/>
              <a:t>Per i dettagli sulla fisica del </a:t>
            </a:r>
            <a:r>
              <a:rPr lang="it-IT" sz="1400" i="1" dirty="0" smtClean="0"/>
              <a:t>dark </a:t>
            </a:r>
            <a:r>
              <a:rPr lang="it-IT" sz="1400" i="1" dirty="0" err="1" smtClean="0"/>
              <a:t>photon</a:t>
            </a:r>
            <a:r>
              <a:rPr lang="it-IT" sz="1400" i="1" dirty="0" smtClean="0"/>
              <a:t> </a:t>
            </a:r>
            <a:r>
              <a:rPr lang="it-IT" sz="1400" dirty="0" smtClean="0"/>
              <a:t>e di tutte le potenzialità della proposta PADME </a:t>
            </a:r>
            <a:r>
              <a:rPr lang="it-IT" sz="1400" dirty="0" smtClean="0">
                <a:sym typeface="Symbol"/>
              </a:rPr>
              <a:t>si rimanda ai recenti seminari (RM1, LNF, PG, TO, FE, PD) e a: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White </a:t>
            </a:r>
            <a:r>
              <a:rPr lang="it-IT" sz="1400" dirty="0" err="1" smtClean="0">
                <a:solidFill>
                  <a:schemeClr val="accent5"/>
                </a:solidFill>
                <a:sym typeface="Symbol"/>
              </a:rPr>
              <a:t>Paper</a:t>
            </a: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 della CSN I: </a:t>
            </a:r>
            <a:r>
              <a:rPr lang="it-IT" sz="1400" b="1" dirty="0">
                <a:solidFill>
                  <a:schemeClr val="accent5"/>
                </a:solidFill>
              </a:rPr>
              <a:t>Frascati </a:t>
            </a:r>
            <a:r>
              <a:rPr lang="it-IT" sz="1400" b="1" dirty="0" err="1">
                <a:solidFill>
                  <a:schemeClr val="accent5"/>
                </a:solidFill>
              </a:rPr>
              <a:t>Phys</a:t>
            </a:r>
            <a:r>
              <a:rPr lang="it-IT" sz="1400" b="1" dirty="0" smtClean="0">
                <a:solidFill>
                  <a:schemeClr val="accent5"/>
                </a:solidFill>
              </a:rPr>
              <a:t>. Ser</a:t>
            </a:r>
            <a:r>
              <a:rPr lang="it-IT" sz="1400" b="1" dirty="0">
                <a:solidFill>
                  <a:schemeClr val="accent5"/>
                </a:solidFill>
              </a:rPr>
              <a:t>. 60 (2015) 1-302</a:t>
            </a:r>
            <a:endParaRPr lang="it-IT" sz="1400" dirty="0" smtClean="0">
              <a:solidFill>
                <a:schemeClr val="accent5"/>
              </a:solidFill>
              <a:sym typeface="Symbol"/>
            </a:endParaRP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Kick-off meeting di PADME: </a:t>
            </a:r>
            <a:r>
              <a:rPr lang="it-IT" sz="1400" b="1" dirty="0" smtClean="0">
                <a:solidFill>
                  <a:srgbClr val="FD4244"/>
                </a:solidFill>
                <a:sym typeface="Symbol"/>
              </a:rPr>
              <a:t>http://</a:t>
            </a:r>
            <a:r>
              <a:rPr lang="it-IT" sz="1400" b="1" dirty="0" err="1" smtClean="0">
                <a:solidFill>
                  <a:srgbClr val="FD4244"/>
                </a:solidFill>
                <a:sym typeface="Symbol"/>
              </a:rPr>
              <a:t>agenda.infn.it</a:t>
            </a:r>
            <a:r>
              <a:rPr lang="it-IT" sz="1400" b="1" dirty="0" smtClean="0">
                <a:solidFill>
                  <a:srgbClr val="FD4244"/>
                </a:solidFill>
                <a:sym typeface="Symbol"/>
              </a:rPr>
              <a:t>/</a:t>
            </a:r>
            <a:r>
              <a:rPr lang="it-IT" sz="1400" b="1" dirty="0" err="1" smtClean="0">
                <a:solidFill>
                  <a:srgbClr val="FD4244"/>
                </a:solidFill>
                <a:sym typeface="Symbol"/>
              </a:rPr>
              <a:t>event</a:t>
            </a:r>
            <a:r>
              <a:rPr lang="it-IT" sz="1400" b="1" dirty="0" smtClean="0">
                <a:solidFill>
                  <a:srgbClr val="FD4244"/>
                </a:solidFill>
                <a:sym typeface="Symbol"/>
              </a:rPr>
              <a:t>/</a:t>
            </a:r>
            <a:r>
              <a:rPr lang="it-IT" sz="1400" b="1" dirty="0" err="1" smtClean="0">
                <a:solidFill>
                  <a:srgbClr val="FD4244"/>
                </a:solidFill>
                <a:sym typeface="Symbol"/>
              </a:rPr>
              <a:t>padme-kickoff</a:t>
            </a:r>
            <a:endParaRPr lang="it-IT" sz="1400" b="1" dirty="0" smtClean="0">
              <a:solidFill>
                <a:srgbClr val="FD4244"/>
              </a:solidFill>
              <a:sym typeface="Symbol"/>
            </a:endParaRP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Light Dark </a:t>
            </a:r>
            <a:r>
              <a:rPr lang="it-IT" sz="1400" dirty="0" err="1" smtClean="0">
                <a:solidFill>
                  <a:schemeClr val="accent5"/>
                </a:solidFill>
                <a:sym typeface="Symbol"/>
              </a:rPr>
              <a:t>Matter</a:t>
            </a: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 </a:t>
            </a:r>
            <a:r>
              <a:rPr lang="it-IT" sz="1400" dirty="0" err="1" smtClean="0">
                <a:solidFill>
                  <a:schemeClr val="accent5"/>
                </a:solidFill>
                <a:sym typeface="Symbol"/>
              </a:rPr>
              <a:t>at</a:t>
            </a:r>
            <a:r>
              <a:rPr lang="it-IT" sz="1400" dirty="0" smtClean="0">
                <a:solidFill>
                  <a:schemeClr val="accent5"/>
                </a:solidFill>
                <a:sym typeface="Symbol"/>
              </a:rPr>
              <a:t> Accelerators: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http://</a:t>
            </a:r>
            <a:r>
              <a:rPr lang="it-IT" sz="1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www.ge.infn.it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/~ldma2015</a:t>
            </a:r>
            <a:endParaRPr lang="en-US" sz="1400" b="1" baseline="30000" dirty="0">
              <a:solidFill>
                <a:schemeClr val="accent4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128" y="1980216"/>
            <a:ext cx="132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Vector “portal”</a:t>
            </a:r>
          </a:p>
          <a:p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2720862" y="1852137"/>
            <a:ext cx="1298587" cy="871711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Stan</a:t>
            </a:r>
            <a:r>
              <a:rPr lang="en-US" sz="1100" dirty="0" smtClean="0">
                <a:solidFill>
                  <a:srgbClr val="000000"/>
                </a:solidFill>
              </a:rPr>
              <a:t>dard Model</a:t>
            </a:r>
          </a:p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SU(3) ×SU(2)×U(1)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54141" y="1852137"/>
            <a:ext cx="1349388" cy="87171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Dark Sector</a:t>
            </a:r>
          </a:p>
          <a:p>
            <a:pPr algn="ctr"/>
            <a:r>
              <a:rPr lang="en-US" sz="1200" dirty="0" smtClean="0"/>
              <a:t>??????</a:t>
            </a:r>
            <a:endParaRPr lang="en-US" sz="1200" dirty="0"/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>
            <a:off x="4019449" y="2287993"/>
            <a:ext cx="1834692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" y="1029732"/>
            <a:ext cx="3366086" cy="264405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15452" y="4417841"/>
            <a:ext cx="8801039" cy="1938510"/>
          </a:xfrm>
          <a:prstGeom prst="roundRect">
            <a:avLst>
              <a:gd name="adj" fmla="val 9118"/>
            </a:avLst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0"/>
            <a:ext cx="797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Layout e </a:t>
            </a:r>
            <a:r>
              <a:rPr lang="en-US" dirty="0" err="1" smtClean="0"/>
              <a:t>dimensione</a:t>
            </a:r>
            <a:r>
              <a:rPr lang="en-US" dirty="0" smtClean="0"/>
              <a:t> del </a:t>
            </a:r>
            <a:r>
              <a:rPr lang="en-US" dirty="0" err="1" smtClean="0"/>
              <a:t>calorimetro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EAE7-F666-3B47-8343-470ECB03A227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170" y="4438950"/>
            <a:ext cx="86883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chemeClr val="accent4"/>
                </a:solidFill>
              </a:rPr>
              <a:t>Calorimetro</a:t>
            </a:r>
            <a:endParaRPr lang="en-US" b="1" dirty="0" smtClean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rgbClr val="8E0203"/>
                </a:solidFill>
              </a:rPr>
              <a:t>Possibilità</a:t>
            </a:r>
            <a:r>
              <a:rPr lang="en-US" sz="1400" dirty="0" smtClean="0">
                <a:solidFill>
                  <a:srgbClr val="8E0203"/>
                </a:solidFill>
              </a:rPr>
              <a:t> di </a:t>
            </a:r>
            <a:r>
              <a:rPr lang="en-US" sz="1400" dirty="0" err="1" smtClean="0">
                <a:solidFill>
                  <a:srgbClr val="8E0203"/>
                </a:solidFill>
              </a:rPr>
              <a:t>ri-utilizzare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cristalli</a:t>
            </a:r>
            <a:r>
              <a:rPr lang="en-US" sz="1400" dirty="0" smtClean="0">
                <a:solidFill>
                  <a:srgbClr val="8E0203"/>
                </a:solidFill>
              </a:rPr>
              <a:t> di </a:t>
            </a:r>
            <a:r>
              <a:rPr lang="en-US" sz="1400" b="1" dirty="0" smtClean="0">
                <a:solidFill>
                  <a:srgbClr val="8E0203"/>
                </a:solidFill>
              </a:rPr>
              <a:t>BGO </a:t>
            </a:r>
            <a:r>
              <a:rPr lang="en-US" sz="1400" dirty="0" smtClean="0">
                <a:solidFill>
                  <a:srgbClr val="8E0203"/>
                </a:solidFill>
              </a:rPr>
              <a:t>del </a:t>
            </a:r>
            <a:r>
              <a:rPr lang="en-US" sz="1400" dirty="0" err="1" smtClean="0">
                <a:solidFill>
                  <a:srgbClr val="8E0203"/>
                </a:solidFill>
              </a:rPr>
              <a:t>calorimetro</a:t>
            </a:r>
            <a:r>
              <a:rPr lang="en-US" sz="1400" dirty="0" smtClean="0">
                <a:solidFill>
                  <a:srgbClr val="8E0203"/>
                </a:solidFill>
              </a:rPr>
              <a:t> di</a:t>
            </a:r>
            <a:r>
              <a:rPr lang="en-US" sz="1400" b="1" dirty="0" smtClean="0">
                <a:solidFill>
                  <a:srgbClr val="8E0203"/>
                </a:solidFill>
              </a:rPr>
              <a:t> L3</a:t>
            </a:r>
          </a:p>
          <a:p>
            <a:pPr marL="628650" lvl="1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 err="1" smtClean="0">
                <a:solidFill>
                  <a:srgbClr val="8E0203"/>
                </a:solidFill>
              </a:rPr>
              <a:t>Realizzando</a:t>
            </a:r>
            <a:r>
              <a:rPr lang="en-US" sz="1200" dirty="0" smtClean="0">
                <a:solidFill>
                  <a:srgbClr val="8E0203"/>
                </a:solidFill>
              </a:rPr>
              <a:t> un </a:t>
            </a:r>
            <a:r>
              <a:rPr lang="en-US" sz="1200" dirty="0" err="1" smtClean="0">
                <a:solidFill>
                  <a:srgbClr val="8E0203"/>
                </a:solidFill>
              </a:rPr>
              <a:t>calorimetro</a:t>
            </a:r>
            <a:r>
              <a:rPr lang="en-US" sz="1200" dirty="0" smtClean="0">
                <a:solidFill>
                  <a:srgbClr val="8E0203"/>
                </a:solidFill>
              </a:rPr>
              <a:t> di 30 cm di </a:t>
            </a:r>
            <a:r>
              <a:rPr lang="en-US" sz="1200" dirty="0" err="1" smtClean="0">
                <a:solidFill>
                  <a:srgbClr val="8E0203"/>
                </a:solidFill>
              </a:rPr>
              <a:t>diametro</a:t>
            </a:r>
            <a:r>
              <a:rPr lang="en-US" sz="1200" dirty="0" smtClean="0">
                <a:solidFill>
                  <a:srgbClr val="8E0203"/>
                </a:solidFill>
              </a:rPr>
              <a:t> a 2 m di </a:t>
            </a:r>
            <a:r>
              <a:rPr lang="en-US" sz="1200" dirty="0" err="1" smtClean="0">
                <a:solidFill>
                  <a:srgbClr val="8E0203"/>
                </a:solidFill>
              </a:rPr>
              <a:t>distanza</a:t>
            </a:r>
            <a:r>
              <a:rPr lang="en-US" sz="1200" dirty="0" smtClean="0">
                <a:solidFill>
                  <a:srgbClr val="8E0203"/>
                </a:solidFill>
              </a:rPr>
              <a:t> con 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656 </a:t>
            </a:r>
            <a:r>
              <a:rPr lang="en-US" sz="1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cristalli</a:t>
            </a:r>
            <a:r>
              <a:rPr lang="en-US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1×1cm</a:t>
            </a:r>
            <a:r>
              <a:rPr lang="en-US" sz="12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</a:p>
          <a:p>
            <a:pPr marL="628650" lvl="1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Oppure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si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può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realizzare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un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calorimetro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di 60 cm di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diametro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a 4m dal target con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crista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lli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656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2×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2cm</a:t>
            </a:r>
            <a:r>
              <a:rPr lang="en-US" sz="1200" baseline="30000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en-US" sz="1200" baseline="3000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La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Giunta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ha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ultimato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il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lavoro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diplomatico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mancano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alcune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carte ma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autorizzazione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informale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prelevare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500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cristalli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gia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accent4">
                    <a:lumMod val="75000"/>
                  </a:schemeClr>
                </a:solidFill>
              </a:rPr>
              <a:t>ottenuta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98" y="997847"/>
            <a:ext cx="3374993" cy="341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Oval 21"/>
          <p:cNvSpPr/>
          <p:nvPr/>
        </p:nvSpPr>
        <p:spPr>
          <a:xfrm>
            <a:off x="6076975" y="2254250"/>
            <a:ext cx="108000" cy="108000"/>
          </a:xfrm>
          <a:prstGeom prst="ellipse">
            <a:avLst/>
          </a:prstGeom>
          <a:noFill/>
          <a:ln w="1270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46491" y="2090402"/>
            <a:ext cx="41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164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6305362" y="2794561"/>
            <a:ext cx="41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257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6914900" y="3367954"/>
            <a:ext cx="41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375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899" y="2180856"/>
            <a:ext cx="2853250" cy="828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514350" y="3619500"/>
            <a:ext cx="1879600" cy="317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8400" y="3644953"/>
            <a:ext cx="420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4350" y="3457553"/>
            <a:ext cx="3778250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52062" y="3191227"/>
            <a:ext cx="420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m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03776" y="2254250"/>
            <a:ext cx="3790201" cy="577385"/>
          </a:xfrm>
          <a:custGeom>
            <a:avLst/>
            <a:gdLst>
              <a:gd name="connsiteX0" fmla="*/ 3759954 w 3793376"/>
              <a:gd name="connsiteY0" fmla="*/ 0 h 593260"/>
              <a:gd name="connsiteX1" fmla="*/ 0 w 3793376"/>
              <a:gd name="connsiteY1" fmla="*/ 292452 h 593260"/>
              <a:gd name="connsiteX2" fmla="*/ 3793376 w 3793376"/>
              <a:gd name="connsiteY2" fmla="*/ 593260 h 593260"/>
              <a:gd name="connsiteX0" fmla="*/ 3861554 w 3894976"/>
              <a:gd name="connsiteY0" fmla="*/ 0 h 593260"/>
              <a:gd name="connsiteX1" fmla="*/ 0 w 3894976"/>
              <a:gd name="connsiteY1" fmla="*/ 286102 h 593260"/>
              <a:gd name="connsiteX2" fmla="*/ 3894976 w 3894976"/>
              <a:gd name="connsiteY2" fmla="*/ 593260 h 593260"/>
              <a:gd name="connsiteX0" fmla="*/ 3747254 w 3780676"/>
              <a:gd name="connsiteY0" fmla="*/ 0 h 593260"/>
              <a:gd name="connsiteX1" fmla="*/ 0 w 3780676"/>
              <a:gd name="connsiteY1" fmla="*/ 279752 h 593260"/>
              <a:gd name="connsiteX2" fmla="*/ 3780676 w 3780676"/>
              <a:gd name="connsiteY2" fmla="*/ 593260 h 593260"/>
              <a:gd name="connsiteX0" fmla="*/ 3858379 w 3891801"/>
              <a:gd name="connsiteY0" fmla="*/ 0 h 593260"/>
              <a:gd name="connsiteX1" fmla="*/ 0 w 3891801"/>
              <a:gd name="connsiteY1" fmla="*/ 282927 h 593260"/>
              <a:gd name="connsiteX2" fmla="*/ 3891801 w 3891801"/>
              <a:gd name="connsiteY2" fmla="*/ 593260 h 593260"/>
              <a:gd name="connsiteX0" fmla="*/ 3690104 w 3891801"/>
              <a:gd name="connsiteY0" fmla="*/ 0 h 542460"/>
              <a:gd name="connsiteX1" fmla="*/ 0 w 3891801"/>
              <a:gd name="connsiteY1" fmla="*/ 232127 h 542460"/>
              <a:gd name="connsiteX2" fmla="*/ 3891801 w 3891801"/>
              <a:gd name="connsiteY2" fmla="*/ 542460 h 542460"/>
              <a:gd name="connsiteX0" fmla="*/ 3782179 w 3891801"/>
              <a:gd name="connsiteY0" fmla="*/ 0 h 593260"/>
              <a:gd name="connsiteX1" fmla="*/ 0 w 3891801"/>
              <a:gd name="connsiteY1" fmla="*/ 282927 h 593260"/>
              <a:gd name="connsiteX2" fmla="*/ 3891801 w 3891801"/>
              <a:gd name="connsiteY2" fmla="*/ 593260 h 593260"/>
              <a:gd name="connsiteX0" fmla="*/ 3782179 w 3782179"/>
              <a:gd name="connsiteY0" fmla="*/ 0 h 529760"/>
              <a:gd name="connsiteX1" fmla="*/ 0 w 3782179"/>
              <a:gd name="connsiteY1" fmla="*/ 282927 h 529760"/>
              <a:gd name="connsiteX2" fmla="*/ 3599701 w 3782179"/>
              <a:gd name="connsiteY2" fmla="*/ 529760 h 529760"/>
              <a:gd name="connsiteX0" fmla="*/ 3782179 w 3790201"/>
              <a:gd name="connsiteY0" fmla="*/ 0 h 577385"/>
              <a:gd name="connsiteX1" fmla="*/ 0 w 3790201"/>
              <a:gd name="connsiteY1" fmla="*/ 282927 h 577385"/>
              <a:gd name="connsiteX2" fmla="*/ 3790201 w 3790201"/>
              <a:gd name="connsiteY2" fmla="*/ 577385 h 57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0201" h="577385">
                <a:moveTo>
                  <a:pt x="3782179" y="0"/>
                </a:moveTo>
                <a:lnTo>
                  <a:pt x="0" y="282927"/>
                </a:lnTo>
                <a:lnTo>
                  <a:pt x="3790201" y="577385"/>
                </a:lnTo>
              </a:path>
            </a:pathLst>
          </a:cu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25400"/>
            <a:ext cx="9144000" cy="6829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734" y="0"/>
            <a:ext cx="4603265" cy="69277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Monte Carlo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34" y="4202763"/>
            <a:ext cx="3954536" cy="265195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C6F3-C8A1-7649-94D4-1CAD0E9E1961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9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MC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981833"/>
              </p:ext>
            </p:extLst>
          </p:nvPr>
        </p:nvGraphicFramePr>
        <p:xfrm>
          <a:off x="393700" y="1079500"/>
          <a:ext cx="8509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071"/>
                <a:gridCol w="1680790"/>
                <a:gridCol w="2127250"/>
                <a:gridCol w="18908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Shower 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Reconstruction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 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Veto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Naïve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Positron Veto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Naïve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 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None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Energy positron Veto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Naïve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r>
                        <a:rPr lang="en-US" baseline="0" dirty="0" smtClean="0"/>
                        <a:t> angle calorimeter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 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Naïve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Large angle calorimeter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</a:t>
                      </a:r>
                      <a:r>
                        <a:rPr lang="en-US" baseline="0" dirty="0" smtClean="0"/>
                        <a:t> be defined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Naïve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12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3700" y="4940299"/>
            <a:ext cx="8522791" cy="1295401"/>
          </a:xfrm>
          <a:prstGeom prst="roundRect">
            <a:avLst>
              <a:gd name="adj" fmla="val 9118"/>
            </a:avLst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3700" y="4934250"/>
            <a:ext cx="84592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chemeClr val="accent4"/>
                </a:solidFill>
              </a:rPr>
              <a:t>Nessuna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descrizione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dei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materiali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passivi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eccetto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il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magnete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chemeClr val="accent4"/>
                </a:solidFill>
              </a:rPr>
              <a:t>Manca</a:t>
            </a:r>
            <a:r>
              <a:rPr lang="en-US" sz="1600" dirty="0" smtClean="0">
                <a:solidFill>
                  <a:schemeClr val="accent4"/>
                </a:solidFill>
              </a:rPr>
              <a:t> la </a:t>
            </a:r>
            <a:r>
              <a:rPr lang="en-US" sz="1600" dirty="0" err="1" smtClean="0">
                <a:solidFill>
                  <a:schemeClr val="accent4"/>
                </a:solidFill>
              </a:rPr>
              <a:t>descrizione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esatta</a:t>
            </a:r>
            <a:r>
              <a:rPr lang="en-US" sz="1600" dirty="0" smtClean="0">
                <a:solidFill>
                  <a:schemeClr val="accent4"/>
                </a:solidFill>
              </a:rPr>
              <a:t> del campo </a:t>
            </a:r>
            <a:r>
              <a:rPr lang="en-US" sz="1600" dirty="0" err="1" smtClean="0">
                <a:solidFill>
                  <a:schemeClr val="accent4"/>
                </a:solidFill>
              </a:rPr>
              <a:t>magnetico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nel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magnete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chemeClr val="accent4"/>
                </a:solidFill>
              </a:rPr>
              <a:t>Revisione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della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struttura</a:t>
            </a:r>
            <a:r>
              <a:rPr lang="en-US" sz="1600" dirty="0" smtClean="0">
                <a:solidFill>
                  <a:schemeClr val="accent4"/>
                </a:solidFill>
              </a:rPr>
              <a:t> del </a:t>
            </a:r>
            <a:r>
              <a:rPr lang="en-US" sz="1600" dirty="0" err="1" smtClean="0">
                <a:solidFill>
                  <a:schemeClr val="accent4"/>
                </a:solidFill>
              </a:rPr>
              <a:t>codice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necessaria</a:t>
            </a:r>
            <a:r>
              <a:rPr lang="en-US" sz="1600" dirty="0" smtClean="0">
                <a:solidFill>
                  <a:schemeClr val="accent4"/>
                </a:solidFill>
              </a:rPr>
              <a:t> prima di </a:t>
            </a:r>
            <a:r>
              <a:rPr lang="en-US" sz="1600" dirty="0" err="1" smtClean="0">
                <a:solidFill>
                  <a:schemeClr val="accent4"/>
                </a:solidFill>
              </a:rPr>
              <a:t>una</a:t>
            </a:r>
            <a:r>
              <a:rPr lang="en-US" sz="1600" dirty="0" smtClean="0">
                <a:solidFill>
                  <a:schemeClr val="accent4"/>
                </a:solidFill>
              </a:rPr>
              <a:t> release </a:t>
            </a:r>
            <a:r>
              <a:rPr lang="en-US" sz="1600" dirty="0" err="1" smtClean="0">
                <a:solidFill>
                  <a:schemeClr val="accent4"/>
                </a:solidFill>
              </a:rPr>
              <a:t>ufficiale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chemeClr val="accent4"/>
                </a:solidFill>
              </a:rPr>
              <a:t>Revisione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della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physiscs</a:t>
            </a:r>
            <a:r>
              <a:rPr lang="en-US" sz="1600" dirty="0" smtClean="0">
                <a:solidFill>
                  <a:schemeClr val="accent4"/>
                </a:solidFill>
              </a:rPr>
              <a:t> list </a:t>
            </a:r>
          </a:p>
          <a:p>
            <a:pPr>
              <a:spcAft>
                <a:spcPts val="600"/>
              </a:spcAft>
            </a:pPr>
            <a:endParaRPr lang="en-US" sz="1200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3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principali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16B3-22EA-DC47-98EB-9DA3132ECD3C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33" y="3806265"/>
            <a:ext cx="3599228" cy="245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" y="3662028"/>
            <a:ext cx="3599231" cy="242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5375" y="358302"/>
            <a:ext cx="349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Selezione</a:t>
            </a:r>
            <a:r>
              <a:rPr lang="en-US" sz="1200" dirty="0" smtClean="0"/>
              <a:t> molto </a:t>
            </a:r>
            <a:r>
              <a:rPr lang="en-US" sz="1200" dirty="0" err="1" smtClean="0"/>
              <a:t>semplice</a:t>
            </a:r>
            <a:endParaRPr lang="en-US" sz="1200" dirty="0" smtClean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Solo 1 cluster </a:t>
            </a:r>
            <a:r>
              <a:rPr lang="en-US" sz="1200" dirty="0" err="1" smtClean="0"/>
              <a:t>nel</a:t>
            </a:r>
            <a:r>
              <a:rPr lang="en-US" sz="1200" dirty="0" smtClean="0"/>
              <a:t> </a:t>
            </a:r>
            <a:r>
              <a:rPr lang="en-US" sz="1200" dirty="0" err="1" smtClean="0"/>
              <a:t>calorimentro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no hit </a:t>
            </a:r>
            <a:r>
              <a:rPr lang="en-US" sz="1200" dirty="0" err="1" smtClean="0"/>
              <a:t>nei</a:t>
            </a:r>
            <a:r>
              <a:rPr lang="en-US" sz="1200" dirty="0" smtClean="0"/>
              <a:t> veto per </a:t>
            </a:r>
            <a:r>
              <a:rPr lang="en-US" sz="1200" dirty="0" err="1" smtClean="0"/>
              <a:t>positroni</a:t>
            </a:r>
            <a:r>
              <a:rPr lang="en-US" sz="1200" dirty="0" smtClean="0"/>
              <a:t> in ±2ns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/>
              <a:t>&lt;50 MeV in small angle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err="1" smtClean="0"/>
              <a:t>Tagli</a:t>
            </a:r>
            <a:r>
              <a:rPr lang="en-US" sz="1200" b="1" dirty="0" smtClean="0"/>
              <a:t> in </a:t>
            </a:r>
            <a:r>
              <a:rPr lang="en-US" sz="1200" b="1" dirty="0" err="1" smtClean="0"/>
              <a:t>E</a:t>
            </a:r>
            <a:r>
              <a:rPr lang="en-US" sz="1200" b="1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Dipendeti</a:t>
            </a:r>
            <a:r>
              <a:rPr lang="en-US" sz="1200" b="1" dirty="0" smtClean="0"/>
              <a:t> da M</a:t>
            </a:r>
            <a:r>
              <a:rPr lang="en-US" sz="1200" b="1" baseline="-25000" dirty="0" smtClean="0"/>
              <a:t>A’</a:t>
            </a:r>
            <a:r>
              <a:rPr lang="en-US" sz="1200" b="1" dirty="0" smtClean="0"/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err="1" smtClean="0"/>
              <a:t>Finestra</a:t>
            </a:r>
            <a:r>
              <a:rPr lang="en-US" sz="1200" b="1" dirty="0" smtClean="0"/>
              <a:t> di </a:t>
            </a:r>
            <a:r>
              <a:rPr lang="en-US" sz="1200" b="1" dirty="0" err="1" smtClean="0"/>
              <a:t>massa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mancante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Dipende</a:t>
            </a:r>
            <a:r>
              <a:rPr lang="en-US" sz="1200" b="1" dirty="0" smtClean="0"/>
              <a:t> da M</a:t>
            </a:r>
            <a:r>
              <a:rPr lang="en-US" sz="1200" b="1" baseline="-25000" dirty="0" smtClean="0"/>
              <a:t>A’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5278" y="1698827"/>
            <a:ext cx="2421803" cy="1617311"/>
            <a:chOff x="604501" y="2304534"/>
            <a:chExt cx="2421803" cy="1617311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958032" y="2930453"/>
              <a:ext cx="542148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00180" y="2930453"/>
              <a:ext cx="449967" cy="24042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 rot="13146240">
              <a:off x="1761042" y="3233105"/>
              <a:ext cx="367371" cy="42723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852315" y="3731571"/>
              <a:ext cx="193675" cy="190274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883465" y="3758592"/>
              <a:ext cx="136949" cy="13454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883465" y="3758592"/>
              <a:ext cx="136949" cy="13454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41802" y="3170746"/>
              <a:ext cx="602631" cy="13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 rot="16421158">
              <a:off x="1541478" y="2540661"/>
              <a:ext cx="367371" cy="42723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919377" y="2304534"/>
              <a:ext cx="515575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Symbol" charset="2"/>
                  <a:cs typeface="Symbol" charset="2"/>
                </a:rPr>
                <a:t>g</a:t>
              </a:r>
              <a:endParaRPr lang="en-US" b="1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74145" y="3214537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4501" y="2689599"/>
              <a:ext cx="479473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66282" y="2971188"/>
              <a:ext cx="46002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72052" y="1490991"/>
            <a:ext cx="1522273" cy="1984730"/>
            <a:chOff x="3454363" y="2392321"/>
            <a:chExt cx="1522273" cy="198473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512745" y="2732318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279722" y="3159592"/>
              <a:ext cx="1239" cy="52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12745" y="3697645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>
            <a:xfrm rot="16200000">
              <a:off x="4327464" y="2678853"/>
              <a:ext cx="451576" cy="54458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rot="6136886" flipV="1">
              <a:off x="4270921" y="3698176"/>
              <a:ext cx="449999" cy="53245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54363" y="2392321"/>
              <a:ext cx="38986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88337" y="4007719"/>
              <a:ext cx="47469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657318" y="2818041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75766" y="3829619"/>
              <a:ext cx="27956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baseline="30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11047" y="1506529"/>
            <a:ext cx="1587961" cy="1989973"/>
            <a:chOff x="6052147" y="1620829"/>
            <a:chExt cx="1587961" cy="1989973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110529" y="1966069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77506" y="2404292"/>
              <a:ext cx="1239" cy="52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110529" y="2953294"/>
              <a:ext cx="766977" cy="44011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 rot="16200000">
              <a:off x="6925248" y="1912604"/>
              <a:ext cx="451576" cy="544582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 rot="6136886" flipV="1">
              <a:off x="6868705" y="2931927"/>
              <a:ext cx="449999" cy="532453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52147" y="1626072"/>
              <a:ext cx="38986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86121" y="3241470"/>
              <a:ext cx="47469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>
                  <a:latin typeface="Symbol" charset="2"/>
                  <a:cs typeface="Symbol" charset="2"/>
                </a:rPr>
                <a:t>+</a:t>
              </a:r>
              <a:endParaRPr lang="en-US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20790" y="1865659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306394" y="3140013"/>
              <a:ext cx="27956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baseline="300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rot="6136886" flipH="1" flipV="1">
              <a:off x="6474687" y="1654984"/>
              <a:ext cx="533729" cy="546391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729" h="669679">
                  <a:moveTo>
                    <a:pt x="27" y="0"/>
                  </a:moveTo>
                  <a:cubicBezTo>
                    <a:pt x="-1362" y="12032"/>
                    <a:pt x="49985" y="8527"/>
                    <a:pt x="47890" y="52539"/>
                  </a:cubicBezTo>
                  <a:cubicBezTo>
                    <a:pt x="45795" y="96551"/>
                    <a:pt x="7943" y="223572"/>
                    <a:pt x="47918" y="250344"/>
                  </a:cubicBezTo>
                  <a:cubicBezTo>
                    <a:pt x="87893" y="277116"/>
                    <a:pt x="254213" y="183828"/>
                    <a:pt x="287742" y="213169"/>
                  </a:cubicBezTo>
                  <a:cubicBezTo>
                    <a:pt x="321271" y="242510"/>
                    <a:pt x="214654" y="392683"/>
                    <a:pt x="249092" y="426392"/>
                  </a:cubicBezTo>
                  <a:cubicBezTo>
                    <a:pt x="283530" y="460101"/>
                    <a:pt x="465031" y="381891"/>
                    <a:pt x="494369" y="415424"/>
                  </a:cubicBezTo>
                  <a:cubicBezTo>
                    <a:pt x="523707" y="448957"/>
                    <a:pt x="412427" y="596457"/>
                    <a:pt x="425119" y="627589"/>
                  </a:cubicBezTo>
                  <a:cubicBezTo>
                    <a:pt x="437811" y="658721"/>
                    <a:pt x="523081" y="599921"/>
                    <a:pt x="570520" y="602215"/>
                  </a:cubicBezTo>
                  <a:cubicBezTo>
                    <a:pt x="617959" y="604509"/>
                    <a:pt x="630225" y="670585"/>
                    <a:pt x="645728" y="66967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65180" y="1620829"/>
              <a:ext cx="31931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34751" y="3280745"/>
            <a:ext cx="184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+1 electron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89602" y="3326911"/>
            <a:ext cx="184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E0204"/>
                </a:solidFill>
              </a:rPr>
              <a:t>+1 </a:t>
            </a:r>
            <a:r>
              <a:rPr lang="en-US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BE0204"/>
              </a:solidFill>
              <a:latin typeface="Symbol" charset="2"/>
              <a:cs typeface="Symbol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9020" y="3377711"/>
            <a:ext cx="184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E0204"/>
                </a:solidFill>
              </a:rPr>
              <a:t>+2 </a:t>
            </a:r>
            <a:r>
              <a:rPr lang="en-US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BE0204"/>
              </a:solidFill>
              <a:latin typeface="Symbol" charset="2"/>
              <a:cs typeface="Symbol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933" y="1336999"/>
            <a:ext cx="755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</a:rPr>
              <a:t>Backgrounds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4" y="1179028"/>
            <a:ext cx="4067777" cy="468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549566" y="2064291"/>
            <a:ext cx="3117354" cy="2129007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Sensibilità</a:t>
            </a:r>
            <a:r>
              <a:rPr lang="en-US" dirty="0" smtClean="0"/>
              <a:t> di PADME-invisible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9D26-FB9F-8241-967F-19418E384956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76060" y="1023525"/>
            <a:ext cx="771230" cy="3155926"/>
          </a:xfrm>
          <a:prstGeom prst="straightConnector1">
            <a:avLst/>
          </a:prstGeom>
          <a:ln w="9525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7064" y="500305"/>
            <a:ext cx="129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40F10"/>
                </a:solidFill>
              </a:rPr>
              <a:t>Limiti</a:t>
            </a:r>
            <a:r>
              <a:rPr lang="en-US" sz="1400" dirty="0" smtClean="0">
                <a:solidFill>
                  <a:srgbClr val="640F10"/>
                </a:solidFill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</a:rPr>
              <a:t>indiretti</a:t>
            </a:r>
            <a:r>
              <a:rPr lang="en-US" sz="1400" dirty="0" smtClean="0">
                <a:solidFill>
                  <a:srgbClr val="640F10"/>
                </a:solidFill>
              </a:rPr>
              <a:t> da </a:t>
            </a:r>
            <a:r>
              <a:rPr lang="en-US" sz="1400" i="1" dirty="0" smtClean="0">
                <a:solidFill>
                  <a:srgbClr val="640F10"/>
                </a:solidFill>
              </a:rPr>
              <a:t>a</a:t>
            </a:r>
            <a:r>
              <a:rPr lang="en-US" sz="1400" baseline="-25000" dirty="0" smtClean="0">
                <a:solidFill>
                  <a:srgbClr val="640F1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640F10"/>
                </a:solidFill>
              </a:rPr>
              <a:t> e </a:t>
            </a:r>
            <a:r>
              <a:rPr lang="en-US" sz="1400" i="1" dirty="0" err="1" smtClean="0">
                <a:solidFill>
                  <a:srgbClr val="640F10"/>
                </a:solidFill>
              </a:rPr>
              <a:t>a</a:t>
            </a:r>
            <a:r>
              <a:rPr lang="en-US" sz="1400" i="1" baseline="-25000" dirty="0" err="1" smtClean="0">
                <a:solidFill>
                  <a:srgbClr val="640F10"/>
                </a:solidFill>
              </a:rPr>
              <a:t>e</a:t>
            </a:r>
            <a:endParaRPr lang="en-US" sz="1400" i="1" baseline="-25000" dirty="0">
              <a:solidFill>
                <a:srgbClr val="640F1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76060" y="1023525"/>
            <a:ext cx="865440" cy="1147279"/>
          </a:xfrm>
          <a:prstGeom prst="straightConnector1">
            <a:avLst/>
          </a:prstGeom>
          <a:ln w="9525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65021" y="2197502"/>
            <a:ext cx="29345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</a:rPr>
              <a:t>PADME </a:t>
            </a:r>
            <a:r>
              <a:rPr lang="en-US" sz="1400" dirty="0" err="1" smtClean="0">
                <a:solidFill>
                  <a:schemeClr val="accent5"/>
                </a:solidFill>
              </a:rPr>
              <a:t>può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escludere</a:t>
            </a:r>
            <a:r>
              <a:rPr lang="en-US" sz="1400" dirty="0" smtClean="0">
                <a:solidFill>
                  <a:schemeClr val="accent5"/>
                </a:solidFill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</a:rPr>
              <a:t>modo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b="1" i="1" dirty="0" smtClean="0">
                <a:solidFill>
                  <a:schemeClr val="accent5"/>
                </a:solidFill>
              </a:rPr>
              <a:t>model-independent </a:t>
            </a:r>
            <a:r>
              <a:rPr lang="en-US" sz="1400" dirty="0" smtClean="0">
                <a:solidFill>
                  <a:schemeClr val="accent5"/>
                </a:solidFill>
              </a:rPr>
              <a:t>la </a:t>
            </a:r>
            <a:r>
              <a:rPr lang="en-US" sz="1400" dirty="0" err="1" smtClean="0">
                <a:solidFill>
                  <a:schemeClr val="accent5"/>
                </a:solidFill>
              </a:rPr>
              <a:t>banda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favorita</a:t>
            </a:r>
            <a:r>
              <a:rPr lang="en-US" sz="1400" dirty="0" smtClean="0">
                <a:solidFill>
                  <a:schemeClr val="accent5"/>
                </a:solidFill>
              </a:rPr>
              <a:t> da (</a:t>
            </a:r>
            <a:r>
              <a:rPr lang="en-US" sz="1400" i="1" dirty="0" smtClean="0">
                <a:solidFill>
                  <a:schemeClr val="accent5"/>
                </a:solidFill>
              </a:rPr>
              <a:t>g</a:t>
            </a:r>
            <a:r>
              <a:rPr lang="en-US" sz="1400" dirty="0" smtClean="0">
                <a:solidFill>
                  <a:schemeClr val="accent5"/>
                </a:solidFill>
              </a:rPr>
              <a:t>-2)</a:t>
            </a:r>
            <a:r>
              <a:rPr lang="en-US" sz="1400" baseline="-25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fino</a:t>
            </a:r>
            <a:r>
              <a:rPr lang="en-US" sz="1400" dirty="0" smtClean="0">
                <a:solidFill>
                  <a:schemeClr val="accent5"/>
                </a:solidFill>
              </a:rPr>
              <a:t> a </a:t>
            </a:r>
            <a:r>
              <a:rPr lang="en-US" sz="1400" b="1" i="1" dirty="0" smtClean="0">
                <a:solidFill>
                  <a:schemeClr val="accent5"/>
                </a:solidFill>
              </a:rPr>
              <a:t>M</a:t>
            </a:r>
            <a:r>
              <a:rPr lang="en-US" sz="1400" b="1" baseline="30000" dirty="0" smtClean="0">
                <a:solidFill>
                  <a:schemeClr val="accent5"/>
                </a:solidFill>
              </a:rPr>
              <a:t>2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A’</a:t>
            </a:r>
            <a:r>
              <a:rPr lang="en-US" sz="1400" b="1" baseline="-25000" dirty="0" smtClean="0">
                <a:solidFill>
                  <a:schemeClr val="accent5"/>
                </a:solidFill>
              </a:rPr>
              <a:t> </a:t>
            </a:r>
            <a:r>
              <a:rPr lang="en-US" sz="1400" b="1" dirty="0" smtClean="0">
                <a:solidFill>
                  <a:schemeClr val="accent5"/>
                </a:solidFill>
              </a:rPr>
              <a:t>= 2</a:t>
            </a:r>
            <a:r>
              <a:rPr lang="en-US" sz="1400" b="1" i="1" dirty="0" smtClean="0">
                <a:solidFill>
                  <a:schemeClr val="accent5"/>
                </a:solidFill>
              </a:rPr>
              <a:t>m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e</a:t>
            </a:r>
            <a:r>
              <a:rPr lang="en-US" sz="1400" b="1" i="1" dirty="0" smtClean="0">
                <a:solidFill>
                  <a:schemeClr val="accent5"/>
                </a:solidFill>
              </a:rPr>
              <a:t>E</a:t>
            </a:r>
            <a:r>
              <a:rPr lang="en-US" sz="1400" b="1" i="1" baseline="-25000" dirty="0" smtClean="0">
                <a:solidFill>
                  <a:schemeClr val="accent5"/>
                </a:solidFill>
              </a:rPr>
              <a:t>e</a:t>
            </a:r>
            <a:r>
              <a:rPr lang="en-US" sz="1400" b="1" baseline="-250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+</a:t>
            </a:r>
          </a:p>
          <a:p>
            <a:pPr>
              <a:spcAft>
                <a:spcPts val="600"/>
              </a:spcAft>
            </a:pPr>
            <a:endParaRPr lang="en-US" sz="1400" i="1" dirty="0" smtClean="0">
              <a:solidFill>
                <a:srgbClr val="CD4F52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i="1" dirty="0" err="1" smtClean="0">
                <a:solidFill>
                  <a:srgbClr val="FD4244"/>
                </a:solidFill>
              </a:rPr>
              <a:t>E</a:t>
            </a:r>
            <a:r>
              <a:rPr lang="en-US" sz="1400" i="1" baseline="-25000" dirty="0" err="1" smtClean="0">
                <a:solidFill>
                  <a:srgbClr val="FD4244"/>
                </a:solidFill>
              </a:rPr>
              <a:t>e</a:t>
            </a:r>
            <a:r>
              <a:rPr lang="en-US" sz="1400" baseline="-25000" dirty="0" smtClean="0">
                <a:solidFill>
                  <a:srgbClr val="FD4244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smtClean="0">
                <a:solidFill>
                  <a:srgbClr val="FD4244"/>
                </a:solidFill>
              </a:rPr>
              <a:t>=550 MeV: </a:t>
            </a:r>
            <a:r>
              <a:rPr lang="en-US" sz="1400" i="1" dirty="0" smtClean="0">
                <a:solidFill>
                  <a:srgbClr val="FD4244"/>
                </a:solidFill>
              </a:rPr>
              <a:t>M</a:t>
            </a:r>
            <a:r>
              <a:rPr lang="en-US" sz="1400" i="1" baseline="-25000" dirty="0" smtClean="0">
                <a:solidFill>
                  <a:srgbClr val="FD4244"/>
                </a:solidFill>
              </a:rPr>
              <a:t>A’</a:t>
            </a:r>
            <a:r>
              <a:rPr lang="en-US" sz="1400" dirty="0" smtClean="0">
                <a:solidFill>
                  <a:srgbClr val="FD4244"/>
                </a:solidFill>
              </a:rPr>
              <a:t> &lt; 23.7 MeV/</a:t>
            </a:r>
            <a:r>
              <a:rPr lang="en-US" sz="1400" i="1" dirty="0" smtClean="0">
                <a:solidFill>
                  <a:srgbClr val="FD4244"/>
                </a:solidFill>
              </a:rPr>
              <a:t>c</a:t>
            </a:r>
            <a:r>
              <a:rPr lang="en-US" sz="1400" baseline="30000" dirty="0" smtClean="0">
                <a:solidFill>
                  <a:srgbClr val="FD4244"/>
                </a:solidFill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US" sz="1400" i="1" dirty="0" err="1" smtClean="0"/>
              <a:t>E</a:t>
            </a:r>
            <a:r>
              <a:rPr lang="en-US" sz="1400" i="1" baseline="-25000" dirty="0" err="1" smtClean="0"/>
              <a:t>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+</a:t>
            </a:r>
            <a:r>
              <a:rPr lang="en-US" sz="1400" dirty="0" smtClean="0"/>
              <a:t>=750 MeV: </a:t>
            </a:r>
            <a:r>
              <a:rPr lang="en-US" sz="1400" i="1" dirty="0" smtClean="0"/>
              <a:t>M</a:t>
            </a:r>
            <a:r>
              <a:rPr lang="en-US" sz="1400" i="1" baseline="-25000" dirty="0" smtClean="0"/>
              <a:t>A’</a:t>
            </a:r>
            <a:r>
              <a:rPr lang="en-US" sz="1400" dirty="0" smtClean="0"/>
              <a:t> &lt; 27.7 MeV/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  <a:endParaRPr lang="en-US" sz="1400" i="1" baseline="30000" dirty="0" smtClean="0">
              <a:latin typeface="Symbol" charset="2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i="1" dirty="0" err="1" smtClean="0"/>
              <a:t>E</a:t>
            </a:r>
            <a:r>
              <a:rPr lang="en-US" sz="1400" i="1" baseline="-25000" dirty="0" err="1" smtClean="0"/>
              <a:t>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+</a:t>
            </a:r>
            <a:r>
              <a:rPr lang="en-US" sz="1400" dirty="0" smtClean="0"/>
              <a:t>=1 </a:t>
            </a:r>
            <a:r>
              <a:rPr lang="en-US" sz="1400" dirty="0" err="1" smtClean="0"/>
              <a:t>GeV</a:t>
            </a:r>
            <a:r>
              <a:rPr lang="en-US" sz="1400" dirty="0" smtClean="0"/>
              <a:t>: </a:t>
            </a:r>
            <a:r>
              <a:rPr lang="en-US" sz="1400" i="1" dirty="0" smtClean="0"/>
              <a:t>M</a:t>
            </a:r>
            <a:r>
              <a:rPr lang="en-US" sz="1400" i="1" baseline="-25000" dirty="0" smtClean="0"/>
              <a:t>A’</a:t>
            </a:r>
            <a:r>
              <a:rPr lang="en-US" sz="1400" dirty="0" smtClean="0"/>
              <a:t> &lt; 32 MeV/</a:t>
            </a:r>
            <a:r>
              <a:rPr lang="en-US" sz="1400" i="1" dirty="0" smtClean="0"/>
              <a:t>c</a:t>
            </a:r>
            <a:r>
              <a:rPr lang="en-US" sz="1400" baseline="30000" dirty="0" smtClean="0"/>
              <a:t>2</a:t>
            </a:r>
            <a:endParaRPr lang="en-US" sz="1400" i="1" baseline="30000" dirty="0" smtClean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8083" y="1473131"/>
            <a:ext cx="3400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10</a:t>
            </a:r>
            <a:r>
              <a:rPr lang="en-US" sz="14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13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eot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6</a:t>
            </a:r>
            <a:r>
              <a:rPr lang="en-US" sz="14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000 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e+/40 ns </a:t>
            </a:r>
            <a:r>
              <a:rPr lang="en-US" sz="14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× 3.1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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10</a:t>
            </a:r>
            <a:r>
              <a:rPr lang="en-US" sz="14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7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  × 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49 Hz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8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Cristalli cercasi… non </a:t>
            </a:r>
            <a:r>
              <a:rPr lang="it-IT" dirty="0" err="1" smtClean="0"/>
              <a:t>piu’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E10A3-3FFB-FF47-92C7-5579C05AE1AF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4901"/>
            <a:ext cx="3044227" cy="23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0933" y="2705067"/>
            <a:ext cx="4665867" cy="2879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55" y="1359418"/>
            <a:ext cx="8950746" cy="106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Trattativa molto avanzata sostanzialmente terminata a meno di alcuni documenti da presentare al DOE</a:t>
            </a:r>
          </a:p>
          <a:p>
            <a:pPr marL="800100" lvl="1" indent="-342900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Presto 500 cristalli disponibili per il trasporto a Frascati</a:t>
            </a:r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Altri 70 cristalli di </a:t>
            </a:r>
            <a:r>
              <a:rPr lang="it-IT" sz="1400" dirty="0" err="1" smtClean="0">
                <a:solidFill>
                  <a:schemeClr val="accent4">
                    <a:lumMod val="75000"/>
                  </a:schemeClr>
                </a:solidFill>
              </a:rPr>
              <a:t>proprieta’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 di RM1 arriveranno a Frascati entro la </a:t>
            </a:r>
            <a:r>
              <a:rPr lang="it-IT" sz="1400" dirty="0" err="1" smtClean="0">
                <a:solidFill>
                  <a:schemeClr val="accent4">
                    <a:lumMod val="75000"/>
                  </a:schemeClr>
                </a:solidFill>
              </a:rPr>
              <a:t>meta’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 di Novembre</a:t>
            </a:r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err="1" smtClean="0">
                <a:solidFill>
                  <a:schemeClr val="accent4">
                    <a:lumMod val="75000"/>
                  </a:schemeClr>
                </a:solidFill>
              </a:rPr>
              <a:t>Gia’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 in tagli alla SILO 25 cristalli per ottenerne 25 da 20x20x220cm3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BBF0-BEF5-704E-8354-4FFE120E35FB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213" y="1035489"/>
            <a:ext cx="8331150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Sviluppo di diamanti detector grade di </a:t>
            </a:r>
            <a:r>
              <a:rPr lang="it-IT" sz="1600" b="1" dirty="0" smtClean="0">
                <a:solidFill>
                  <a:schemeClr val="accent5"/>
                </a:solidFill>
              </a:rPr>
              <a:t>50 </a:t>
            </a:r>
            <a:r>
              <a:rPr lang="it-IT" sz="1600" b="1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it-IT" sz="1600" b="1" dirty="0" smtClean="0">
                <a:solidFill>
                  <a:schemeClr val="accent5"/>
                </a:solidFill>
              </a:rPr>
              <a:t>m </a:t>
            </a:r>
            <a:r>
              <a:rPr lang="it-IT" sz="1600" dirty="0" smtClean="0">
                <a:solidFill>
                  <a:schemeClr val="accent5"/>
                </a:solidFill>
              </a:rPr>
              <a:t>di spessore e di alcuni </a:t>
            </a:r>
            <a:r>
              <a:rPr lang="it-IT" sz="1600" b="1" dirty="0" smtClean="0">
                <a:solidFill>
                  <a:schemeClr val="accent5"/>
                </a:solidFill>
              </a:rPr>
              <a:t>cm</a:t>
            </a:r>
            <a:r>
              <a:rPr lang="it-IT" sz="1600" b="1" baseline="30000" dirty="0" smtClean="0">
                <a:solidFill>
                  <a:schemeClr val="accent5"/>
                </a:solidFill>
              </a:rPr>
              <a:t>2</a:t>
            </a:r>
            <a:r>
              <a:rPr lang="it-IT" sz="1600" dirty="0" smtClean="0">
                <a:solidFill>
                  <a:schemeClr val="accent5"/>
                </a:solidFill>
              </a:rPr>
              <a:t> di area è non banale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Tre campioni (20</a:t>
            </a:r>
            <a:r>
              <a:rPr lang="it-IT" sz="1600" dirty="0">
                <a:solidFill>
                  <a:schemeClr val="accent5"/>
                </a:solidFill>
              </a:rPr>
              <a:t>×20) mm</a:t>
            </a:r>
            <a:r>
              <a:rPr lang="it-IT" sz="1600" baseline="30000" dirty="0">
                <a:solidFill>
                  <a:schemeClr val="accent5"/>
                </a:solidFill>
              </a:rPr>
              <a:t>2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smtClean="0">
                <a:solidFill>
                  <a:schemeClr val="accent5"/>
                </a:solidFill>
              </a:rPr>
              <a:t>già prodotti dalla </a:t>
            </a:r>
            <a:r>
              <a:rPr lang="it-IT" sz="1600" i="1" dirty="0" err="1" smtClean="0">
                <a:solidFill>
                  <a:schemeClr val="accent5"/>
                </a:solidFill>
              </a:rPr>
              <a:t>Applied</a:t>
            </a:r>
            <a:r>
              <a:rPr lang="it-IT" sz="1600" i="1" dirty="0" smtClean="0">
                <a:solidFill>
                  <a:schemeClr val="accent5"/>
                </a:solidFill>
              </a:rPr>
              <a:t> Diamond </a:t>
            </a:r>
            <a:r>
              <a:rPr lang="it-IT" sz="1600" i="1" dirty="0" err="1" smtClean="0">
                <a:solidFill>
                  <a:schemeClr val="accent5"/>
                </a:solidFill>
              </a:rPr>
              <a:t>Inc</a:t>
            </a:r>
            <a:r>
              <a:rPr lang="it-IT" sz="1600" i="1" dirty="0" smtClean="0">
                <a:solidFill>
                  <a:schemeClr val="accent5"/>
                </a:solidFill>
              </a:rPr>
              <a:t>. </a:t>
            </a:r>
            <a:r>
              <a:rPr lang="it-IT" sz="1600" dirty="0" smtClean="0">
                <a:solidFill>
                  <a:schemeClr val="accent5"/>
                </a:solidFill>
              </a:rPr>
              <a:t>(Delaware)</a:t>
            </a:r>
          </a:p>
          <a:p>
            <a:pPr marL="1200150" lvl="2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>
                <a:solidFill>
                  <a:schemeClr val="accent5"/>
                </a:solidFill>
              </a:rPr>
              <a:t>D</a:t>
            </a:r>
            <a:r>
              <a:rPr lang="it-IT" sz="1400" dirty="0" smtClean="0">
                <a:solidFill>
                  <a:schemeClr val="accent5"/>
                </a:solidFill>
              </a:rPr>
              <a:t>ue da 50 </a:t>
            </a:r>
            <a:r>
              <a:rPr lang="it-IT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it-IT" sz="1400" dirty="0" smtClean="0">
                <a:solidFill>
                  <a:schemeClr val="accent5"/>
                </a:solidFill>
              </a:rPr>
              <a:t>m e uno da 100 </a:t>
            </a:r>
            <a:r>
              <a:rPr lang="it-IT" sz="14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it-IT" sz="1400" dirty="0" smtClean="0">
                <a:solidFill>
                  <a:schemeClr val="accent5"/>
                </a:solidFill>
              </a:rPr>
              <a:t>m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Anche il passo successivo è innovativo: strip di grafite su diamante per evitare la metallizzazione (cioè alto </a:t>
            </a:r>
            <a:r>
              <a:rPr lang="it-IT" sz="1600" i="1" dirty="0" err="1" smtClean="0">
                <a:solidFill>
                  <a:schemeClr val="accent5"/>
                </a:solidFill>
              </a:rPr>
              <a:t>Z</a:t>
            </a:r>
            <a:r>
              <a:rPr lang="it-IT" sz="1600" dirty="0" smtClean="0">
                <a:solidFill>
                  <a:schemeClr val="accent5"/>
                </a:solidFill>
              </a:rPr>
              <a:t> anche se per spessori micrometrici)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Grafitizzazione su diamante (20×20) mm</a:t>
            </a:r>
            <a:r>
              <a:rPr lang="it-IT" sz="1600" baseline="30000" dirty="0" smtClean="0">
                <a:solidFill>
                  <a:schemeClr val="accent5"/>
                </a:solidFill>
              </a:rPr>
              <a:t>2</a:t>
            </a:r>
            <a:r>
              <a:rPr lang="it-IT" sz="1600" dirty="0" smtClean="0">
                <a:solidFill>
                  <a:schemeClr val="accent5"/>
                </a:solidFill>
              </a:rPr>
              <a:t> × 50 </a:t>
            </a:r>
            <a:r>
              <a:rPr lang="it-IT" sz="16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  <a:r>
              <a:rPr lang="it-IT" sz="1600" dirty="0" smtClean="0">
                <a:solidFill>
                  <a:schemeClr val="accent5"/>
                </a:solidFill>
              </a:rPr>
              <a:t>m già in corso a Lecce </a:t>
            </a:r>
            <a:r>
              <a:rPr lang="it-IT" sz="1600" dirty="0">
                <a:solidFill>
                  <a:schemeClr val="accent5"/>
                </a:solidFill>
              </a:rPr>
              <a:t>(strip 1</a:t>
            </a:r>
            <a:r>
              <a:rPr lang="it-IT" sz="1600" dirty="0" smtClean="0">
                <a:solidFill>
                  <a:schemeClr val="accent5"/>
                </a:solidFill>
              </a:rPr>
              <a:t>×18 mm</a:t>
            </a:r>
            <a:r>
              <a:rPr lang="it-IT" sz="1600" baseline="30000" dirty="0" smtClean="0">
                <a:solidFill>
                  <a:schemeClr val="accent5"/>
                </a:solidFill>
              </a:rPr>
              <a:t>2</a:t>
            </a:r>
            <a:r>
              <a:rPr lang="it-IT" sz="1600" dirty="0" smtClean="0">
                <a:solidFill>
                  <a:schemeClr val="accent5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Test </a:t>
            </a:r>
            <a:r>
              <a:rPr lang="it-IT" sz="1600" dirty="0" err="1" smtClean="0">
                <a:solidFill>
                  <a:schemeClr val="accent5"/>
                </a:solidFill>
              </a:rPr>
              <a:t>beam</a:t>
            </a:r>
            <a:r>
              <a:rPr lang="it-IT" sz="1600" dirty="0" smtClean="0">
                <a:solidFill>
                  <a:schemeClr val="accent5"/>
                </a:solidFill>
              </a:rPr>
              <a:t> a metà novembre alla BTF a Frascati</a:t>
            </a:r>
            <a:endParaRPr lang="it-IT" sz="1600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500" y="3308091"/>
            <a:ext cx="3347065" cy="2303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4" y="3307544"/>
            <a:ext cx="2705207" cy="230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4A2-6574-5446-86CC-37C29FF15A21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37352"/>
            <a:ext cx="8403202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Bending </a:t>
            </a:r>
            <a:r>
              <a:rPr lang="it-IT" dirty="0" err="1" smtClean="0">
                <a:solidFill>
                  <a:schemeClr val="accent5"/>
                </a:solidFill>
              </a:rPr>
              <a:t>spare</a:t>
            </a:r>
            <a:r>
              <a:rPr lang="it-IT" dirty="0" smtClean="0">
                <a:solidFill>
                  <a:schemeClr val="accent5"/>
                </a:solidFill>
              </a:rPr>
              <a:t> della linea di trasporto dell’SPS in prestito dal CERN: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MBP-S (1 m di lunghezza, esiste anche la versione L, da 2 m)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Gap variabile da 110 a 200 mm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≈95 KW alla corrente massima di 675 A</a:t>
            </a:r>
            <a:endParaRPr lang="it-IT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it-IT" sz="1600" dirty="0" smtClean="0">
                <a:solidFill>
                  <a:schemeClr val="accent5"/>
                </a:solidFill>
              </a:rPr>
              <a:t>Adattamenti per PADME: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Gap da </a:t>
            </a:r>
            <a:r>
              <a:rPr lang="it-IT" sz="1400" b="1" dirty="0" smtClean="0">
                <a:solidFill>
                  <a:schemeClr val="accent5"/>
                </a:solidFill>
              </a:rPr>
              <a:t>230 mm </a:t>
            </a:r>
            <a:r>
              <a:rPr lang="it-IT" sz="1400" dirty="0" smtClean="0">
                <a:solidFill>
                  <a:schemeClr val="accent5"/>
                </a:solidFill>
              </a:rPr>
              <a:t>(aggiunto un “innesto”)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Nuovi tubi di raffreddamento più lunghi,</a:t>
            </a:r>
            <a:r>
              <a:rPr lang="it-IT" sz="1400" dirty="0">
                <a:solidFill>
                  <a:schemeClr val="accent5"/>
                </a:solidFill>
              </a:rPr>
              <a:t> </a:t>
            </a:r>
            <a:r>
              <a:rPr lang="it-IT" sz="1400" dirty="0" smtClean="0">
                <a:solidFill>
                  <a:schemeClr val="accent5"/>
                </a:solidFill>
              </a:rPr>
              <a:t>nuova </a:t>
            </a:r>
            <a:r>
              <a:rPr lang="it-IT" sz="1400" dirty="0" err="1" smtClean="0">
                <a:solidFill>
                  <a:schemeClr val="accent5"/>
                </a:solidFill>
              </a:rPr>
              <a:t>presiera</a:t>
            </a:r>
            <a:r>
              <a:rPr lang="it-IT" sz="1400" dirty="0" smtClean="0">
                <a:solidFill>
                  <a:schemeClr val="accent5"/>
                </a:solidFill>
              </a:rPr>
              <a:t> di alimentazione, termo-</a:t>
            </a:r>
            <a:r>
              <a:rPr lang="it-IT" sz="1400" dirty="0" err="1" smtClean="0">
                <a:solidFill>
                  <a:schemeClr val="accent5"/>
                </a:solidFill>
              </a:rPr>
              <a:t>stick</a:t>
            </a:r>
            <a:r>
              <a:rPr lang="it-IT" sz="1400" dirty="0" smtClean="0">
                <a:solidFill>
                  <a:schemeClr val="accent5"/>
                </a:solidFill>
              </a:rPr>
              <a:t>, eccetera 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it-IT" sz="1400" dirty="0" err="1" smtClean="0">
                <a:solidFill>
                  <a:schemeClr val="accent5"/>
                </a:solidFill>
              </a:rPr>
              <a:t>Refurbishing</a:t>
            </a:r>
            <a:r>
              <a:rPr lang="it-IT" sz="1400" dirty="0" smtClean="0">
                <a:solidFill>
                  <a:schemeClr val="accent5"/>
                </a:solidFill>
              </a:rPr>
              <a:t> </a:t>
            </a:r>
            <a:r>
              <a:rPr lang="it-IT" sz="1400" dirty="0">
                <a:solidFill>
                  <a:schemeClr val="accent5"/>
                </a:solidFill>
              </a:rPr>
              <a:t>(a carico del CERN</a:t>
            </a:r>
            <a:r>
              <a:rPr lang="it-IT" sz="1400" dirty="0" smtClean="0">
                <a:solidFill>
                  <a:schemeClr val="accent5"/>
                </a:solidFill>
              </a:rPr>
              <a:t>) quasi completato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Trasporto a Frascati entro l’anno e nuova misura del campo magnetico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400" dirty="0" smtClean="0">
                <a:solidFill>
                  <a:schemeClr val="accent5"/>
                </a:solidFill>
              </a:rPr>
              <a:t>Uso di un alimentatore di DAFNE (400 A </a:t>
            </a:r>
            <a:r>
              <a:rPr lang="it-IT" sz="1400" dirty="0" err="1" smtClean="0">
                <a:solidFill>
                  <a:schemeClr val="accent5"/>
                </a:solidFill>
              </a:rPr>
              <a:t>max</a:t>
            </a:r>
            <a:r>
              <a:rPr lang="it-IT" sz="1400" dirty="0" smtClean="0">
                <a:solidFill>
                  <a:schemeClr val="accent5"/>
                </a:solidFill>
              </a:rPr>
              <a:t>)</a:t>
            </a:r>
          </a:p>
          <a:p>
            <a:pPr marL="742950" lvl="1" indent="-285750">
              <a:buFont typeface="Wingdings" charset="2"/>
              <a:buChar char="§"/>
            </a:pPr>
            <a:endParaRPr lang="it-IT" sz="1400" dirty="0" smtClean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1" y="3324099"/>
            <a:ext cx="5161550" cy="29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4429" y="3418329"/>
            <a:ext cx="2037542" cy="30239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2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Calorimetro</a:t>
            </a:r>
            <a:r>
              <a:rPr lang="en-US" dirty="0" smtClean="0"/>
              <a:t> e DAQ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C1229-3D86-4447-9FD3-7663795273FF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 dirty="0"/>
          </a:p>
        </p:txBody>
      </p:sp>
      <p:pic>
        <p:nvPicPr>
          <p:cNvPr id="8" name="Picture 7" descr="2015-05-29 13.31.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4" y="580800"/>
            <a:ext cx="2001266" cy="185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813496" y="1035489"/>
            <a:ext cx="60850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Primo test </a:t>
            </a:r>
            <a:r>
              <a:rPr lang="en-US" sz="1400" dirty="0" err="1" smtClean="0">
                <a:solidFill>
                  <a:schemeClr val="accent5"/>
                </a:solidFill>
              </a:rPr>
              <a:t>alla</a:t>
            </a:r>
            <a:r>
              <a:rPr lang="en-US" sz="1400" dirty="0" smtClean="0">
                <a:solidFill>
                  <a:schemeClr val="accent5"/>
                </a:solidFill>
              </a:rPr>
              <a:t> BTF di </a:t>
            </a:r>
            <a:r>
              <a:rPr lang="en-US" sz="1400" dirty="0" err="1" smtClean="0">
                <a:solidFill>
                  <a:schemeClr val="accent5"/>
                </a:solidFill>
              </a:rPr>
              <a:t>una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matrice</a:t>
            </a:r>
            <a:r>
              <a:rPr lang="en-US" sz="1400" dirty="0" smtClean="0">
                <a:solidFill>
                  <a:schemeClr val="accent5"/>
                </a:solidFill>
              </a:rPr>
              <a:t> 3×3 di </a:t>
            </a:r>
            <a:r>
              <a:rPr lang="en-US" sz="1400" dirty="0" err="1" smtClean="0">
                <a:solidFill>
                  <a:schemeClr val="accent5"/>
                </a:solidFill>
              </a:rPr>
              <a:t>cristalli</a:t>
            </a:r>
            <a:r>
              <a:rPr lang="en-US" sz="1400" dirty="0" smtClean="0">
                <a:solidFill>
                  <a:schemeClr val="accent5"/>
                </a:solidFill>
              </a:rPr>
              <a:t> di BGO di L3 (</a:t>
            </a:r>
            <a:r>
              <a:rPr lang="en-US" sz="1400" b="1" dirty="0" smtClean="0">
                <a:solidFill>
                  <a:schemeClr val="accent5"/>
                </a:solidFill>
              </a:rPr>
              <a:t>non </a:t>
            </a:r>
            <a:r>
              <a:rPr lang="en-US" sz="1400" b="1" dirty="0" err="1" smtClean="0">
                <a:solidFill>
                  <a:schemeClr val="accent5"/>
                </a:solidFill>
              </a:rPr>
              <a:t>tagliati</a:t>
            </a:r>
            <a:r>
              <a:rPr lang="en-US" sz="1400" dirty="0" smtClean="0">
                <a:solidFill>
                  <a:schemeClr val="accent5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chemeClr val="accent5"/>
                </a:solidFill>
              </a:rPr>
              <a:t>Lettura</a:t>
            </a:r>
            <a:r>
              <a:rPr lang="en-US" sz="1400" dirty="0" smtClean="0">
                <a:solidFill>
                  <a:schemeClr val="accent5"/>
                </a:solidFill>
              </a:rPr>
              <a:t> con </a:t>
            </a:r>
            <a:r>
              <a:rPr lang="en-US" sz="1400" dirty="0" err="1" smtClean="0">
                <a:solidFill>
                  <a:schemeClr val="accent5"/>
                </a:solidFill>
              </a:rPr>
              <a:t>foto-moltiplicatori</a:t>
            </a:r>
            <a:r>
              <a:rPr lang="en-US" sz="1400" dirty="0" smtClean="0">
                <a:solidFill>
                  <a:schemeClr val="accent5"/>
                </a:solidFill>
              </a:rPr>
              <a:t> e digitizer CAEN V1742 (1 GS/s, 1024 samples)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chemeClr val="accent5"/>
                </a:solidFill>
              </a:rPr>
              <a:t>Prossimi</a:t>
            </a:r>
            <a:r>
              <a:rPr lang="en-US" sz="1400" dirty="0" smtClean="0">
                <a:solidFill>
                  <a:schemeClr val="accent5"/>
                </a:solidFill>
              </a:rPr>
              <a:t> test in </a:t>
            </a:r>
            <a:r>
              <a:rPr lang="en-US" sz="1400" dirty="0" err="1" smtClean="0">
                <a:solidFill>
                  <a:schemeClr val="accent5"/>
                </a:solidFill>
              </a:rPr>
              <a:t>novembre</a:t>
            </a:r>
            <a:r>
              <a:rPr lang="en-US" sz="1400" dirty="0" smtClean="0">
                <a:solidFill>
                  <a:schemeClr val="accent5"/>
                </a:solidFill>
              </a:rPr>
              <a:t> con </a:t>
            </a:r>
            <a:r>
              <a:rPr lang="en-US" sz="1400" b="1" dirty="0" err="1" smtClean="0">
                <a:solidFill>
                  <a:schemeClr val="accent5"/>
                </a:solidFill>
              </a:rPr>
              <a:t>SiPM</a:t>
            </a:r>
            <a:r>
              <a:rPr lang="en-US" sz="1400" dirty="0" smtClean="0">
                <a:solidFill>
                  <a:schemeClr val="accent5"/>
                </a:solidFill>
              </a:rPr>
              <a:t> e </a:t>
            </a:r>
            <a:r>
              <a:rPr lang="en-US" sz="1400" b="1" dirty="0" smtClean="0">
                <a:solidFill>
                  <a:schemeClr val="accent5"/>
                </a:solidFill>
              </a:rPr>
              <a:t>APD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5"/>
                </a:solidFill>
              </a:rPr>
              <a:t>Test di </a:t>
            </a:r>
            <a:r>
              <a:rPr lang="en-US" sz="1400" b="1" dirty="0" err="1" smtClean="0">
                <a:solidFill>
                  <a:schemeClr val="accent5"/>
                </a:solidFill>
              </a:rPr>
              <a:t>cristalli</a:t>
            </a:r>
            <a:r>
              <a:rPr lang="en-US" sz="1400" b="1" dirty="0" smtClean="0">
                <a:solidFill>
                  <a:schemeClr val="accent5"/>
                </a:solidFill>
              </a:rPr>
              <a:t> 1×1 cm</a:t>
            </a:r>
            <a:r>
              <a:rPr lang="en-US" sz="1400" b="1" baseline="30000" dirty="0" smtClean="0">
                <a:solidFill>
                  <a:schemeClr val="accent5"/>
                </a:solidFill>
              </a:rPr>
              <a:t>2</a:t>
            </a:r>
            <a:endParaRPr lang="en-US" sz="1400" b="1" baseline="30000" dirty="0">
              <a:solidFill>
                <a:schemeClr val="accent5"/>
              </a:solidFill>
            </a:endParaRPr>
          </a:p>
        </p:txBody>
      </p:sp>
      <p:pic>
        <p:nvPicPr>
          <p:cNvPr id="10" name="Picture 9" descr="Screenshot 2015-06-04 14.55.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4" y="2545286"/>
            <a:ext cx="2001266" cy="209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shot 2015-06-24 01.09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15" y="2545286"/>
            <a:ext cx="2184068" cy="210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20150603_1557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805" y="2545106"/>
            <a:ext cx="4346602" cy="14774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6286" y="4022934"/>
            <a:ext cx="34566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640F10"/>
                </a:solidFill>
              </a:rPr>
              <a:t>Test di </a:t>
            </a:r>
            <a:r>
              <a:rPr lang="en-US" sz="1100" dirty="0" err="1" smtClean="0">
                <a:solidFill>
                  <a:srgbClr val="640F10"/>
                </a:solidFill>
              </a:rPr>
              <a:t>taglio</a:t>
            </a:r>
            <a:r>
              <a:rPr lang="en-US" sz="1100" dirty="0" smtClean="0">
                <a:solidFill>
                  <a:srgbClr val="640F10"/>
                </a:solidFill>
              </a:rPr>
              <a:t> e </a:t>
            </a:r>
            <a:r>
              <a:rPr lang="en-US" sz="1100" dirty="0" err="1" smtClean="0">
                <a:solidFill>
                  <a:srgbClr val="640F10"/>
                </a:solidFill>
              </a:rPr>
              <a:t>lucidatura</a:t>
            </a:r>
            <a:r>
              <a:rPr lang="en-US" sz="1100" dirty="0" smtClean="0">
                <a:solidFill>
                  <a:srgbClr val="640F10"/>
                </a:solidFill>
              </a:rPr>
              <a:t> di un </a:t>
            </a:r>
            <a:r>
              <a:rPr lang="en-US" sz="1100" dirty="0" err="1" smtClean="0">
                <a:solidFill>
                  <a:srgbClr val="640F10"/>
                </a:solidFill>
              </a:rPr>
              <a:t>cristallo</a:t>
            </a:r>
            <a:r>
              <a:rPr lang="en-US" sz="1100" dirty="0" smtClean="0">
                <a:solidFill>
                  <a:srgbClr val="640F10"/>
                </a:solidFill>
              </a:rPr>
              <a:t> di L3 per </a:t>
            </a:r>
            <a:r>
              <a:rPr lang="en-US" sz="1100" dirty="0" err="1" smtClean="0">
                <a:solidFill>
                  <a:srgbClr val="640F10"/>
                </a:solidFill>
              </a:rPr>
              <a:t>ottenere</a:t>
            </a:r>
            <a:r>
              <a:rPr lang="en-US" sz="1100" dirty="0" smtClean="0">
                <a:solidFill>
                  <a:srgbClr val="640F10"/>
                </a:solidFill>
              </a:rPr>
              <a:t> 4 </a:t>
            </a:r>
            <a:r>
              <a:rPr lang="en-US" sz="1100" dirty="0" err="1" smtClean="0">
                <a:solidFill>
                  <a:srgbClr val="640F10"/>
                </a:solidFill>
              </a:rPr>
              <a:t>cristalli</a:t>
            </a:r>
            <a:r>
              <a:rPr lang="en-US" sz="1100" dirty="0" smtClean="0">
                <a:solidFill>
                  <a:srgbClr val="640F10"/>
                </a:solidFill>
              </a:rPr>
              <a:t> 1×1 cm</a:t>
            </a:r>
            <a:r>
              <a:rPr lang="en-US" sz="1100" baseline="30000" dirty="0" smtClean="0">
                <a:solidFill>
                  <a:srgbClr val="640F10"/>
                </a:solidFill>
              </a:rPr>
              <a:t>2</a:t>
            </a:r>
            <a:r>
              <a:rPr lang="en-US" sz="1100" dirty="0" smtClean="0">
                <a:solidFill>
                  <a:srgbClr val="640F10"/>
                </a:solidFill>
              </a:rPr>
              <a:t> con </a:t>
            </a:r>
            <a:r>
              <a:rPr lang="en-US" sz="1100" dirty="0" err="1" smtClean="0">
                <a:solidFill>
                  <a:srgbClr val="640F10"/>
                </a:solidFill>
              </a:rPr>
              <a:t>risultati</a:t>
            </a:r>
            <a:r>
              <a:rPr lang="en-US" sz="1100" dirty="0" smtClean="0">
                <a:solidFill>
                  <a:srgbClr val="640F10"/>
                </a:solidFill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</a:rPr>
              <a:t>soddisfacenti</a:t>
            </a:r>
            <a:endParaRPr lang="en-US" sz="1100" baseline="30000" dirty="0" smtClean="0">
              <a:solidFill>
                <a:srgbClr val="640F1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4" y="4822260"/>
            <a:ext cx="2614719" cy="1365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13496" y="4822260"/>
            <a:ext cx="3482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chemeClr val="accent5"/>
                </a:solidFill>
              </a:rPr>
              <a:t>La </a:t>
            </a:r>
            <a:r>
              <a:rPr lang="en-US" sz="1400" dirty="0" err="1" smtClean="0">
                <a:solidFill>
                  <a:schemeClr val="accent5"/>
                </a:solidFill>
              </a:rPr>
              <a:t>saturazione</a:t>
            </a:r>
            <a:r>
              <a:rPr lang="en-US" sz="1400" dirty="0" smtClean="0">
                <a:solidFill>
                  <a:schemeClr val="accent5"/>
                </a:solidFill>
              </a:rPr>
              <a:t> a 1 V del digitizer non </a:t>
            </a:r>
            <a:r>
              <a:rPr lang="en-US" sz="1400" dirty="0" err="1" smtClean="0">
                <a:solidFill>
                  <a:schemeClr val="accent5"/>
                </a:solidFill>
              </a:rPr>
              <a:t>sembra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essere</a:t>
            </a:r>
            <a:r>
              <a:rPr lang="en-US" sz="1400" dirty="0" smtClean="0">
                <a:solidFill>
                  <a:schemeClr val="accent5"/>
                </a:solidFill>
              </a:rPr>
              <a:t> un </a:t>
            </a:r>
            <a:r>
              <a:rPr lang="en-US" sz="1400" dirty="0" err="1" smtClean="0">
                <a:solidFill>
                  <a:schemeClr val="accent5"/>
                </a:solidFill>
              </a:rPr>
              <a:t>problema</a:t>
            </a:r>
            <a:r>
              <a:rPr lang="en-US" sz="1400" dirty="0" smtClean="0">
                <a:solidFill>
                  <a:schemeClr val="accent5"/>
                </a:solidFill>
              </a:rPr>
              <a:t>: con un fit </a:t>
            </a:r>
            <a:r>
              <a:rPr lang="en-US" sz="1400" dirty="0" err="1" smtClean="0">
                <a:solidFill>
                  <a:schemeClr val="accent5"/>
                </a:solidFill>
              </a:rPr>
              <a:t>alla</a:t>
            </a:r>
            <a:r>
              <a:rPr lang="en-US" sz="1400" dirty="0" smtClean="0">
                <a:solidFill>
                  <a:schemeClr val="accent5"/>
                </a:solidFill>
              </a:rPr>
              <a:t> forma </a:t>
            </a:r>
            <a:r>
              <a:rPr lang="en-US" sz="1400" dirty="0" err="1" smtClean="0">
                <a:solidFill>
                  <a:schemeClr val="accent5"/>
                </a:solidFill>
              </a:rPr>
              <a:t>d’onda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si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recupera</a:t>
            </a:r>
            <a:r>
              <a:rPr lang="en-US" sz="1400" dirty="0" smtClean="0">
                <a:solidFill>
                  <a:schemeClr val="accent5"/>
                </a:solidFill>
              </a:rPr>
              <a:t> la </a:t>
            </a:r>
            <a:r>
              <a:rPr lang="en-US" sz="1400" dirty="0" err="1" smtClean="0">
                <a:solidFill>
                  <a:schemeClr val="accent5"/>
                </a:solidFill>
              </a:rPr>
              <a:t>linearità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64" y="4822260"/>
            <a:ext cx="2297596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4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Anagrafica</a:t>
            </a:r>
            <a:r>
              <a:rPr lang="en-US" dirty="0" smtClean="0"/>
              <a:t> PADME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AE85-5A73-0144-8866-2148B8E60B59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6037" y="2043030"/>
            <a:ext cx="247044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u="sng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P. Valente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50%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F.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Ferrarotto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70%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E. </a:t>
            </a:r>
            <a:r>
              <a:rPr lang="en-US" sz="1100" dirty="0" err="1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Leonardi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40</a:t>
            </a:r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S. Fiore (ENEA) 20%</a:t>
            </a:r>
          </a:p>
          <a:p>
            <a:endParaRPr lang="en-US" sz="1200" b="1" dirty="0" smtClean="0">
              <a:solidFill>
                <a:schemeClr val="accent4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INFN Roma and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Sapienza</a:t>
            </a:r>
            <a:endParaRPr lang="en-US" sz="1200" dirty="0" smtClean="0">
              <a:solidFill>
                <a:schemeClr val="accent4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Organtini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Professore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) 30%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8099" y="1244237"/>
            <a:ext cx="2314556" cy="2985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Ricerca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u="sng" dirty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u="sng" dirty="0" err="1" smtClean="0">
                <a:solidFill>
                  <a:srgbClr val="640F10"/>
                </a:solidFill>
                <a:latin typeface="Calibri"/>
                <a:cs typeface="Calibri"/>
              </a:rPr>
              <a:t>Raggi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Bedogni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10%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Bossi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De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Sangro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Finocchiaro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Palutan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Piperno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A.d.R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.) 100%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Sciascia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T.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Spadaro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Kozhuharov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Georgiev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50%</a:t>
            </a: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A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cceleratori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Buonomo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L.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Foggetta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Ghigo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(10%)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724" y="1244237"/>
            <a:ext cx="23651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u="sng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u="sng" dirty="0" err="1" smtClean="0">
                <a:solidFill>
                  <a:srgbClr val="640F10"/>
                </a:solidFill>
                <a:latin typeface="Calibri"/>
                <a:cs typeface="Calibri"/>
              </a:rPr>
              <a:t>Chiodini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25%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S.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Spagnolo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20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%</a:t>
            </a:r>
          </a:p>
          <a:p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Caricato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De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Feudis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Dott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.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100%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Maruccio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Professore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20%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M. Martino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)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Monteduro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Dott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.) 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8" y="4555814"/>
            <a:ext cx="23651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Fiore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Corrado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C. Pinto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) 20%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8099" y="4555814"/>
            <a:ext cx="253441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</a:p>
          <a:p>
            <a:r>
              <a:rPr lang="en-US" sz="1100" i="1" dirty="0">
                <a:solidFill>
                  <a:srgbClr val="640F10"/>
                </a:solidFill>
                <a:cs typeface="Calibri"/>
              </a:rPr>
              <a:t>(SPAS)</a:t>
            </a:r>
            <a:endParaRPr lang="en-US" sz="1100" i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C.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Capoccia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20%</a:t>
            </a:r>
            <a:b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</a:b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E.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Capitolo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 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(SELF)</a:t>
            </a:r>
            <a:endParaRPr lang="en-US" sz="12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Corradi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200" i="1" dirty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200" i="1" dirty="0" err="1" smtClean="0">
                <a:solidFill>
                  <a:srgbClr val="640F10"/>
                </a:solidFill>
                <a:latin typeface="Calibri"/>
                <a:cs typeface="Calibri"/>
              </a:rPr>
              <a:t>Servizio</a:t>
            </a:r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i="1" dirty="0" err="1" smtClean="0">
                <a:solidFill>
                  <a:srgbClr val="640F10"/>
                </a:solidFill>
                <a:latin typeface="Calibri"/>
                <a:cs typeface="Calibri"/>
              </a:rPr>
              <a:t>Vuoto</a:t>
            </a:r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V.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Lollo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6037" y="4619550"/>
            <a:ext cx="24965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Supporto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per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montaggi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e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cablaggi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Supporto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per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elettronica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di readout 20%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80759" y="4250218"/>
            <a:ext cx="182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Supporto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tecnico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3176" y="935329"/>
            <a:ext cx="206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Personale</a:t>
            </a:r>
            <a:r>
              <a:rPr lang="en-US" b="1" dirty="0" smtClean="0">
                <a:latin typeface="Calibri"/>
                <a:cs typeface="Calibri"/>
              </a:rPr>
              <a:t> di </a:t>
            </a:r>
            <a:r>
              <a:rPr lang="en-US" b="1" dirty="0" err="1" smtClean="0">
                <a:latin typeface="Calibri"/>
                <a:cs typeface="Calibri"/>
              </a:rPr>
              <a:t>ricerca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6483" y="1248936"/>
            <a:ext cx="105722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Padova</a:t>
            </a:r>
            <a:endParaRPr lang="en-US" sz="1200" b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U.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Dosselli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3765" y="2466331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Calibri"/>
                <a:cs typeface="Calibri"/>
              </a:rPr>
              <a:t>2.3 FTE</a:t>
            </a:r>
            <a:endParaRPr lang="en-US" sz="1400" b="1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8447" y="2459962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Calibri"/>
                <a:cs typeface="Calibri"/>
              </a:rPr>
              <a:t>4.1 FTE</a:t>
            </a:r>
            <a:endParaRPr lang="en-US" sz="1400" b="1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2415" y="2466331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Calibri"/>
                <a:cs typeface="Calibri"/>
              </a:rPr>
              <a:t>2.1 FTE</a:t>
            </a:r>
            <a:endParaRPr lang="en-US" sz="1400" b="1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24559" y="1387435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Calibri"/>
                <a:cs typeface="Calibri"/>
              </a:rPr>
              <a:t>0.2 FTE</a:t>
            </a:r>
            <a:endParaRPr lang="en-US" sz="1400" b="1" dirty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AA30-1DCD-5D42-96A5-9CC6D66FB7FA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358"/>
            <a:ext cx="6155999" cy="43469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50785" y="1346236"/>
            <a:ext cx="3054534" cy="4568744"/>
          </a:xfrm>
          <a:prstGeom prst="roundRect">
            <a:avLst>
              <a:gd name="adj" fmla="val 5274"/>
            </a:avLst>
          </a:prstGeom>
          <a:solidFill>
            <a:srgbClr val="FFFFFF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charset="2"/>
              <a:buChar char="§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2560" y="1426375"/>
            <a:ext cx="3038039" cy="444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err="1" smtClean="0">
                <a:solidFill>
                  <a:srgbClr val="8E0203"/>
                </a:solidFill>
              </a:rPr>
              <a:t>Draft</a:t>
            </a:r>
            <a:r>
              <a:rPr lang="it-IT" sz="1400" dirty="0" smtClean="0">
                <a:solidFill>
                  <a:srgbClr val="8E0203"/>
                </a:solidFill>
              </a:rPr>
              <a:t> abbastanza avanzato, completo ≈90%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rgbClr val="8E0203"/>
                </a:solidFill>
              </a:rPr>
              <a:t>Layout dell’esperimento consolidato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rgbClr val="8E0203"/>
                </a:solidFill>
              </a:rPr>
              <a:t>Alcuni rivelatori hanno ancora una soluzione “baseline” e una possibile soluzione alternativa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200" dirty="0" smtClean="0">
                <a:solidFill>
                  <a:srgbClr val="8E0203"/>
                </a:solidFill>
              </a:rPr>
              <a:t>Tipicamente per il </a:t>
            </a:r>
            <a:r>
              <a:rPr lang="it-IT" sz="1200" b="1" dirty="0" err="1" smtClean="0">
                <a:solidFill>
                  <a:srgbClr val="8E0203"/>
                </a:solidFill>
              </a:rPr>
              <a:t>readout</a:t>
            </a:r>
            <a:endParaRPr lang="it-IT" sz="1200" b="1" dirty="0" smtClean="0">
              <a:solidFill>
                <a:srgbClr val="8E0203"/>
              </a:solidFill>
            </a:endParaRP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200" dirty="0" smtClean="0">
                <a:solidFill>
                  <a:srgbClr val="8E0203"/>
                </a:solidFill>
              </a:rPr>
              <a:t>Nel caso del calorimetro, </a:t>
            </a:r>
            <a:r>
              <a:rPr lang="it-IT" sz="1200" b="1" dirty="0" smtClean="0">
                <a:solidFill>
                  <a:srgbClr val="8E0203"/>
                </a:solidFill>
              </a:rPr>
              <a:t>anche</a:t>
            </a:r>
            <a:r>
              <a:rPr lang="it-IT" sz="1200" dirty="0" smtClean="0">
                <a:solidFill>
                  <a:srgbClr val="8E0203"/>
                </a:solidFill>
              </a:rPr>
              <a:t> per il layout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200" b="1" dirty="0" smtClean="0">
                <a:solidFill>
                  <a:srgbClr val="8E0203"/>
                </a:solidFill>
              </a:rPr>
              <a:t>Il punto fondamentale è l’effettiva disponibilità dei cristalli di L3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400" dirty="0" smtClean="0">
                <a:solidFill>
                  <a:srgbClr val="8E0203"/>
                </a:solidFill>
              </a:rPr>
              <a:t>Le stime dei costi hanno ancora un margine di incertezza al livello del 20%-30%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sz="1200" dirty="0" smtClean="0">
                <a:solidFill>
                  <a:srgbClr val="8E0203"/>
                </a:solidFill>
              </a:rPr>
              <a:t>I costi posposti al 2018 possono essere considerati come </a:t>
            </a:r>
            <a:r>
              <a:rPr lang="it-IT" sz="1200" b="1" dirty="0" err="1" smtClean="0">
                <a:solidFill>
                  <a:srgbClr val="8E0203"/>
                </a:solidFill>
              </a:rPr>
              <a:t>contingency</a:t>
            </a:r>
            <a:endParaRPr lang="it-IT" sz="1200" dirty="0" smtClean="0">
              <a:solidFill>
                <a:srgbClr val="8E020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Piano </a:t>
            </a:r>
            <a:r>
              <a:rPr lang="en-US" dirty="0" err="1" smtClean="0"/>
              <a:t>finanziario</a:t>
            </a:r>
            <a:r>
              <a:rPr lang="en-US" dirty="0" smtClean="0"/>
              <a:t> PADME CSN1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FDBD-B023-B04E-9C94-54AA2B190079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86" y="1356514"/>
            <a:ext cx="6870024" cy="4436336"/>
          </a:xfrm>
          <a:prstGeom prst="rect">
            <a:avLst/>
          </a:prstGeom>
          <a:solidFill>
            <a:srgbClr val="E9E5DE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8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" y="2871138"/>
            <a:ext cx="2648691" cy="678456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00" y="4340278"/>
            <a:ext cx="3517023" cy="1111884"/>
          </a:xfrm>
          <a:prstGeom prst="rect">
            <a:avLst/>
          </a:prstGeom>
          <a:solidFill>
            <a:srgbClr val="E9E5DE"/>
          </a:solidFill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EE1E-3240-ED49-90C8-6C677B2D1AE8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35" y="749106"/>
            <a:ext cx="2860359" cy="853089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89" y="1843704"/>
            <a:ext cx="5161550" cy="38367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172624" y="1568553"/>
            <a:ext cx="531730" cy="722999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17969" y="1568553"/>
            <a:ext cx="1886385" cy="1842638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819343" y="3476852"/>
            <a:ext cx="1139771" cy="556697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811132" y="1569631"/>
            <a:ext cx="893222" cy="1979963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466411" y="2712013"/>
            <a:ext cx="225214" cy="1749401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43" y="2007664"/>
            <a:ext cx="2743703" cy="110791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2" y="1759027"/>
            <a:ext cx="2802356" cy="267202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8" y="5278694"/>
            <a:ext cx="3201595" cy="1103999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61" y="1193572"/>
            <a:ext cx="2924878" cy="408623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1" y="1576800"/>
            <a:ext cx="2917709" cy="143376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497" y="5682206"/>
            <a:ext cx="3217366" cy="337222"/>
          </a:xfrm>
          <a:prstGeom prst="rect">
            <a:avLst/>
          </a:prstGeom>
          <a:solidFill>
            <a:srgbClr val="E9E5DE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11" y="5990853"/>
            <a:ext cx="3132915" cy="380258"/>
          </a:xfrm>
          <a:prstGeom prst="rect">
            <a:avLst/>
          </a:prstGeom>
          <a:solidFill>
            <a:srgbClr val="E9E5DE"/>
          </a:solidFill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3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D4A-8A1B-7C4C-8583-301C2209AEBB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633726"/>
              </p:ext>
            </p:extLst>
          </p:nvPr>
        </p:nvGraphicFramePr>
        <p:xfrm>
          <a:off x="84666" y="976313"/>
          <a:ext cx="616115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086"/>
                <a:gridCol w="744274"/>
                <a:gridCol w="770015"/>
                <a:gridCol w="930466"/>
                <a:gridCol w="3083310"/>
              </a:tblGrid>
              <a:tr h="2602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2015</a:t>
                      </a:r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Missioni</a:t>
                      </a:r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Trasporti</a:t>
                      </a:r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Apparati</a:t>
                      </a:r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LNF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Lecce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1Keuro</a:t>
                      </a:r>
                      <a:r>
                        <a:rPr lang="en-US" sz="1200" baseline="0" dirty="0" smtClean="0"/>
                        <a:t> PCB + 1Keuro </a:t>
                      </a:r>
                      <a:r>
                        <a:rPr lang="en-US" sz="1200" baseline="0" dirty="0" err="1" smtClean="0"/>
                        <a:t>consumi</a:t>
                      </a:r>
                      <a:endParaRPr lang="en-US" sz="1200" dirty="0"/>
                    </a:p>
                  </a:txBody>
                  <a:tcPr/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RM1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Fotosensori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calorimetro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(APD)</a:t>
                      </a:r>
                      <a:endParaRPr lang="en-US" sz="1200" dirty="0"/>
                    </a:p>
                  </a:txBody>
                  <a:tcPr/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Totale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 K</a:t>
                      </a:r>
                      <a:r>
                        <a:rPr lang="en-US" sz="1200" dirty="0" smtClean="0"/>
                        <a:t>€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 K</a:t>
                      </a:r>
                      <a:r>
                        <a:rPr lang="en-US" sz="1200" dirty="0" smtClean="0"/>
                        <a:t>€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118160"/>
              </p:ext>
            </p:extLst>
          </p:nvPr>
        </p:nvGraphicFramePr>
        <p:xfrm>
          <a:off x="84666" y="2556926"/>
          <a:ext cx="8829360" cy="359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966"/>
                <a:gridCol w="1080797"/>
                <a:gridCol w="1323978"/>
                <a:gridCol w="1215897"/>
                <a:gridCol w="819605"/>
                <a:gridCol w="846625"/>
                <a:gridCol w="2771492"/>
              </a:tblGrid>
              <a:tr h="2602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2016</a:t>
                      </a:r>
                      <a:endParaRPr lang="en-US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Missioni</a:t>
                      </a:r>
                      <a:endParaRPr lang="en-US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Consumo</a:t>
                      </a:r>
                      <a:r>
                        <a:rPr lang="en-US" sz="1200" dirty="0" smtClean="0"/>
                        <a:t> +</a:t>
                      </a:r>
                    </a:p>
                    <a:p>
                      <a:pPr algn="ctr"/>
                      <a:r>
                        <a:rPr lang="en-US" sz="1200" baseline="0" dirty="0" err="1" smtClean="0"/>
                        <a:t>Altri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Consumi</a:t>
                      </a:r>
                      <a:endParaRPr lang="en-US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Inventario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Trasporti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Apparati</a:t>
                      </a:r>
                      <a:endParaRPr lang="en-US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LNF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(4.1 FTE)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 K€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dirty="0" smtClean="0"/>
                        <a:t>20 K€ </a:t>
                      </a:r>
                    </a:p>
                    <a:p>
                      <a:pPr algn="ctr"/>
                      <a:r>
                        <a:rPr lang="en-US" sz="900" dirty="0" smtClean="0"/>
                        <a:t>(</a:t>
                      </a:r>
                      <a:r>
                        <a:rPr lang="en-US" sz="900" dirty="0" err="1" smtClean="0"/>
                        <a:t>cavi</a:t>
                      </a:r>
                      <a:r>
                        <a:rPr lang="en-US" sz="900" dirty="0" smtClean="0"/>
                        <a:t> e </a:t>
                      </a:r>
                      <a:r>
                        <a:rPr lang="en-US" sz="900" dirty="0" err="1" smtClean="0"/>
                        <a:t>servizi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magnete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 K€</a:t>
                      </a:r>
                    </a:p>
                    <a:p>
                      <a:pPr algn="ctr"/>
                      <a:r>
                        <a:rPr lang="en-US" sz="900" dirty="0" smtClean="0"/>
                        <a:t>(</a:t>
                      </a:r>
                      <a:r>
                        <a:rPr lang="en-US" sz="900" dirty="0" err="1" smtClean="0"/>
                        <a:t>cristalli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Cristalli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taglio</a:t>
                      </a:r>
                      <a:r>
                        <a:rPr lang="en-US" sz="1200" baseline="0" dirty="0" smtClean="0"/>
                        <a:t>+ wrapping 57 </a:t>
                      </a:r>
                      <a:r>
                        <a:rPr lang="en-US" sz="1200" dirty="0" smtClean="0"/>
                        <a:t>K€</a:t>
                      </a:r>
                      <a:endParaRPr lang="en-US" sz="1200" baseline="0" dirty="0" smtClean="0"/>
                    </a:p>
                    <a:p>
                      <a:r>
                        <a:rPr lang="en-US" sz="1200" baseline="0" dirty="0" err="1" smtClean="0"/>
                        <a:t>Meccanica</a:t>
                      </a:r>
                      <a:r>
                        <a:rPr lang="en-US" sz="1200" baseline="0" dirty="0" smtClean="0"/>
                        <a:t> 50 </a:t>
                      </a:r>
                      <a:r>
                        <a:rPr lang="en-US" sz="1200" dirty="0" smtClean="0"/>
                        <a:t>K€</a:t>
                      </a:r>
                    </a:p>
                    <a:p>
                      <a:r>
                        <a:rPr lang="en-US" sz="1200" baseline="0" dirty="0" err="1" smtClean="0"/>
                        <a:t>Calorimetro</a:t>
                      </a:r>
                      <a:r>
                        <a:rPr lang="en-US" sz="1200" baseline="0" dirty="0" smtClean="0"/>
                        <a:t> (FEE) 32 </a:t>
                      </a:r>
                      <a:r>
                        <a:rPr lang="en-US" sz="1200" dirty="0" smtClean="0"/>
                        <a:t>K€</a:t>
                      </a:r>
                      <a:endParaRPr lang="en-US" sz="1200" baseline="0" dirty="0" smtClean="0"/>
                    </a:p>
                    <a:p>
                      <a:r>
                        <a:rPr lang="en-US" sz="1200" baseline="0" dirty="0" smtClean="0"/>
                        <a:t>Positron veto (</a:t>
                      </a:r>
                      <a:r>
                        <a:rPr lang="en-US" sz="1200" baseline="0" dirty="0" err="1" smtClean="0"/>
                        <a:t>scintillatori+SiPM</a:t>
                      </a:r>
                      <a:r>
                        <a:rPr lang="en-US" sz="1200" baseline="0" dirty="0" smtClean="0"/>
                        <a:t>) 14 </a:t>
                      </a:r>
                      <a:r>
                        <a:rPr lang="en-US" sz="1200" dirty="0" smtClean="0"/>
                        <a:t>K€</a:t>
                      </a:r>
                      <a:endParaRPr lang="en-US" sz="1200" baseline="0" dirty="0" smtClean="0"/>
                    </a:p>
                    <a:p>
                      <a:r>
                        <a:rPr lang="en-US" sz="1200" baseline="0" dirty="0" smtClean="0"/>
                        <a:t>Positron veto (FEE) 40 </a:t>
                      </a:r>
                      <a:r>
                        <a:rPr lang="en-US" sz="1200" dirty="0" smtClean="0"/>
                        <a:t>K€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FADC boards 22 K€</a:t>
                      </a:r>
                    </a:p>
                  </a:txBody>
                  <a:tcPr/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Lecce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(2.3</a:t>
                      </a:r>
                      <a:r>
                        <a:rPr lang="en-US" sz="1200" baseline="0" dirty="0" smtClean="0"/>
                        <a:t> FTE)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12 K€</a:t>
                      </a:r>
                    </a:p>
                    <a:p>
                      <a:pPr algn="ctr"/>
                      <a:r>
                        <a:rPr lang="en-US" sz="900" dirty="0" smtClean="0"/>
                        <a:t>(test-beam LNF)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K€</a:t>
                      </a:r>
                      <a:endParaRPr lang="en-US" sz="1200" baseline="0" dirty="0" smtClean="0"/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25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K€</a:t>
                      </a:r>
                    </a:p>
                    <a:p>
                      <a:pPr algn="ctr"/>
                      <a:r>
                        <a:rPr lang="en-US" sz="900" dirty="0" smtClean="0"/>
                        <a:t>(</a:t>
                      </a:r>
                      <a:r>
                        <a:rPr lang="en-US" sz="900" dirty="0" err="1" smtClean="0"/>
                        <a:t>omogeneizzatore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Diamond target 30 K€</a:t>
                      </a:r>
                      <a:endParaRPr lang="en-US" sz="12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Diamond FEE 40 K</a:t>
                      </a:r>
                      <a:r>
                        <a:rPr lang="en-US" sz="1200" dirty="0" smtClean="0"/>
                        <a:t>€</a:t>
                      </a:r>
                    </a:p>
                  </a:txBody>
                  <a:tcPr/>
                </a:tc>
              </a:tr>
              <a:tr h="5798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RM1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(2.1</a:t>
                      </a:r>
                      <a:r>
                        <a:rPr lang="en-US" sz="1200" baseline="0" dirty="0" smtClean="0"/>
                        <a:t> FTE)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5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 K€</a:t>
                      </a: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130 K€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Fotosensori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calorimetro</a:t>
                      </a:r>
                      <a:r>
                        <a:rPr lang="en-US" sz="1200" dirty="0" smtClean="0"/>
                        <a:t> (APD) 95 K€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Vacuum vessel 35 K</a:t>
                      </a:r>
                      <a:r>
                        <a:rPr lang="en-US" sz="1200" dirty="0" smtClean="0"/>
                        <a:t>€</a:t>
                      </a:r>
                    </a:p>
                  </a:txBody>
                  <a:tcPr/>
                </a:tc>
              </a:tr>
              <a:tr h="24310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Padova</a:t>
                      </a:r>
                      <a:r>
                        <a:rPr lang="en-US" sz="1200" dirty="0" smtClean="0"/>
                        <a:t>.</a:t>
                      </a:r>
                    </a:p>
                    <a:p>
                      <a:r>
                        <a:rPr lang="en-US" sz="1200" dirty="0" smtClean="0"/>
                        <a:t>DTZ </a:t>
                      </a:r>
                    </a:p>
                    <a:p>
                      <a:r>
                        <a:rPr lang="en-US" sz="1200" dirty="0" smtClean="0"/>
                        <a:t>(0.2 FTE)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K€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/>
                </a:tc>
              </a:tr>
              <a:tr h="224935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Totale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33 K€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19 K€</a:t>
                      </a:r>
                      <a:r>
                        <a:rPr lang="en-US" sz="1200" b="1" baseline="0" dirty="0" smtClean="0"/>
                        <a:t> + 20 </a:t>
                      </a:r>
                      <a:r>
                        <a:rPr lang="en-US" sz="1200" b="1" dirty="0" smtClean="0"/>
                        <a:t>K€</a:t>
                      </a:r>
                      <a:endParaRPr lang="en-US" sz="12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25</a:t>
                      </a:r>
                      <a:r>
                        <a:rPr lang="en-US" sz="1200" b="1" dirty="0" smtClean="0"/>
                        <a:t> K€</a:t>
                      </a:r>
                      <a:endParaRPr lang="en-US" sz="1200" b="1" baseline="0" dirty="0" smtClean="0"/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baseline="0" dirty="0" smtClean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415 K€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1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Referaggio</a:t>
            </a:r>
            <a:r>
              <a:rPr lang="en-US" dirty="0" smtClean="0"/>
              <a:t> e Milestones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Screenshot 2015-10-27 15.1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0" y="1192017"/>
            <a:ext cx="7556400" cy="5701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00" y="2489200"/>
            <a:ext cx="6223000" cy="2540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00" y="3022600"/>
            <a:ext cx="6223000" cy="2540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3200" y="3657600"/>
            <a:ext cx="2552700" cy="2921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Referee report CSN1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Screenshot 2015-10-27 15.1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" y="1138168"/>
            <a:ext cx="7557025" cy="56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0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PADME e </a:t>
            </a:r>
            <a:r>
              <a:rPr lang="en-US" dirty="0" err="1" smtClean="0"/>
              <a:t>il</a:t>
            </a:r>
            <a:r>
              <a:rPr lang="en-US" dirty="0" smtClean="0"/>
              <a:t> white paper CSN1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Screenshot 2015-10-27 17.5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" y="1207891"/>
            <a:ext cx="3668926" cy="5667768"/>
          </a:xfrm>
          <a:prstGeom prst="rect">
            <a:avLst/>
          </a:prstGeom>
        </p:spPr>
      </p:pic>
      <p:pic>
        <p:nvPicPr>
          <p:cNvPr id="9" name="Picture 8" descr="Screenshot 2015-10-27 18.04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0463" y="4341999"/>
            <a:ext cx="5482494" cy="1288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0463" y="1257300"/>
            <a:ext cx="548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Paragrafo</a:t>
            </a:r>
            <a:r>
              <a:rPr lang="en-US" dirty="0" smtClean="0"/>
              <a:t> </a:t>
            </a:r>
            <a:r>
              <a:rPr lang="en-US" dirty="0" err="1" smtClean="0"/>
              <a:t>dedicato</a:t>
            </a:r>
            <a:r>
              <a:rPr lang="en-US" dirty="0" smtClean="0"/>
              <a:t> a PADME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capitolo</a:t>
            </a:r>
            <a:r>
              <a:rPr lang="en-US" dirty="0" smtClean="0"/>
              <a:t> 5 BSM </a:t>
            </a:r>
            <a:r>
              <a:rPr lang="en-US" dirty="0" err="1" smtClean="0"/>
              <a:t>seaches</a:t>
            </a:r>
            <a:endParaRPr lang="en-US" dirty="0"/>
          </a:p>
        </p:txBody>
      </p:sp>
      <p:pic>
        <p:nvPicPr>
          <p:cNvPr id="12" name="Picture 11" descr="Screenshot 2015-10-27 18.06.2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562" y="1905000"/>
            <a:ext cx="5452375" cy="18273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700" y="3911600"/>
            <a:ext cx="448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Conclusions and </a:t>
            </a:r>
            <a:r>
              <a:rPr lang="en-US" dirty="0" err="1" smtClean="0"/>
              <a:t>recomandations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3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0"/>
            <a:ext cx="75565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Lettera</a:t>
            </a:r>
            <a:r>
              <a:rPr lang="en-US" dirty="0" smtClean="0"/>
              <a:t> CSN1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giunta</a:t>
            </a:r>
            <a:r>
              <a:rPr lang="en-US" dirty="0" smtClean="0"/>
              <a:t> </a:t>
            </a:r>
            <a:r>
              <a:rPr lang="en-US" dirty="0" err="1" smtClean="0"/>
              <a:t>esecutiva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Screenshot 2015-10-27 17.41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35364"/>
            <a:ext cx="3994727" cy="5622636"/>
          </a:xfrm>
          <a:prstGeom prst="rect">
            <a:avLst/>
          </a:prstGeom>
        </p:spPr>
      </p:pic>
      <p:pic>
        <p:nvPicPr>
          <p:cNvPr id="9" name="Picture 8" descr="Screenshot 2015-10-27 17.43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27" y="1235364"/>
            <a:ext cx="4250607" cy="56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2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Sofia university MOU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scan00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/>
          <a:stretch/>
        </p:blipFill>
        <p:spPr>
          <a:xfrm>
            <a:off x="0" y="1295400"/>
            <a:ext cx="4119566" cy="5553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9567" y="1348085"/>
            <a:ext cx="50244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 b="1" dirty="0" err="1" smtClean="0">
                <a:solidFill>
                  <a:srgbClr val="640F10"/>
                </a:solidFill>
                <a:latin typeface="Calibri"/>
                <a:cs typeface="Calibri"/>
              </a:rPr>
              <a:t>Firamto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 MOU con Sofia University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Scambio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ricercatori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,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studenti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dottorato</a:t>
            </a:r>
            <a:endParaRPr lang="en-US" sz="14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Durata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attuale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3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anni</a:t>
            </a:r>
            <a:endParaRPr lang="en-US" sz="14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Interessante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sarebbe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intessere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rapporti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più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strutturati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con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gli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640F10"/>
                </a:solidFill>
                <a:latin typeface="Calibri"/>
                <a:cs typeface="Calibri"/>
              </a:rPr>
              <a:t>A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mericani</a:t>
            </a:r>
            <a:endParaRPr lang="en-US" sz="1400" dirty="0">
              <a:solidFill>
                <a:srgbClr val="640F1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9566" y="3037185"/>
            <a:ext cx="502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New collaborator Prof. L. </a:t>
            </a:r>
            <a:r>
              <a:rPr lang="en-US" sz="1400" b="1" dirty="0" err="1" smtClean="0">
                <a:solidFill>
                  <a:srgbClr val="640F10"/>
                </a:solidFill>
                <a:latin typeface="Calibri"/>
                <a:cs typeface="Calibri"/>
              </a:rPr>
              <a:t>Tzankov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 joined the PADME Sofia </a:t>
            </a:r>
            <a:r>
              <a:rPr lang="en-US" sz="1400" b="1" smtClean="0">
                <a:solidFill>
                  <a:srgbClr val="640F10"/>
                </a:solidFill>
                <a:latin typeface="Calibri"/>
                <a:cs typeface="Calibri"/>
              </a:rPr>
              <a:t>group.</a:t>
            </a:r>
          </a:p>
        </p:txBody>
      </p:sp>
    </p:spTree>
    <p:extLst>
      <p:ext uri="{BB962C8B-B14F-4D97-AF65-F5344CB8AC3E}">
        <p14:creationId xmlns:p14="http://schemas.microsoft.com/office/powerpoint/2010/main" val="5147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Progetto</a:t>
            </a:r>
            <a:r>
              <a:rPr lang="en-US" dirty="0" smtClean="0"/>
              <a:t> MAE </a:t>
            </a:r>
            <a:r>
              <a:rPr lang="en-US" dirty="0" err="1" smtClean="0"/>
              <a:t>italia</a:t>
            </a:r>
            <a:r>
              <a:rPr lang="en-US" dirty="0" smtClean="0"/>
              <a:t>-USA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DFFB-F05F-2440-8D71-3C570FBE585A}" type="datetime1">
              <a:rPr lang="en-GB" smtClean="0"/>
              <a:t>29/10/15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933" y="1073858"/>
            <a:ext cx="3489615" cy="266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9" y="5212842"/>
            <a:ext cx="1203951" cy="164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33" y="3845806"/>
            <a:ext cx="3489615" cy="235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043285"/>
            <a:ext cx="547593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400" b="1" dirty="0" err="1" smtClean="0">
                <a:solidFill>
                  <a:srgbClr val="640F10"/>
                </a:solidFill>
                <a:latin typeface="Calibri"/>
                <a:cs typeface="Calibri"/>
              </a:rPr>
              <a:t>Sottomesso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b="1" dirty="0" err="1" smtClean="0">
                <a:solidFill>
                  <a:srgbClr val="640F10"/>
                </a:solidFill>
                <a:latin typeface="Calibri"/>
                <a:cs typeface="Calibri"/>
              </a:rPr>
              <a:t>progetto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400" b="1" dirty="0" err="1" smtClean="0">
                <a:solidFill>
                  <a:srgbClr val="640F10"/>
                </a:solidFill>
                <a:latin typeface="Calibri"/>
                <a:cs typeface="Calibri"/>
              </a:rPr>
              <a:t>cofinanziamento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 MAE Italia-USA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“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Figlio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” del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rapporto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collaborazione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intessuto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con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il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gruppo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Cornell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che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propone un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esperimento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assai simile a PADME con un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fascio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postroni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di 5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GeV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estratto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da </a:t>
            </a:r>
            <a:r>
              <a:rPr lang="en-US" sz="1400" b="1" dirty="0" smtClean="0">
                <a:solidFill>
                  <a:srgbClr val="640F10"/>
                </a:solidFill>
                <a:latin typeface="Calibri"/>
                <a:cs typeface="Calibri"/>
              </a:rPr>
              <a:t>CESR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(Jim Alexander e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collaboratori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Grande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complementarietà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nella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sensibilità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dei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due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esperimenti</a:t>
            </a:r>
            <a:endParaRPr lang="en-US" sz="14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Interessante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sarebbe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intessere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rapporti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più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strutturati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con 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gli</a:t>
            </a:r>
            <a:r>
              <a:rPr lang="en-US" sz="14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srgbClr val="640F10"/>
                </a:solidFill>
                <a:latin typeface="Calibri"/>
                <a:cs typeface="Calibri"/>
              </a:rPr>
              <a:t>A</a:t>
            </a:r>
            <a:r>
              <a:rPr lang="en-US" sz="1400" dirty="0" err="1" smtClean="0">
                <a:solidFill>
                  <a:srgbClr val="640F10"/>
                </a:solidFill>
                <a:latin typeface="Calibri"/>
                <a:cs typeface="Calibri"/>
              </a:rPr>
              <a:t>mericani</a:t>
            </a:r>
            <a:endParaRPr lang="en-US" sz="1400" dirty="0">
              <a:solidFill>
                <a:srgbClr val="640F1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tutta-la-santissim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08" y="2941803"/>
            <a:ext cx="3583584" cy="34145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5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Collaborazione</a:t>
            </a:r>
            <a:r>
              <a:rPr lang="en-US" dirty="0" smtClean="0"/>
              <a:t> con Mainz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12" y="1348085"/>
            <a:ext cx="8214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Primi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contatti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con Mainz A.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Denig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per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una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collaboraizone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LNF-Mainz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all’interno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di un ERC JRA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Possibilita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’ di studio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targhette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ultra-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sottili</a:t>
            </a:r>
            <a:endParaRPr lang="en-US" sz="1600" dirty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Studi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fattibilita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’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una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proposta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tipo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BDX ad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acceleratori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elettoni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a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bassa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energia</a:t>
            </a:r>
            <a:endParaRPr lang="en-US" sz="16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Importante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stabilire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un framework per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scambio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idee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ricercatori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tra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Mainz e LNF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Potrebbero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essere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usati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anche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altri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canali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per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esempio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ancora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MAE</a:t>
            </a:r>
          </a:p>
        </p:txBody>
      </p:sp>
    </p:spTree>
    <p:extLst>
      <p:ext uri="{BB962C8B-B14F-4D97-AF65-F5344CB8AC3E}">
        <p14:creationId xmlns:p14="http://schemas.microsoft.com/office/powerpoint/2010/main" val="51833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9E25-9CFE-ED4B-A5D7-53A6343EE21D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967"/>
            <a:ext cx="6083999" cy="429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57" y="1434966"/>
            <a:ext cx="3021910" cy="428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959313">
            <a:off x="3626119" y="2635438"/>
            <a:ext cx="19909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4"/>
                </a:solidFill>
              </a:rPr>
              <a:t>Descrizione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  <a:r>
              <a:rPr lang="en-US" sz="1400" dirty="0" err="1" smtClean="0">
                <a:solidFill>
                  <a:schemeClr val="accent4"/>
                </a:solidFill>
              </a:rPr>
              <a:t>dei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  <a:r>
              <a:rPr lang="en-US" sz="1400" dirty="0" err="1" smtClean="0">
                <a:solidFill>
                  <a:schemeClr val="accent4"/>
                </a:solidFill>
              </a:rPr>
              <a:t>rivelatori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959313">
            <a:off x="4199271" y="4057879"/>
            <a:ext cx="1491652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DAQ e Computing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959313">
            <a:off x="7030506" y="2672057"/>
            <a:ext cx="1988332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4"/>
                </a:solidFill>
              </a:rPr>
              <a:t>Simulazione</a:t>
            </a:r>
            <a:r>
              <a:rPr lang="en-US" sz="1400" dirty="0" smtClean="0">
                <a:solidFill>
                  <a:schemeClr val="accent4"/>
                </a:solidFill>
              </a:rPr>
              <a:t> e </a:t>
            </a:r>
            <a:r>
              <a:rPr lang="en-US" sz="1400" i="1" dirty="0" smtClean="0">
                <a:solidFill>
                  <a:schemeClr val="accent4"/>
                </a:solidFill>
              </a:rPr>
              <a:t>sensitivity</a:t>
            </a:r>
            <a:endParaRPr lang="en-US" sz="1400" i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959313">
            <a:off x="7840963" y="3875912"/>
            <a:ext cx="117761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4"/>
                </a:solidFill>
              </a:rPr>
              <a:t>Costi</a:t>
            </a:r>
            <a:r>
              <a:rPr lang="en-US" sz="1400" dirty="0" smtClean="0">
                <a:solidFill>
                  <a:schemeClr val="accent4"/>
                </a:solidFill>
              </a:rPr>
              <a:t> e tempi</a:t>
            </a:r>
            <a:endParaRPr lang="en-US" sz="1400" i="1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959313">
            <a:off x="1528461" y="3229386"/>
            <a:ext cx="1732027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Panorama </a:t>
            </a:r>
            <a:r>
              <a:rPr lang="en-US" sz="1400" dirty="0" err="1" smtClean="0">
                <a:solidFill>
                  <a:schemeClr val="accent4"/>
                </a:solidFill>
              </a:rPr>
              <a:t>della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  <a:r>
              <a:rPr lang="en-US" sz="1400" dirty="0" err="1" smtClean="0">
                <a:solidFill>
                  <a:schemeClr val="accent4"/>
                </a:solidFill>
              </a:rPr>
              <a:t>fisica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959313">
            <a:off x="1822415" y="4174986"/>
            <a:ext cx="1378302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La </a:t>
            </a:r>
            <a:r>
              <a:rPr lang="en-US" sz="1400" dirty="0" err="1" smtClean="0">
                <a:solidFill>
                  <a:schemeClr val="accent4"/>
                </a:solidFill>
              </a:rPr>
              <a:t>linea</a:t>
            </a:r>
            <a:r>
              <a:rPr lang="en-US" sz="1400" dirty="0" smtClean="0">
                <a:solidFill>
                  <a:schemeClr val="accent4"/>
                </a:solidFill>
              </a:rPr>
              <a:t> di </a:t>
            </a:r>
            <a:r>
              <a:rPr lang="en-US" sz="1400" dirty="0" err="1" smtClean="0">
                <a:solidFill>
                  <a:schemeClr val="accent4"/>
                </a:solidFill>
              </a:rPr>
              <a:t>fascio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959313">
            <a:off x="7492855" y="4664264"/>
            <a:ext cx="104603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4"/>
                </a:solidFill>
              </a:rPr>
              <a:t>Prospettive</a:t>
            </a:r>
            <a:endParaRPr lang="en-US" sz="1400" i="1" dirty="0">
              <a:solidFill>
                <a:schemeClr val="accent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9869" y="5748381"/>
            <a:ext cx="4337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FD4244"/>
                </a:solidFill>
              </a:rPr>
              <a:t>Cerchiamo di estrarre un concentrato delle 130+ pagine… </a:t>
            </a:r>
            <a:endParaRPr lang="en-US" sz="1400" dirty="0">
              <a:solidFill>
                <a:srgbClr val="FD424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Possibile</a:t>
            </a:r>
            <a:r>
              <a:rPr lang="en-US" dirty="0" smtClean="0"/>
              <a:t>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1411-10A8-B446-89C0-98C6F192C76D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 descr="Screenshot 2015-06-26 17.42.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900"/>
            <a:ext cx="9144000" cy="42317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6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938" y="1352988"/>
            <a:ext cx="9006062" cy="418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Ricerca collaboratori italiani e stranieri (prima </a:t>
            </a:r>
            <a:r>
              <a:rPr lang="it-IT" smtClean="0">
                <a:solidFill>
                  <a:schemeClr val="accent5"/>
                </a:solidFill>
              </a:rPr>
              <a:t>priorita’)</a:t>
            </a:r>
            <a:endParaRPr lang="it-IT" dirty="0" smtClean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Primo test alla BTF in novembre: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Matrice 3×3 di cristalli di BGO di L3 20x20x220 mm</a:t>
            </a:r>
            <a:r>
              <a:rPr lang="it-IT" baseline="30000" dirty="0" smtClean="0">
                <a:solidFill>
                  <a:schemeClr val="accent5"/>
                </a:solidFill>
              </a:rPr>
              <a:t>3</a:t>
            </a:r>
            <a:endParaRPr lang="it-IT" dirty="0" smtClean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Diamante 20x20x0.005mm</a:t>
            </a:r>
            <a:r>
              <a:rPr lang="it-IT" baseline="30000" dirty="0" smtClean="0">
                <a:solidFill>
                  <a:schemeClr val="accent5"/>
                </a:solidFill>
              </a:rPr>
              <a:t>3</a:t>
            </a:r>
            <a:endParaRPr lang="it-IT" dirty="0" smtClean="0">
              <a:solidFill>
                <a:schemeClr val="accent5"/>
              </a:solidFill>
            </a:endParaRP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err="1" smtClean="0">
                <a:solidFill>
                  <a:schemeClr val="accent5"/>
                </a:solidFill>
              </a:rPr>
              <a:t>Prototype</a:t>
            </a:r>
            <a:r>
              <a:rPr lang="it-IT" dirty="0" smtClean="0">
                <a:solidFill>
                  <a:schemeClr val="accent5"/>
                </a:solidFill>
              </a:rPr>
              <a:t> </a:t>
            </a:r>
            <a:r>
              <a:rPr lang="it-IT" dirty="0" err="1" smtClean="0">
                <a:solidFill>
                  <a:schemeClr val="accent5"/>
                </a:solidFill>
              </a:rPr>
              <a:t>scintillator</a:t>
            </a:r>
            <a:r>
              <a:rPr lang="it-IT" dirty="0" smtClean="0">
                <a:solidFill>
                  <a:schemeClr val="accent5"/>
                </a:solidFill>
              </a:rPr>
              <a:t> veto 10x10x180mm</a:t>
            </a:r>
            <a:r>
              <a:rPr lang="it-IT" baseline="30000" dirty="0" smtClean="0">
                <a:solidFill>
                  <a:schemeClr val="accent5"/>
                </a:solidFill>
              </a:rPr>
              <a:t>3</a:t>
            </a:r>
            <a:r>
              <a:rPr lang="it-IT" dirty="0" smtClean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Installazione del magnete a Frascati (servizio misure magnetiche)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Release ufficiale del </a:t>
            </a:r>
            <a:r>
              <a:rPr lang="it-IT" dirty="0" err="1" smtClean="0">
                <a:solidFill>
                  <a:schemeClr val="accent5"/>
                </a:solidFill>
              </a:rPr>
              <a:t>technical</a:t>
            </a:r>
            <a:r>
              <a:rPr lang="it-IT" dirty="0" smtClean="0">
                <a:solidFill>
                  <a:schemeClr val="accent5"/>
                </a:solidFill>
              </a:rPr>
              <a:t> </a:t>
            </a:r>
            <a:r>
              <a:rPr lang="it-IT" dirty="0" err="1" smtClean="0">
                <a:solidFill>
                  <a:schemeClr val="accent5"/>
                </a:solidFill>
              </a:rPr>
              <a:t>proposal</a:t>
            </a:r>
            <a:r>
              <a:rPr lang="it-IT" dirty="0" smtClean="0">
                <a:solidFill>
                  <a:schemeClr val="accent5"/>
                </a:solidFill>
              </a:rPr>
              <a:t> con soluzione finale per il disegno di </a:t>
            </a:r>
            <a:r>
              <a:rPr lang="it-IT" dirty="0" err="1" smtClean="0">
                <a:solidFill>
                  <a:schemeClr val="accent5"/>
                </a:solidFill>
              </a:rPr>
              <a:t>Ecal</a:t>
            </a:r>
            <a:endParaRPr lang="it-IT" dirty="0" smtClean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Recupero dei rimanenti 500 cristalli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Documento della giunta per assegnazione fondi </a:t>
            </a:r>
            <a:r>
              <a:rPr lang="it-IT" dirty="0" err="1" smtClean="0">
                <a:solidFill>
                  <a:schemeClr val="accent5"/>
                </a:solidFill>
              </a:rPr>
              <a:t>What</a:t>
            </a:r>
            <a:r>
              <a:rPr lang="it-IT" dirty="0" smtClean="0">
                <a:solidFill>
                  <a:schemeClr val="accent5"/>
                </a:solidFill>
              </a:rPr>
              <a:t> </a:t>
            </a:r>
            <a:r>
              <a:rPr lang="it-IT" dirty="0" err="1" smtClean="0">
                <a:solidFill>
                  <a:schemeClr val="accent5"/>
                </a:solidFill>
              </a:rPr>
              <a:t>Next</a:t>
            </a:r>
            <a:r>
              <a:rPr lang="it-IT" dirty="0" smtClean="0">
                <a:solidFill>
                  <a:schemeClr val="accent5"/>
                </a:solidFill>
              </a:rPr>
              <a:t> a PADME.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Assegnazione ufficiale dei fondi per il 2016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it-IT" dirty="0" smtClean="0">
                <a:solidFill>
                  <a:schemeClr val="accent5"/>
                </a:solidFill>
              </a:rPr>
              <a:t>Ottenere una posizione chiara ed ufficiale sul assegnazione dei periodi di presa dati di concerto con i piani del laboratorio per il prossimi 3-5 anni.</a:t>
            </a:r>
            <a:endParaRPr lang="it-IT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L’inizio</a:t>
            </a:r>
            <a:r>
              <a:rPr lang="en-US" dirty="0" smtClean="0"/>
              <a:t> di </a:t>
            </a:r>
            <a:r>
              <a:rPr lang="en-US" dirty="0" err="1" smtClean="0"/>
              <a:t>un’avventura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73A9-620A-5F49-B8E9-81F490EC1AA0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01" y="1646748"/>
            <a:ext cx="6323173" cy="35743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PADME episode II:</a:t>
            </a:r>
            <a:br>
              <a:rPr lang="en-US" dirty="0" smtClean="0"/>
            </a:br>
            <a:r>
              <a:rPr lang="en-US" dirty="0" smtClean="0"/>
              <a:t> more on dark sector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53274" y="5838371"/>
            <a:ext cx="2133600" cy="365125"/>
          </a:xfrm>
        </p:spPr>
        <p:txBody>
          <a:bodyPr/>
          <a:lstStyle/>
          <a:p>
            <a:fld id="{1BB6679C-E952-6B40-B5E1-96A3317CFAA8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8" name="Picture 7" descr="Screenshot 2015-10-01 01.34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70943"/>
            <a:ext cx="4220089" cy="3487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4536" y="3005850"/>
            <a:ext cx="444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 </a:t>
            </a:r>
            <a:r>
              <a:rPr lang="en-US" dirty="0" err="1" smtClean="0"/>
              <a:t>variare</a:t>
            </a:r>
            <a:r>
              <a:rPr lang="en-US" dirty="0" smtClean="0"/>
              <a:t> di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a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e </a:t>
            </a:r>
            <a:r>
              <a:rPr lang="en-US" i="1" dirty="0" smtClean="0">
                <a:cs typeface="Symbol" charset="2"/>
              </a:rPr>
              <a:t>m</a:t>
            </a:r>
            <a:r>
              <a:rPr lang="en-US" i="1" baseline="-25000" dirty="0" smtClean="0">
                <a:cs typeface="Symbol" charset="2"/>
              </a:rPr>
              <a:t>a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BE0204"/>
                </a:solidFill>
              </a:rPr>
              <a:t>3 </a:t>
            </a:r>
            <a:r>
              <a:rPr lang="en-US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BE0204"/>
                </a:solidFill>
              </a:rPr>
              <a:t> </a:t>
            </a:r>
            <a:r>
              <a:rPr lang="en-US" dirty="0" err="1" smtClean="0"/>
              <a:t>oppure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BE0204"/>
                </a:solidFill>
              </a:rPr>
              <a:t>1 </a:t>
            </a:r>
            <a:r>
              <a:rPr lang="en-US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BE0204"/>
                </a:solidFill>
              </a:rPr>
              <a:t> + M</a:t>
            </a:r>
            <a:r>
              <a:rPr lang="en-US" baseline="30000" dirty="0" smtClean="0">
                <a:solidFill>
                  <a:srgbClr val="BE0204"/>
                </a:solidFill>
              </a:rPr>
              <a:t>2</a:t>
            </a:r>
            <a:r>
              <a:rPr lang="en-US" baseline="-25000" dirty="0" smtClean="0">
                <a:solidFill>
                  <a:srgbClr val="BE0204"/>
                </a:solidFill>
              </a:rPr>
              <a:t>miss</a:t>
            </a:r>
            <a:endParaRPr lang="en-US" baseline="-25000" dirty="0">
              <a:solidFill>
                <a:srgbClr val="BE020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68" y="1422400"/>
            <a:ext cx="2919665" cy="1682140"/>
            <a:chOff x="26068" y="1422400"/>
            <a:chExt cx="2919665" cy="1682140"/>
          </a:xfrm>
        </p:grpSpPr>
        <p:pic>
          <p:nvPicPr>
            <p:cNvPr id="6" name="Picture 5" descr="Screenshot 2015-10-01 01.3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68" y="1422400"/>
              <a:ext cx="2919665" cy="16821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6900" y="1905000"/>
              <a:ext cx="749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</a:t>
              </a:r>
              <a:endParaRPr lang="en-US" sz="12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-9136" y="3371359"/>
            <a:ext cx="42327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 err="1" smtClean="0"/>
              <a:t>ArXiv</a:t>
            </a:r>
            <a:r>
              <a:rPr lang="en-US" sz="2000" baseline="30000" dirty="0" smtClean="0"/>
              <a:t>: 1509.00476v1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882234" y="3600866"/>
            <a:ext cx="190500" cy="2874810"/>
          </a:xfrm>
          <a:prstGeom prst="rect">
            <a:avLst/>
          </a:prstGeom>
          <a:solidFill>
            <a:srgbClr val="FD4244">
              <a:alpha val="39000"/>
            </a:srgb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shot 2015-10-01 12.34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41" y="3110662"/>
            <a:ext cx="4692318" cy="3157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99" y="1308100"/>
            <a:ext cx="255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BE0204"/>
                </a:solidFill>
              </a:rPr>
              <a:t>ALP</a:t>
            </a:r>
            <a:r>
              <a:rPr lang="en-US" sz="2000" dirty="0" smtClean="0">
                <a:solidFill>
                  <a:srgbClr val="BE0204"/>
                </a:solidFill>
              </a:rPr>
              <a:t> production @ PADME</a:t>
            </a:r>
            <a:endParaRPr lang="en-US" sz="2000" dirty="0">
              <a:solidFill>
                <a:srgbClr val="BE0204"/>
              </a:solidFill>
            </a:endParaRPr>
          </a:p>
        </p:txBody>
      </p:sp>
      <p:pic>
        <p:nvPicPr>
          <p:cNvPr id="13" name="Picture 12" descr="Screenshot 2015-10-01 12.36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69" y="1957835"/>
            <a:ext cx="4265744" cy="5487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51682" y="2588399"/>
            <a:ext cx="469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Stati</a:t>
            </a:r>
            <a:r>
              <a:rPr lang="en-US" dirty="0" smtClean="0"/>
              <a:t> </a:t>
            </a:r>
            <a:r>
              <a:rPr lang="en-US" dirty="0" err="1" smtClean="0"/>
              <a:t>finali</a:t>
            </a:r>
            <a:r>
              <a:rPr lang="en-US" dirty="0" smtClean="0"/>
              <a:t> a 2 o 6 </a:t>
            </a:r>
            <a:r>
              <a:rPr lang="en-US" dirty="0" err="1" smtClean="0"/>
              <a:t>leptoni</a:t>
            </a:r>
            <a:r>
              <a:rPr lang="en-US" dirty="0" smtClean="0"/>
              <a:t> </a:t>
            </a:r>
            <a:r>
              <a:rPr lang="en-US" dirty="0" err="1" smtClean="0"/>
              <a:t>osservabili</a:t>
            </a:r>
            <a:r>
              <a:rPr lang="en-US" dirty="0" smtClean="0"/>
              <a:t> a PADME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74469" y="1390134"/>
            <a:ext cx="333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BE0204"/>
                </a:solidFill>
              </a:rPr>
              <a:t>Dark Higgs Production at PADME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9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PADME episode III:</a:t>
            </a:r>
            <a:br>
              <a:rPr lang="en-US" dirty="0" smtClean="0"/>
            </a:br>
            <a:r>
              <a:rPr lang="en-US" dirty="0" smtClean="0"/>
              <a:t>more experiments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C73A-5C4C-A140-A9DD-7A23475AB59C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 descr="Screenshot 2015-10-01 02.1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" y="3852180"/>
            <a:ext cx="4265744" cy="2795719"/>
          </a:xfrm>
          <a:prstGeom prst="rect">
            <a:avLst/>
          </a:prstGeom>
        </p:spPr>
      </p:pic>
      <p:pic>
        <p:nvPicPr>
          <p:cNvPr id="8" name="Picture 7" descr="Screenshot 2015-10-01 02.1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50" y="2079982"/>
            <a:ext cx="4265744" cy="1588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051" y="1246016"/>
            <a:ext cx="834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4"/>
                </a:solidFill>
              </a:rPr>
              <a:t>Equipaggiando</a:t>
            </a:r>
            <a:r>
              <a:rPr lang="en-US" dirty="0" smtClean="0">
                <a:solidFill>
                  <a:schemeClr val="accent4"/>
                </a:solidFill>
              </a:rPr>
              <a:t> PADME con </a:t>
            </a:r>
            <a:r>
              <a:rPr lang="en-US" dirty="0" err="1" smtClean="0">
                <a:solidFill>
                  <a:schemeClr val="accent4"/>
                </a:solidFill>
              </a:rPr>
              <a:t>uno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spettrometro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si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possono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studiare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i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decadimenti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visibili</a:t>
            </a:r>
            <a:r>
              <a:rPr lang="en-US" dirty="0" smtClean="0">
                <a:solidFill>
                  <a:schemeClr val="accent4"/>
                </a:solidFill>
              </a:rPr>
              <a:t>:</a:t>
            </a:r>
          </a:p>
          <a:p>
            <a:r>
              <a:rPr lang="en-US" dirty="0" err="1" smtClean="0">
                <a:solidFill>
                  <a:schemeClr val="accent4"/>
                </a:solidFill>
              </a:rPr>
              <a:t>Regione</a:t>
            </a:r>
            <a:r>
              <a:rPr lang="en-US" dirty="0" smtClean="0">
                <a:solidFill>
                  <a:schemeClr val="accent4"/>
                </a:solidFill>
              </a:rPr>
              <a:t> di </a:t>
            </a:r>
            <a:r>
              <a:rPr lang="en-US" dirty="0" err="1" smtClean="0">
                <a:solidFill>
                  <a:schemeClr val="accent4"/>
                </a:solidFill>
              </a:rPr>
              <a:t>massa</a:t>
            </a:r>
            <a:r>
              <a:rPr lang="en-US" dirty="0" smtClean="0">
                <a:solidFill>
                  <a:schemeClr val="accent4"/>
                </a:solidFill>
              </a:rPr>
              <a:t> molto </a:t>
            </a:r>
            <a:r>
              <a:rPr lang="en-US" dirty="0" err="1" smtClean="0">
                <a:solidFill>
                  <a:schemeClr val="accent4"/>
                </a:solidFill>
              </a:rPr>
              <a:t>allargata</a:t>
            </a:r>
            <a:r>
              <a:rPr lang="en-US" dirty="0" smtClean="0">
                <a:solidFill>
                  <a:schemeClr val="accent4"/>
                </a:solidFill>
              </a:rPr>
              <a:t> grazie </a:t>
            </a:r>
            <a:r>
              <a:rPr lang="en-US" dirty="0" err="1" smtClean="0">
                <a:solidFill>
                  <a:schemeClr val="accent4"/>
                </a:solidFill>
              </a:rPr>
              <a:t>alla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produzione</a:t>
            </a:r>
            <a:r>
              <a:rPr lang="en-US" dirty="0" smtClean="0">
                <a:solidFill>
                  <a:schemeClr val="accent4"/>
                </a:solidFill>
              </a:rPr>
              <a:t> per Bremsstrahlung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1" name="Picture 10" descr="Screenshot 2015-10-01 02.16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059545"/>
            <a:ext cx="4265744" cy="1736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" y="2047052"/>
            <a:ext cx="15639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PADME-dump</a:t>
            </a:r>
          </a:p>
          <a:p>
            <a:r>
              <a:rPr lang="en-US" sz="1600" dirty="0" smtClean="0"/>
              <a:t>1×10</a:t>
            </a:r>
            <a:r>
              <a:rPr lang="en-US" sz="1600" baseline="30000" dirty="0" smtClean="0"/>
              <a:t>20</a:t>
            </a:r>
            <a:r>
              <a:rPr lang="en-US" sz="1600" dirty="0" smtClean="0"/>
              <a:t> EOT/year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34643" y="2086568"/>
            <a:ext cx="292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PADME-visible </a:t>
            </a:r>
            <a:r>
              <a:rPr lang="en-US" sz="1600" dirty="0" smtClean="0"/>
              <a:t>thin target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3500" y="46101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preliminary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5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Episode IV:</a:t>
            </a:r>
            <a:br>
              <a:rPr lang="en-US" dirty="0" smtClean="0"/>
            </a:br>
            <a:r>
              <a:rPr lang="en-US" dirty="0" smtClean="0"/>
              <a:t>invisible dump search at LNF?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3B82-9132-C640-9D32-E0C35DF3F7A8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5" name="Picture 4" descr="Screenshot 2015-10-01 11.4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254250"/>
            <a:ext cx="4711700" cy="4038600"/>
          </a:xfrm>
          <a:prstGeom prst="rect">
            <a:avLst/>
          </a:prstGeom>
        </p:spPr>
      </p:pic>
      <p:pic>
        <p:nvPicPr>
          <p:cNvPr id="8" name="Picture 7" descr="scatter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" y="1351343"/>
            <a:ext cx="4607686" cy="1742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3434503"/>
            <a:ext cx="444499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Stima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di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sensitivita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’ per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il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caso</a:t>
            </a:r>
            <a:r>
              <a:rPr lang="en-US" sz="1600" b="1" dirty="0" smtClean="0">
                <a:solidFill>
                  <a:srgbClr val="640F10"/>
                </a:solidFill>
                <a:latin typeface="Calibri"/>
                <a:cs typeface="Calibri"/>
              </a:rPr>
              <a:t> di BDX a </a:t>
            </a:r>
            <a:r>
              <a:rPr lang="en-US" sz="1600" b="1" dirty="0" err="1" smtClean="0">
                <a:solidFill>
                  <a:srgbClr val="640F10"/>
                </a:solidFill>
                <a:latin typeface="Calibri"/>
                <a:cs typeface="Calibri"/>
              </a:rPr>
              <a:t>Frascati</a:t>
            </a:r>
            <a:endParaRPr lang="en-US" sz="1600" b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Stima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con 1x10</a:t>
            </a:r>
            <a:r>
              <a:rPr lang="en-US" sz="1600" baseline="30000" dirty="0" smtClean="0">
                <a:solidFill>
                  <a:srgbClr val="640F10"/>
                </a:solidFill>
                <a:latin typeface="Calibri"/>
                <a:cs typeface="Calibri"/>
              </a:rPr>
              <a:t>20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EOT da 1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GeV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in un anno di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presa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dati</a:t>
            </a:r>
            <a:endParaRPr lang="en-US" sz="1600" baseline="300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Ottimizzazione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del detector possible per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migliorare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 la </a:t>
            </a:r>
            <a:r>
              <a:rPr lang="en-US" sz="1600" dirty="0" err="1" smtClean="0">
                <a:solidFill>
                  <a:srgbClr val="640F10"/>
                </a:solidFill>
                <a:latin typeface="Calibri"/>
                <a:cs typeface="Calibri"/>
              </a:rPr>
              <a:t>sensitivita</a:t>
            </a:r>
            <a:r>
              <a:rPr lang="en-US" sz="1600" dirty="0" smtClean="0">
                <a:solidFill>
                  <a:srgbClr val="640F10"/>
                </a:solidFill>
                <a:latin typeface="Calibri"/>
                <a:cs typeface="Calibri"/>
              </a:rPr>
              <a:t>’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Wingdings" charset="2"/>
              <a:buChar char="§"/>
            </a:pPr>
            <a:endParaRPr lang="en-US" sz="1600" dirty="0" smtClean="0">
              <a:solidFill>
                <a:srgbClr val="640F1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0400" y="1618218"/>
            <a:ext cx="467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ym typeface="Symbol"/>
              </a:rPr>
              <a:t>A. Celentano</a:t>
            </a:r>
            <a:r>
              <a:rPr lang="it-IT" b="1" dirty="0" smtClean="0">
                <a:solidFill>
                  <a:srgbClr val="FD4244"/>
                </a:solidFill>
                <a:sym typeface="Symbol"/>
              </a:rPr>
              <a:t/>
            </a:r>
            <a:br>
              <a:rPr lang="it-IT" b="1" dirty="0" smtClean="0">
                <a:solidFill>
                  <a:srgbClr val="FD4244"/>
                </a:solidFill>
                <a:sym typeface="Symbol"/>
              </a:rPr>
            </a:br>
            <a:r>
              <a:rPr lang="it-IT" b="1" dirty="0" smtClean="0">
                <a:solidFill>
                  <a:srgbClr val="FD4244"/>
                </a:solidFill>
                <a:sym typeface="Symbol"/>
              </a:rPr>
              <a:t>http</a:t>
            </a:r>
            <a:r>
              <a:rPr lang="it-IT" b="1" dirty="0">
                <a:solidFill>
                  <a:srgbClr val="FD4244"/>
                </a:solidFill>
                <a:sym typeface="Symbol"/>
              </a:rPr>
              <a:t>://</a:t>
            </a:r>
            <a:r>
              <a:rPr lang="it-IT" b="1" dirty="0" err="1">
                <a:solidFill>
                  <a:srgbClr val="FD4244"/>
                </a:solidFill>
                <a:sym typeface="Symbol"/>
              </a:rPr>
              <a:t>agenda.infn.it</a:t>
            </a:r>
            <a:r>
              <a:rPr lang="it-IT" b="1" dirty="0">
                <a:solidFill>
                  <a:srgbClr val="FD4244"/>
                </a:solidFill>
                <a:sym typeface="Symbol"/>
              </a:rPr>
              <a:t>/</a:t>
            </a:r>
            <a:r>
              <a:rPr lang="it-IT" b="1" dirty="0" err="1">
                <a:solidFill>
                  <a:srgbClr val="FD4244"/>
                </a:solidFill>
                <a:sym typeface="Symbol"/>
              </a:rPr>
              <a:t>event</a:t>
            </a:r>
            <a:r>
              <a:rPr lang="it-IT" b="1" dirty="0">
                <a:solidFill>
                  <a:srgbClr val="FD4244"/>
                </a:solidFill>
                <a:sym typeface="Symbol"/>
              </a:rPr>
              <a:t>/</a:t>
            </a:r>
            <a:r>
              <a:rPr lang="it-IT" b="1" dirty="0" err="1">
                <a:solidFill>
                  <a:srgbClr val="FD4244"/>
                </a:solidFill>
                <a:sym typeface="Symbol"/>
              </a:rPr>
              <a:t>padme-kickoff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 map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6B67-FB3F-3341-B9A1-E2EFE4CC43E9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8" y="1270781"/>
            <a:ext cx="2822099" cy="4190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35" y="1143000"/>
            <a:ext cx="3320940" cy="419038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4208" y="3069718"/>
            <a:ext cx="1987550" cy="127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10658" y="2938913"/>
            <a:ext cx="471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-10%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208" y="5082668"/>
            <a:ext cx="1860550" cy="27305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44407" y="5158762"/>
            <a:ext cx="1134267" cy="25082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92058" y="1744333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400 A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258" y="5409588"/>
            <a:ext cx="1826416" cy="3263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7858" y="5355718"/>
            <a:ext cx="2292350" cy="3263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21191" y="5414108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Coil</a:t>
            </a:r>
            <a:endParaRPr lang="en-US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4891" y="5434989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Coil</a:t>
            </a:r>
            <a:endParaRPr lang="en-US" sz="9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1589" y="5086140"/>
            <a:ext cx="389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1">
                    <a:lumMod val="50000"/>
                  </a:schemeClr>
                </a:solidFill>
              </a:rPr>
              <a:t>Pole</a:t>
            </a: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9957" y="5159439"/>
            <a:ext cx="389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1">
                    <a:lumMod val="50000"/>
                  </a:schemeClr>
                </a:solidFill>
              </a:rPr>
              <a:t>Pole</a:t>
            </a: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4208" y="5863718"/>
            <a:ext cx="26763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42318" y="551524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929929" y="5876811"/>
            <a:ext cx="34465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21475" y="5683138"/>
            <a:ext cx="25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819093" y="2436798"/>
            <a:ext cx="135958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27132" y="2305993"/>
            <a:ext cx="471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-10%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620149" y="4368583"/>
            <a:ext cx="1" cy="28799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09749" y="4104847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1">
                    <a:lumMod val="50000"/>
                  </a:schemeClr>
                </a:solidFill>
              </a:rPr>
              <a:t>Target</a:t>
            </a: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1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field extrapolation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8D29F-F41F-FE46-B6C0-5FA1EE12602C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8" y="1136666"/>
            <a:ext cx="6870024" cy="46105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19746" y="3684022"/>
            <a:ext cx="144000" cy="1440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5576" y="1310592"/>
            <a:ext cx="35452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Fino</a:t>
            </a:r>
            <a:r>
              <a:rPr lang="en-US" dirty="0" smtClean="0"/>
              <a:t> a 0.75 T a 23 cm di gap, I=425A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3587"/>
            <a:ext cx="9144000" cy="4286356"/>
          </a:xfrm>
          <a:noFill/>
        </p:spPr>
        <p:txBody>
          <a:bodyPr>
            <a:noAutofit/>
          </a:bodyPr>
          <a:lstStyle/>
          <a:p>
            <a:r>
              <a:rPr lang="en-US" sz="1800" dirty="0"/>
              <a:t>The simplest hidden sector model just introduces </a:t>
            </a:r>
            <a:r>
              <a:rPr lang="en-US" sz="1800" dirty="0">
                <a:solidFill>
                  <a:srgbClr val="BE0204"/>
                </a:solidFill>
              </a:rPr>
              <a:t>one extra U(1) gauge symmetry</a:t>
            </a:r>
            <a:r>
              <a:rPr lang="en-US" sz="1800" dirty="0"/>
              <a:t> and a </a:t>
            </a:r>
            <a:r>
              <a:rPr lang="en-US" sz="1800" dirty="0" smtClean="0"/>
              <a:t>corresponding </a:t>
            </a:r>
            <a:r>
              <a:rPr lang="en-US" sz="1800" dirty="0"/>
              <a:t>gauge boson:  </a:t>
            </a:r>
            <a:r>
              <a:rPr lang="en-US" sz="1800" dirty="0" smtClean="0"/>
              <a:t>the “dark </a:t>
            </a:r>
            <a:r>
              <a:rPr lang="en-US" sz="1800" dirty="0"/>
              <a:t>photon" or U </a:t>
            </a:r>
            <a:r>
              <a:rPr lang="en-US" sz="1800" dirty="0" smtClean="0"/>
              <a:t>boson or </a:t>
            </a:r>
            <a:r>
              <a:rPr lang="en-US" sz="1800" i="1" dirty="0" smtClean="0"/>
              <a:t>A’</a:t>
            </a:r>
          </a:p>
          <a:p>
            <a:pPr lvl="1"/>
            <a:r>
              <a:rPr lang="en-US" sz="1600" dirty="0" smtClean="0"/>
              <a:t>Two type of interactions with SM particles should be considered</a:t>
            </a:r>
          </a:p>
          <a:p>
            <a:r>
              <a:rPr lang="en-US" sz="1800" dirty="0" smtClean="0">
                <a:solidFill>
                  <a:schemeClr val="accent4"/>
                </a:solidFill>
              </a:rPr>
              <a:t>As </a:t>
            </a:r>
            <a:r>
              <a:rPr lang="en-US" sz="1800" dirty="0">
                <a:solidFill>
                  <a:schemeClr val="accent4"/>
                </a:solidFill>
              </a:rPr>
              <a:t>in QED</a:t>
            </a:r>
            <a:r>
              <a:rPr lang="en-US" sz="1800" dirty="0"/>
              <a:t>, this will </a:t>
            </a:r>
            <a:r>
              <a:rPr lang="en-US" sz="1800" dirty="0" smtClean="0"/>
              <a:t>generate </a:t>
            </a:r>
            <a:r>
              <a:rPr lang="en-US" sz="1800" dirty="0" smtClean="0">
                <a:solidFill>
                  <a:srgbClr val="BE0204"/>
                </a:solidFill>
              </a:rPr>
              <a:t>new interactions </a:t>
            </a:r>
            <a:r>
              <a:rPr lang="en-US" sz="1800" dirty="0" smtClean="0"/>
              <a:t>of </a:t>
            </a:r>
            <a:r>
              <a:rPr lang="en-US" sz="1800" dirty="0"/>
              <a:t>the </a:t>
            </a:r>
            <a:r>
              <a:rPr lang="en-US" sz="1800" dirty="0" smtClean="0"/>
              <a:t>type: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1600" dirty="0" smtClean="0"/>
              <a:t>Not all the SM particles need to be charged under this new symmetry</a:t>
            </a:r>
          </a:p>
          <a:p>
            <a:pPr lvl="1"/>
            <a:r>
              <a:rPr lang="en-US" sz="1600" dirty="0" smtClean="0">
                <a:solidFill>
                  <a:srgbClr val="BE0204"/>
                </a:solidFill>
              </a:rPr>
              <a:t>In the most general case </a:t>
            </a:r>
            <a:r>
              <a:rPr lang="en-US" sz="1600" dirty="0" err="1" smtClean="0">
                <a:solidFill>
                  <a:srgbClr val="BE0204"/>
                </a:solidFill>
              </a:rPr>
              <a:t>q</a:t>
            </a:r>
            <a:r>
              <a:rPr lang="en-US" sz="1600" baseline="-25000" dirty="0" err="1" smtClean="0">
                <a:solidFill>
                  <a:srgbClr val="BE0204"/>
                </a:solidFill>
              </a:rPr>
              <a:t>f</a:t>
            </a:r>
            <a:r>
              <a:rPr lang="en-US" sz="1600" dirty="0" smtClean="0">
                <a:solidFill>
                  <a:srgbClr val="BE0204"/>
                </a:solidFill>
              </a:rPr>
              <a:t> can be different in between leptons and quarks </a:t>
            </a:r>
            <a:r>
              <a:rPr lang="en-US" sz="1600" dirty="0" smtClean="0"/>
              <a:t>and can even be 0 for quarks. [</a:t>
            </a:r>
            <a:r>
              <a:rPr lang="hu-HU" sz="1400" dirty="0" smtClean="0"/>
              <a:t>P</a:t>
            </a:r>
            <a:r>
              <a:rPr lang="hu-HU" sz="1400" dirty="0"/>
              <a:t>. Fayet, Phys. Lett. B 675, 267 (2009</a:t>
            </a:r>
            <a:r>
              <a:rPr lang="hu-HU" sz="1400" dirty="0" smtClean="0"/>
              <a:t>)</a:t>
            </a:r>
            <a:r>
              <a:rPr lang="hu-HU" sz="1600" dirty="0"/>
              <a:t>,</a:t>
            </a:r>
            <a:r>
              <a:rPr lang="hu-HU" sz="1600" dirty="0" smtClean="0"/>
              <a:t> </a:t>
            </a:r>
            <a:r>
              <a:rPr lang="hu-HU" sz="1600" dirty="0"/>
              <a:t>arXiv:</a:t>
            </a:r>
            <a:r>
              <a:rPr lang="hu-HU" sz="1600" dirty="0" smtClean="0"/>
              <a:t>1408.4256]</a:t>
            </a:r>
            <a:endParaRPr lang="en-US" sz="1600" dirty="0" smtClean="0"/>
          </a:p>
          <a:p>
            <a:r>
              <a:rPr lang="en-US" sz="1800" dirty="0"/>
              <a:t>The coupling constant and the </a:t>
            </a:r>
            <a:r>
              <a:rPr lang="en-US" sz="1800" dirty="0" smtClean="0"/>
              <a:t>charges </a:t>
            </a:r>
            <a:r>
              <a:rPr lang="en-US" sz="1800" dirty="0"/>
              <a:t>can be generated </a:t>
            </a:r>
            <a:r>
              <a:rPr lang="en-US" sz="1800" dirty="0" smtClean="0"/>
              <a:t>effectively </a:t>
            </a:r>
            <a:r>
              <a:rPr lang="en-US" sz="1800" dirty="0"/>
              <a:t>through the </a:t>
            </a:r>
            <a:r>
              <a:rPr lang="en-US" sz="1800" dirty="0" smtClean="0">
                <a:solidFill>
                  <a:srgbClr val="BE0204"/>
                </a:solidFill>
              </a:rPr>
              <a:t>kinetic</a:t>
            </a:r>
            <a:r>
              <a:rPr lang="en-US" sz="1800" dirty="0">
                <a:solidFill>
                  <a:srgbClr val="BE0204"/>
                </a:solidFill>
              </a:rPr>
              <a:t> </a:t>
            </a:r>
            <a:r>
              <a:rPr lang="en-US" sz="1800" dirty="0" smtClean="0">
                <a:solidFill>
                  <a:srgbClr val="BE0204"/>
                </a:solidFill>
              </a:rPr>
              <a:t>mixing </a:t>
            </a:r>
            <a:r>
              <a:rPr lang="en-US" sz="1800" dirty="0"/>
              <a:t>between the QED and the new U(1) gauge </a:t>
            </a:r>
            <a:r>
              <a:rPr lang="en-US" sz="1800" dirty="0" smtClean="0"/>
              <a:t>bosons</a:t>
            </a:r>
          </a:p>
          <a:p>
            <a:endParaRPr lang="en-US" sz="1800" dirty="0" smtClean="0"/>
          </a:p>
          <a:p>
            <a:endParaRPr lang="en-US" sz="1600" dirty="0"/>
          </a:p>
          <a:p>
            <a:pPr lvl="1"/>
            <a:r>
              <a:rPr lang="en-US" sz="1600" dirty="0" smtClean="0">
                <a:solidFill>
                  <a:srgbClr val="BE0204"/>
                </a:solidFill>
              </a:rPr>
              <a:t>In this case </a:t>
            </a:r>
            <a:r>
              <a:rPr lang="en-US" sz="1600" dirty="0" err="1" smtClean="0">
                <a:solidFill>
                  <a:srgbClr val="BE0204"/>
                </a:solidFill>
              </a:rPr>
              <a:t>q</a:t>
            </a:r>
            <a:r>
              <a:rPr lang="en-US" sz="1600" baseline="-25000" dirty="0" err="1" smtClean="0">
                <a:solidFill>
                  <a:srgbClr val="BE0204"/>
                </a:solidFill>
              </a:rPr>
              <a:t>f</a:t>
            </a:r>
            <a:r>
              <a:rPr lang="en-US" sz="1600" dirty="0" smtClean="0">
                <a:solidFill>
                  <a:srgbClr val="BE0204"/>
                </a:solidFill>
              </a:rPr>
              <a:t> is just proportional to electric charge </a:t>
            </a:r>
            <a:r>
              <a:rPr lang="en-US" sz="1600" dirty="0" smtClean="0"/>
              <a:t>and it is equal for both quarks and leptons.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simplest dark sector model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97" y="4605413"/>
            <a:ext cx="2655956" cy="5403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17" y="2738572"/>
            <a:ext cx="2393766" cy="37256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694753" y="4273395"/>
            <a:ext cx="2606052" cy="641497"/>
            <a:chOff x="5083288" y="4785089"/>
            <a:chExt cx="3830525" cy="942909"/>
          </a:xfrm>
        </p:grpSpPr>
        <p:pic>
          <p:nvPicPr>
            <p:cNvPr id="23" name="Picture 22" descr="KinMix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288" y="5115028"/>
              <a:ext cx="3622101" cy="6129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26400" y="4859784"/>
              <a:ext cx="887413" cy="54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00FF"/>
                  </a:solidFill>
                </a:rPr>
                <a:t>A’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36451" y="4785089"/>
              <a:ext cx="767787" cy="54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b="1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26" name="Picture 25" descr="Ugenuin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5" y="2278723"/>
            <a:ext cx="1309687" cy="7778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17432" y="232214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A’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55432" y="207072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2732" y="292646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3479-9977-BE41-9284-2C756461393D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3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24" y="1992829"/>
            <a:ext cx="3730430" cy="324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A’ </a:t>
            </a:r>
            <a:r>
              <a:rPr lang="en-US" sz="3600" dirty="0" smtClean="0"/>
              <a:t>production and decays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8" y="1336771"/>
            <a:ext cx="5662375" cy="1353103"/>
          </a:xfrm>
          <a:noFill/>
        </p:spPr>
        <p:txBody>
          <a:bodyPr>
            <a:noAutofit/>
          </a:bodyPr>
          <a:lstStyle/>
          <a:p>
            <a:r>
              <a:rPr lang="en-US" sz="1800" i="1" dirty="0" smtClean="0">
                <a:latin typeface="Calibri"/>
                <a:cs typeface="Calibri"/>
              </a:rPr>
              <a:t>A’ </a:t>
            </a:r>
            <a:r>
              <a:rPr lang="en-US" sz="1800" dirty="0" smtClean="0">
                <a:latin typeface="Calibri"/>
                <a:cs typeface="Calibri"/>
              </a:rPr>
              <a:t>boson can be produced in </a:t>
            </a:r>
            <a:r>
              <a:rPr lang="en-US" sz="1800" i="1" dirty="0" smtClean="0">
                <a:latin typeface="Calibri"/>
                <a:cs typeface="Calibri"/>
              </a:rPr>
              <a:t>e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800" baseline="30000" dirty="0" smtClean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collision on target by:</a:t>
            </a:r>
          </a:p>
          <a:p>
            <a:pPr marL="692150" lvl="1" indent="-342900">
              <a:buClr>
                <a:srgbClr val="FE3BEB"/>
              </a:buClr>
              <a:buAutoNum type="arabicPeriod"/>
            </a:pPr>
            <a:r>
              <a:rPr lang="en-US" sz="1600" dirty="0" smtClean="0"/>
              <a:t>Bremsstrahlung: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N</a:t>
            </a:r>
            <a:r>
              <a:rPr lang="en-US" sz="1600" dirty="0" smtClean="0"/>
              <a:t> →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N</a:t>
            </a:r>
            <a:r>
              <a:rPr lang="en-US" sz="1600" i="1" dirty="0" err="1" smtClean="0"/>
              <a:t>A</a:t>
            </a:r>
            <a:r>
              <a:rPr lang="en-US" sz="1600" i="1" dirty="0" smtClean="0"/>
              <a:t>’</a:t>
            </a:r>
          </a:p>
          <a:p>
            <a:pPr marL="692150" lvl="1" indent="-342900">
              <a:buClr>
                <a:srgbClr val="FE3BEB"/>
              </a:buClr>
              <a:buAutoNum type="arabicPeriod"/>
            </a:pPr>
            <a:r>
              <a:rPr lang="en-US" sz="1600" dirty="0" smtClean="0"/>
              <a:t>Annihilation: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→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i="1" dirty="0" err="1" smtClean="0"/>
              <a:t>A</a:t>
            </a:r>
            <a:r>
              <a:rPr lang="en-US" sz="1600" i="1" dirty="0" smtClean="0"/>
              <a:t>’</a:t>
            </a:r>
          </a:p>
          <a:p>
            <a:pPr marL="692150" lvl="1" indent="-342900">
              <a:buClr>
                <a:srgbClr val="FE3BEB"/>
              </a:buClr>
              <a:buAutoNum type="arabicPeriod"/>
            </a:pPr>
            <a:r>
              <a:rPr lang="en-US" sz="1600" dirty="0" smtClean="0"/>
              <a:t>Meson decays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 descr="Screenshot 2014-02-24 12.14.4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0393" y="2156184"/>
            <a:ext cx="1683472" cy="1475998"/>
          </a:xfrm>
          <a:prstGeom prst="rect">
            <a:avLst/>
          </a:prstGeom>
        </p:spPr>
      </p:pic>
      <p:pic>
        <p:nvPicPr>
          <p:cNvPr id="9" name="Picture 8" descr="Screenshot 2014-02-24 12.15.2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1814" y="2147820"/>
            <a:ext cx="1832563" cy="1510720"/>
          </a:xfrm>
          <a:prstGeom prst="rect">
            <a:avLst/>
          </a:prstGeom>
        </p:spPr>
      </p:pic>
      <p:pic>
        <p:nvPicPr>
          <p:cNvPr id="13" name="Picture 12" descr="pi0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28" y="3816903"/>
            <a:ext cx="2855420" cy="93359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4288" y="2764042"/>
            <a:ext cx="5205850" cy="38895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2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8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2"/>
              </a:buClr>
              <a:buSzPct val="60000"/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800" dirty="0"/>
              <a:t>If </a:t>
            </a:r>
            <a:r>
              <a:rPr lang="en-US" sz="1800" dirty="0">
                <a:solidFill>
                  <a:schemeClr val="accent4"/>
                </a:solidFill>
              </a:rPr>
              <a:t>no dark matter candidate lighter than the </a:t>
            </a:r>
            <a:r>
              <a:rPr lang="en-US" sz="1800" i="1" dirty="0">
                <a:solidFill>
                  <a:schemeClr val="accent4"/>
                </a:solidFill>
              </a:rPr>
              <a:t>A</a:t>
            </a:r>
            <a:r>
              <a:rPr lang="en-US" sz="1800" i="1" dirty="0">
                <a:solidFill>
                  <a:srgbClr val="BE0204"/>
                </a:solidFill>
              </a:rPr>
              <a:t>’</a:t>
            </a:r>
            <a:r>
              <a:rPr lang="en-US" sz="1800" i="1" dirty="0">
                <a:solidFill>
                  <a:srgbClr val="3366FF"/>
                </a:solidFill>
              </a:rPr>
              <a:t> </a:t>
            </a:r>
            <a:r>
              <a:rPr lang="en-US" sz="1800" dirty="0"/>
              <a:t>boson exists: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400" i="1" dirty="0">
                <a:solidFill>
                  <a:srgbClr val="595959"/>
                </a:solidFill>
              </a:rPr>
              <a:t>A’</a:t>
            </a:r>
            <a:r>
              <a:rPr lang="en-US" sz="1400" dirty="0">
                <a:solidFill>
                  <a:srgbClr val="595959"/>
                </a:solidFill>
                <a:cs typeface="Times New Roman"/>
              </a:rPr>
              <a:t>→</a:t>
            </a:r>
            <a:r>
              <a:rPr lang="en-US" sz="1400" dirty="0" err="1">
                <a:solidFill>
                  <a:srgbClr val="595959"/>
                </a:solidFill>
                <a:cs typeface="Symbol" charset="2"/>
              </a:rPr>
              <a:t>e</a:t>
            </a:r>
            <a:r>
              <a:rPr lang="en-US" sz="1400" baseline="30000" dirty="0" err="1">
                <a:solidFill>
                  <a:srgbClr val="595959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>
                <a:solidFill>
                  <a:srgbClr val="595959"/>
                </a:solidFill>
                <a:cs typeface="Symbol" charset="2"/>
              </a:rPr>
              <a:t>e</a:t>
            </a:r>
            <a:r>
              <a:rPr lang="en-US" sz="1400" baseline="30000" dirty="0">
                <a:solidFill>
                  <a:srgbClr val="595959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595959"/>
                </a:solidFill>
                <a:latin typeface="Symbol" charset="2"/>
                <a:cs typeface="Symbol" charset="2"/>
              </a:rPr>
              <a:t>, </a:t>
            </a:r>
            <a:r>
              <a:rPr lang="en-US" sz="1400" dirty="0" err="1" smtClean="0">
                <a:solidFill>
                  <a:srgbClr val="595959"/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 err="1">
                <a:solidFill>
                  <a:srgbClr val="595959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>
                <a:solidFill>
                  <a:srgbClr val="595959"/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>
                <a:solidFill>
                  <a:srgbClr val="595959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595959"/>
                </a:solidFill>
                <a:latin typeface="Symbol" charset="2"/>
                <a:cs typeface="Symbol" charset="2"/>
              </a:rPr>
              <a:t>, </a:t>
            </a:r>
            <a:r>
              <a:rPr lang="en-US" sz="1400" dirty="0" err="1" smtClean="0">
                <a:solidFill>
                  <a:srgbClr val="595959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err="1">
                <a:solidFill>
                  <a:srgbClr val="595959"/>
                </a:solidFill>
                <a:latin typeface="Symbol" charset="2"/>
                <a:cs typeface="Symbol" charset="2"/>
              </a:rPr>
              <a:t>+</a:t>
            </a:r>
            <a:r>
              <a:rPr lang="en-US" sz="1400" dirty="0" err="1">
                <a:solidFill>
                  <a:srgbClr val="595959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595959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595959"/>
                </a:solidFill>
              </a:rPr>
              <a:t>. 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These are the so called </a:t>
            </a:r>
            <a:r>
              <a:rPr lang="en-US" sz="1400" dirty="0" smtClean="0">
                <a:solidFill>
                  <a:srgbClr val="BE0204"/>
                </a:solidFill>
              </a:rPr>
              <a:t>“visible” </a:t>
            </a:r>
            <a:r>
              <a:rPr lang="en-US" sz="1400" dirty="0" smtClean="0">
                <a:solidFill>
                  <a:srgbClr val="595959"/>
                </a:solidFill>
              </a:rPr>
              <a:t>decays</a:t>
            </a:r>
            <a:endParaRPr lang="en-US" sz="1400" dirty="0">
              <a:solidFill>
                <a:srgbClr val="595959"/>
              </a:solidFill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</a:rPr>
              <a:t>For M</a:t>
            </a:r>
            <a:r>
              <a:rPr lang="en-US" sz="1400" i="1" baseline="-25000" dirty="0">
                <a:solidFill>
                  <a:srgbClr val="595959"/>
                </a:solidFill>
              </a:rPr>
              <a:t>A’</a:t>
            </a:r>
            <a:r>
              <a:rPr lang="en-US" sz="1400" dirty="0">
                <a:solidFill>
                  <a:srgbClr val="595959"/>
                </a:solidFill>
              </a:rPr>
              <a:t>&lt;210 </a:t>
            </a:r>
            <a:r>
              <a:rPr lang="en-US" sz="1400" dirty="0" smtClean="0">
                <a:solidFill>
                  <a:srgbClr val="595959"/>
                </a:solidFill>
              </a:rPr>
              <a:t>MeV </a:t>
            </a:r>
            <a:r>
              <a:rPr lang="en-US" sz="1400" i="1" dirty="0">
                <a:solidFill>
                  <a:srgbClr val="595959"/>
                </a:solidFill>
              </a:rPr>
              <a:t>A’ </a:t>
            </a:r>
            <a:r>
              <a:rPr lang="en-US" sz="1400" dirty="0">
                <a:solidFill>
                  <a:srgbClr val="595959"/>
                </a:solidFill>
              </a:rPr>
              <a:t>only </a:t>
            </a:r>
            <a:r>
              <a:rPr lang="en-US" sz="1400" dirty="0" smtClean="0">
                <a:solidFill>
                  <a:srgbClr val="595959"/>
                </a:solidFill>
              </a:rPr>
              <a:t>decays </a:t>
            </a:r>
            <a:r>
              <a:rPr lang="en-US" sz="1400" dirty="0">
                <a:solidFill>
                  <a:srgbClr val="595959"/>
                </a:solidFill>
              </a:rPr>
              <a:t>to </a:t>
            </a:r>
            <a:r>
              <a:rPr lang="en-US" sz="1400" dirty="0" err="1">
                <a:solidFill>
                  <a:srgbClr val="595959"/>
                </a:solidFill>
              </a:rPr>
              <a:t>e</a:t>
            </a:r>
            <a:r>
              <a:rPr lang="en-US" sz="1400" baseline="30000" dirty="0" err="1">
                <a:solidFill>
                  <a:srgbClr val="595959"/>
                </a:solidFill>
              </a:rPr>
              <a:t>+</a:t>
            </a:r>
            <a:r>
              <a:rPr lang="en-US" sz="1400" dirty="0" err="1">
                <a:solidFill>
                  <a:srgbClr val="595959"/>
                </a:solidFill>
              </a:rPr>
              <a:t>e</a:t>
            </a:r>
            <a:r>
              <a:rPr lang="en-US" sz="1400" baseline="30000" dirty="0">
                <a:solidFill>
                  <a:srgbClr val="595959"/>
                </a:solidFill>
                <a:latin typeface="Symbol" charset="2"/>
                <a:cs typeface="Symbol" charset="2"/>
              </a:rPr>
              <a:t>-  </a:t>
            </a:r>
            <a:r>
              <a:rPr lang="en-US" sz="1400" dirty="0" smtClean="0">
                <a:solidFill>
                  <a:srgbClr val="595959"/>
                </a:solidFill>
              </a:rPr>
              <a:t>with </a:t>
            </a:r>
            <a:r>
              <a:rPr lang="en-US" sz="1400" dirty="0" smtClean="0">
                <a:solidFill>
                  <a:srgbClr val="595959"/>
                </a:solidFill>
                <a:cs typeface="Symbol" charset="2"/>
              </a:rPr>
              <a:t>BR</a:t>
            </a:r>
            <a:r>
              <a:rPr lang="en-US" sz="1400" dirty="0">
                <a:solidFill>
                  <a:srgbClr val="595959"/>
                </a:solidFill>
                <a:cs typeface="Symbol" charset="2"/>
              </a:rPr>
              <a:t>(</a:t>
            </a:r>
            <a:r>
              <a:rPr lang="en-US" sz="1400" dirty="0" err="1">
                <a:solidFill>
                  <a:srgbClr val="595959"/>
                </a:solidFill>
                <a:cs typeface="Symbol" charset="2"/>
              </a:rPr>
              <a:t>e+e</a:t>
            </a:r>
            <a:r>
              <a:rPr lang="en-US" sz="1400" dirty="0">
                <a:solidFill>
                  <a:srgbClr val="595959"/>
                </a:solidFill>
                <a:cs typeface="Symbol" charset="2"/>
              </a:rPr>
              <a:t>-)=1</a:t>
            </a:r>
            <a:endParaRPr lang="en-US" sz="1400" baseline="30000" dirty="0">
              <a:solidFill>
                <a:srgbClr val="595959"/>
              </a:solidFill>
              <a:cs typeface="Symbol" charset="2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800" dirty="0">
                <a:cs typeface="Times New Roman"/>
              </a:rPr>
              <a:t>If </a:t>
            </a:r>
            <a:r>
              <a:rPr lang="en-US" sz="1800" dirty="0">
                <a:solidFill>
                  <a:srgbClr val="BE0204"/>
                </a:solidFill>
                <a:cs typeface="Times New Roman"/>
              </a:rPr>
              <a:t>any dark </a:t>
            </a:r>
            <a:r>
              <a:rPr lang="en-US" sz="1800" dirty="0" smtClean="0">
                <a:solidFill>
                  <a:srgbClr val="BE0204"/>
                </a:solidFill>
                <a:cs typeface="Times New Roman"/>
              </a:rPr>
              <a:t>matter </a:t>
            </a:r>
            <a:r>
              <a:rPr lang="en-US" sz="1800" dirty="0" smtClean="0">
                <a:cs typeface="Times New Roman"/>
              </a:rPr>
              <a:t>particle </a:t>
            </a:r>
            <a:r>
              <a:rPr lang="en-US" sz="1800" dirty="0">
                <a:latin typeface="Symbol" charset="2"/>
                <a:cs typeface="Symbol" charset="2"/>
              </a:rPr>
              <a:t>c</a:t>
            </a:r>
            <a:r>
              <a:rPr lang="en-US" sz="1800" dirty="0">
                <a:cs typeface="Times New Roman"/>
              </a:rPr>
              <a:t> with </a:t>
            </a:r>
            <a:r>
              <a:rPr lang="en-US" sz="1800" dirty="0">
                <a:solidFill>
                  <a:srgbClr val="BE0204"/>
                </a:solidFill>
                <a:cs typeface="Times New Roman"/>
              </a:rPr>
              <a:t>2M</a:t>
            </a:r>
            <a:r>
              <a:rPr lang="en-US" sz="1800" baseline="-25000" dirty="0">
                <a:solidFill>
                  <a:srgbClr val="BE0204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rgbClr val="BE0204"/>
                </a:solidFill>
                <a:cs typeface="Times New Roman"/>
              </a:rPr>
              <a:t>&lt;M</a:t>
            </a:r>
            <a:r>
              <a:rPr lang="en-US" sz="1800" i="1" baseline="-25000" dirty="0">
                <a:solidFill>
                  <a:srgbClr val="BE0204"/>
                </a:solidFill>
                <a:cs typeface="Times New Roman"/>
              </a:rPr>
              <a:t>A’</a:t>
            </a:r>
            <a:r>
              <a:rPr lang="en-US" sz="1800" dirty="0">
                <a:solidFill>
                  <a:srgbClr val="BE0204"/>
                </a:solidFill>
                <a:cs typeface="Times New Roman"/>
              </a:rPr>
              <a:t> </a:t>
            </a:r>
            <a:r>
              <a:rPr lang="en-US" sz="1800" dirty="0" smtClean="0">
                <a:solidFill>
                  <a:srgbClr val="BE0204"/>
                </a:solidFill>
                <a:cs typeface="Times New Roman"/>
              </a:rPr>
              <a:t>exists</a:t>
            </a:r>
            <a:endParaRPr lang="en-US" sz="1800" dirty="0">
              <a:solidFill>
                <a:srgbClr val="BE0204"/>
              </a:solidFill>
              <a:cs typeface="Times New Roman"/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400" i="1" dirty="0">
                <a:cs typeface="Times New Roman"/>
              </a:rPr>
              <a:t>A’</a:t>
            </a:r>
            <a:r>
              <a:rPr lang="en-US" sz="1400" dirty="0">
                <a:cs typeface="Times New Roman"/>
              </a:rPr>
              <a:t> will dominantly decay into pure </a:t>
            </a:r>
            <a:r>
              <a:rPr lang="en-US" sz="1400" dirty="0" smtClean="0">
                <a:cs typeface="Times New Roman"/>
              </a:rPr>
              <a:t>DM</a:t>
            </a:r>
            <a:r>
              <a:rPr lang="en-US" sz="1400" dirty="0">
                <a:cs typeface="Times New Roman"/>
              </a:rPr>
              <a:t/>
            </a:r>
            <a:br>
              <a:rPr lang="en-US" sz="1400" dirty="0">
                <a:cs typeface="Times New Roman"/>
              </a:rPr>
            </a:br>
            <a:r>
              <a:rPr lang="en-US" sz="1400" dirty="0" smtClean="0">
                <a:cs typeface="Times New Roman"/>
              </a:rPr>
              <a:t>and </a:t>
            </a:r>
            <a:r>
              <a:rPr lang="en-US" sz="1400" dirty="0">
                <a:cs typeface="Times New Roman"/>
              </a:rPr>
              <a:t>BR(</a:t>
            </a:r>
            <a:r>
              <a:rPr lang="en-US" sz="1400" dirty="0" err="1">
                <a:cs typeface="Times New Roman"/>
              </a:rPr>
              <a:t>l+l</a:t>
            </a:r>
            <a:r>
              <a:rPr lang="en-US" sz="1400" dirty="0">
                <a:cs typeface="Times New Roman"/>
              </a:rPr>
              <a:t>-) becomes small </a:t>
            </a:r>
            <a:r>
              <a:rPr lang="en-US" sz="1400" dirty="0" smtClean="0">
                <a:cs typeface="Symbol" charset="2"/>
              </a:rPr>
              <a:t>~ </a:t>
            </a:r>
            <a:r>
              <a:rPr lang="en-US" sz="1400" dirty="0" smtClean="0">
                <a:latin typeface="Symbol" charset="2"/>
                <a:cs typeface="Symbol" charset="2"/>
              </a:rPr>
              <a:t>e</a:t>
            </a:r>
            <a:r>
              <a:rPr lang="en-US" sz="1400" baseline="30000" dirty="0" smtClean="0">
                <a:cs typeface="Times New Roman"/>
              </a:rPr>
              <a:t>2</a:t>
            </a:r>
            <a:endParaRPr lang="en-US" sz="1400" baseline="30000" dirty="0">
              <a:cs typeface="Times New Roman"/>
            </a:endParaRP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400" i="1" dirty="0" err="1">
                <a:solidFill>
                  <a:srgbClr val="BE0204"/>
                </a:solidFill>
                <a:cs typeface="Times New Roman"/>
              </a:rPr>
              <a:t>A'</a:t>
            </a:r>
            <a:r>
              <a:rPr lang="en-US" sz="1400" dirty="0" err="1">
                <a:solidFill>
                  <a:srgbClr val="BE0204"/>
                </a:solidFill>
                <a:cs typeface="Times New Roman"/>
              </a:rPr>
              <a:t>→</a:t>
            </a:r>
            <a:r>
              <a:rPr lang="en-US" sz="1400" dirty="0" err="1">
                <a:solidFill>
                  <a:srgbClr val="BE0204"/>
                </a:solidFill>
                <a:latin typeface="Symbol" charset="2"/>
                <a:cs typeface="Symbol" charset="2"/>
              </a:rPr>
              <a:t>cc</a:t>
            </a:r>
            <a:r>
              <a:rPr lang="en-US" sz="1400" dirty="0">
                <a:solidFill>
                  <a:srgbClr val="BE0204"/>
                </a:solidFill>
                <a:cs typeface="Symbol" charset="2"/>
              </a:rPr>
              <a:t> ~ 1</a:t>
            </a:r>
            <a:r>
              <a:rPr lang="en-US" sz="1400" dirty="0">
                <a:cs typeface="Symbol" charset="2"/>
              </a:rPr>
              <a:t>. These are the so called decays to </a:t>
            </a:r>
            <a:r>
              <a:rPr lang="en-US" sz="1400" dirty="0" smtClean="0">
                <a:solidFill>
                  <a:srgbClr val="BE0204"/>
                </a:solidFill>
                <a:cs typeface="Symbol" charset="2"/>
              </a:rPr>
              <a:t>“invisible</a:t>
            </a:r>
            <a:r>
              <a:rPr lang="en-US" sz="1400" dirty="0">
                <a:solidFill>
                  <a:srgbClr val="BE0204"/>
                </a:solidFill>
                <a:cs typeface="Symbol" charset="2"/>
              </a:rPr>
              <a:t>” </a:t>
            </a:r>
            <a:r>
              <a:rPr lang="en-US" sz="1400" dirty="0" smtClean="0">
                <a:cs typeface="Symbol" charset="2"/>
              </a:rPr>
              <a:t>particles</a:t>
            </a:r>
            <a:endParaRPr lang="en-US" sz="1400" dirty="0">
              <a:cs typeface="Symbol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80537" y="3376243"/>
            <a:ext cx="1415772" cy="2616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228600" indent="-228600">
              <a:buClr>
                <a:srgbClr val="FE3BEB"/>
              </a:buClr>
              <a:buFont typeface="+mj-lt"/>
              <a:buAutoNum type="arabicPeriod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Bremsstrahlung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55904" y="3376243"/>
            <a:ext cx="1210588" cy="2616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228600" indent="-228600">
              <a:buClr>
                <a:srgbClr val="FE3BEB"/>
              </a:buClr>
              <a:buFont typeface="+mj-lt"/>
              <a:buAutoNum type="arabicPeriod" startAt="2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Annihilation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57483" y="4794296"/>
            <a:ext cx="1402948" cy="2616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228600" indent="-228600">
              <a:buClr>
                <a:srgbClr val="FE3BEB"/>
              </a:buClr>
              <a:buFont typeface="+mj-lt"/>
              <a:buAutoNum type="arabicPeriod" startAt="3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Meson decays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A8E2-05C0-824B-A08D-E8FF4FEA7A26}" type="datetime1">
              <a:rPr lang="en-GB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5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0" y="1118366"/>
            <a:ext cx="4819177" cy="468410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6459340" y="2947999"/>
            <a:ext cx="2478998" cy="1996058"/>
          </a:xfrm>
          <a:prstGeom prst="roundRect">
            <a:avLst>
              <a:gd name="adj" fmla="val 10388"/>
            </a:avLst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Stato</a:t>
            </a:r>
            <a:r>
              <a:rPr lang="en-US" sz="2800" dirty="0" smtClean="0"/>
              <a:t> </a:t>
            </a:r>
            <a:r>
              <a:rPr lang="en-US" sz="2800" dirty="0" err="1" smtClean="0"/>
              <a:t>attuale</a:t>
            </a:r>
            <a:r>
              <a:rPr lang="en-US" sz="2800" dirty="0" smtClean="0"/>
              <a:t>: </a:t>
            </a:r>
            <a:r>
              <a:rPr lang="en-US" sz="2800" dirty="0" err="1" smtClean="0"/>
              <a:t>decadimenti</a:t>
            </a:r>
            <a:r>
              <a:rPr lang="en-US" sz="2800" dirty="0" smtClean="0"/>
              <a:t> </a:t>
            </a:r>
            <a:r>
              <a:rPr lang="en-US" sz="2800" dirty="0" err="1" smtClean="0"/>
              <a:t>visibili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54BE-41C3-0149-AEA1-6ECAB6143642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93245" y="3335961"/>
            <a:ext cx="1189855" cy="2503614"/>
          </a:xfrm>
          <a:prstGeom prst="straightConnector1">
            <a:avLst/>
          </a:prstGeom>
          <a:ln w="9525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5149" y="5742449"/>
            <a:ext cx="510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Ri-analisi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di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esperimenti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di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beam-dump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di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elettroni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20" idx="2"/>
          </p:cNvCxnSpPr>
          <p:nvPr/>
        </p:nvCxnSpPr>
        <p:spPr>
          <a:xfrm>
            <a:off x="705149" y="880360"/>
            <a:ext cx="1509900" cy="2235743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992" y="357140"/>
            <a:ext cx="118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Limiti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indiretti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da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baseline="-25000" dirty="0" smtClean="0">
                <a:solidFill>
                  <a:schemeClr val="accent4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i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endParaRPr lang="en-US" sz="1400" i="1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>
            <a:off x="705149" y="880360"/>
            <a:ext cx="1509900" cy="1036518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18763" y="1013342"/>
            <a:ext cx="3818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Thin target o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decadimento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mesoni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A’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</a:t>
            </a:r>
            <a:r>
              <a:rPr lang="it-IT" sz="1400" i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visibili</a:t>
            </a:r>
            <a:endParaRPr lang="en-US" sz="1400" baseline="30000" dirty="0">
              <a:solidFill>
                <a:schemeClr val="accent6">
                  <a:lumMod val="75000"/>
                </a:schemeClr>
              </a:solidFill>
              <a:latin typeface="Symbol" charset="2"/>
              <a:cs typeface="Symbol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719746" y="1257619"/>
            <a:ext cx="461396" cy="1083888"/>
          </a:xfrm>
          <a:prstGeom prst="straightConnector1">
            <a:avLst/>
          </a:prstGeom>
          <a:ln w="952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57365" y="3018461"/>
            <a:ext cx="236173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8E0203"/>
                </a:solidFill>
              </a:rPr>
              <a:t>L</a:t>
            </a:r>
            <a:r>
              <a:rPr lang="en-US" sz="1200" dirty="0" smtClean="0">
                <a:solidFill>
                  <a:srgbClr val="8E0203"/>
                </a:solidFill>
              </a:rPr>
              <a:t>a </a:t>
            </a:r>
            <a:r>
              <a:rPr lang="en-US" sz="1200" dirty="0" err="1" smtClean="0">
                <a:solidFill>
                  <a:srgbClr val="8E0203"/>
                </a:solidFill>
              </a:rPr>
              <a:t>banda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favorita</a:t>
            </a:r>
            <a:r>
              <a:rPr lang="en-US" sz="1200" dirty="0" smtClean="0">
                <a:solidFill>
                  <a:srgbClr val="8E0203"/>
                </a:solidFill>
              </a:rPr>
              <a:t> da (</a:t>
            </a:r>
            <a:r>
              <a:rPr lang="en-US" sz="1200" i="1" dirty="0" smtClean="0">
                <a:solidFill>
                  <a:srgbClr val="8E0203"/>
                </a:solidFill>
              </a:rPr>
              <a:t>g</a:t>
            </a:r>
            <a:r>
              <a:rPr lang="en-US" sz="1200" dirty="0" smtClean="0">
                <a:solidFill>
                  <a:srgbClr val="8E0203"/>
                </a:solidFill>
              </a:rPr>
              <a:t>-2)</a:t>
            </a:r>
            <a:r>
              <a:rPr lang="en-US" sz="1200" baseline="-25000" dirty="0" smtClean="0">
                <a:solidFill>
                  <a:srgbClr val="8E0203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8E0203"/>
                </a:solidFill>
                <a:latin typeface="Symbol" charset="2"/>
                <a:cs typeface="Symbol" charset="2"/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è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praticamente</a:t>
            </a:r>
            <a:r>
              <a:rPr lang="en-US" sz="1200" dirty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tutta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esclusa</a:t>
            </a:r>
            <a:r>
              <a:rPr lang="en-US" sz="1200" dirty="0" smtClean="0">
                <a:solidFill>
                  <a:srgbClr val="8E0203"/>
                </a:solidFill>
              </a:rPr>
              <a:t>, </a:t>
            </a:r>
            <a:r>
              <a:rPr lang="en-US" sz="1200" b="1" dirty="0" err="1" smtClean="0">
                <a:solidFill>
                  <a:srgbClr val="FD4244"/>
                </a:solidFill>
              </a:rPr>
              <a:t>nell’ipotesi</a:t>
            </a:r>
            <a:r>
              <a:rPr lang="en-US" sz="1200" b="1" dirty="0" smtClean="0">
                <a:solidFill>
                  <a:srgbClr val="FD4244"/>
                </a:solidFill>
              </a:rPr>
              <a:t> </a:t>
            </a:r>
            <a:r>
              <a:rPr lang="en-US" sz="1200" b="1" dirty="0" err="1" smtClean="0">
                <a:solidFill>
                  <a:srgbClr val="FD4244"/>
                </a:solidFill>
              </a:rPr>
              <a:t>che</a:t>
            </a:r>
            <a:r>
              <a:rPr lang="en-US" sz="1200" b="1" dirty="0" smtClean="0">
                <a:solidFill>
                  <a:srgbClr val="FD4244"/>
                </a:solidFill>
              </a:rPr>
              <a:t> </a:t>
            </a:r>
            <a:r>
              <a:rPr lang="en-US" sz="1200" b="1" dirty="0" err="1" smtClean="0">
                <a:solidFill>
                  <a:srgbClr val="FD4244"/>
                </a:solidFill>
              </a:rPr>
              <a:t>il</a:t>
            </a:r>
            <a:r>
              <a:rPr lang="en-US" sz="1200" b="1" dirty="0" smtClean="0">
                <a:solidFill>
                  <a:srgbClr val="FD4244"/>
                </a:solidFill>
              </a:rPr>
              <a:t> dark photon non </a:t>
            </a:r>
            <a:r>
              <a:rPr lang="en-US" sz="1200" b="1" dirty="0" err="1" smtClean="0">
                <a:solidFill>
                  <a:srgbClr val="FD4244"/>
                </a:solidFill>
              </a:rPr>
              <a:t>possa</a:t>
            </a:r>
            <a:r>
              <a:rPr lang="en-US" sz="1200" b="1" dirty="0" smtClean="0">
                <a:solidFill>
                  <a:srgbClr val="FD4244"/>
                </a:solidFill>
              </a:rPr>
              <a:t> </a:t>
            </a:r>
            <a:r>
              <a:rPr lang="en-US" sz="1200" b="1" dirty="0" err="1" smtClean="0">
                <a:solidFill>
                  <a:srgbClr val="FD4244"/>
                </a:solidFill>
              </a:rPr>
              <a:t>decadere</a:t>
            </a:r>
            <a:r>
              <a:rPr lang="en-US" sz="1200" b="1" dirty="0" smtClean="0">
                <a:solidFill>
                  <a:srgbClr val="FD4244"/>
                </a:solidFill>
              </a:rPr>
              <a:t> in </a:t>
            </a:r>
            <a:r>
              <a:rPr lang="en-US" sz="1200" b="1" dirty="0" err="1" smtClean="0">
                <a:solidFill>
                  <a:srgbClr val="FD4244"/>
                </a:solidFill>
              </a:rPr>
              <a:t>particelle</a:t>
            </a:r>
            <a:r>
              <a:rPr lang="en-US" sz="1200" b="1" dirty="0" smtClean="0">
                <a:solidFill>
                  <a:srgbClr val="FD4244"/>
                </a:solidFill>
              </a:rPr>
              <a:t> del </a:t>
            </a:r>
            <a:r>
              <a:rPr lang="en-US" sz="1200" b="1" dirty="0" err="1" smtClean="0">
                <a:solidFill>
                  <a:srgbClr val="FD4244"/>
                </a:solidFill>
              </a:rPr>
              <a:t>settore</a:t>
            </a:r>
            <a:r>
              <a:rPr lang="en-US" sz="1200" b="1" dirty="0" smtClean="0">
                <a:solidFill>
                  <a:srgbClr val="FD4244"/>
                </a:solidFill>
              </a:rPr>
              <a:t> </a:t>
            </a:r>
            <a:r>
              <a:rPr lang="en-US" sz="1200" b="1" dirty="0" err="1" smtClean="0">
                <a:solidFill>
                  <a:srgbClr val="FD4244"/>
                </a:solidFill>
              </a:rPr>
              <a:t>oscuro</a:t>
            </a:r>
            <a:endParaRPr lang="en-US" sz="1200" dirty="0">
              <a:solidFill>
                <a:srgbClr val="FD424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200" dirty="0" err="1" smtClean="0">
                <a:solidFill>
                  <a:srgbClr val="8E0203"/>
                </a:solidFill>
              </a:rPr>
              <a:t>Sarebbe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comunque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importante</a:t>
            </a:r>
            <a:r>
              <a:rPr lang="en-US" sz="1200" dirty="0" smtClean="0">
                <a:solidFill>
                  <a:srgbClr val="8E0203"/>
                </a:solidFill>
              </a:rPr>
              <a:t> un </a:t>
            </a:r>
            <a:r>
              <a:rPr lang="en-US" sz="1200" dirty="0" err="1" smtClean="0">
                <a:solidFill>
                  <a:srgbClr val="8E0203"/>
                </a:solidFill>
              </a:rPr>
              <a:t>esperimento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dedicato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alla</a:t>
            </a:r>
            <a:r>
              <a:rPr lang="en-US" sz="1200" dirty="0" smtClean="0">
                <a:solidFill>
                  <a:srgbClr val="8E0203"/>
                </a:solidFill>
              </a:rPr>
              <a:t> </a:t>
            </a:r>
            <a:r>
              <a:rPr lang="en-US" sz="1200" dirty="0" err="1" smtClean="0">
                <a:solidFill>
                  <a:srgbClr val="8E0203"/>
                </a:solidFill>
              </a:rPr>
              <a:t>ricerca</a:t>
            </a:r>
            <a:r>
              <a:rPr lang="en-US" sz="1200" dirty="0" smtClean="0">
                <a:solidFill>
                  <a:srgbClr val="8E0203"/>
                </a:solidFill>
              </a:rPr>
              <a:t> del</a:t>
            </a:r>
            <a:r>
              <a:rPr lang="en-US" sz="1200" i="1" dirty="0" smtClean="0">
                <a:solidFill>
                  <a:srgbClr val="8E0203"/>
                </a:solidFill>
              </a:rPr>
              <a:t> dark photon </a:t>
            </a:r>
            <a:r>
              <a:rPr lang="en-US" sz="1200" i="1" dirty="0" err="1" smtClean="0">
                <a:solidFill>
                  <a:srgbClr val="8E0203"/>
                </a:solidFill>
              </a:rPr>
              <a:t>nella</a:t>
            </a:r>
            <a:r>
              <a:rPr lang="en-US" sz="1200" i="1" dirty="0" smtClean="0">
                <a:solidFill>
                  <a:srgbClr val="8E0203"/>
                </a:solidFill>
              </a:rPr>
              <a:t> </a:t>
            </a:r>
            <a:r>
              <a:rPr lang="en-US" sz="1200" i="1" dirty="0" err="1" smtClean="0">
                <a:solidFill>
                  <a:srgbClr val="8E0203"/>
                </a:solidFill>
              </a:rPr>
              <a:t>regione</a:t>
            </a:r>
            <a:r>
              <a:rPr lang="en-US" sz="1200" i="1" dirty="0" smtClean="0">
                <a:solidFill>
                  <a:srgbClr val="8E0203"/>
                </a:solidFill>
              </a:rPr>
              <a:t> m</a:t>
            </a:r>
            <a:r>
              <a:rPr lang="en-US" sz="1200" i="1" baseline="-25000" dirty="0" smtClean="0">
                <a:solidFill>
                  <a:srgbClr val="8E0203"/>
                </a:solidFill>
              </a:rPr>
              <a:t>A’</a:t>
            </a:r>
            <a:r>
              <a:rPr lang="en-US" sz="1200" i="1" dirty="0" smtClean="0">
                <a:solidFill>
                  <a:srgbClr val="8E0203"/>
                </a:solidFill>
              </a:rPr>
              <a:t>&lt;100 MeV</a:t>
            </a:r>
            <a:endParaRPr lang="en-US" sz="1200" i="1" baseline="-25000" dirty="0">
              <a:solidFill>
                <a:srgbClr val="8E0203"/>
              </a:solidFill>
              <a:latin typeface="Symbol" charset="2"/>
              <a:cs typeface="Symbol" charset="2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592" y="1673999"/>
            <a:ext cx="1087563" cy="888329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7086592" y="1738035"/>
            <a:ext cx="348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A’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7662348" y="173654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7313079" y="2078583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e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22" y="1517991"/>
            <a:ext cx="428074" cy="3988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22" y="2362884"/>
            <a:ext cx="428074" cy="398887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8183668" y="1473898"/>
            <a:ext cx="255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Symbol" charset="2"/>
                <a:cs typeface="Symbol" charset="2"/>
              </a:rPr>
              <a:t>+</a:t>
            </a:r>
            <a:endParaRPr lang="en-US" sz="1000" dirty="0"/>
          </a:p>
        </p:txBody>
      </p:sp>
      <p:sp>
        <p:nvSpPr>
          <p:cNvPr id="55" name="Rectangle 54"/>
          <p:cNvSpPr/>
          <p:nvPr/>
        </p:nvSpPr>
        <p:spPr>
          <a:xfrm>
            <a:off x="8186319" y="2341507"/>
            <a:ext cx="255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Symbol" charset="2"/>
                <a:cs typeface="Symbol" charset="2"/>
              </a:rPr>
              <a:t>-</a:t>
            </a:r>
            <a:endParaRPr lang="en-US" sz="1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416365" y="2069058"/>
            <a:ext cx="108000" cy="10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7416062" y="2065883"/>
            <a:ext cx="108000" cy="10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8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PADME approach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338780"/>
            <a:ext cx="8824913" cy="584610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At present all experimental results rely on </a:t>
            </a:r>
            <a:r>
              <a:rPr lang="en-US" sz="2000" dirty="0" smtClean="0">
                <a:solidFill>
                  <a:schemeClr val="accent4"/>
                </a:solidFill>
              </a:rPr>
              <a:t>at least one </a:t>
            </a:r>
            <a:r>
              <a:rPr lang="en-US" sz="2000" dirty="0" smtClean="0"/>
              <a:t>of the following model-dependent assumptions:</a:t>
            </a:r>
          </a:p>
          <a:p>
            <a:pPr lvl="1"/>
            <a:r>
              <a:rPr lang="en-US" sz="1400" i="1" dirty="0" smtClean="0"/>
              <a:t>A’ </a:t>
            </a:r>
            <a:r>
              <a:rPr lang="en-US" sz="1400" dirty="0" smtClean="0"/>
              <a:t>decays to </a:t>
            </a:r>
            <a:r>
              <a:rPr lang="en-US" sz="1400" dirty="0" err="1" smtClean="0"/>
              <a:t>e</a:t>
            </a:r>
            <a:r>
              <a:rPr lang="en-US" sz="1400" baseline="30000" dirty="0" err="1" smtClean="0"/>
              <a:t>+</a:t>
            </a:r>
            <a:r>
              <a:rPr lang="en-US" sz="1400" dirty="0" err="1" smtClean="0"/>
              <a:t>e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400" baseline="30000" dirty="0" smtClean="0"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(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visible decays </a:t>
            </a:r>
            <a:r>
              <a:rPr lang="en-US" sz="1400" dirty="0" smtClean="0">
                <a:cs typeface="Symbol" charset="2"/>
              </a:rPr>
              <a:t>assumption) and thus 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BR(A’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  <a:sym typeface="Wingdings"/>
              </a:rPr>
              <a:t>→</a:t>
            </a:r>
            <a:r>
              <a:rPr lang="en-US" sz="14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+</a:t>
            </a:r>
            <a:r>
              <a:rPr lang="en-US" sz="14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</a:t>
            </a:r>
            <a:r>
              <a:rPr lang="en-US" sz="1400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1400" dirty="0" smtClean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)</a:t>
            </a:r>
            <a:r>
              <a:rPr lang="en-US" sz="1400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  <a:sym typeface="Wingdings"/>
              </a:rPr>
              <a:t>= 1</a:t>
            </a:r>
            <a:endParaRPr lang="en-US" sz="1400" dirty="0" smtClean="0">
              <a:cs typeface="Symbol" charset="2"/>
            </a:endParaRPr>
          </a:p>
          <a:p>
            <a:pPr lvl="1"/>
            <a:r>
              <a:rPr lang="en-US" sz="1400" i="1" dirty="0" smtClean="0">
                <a:cs typeface="Symbol" charset="2"/>
              </a:rPr>
              <a:t>A’ </a:t>
            </a:r>
            <a:r>
              <a:rPr lang="en-US" sz="1400" dirty="0" smtClean="0">
                <a:cs typeface="Symbol" charset="2"/>
              </a:rPr>
              <a:t>couples with the same strength to all fermions (</a:t>
            </a:r>
            <a:r>
              <a:rPr lang="en-US" sz="1400" dirty="0" err="1" smtClean="0">
                <a:latin typeface="Symbol" charset="2"/>
                <a:cs typeface="Symbol" charset="2"/>
              </a:rPr>
              <a:t>e</a:t>
            </a:r>
            <a:r>
              <a:rPr lang="en-US" sz="1400" baseline="-25000" dirty="0" err="1" smtClean="0">
                <a:cs typeface="Symbol" charset="2"/>
              </a:rPr>
              <a:t>q</a:t>
            </a:r>
            <a:r>
              <a:rPr lang="en-US" sz="1400" dirty="0" smtClean="0">
                <a:cs typeface="Symbol" charset="2"/>
              </a:rPr>
              <a:t>= </a:t>
            </a:r>
            <a:r>
              <a:rPr lang="en-US" sz="1400" dirty="0" smtClean="0">
                <a:latin typeface="Symbol" charset="2"/>
                <a:cs typeface="Symbol" charset="2"/>
              </a:rPr>
              <a:t>e</a:t>
            </a:r>
            <a:r>
              <a:rPr lang="en-US" sz="1400" baseline="-25000" dirty="0" smtClean="0">
                <a:cs typeface="Symbol" charset="2"/>
              </a:rPr>
              <a:t>l</a:t>
            </a:r>
            <a:r>
              <a:rPr lang="en-US" sz="1400" dirty="0" smtClean="0">
                <a:cs typeface="Symbol" charset="2"/>
              </a:rPr>
              <a:t>) (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kinetic mixing</a:t>
            </a:r>
            <a:r>
              <a:rPr lang="en-US" sz="1400" dirty="0" smtClean="0">
                <a:cs typeface="Symbol" charset="2"/>
              </a:rPr>
              <a:t>)</a:t>
            </a:r>
          </a:p>
          <a:p>
            <a:r>
              <a:rPr lang="en-US" sz="2000" dirty="0" smtClean="0">
                <a:cs typeface="Symbol" charset="2"/>
              </a:rPr>
              <a:t>In the most general scenario:</a:t>
            </a:r>
          </a:p>
          <a:p>
            <a:pPr lvl="1"/>
            <a:r>
              <a:rPr lang="en-US" sz="1400" i="1" dirty="0" smtClean="0">
                <a:solidFill>
                  <a:srgbClr val="0000FF"/>
                </a:solidFill>
                <a:cs typeface="Symbol" charset="2"/>
              </a:rPr>
              <a:t>A’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 can decay to dark sector particles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c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with m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c</a:t>
            </a:r>
            <a:r>
              <a:rPr lang="en-US" sz="1400" dirty="0" smtClean="0">
                <a:cs typeface="Symbol" charset="2"/>
              </a:rPr>
              <a:t>&lt;M</a:t>
            </a:r>
            <a:r>
              <a:rPr lang="en-US" sz="1400" i="1" baseline="-25000" dirty="0" smtClean="0">
                <a:cs typeface="Symbol" charset="2"/>
              </a:rPr>
              <a:t>A’</a:t>
            </a:r>
            <a:r>
              <a:rPr lang="en-US" sz="1400" dirty="0" smtClean="0">
                <a:cs typeface="Symbol" charset="2"/>
              </a:rPr>
              <a:t>/2</a:t>
            </a:r>
            <a:r>
              <a:rPr lang="en-US" sz="1400" dirty="0"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⇒</a:t>
            </a:r>
            <a:r>
              <a:rPr lang="en-US" sz="1400" dirty="0"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BR(A’</a:t>
            </a:r>
            <a:r>
              <a:rPr lang="en-US" sz="1400" dirty="0" smtClean="0">
                <a:cs typeface="Symbol" charset="2"/>
                <a:sym typeface="Wingdings"/>
              </a:rPr>
              <a:t>→</a:t>
            </a:r>
            <a:r>
              <a:rPr lang="en-US" sz="1400" dirty="0" err="1" smtClean="0">
                <a:cs typeface="Symbol" charset="2"/>
                <a:sym typeface="Wingdings"/>
              </a:rPr>
              <a:t>e</a:t>
            </a:r>
            <a:r>
              <a:rPr lang="en-US" sz="1400" baseline="30000" dirty="0" err="1">
                <a:cs typeface="Symbol" charset="2"/>
                <a:sym typeface="Wingdings"/>
              </a:rPr>
              <a:t>+</a:t>
            </a:r>
            <a:r>
              <a:rPr lang="en-US" sz="1400" dirty="0" err="1">
                <a:cs typeface="Symbol" charset="2"/>
                <a:sym typeface="Wingdings"/>
              </a:rPr>
              <a:t>e</a:t>
            </a:r>
            <a:r>
              <a:rPr lang="en-US" sz="1400" baseline="30000" dirty="0"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1400" dirty="0" smtClean="0">
                <a:cs typeface="Symbol" charset="2"/>
                <a:sym typeface="Wingdings"/>
              </a:rPr>
              <a:t>&lt;&lt;1</a:t>
            </a:r>
            <a:r>
              <a:rPr lang="en-US" sz="1400" dirty="0" smtClean="0">
                <a:cs typeface="Symbol" charset="2"/>
              </a:rPr>
              <a:t>)</a:t>
            </a:r>
          </a:p>
          <a:p>
            <a:pPr marL="685800" lvl="2" indent="0">
              <a:buNone/>
            </a:pPr>
            <a:r>
              <a:rPr lang="en-US" sz="1400" dirty="0" smtClean="0">
                <a:cs typeface="Symbol" charset="2"/>
              </a:rPr>
              <a:t>Dump and meson decay experiment results suppressed by </a:t>
            </a:r>
            <a:r>
              <a:rPr lang="en-US" sz="1400" dirty="0" smtClean="0">
                <a:latin typeface="Symbol" charset="2"/>
                <a:cs typeface="Symbol" charset="2"/>
              </a:rPr>
              <a:t>e</a:t>
            </a:r>
            <a:r>
              <a:rPr lang="en-US" sz="1400" baseline="30000" dirty="0" smtClean="0">
                <a:cs typeface="Symbol" charset="2"/>
              </a:rPr>
              <a:t>2</a:t>
            </a:r>
            <a:endParaRPr lang="en-US" sz="1400" dirty="0">
              <a:cs typeface="Symbol" charset="2"/>
            </a:endParaRPr>
          </a:p>
          <a:p>
            <a:pPr lvl="1"/>
            <a:r>
              <a:rPr lang="en-US" sz="1400" i="1" dirty="0" smtClean="0">
                <a:solidFill>
                  <a:srgbClr val="0000FF"/>
                </a:solidFill>
                <a:cs typeface="Symbol" charset="2"/>
              </a:rPr>
              <a:t>A’ 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can couple to quark with a coupling constant smaller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400" baseline="-25000" dirty="0" smtClean="0">
                <a:solidFill>
                  <a:srgbClr val="0000FF"/>
                </a:solidFill>
                <a:cs typeface="Symbol" charset="2"/>
              </a:rPr>
              <a:t>l</a:t>
            </a:r>
            <a:r>
              <a:rPr lang="en-US" sz="1400" dirty="0" smtClean="0">
                <a:solidFill>
                  <a:srgbClr val="0000FF"/>
                </a:solidFill>
                <a:cs typeface="Symbol" charset="2"/>
              </a:rPr>
              <a:t> or even 0</a:t>
            </a:r>
          </a:p>
          <a:p>
            <a:pPr marL="685800" lvl="2" indent="0">
              <a:buNone/>
            </a:pPr>
            <a:r>
              <a:rPr lang="en-US" sz="1400" dirty="0" smtClean="0">
                <a:cs typeface="Symbol" charset="2"/>
              </a:rPr>
              <a:t>Suppressed or no production at </a:t>
            </a:r>
            <a:r>
              <a:rPr lang="en-US" sz="1400" dirty="0" err="1" smtClean="0">
                <a:cs typeface="Symbol" charset="2"/>
              </a:rPr>
              <a:t>hadronic</a:t>
            </a:r>
            <a:r>
              <a:rPr lang="en-US" sz="1400" dirty="0" smtClean="0">
                <a:cs typeface="Symbol" charset="2"/>
              </a:rPr>
              <a:t> machines and in mesons</a:t>
            </a:r>
            <a:r>
              <a:rPr lang="en-US" sz="1400" dirty="0"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decays</a:t>
            </a:r>
          </a:p>
          <a:p>
            <a:r>
              <a:rPr lang="en-US" sz="2000" dirty="0" smtClean="0">
                <a:solidFill>
                  <a:srgbClr val="BE0204"/>
                </a:solidFill>
                <a:cs typeface="Symbol" charset="2"/>
              </a:rPr>
              <a:t>PADME aims at detecting </a:t>
            </a:r>
            <a:r>
              <a:rPr lang="en-US" sz="2000" i="1" dirty="0" smtClean="0">
                <a:solidFill>
                  <a:srgbClr val="BE0204"/>
                </a:solidFill>
                <a:cs typeface="Symbol" charset="2"/>
              </a:rPr>
              <a:t>A’ </a:t>
            </a:r>
            <a:r>
              <a:rPr lang="en-US" sz="2000" b="1" dirty="0" smtClean="0">
                <a:solidFill>
                  <a:srgbClr val="BE0204"/>
                </a:solidFill>
                <a:cs typeface="Symbol" charset="2"/>
              </a:rPr>
              <a:t>produced in </a:t>
            </a:r>
            <a:r>
              <a:rPr lang="en-US" sz="2000" b="1" dirty="0" err="1" smtClean="0">
                <a:solidFill>
                  <a:srgbClr val="BE0204"/>
                </a:solidFill>
                <a:cs typeface="Symbol" charset="2"/>
              </a:rPr>
              <a:t>e</a:t>
            </a:r>
            <a:r>
              <a:rPr lang="en-US" sz="2000" b="1" baseline="30000" dirty="0" err="1" smtClean="0">
                <a:solidFill>
                  <a:srgbClr val="BE0204"/>
                </a:solidFill>
                <a:cs typeface="Symbol" charset="2"/>
              </a:rPr>
              <a:t>+</a:t>
            </a:r>
            <a:r>
              <a:rPr lang="en-US" sz="2000" b="1" dirty="0" err="1" smtClean="0">
                <a:solidFill>
                  <a:srgbClr val="BE0204"/>
                </a:solidFill>
                <a:cs typeface="Symbol" charset="2"/>
              </a:rPr>
              <a:t>e</a:t>
            </a:r>
            <a:r>
              <a:rPr lang="en-US" sz="2000" b="1" baseline="30000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-</a:t>
            </a:r>
            <a:r>
              <a:rPr lang="en-US" sz="2000" b="1" dirty="0" smtClean="0">
                <a:solidFill>
                  <a:srgbClr val="BE0204"/>
                </a:solidFill>
                <a:cs typeface="Symbol" charset="2"/>
              </a:rPr>
              <a:t> annihilation </a:t>
            </a:r>
            <a:r>
              <a:rPr lang="en-US" sz="2000" dirty="0">
                <a:solidFill>
                  <a:srgbClr val="BE0204"/>
                </a:solidFill>
                <a:cs typeface="Symbol" charset="2"/>
              </a:rPr>
              <a:t>and </a:t>
            </a:r>
            <a:r>
              <a:rPr lang="en-US" sz="2000" b="1" dirty="0">
                <a:solidFill>
                  <a:srgbClr val="BE0204"/>
                </a:solidFill>
                <a:cs typeface="Symbol" charset="2"/>
              </a:rPr>
              <a:t>decaying </a:t>
            </a:r>
            <a:r>
              <a:rPr lang="en-US" sz="2000" b="1" dirty="0" smtClean="0">
                <a:solidFill>
                  <a:srgbClr val="BE0204"/>
                </a:solidFill>
                <a:cs typeface="Symbol" charset="2"/>
              </a:rPr>
              <a:t>into any final state </a:t>
            </a:r>
            <a:r>
              <a:rPr lang="en-US" sz="2000" dirty="0" smtClean="0">
                <a:solidFill>
                  <a:srgbClr val="BE0204"/>
                </a:solidFill>
                <a:cs typeface="Symbol" charset="2"/>
              </a:rPr>
              <a:t>by searching for missing mass in </a:t>
            </a:r>
            <a:r>
              <a:rPr lang="en-US" sz="2000" dirty="0" err="1" smtClean="0">
                <a:solidFill>
                  <a:srgbClr val="BE0204"/>
                </a:solidFill>
                <a:cs typeface="Symbol" charset="2"/>
              </a:rPr>
              <a:t>e</a:t>
            </a:r>
            <a:r>
              <a:rPr lang="en-US" sz="2000" baseline="30000" dirty="0" err="1" smtClean="0">
                <a:solidFill>
                  <a:srgbClr val="BE0204"/>
                </a:solidFill>
                <a:cs typeface="Symbol" charset="2"/>
              </a:rPr>
              <a:t>+</a:t>
            </a:r>
            <a:r>
              <a:rPr lang="en-US" sz="2000" dirty="0" err="1" smtClean="0">
                <a:solidFill>
                  <a:srgbClr val="BE0204"/>
                </a:solidFill>
                <a:cs typeface="Symbol" charset="2"/>
              </a:rPr>
              <a:t>e</a:t>
            </a:r>
            <a:r>
              <a:rPr lang="en-US" sz="2000" baseline="30000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 smtClean="0">
                <a:solidFill>
                  <a:srgbClr val="BE0204"/>
                </a:solidFill>
                <a:cs typeface="Symbol" charset="2"/>
              </a:rPr>
              <a:t>→</a:t>
            </a:r>
            <a:r>
              <a:rPr lang="en-US" sz="2000" dirty="0" err="1" smtClean="0">
                <a:solidFill>
                  <a:srgbClr val="BE0204"/>
                </a:solidFill>
                <a:latin typeface="Symbol" charset="2"/>
                <a:cs typeface="Symbol" charset="2"/>
              </a:rPr>
              <a:t>g</a:t>
            </a:r>
            <a:r>
              <a:rPr lang="en-US" sz="2000" i="1" dirty="0" err="1" smtClean="0">
                <a:solidFill>
                  <a:srgbClr val="BE0204"/>
                </a:solidFill>
                <a:latin typeface="Century Gothic"/>
                <a:cs typeface="Century Gothic"/>
              </a:rPr>
              <a:t>A</a:t>
            </a:r>
            <a:r>
              <a:rPr lang="en-US" sz="2000" i="1" dirty="0" smtClean="0">
                <a:solidFill>
                  <a:srgbClr val="BE0204"/>
                </a:solidFill>
                <a:latin typeface="Century Gothic"/>
                <a:cs typeface="Century Gothic"/>
              </a:rPr>
              <a:t>’</a:t>
            </a:r>
            <a:r>
              <a:rPr lang="en-US" sz="2000" dirty="0" smtClean="0">
                <a:solidFill>
                  <a:srgbClr val="BE0204"/>
                </a:solidFill>
                <a:latin typeface="Century Gothic"/>
                <a:cs typeface="Century Gothic"/>
              </a:rPr>
              <a:t>, </a:t>
            </a:r>
            <a:r>
              <a:rPr lang="en-US" sz="2000" i="1" dirty="0" err="1" smtClean="0">
                <a:solidFill>
                  <a:srgbClr val="BE0204"/>
                </a:solidFill>
                <a:cs typeface="Symbol" charset="2"/>
              </a:rPr>
              <a:t>A’</a:t>
            </a:r>
            <a:r>
              <a:rPr lang="en-US" sz="2000" dirty="0" err="1" smtClean="0">
                <a:solidFill>
                  <a:srgbClr val="BE0204"/>
                </a:solidFill>
                <a:cs typeface="Symbol" charset="2"/>
              </a:rPr>
              <a:t>→</a:t>
            </a:r>
            <a:r>
              <a:rPr lang="en-US" sz="2000" dirty="0" err="1" smtClean="0">
                <a:solidFill>
                  <a:srgbClr val="BE0204"/>
                </a:solidFill>
                <a:latin typeface="Symbol" charset="2"/>
                <a:cs typeface="Symbol" charset="2"/>
              </a:rPr>
              <a:t>cc</a:t>
            </a:r>
            <a:r>
              <a:rPr lang="en-US" sz="2000" dirty="0" smtClean="0">
                <a:solidFill>
                  <a:srgbClr val="BE0204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rgbClr val="BE0204"/>
                </a:solidFill>
                <a:cs typeface="Symbol" charset="2"/>
              </a:rPr>
              <a:t>process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  <a:cs typeface="Symbol" charset="2"/>
              </a:rPr>
              <a:t>No assumption </a:t>
            </a:r>
            <a:r>
              <a:rPr lang="en-US" sz="1600" dirty="0" smtClean="0">
                <a:cs typeface="Symbol" charset="2"/>
              </a:rPr>
              <a:t>on the </a:t>
            </a:r>
            <a:r>
              <a:rPr lang="en-US" sz="1600" i="1" dirty="0" smtClean="0">
                <a:cs typeface="Symbol" charset="2"/>
              </a:rPr>
              <a:t>A’ </a:t>
            </a:r>
            <a:r>
              <a:rPr lang="en-US" sz="1600" dirty="0" smtClean="0">
                <a:cs typeface="Symbol" charset="2"/>
              </a:rPr>
              <a:t>decays products and coupling to quarks</a:t>
            </a:r>
          </a:p>
          <a:p>
            <a:pPr lvl="1"/>
            <a:r>
              <a:rPr lang="en-US" sz="1600" dirty="0" smtClean="0">
                <a:cs typeface="Symbol" charset="2"/>
              </a:rPr>
              <a:t>Only minimal assumption: </a:t>
            </a:r>
            <a:r>
              <a:rPr lang="en-US" sz="1600" i="1" dirty="0" smtClean="0">
                <a:solidFill>
                  <a:srgbClr val="0000FF"/>
                </a:solidFill>
                <a:cs typeface="Symbol" charset="2"/>
              </a:rPr>
              <a:t>A’</a:t>
            </a:r>
            <a:r>
              <a:rPr lang="en-US" sz="1600" dirty="0" smtClean="0">
                <a:solidFill>
                  <a:srgbClr val="0000FF"/>
                </a:solidFill>
                <a:cs typeface="Symbol" charset="2"/>
              </a:rPr>
              <a:t> couples to leptons</a:t>
            </a:r>
          </a:p>
          <a:p>
            <a:pPr lvl="1"/>
            <a:r>
              <a:rPr lang="en-US" sz="1600" dirty="0" smtClean="0">
                <a:cs typeface="Symbol" charset="2"/>
              </a:rPr>
              <a:t>PADME will limit the coupling of </a:t>
            </a:r>
            <a:r>
              <a:rPr lang="en-US" sz="1600" dirty="0" smtClean="0">
                <a:solidFill>
                  <a:srgbClr val="0000FF"/>
                </a:solidFill>
                <a:cs typeface="Symbol" charset="2"/>
              </a:rPr>
              <a:t>any new light particle </a:t>
            </a:r>
            <a:r>
              <a:rPr lang="en-US" sz="1600" dirty="0" smtClean="0">
                <a:cs typeface="Symbol" charset="2"/>
              </a:rPr>
              <a:t>produced in </a:t>
            </a:r>
            <a:r>
              <a:rPr lang="en-US" sz="1600" dirty="0" err="1" smtClean="0">
                <a:cs typeface="Symbol" charset="2"/>
              </a:rPr>
              <a:t>e</a:t>
            </a:r>
            <a:r>
              <a:rPr lang="en-US" sz="1600" baseline="30000" dirty="0" err="1" smtClean="0">
                <a:cs typeface="Symbol" charset="2"/>
              </a:rPr>
              <a:t>+</a:t>
            </a:r>
            <a:r>
              <a:rPr lang="en-US" sz="1600" dirty="0" err="1" smtClean="0">
                <a:cs typeface="Symbol" charset="2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cs typeface="Symbol" charset="2"/>
              </a:rPr>
              <a:t> collisions: scalars (</a:t>
            </a:r>
            <a:r>
              <a:rPr lang="en-US" sz="1600" i="1" dirty="0" err="1" smtClean="0">
                <a:cs typeface="Symbol" charset="2"/>
              </a:rPr>
              <a:t>H</a:t>
            </a:r>
            <a:r>
              <a:rPr lang="en-US" sz="1600" i="1" baseline="-25000" dirty="0" err="1" smtClean="0">
                <a:cs typeface="Symbol" charset="2"/>
              </a:rPr>
              <a:t>d</a:t>
            </a:r>
            <a:r>
              <a:rPr lang="en-US" sz="1600" dirty="0" smtClean="0">
                <a:cs typeface="Symbol" charset="2"/>
              </a:rPr>
              <a:t>), vectors (</a:t>
            </a:r>
            <a:r>
              <a:rPr lang="en-US" sz="1600" i="1" dirty="0" smtClean="0">
                <a:cs typeface="Symbol" charset="2"/>
              </a:rPr>
              <a:t>A’ </a:t>
            </a:r>
            <a:r>
              <a:rPr lang="en-US" sz="1600" dirty="0" smtClean="0">
                <a:cs typeface="Symbol" charset="2"/>
              </a:rPr>
              <a:t>and </a:t>
            </a:r>
            <a:r>
              <a:rPr lang="en-US" sz="1600" i="1" dirty="0" err="1" smtClean="0">
                <a:cs typeface="Symbol" charset="2"/>
              </a:rPr>
              <a:t>Z</a:t>
            </a:r>
            <a:r>
              <a:rPr lang="en-US" sz="1600" i="1" baseline="-25000" dirty="0" err="1" smtClean="0">
                <a:cs typeface="Symbol" charset="2"/>
              </a:rPr>
              <a:t>d</a:t>
            </a:r>
            <a:r>
              <a:rPr lang="en-US" sz="1600" dirty="0" smtClean="0">
                <a:cs typeface="Symbol" charset="2"/>
              </a:rPr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D6AE-7904-E24B-92F5-618A9895B797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3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711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PADME experiment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2733" y="5791200"/>
            <a:ext cx="476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1.75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9079" y="3421525"/>
            <a:ext cx="8273165" cy="2469591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SzTx/>
            </a:pPr>
            <a:r>
              <a:rPr lang="en-US" sz="1600" dirty="0" smtClean="0">
                <a:solidFill>
                  <a:srgbClr val="BE0204"/>
                </a:solidFill>
              </a:rPr>
              <a:t>Beam: 10</a:t>
            </a:r>
            <a:r>
              <a:rPr lang="en-US" sz="1600" baseline="30000" dirty="0" smtClean="0">
                <a:solidFill>
                  <a:srgbClr val="BE0204"/>
                </a:solidFill>
              </a:rPr>
              <a:t>3</a:t>
            </a:r>
            <a:r>
              <a:rPr lang="en-US" sz="1600" dirty="0">
                <a:solidFill>
                  <a:srgbClr val="BE0204"/>
                </a:solidFill>
              </a:rPr>
              <a:t>-10</a:t>
            </a:r>
            <a:r>
              <a:rPr lang="en-US" sz="1600" baseline="30000" dirty="0">
                <a:solidFill>
                  <a:srgbClr val="BE0204"/>
                </a:solidFill>
              </a:rPr>
              <a:t>4</a:t>
            </a:r>
            <a:r>
              <a:rPr lang="en-US" sz="1600" dirty="0">
                <a:solidFill>
                  <a:srgbClr val="BE0204"/>
                </a:solidFill>
              </a:rPr>
              <a:t> e</a:t>
            </a:r>
            <a:r>
              <a:rPr lang="en-US" sz="1600" baseline="30000" dirty="0">
                <a:solidFill>
                  <a:srgbClr val="BE0204"/>
                </a:solidFill>
              </a:rPr>
              <a:t>+</a:t>
            </a:r>
            <a:r>
              <a:rPr lang="en-US" sz="1600" dirty="0">
                <a:solidFill>
                  <a:srgbClr val="BE0204"/>
                </a:solidFill>
              </a:rPr>
              <a:t> on target per </a:t>
            </a:r>
            <a:r>
              <a:rPr lang="en-US" sz="1600" dirty="0" smtClean="0">
                <a:solidFill>
                  <a:srgbClr val="BE0204"/>
                </a:solidFill>
              </a:rPr>
              <a:t>bunch</a:t>
            </a:r>
            <a:r>
              <a:rPr lang="en-US" sz="1600" dirty="0" smtClean="0"/>
              <a:t>, </a:t>
            </a:r>
            <a:r>
              <a:rPr lang="en-US" sz="1600" dirty="0"/>
              <a:t>at 50 bunch/s (10</a:t>
            </a:r>
            <a:r>
              <a:rPr lang="en-US" sz="1600" baseline="30000" dirty="0"/>
              <a:t>13</a:t>
            </a:r>
            <a:r>
              <a:rPr lang="en-US" sz="1600" dirty="0"/>
              <a:t>-10</a:t>
            </a:r>
            <a:r>
              <a:rPr lang="en-US" sz="1600" baseline="30000" dirty="0"/>
              <a:t>14</a:t>
            </a:r>
            <a:r>
              <a:rPr lang="en-US" sz="1600" dirty="0"/>
              <a:t> e</a:t>
            </a:r>
            <a:r>
              <a:rPr lang="en-US" sz="1600" baseline="30000" dirty="0"/>
              <a:t>+</a:t>
            </a:r>
            <a:r>
              <a:rPr lang="en-US" sz="1600" dirty="0"/>
              <a:t>/year</a:t>
            </a:r>
            <a:r>
              <a:rPr lang="en-US" sz="16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1600" b="1" dirty="0" smtClean="0"/>
              <a:t>Main </a:t>
            </a:r>
            <a:r>
              <a:rPr lang="en-US" sz="1600" b="1" dirty="0"/>
              <a:t>d</a:t>
            </a:r>
            <a:r>
              <a:rPr lang="en-US" sz="1600" b="1" dirty="0" smtClean="0"/>
              <a:t>etector components:</a:t>
            </a:r>
          </a:p>
          <a:p>
            <a:pPr lvl="1"/>
            <a:r>
              <a:rPr lang="en-US" sz="1400" dirty="0" smtClean="0"/>
              <a:t>Active target</a:t>
            </a:r>
            <a:r>
              <a:rPr lang="en-US" sz="1400" dirty="0"/>
              <a:t>, thin: </a:t>
            </a:r>
            <a:r>
              <a:rPr lang="en-US" sz="1400" dirty="0" smtClean="0">
                <a:solidFill>
                  <a:srgbClr val="3366FF"/>
                </a:solidFill>
              </a:rPr>
              <a:t>50-100</a:t>
            </a:r>
            <a:r>
              <a:rPr lang="en-US" sz="14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3366FF"/>
                </a:solidFill>
              </a:rPr>
              <a:t>m </a:t>
            </a:r>
            <a:r>
              <a:rPr lang="en-US" sz="1400" dirty="0">
                <a:solidFill>
                  <a:srgbClr val="3366FF"/>
                </a:solidFill>
              </a:rPr>
              <a:t>diamond </a:t>
            </a:r>
            <a:r>
              <a:rPr lang="en-US" sz="1400" dirty="0" smtClean="0">
                <a:solidFill>
                  <a:srgbClr val="3366FF"/>
                </a:solidFill>
              </a:rPr>
              <a:t>(Time, Ne-, beam position and spot size)</a:t>
            </a:r>
          </a:p>
          <a:p>
            <a:pPr lvl="1"/>
            <a:r>
              <a:rPr lang="en-US" sz="1400" dirty="0"/>
              <a:t>M</a:t>
            </a:r>
            <a:r>
              <a:rPr lang="en-US" sz="1400" dirty="0" smtClean="0"/>
              <a:t>agnetic spectrometer or scintillating veto </a:t>
            </a:r>
            <a:r>
              <a:rPr lang="en-US" sz="1400" dirty="0" smtClean="0">
                <a:solidFill>
                  <a:srgbClr val="3366FF"/>
                </a:solidFill>
              </a:rPr>
              <a:t>~1m length</a:t>
            </a:r>
          </a:p>
          <a:p>
            <a:pPr lvl="1"/>
            <a:r>
              <a:rPr lang="en-US" sz="1400" dirty="0" smtClean="0"/>
              <a:t>Conventional </a:t>
            </a:r>
            <a:r>
              <a:rPr lang="en-US" sz="1400" dirty="0"/>
              <a:t>magnet, </a:t>
            </a:r>
            <a:r>
              <a:rPr lang="en-US" sz="1400" dirty="0" smtClean="0">
                <a:solidFill>
                  <a:srgbClr val="3366FF"/>
                </a:solidFill>
              </a:rPr>
              <a:t>B≈</a:t>
            </a:r>
            <a:r>
              <a:rPr lang="en-US" sz="1400" dirty="0">
                <a:solidFill>
                  <a:srgbClr val="3366FF"/>
                </a:solidFill>
              </a:rPr>
              <a:t>0.6T </a:t>
            </a:r>
            <a:r>
              <a:rPr lang="en-US" sz="1400" dirty="0"/>
              <a:t>but large gap </a:t>
            </a:r>
            <a:r>
              <a:rPr lang="en-US" sz="1400" dirty="0" smtClean="0"/>
              <a:t>for gaining acceptance </a:t>
            </a:r>
            <a:endParaRPr lang="en-US" sz="1400" dirty="0"/>
          </a:p>
          <a:p>
            <a:pPr lvl="1"/>
            <a:r>
              <a:rPr lang="en-US" sz="1400" dirty="0" smtClean="0"/>
              <a:t>Cylindrical crystal (BGO or LYSO) EM calorimeter </a:t>
            </a:r>
            <a:r>
              <a:rPr lang="en-US" sz="1400" dirty="0">
                <a:solidFill>
                  <a:srgbClr val="3366FF"/>
                </a:solidFill>
              </a:rPr>
              <a:t>R=15 cm</a:t>
            </a:r>
            <a:r>
              <a:rPr lang="en-US" sz="1400" dirty="0" smtClean="0"/>
              <a:t> (with </a:t>
            </a:r>
            <a:r>
              <a:rPr lang="en-US" sz="1400" dirty="0" smtClean="0">
                <a:solidFill>
                  <a:srgbClr val="3366FF"/>
                </a:solidFill>
              </a:rPr>
              <a:t>1x1x20 cm</a:t>
            </a:r>
            <a:r>
              <a:rPr lang="en-US" sz="1400" baseline="30000" dirty="0" smtClean="0">
                <a:solidFill>
                  <a:srgbClr val="3366FF"/>
                </a:solidFill>
              </a:rPr>
              <a:t>3</a:t>
            </a:r>
            <a:r>
              <a:rPr lang="en-US" sz="1400" dirty="0" smtClean="0">
                <a:solidFill>
                  <a:srgbClr val="3366FF"/>
                </a:solidFill>
              </a:rPr>
              <a:t> </a:t>
            </a:r>
            <a:r>
              <a:rPr lang="en-US" sz="1400" dirty="0" smtClean="0"/>
              <a:t>crystals)</a:t>
            </a:r>
          </a:p>
          <a:p>
            <a:pPr lvl="2"/>
            <a:r>
              <a:rPr lang="en-US" sz="1400" dirty="0" smtClean="0"/>
              <a:t>Measures: time, energy and direction of photons</a:t>
            </a:r>
          </a:p>
          <a:p>
            <a:r>
              <a:rPr lang="en-US" sz="1600" dirty="0"/>
              <a:t>Compute the </a:t>
            </a:r>
            <a:r>
              <a:rPr lang="en-US" sz="1600" dirty="0">
                <a:solidFill>
                  <a:schemeClr val="accent4"/>
                </a:solidFill>
              </a:rPr>
              <a:t>M</a:t>
            </a:r>
            <a:r>
              <a:rPr lang="en-US" sz="1600" baseline="-25000" dirty="0">
                <a:solidFill>
                  <a:schemeClr val="accent4"/>
                </a:solidFill>
              </a:rPr>
              <a:t>miss</a:t>
            </a:r>
            <a:r>
              <a:rPr lang="en-US" sz="1600" baseline="30000" dirty="0">
                <a:solidFill>
                  <a:schemeClr val="accent4"/>
                </a:solidFill>
              </a:rPr>
              <a:t>2</a:t>
            </a:r>
            <a:r>
              <a:rPr lang="en-US" sz="1600" dirty="0">
                <a:solidFill>
                  <a:schemeClr val="accent4"/>
                </a:solidFill>
              </a:rPr>
              <a:t> = (P</a:t>
            </a:r>
            <a:r>
              <a:rPr lang="en-US" sz="1600" baseline="30000" dirty="0">
                <a:solidFill>
                  <a:schemeClr val="accent4"/>
                </a:solidFill>
              </a:rPr>
              <a:t>4</a:t>
            </a:r>
            <a:r>
              <a:rPr lang="en-US" sz="1600" baseline="-25000" dirty="0">
                <a:solidFill>
                  <a:schemeClr val="accent4"/>
                </a:solidFill>
              </a:rPr>
              <a:t>e-</a:t>
            </a:r>
            <a:r>
              <a:rPr lang="en-US" sz="1600" dirty="0">
                <a:solidFill>
                  <a:schemeClr val="accent4"/>
                </a:solidFill>
              </a:rPr>
              <a:t> + P</a:t>
            </a:r>
            <a:r>
              <a:rPr lang="en-US" sz="1600" baseline="30000" dirty="0">
                <a:solidFill>
                  <a:schemeClr val="accent4"/>
                </a:solidFill>
              </a:rPr>
              <a:t>4</a:t>
            </a:r>
            <a:r>
              <a:rPr lang="en-US" sz="1600" baseline="-25000" dirty="0">
                <a:solidFill>
                  <a:schemeClr val="accent4"/>
                </a:solidFill>
              </a:rPr>
              <a:t>beam</a:t>
            </a:r>
            <a:r>
              <a:rPr lang="en-US" sz="1600" dirty="0">
                <a:solidFill>
                  <a:schemeClr val="accent4"/>
                </a:solidFill>
              </a:rPr>
              <a:t> - P</a:t>
            </a:r>
            <a:r>
              <a:rPr lang="en-US" sz="1600" baseline="30000" dirty="0">
                <a:solidFill>
                  <a:schemeClr val="accent4"/>
                </a:solidFill>
              </a:rPr>
              <a:t>4</a:t>
            </a:r>
            <a:r>
              <a:rPr lang="en-US" sz="1600" baseline="-25000" dirty="0">
                <a:solidFill>
                  <a:schemeClr val="accent4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chemeClr val="accent4"/>
                </a:solidFill>
              </a:rPr>
              <a:t>)</a:t>
            </a:r>
            <a:r>
              <a:rPr lang="en-US" sz="1600" baseline="30000" dirty="0">
                <a:solidFill>
                  <a:schemeClr val="accent4"/>
                </a:solidFill>
              </a:rPr>
              <a:t>2</a:t>
            </a:r>
          </a:p>
          <a:p>
            <a:pPr lvl="1"/>
            <a:r>
              <a:rPr lang="en-US" sz="1400" dirty="0"/>
              <a:t>P</a:t>
            </a:r>
            <a:r>
              <a:rPr lang="en-US" sz="1400" baseline="30000" dirty="0"/>
              <a:t>4</a:t>
            </a:r>
            <a:r>
              <a:rPr lang="en-US" sz="1400" baseline="-25000" dirty="0"/>
              <a:t>e-</a:t>
            </a:r>
            <a:r>
              <a:rPr lang="en-US" sz="1400" dirty="0"/>
              <a:t> =(0,0,0,m</a:t>
            </a:r>
            <a:r>
              <a:rPr lang="en-US" sz="1400" baseline="-25000" dirty="0"/>
              <a:t>e</a:t>
            </a:r>
            <a:r>
              <a:rPr lang="en-US" sz="1400" dirty="0"/>
              <a:t>) and P</a:t>
            </a:r>
            <a:r>
              <a:rPr lang="en-US" sz="1400" baseline="30000" dirty="0"/>
              <a:t>4</a:t>
            </a:r>
            <a:r>
              <a:rPr lang="en-US" sz="1400" baseline="-25000" dirty="0"/>
              <a:t>beam</a:t>
            </a:r>
            <a:r>
              <a:rPr lang="en-US" sz="1400" dirty="0"/>
              <a:t> =(0,0,550,sqrt(550</a:t>
            </a:r>
            <a:r>
              <a:rPr lang="en-US" sz="1400" baseline="30000" dirty="0"/>
              <a:t>2</a:t>
            </a:r>
            <a:r>
              <a:rPr lang="en-US" sz="1400" dirty="0"/>
              <a:t> + m</a:t>
            </a:r>
            <a:r>
              <a:rPr lang="en-US" sz="1400" baseline="-25000" dirty="0"/>
              <a:t>e</a:t>
            </a:r>
            <a:r>
              <a:rPr lang="en-US" sz="1400" baseline="30000" dirty="0"/>
              <a:t>2</a:t>
            </a:r>
            <a:r>
              <a:rPr lang="en-US" sz="1400" dirty="0"/>
              <a:t>))</a:t>
            </a:r>
          </a:p>
          <a:p>
            <a:pPr lvl="2"/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8" y="865743"/>
            <a:ext cx="2799362" cy="234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90" y="711792"/>
            <a:ext cx="5251471" cy="24978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A3CD-DDEA-4247-BC11-87EF869EDA59}" type="datetime1">
              <a:rPr lang="en-GB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711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Decay to invisible signal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64" y="1308758"/>
            <a:ext cx="5573680" cy="55874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0090"/>
                </a:solidFill>
              </a:rPr>
              <a:t>Selection cuts</a:t>
            </a:r>
            <a:endParaRPr lang="en-US" sz="1800" dirty="0">
              <a:solidFill>
                <a:srgbClr val="000090"/>
              </a:solidFill>
            </a:endParaRPr>
          </a:p>
          <a:p>
            <a:r>
              <a:rPr lang="en-US" sz="1800" dirty="0" smtClean="0"/>
              <a:t>Only </a:t>
            </a:r>
            <a:r>
              <a:rPr lang="en-US" sz="1800" dirty="0">
                <a:solidFill>
                  <a:srgbClr val="0000FF"/>
                </a:solidFill>
              </a:rPr>
              <a:t>one cluster </a:t>
            </a:r>
            <a:r>
              <a:rPr lang="en-US" sz="1800" dirty="0" smtClean="0"/>
              <a:t>in calorimeter</a:t>
            </a:r>
            <a:endParaRPr lang="en-US" sz="1800" dirty="0"/>
          </a:p>
          <a:p>
            <a:pPr lvl="1"/>
            <a:r>
              <a:rPr lang="en-US" sz="1600" dirty="0" smtClean="0"/>
              <a:t>Rejects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→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,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→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(g) </a:t>
            </a:r>
            <a:r>
              <a:rPr lang="en-US" sz="1600" dirty="0" smtClean="0"/>
              <a:t>final states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5 cm &lt; </a:t>
            </a:r>
            <a:r>
              <a:rPr lang="en-US" sz="1800" dirty="0" err="1" smtClean="0">
                <a:solidFill>
                  <a:srgbClr val="0000FF"/>
                </a:solidFill>
              </a:rPr>
              <a:t>R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Cl</a:t>
            </a:r>
            <a:r>
              <a:rPr lang="en-US" sz="1800" baseline="-25000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&lt; 13 cm</a:t>
            </a:r>
          </a:p>
          <a:p>
            <a:pPr lvl="1"/>
            <a:r>
              <a:rPr lang="en-US" sz="1600" dirty="0" smtClean="0"/>
              <a:t>Improve shower containment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cs typeface="Calibri"/>
              </a:rPr>
              <a:t>(</a:t>
            </a:r>
            <a:r>
              <a:rPr lang="en-US" sz="1600" dirty="0" smtClean="0"/>
              <a:t>E)/E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Positron veto: no tracks in the spectrometer in ±2 ns</a:t>
            </a:r>
          </a:p>
          <a:p>
            <a:pPr lvl="1"/>
            <a:r>
              <a:rPr lang="en-US" sz="1600" dirty="0" smtClean="0"/>
              <a:t>Reject BG from Bremsstrahlung identifying primary positrons</a:t>
            </a:r>
          </a:p>
          <a:p>
            <a:r>
              <a:rPr lang="en-US" sz="1800" dirty="0" smtClean="0"/>
              <a:t>Photon veto: no </a:t>
            </a:r>
            <a:r>
              <a:rPr lang="en-US" sz="1800" dirty="0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 with </a:t>
            </a:r>
            <a:r>
              <a:rPr lang="en-US" sz="1800" dirty="0" err="1" smtClean="0"/>
              <a:t>E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&gt;50 MeV in time in ±1ns in the additional </a:t>
            </a:r>
            <a:r>
              <a:rPr lang="en-US" sz="1800" dirty="0" smtClean="0">
                <a:solidFill>
                  <a:srgbClr val="0000FF"/>
                </a:solidFill>
              </a:rPr>
              <a:t>small angle veto (SAV)</a:t>
            </a:r>
            <a:r>
              <a:rPr lang="en-US" sz="1800" dirty="0" smtClean="0"/>
              <a:t>, covering the hole acceptance</a:t>
            </a:r>
          </a:p>
          <a:p>
            <a:r>
              <a:rPr lang="en-US" sz="1800" dirty="0" smtClean="0"/>
              <a:t>Cluster energy within:  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min</a:t>
            </a:r>
            <a:r>
              <a:rPr lang="en-US" sz="1800" dirty="0" smtClean="0"/>
              <a:t>(M</a:t>
            </a:r>
            <a:r>
              <a:rPr lang="en-US" sz="1800" i="1" baseline="-25000" dirty="0" smtClean="0"/>
              <a:t>A’</a:t>
            </a:r>
            <a:r>
              <a:rPr lang="en-US" sz="1800" dirty="0" smtClean="0"/>
              <a:t>) &lt;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Cl</a:t>
            </a:r>
            <a:r>
              <a:rPr lang="en-US" sz="1800" dirty="0" smtClean="0"/>
              <a:t> &lt; </a:t>
            </a:r>
            <a:r>
              <a:rPr lang="en-US" sz="1800" dirty="0" err="1"/>
              <a:t>E</a:t>
            </a:r>
            <a:r>
              <a:rPr lang="en-US" sz="1800" baseline="-25000" dirty="0" err="1"/>
              <a:t>max</a:t>
            </a:r>
            <a:r>
              <a:rPr lang="en-US" sz="1800" dirty="0"/>
              <a:t>(M</a:t>
            </a:r>
            <a:r>
              <a:rPr lang="en-US" sz="1800" i="1" baseline="-25000" dirty="0"/>
              <a:t>A’</a:t>
            </a:r>
            <a:r>
              <a:rPr lang="en-US" sz="1800" dirty="0"/>
              <a:t>) </a:t>
            </a:r>
            <a:r>
              <a:rPr lang="en-US" sz="1800" dirty="0" smtClean="0"/>
              <a:t>MeV</a:t>
            </a:r>
          </a:p>
          <a:p>
            <a:pPr lvl="1"/>
            <a:r>
              <a:rPr lang="en-US" sz="1600" dirty="0" smtClean="0"/>
              <a:t>Removes low energy bremsstrahlung photons and piled up clusters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Missing mass in </a:t>
            </a:r>
            <a:r>
              <a:rPr lang="en-US" sz="1800" dirty="0" smtClean="0"/>
              <a:t>the region: M</a:t>
            </a:r>
            <a:r>
              <a:rPr lang="en-US" sz="1800" baseline="-25000" dirty="0" smtClean="0"/>
              <a:t>miss</a:t>
            </a:r>
            <a:r>
              <a:rPr lang="en-US" sz="1800" baseline="30000" dirty="0" smtClean="0"/>
              <a:t>2 </a:t>
            </a:r>
            <a:r>
              <a:rPr lang="en-US" sz="1800" dirty="0" smtClean="0"/>
              <a:t>± 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>
                <a:latin typeface="Century Gothic"/>
                <a:cs typeface="Century Gothic"/>
              </a:rPr>
              <a:t>(</a:t>
            </a:r>
            <a:r>
              <a:rPr lang="en-US" sz="1800" dirty="0" smtClean="0"/>
              <a:t>M</a:t>
            </a:r>
            <a:r>
              <a:rPr lang="en-US" sz="1800" baseline="-25000" dirty="0" smtClean="0"/>
              <a:t>miss</a:t>
            </a:r>
            <a:r>
              <a:rPr lang="en-US" sz="1800" baseline="30000" dirty="0" smtClean="0"/>
              <a:t>2</a:t>
            </a:r>
            <a:r>
              <a:rPr lang="en-US" sz="1800" dirty="0"/>
              <a:t>)</a:t>
            </a:r>
          </a:p>
        </p:txBody>
      </p:sp>
      <p:pic>
        <p:nvPicPr>
          <p:cNvPr id="8" name="Picture 7" descr="Screenshot 2015-04-20 11.27.5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37" y="1755293"/>
            <a:ext cx="3046876" cy="220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9042-94DF-994E-BEAA-52E49B06B66D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8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Symbol" charset="2"/>
                <a:cs typeface="Symbol" charset="2"/>
              </a:rPr>
              <a:t>g</a:t>
            </a:r>
            <a:r>
              <a:rPr lang="en-US" sz="3600" dirty="0" err="1" smtClean="0">
                <a:latin typeface="Symbol" charset="2"/>
                <a:cs typeface="Symbol" charset="2"/>
              </a:rPr>
              <a:t>g</a:t>
            </a:r>
            <a:r>
              <a:rPr lang="en-US" sz="3600" dirty="0" smtClean="0">
                <a:latin typeface="Symbol" charset="2"/>
                <a:cs typeface="Symbol" charset="2"/>
              </a:rPr>
              <a:t> </a:t>
            </a:r>
            <a:r>
              <a:rPr lang="en-US" sz="3600" dirty="0" smtClean="0"/>
              <a:t>normalization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B2DDC-B736-BA47-B985-E25FE95CE017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15" name="Picture 14" descr="Schermata 2014-02-23 alle 23.29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71" y="1866586"/>
            <a:ext cx="3436637" cy="246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51641" y="1560573"/>
            <a:ext cx="278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/>
              <a:t>2</a:t>
            </a:r>
            <a:r>
              <a:rPr lang="en-US" sz="1200" dirty="0" smtClean="0"/>
              <a:t> clusters, 100 MeV &lt; </a:t>
            </a:r>
            <a:r>
              <a:rPr lang="en-US" sz="1200" i="1" dirty="0" smtClean="0"/>
              <a:t>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+</a:t>
            </a:r>
            <a:r>
              <a:rPr lang="en-US" sz="1200" i="1" dirty="0" smtClean="0"/>
              <a:t>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&lt; 400 MeV</a:t>
            </a:r>
          </a:p>
        </p:txBody>
      </p:sp>
      <p:pic>
        <p:nvPicPr>
          <p:cNvPr id="18" name="Picture 17" descr="Screenshot 2014-02-24 15.50.17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42" y="2039116"/>
            <a:ext cx="2854207" cy="600689"/>
          </a:xfrm>
          <a:prstGeom prst="rect">
            <a:avLst/>
          </a:prstGeom>
        </p:spPr>
      </p:pic>
      <p:pic>
        <p:nvPicPr>
          <p:cNvPr id="19" name="Picture 18" descr="Schermata 2014-02-23 alle 23.32.09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40" y="3035219"/>
            <a:ext cx="4692318" cy="842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8F81-D1A3-B749-BBDD-5E787268DDF6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 descr="Screenshot 2015-06-24 01.2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13" y="121061"/>
            <a:ext cx="3046866" cy="284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flipV="1">
            <a:off x="2601202" y="397238"/>
            <a:ext cx="0" cy="2300261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33632" y="397238"/>
            <a:ext cx="0" cy="2300261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83813" y="1165474"/>
            <a:ext cx="241948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783804" y="1958142"/>
            <a:ext cx="2419491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74298" y="1337449"/>
            <a:ext cx="386782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640F10"/>
                </a:solidFill>
              </a:rPr>
              <a:t>Beam quality is important for achieving a good missing mass resolution with the calorimeter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640F10"/>
                </a:solidFill>
              </a:rPr>
              <a:t>Both the spot </a:t>
            </a:r>
            <a:r>
              <a:rPr lang="en-US" sz="1600" b="1" dirty="0" smtClean="0">
                <a:solidFill>
                  <a:srgbClr val="640F10"/>
                </a:solidFill>
              </a:rPr>
              <a:t>size</a:t>
            </a:r>
            <a:r>
              <a:rPr lang="en-US" sz="1600" dirty="0" smtClean="0">
                <a:solidFill>
                  <a:srgbClr val="640F10"/>
                </a:solidFill>
              </a:rPr>
              <a:t> and </a:t>
            </a:r>
            <a:r>
              <a:rPr lang="en-US" sz="1600" b="1" dirty="0" smtClean="0">
                <a:solidFill>
                  <a:srgbClr val="640F10"/>
                </a:solidFill>
              </a:rPr>
              <a:t>momentum spread </a:t>
            </a:r>
            <a:r>
              <a:rPr lang="en-US" sz="1600" dirty="0" smtClean="0">
                <a:solidFill>
                  <a:srgbClr val="640F10"/>
                </a:solidFill>
              </a:rPr>
              <a:t>have been taken into account</a:t>
            </a:r>
            <a:endParaRPr lang="en-US" sz="1600" dirty="0">
              <a:solidFill>
                <a:srgbClr val="640F1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78" y="0"/>
            <a:ext cx="82974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Zoom on (high energy) positron veto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E682-1AD5-6C4F-BBB5-B068F8C1A859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68" y="1646250"/>
            <a:ext cx="5004832" cy="4258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3675" y="2130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EF2D2"/>
                </a:solidFill>
              </a:rPr>
              <a:t>calorimeter</a:t>
            </a:r>
            <a:endParaRPr lang="en-US" dirty="0">
              <a:solidFill>
                <a:srgbClr val="FEF2D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3805" y="5491464"/>
            <a:ext cx="60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EF2D2"/>
                </a:solidFill>
              </a:rPr>
              <a:t>veto</a:t>
            </a:r>
            <a:endParaRPr lang="en-US" dirty="0">
              <a:solidFill>
                <a:srgbClr val="FEF2D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6895" y="4061763"/>
            <a:ext cx="2256577" cy="1808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0820">
            <a:off x="6358650" y="4413886"/>
            <a:ext cx="1990001" cy="11296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49762" y="4200688"/>
            <a:ext cx="827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EF2D2"/>
                </a:solidFill>
              </a:rPr>
              <a:t>s</a:t>
            </a:r>
            <a:r>
              <a:rPr lang="en-US" sz="1100" dirty="0" smtClean="0">
                <a:solidFill>
                  <a:srgbClr val="FEF2D2"/>
                </a:solidFill>
              </a:rPr>
              <a:t>mall angle</a:t>
            </a:r>
          </a:p>
          <a:p>
            <a:r>
              <a:rPr lang="en-US" sz="1100" dirty="0" smtClean="0">
                <a:solidFill>
                  <a:srgbClr val="FEF2D2"/>
                </a:solidFill>
              </a:rPr>
              <a:t>veto</a:t>
            </a:r>
            <a:endParaRPr lang="en-US" sz="1100" dirty="0">
              <a:solidFill>
                <a:srgbClr val="FEF2D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924026" y="3166589"/>
            <a:ext cx="4865901" cy="1869217"/>
          </a:xfrm>
          <a:prstGeom prst="roundRect">
            <a:avLst>
              <a:gd name="adj" fmla="val 10409"/>
            </a:avLst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924026" y="1418409"/>
            <a:ext cx="4865901" cy="929564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9" y="816803"/>
            <a:ext cx="2797834" cy="273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4BD7-9CE4-AD4B-B220-8DBEC0601D3C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95682" y="1505892"/>
            <a:ext cx="4739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8E0203"/>
                </a:solidFill>
              </a:rPr>
              <a:t>Invece</a:t>
            </a:r>
            <a:r>
              <a:rPr lang="en-US" sz="1400" dirty="0" smtClean="0">
                <a:solidFill>
                  <a:srgbClr val="8E0203"/>
                </a:solidFill>
              </a:rPr>
              <a:t> lo </a:t>
            </a:r>
            <a:r>
              <a:rPr lang="en-US" sz="1400" dirty="0" err="1" smtClean="0">
                <a:solidFill>
                  <a:srgbClr val="8E0203"/>
                </a:solidFill>
              </a:rPr>
              <a:t>spazio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dei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parametri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escluso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ammettendo</a:t>
            </a:r>
            <a:r>
              <a:rPr lang="en-US" sz="1400" b="1" dirty="0" smtClean="0">
                <a:solidFill>
                  <a:srgbClr val="FD4244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che</a:t>
            </a:r>
            <a:r>
              <a:rPr lang="en-US" sz="1400" b="1" dirty="0" smtClean="0">
                <a:solidFill>
                  <a:srgbClr val="FD4244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il</a:t>
            </a:r>
            <a:r>
              <a:rPr lang="en-US" sz="1400" b="1" dirty="0" smtClean="0">
                <a:solidFill>
                  <a:srgbClr val="FD4244"/>
                </a:solidFill>
              </a:rPr>
              <a:t> dark photon </a:t>
            </a:r>
            <a:r>
              <a:rPr lang="en-US" sz="1400" b="1" dirty="0" err="1" smtClean="0">
                <a:solidFill>
                  <a:srgbClr val="FD4244"/>
                </a:solidFill>
              </a:rPr>
              <a:t>possa</a:t>
            </a:r>
            <a:r>
              <a:rPr lang="en-US" sz="1400" b="1" dirty="0" smtClean="0">
                <a:solidFill>
                  <a:srgbClr val="FD4244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decadere</a:t>
            </a:r>
            <a:r>
              <a:rPr lang="en-US" sz="1400" b="1" dirty="0" smtClean="0">
                <a:solidFill>
                  <a:srgbClr val="FD4244"/>
                </a:solidFill>
              </a:rPr>
              <a:t> in </a:t>
            </a:r>
            <a:r>
              <a:rPr lang="en-US" sz="1400" b="1" dirty="0" err="1" smtClean="0">
                <a:solidFill>
                  <a:srgbClr val="FD4244"/>
                </a:solidFill>
              </a:rPr>
              <a:t>particelle</a:t>
            </a:r>
            <a:r>
              <a:rPr lang="en-US" sz="1400" b="1" dirty="0" smtClean="0">
                <a:solidFill>
                  <a:srgbClr val="FD4244"/>
                </a:solidFill>
              </a:rPr>
              <a:t> del </a:t>
            </a:r>
            <a:r>
              <a:rPr lang="en-US" sz="1400" b="1" dirty="0" err="1" smtClean="0">
                <a:solidFill>
                  <a:srgbClr val="FD4244"/>
                </a:solidFill>
              </a:rPr>
              <a:t>settore</a:t>
            </a:r>
            <a:r>
              <a:rPr lang="en-US" sz="1400" b="1" dirty="0" smtClean="0">
                <a:solidFill>
                  <a:srgbClr val="FD4244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oscuro</a:t>
            </a:r>
            <a:r>
              <a:rPr lang="en-US" sz="1400" dirty="0" smtClean="0">
                <a:solidFill>
                  <a:srgbClr val="FD4244"/>
                </a:solidFill>
              </a:rPr>
              <a:t> </a:t>
            </a:r>
            <a:r>
              <a:rPr lang="en-US" sz="1400" dirty="0" smtClean="0">
                <a:solidFill>
                  <a:srgbClr val="8E0203"/>
                </a:solidFill>
                <a:latin typeface="Calibri"/>
                <a:cs typeface="Calibri"/>
              </a:rPr>
              <a:t>(</a:t>
            </a:r>
            <a:r>
              <a:rPr lang="en-US" sz="1400" i="1" dirty="0" err="1" smtClean="0">
                <a:solidFill>
                  <a:srgbClr val="8E0203"/>
                </a:solidFill>
                <a:latin typeface="Calibri"/>
                <a:cs typeface="Calibri"/>
              </a:rPr>
              <a:t>M</a:t>
            </a:r>
            <a:r>
              <a:rPr lang="en-US" sz="1400" baseline="-25000" dirty="0" err="1" smtClean="0">
                <a:solidFill>
                  <a:srgbClr val="8E0203"/>
                </a:solidFill>
                <a:latin typeface="Symbol" charset="2"/>
                <a:cs typeface="Symbol" charset="2"/>
              </a:rPr>
              <a:t>c</a:t>
            </a:r>
            <a:r>
              <a:rPr lang="en-US" sz="1400" dirty="0" smtClean="0">
                <a:solidFill>
                  <a:srgbClr val="8E0203"/>
                </a:solidFill>
                <a:latin typeface="Calibri"/>
                <a:cs typeface="Calibri"/>
              </a:rPr>
              <a:t>&lt;</a:t>
            </a:r>
            <a:r>
              <a:rPr lang="en-US" sz="1400" i="1" dirty="0" smtClean="0">
                <a:solidFill>
                  <a:srgbClr val="8E0203"/>
                </a:solidFill>
                <a:latin typeface="Calibri"/>
                <a:cs typeface="Calibri"/>
              </a:rPr>
              <a:t>M</a:t>
            </a:r>
            <a:r>
              <a:rPr lang="en-US" sz="1400" i="1" baseline="-25000" dirty="0" smtClean="0">
                <a:solidFill>
                  <a:srgbClr val="8E0203"/>
                </a:solidFill>
                <a:latin typeface="Calibri"/>
                <a:cs typeface="Calibri"/>
              </a:rPr>
              <a:t>A’</a:t>
            </a:r>
            <a:r>
              <a:rPr lang="en-US" sz="1400" dirty="0" smtClean="0">
                <a:solidFill>
                  <a:srgbClr val="8E0203"/>
                </a:solidFill>
                <a:latin typeface="Calibri"/>
                <a:cs typeface="Calibri"/>
              </a:rPr>
              <a:t>/2)</a:t>
            </a:r>
            <a:r>
              <a:rPr lang="en-US" sz="1400" dirty="0">
                <a:solidFill>
                  <a:srgbClr val="8E0203"/>
                </a:solidFill>
              </a:rPr>
              <a:t> </a:t>
            </a:r>
            <a:r>
              <a:rPr lang="en-US" sz="1400" dirty="0" err="1">
                <a:solidFill>
                  <a:srgbClr val="8E0203"/>
                </a:solidFill>
              </a:rPr>
              <a:t>è</a:t>
            </a:r>
            <a:r>
              <a:rPr lang="en-US" sz="1400" dirty="0">
                <a:solidFill>
                  <a:srgbClr val="8E0203"/>
                </a:solidFill>
              </a:rPr>
              <a:t> molto </a:t>
            </a:r>
            <a:r>
              <a:rPr lang="en-US" sz="1400" dirty="0" err="1">
                <a:solidFill>
                  <a:srgbClr val="8E0203"/>
                </a:solidFill>
              </a:rPr>
              <a:t>ridotto</a:t>
            </a:r>
            <a:r>
              <a:rPr lang="en-US" sz="1400" dirty="0">
                <a:solidFill>
                  <a:srgbClr val="8E0203"/>
                </a:solidFill>
              </a:rPr>
              <a:t> </a:t>
            </a:r>
            <a:endParaRPr lang="en-US" sz="1400" dirty="0">
              <a:solidFill>
                <a:srgbClr val="8E0203"/>
              </a:solidFill>
              <a:latin typeface="Calibri"/>
              <a:cs typeface="Calibri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Stato</a:t>
            </a:r>
            <a:r>
              <a:rPr lang="en-US" sz="2800" dirty="0" smtClean="0"/>
              <a:t> </a:t>
            </a:r>
            <a:r>
              <a:rPr lang="en-US" sz="2800" dirty="0" err="1" smtClean="0"/>
              <a:t>attuale</a:t>
            </a:r>
            <a:r>
              <a:rPr lang="en-US" sz="2800" dirty="0" smtClean="0"/>
              <a:t>: </a:t>
            </a:r>
            <a:r>
              <a:rPr lang="en-US" sz="2800" dirty="0" err="1" smtClean="0"/>
              <a:t>decadimenti</a:t>
            </a:r>
            <a:r>
              <a:rPr lang="en-US" sz="2800" dirty="0" smtClean="0"/>
              <a:t> </a:t>
            </a:r>
            <a:r>
              <a:rPr lang="en-US" sz="2800" dirty="0" err="1" smtClean="0"/>
              <a:t>invisibili</a:t>
            </a:r>
            <a:endParaRPr lang="en-US" sz="28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72182" y="822008"/>
            <a:ext cx="1161368" cy="1086167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27936" y="305039"/>
            <a:ext cx="129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Limiti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indiretti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da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baseline="-25000" dirty="0" smtClean="0">
                <a:solidFill>
                  <a:schemeClr val="accent4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i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endParaRPr lang="en-US" sz="1400" i="1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72182" y="815559"/>
            <a:ext cx="1161368" cy="629066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3" y="3729707"/>
            <a:ext cx="2716839" cy="279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4050108" y="3309207"/>
            <a:ext cx="47398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rgbClr val="8E0203"/>
                </a:solidFill>
              </a:rPr>
              <a:t>È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anche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possibile</a:t>
            </a:r>
            <a:r>
              <a:rPr lang="en-US" sz="1400" dirty="0" smtClean="0">
                <a:solidFill>
                  <a:srgbClr val="8E0203"/>
                </a:solidFill>
              </a:rPr>
              <a:t> re-</a:t>
            </a:r>
            <a:r>
              <a:rPr lang="en-US" sz="1400" dirty="0" err="1" smtClean="0">
                <a:solidFill>
                  <a:srgbClr val="8E0203"/>
                </a:solidFill>
              </a:rPr>
              <a:t>interpretare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esperimenti</a:t>
            </a:r>
            <a:r>
              <a:rPr lang="en-US" sz="1400" dirty="0" smtClean="0">
                <a:solidFill>
                  <a:srgbClr val="8E0203"/>
                </a:solidFill>
              </a:rPr>
              <a:t> di dump</a:t>
            </a:r>
            <a:r>
              <a:rPr lang="en-US" sz="1400" i="1" dirty="0" smtClean="0">
                <a:solidFill>
                  <a:srgbClr val="8E0203"/>
                </a:solidFill>
              </a:rPr>
              <a:t> </a:t>
            </a:r>
            <a:r>
              <a:rPr lang="en-US" sz="1400" dirty="0" smtClean="0">
                <a:solidFill>
                  <a:srgbClr val="8E0203"/>
                </a:solidFill>
              </a:rPr>
              <a:t>in termini di </a:t>
            </a:r>
            <a:r>
              <a:rPr lang="en-US" sz="1400" b="1" dirty="0" smtClean="0">
                <a:solidFill>
                  <a:srgbClr val="8E0203"/>
                </a:solidFill>
              </a:rPr>
              <a:t>scattering di </a:t>
            </a:r>
            <a:r>
              <a:rPr lang="en-US" sz="1400" b="1" dirty="0" err="1" smtClean="0">
                <a:solidFill>
                  <a:srgbClr val="8E0203"/>
                </a:solidFill>
              </a:rPr>
              <a:t>particelle</a:t>
            </a:r>
            <a:r>
              <a:rPr lang="en-US" sz="1400" b="1" dirty="0" smtClean="0">
                <a:solidFill>
                  <a:srgbClr val="8E0203"/>
                </a:solidFill>
              </a:rPr>
              <a:t> di dark matter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provenienti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dai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decadimenti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invisibili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i="1" dirty="0" smtClean="0">
                <a:solidFill>
                  <a:srgbClr val="8E0203"/>
                </a:solidFill>
              </a:rPr>
              <a:t>A’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it-IT" sz="1400" dirty="0" smtClean="0">
                <a:solidFill>
                  <a:srgbClr val="8E0203"/>
                </a:solidFill>
                <a:sym typeface="Symbol"/>
              </a:rPr>
              <a:t> </a:t>
            </a:r>
            <a:r>
              <a:rPr lang="en-US" sz="1400" dirty="0" smtClean="0">
                <a:solidFill>
                  <a:srgbClr val="8E0203"/>
                </a:solidFill>
                <a:latin typeface="Symbol" charset="2"/>
                <a:cs typeface="Symbol" charset="2"/>
              </a:rPr>
              <a:t>cc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rgbClr val="FD4244"/>
                </a:solidFill>
              </a:rPr>
              <a:t>Lo </a:t>
            </a:r>
            <a:r>
              <a:rPr lang="en-US" sz="1400" b="1" dirty="0" err="1" smtClean="0">
                <a:solidFill>
                  <a:srgbClr val="FD4244"/>
                </a:solidFill>
              </a:rPr>
              <a:t>spazio</a:t>
            </a:r>
            <a:r>
              <a:rPr lang="en-US" sz="1400" b="1" dirty="0" smtClean="0">
                <a:solidFill>
                  <a:srgbClr val="FD4244"/>
                </a:solidFill>
              </a:rPr>
              <a:t> da </a:t>
            </a:r>
            <a:r>
              <a:rPr lang="en-US" sz="1400" b="1" dirty="0" err="1" smtClean="0">
                <a:solidFill>
                  <a:srgbClr val="FD4244"/>
                </a:solidFill>
              </a:rPr>
              <a:t>esplorare</a:t>
            </a:r>
            <a:r>
              <a:rPr lang="en-US" sz="1400" b="1" dirty="0" smtClean="0">
                <a:solidFill>
                  <a:srgbClr val="FD4244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</a:rPr>
              <a:t>passa</a:t>
            </a:r>
            <a:r>
              <a:rPr lang="en-US" sz="1400" b="1" dirty="0" smtClean="0">
                <a:solidFill>
                  <a:srgbClr val="FD4244"/>
                </a:solidFill>
              </a:rPr>
              <a:t> da 2 a 4 </a:t>
            </a:r>
            <a:r>
              <a:rPr lang="en-US" sz="1400" b="1" dirty="0" err="1" smtClean="0">
                <a:solidFill>
                  <a:srgbClr val="FD4244"/>
                </a:solidFill>
              </a:rPr>
              <a:t>parametri</a:t>
            </a:r>
            <a:endParaRPr lang="en-US" sz="1400" dirty="0" smtClean="0">
              <a:solidFill>
                <a:srgbClr val="FD4244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rgbClr val="8E0203"/>
                </a:solidFill>
              </a:rPr>
              <a:t>L’esclusione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dipende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infatti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dalla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b="1" dirty="0" err="1" smtClean="0">
                <a:solidFill>
                  <a:srgbClr val="8E0203"/>
                </a:solidFill>
              </a:rPr>
              <a:t>costante</a:t>
            </a:r>
            <a:r>
              <a:rPr lang="en-US" sz="1400" b="1" dirty="0" smtClean="0">
                <a:solidFill>
                  <a:srgbClr val="8E0203"/>
                </a:solidFill>
              </a:rPr>
              <a:t> di </a:t>
            </a:r>
            <a:r>
              <a:rPr lang="en-US" sz="1400" b="1" dirty="0" err="1" smtClean="0">
                <a:solidFill>
                  <a:srgbClr val="8E0203"/>
                </a:solidFill>
              </a:rPr>
              <a:t>accoppiamento</a:t>
            </a:r>
            <a:r>
              <a:rPr lang="en-US" sz="1400" b="1" dirty="0" smtClean="0">
                <a:solidFill>
                  <a:srgbClr val="8E0203"/>
                </a:solidFill>
              </a:rPr>
              <a:t> </a:t>
            </a:r>
            <a:r>
              <a:rPr lang="en-US" sz="1400" b="1" dirty="0" err="1" smtClean="0">
                <a:solidFill>
                  <a:srgbClr val="FD4244"/>
                </a:solidFill>
                <a:latin typeface="Symbol" charset="2"/>
                <a:cs typeface="Symbol" charset="2"/>
              </a:rPr>
              <a:t>a</a:t>
            </a:r>
            <a:r>
              <a:rPr lang="en-US" sz="1400" b="1" baseline="-25000" dirty="0" err="1" smtClean="0">
                <a:solidFill>
                  <a:srgbClr val="FD4244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8E0203"/>
                </a:solidFill>
              </a:rPr>
              <a:t>e </a:t>
            </a:r>
            <a:r>
              <a:rPr lang="en-US" sz="1400" dirty="0" err="1" smtClean="0">
                <a:solidFill>
                  <a:srgbClr val="8E0203"/>
                </a:solidFill>
              </a:rPr>
              <a:t>dalla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b="1" dirty="0" err="1" smtClean="0">
                <a:solidFill>
                  <a:srgbClr val="8E0203"/>
                </a:solidFill>
              </a:rPr>
              <a:t>massa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delle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particelle</a:t>
            </a:r>
            <a:r>
              <a:rPr lang="en-US" sz="1400" dirty="0" smtClean="0">
                <a:solidFill>
                  <a:srgbClr val="8E0203"/>
                </a:solidFill>
              </a:rPr>
              <a:t> del </a:t>
            </a:r>
            <a:r>
              <a:rPr lang="en-US" sz="1400" dirty="0" err="1" smtClean="0">
                <a:solidFill>
                  <a:srgbClr val="8E0203"/>
                </a:solidFill>
              </a:rPr>
              <a:t>settore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dirty="0" err="1" smtClean="0">
                <a:solidFill>
                  <a:srgbClr val="8E0203"/>
                </a:solidFill>
              </a:rPr>
              <a:t>oscuro</a:t>
            </a:r>
            <a:r>
              <a:rPr lang="en-US" sz="1400" dirty="0" smtClean="0">
                <a:solidFill>
                  <a:srgbClr val="8E0203"/>
                </a:solidFill>
              </a:rPr>
              <a:t> </a:t>
            </a:r>
            <a:r>
              <a:rPr lang="en-US" sz="1400" b="1" i="1" dirty="0" smtClean="0">
                <a:solidFill>
                  <a:srgbClr val="FD4244"/>
                </a:solidFill>
              </a:rPr>
              <a:t>m</a:t>
            </a:r>
            <a:r>
              <a:rPr lang="en-US" sz="1400" b="1" baseline="-25000" dirty="0" smtClean="0">
                <a:solidFill>
                  <a:srgbClr val="FD4244"/>
                </a:solidFill>
                <a:latin typeface="Symbol" charset="2"/>
                <a:cs typeface="Symbol" charset="2"/>
              </a:rPr>
              <a:t>c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13948" y="3958167"/>
            <a:ext cx="1161368" cy="1476374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13948" y="3932767"/>
            <a:ext cx="1527552" cy="817033"/>
          </a:xfrm>
          <a:prstGeom prst="straightConnector1">
            <a:avLst/>
          </a:prstGeom>
          <a:ln w="9525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38100" y="3480039"/>
            <a:ext cx="129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Limiti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indiretti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da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baseline="-25000" dirty="0" smtClean="0">
                <a:solidFill>
                  <a:schemeClr val="accent4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400" i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endParaRPr lang="en-US" sz="1400" i="1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71" y="5205353"/>
            <a:ext cx="3068428" cy="106593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832" y="5373574"/>
            <a:ext cx="1015318" cy="7755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4126"/>
          <a:stretch/>
        </p:blipFill>
        <p:spPr>
          <a:xfrm>
            <a:off x="4522421" y="5256056"/>
            <a:ext cx="1093587" cy="9660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54" y="5891173"/>
            <a:ext cx="306071" cy="14600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942493" y="5190379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accent4"/>
                </a:solidFill>
                <a:latin typeface="Symbol" charset="2"/>
                <a:cs typeface="Symbol" charset="2"/>
              </a:rPr>
              <a:t>a</a:t>
            </a:r>
            <a:r>
              <a:rPr lang="en-US" sz="1000" b="1" baseline="-25000" dirty="0" err="1" smtClean="0">
                <a:solidFill>
                  <a:schemeClr val="accent4"/>
                </a:solidFill>
              </a:rPr>
              <a:t>D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endParaRPr lang="en-US" sz="1000" dirty="0"/>
          </a:p>
        </p:txBody>
      </p:sp>
      <p:sp>
        <p:nvSpPr>
          <p:cNvPr id="67" name="Rectangle 66"/>
          <p:cNvSpPr/>
          <p:nvPr/>
        </p:nvSpPr>
        <p:spPr>
          <a:xfrm>
            <a:off x="6266592" y="5392739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accent4"/>
                </a:solidFill>
                <a:latin typeface="Symbol" charset="2"/>
                <a:cs typeface="Symbol" charset="2"/>
              </a:rPr>
              <a:t>a</a:t>
            </a:r>
            <a:r>
              <a:rPr lang="en-US" sz="1000" b="1" baseline="-25000" dirty="0" err="1" smtClean="0">
                <a:solidFill>
                  <a:schemeClr val="accent4"/>
                </a:solidFill>
              </a:rPr>
              <a:t>D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endParaRPr lang="en-US" sz="1000" dirty="0"/>
          </a:p>
        </p:txBody>
      </p:sp>
      <p:sp>
        <p:nvSpPr>
          <p:cNvPr id="68" name="Rectangle 67"/>
          <p:cNvSpPr/>
          <p:nvPr/>
        </p:nvSpPr>
        <p:spPr>
          <a:xfrm>
            <a:off x="4642865" y="5952083"/>
            <a:ext cx="2680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7E13E3"/>
                </a:solidFill>
                <a:latin typeface="Symbol" charset="2"/>
                <a:cs typeface="Symbol" charset="2"/>
              </a:rPr>
              <a:t>e</a:t>
            </a:r>
            <a:endParaRPr lang="en-US" sz="1000" dirty="0">
              <a:solidFill>
                <a:srgbClr val="7E13E3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308196" y="6003867"/>
            <a:ext cx="2680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7E13E3"/>
                </a:solidFill>
                <a:latin typeface="Symbol" charset="2"/>
                <a:cs typeface="Symbol" charset="2"/>
              </a:rPr>
              <a:t>e</a:t>
            </a:r>
            <a:endParaRPr lang="en-US" sz="1000" dirty="0">
              <a:solidFill>
                <a:srgbClr val="7E13E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00" y="1765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dove </a:t>
            </a:r>
            <a:r>
              <a:rPr lang="en-US" dirty="0" err="1" smtClean="0"/>
              <a:t>siamo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A2F7-19F0-C941-BA44-4FD060F25EEF}" type="datetime1">
              <a:rPr lang="en-GB" smtClean="0"/>
              <a:t>29/10/15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6</a:t>
            </a:fld>
            <a:endParaRPr lang="en-US"/>
          </a:p>
        </p:txBody>
      </p:sp>
      <p:pic>
        <p:nvPicPr>
          <p:cNvPr id="21" name="Picture 20" descr="nuova-btf-con-uscite-quo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2412"/>
            <a:ext cx="5651500" cy="55360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ounded Rectangle 22"/>
          <p:cNvSpPr/>
          <p:nvPr/>
        </p:nvSpPr>
        <p:spPr>
          <a:xfrm>
            <a:off x="5659032" y="1393116"/>
            <a:ext cx="3475627" cy="3013784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59032" y="1651002"/>
            <a:ext cx="3475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 err="1" smtClean="0">
                <a:solidFill>
                  <a:schemeClr val="accent5"/>
                </a:solidFill>
              </a:rPr>
              <a:t>Nello</a:t>
            </a:r>
            <a:r>
              <a:rPr lang="en-US" sz="1400" dirty="0" smtClean="0">
                <a:solidFill>
                  <a:schemeClr val="accent5"/>
                </a:solidFill>
              </a:rPr>
              <a:t> splitting </a:t>
            </a:r>
            <a:r>
              <a:rPr lang="en-US" sz="1400" dirty="0" err="1" smtClean="0">
                <a:solidFill>
                  <a:schemeClr val="accent5"/>
                </a:solidFill>
              </a:rPr>
              <a:t>previsto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delle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linee</a:t>
            </a:r>
            <a:r>
              <a:rPr lang="en-US" sz="1400" dirty="0" smtClean="0">
                <a:solidFill>
                  <a:schemeClr val="accent5"/>
                </a:solidFill>
              </a:rPr>
              <a:t> BTF PADME </a:t>
            </a:r>
            <a:r>
              <a:rPr lang="en-US" sz="1400" dirty="0" err="1" smtClean="0">
                <a:solidFill>
                  <a:schemeClr val="accent5"/>
                </a:solidFill>
              </a:rPr>
              <a:t>dovrebbe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occupare</a:t>
            </a:r>
            <a:r>
              <a:rPr lang="en-US" sz="1400" dirty="0" smtClean="0">
                <a:solidFill>
                  <a:schemeClr val="accent5"/>
                </a:solidFill>
              </a:rPr>
              <a:t> la </a:t>
            </a:r>
            <a:r>
              <a:rPr lang="en-US" sz="1400" dirty="0" err="1" smtClean="0">
                <a:solidFill>
                  <a:schemeClr val="accent5"/>
                </a:solidFill>
              </a:rPr>
              <a:t>sala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oggi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adibita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ai</a:t>
            </a:r>
            <a:r>
              <a:rPr lang="en-US" sz="1400" dirty="0" smtClean="0">
                <a:solidFill>
                  <a:schemeClr val="accent5"/>
                </a:solidFill>
              </a:rPr>
              <a:t> test beam</a:t>
            </a: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8373" y="2516666"/>
            <a:ext cx="3475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 err="1" smtClean="0">
                <a:solidFill>
                  <a:schemeClr val="accent5"/>
                </a:solidFill>
              </a:rPr>
              <a:t>L’accesso</a:t>
            </a:r>
            <a:r>
              <a:rPr lang="en-US" sz="1400" dirty="0" smtClean="0">
                <a:solidFill>
                  <a:schemeClr val="accent5"/>
                </a:solidFill>
              </a:rPr>
              <a:t> al detector in parte </a:t>
            </a:r>
            <a:r>
              <a:rPr lang="en-US" sz="1400" dirty="0" err="1" smtClean="0">
                <a:solidFill>
                  <a:schemeClr val="accent5"/>
                </a:solidFill>
              </a:rPr>
              <a:t>ristretto</a:t>
            </a:r>
            <a:r>
              <a:rPr lang="en-US" sz="1400" dirty="0" smtClean="0">
                <a:solidFill>
                  <a:schemeClr val="accent5"/>
                </a:solidFill>
              </a:rPr>
              <a:t> a </a:t>
            </a:r>
            <a:r>
              <a:rPr lang="en-US" sz="1400" dirty="0" err="1" smtClean="0">
                <a:solidFill>
                  <a:schemeClr val="accent5"/>
                </a:solidFill>
              </a:rPr>
              <a:t>causa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della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presenza</a:t>
            </a:r>
            <a:r>
              <a:rPr lang="en-US" sz="1400" dirty="0" smtClean="0">
                <a:solidFill>
                  <a:schemeClr val="accent5"/>
                </a:solidFill>
              </a:rPr>
              <a:t> di </a:t>
            </a:r>
            <a:r>
              <a:rPr lang="en-US" sz="1400" dirty="0" err="1" smtClean="0">
                <a:solidFill>
                  <a:schemeClr val="accent5"/>
                </a:solidFill>
              </a:rPr>
              <a:t>un’altra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linea</a:t>
            </a:r>
            <a:r>
              <a:rPr lang="en-US" sz="1400" dirty="0" smtClean="0">
                <a:solidFill>
                  <a:schemeClr val="accent5"/>
                </a:solidFill>
              </a:rPr>
              <a:t> di </a:t>
            </a:r>
            <a:r>
              <a:rPr lang="en-US" sz="1400" dirty="0" err="1" smtClean="0">
                <a:solidFill>
                  <a:schemeClr val="accent5"/>
                </a:solidFill>
              </a:rPr>
              <a:t>fascio</a:t>
            </a:r>
            <a:r>
              <a:rPr lang="en-US" sz="1400" dirty="0" smtClean="0">
                <a:solidFill>
                  <a:schemeClr val="accent5"/>
                </a:solidFill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</a:rPr>
              <a:t>s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ala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.</a:t>
            </a: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8373" y="3306130"/>
            <a:ext cx="3475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</a:rPr>
              <a:t>Come </a:t>
            </a:r>
            <a:r>
              <a:rPr lang="en-US" sz="1400" dirty="0" err="1" smtClean="0">
                <a:solidFill>
                  <a:schemeClr val="accent5"/>
                </a:solidFill>
              </a:rPr>
              <a:t>mostrato</a:t>
            </a:r>
            <a:r>
              <a:rPr lang="en-US" sz="1400" dirty="0" smtClean="0">
                <a:solidFill>
                  <a:schemeClr val="accent5"/>
                </a:solidFill>
              </a:rPr>
              <a:t> dal Layout </a:t>
            </a:r>
            <a:r>
              <a:rPr lang="en-US" sz="1400" dirty="0" err="1" smtClean="0">
                <a:solidFill>
                  <a:schemeClr val="accent5"/>
                </a:solidFill>
              </a:rPr>
              <a:t>si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puo</a:t>
            </a:r>
            <a:r>
              <a:rPr lang="en-US" sz="1400" dirty="0" smtClean="0">
                <a:solidFill>
                  <a:schemeClr val="accent5"/>
                </a:solidFill>
              </a:rPr>
              <a:t>’ </a:t>
            </a:r>
            <a:r>
              <a:rPr lang="en-US" sz="1400" dirty="0" err="1" smtClean="0">
                <a:solidFill>
                  <a:schemeClr val="accent5"/>
                </a:solidFill>
              </a:rPr>
              <a:t>alloggiare</a:t>
            </a:r>
            <a:r>
              <a:rPr lang="en-US" sz="1400" dirty="0" smtClean="0">
                <a:solidFill>
                  <a:schemeClr val="accent5"/>
                </a:solidFill>
              </a:rPr>
              <a:t> PADME </a:t>
            </a:r>
            <a:r>
              <a:rPr lang="en-US" sz="1400" dirty="0" err="1" smtClean="0">
                <a:solidFill>
                  <a:schemeClr val="accent5"/>
                </a:solidFill>
              </a:rPr>
              <a:t>anche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nella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versione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smtClean="0">
                <a:solidFill>
                  <a:schemeClr val="accent5"/>
                </a:solidFill>
              </a:rPr>
              <a:t>4m.</a:t>
            </a: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736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938491" y="1549400"/>
            <a:ext cx="4205509" cy="3174999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PADME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Screenshot 2015-10-28 11.1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" y="1213948"/>
            <a:ext cx="4908944" cy="4684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5700" y="1866902"/>
            <a:ext cx="41783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</a:rPr>
              <a:t>Il layout </a:t>
            </a:r>
            <a:r>
              <a:rPr lang="en-US" sz="1400" dirty="0" err="1" smtClean="0">
                <a:solidFill>
                  <a:schemeClr val="accent5"/>
                </a:solidFill>
              </a:rPr>
              <a:t>attuale</a:t>
            </a:r>
            <a:r>
              <a:rPr lang="en-US" sz="1400" dirty="0" smtClean="0">
                <a:solidFill>
                  <a:schemeClr val="accent5"/>
                </a:solidFill>
              </a:rPr>
              <a:t> ha </a:t>
            </a:r>
            <a:r>
              <a:rPr lang="en-US" sz="1400" dirty="0" err="1" smtClean="0">
                <a:solidFill>
                  <a:schemeClr val="accent5"/>
                </a:solidFill>
              </a:rPr>
              <a:t>una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distanza</a:t>
            </a:r>
            <a:r>
              <a:rPr lang="en-US" sz="1400" dirty="0" smtClean="0">
                <a:solidFill>
                  <a:schemeClr val="accent5"/>
                </a:solidFill>
              </a:rPr>
              <a:t> di 200 cm </a:t>
            </a:r>
            <a:r>
              <a:rPr lang="en-US" sz="1400" dirty="0" err="1" smtClean="0">
                <a:solidFill>
                  <a:schemeClr val="accent5"/>
                </a:solidFill>
              </a:rPr>
              <a:t>tra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Ecal</a:t>
            </a:r>
            <a:r>
              <a:rPr lang="en-US" sz="1400" dirty="0" smtClean="0">
                <a:solidFill>
                  <a:schemeClr val="accent5"/>
                </a:solidFill>
              </a:rPr>
              <a:t> e target. Un </a:t>
            </a:r>
            <a:r>
              <a:rPr lang="en-US" sz="1400" dirty="0" err="1" smtClean="0">
                <a:solidFill>
                  <a:schemeClr val="accent5"/>
                </a:solidFill>
              </a:rPr>
              <a:t>angolo</a:t>
            </a:r>
            <a:r>
              <a:rPr lang="en-US" sz="1400" dirty="0" smtClean="0">
                <a:solidFill>
                  <a:schemeClr val="accent5"/>
                </a:solidFill>
              </a:rPr>
              <a:t> di </a:t>
            </a:r>
            <a:r>
              <a:rPr lang="en-US" sz="1400" dirty="0" err="1" smtClean="0">
                <a:solidFill>
                  <a:schemeClr val="accent5"/>
                </a:solidFill>
              </a:rPr>
              <a:t>accettanza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smtClean="0">
                <a:solidFill>
                  <a:schemeClr val="accent5"/>
                </a:solidFill>
              </a:rPr>
              <a:t>di ±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smtClean="0">
                <a:solidFill>
                  <a:schemeClr val="accent5"/>
                </a:solidFill>
              </a:rPr>
              <a:t>4</a:t>
            </a:r>
            <a:r>
              <a:rPr lang="en-US" sz="1400" dirty="0" smtClean="0">
                <a:solidFill>
                  <a:schemeClr val="accent5"/>
                </a:solidFill>
              </a:rPr>
              <a:t>.3 </a:t>
            </a:r>
            <a:r>
              <a:rPr lang="en-US" sz="1400" dirty="0" err="1" smtClean="0">
                <a:solidFill>
                  <a:schemeClr val="accent5"/>
                </a:solidFill>
              </a:rPr>
              <a:t>gradi</a:t>
            </a:r>
            <a:r>
              <a:rPr lang="en-US" sz="1400" dirty="0" smtClean="0">
                <a:solidFill>
                  <a:schemeClr val="accent5"/>
                </a:solidFill>
              </a:rPr>
              <a:t>.</a:t>
            </a:r>
            <a:r>
              <a:rPr lang="en-US" sz="1400" dirty="0">
                <a:solidFill>
                  <a:schemeClr val="accent5"/>
                </a:solidFill>
                <a:latin typeface="Symbol" charset="2"/>
                <a:cs typeface="Symbol" charset="2"/>
              </a:rPr>
              <a:t/>
            </a:r>
            <a:br>
              <a:rPr lang="en-US" sz="1400" dirty="0">
                <a:solidFill>
                  <a:schemeClr val="accent5"/>
                </a:solidFill>
                <a:latin typeface="Symbol" charset="2"/>
                <a:cs typeface="Symbol" charset="2"/>
              </a:rPr>
            </a:b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Non e’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ancora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chiaro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quanto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sia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l’ingombro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del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magnete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nella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zone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dei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coil da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verificare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con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il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magnete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appena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arriva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chemeClr val="accent5"/>
                </a:solidFill>
              </a:rPr>
              <a:t>Regione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della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targhetta</a:t>
            </a:r>
            <a:r>
              <a:rPr lang="en-US" sz="1400" dirty="0" smtClean="0">
                <a:solidFill>
                  <a:schemeClr val="accent5"/>
                </a:solidFill>
              </a:rPr>
              <a:t> da </a:t>
            </a:r>
            <a:r>
              <a:rPr lang="en-US" sz="1400" dirty="0" err="1" smtClean="0">
                <a:solidFill>
                  <a:schemeClr val="accent5"/>
                </a:solidFill>
              </a:rPr>
              <a:t>definire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sia</a:t>
            </a:r>
            <a:r>
              <a:rPr lang="en-US" sz="1400" dirty="0" smtClean="0">
                <a:solidFill>
                  <a:schemeClr val="accent5"/>
                </a:solidFill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</a:rPr>
              <a:t>posizione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che</a:t>
            </a:r>
            <a:r>
              <a:rPr lang="en-US" sz="1400" dirty="0" smtClean="0">
                <a:solidFill>
                  <a:schemeClr val="accent5"/>
                </a:solidFill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</a:rPr>
              <a:t>geometria</a:t>
            </a:r>
            <a:r>
              <a:rPr lang="en-US" sz="1400" dirty="0" smtClean="0">
                <a:solidFill>
                  <a:schemeClr val="accent5"/>
                </a:solidFill>
              </a:rPr>
              <a:t>. (</a:t>
            </a:r>
            <a:r>
              <a:rPr lang="en-US" sz="1400" dirty="0" err="1" smtClean="0">
                <a:solidFill>
                  <a:schemeClr val="accent5"/>
                </a:solidFill>
              </a:rPr>
              <a:t>Dentro</a:t>
            </a:r>
            <a:r>
              <a:rPr lang="en-US" sz="1400" dirty="0" smtClean="0">
                <a:solidFill>
                  <a:schemeClr val="accent5"/>
                </a:solidFill>
              </a:rPr>
              <a:t> o </a:t>
            </a:r>
            <a:r>
              <a:rPr lang="en-US" sz="1400" dirty="0" err="1" smtClean="0">
                <a:solidFill>
                  <a:schemeClr val="accent5"/>
                </a:solidFill>
              </a:rPr>
              <a:t>fuori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</a:rPr>
              <a:t>dai</a:t>
            </a:r>
            <a:r>
              <a:rPr lang="en-US" sz="1400" dirty="0" smtClean="0">
                <a:solidFill>
                  <a:schemeClr val="accent5"/>
                </a:solidFill>
              </a:rPr>
              <a:t> coil?)</a:t>
            </a:r>
          </a:p>
        </p:txBody>
      </p:sp>
    </p:spTree>
    <p:extLst>
      <p:ext uri="{BB962C8B-B14F-4D97-AF65-F5344CB8AC3E}">
        <p14:creationId xmlns:p14="http://schemas.microsoft.com/office/powerpoint/2010/main" val="230602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89" y="1888154"/>
            <a:ext cx="5161550" cy="3836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</p:spPr>
        <p:txBody>
          <a:bodyPr/>
          <a:lstStyle/>
          <a:p>
            <a:r>
              <a:rPr lang="en-US" dirty="0" smtClean="0"/>
              <a:t>Schema di PADME invisible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5BEF-493A-904B-8904-C16E77879371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31930" y="4089400"/>
            <a:ext cx="927183" cy="391042"/>
          </a:xfrm>
          <a:prstGeom prst="straightConnector1">
            <a:avLst/>
          </a:prstGeom>
          <a:ln>
            <a:solidFill>
              <a:srgbClr val="FD424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055048" y="2571750"/>
            <a:ext cx="3041199" cy="146179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055048" y="3797329"/>
            <a:ext cx="4268772" cy="236591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22280" y="1420339"/>
            <a:ext cx="31841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82006"/>
                </a:solidFill>
              </a:rPr>
              <a:t>Dipolo</a:t>
            </a:r>
            <a:r>
              <a:rPr lang="en-US" dirty="0" smtClean="0">
                <a:solidFill>
                  <a:srgbClr val="082006"/>
                </a:solidFill>
              </a:rPr>
              <a:t> MBP-S (transfer line SPS)</a:t>
            </a:r>
          </a:p>
          <a:p>
            <a:r>
              <a:rPr lang="en-US" sz="1200" dirty="0" smtClean="0">
                <a:solidFill>
                  <a:srgbClr val="082006"/>
                </a:solidFill>
              </a:rPr>
              <a:t>Parte </a:t>
            </a:r>
            <a:r>
              <a:rPr lang="en-US" sz="1200" dirty="0" err="1" smtClean="0">
                <a:solidFill>
                  <a:srgbClr val="082006"/>
                </a:solidFill>
              </a:rPr>
              <a:t>superiore</a:t>
            </a:r>
            <a:r>
              <a:rPr lang="en-US" sz="1200" dirty="0" smtClean="0">
                <a:solidFill>
                  <a:srgbClr val="082006"/>
                </a:solidFill>
              </a:rPr>
              <a:t> non </a:t>
            </a:r>
            <a:r>
              <a:rPr lang="en-US" sz="1200" dirty="0" err="1" smtClean="0">
                <a:solidFill>
                  <a:srgbClr val="082006"/>
                </a:solidFill>
              </a:rPr>
              <a:t>mostrata</a:t>
            </a:r>
            <a:endParaRPr lang="en-US" sz="1200" dirty="0">
              <a:solidFill>
                <a:srgbClr val="08200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80" y="2786722"/>
            <a:ext cx="2552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</a:t>
            </a:r>
            <a:r>
              <a:rPr lang="en-US" dirty="0" err="1" smtClean="0"/>
              <a:t>attivo</a:t>
            </a:r>
            <a:endParaRPr lang="en-US" dirty="0" smtClean="0"/>
          </a:p>
          <a:p>
            <a:r>
              <a:rPr lang="en-US" sz="1200" dirty="0" smtClean="0"/>
              <a:t>50-100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di diamante </a:t>
            </a:r>
            <a:r>
              <a:rPr lang="en-US" sz="1200" dirty="0" err="1" smtClean="0"/>
              <a:t>segmentato</a:t>
            </a:r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2034387" y="3328020"/>
            <a:ext cx="924726" cy="705528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3450" y="5224435"/>
            <a:ext cx="2630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Veto per </a:t>
            </a:r>
            <a:r>
              <a:rPr lang="en-US" dirty="0" err="1" smtClean="0"/>
              <a:t>elettroni</a:t>
            </a:r>
            <a:endParaRPr lang="en-US" dirty="0" smtClean="0"/>
          </a:p>
          <a:p>
            <a:r>
              <a:rPr lang="en-US" sz="1200" dirty="0" err="1" smtClean="0"/>
              <a:t>Scintillatori</a:t>
            </a:r>
            <a:r>
              <a:rPr lang="en-US" sz="1200" dirty="0" smtClean="0"/>
              <a:t> 1 cm, </a:t>
            </a:r>
            <a:r>
              <a:rPr lang="en-US" sz="1200" dirty="0" err="1" smtClean="0"/>
              <a:t>lettura</a:t>
            </a:r>
            <a:r>
              <a:rPr lang="en-US" sz="1200" dirty="0"/>
              <a:t> </a:t>
            </a:r>
            <a:r>
              <a:rPr lang="en-US" sz="1200" dirty="0" err="1" smtClean="0"/>
              <a:t>SiPM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704980" y="4135764"/>
            <a:ext cx="990881" cy="1294462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04980" y="1974337"/>
            <a:ext cx="454783" cy="668519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323820" y="3612663"/>
            <a:ext cx="432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A’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22133" y="3084980"/>
            <a:ext cx="1676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21256F"/>
                </a:solidFill>
              </a:rPr>
              <a:t>Calorimetro</a:t>
            </a:r>
            <a:endParaRPr lang="en-US" dirty="0" smtClean="0">
              <a:solidFill>
                <a:srgbClr val="21256F"/>
              </a:solidFill>
            </a:endParaRPr>
          </a:p>
          <a:p>
            <a:r>
              <a:rPr lang="en-US" sz="1200" dirty="0" err="1" smtClean="0">
                <a:solidFill>
                  <a:srgbClr val="21256F"/>
                </a:solidFill>
              </a:rPr>
              <a:t>Cristalli</a:t>
            </a:r>
            <a:r>
              <a:rPr lang="en-US" sz="1200" dirty="0" smtClean="0">
                <a:solidFill>
                  <a:srgbClr val="21256F"/>
                </a:solidFill>
              </a:rPr>
              <a:t> di BGO 1×1cm</a:t>
            </a:r>
            <a:r>
              <a:rPr lang="en-US" sz="1200" baseline="30000" dirty="0" smtClean="0">
                <a:solidFill>
                  <a:srgbClr val="21256F"/>
                </a:solidFill>
              </a:rPr>
              <a:t>2</a:t>
            </a:r>
            <a:endParaRPr lang="en-US" sz="1200" baseline="30000" dirty="0">
              <a:solidFill>
                <a:srgbClr val="21256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28174" y="858311"/>
            <a:ext cx="2127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Veto per </a:t>
            </a:r>
            <a:r>
              <a:rPr lang="en-US" dirty="0" err="1" smtClean="0"/>
              <a:t>positroni</a:t>
            </a:r>
            <a:endParaRPr lang="en-US" dirty="0" smtClean="0"/>
          </a:p>
          <a:p>
            <a:r>
              <a:rPr lang="en-US" sz="1200" dirty="0" err="1" smtClean="0"/>
              <a:t>Scintillatori</a:t>
            </a:r>
            <a:r>
              <a:rPr lang="en-US" sz="1200" dirty="0" smtClean="0"/>
              <a:t> 1 cm, </a:t>
            </a:r>
            <a:r>
              <a:rPr lang="en-US" sz="1200" dirty="0" err="1"/>
              <a:t>lettura</a:t>
            </a:r>
            <a:r>
              <a:rPr lang="en-US" sz="1200" dirty="0"/>
              <a:t> </a:t>
            </a:r>
            <a:r>
              <a:rPr lang="en-US" sz="1200" dirty="0" err="1" smtClean="0"/>
              <a:t>SiPM</a:t>
            </a:r>
            <a:endParaRPr lang="en-US" sz="1200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172624" y="1568553"/>
            <a:ext cx="531730" cy="722999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46951" y="1613115"/>
            <a:ext cx="2027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1256F"/>
                </a:solidFill>
              </a:rPr>
              <a:t>Veto “small angle”</a:t>
            </a:r>
          </a:p>
          <a:p>
            <a:r>
              <a:rPr lang="en-US" sz="1200" dirty="0" smtClean="0">
                <a:solidFill>
                  <a:srgbClr val="21256F"/>
                </a:solidFill>
              </a:rPr>
              <a:t>BaF</a:t>
            </a:r>
            <a:r>
              <a:rPr lang="en-US" sz="1200" baseline="-25000" dirty="0" smtClean="0">
                <a:solidFill>
                  <a:srgbClr val="21256F"/>
                </a:solidFill>
              </a:rPr>
              <a:t>2</a:t>
            </a:r>
            <a:r>
              <a:rPr lang="en-US" sz="1200" dirty="0" smtClean="0">
                <a:solidFill>
                  <a:srgbClr val="21256F"/>
                </a:solidFill>
              </a:rPr>
              <a:t> o </a:t>
            </a:r>
            <a:r>
              <a:rPr lang="en-US" sz="1200" dirty="0" err="1" smtClean="0">
                <a:solidFill>
                  <a:srgbClr val="21256F"/>
                </a:solidFill>
              </a:rPr>
              <a:t>cristallo</a:t>
            </a:r>
            <a:r>
              <a:rPr lang="en-US" sz="1200" dirty="0" smtClean="0">
                <a:solidFill>
                  <a:srgbClr val="21256F"/>
                </a:solidFill>
              </a:rPr>
              <a:t> </a:t>
            </a:r>
            <a:r>
              <a:rPr lang="en-US" sz="1200" dirty="0" err="1" smtClean="0">
                <a:solidFill>
                  <a:srgbClr val="21256F"/>
                </a:solidFill>
              </a:rPr>
              <a:t>veloce</a:t>
            </a:r>
            <a:endParaRPr lang="en-US" sz="1200" baseline="-25000" dirty="0">
              <a:solidFill>
                <a:srgbClr val="21256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02754" y="2644827"/>
            <a:ext cx="279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chemeClr val="accent1"/>
              </a:solidFill>
              <a:latin typeface="Symbol" charset="2"/>
              <a:cs typeface="Symbol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5122" y="4363163"/>
            <a:ext cx="202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4245"/>
                </a:solidFill>
              </a:rPr>
              <a:t>Fascio</a:t>
            </a:r>
            <a:r>
              <a:rPr lang="en-US" dirty="0" smtClean="0">
                <a:solidFill>
                  <a:srgbClr val="D64245"/>
                </a:solidFill>
              </a:rPr>
              <a:t> di </a:t>
            </a:r>
            <a:r>
              <a:rPr lang="en-US" dirty="0" err="1" smtClean="0">
                <a:solidFill>
                  <a:srgbClr val="D64245"/>
                </a:solidFill>
              </a:rPr>
              <a:t>positroni</a:t>
            </a:r>
            <a:endParaRPr lang="en-US" dirty="0" smtClean="0">
              <a:solidFill>
                <a:srgbClr val="D64245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3817969" y="1568553"/>
            <a:ext cx="1886385" cy="1842638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629382" y="2488741"/>
            <a:ext cx="5476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 smtClean="0">
                <a:solidFill>
                  <a:srgbClr val="433C56"/>
                </a:solidFill>
              </a:rPr>
              <a:t>Vuoto</a:t>
            </a:r>
            <a:endParaRPr lang="en-US" sz="1050" dirty="0">
              <a:solidFill>
                <a:srgbClr val="433C56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943431" y="2721690"/>
            <a:ext cx="2403497" cy="1365744"/>
          </a:xfrm>
          <a:custGeom>
            <a:avLst/>
            <a:gdLst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644136 w 2299730"/>
              <a:gd name="connsiteY1" fmla="*/ 508000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36721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72120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72120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72120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72120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72120 w 2299730"/>
              <a:gd name="connsiteY1" fmla="*/ 415778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93905 w 2299730"/>
              <a:gd name="connsiteY1" fmla="*/ 407132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93905 w 2299730"/>
              <a:gd name="connsiteY1" fmla="*/ 407132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93905 w 2299730"/>
              <a:gd name="connsiteY1" fmla="*/ 407132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93905 w 2299730"/>
              <a:gd name="connsiteY1" fmla="*/ 407132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793905 w 2299730"/>
              <a:gd name="connsiteY1" fmla="*/ 407132 h 1338648"/>
              <a:gd name="connsiteX2" fmla="*/ 2299730 w 2299730"/>
              <a:gd name="connsiteY2" fmla="*/ 0 h 1338648"/>
              <a:gd name="connsiteX0" fmla="*/ 0 w 2299730"/>
              <a:gd name="connsiteY0" fmla="*/ 1338648 h 1338648"/>
              <a:gd name="connsiteX1" fmla="*/ 1856536 w 2299730"/>
              <a:gd name="connsiteY1" fmla="*/ 358138 h 1338648"/>
              <a:gd name="connsiteX2" fmla="*/ 2299730 w 2299730"/>
              <a:gd name="connsiteY2" fmla="*/ 0 h 1338648"/>
              <a:gd name="connsiteX0" fmla="*/ 0 w 1910148"/>
              <a:gd name="connsiteY0" fmla="*/ 1160928 h 1160928"/>
              <a:gd name="connsiteX1" fmla="*/ 1466954 w 1910148"/>
              <a:gd name="connsiteY1" fmla="*/ 358138 h 1160928"/>
              <a:gd name="connsiteX2" fmla="*/ 1910148 w 1910148"/>
              <a:gd name="connsiteY2" fmla="*/ 0 h 1160928"/>
              <a:gd name="connsiteX0" fmla="*/ 0 w 1910148"/>
              <a:gd name="connsiteY0" fmla="*/ 1160928 h 1160928"/>
              <a:gd name="connsiteX1" fmla="*/ 1466954 w 1910148"/>
              <a:gd name="connsiteY1" fmla="*/ 358138 h 1160928"/>
              <a:gd name="connsiteX2" fmla="*/ 1910148 w 1910148"/>
              <a:gd name="connsiteY2" fmla="*/ 0 h 1160928"/>
              <a:gd name="connsiteX0" fmla="*/ 0 w 1910148"/>
              <a:gd name="connsiteY0" fmla="*/ 1160928 h 1160928"/>
              <a:gd name="connsiteX1" fmla="*/ 1466954 w 1910148"/>
              <a:gd name="connsiteY1" fmla="*/ 358138 h 1160928"/>
              <a:gd name="connsiteX2" fmla="*/ 1910148 w 1910148"/>
              <a:gd name="connsiteY2" fmla="*/ 0 h 1160928"/>
              <a:gd name="connsiteX0" fmla="*/ 0 w 1910148"/>
              <a:gd name="connsiteY0" fmla="*/ 1160928 h 1160928"/>
              <a:gd name="connsiteX1" fmla="*/ 1466954 w 1910148"/>
              <a:gd name="connsiteY1" fmla="*/ 358138 h 1160928"/>
              <a:gd name="connsiteX2" fmla="*/ 1910148 w 1910148"/>
              <a:gd name="connsiteY2" fmla="*/ 0 h 1160928"/>
              <a:gd name="connsiteX0" fmla="*/ 0 w 1910148"/>
              <a:gd name="connsiteY0" fmla="*/ 1160928 h 1160928"/>
              <a:gd name="connsiteX1" fmla="*/ 1174767 w 1910148"/>
              <a:gd name="connsiteY1" fmla="*/ 546521 h 1160928"/>
              <a:gd name="connsiteX2" fmla="*/ 1910148 w 1910148"/>
              <a:gd name="connsiteY2" fmla="*/ 0 h 1160928"/>
              <a:gd name="connsiteX0" fmla="*/ 0 w 1906789"/>
              <a:gd name="connsiteY0" fmla="*/ 1146710 h 1146710"/>
              <a:gd name="connsiteX1" fmla="*/ 1174767 w 1906789"/>
              <a:gd name="connsiteY1" fmla="*/ 532303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2303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2303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81483 w 1906789"/>
              <a:gd name="connsiteY1" fmla="*/ 550075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174767 w 1906789"/>
              <a:gd name="connsiteY1" fmla="*/ 535857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208351 w 1906789"/>
              <a:gd name="connsiteY1" fmla="*/ 532302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211710 w 1906789"/>
              <a:gd name="connsiteY1" fmla="*/ 507421 h 1146710"/>
              <a:gd name="connsiteX2" fmla="*/ 1906789 w 1906789"/>
              <a:gd name="connsiteY2" fmla="*/ 0 h 1146710"/>
              <a:gd name="connsiteX0" fmla="*/ 0 w 1906789"/>
              <a:gd name="connsiteY0" fmla="*/ 1146710 h 1146710"/>
              <a:gd name="connsiteX1" fmla="*/ 1211710 w 1906789"/>
              <a:gd name="connsiteY1" fmla="*/ 507421 h 1146710"/>
              <a:gd name="connsiteX2" fmla="*/ 1906789 w 1906789"/>
              <a:gd name="connsiteY2" fmla="*/ 0 h 114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6789" h="1146710">
                <a:moveTo>
                  <a:pt x="0" y="1146710"/>
                </a:moveTo>
                <a:cubicBezTo>
                  <a:pt x="700860" y="814602"/>
                  <a:pt x="880478" y="712757"/>
                  <a:pt x="1211710" y="507421"/>
                </a:cubicBezTo>
                <a:cubicBezTo>
                  <a:pt x="1542942" y="302085"/>
                  <a:pt x="1626806" y="209682"/>
                  <a:pt x="1906789" y="0"/>
                </a:cubicBezTo>
              </a:path>
            </a:pathLst>
          </a:custGeom>
          <a:ln>
            <a:solidFill>
              <a:srgbClr val="FD42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6" idx="2"/>
          </p:cNvCxnSpPr>
          <p:nvPr/>
        </p:nvCxnSpPr>
        <p:spPr>
          <a:xfrm flipV="1">
            <a:off x="5346928" y="2025650"/>
            <a:ext cx="987197" cy="696040"/>
          </a:xfrm>
          <a:prstGeom prst="straightConnector1">
            <a:avLst/>
          </a:prstGeom>
          <a:ln>
            <a:solidFill>
              <a:srgbClr val="FD424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da </a:t>
            </a:r>
            <a:r>
              <a:rPr lang="en-US" dirty="0" err="1" smtClean="0"/>
              <a:t>vuoto</a:t>
            </a:r>
            <a:r>
              <a:rPr lang="en-US" dirty="0" smtClean="0"/>
              <a:t> e </a:t>
            </a:r>
            <a:r>
              <a:rPr lang="en-US" dirty="0" err="1" smtClean="0"/>
              <a:t>veti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A2EA-D936-D34D-820D-6778481F715E}" type="datetime1">
              <a:rPr lang="en-GB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Raggi, PADME Collaboration Meeting 10/2015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shot 2015-10-28 11.31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906"/>
            <a:ext cx="5973104" cy="443688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38491" y="2971800"/>
            <a:ext cx="4205509" cy="2768599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38491" y="3372569"/>
            <a:ext cx="41783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</a:rPr>
              <a:t>Primo </a:t>
            </a:r>
            <a:r>
              <a:rPr lang="en-US" sz="1400" dirty="0" err="1" smtClean="0">
                <a:solidFill>
                  <a:schemeClr val="accent5"/>
                </a:solidFill>
              </a:rPr>
              <a:t>disegno</a:t>
            </a:r>
            <a:r>
              <a:rPr lang="en-US" sz="1400" dirty="0" smtClean="0">
                <a:solidFill>
                  <a:schemeClr val="accent5"/>
                </a:solidFill>
              </a:rPr>
              <a:t> con </a:t>
            </a:r>
            <a:r>
              <a:rPr lang="en-US" sz="1400" dirty="0" err="1" smtClean="0">
                <a:solidFill>
                  <a:schemeClr val="accent5"/>
                </a:solidFill>
              </a:rPr>
              <a:t>i</a:t>
            </a:r>
            <a:r>
              <a:rPr lang="en-US" sz="1400" dirty="0" smtClean="0">
                <a:solidFill>
                  <a:schemeClr val="accent5"/>
                </a:solidFill>
              </a:rPr>
              <a:t> veto </a:t>
            </a:r>
            <a:r>
              <a:rPr lang="en-US" sz="1400" dirty="0" err="1" smtClean="0">
                <a:solidFill>
                  <a:schemeClr val="accent5"/>
                </a:solidFill>
              </a:rPr>
              <a:t>fuori</a:t>
            </a:r>
            <a:r>
              <a:rPr lang="en-US" sz="1400" dirty="0" smtClean="0">
                <a:solidFill>
                  <a:schemeClr val="accent5"/>
                </a:solidFill>
              </a:rPr>
              <a:t> dal </a:t>
            </a:r>
            <a:r>
              <a:rPr lang="en-US" sz="1400" dirty="0" err="1" smtClean="0">
                <a:solidFill>
                  <a:schemeClr val="accent5"/>
                </a:solidFill>
              </a:rPr>
              <a:t>vuoto</a:t>
            </a: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Il positron veto ad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alte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energie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dovra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’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necessariamente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essere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messo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vuoto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per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minimizzare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la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distanza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rispetto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al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fascio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Potrebbe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valere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la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pena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di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mettere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tutti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I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veti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in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vuoto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per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rilasciare</a:t>
            </a:r>
            <a:r>
              <a:rPr lang="en-US" sz="1400" dirty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le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richieste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sulla</a:t>
            </a:r>
            <a:r>
              <a:rPr lang="en-US" sz="1400" dirty="0" smtClean="0">
                <a:solidFill>
                  <a:schemeClr val="accent5"/>
                </a:solidFill>
                <a:latin typeface="+mj-lt"/>
                <a:cs typeface="Symbol" charset="2"/>
              </a:rPr>
              <a:t> camera da </a:t>
            </a:r>
            <a:r>
              <a:rPr lang="en-US" sz="1400" dirty="0" err="1" smtClean="0">
                <a:solidFill>
                  <a:schemeClr val="accent5"/>
                </a:solidFill>
                <a:latin typeface="+mj-lt"/>
                <a:cs typeface="Symbol" charset="2"/>
              </a:rPr>
              <a:t>vuoto</a:t>
            </a:r>
            <a:endParaRPr lang="en-US" sz="1400" dirty="0">
              <a:solidFill>
                <a:schemeClr val="accent5"/>
              </a:solidFill>
              <a:latin typeface="+mj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72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14987</TotalTime>
  <Words>3703</Words>
  <Application>Microsoft Macintosh PowerPoint</Application>
  <PresentationFormat>On-screen Show (4:3)</PresentationFormat>
  <Paragraphs>605</Paragraphs>
  <Slides>45</Slides>
  <Notes>0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Custom Design</vt:lpstr>
      <vt:lpstr>PADME: Stato della proposta e piano 2016-2018</vt:lpstr>
      <vt:lpstr>Technical Proposal</vt:lpstr>
      <vt:lpstr>Technical Proposal</vt:lpstr>
      <vt:lpstr>Stato attuale: decadimenti visibili</vt:lpstr>
      <vt:lpstr>Stato attuale: decadimenti invisibili</vt:lpstr>
      <vt:lpstr>BTF dove siamo?</vt:lpstr>
      <vt:lpstr>Present PADME layout</vt:lpstr>
      <vt:lpstr>Schema di PADME invisible</vt:lpstr>
      <vt:lpstr>Camera da vuoto e veti</vt:lpstr>
      <vt:lpstr>Layout e dimensione del calorimetro</vt:lpstr>
      <vt:lpstr>Monte Carlo</vt:lpstr>
      <vt:lpstr>Status of the MC</vt:lpstr>
      <vt:lpstr>Fondi principali</vt:lpstr>
      <vt:lpstr>Sensibilità di PADME-invisible</vt:lpstr>
      <vt:lpstr>Cristalli cercasi… non piu’?</vt:lpstr>
      <vt:lpstr>Active target</vt:lpstr>
      <vt:lpstr>Magnete</vt:lpstr>
      <vt:lpstr>Calorimetro e DAQ</vt:lpstr>
      <vt:lpstr>Anagrafica PADME</vt:lpstr>
      <vt:lpstr>Piano finanziario PADME CSN1</vt:lpstr>
      <vt:lpstr>PowerPoint Presentation</vt:lpstr>
      <vt:lpstr>Richieste 2016</vt:lpstr>
      <vt:lpstr>Referaggio e Milestones 2016</vt:lpstr>
      <vt:lpstr>Referee report CSN1 2016</vt:lpstr>
      <vt:lpstr>PADME e il white paper CSN1</vt:lpstr>
      <vt:lpstr>Lettera CSN1 alla giunta esecutiva</vt:lpstr>
      <vt:lpstr>Sofia university MOU</vt:lpstr>
      <vt:lpstr>Progetto MAE italia-USA</vt:lpstr>
      <vt:lpstr>Collaborazione con Mainz</vt:lpstr>
      <vt:lpstr>Possibile schedule</vt:lpstr>
      <vt:lpstr>Next steps</vt:lpstr>
      <vt:lpstr>L’inizio di un’avventura</vt:lpstr>
      <vt:lpstr>PADME episode II:  more on dark sector physics</vt:lpstr>
      <vt:lpstr>PADME episode III: more experiments</vt:lpstr>
      <vt:lpstr>Episode IV: invisible dump search at LNF?</vt:lpstr>
      <vt:lpstr>B field map</vt:lpstr>
      <vt:lpstr>B field extrapolation</vt:lpstr>
      <vt:lpstr>The simplest dark sector model</vt:lpstr>
      <vt:lpstr>A’ production and decays</vt:lpstr>
      <vt:lpstr>The PADME approach</vt:lpstr>
      <vt:lpstr>The PADME experiment</vt:lpstr>
      <vt:lpstr>Decay to invisible signal selection</vt:lpstr>
      <vt:lpstr>gg normalization</vt:lpstr>
      <vt:lpstr>PowerPoint Presentation</vt:lpstr>
      <vt:lpstr>Zoom on (high energy) positron veto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Valente</dc:creator>
  <cp:lastModifiedBy>Mauro Raggi</cp:lastModifiedBy>
  <cp:revision>377</cp:revision>
  <dcterms:created xsi:type="dcterms:W3CDTF">2015-06-27T06:15:09Z</dcterms:created>
  <dcterms:modified xsi:type="dcterms:W3CDTF">2015-10-29T08:38:37Z</dcterms:modified>
</cp:coreProperties>
</file>