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33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49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22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17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13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83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5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17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79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33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43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B61D-4CCC-4C4F-8FA5-A2D2EDF053B5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7768B-B190-4D60-92CB-2430CD006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97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emf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emf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5536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activities carried out in LISOC </a:t>
            </a:r>
            <a:r>
              <a:rPr lang="en-US" dirty="0" smtClean="0"/>
              <a:t>- Laboratory </a:t>
            </a:r>
            <a:r>
              <a:rPr lang="en-US" dirty="0"/>
              <a:t>of Industrial and Synthetic Organic Chemistry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97372" y="4077072"/>
            <a:ext cx="7272808" cy="100811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Dipartimento di Chimica e Tecnologie Chimiche,</a:t>
            </a:r>
          </a:p>
          <a:p>
            <a:r>
              <a:rPr lang="it-IT" sz="2400" dirty="0" smtClean="0"/>
              <a:t>Cubo 12/C, piano terra</a:t>
            </a:r>
            <a:endParaRPr lang="it-IT" sz="2400" dirty="0"/>
          </a:p>
        </p:txBody>
      </p:sp>
      <p:pic>
        <p:nvPicPr>
          <p:cNvPr id="1027" name="Picture 3" descr="C:\Users\Unical\Documents\Documenti Word + PDF + PPT\Dipartimento CTC\Laboratori Dipartimentali - Dicembre 2014\Laboratori CTC - corretti - 13.02.2015\Laboratori di Ricerca\LISOC (Gabriele)\Foto LISOC (Gabriele)\20150109_123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265231" cy="16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569"/>
            <a:ext cx="2494620" cy="16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94519" y="5030485"/>
            <a:ext cx="4854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Coordinatore:  Prof. Bartolo Gabriele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99520" y="5704705"/>
            <a:ext cx="3544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bartolo.gabriele@unical.it</a:t>
            </a:r>
          </a:p>
          <a:p>
            <a:r>
              <a:rPr lang="it-IT" sz="2400" b="1" i="1" dirty="0" smtClean="0"/>
              <a:t>            www.lisoc.it</a:t>
            </a:r>
            <a:endParaRPr lang="it-IT" sz="2400" b="1" i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" y="5858692"/>
            <a:ext cx="25177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30" y="458588"/>
            <a:ext cx="1243268" cy="130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34751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i="1" u="sng" dirty="0" smtClean="0">
                <a:solidFill>
                  <a:prstClr val="black"/>
                </a:solidFill>
              </a:rPr>
              <a:t>Esempi di molecole bioattive</a:t>
            </a:r>
            <a:endParaRPr lang="it-IT" sz="1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894184"/>
              </p:ext>
            </p:extLst>
          </p:nvPr>
        </p:nvGraphicFramePr>
        <p:xfrm>
          <a:off x="1402668" y="692696"/>
          <a:ext cx="5974952" cy="144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CS ChemDraw Drawing" r:id="rId3" imgW="3585600" imgH="865440" progId="ChemDraw.Document.6.0">
                  <p:embed/>
                </p:oleObj>
              </mc:Choice>
              <mc:Fallback>
                <p:oleObj name="CS ChemDraw Drawing" r:id="rId3" imgW="3585600" imgH="86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2668" y="692696"/>
                        <a:ext cx="5974952" cy="144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Immagine 10" descr="Foto molecole brevet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41" y="2420888"/>
            <a:ext cx="3600400" cy="269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86550"/>
            <a:ext cx="6352134" cy="2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34751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i="1" u="sng" dirty="0" smtClean="0">
                <a:solidFill>
                  <a:prstClr val="black"/>
                </a:solidFill>
              </a:rPr>
              <a:t>Esempi di molecole bioattive</a:t>
            </a:r>
            <a:endParaRPr lang="it-IT" sz="1400" b="1" u="sng" dirty="0">
              <a:solidFill>
                <a:prstClr val="black"/>
              </a:solidFill>
            </a:endParaRPr>
          </a:p>
        </p:txBody>
      </p:sp>
      <p:pic>
        <p:nvPicPr>
          <p:cNvPr id="34" name="Immagine 3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37346"/>
            <a:ext cx="7704335" cy="2536234"/>
          </a:xfrm>
          <a:prstGeom prst="rect">
            <a:avLst/>
          </a:prstGeom>
          <a:noFill/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651826"/>
              </p:ext>
            </p:extLst>
          </p:nvPr>
        </p:nvGraphicFramePr>
        <p:xfrm>
          <a:off x="1691680" y="764704"/>
          <a:ext cx="5616624" cy="118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CS ChemDraw Drawing" r:id="rId4" imgW="4100040" imgH="865440" progId="ChemDraw.Document.6.0">
                  <p:embed/>
                </p:oleObj>
              </mc:Choice>
              <mc:Fallback>
                <p:oleObj name="CS ChemDraw Drawing" r:id="rId4" imgW="4100040" imgH="86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764704"/>
                        <a:ext cx="5616624" cy="1185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0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34" y="5621619"/>
            <a:ext cx="4055690" cy="28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3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34751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i="1" u="sng" dirty="0" smtClean="0">
                <a:solidFill>
                  <a:prstClr val="black"/>
                </a:solidFill>
              </a:rPr>
              <a:t>Esempi di molecole bioattive</a:t>
            </a:r>
            <a:endParaRPr lang="it-IT" sz="1400" b="1" u="sng" dirty="0">
              <a:solidFill>
                <a:prstClr val="black"/>
              </a:solidFill>
            </a:endParaRPr>
          </a:p>
        </p:txBody>
      </p:sp>
      <p:pic>
        <p:nvPicPr>
          <p:cNvPr id="4" name="Immagine 1" descr="M20 RH2l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149519" cy="279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3" y="5651674"/>
            <a:ext cx="8511447" cy="64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112445"/>
              </p:ext>
            </p:extLst>
          </p:nvPr>
        </p:nvGraphicFramePr>
        <p:xfrm>
          <a:off x="179512" y="342528"/>
          <a:ext cx="8586142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CS ChemDraw Drawing" r:id="rId5" imgW="6714000" imgH="3378240" progId="ChemDraw.Document.6.0">
                  <p:embed/>
                </p:oleObj>
              </mc:Choice>
              <mc:Fallback>
                <p:oleObj name="CS ChemDraw Drawing" r:id="rId5" imgW="6714000" imgH="3378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342528"/>
                        <a:ext cx="8586142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6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34751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i="1" u="sng" dirty="0" smtClean="0">
                <a:solidFill>
                  <a:prstClr val="black"/>
                </a:solidFill>
              </a:rPr>
              <a:t>Esempi di molecole bioattive</a:t>
            </a:r>
            <a:endParaRPr lang="it-IT" sz="1400" b="1" u="sng" dirty="0">
              <a:solidFill>
                <a:prstClr val="black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6435"/>
            <a:ext cx="526513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74188"/>
              </p:ext>
            </p:extLst>
          </p:nvPr>
        </p:nvGraphicFramePr>
        <p:xfrm>
          <a:off x="539552" y="548680"/>
          <a:ext cx="8105899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CS ChemDraw Drawing" r:id="rId4" imgW="5795640" imgH="1544400" progId="ChemDraw.Document.6.0">
                  <p:embed/>
                </p:oleObj>
              </mc:Choice>
              <mc:Fallback>
                <p:oleObj name="CS ChemDraw Drawing" r:id="rId4" imgW="5795640" imgH="1544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548680"/>
                        <a:ext cx="8105899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24039"/>
              </p:ext>
            </p:extLst>
          </p:nvPr>
        </p:nvGraphicFramePr>
        <p:xfrm>
          <a:off x="1367644" y="4509120"/>
          <a:ext cx="5886806" cy="123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CS ChemDraw Drawing" r:id="rId6" imgW="3355560" imgH="704880" progId="ChemDraw.Document.6.0">
                  <p:embed/>
                </p:oleObj>
              </mc:Choice>
              <mc:Fallback>
                <p:oleObj name="CS ChemDraw Drawing" r:id="rId6" imgW="3355560" imgH="704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7644" y="4509120"/>
                        <a:ext cx="5886806" cy="1236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53" name="Picture 8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35655"/>
            <a:ext cx="5184576" cy="29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355566"/>
            <a:ext cx="92170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900" b="1" i="1" u="sng" dirty="0" smtClean="0">
                <a:solidFill>
                  <a:prstClr val="black"/>
                </a:solidFill>
              </a:rPr>
              <a:t>Molecole finalizzate alla produzione di nuovi materiali:  </a:t>
            </a:r>
            <a:r>
              <a:rPr lang="it-IT" sz="1900" b="1" u="sng" dirty="0" smtClean="0">
                <a:solidFill>
                  <a:prstClr val="black"/>
                </a:solidFill>
              </a:rPr>
              <a:t>alcuni esempi rappresentativi</a:t>
            </a:r>
            <a:endParaRPr lang="it-IT" sz="19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89380"/>
              </p:ext>
            </p:extLst>
          </p:nvPr>
        </p:nvGraphicFramePr>
        <p:xfrm>
          <a:off x="467544" y="980728"/>
          <a:ext cx="7929118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CS ChemDraw Drawing" r:id="rId3" imgW="4885200" imgH="3149280" progId="ChemDraw.Document.6.0">
                  <p:embed/>
                </p:oleObj>
              </mc:Choice>
              <mc:Fallback>
                <p:oleObj name="CS ChemDraw Drawing" r:id="rId3" imgW="4885200" imgH="3149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980728"/>
                        <a:ext cx="7929118" cy="51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34751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i="1" u="sng" dirty="0" smtClean="0">
                <a:solidFill>
                  <a:prstClr val="black"/>
                </a:solidFill>
              </a:rPr>
              <a:t>Esempi di molecole finalizzate alla produzione di materiali</a:t>
            </a:r>
            <a:endParaRPr lang="it-IT" sz="1400" b="1" u="sng" dirty="0">
              <a:solidFill>
                <a:prstClr val="black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42024"/>
            <a:ext cx="368109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224740"/>
              </p:ext>
            </p:extLst>
          </p:nvPr>
        </p:nvGraphicFramePr>
        <p:xfrm>
          <a:off x="539552" y="426141"/>
          <a:ext cx="7776864" cy="3880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CS ChemDraw Drawing" r:id="rId4" imgW="6450840" imgH="3220200" progId="ChemDraw.Document.6.0">
                  <p:embed/>
                </p:oleObj>
              </mc:Choice>
              <mc:Fallback>
                <p:oleObj name="CS ChemDraw Drawing" r:id="rId4" imgW="6450840" imgH="3220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426141"/>
                        <a:ext cx="7776864" cy="3880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18783"/>
            <a:ext cx="3749351" cy="44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5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7102" y="90040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i="1" u="sng" dirty="0" smtClean="0">
                <a:solidFill>
                  <a:prstClr val="black"/>
                </a:solidFill>
              </a:rPr>
              <a:t>Esempi di molecole finalizzate alla produzione di materiali</a:t>
            </a:r>
            <a:endParaRPr lang="it-IT" sz="1400" b="1" u="sng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22" y="2420888"/>
            <a:ext cx="4104456" cy="292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040651"/>
              </p:ext>
            </p:extLst>
          </p:nvPr>
        </p:nvGraphicFramePr>
        <p:xfrm>
          <a:off x="1547664" y="836712"/>
          <a:ext cx="5676723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CS ChemDraw Drawing" r:id="rId4" imgW="3973320" imgH="1008360" progId="ChemDraw.Document.6.0">
                  <p:embed/>
                </p:oleObj>
              </mc:Choice>
              <mc:Fallback>
                <p:oleObj name="CS ChemDraw Drawing" r:id="rId4" imgW="3973320" imgH="1008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836712"/>
                        <a:ext cx="5676723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5" y="5517232"/>
            <a:ext cx="8816154" cy="45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7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7102" y="90040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i="1" u="sng" dirty="0" smtClean="0">
                <a:solidFill>
                  <a:prstClr val="black"/>
                </a:solidFill>
              </a:rPr>
              <a:t>Esempi di molecole finalizzate alla produzione di materiali</a:t>
            </a:r>
            <a:endParaRPr lang="it-IT" sz="1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35786"/>
              </p:ext>
            </p:extLst>
          </p:nvPr>
        </p:nvGraphicFramePr>
        <p:xfrm>
          <a:off x="469900" y="1341438"/>
          <a:ext cx="7896225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CS ChemDraw Drawing" r:id="rId3" imgW="5912280" imgH="3329280" progId="ChemDraw.Document.6.0">
                  <p:embed/>
                </p:oleObj>
              </mc:Choice>
              <mc:Fallback>
                <p:oleObj name="CS ChemDraw Drawing" r:id="rId3" imgW="5912280" imgH="3329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900" y="1341438"/>
                        <a:ext cx="7896225" cy="445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9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7102" y="90040"/>
            <a:ext cx="7337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i="1" u="sng" dirty="0" smtClean="0">
                <a:solidFill>
                  <a:prstClr val="black"/>
                </a:solidFill>
              </a:rPr>
              <a:t>Esempi di molecole finalizzate alla produzione di materiali  (collaborazione con ITM-CNR)</a:t>
            </a:r>
            <a:endParaRPr lang="it-IT" sz="1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705734"/>
              </p:ext>
            </p:extLst>
          </p:nvPr>
        </p:nvGraphicFramePr>
        <p:xfrm>
          <a:off x="683568" y="764704"/>
          <a:ext cx="7675957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CS ChemDraw Drawing" r:id="rId3" imgW="5452200" imgH="1431720" progId="ChemDraw.Document.6.0">
                  <p:embed/>
                </p:oleObj>
              </mc:Choice>
              <mc:Fallback>
                <p:oleObj name="CS ChemDraw Drawing" r:id="rId3" imgW="5452200" imgH="1431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764704"/>
                        <a:ext cx="7675957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81883"/>
            <a:ext cx="4231754" cy="211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603698" y="4968813"/>
            <a:ext cx="2729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/>
              <a:t>   Membrana commerciale:</a:t>
            </a:r>
          </a:p>
          <a:p>
            <a:r>
              <a:rPr lang="it-IT" sz="1600" b="1" i="1" dirty="0" smtClean="0"/>
              <a:t>Nessuna attività antibatterica</a:t>
            </a:r>
            <a:endParaRPr lang="it-IT" sz="1600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806618" y="4968813"/>
            <a:ext cx="263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/>
              <a:t>     Nuova membrana ad </a:t>
            </a:r>
            <a:endParaRPr lang="it-IT" sz="1600" b="1" i="1" dirty="0"/>
          </a:p>
          <a:p>
            <a:r>
              <a:rPr lang="it-IT" sz="1600" b="1" i="1" dirty="0" smtClean="0"/>
              <a:t>elevata attività antibatterica</a:t>
            </a:r>
            <a:endParaRPr lang="it-IT" sz="1600" b="1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4" y="5977990"/>
            <a:ext cx="6169921" cy="41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9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95" y="1124744"/>
            <a:ext cx="5356812" cy="55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46" y="2564904"/>
            <a:ext cx="2931710" cy="22167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187102" y="90040"/>
            <a:ext cx="7337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i="1" u="sng" dirty="0" smtClean="0">
                <a:solidFill>
                  <a:prstClr val="black"/>
                </a:solidFill>
              </a:rPr>
              <a:t>Esempi di molecole finalizzate alla produzione di materiali  (collaborazione con ITM-CNR)</a:t>
            </a:r>
            <a:endParaRPr lang="it-IT" sz="1400" b="1" u="sng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52580"/>
            <a:ext cx="7474763" cy="28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/>
              <a:t>Attuale composizione del gruppo di ricerca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2060848"/>
            <a:ext cx="84249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dirty="0" smtClean="0"/>
              <a:t>Prof. Bartolo Gabriele</a:t>
            </a:r>
            <a:r>
              <a:rPr lang="it-IT" sz="2000" dirty="0" smtClean="0"/>
              <a:t>, Ordinario di Chimica Organica, Coordinatore LISOC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dirty="0" smtClean="0"/>
              <a:t>Dr.ssa Lucia Veltri</a:t>
            </a:r>
            <a:r>
              <a:rPr lang="it-IT" sz="2000" dirty="0" smtClean="0"/>
              <a:t>, Ricercatrice di Chimica Organica</a:t>
            </a:r>
          </a:p>
          <a:p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i="1" dirty="0" smtClean="0"/>
              <a:t>Dr.ssa Raffaella Mancuso</a:t>
            </a:r>
            <a:r>
              <a:rPr lang="it-IT" i="1" dirty="0" smtClean="0"/>
              <a:t>, Assegnista di Ricerca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i="1" dirty="0" smtClean="0"/>
              <a:t>Dr.ssa Ida </a:t>
            </a:r>
            <a:r>
              <a:rPr lang="it-IT" b="1" i="1" dirty="0" err="1" smtClean="0"/>
              <a:t>Ziccarelli</a:t>
            </a:r>
            <a:r>
              <a:rPr lang="it-IT" i="1" dirty="0" smtClean="0"/>
              <a:t>, Dottoranda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i="1" dirty="0" smtClean="0"/>
              <a:t>Dr. </a:t>
            </a:r>
            <a:r>
              <a:rPr lang="it-IT" b="1" i="1" dirty="0" err="1" smtClean="0"/>
              <a:t>Asif</a:t>
            </a:r>
            <a:r>
              <a:rPr lang="it-IT" b="1" i="1" dirty="0" smtClean="0"/>
              <a:t> </a:t>
            </a:r>
            <a:r>
              <a:rPr lang="it-IT" b="1" i="1" dirty="0" err="1" smtClean="0"/>
              <a:t>Maner</a:t>
            </a:r>
            <a:r>
              <a:rPr lang="it-IT" i="1" dirty="0" smtClean="0"/>
              <a:t>, Dottorando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i="1" dirty="0" smtClean="0"/>
              <a:t>Dr. Francesco Malafronte</a:t>
            </a:r>
            <a:r>
              <a:rPr lang="it-IT" i="1" dirty="0" smtClean="0"/>
              <a:t>, Dottorando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6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54834" cy="5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Di cosa ci occupiamo in LISOC</a:t>
            </a:r>
            <a:endParaRPr lang="it-IT" sz="36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15324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prstClr val="black"/>
                </a:solidFill>
              </a:rPr>
              <a:t>Sviluppo di nuove metodologie </a:t>
            </a:r>
            <a:r>
              <a:rPr lang="it-IT" sz="2400" b="1" dirty="0" smtClean="0">
                <a:solidFill>
                  <a:prstClr val="black"/>
                </a:solidFill>
              </a:rPr>
              <a:t>a basso impatto ambientale di </a:t>
            </a:r>
            <a:r>
              <a:rPr lang="it-IT" sz="2400" b="1" dirty="0">
                <a:solidFill>
                  <a:prstClr val="black"/>
                </a:solidFill>
              </a:rPr>
              <a:t>sintesi di molecole </a:t>
            </a:r>
            <a:r>
              <a:rPr lang="it-IT" sz="2400" b="1" dirty="0" smtClean="0">
                <a:solidFill>
                  <a:prstClr val="black"/>
                </a:solidFill>
              </a:rPr>
              <a:t>ad </a:t>
            </a:r>
            <a:r>
              <a:rPr lang="it-IT" sz="2400" b="1" dirty="0">
                <a:solidFill>
                  <a:prstClr val="black"/>
                </a:solidFill>
              </a:rPr>
              <a:t>alto valore aggiunto a partire da unità </a:t>
            </a:r>
            <a:r>
              <a:rPr lang="it-IT" sz="2400" b="1" dirty="0" smtClean="0">
                <a:solidFill>
                  <a:prstClr val="black"/>
                </a:solidFill>
              </a:rPr>
              <a:t>semplici </a:t>
            </a:r>
            <a:endParaRPr lang="it-IT" sz="2400" b="1" dirty="0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3068960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u="sng" dirty="0" smtClean="0"/>
              <a:t>Principali tecnologie sintetiche sviluppate: </a:t>
            </a:r>
          </a:p>
          <a:p>
            <a:endParaRPr lang="it-IT" b="1" u="sng" dirty="0" smtClean="0"/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i="1" dirty="0" smtClean="0"/>
              <a:t>Reazioni di </a:t>
            </a:r>
            <a:r>
              <a:rPr lang="it-IT" sz="2000" b="1" i="1" dirty="0" err="1" smtClean="0"/>
              <a:t>carbociclizzazione</a:t>
            </a:r>
            <a:r>
              <a:rPr lang="it-IT" sz="2000" b="1" i="1" dirty="0" smtClean="0"/>
              <a:t> ed </a:t>
            </a:r>
            <a:r>
              <a:rPr lang="it-IT" sz="2000" b="1" i="1" dirty="0" err="1" smtClean="0"/>
              <a:t>eterociclizzazione</a:t>
            </a:r>
            <a:r>
              <a:rPr lang="it-IT" sz="2000" b="1" i="1" dirty="0" smtClean="0"/>
              <a:t> ad elevata </a:t>
            </a:r>
            <a:r>
              <a:rPr lang="it-IT" sz="2000" b="1" i="1" dirty="0" err="1" smtClean="0"/>
              <a:t>atom</a:t>
            </a:r>
            <a:r>
              <a:rPr lang="it-IT" sz="2000" b="1" i="1" dirty="0" smtClean="0"/>
              <a:t> economy</a:t>
            </a:r>
          </a:p>
          <a:p>
            <a:endParaRPr lang="it-IT" sz="2000" b="1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i="1" dirty="0" smtClean="0"/>
              <a:t>Reazioni catalitiche</a:t>
            </a:r>
          </a:p>
          <a:p>
            <a:endParaRPr lang="it-IT" sz="2000" b="1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i="1" dirty="0" smtClean="0"/>
              <a:t>Riconversione degli ossidi di carbonio (CO / CO</a:t>
            </a:r>
            <a:r>
              <a:rPr lang="it-IT" sz="2000" b="1" i="1" baseline="-25000" dirty="0" smtClean="0"/>
              <a:t>2</a:t>
            </a:r>
            <a:r>
              <a:rPr lang="it-IT" sz="2000" b="1" i="1" dirty="0" smtClean="0"/>
              <a:t>) in molecole organiche di interesse applicativo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35882" y="764702"/>
            <a:ext cx="682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u="sng" dirty="0" smtClean="0">
                <a:solidFill>
                  <a:prstClr val="black"/>
                </a:solidFill>
              </a:rPr>
              <a:t>Output:  molecole  organiche ad alto valore aggiunto</a:t>
            </a:r>
            <a:endParaRPr lang="it-IT" sz="2400" b="1" u="sng" dirty="0">
              <a:solidFill>
                <a:prstClr val="black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70112" y="2492896"/>
            <a:ext cx="7560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it-IT" sz="2200" b="1" i="1" dirty="0" smtClean="0">
                <a:solidFill>
                  <a:prstClr val="black"/>
                </a:solidFill>
              </a:rPr>
              <a:t>Molecole di interesse industriale</a:t>
            </a:r>
          </a:p>
          <a:p>
            <a:pPr marL="361950" lvl="0" indent="-361950">
              <a:buFont typeface="Wingdings" panose="05000000000000000000" pitchFamily="2" charset="2"/>
              <a:buChar char="q"/>
            </a:pPr>
            <a:endParaRPr lang="it-IT" sz="2200" b="1" i="1" dirty="0">
              <a:solidFill>
                <a:prstClr val="black"/>
              </a:solidFill>
            </a:endParaRPr>
          </a:p>
          <a:p>
            <a:pPr marL="361950" lvl="0" indent="-361950"/>
            <a:endParaRPr lang="it-IT" sz="2200" b="1" i="1" dirty="0">
              <a:solidFill>
                <a:prstClr val="black"/>
              </a:solidFill>
            </a:endParaRPr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it-IT" sz="2200" b="1" i="1" dirty="0" smtClean="0">
                <a:solidFill>
                  <a:prstClr val="black"/>
                </a:solidFill>
              </a:rPr>
              <a:t>Molecole bioattive</a:t>
            </a:r>
          </a:p>
          <a:p>
            <a:pPr marL="361950" lvl="0" indent="-361950">
              <a:buFont typeface="Wingdings" panose="05000000000000000000" pitchFamily="2" charset="2"/>
              <a:buChar char="q"/>
            </a:pPr>
            <a:endParaRPr lang="it-IT" sz="2200" b="1" i="1" dirty="0">
              <a:solidFill>
                <a:prstClr val="black"/>
              </a:solidFill>
            </a:endParaRPr>
          </a:p>
          <a:p>
            <a:pPr marL="361950" lvl="0" indent="-361950"/>
            <a:endParaRPr lang="it-IT" sz="2200" b="1" i="1" dirty="0">
              <a:solidFill>
                <a:prstClr val="black"/>
              </a:solidFill>
            </a:endParaRPr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it-IT" sz="2200" b="1" i="1" dirty="0" smtClean="0">
                <a:solidFill>
                  <a:prstClr val="black"/>
                </a:solidFill>
              </a:rPr>
              <a:t>Molecole finalizzate alla produzione di nuovi materiali per applicazioni avanzate</a:t>
            </a:r>
            <a:endParaRPr lang="it-IT" sz="2200" b="1" i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9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5360" y="18864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i="1" u="sng" dirty="0" smtClean="0">
                <a:solidFill>
                  <a:prstClr val="black"/>
                </a:solidFill>
              </a:rPr>
              <a:t>Molecole di interesse industriale:  </a:t>
            </a:r>
            <a:r>
              <a:rPr lang="it-IT" sz="2400" b="1" u="sng" dirty="0" smtClean="0">
                <a:solidFill>
                  <a:prstClr val="black"/>
                </a:solidFill>
              </a:rPr>
              <a:t>alcuni esempi rappresentativi</a:t>
            </a:r>
            <a:endParaRPr lang="it-IT" sz="2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789244"/>
              </p:ext>
            </p:extLst>
          </p:nvPr>
        </p:nvGraphicFramePr>
        <p:xfrm>
          <a:off x="665125" y="848083"/>
          <a:ext cx="7621389" cy="509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CS ChemDraw Drawing" r:id="rId3" imgW="4103280" imgH="2742840" progId="ChemDraw.Document.6.0">
                  <p:embed/>
                </p:oleObj>
              </mc:Choice>
              <mc:Fallback>
                <p:oleObj name="CS ChemDraw Drawing" r:id="rId3" imgW="4103280" imgH="2742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125" y="848083"/>
                        <a:ext cx="7621389" cy="5094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41086"/>
              </p:ext>
            </p:extLst>
          </p:nvPr>
        </p:nvGraphicFramePr>
        <p:xfrm>
          <a:off x="899592" y="463977"/>
          <a:ext cx="6840760" cy="199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CS ChemDraw Drawing" r:id="rId3" imgW="4691160" imgH="1366560" progId="ChemDraw.Document.6.0">
                  <p:embed/>
                </p:oleObj>
              </mc:Choice>
              <mc:Fallback>
                <p:oleObj name="CS ChemDraw Drawing" r:id="rId3" imgW="4691160" imgH="1366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463977"/>
                        <a:ext cx="6840760" cy="1993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577988"/>
              </p:ext>
            </p:extLst>
          </p:nvPr>
        </p:nvGraphicFramePr>
        <p:xfrm>
          <a:off x="246416" y="2506142"/>
          <a:ext cx="8422202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CS ChemDraw Drawing" r:id="rId5" imgW="5867280" imgH="3010680" progId="ChemDraw.Document.6.0">
                  <p:embed/>
                </p:oleObj>
              </mc:Choice>
              <mc:Fallback>
                <p:oleObj name="CS ChemDraw Drawing" r:id="rId5" imgW="5867280" imgH="3010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416" y="2506142"/>
                        <a:ext cx="8422202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179512" y="34751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i="1" u="sng" dirty="0" smtClean="0">
                <a:solidFill>
                  <a:prstClr val="black"/>
                </a:solidFill>
              </a:rPr>
              <a:t>Esempi di molecole di interesse industriale</a:t>
            </a:r>
            <a:endParaRPr lang="it-IT" sz="1400" b="1" u="sng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33" y="60622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7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116632"/>
            <a:ext cx="35417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580626"/>
              </p:ext>
            </p:extLst>
          </p:nvPr>
        </p:nvGraphicFramePr>
        <p:xfrm>
          <a:off x="469900" y="906463"/>
          <a:ext cx="8110538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CS ChemDraw Drawing" r:id="rId4" imgW="5106600" imgH="3353040" progId="ChemDraw.Document.6.0">
                  <p:embed/>
                </p:oleObj>
              </mc:Choice>
              <mc:Fallback>
                <p:oleObj name="CS ChemDraw Drawing" r:id="rId4" imgW="5106600" imgH="3353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0" y="906463"/>
                        <a:ext cx="8110538" cy="532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30667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i="1" u="sng" dirty="0" smtClean="0">
                <a:solidFill>
                  <a:prstClr val="black"/>
                </a:solidFill>
              </a:rPr>
              <a:t>Molecole bioattive:  </a:t>
            </a:r>
            <a:r>
              <a:rPr lang="it-IT" sz="2400" b="1" u="sng" dirty="0" smtClean="0">
                <a:solidFill>
                  <a:prstClr val="black"/>
                </a:solidFill>
              </a:rPr>
              <a:t>alcuni esempi rappresentativi</a:t>
            </a:r>
            <a:endParaRPr lang="it-IT" sz="2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33235"/>
              </p:ext>
            </p:extLst>
          </p:nvPr>
        </p:nvGraphicFramePr>
        <p:xfrm>
          <a:off x="195035" y="3645024"/>
          <a:ext cx="8902481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CS ChemDraw Drawing" r:id="rId3" imgW="6137640" imgH="1836000" progId="ChemDraw.Document.6.0">
                  <p:embed/>
                </p:oleObj>
              </mc:Choice>
              <mc:Fallback>
                <p:oleObj name="CS ChemDraw Drawing" r:id="rId3" imgW="6137640" imgH="1836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035" y="3645024"/>
                        <a:ext cx="8902481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396403"/>
              </p:ext>
            </p:extLst>
          </p:nvPr>
        </p:nvGraphicFramePr>
        <p:xfrm>
          <a:off x="1547664" y="1052736"/>
          <a:ext cx="5777765" cy="232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CS ChemDraw Drawing" r:id="rId5" imgW="4209480" imgH="1690560" progId="ChemDraw.Document.6.0">
                  <p:embed/>
                </p:oleObj>
              </mc:Choice>
              <mc:Fallback>
                <p:oleObj name="CS ChemDraw Drawing" r:id="rId5" imgW="4209480" imgH="1690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1052736"/>
                        <a:ext cx="5777765" cy="232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34751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i="1" u="sng" dirty="0" smtClean="0">
                <a:solidFill>
                  <a:prstClr val="black"/>
                </a:solidFill>
              </a:rPr>
              <a:t>Esempi di molecole bioattive</a:t>
            </a:r>
            <a:endParaRPr lang="it-IT" sz="1400" b="1" u="sng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78" y="3520953"/>
            <a:ext cx="3240360" cy="67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8" y="4159305"/>
            <a:ext cx="4248472" cy="249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10" y="4811268"/>
            <a:ext cx="1651198" cy="18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33" y="4171804"/>
            <a:ext cx="1628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48399"/>
              </p:ext>
            </p:extLst>
          </p:nvPr>
        </p:nvGraphicFramePr>
        <p:xfrm>
          <a:off x="755576" y="476672"/>
          <a:ext cx="7543144" cy="27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CS ChemDraw Drawing" r:id="rId7" imgW="4946400" imgH="1810080" progId="ChemDraw.Document.6.0">
                  <p:embed/>
                </p:oleObj>
              </mc:Choice>
              <mc:Fallback>
                <p:oleObj name="CS ChemDraw Drawing" r:id="rId7" imgW="4946400" imgH="1810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476672"/>
                        <a:ext cx="7543144" cy="275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8" y="5973228"/>
            <a:ext cx="1887378" cy="8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283</Words>
  <Application>Microsoft Office PowerPoint</Application>
  <PresentationFormat>Presentazione su schermo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Tema di Office</vt:lpstr>
      <vt:lpstr>CS ChemDraw Drawing</vt:lpstr>
      <vt:lpstr>Research activities carried out in LISOC - Laboratory of Industrial and Synthetic Organic Chemistry</vt:lpstr>
      <vt:lpstr>Attuale composizione del gruppo di ricerca</vt:lpstr>
      <vt:lpstr>Di cosa ci occupiamo in LISOC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Bartolo Gabriele</dc:creator>
  <cp:lastModifiedBy>Bartolo Gabriele</cp:lastModifiedBy>
  <cp:revision>72</cp:revision>
  <dcterms:created xsi:type="dcterms:W3CDTF">2015-05-21T09:29:52Z</dcterms:created>
  <dcterms:modified xsi:type="dcterms:W3CDTF">2015-11-25T18:59:41Z</dcterms:modified>
</cp:coreProperties>
</file>