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1" r:id="rId2"/>
    <p:sldId id="283" r:id="rId3"/>
    <p:sldId id="274" r:id="rId4"/>
    <p:sldId id="268" r:id="rId5"/>
    <p:sldId id="272" r:id="rId6"/>
    <p:sldId id="273" r:id="rId7"/>
    <p:sldId id="269" r:id="rId8"/>
    <p:sldId id="271" r:id="rId9"/>
    <p:sldId id="280" r:id="rId10"/>
    <p:sldId id="270" r:id="rId11"/>
    <p:sldId id="275" r:id="rId12"/>
    <p:sldId id="277" r:id="rId13"/>
    <p:sldId id="276" r:id="rId14"/>
    <p:sldId id="278" r:id="rId15"/>
    <p:sldId id="282" r:id="rId16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84350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0338" y="981075"/>
            <a:ext cx="5616575" cy="935038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38438" y="1773238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2771775" y="1628775"/>
            <a:ext cx="5832475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468313" y="1052513"/>
            <a:ext cx="8135937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rgbClr val="2B679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rgbClr val="2B679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B679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2B679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hd-siace.unical.it/wp-content/uploads/2015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99392"/>
            <a:ext cx="2304256" cy="231191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923928" y="1043444"/>
            <a:ext cx="322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http://www.phd-siace.unical.it/</a:t>
            </a:r>
            <a:endParaRPr lang="it-IT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67544" y="263691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SIACE: </a:t>
            </a:r>
            <a:r>
              <a:rPr lang="it-IT" sz="3600" b="1" dirty="0" err="1" smtClean="0">
                <a:solidFill>
                  <a:srgbClr val="FF0000"/>
                </a:solidFill>
              </a:rPr>
              <a:t>facing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the challenge </a:t>
            </a:r>
            <a:r>
              <a:rPr lang="it-IT" sz="3600" b="1" dirty="0" err="1" smtClean="0">
                <a:solidFill>
                  <a:srgbClr val="FF0000"/>
                </a:solidFill>
              </a:rPr>
              <a:t>of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internationalization…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40050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 smtClean="0">
                <a:solidFill>
                  <a:schemeClr val="accent6"/>
                </a:solidFill>
              </a:rPr>
              <a:t>Efrem</a:t>
            </a:r>
            <a:r>
              <a:rPr lang="it-IT" u="sng" dirty="0" smtClean="0">
                <a:solidFill>
                  <a:schemeClr val="accent6"/>
                </a:solidFill>
              </a:rPr>
              <a:t> Curcio</a:t>
            </a:r>
            <a:r>
              <a:rPr lang="it-IT" dirty="0" smtClean="0">
                <a:solidFill>
                  <a:schemeClr val="accent6"/>
                </a:solidFill>
              </a:rPr>
              <a:t>, Enrico </a:t>
            </a:r>
            <a:r>
              <a:rPr lang="it-IT" dirty="0" err="1" smtClean="0">
                <a:solidFill>
                  <a:schemeClr val="accent6"/>
                </a:solidFill>
              </a:rPr>
              <a:t>Drioli</a:t>
            </a:r>
            <a:endParaRPr lang="it-IT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Title of this slide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724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008112" cy="677305"/>
          </a:xfrm>
          <a:prstGeom prst="rect">
            <a:avLst/>
          </a:prstGeom>
          <a:noFill/>
        </p:spPr>
      </p:pic>
      <p:sp>
        <p:nvSpPr>
          <p:cNvPr id="16386" name="AutoShape 2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1" name="AutoShape 17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3" name="AutoShape 19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" name="Picture 5" descr="http://teca.elis.org/7495/un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021288"/>
            <a:ext cx="2160240" cy="623462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251520" y="15567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 38 </a:t>
            </a:r>
            <a:r>
              <a:rPr lang="it-IT" dirty="0" err="1" smtClean="0"/>
              <a:t>selected</a:t>
            </a:r>
            <a:r>
              <a:rPr lang="it-IT" dirty="0" smtClean="0"/>
              <a:t> </a:t>
            </a:r>
            <a:r>
              <a:rPr lang="it-IT" dirty="0" err="1" smtClean="0"/>
              <a:t>Erasmus</a:t>
            </a:r>
            <a:r>
              <a:rPr lang="it-IT" dirty="0" smtClean="0"/>
              <a:t> Mundus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and </a:t>
            </a:r>
            <a:r>
              <a:rPr lang="it-IT" dirty="0" err="1" smtClean="0"/>
              <a:t>travelling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</a:t>
            </a:r>
            <a:r>
              <a:rPr lang="it-IT" dirty="0" err="1" smtClean="0"/>
              <a:t>Europe</a:t>
            </a:r>
            <a:r>
              <a:rPr lang="it-IT" dirty="0" smtClean="0"/>
              <a:t> (2 </a:t>
            </a:r>
            <a:r>
              <a:rPr lang="it-IT" dirty="0" err="1" smtClean="0"/>
              <a:t>mandatory</a:t>
            </a:r>
            <a:r>
              <a:rPr lang="it-IT" dirty="0" smtClean="0"/>
              <a:t> </a:t>
            </a:r>
            <a:r>
              <a:rPr lang="it-IT" dirty="0" err="1" smtClean="0"/>
              <a:t>semestral</a:t>
            </a:r>
            <a:r>
              <a:rPr lang="it-IT" dirty="0" smtClean="0"/>
              <a:t> </a:t>
            </a:r>
            <a:r>
              <a:rPr lang="it-IT" dirty="0" err="1" smtClean="0"/>
              <a:t>mobilities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13333"/>
          <a:stretch>
            <a:fillRect/>
          </a:stretch>
        </p:blipFill>
        <p:spPr bwMode="auto">
          <a:xfrm>
            <a:off x="5796136" y="4077072"/>
            <a:ext cx="32544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2564" b="18367"/>
          <a:stretch>
            <a:fillRect/>
          </a:stretch>
        </p:blipFill>
        <p:spPr bwMode="auto">
          <a:xfrm>
            <a:off x="179512" y="2636912"/>
            <a:ext cx="5472609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/>
          <p:nvPr/>
        </p:nvPicPr>
        <p:blipFill>
          <a:blip r:embed="rId7" cstate="print"/>
          <a:srcRect b="22320"/>
          <a:stretch>
            <a:fillRect/>
          </a:stretch>
        </p:blipFill>
        <p:spPr bwMode="auto">
          <a:xfrm>
            <a:off x="5796136" y="2285410"/>
            <a:ext cx="3275856" cy="1503630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6300192" y="371703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Leuven</a:t>
            </a:r>
            <a:r>
              <a:rPr lang="it-IT" sz="1400" dirty="0" smtClean="0"/>
              <a:t> 2013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72200" y="5733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Montpellier 2014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051720" y="551723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Rende 2015</a:t>
            </a:r>
            <a:endParaRPr lang="it-IT" sz="1400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2195736" y="116632"/>
            <a:ext cx="6768752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8121" b="43153"/>
          <a:stretch>
            <a:fillRect/>
          </a:stretch>
        </p:blipFill>
        <p:spPr bwMode="auto">
          <a:xfrm>
            <a:off x="-36513" y="1556792"/>
            <a:ext cx="412236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2865918" cy="3240360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 l="72346" t="27372" r="12298" b="3971"/>
          <a:stretch>
            <a:fillRect/>
          </a:stretch>
        </p:blipFill>
        <p:spPr bwMode="auto">
          <a:xfrm>
            <a:off x="7092280" y="1124744"/>
            <a:ext cx="205172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logo-em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589240"/>
            <a:ext cx="1595114" cy="1008112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4139952" y="60212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Bionethos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0"/>
            <a:ext cx="1952980" cy="14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88640"/>
            <a:ext cx="64807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l="72346" t="12787" r="12837" b="72728"/>
          <a:stretch>
            <a:fillRect/>
          </a:stretch>
        </p:blipFill>
        <p:spPr bwMode="auto">
          <a:xfrm>
            <a:off x="4752528" y="1124744"/>
            <a:ext cx="1979712" cy="12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03848" y="1124744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BIOART provides state-of-the-art multidisciplinary training for 16 young researchers 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11 Early Stage Researcher positions and 5 Experienced Researcher positions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BIOART gives them the skills required to make a significant impact in the treatment of kidney and liver diseases.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What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Bioart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does…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6876256" y="5877272"/>
            <a:ext cx="2016224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915816" y="3068960"/>
          <a:ext cx="6096000" cy="35661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 </a:t>
                      </a:r>
                      <a:r>
                        <a:rPr lang="en-US" b="1" dirty="0"/>
                        <a:t>prototype artificial kidney device</a:t>
                      </a:r>
                      <a:r>
                        <a:rPr lang="en-US" dirty="0"/>
                        <a:t> enabling prolonged/continuous removal of uremic toxins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 </a:t>
                      </a:r>
                      <a:r>
                        <a:rPr lang="en-US" b="1" dirty="0"/>
                        <a:t>prototype </a:t>
                      </a:r>
                      <a:r>
                        <a:rPr lang="en-US" b="1" dirty="0" err="1"/>
                        <a:t>bioartificial</a:t>
                      </a:r>
                      <a:r>
                        <a:rPr lang="en-US" b="1" dirty="0"/>
                        <a:t> kidney device</a:t>
                      </a:r>
                      <a:r>
                        <a:rPr lang="en-US" dirty="0"/>
                        <a:t> that utilizes human renal epithelial cells for removal of uremic toxins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 </a:t>
                      </a:r>
                      <a:r>
                        <a:rPr lang="en-US" b="1" dirty="0"/>
                        <a:t>prototype bioreactor device</a:t>
                      </a:r>
                      <a:r>
                        <a:rPr lang="en-US" dirty="0"/>
                        <a:t> to ensure viability and functions of hepatocyte cells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5605" name="Picture 5" descr="vign5_66x66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1080120" cy="1008113"/>
          </a:xfrm>
          <a:prstGeom prst="rect">
            <a:avLst/>
          </a:prstGeom>
          <a:noFill/>
        </p:spPr>
      </p:pic>
      <p:pic>
        <p:nvPicPr>
          <p:cNvPr id="25602" name="Picture 2" descr="vignette2_80x8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1080120" cy="1008112"/>
          </a:xfrm>
          <a:prstGeom prst="rect">
            <a:avLst/>
          </a:prstGeom>
          <a:noFill/>
        </p:spPr>
      </p:pic>
      <p:pic>
        <p:nvPicPr>
          <p:cNvPr id="25603" name="Picture 3" descr="vignette3_80x8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517232"/>
            <a:ext cx="1080120" cy="1080120"/>
          </a:xfrm>
          <a:prstGeom prst="rect">
            <a:avLst/>
          </a:prstGeom>
          <a:noFill/>
        </p:spPr>
      </p:pic>
      <p:pic>
        <p:nvPicPr>
          <p:cNvPr id="5122" name="Picture 2" descr="http://cls.ru.nl/projects/bbfor2/Logo_Marie-Cu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9"/>
            <a:ext cx="2598180" cy="2520280"/>
          </a:xfrm>
          <a:prstGeom prst="rect">
            <a:avLst/>
          </a:prstGeom>
          <a:noFill/>
        </p:spPr>
      </p:pic>
      <p:pic>
        <p:nvPicPr>
          <p:cNvPr id="5124" name="Picture 4" descr="http://www.smart-systems-integration.org/public/news-events/news/call-for-proposals-for-marie-curie-career-integration-grants-cig/image_mi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073" y="4005064"/>
            <a:ext cx="2844759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23" y="404664"/>
            <a:ext cx="459479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t="5040"/>
          <a:stretch>
            <a:fillRect/>
          </a:stretch>
        </p:blipFill>
        <p:spPr bwMode="auto">
          <a:xfrm>
            <a:off x="611560" y="404664"/>
            <a:ext cx="313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252" y="3789040"/>
            <a:ext cx="45912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strettoweb.com/wp-content/uploads/2013/06/un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2758" y="5157192"/>
            <a:ext cx="2437194" cy="1584176"/>
          </a:xfrm>
          <a:prstGeom prst="rect">
            <a:avLst/>
          </a:prstGeom>
          <a:noFill/>
        </p:spPr>
      </p:pic>
      <p:pic>
        <p:nvPicPr>
          <p:cNvPr id="6146" name="Picture 2" descr="http://www.cnr.it/istituti/cnr_logo3.jpg?LO=01000000d9c8b7a608000000080000000be6200082e6bb53000000000100000000000000000000000000000000000000000000000000000000000000000000000000000000000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77072"/>
            <a:ext cx="1428750" cy="1219201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95536" y="33569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2"/>
                </a:solidFill>
              </a:rPr>
              <a:t>Dr. Loredana De Bartolo, BIOART </a:t>
            </a:r>
            <a:r>
              <a:rPr lang="it-IT" sz="1600" dirty="0" err="1" smtClean="0">
                <a:solidFill>
                  <a:schemeClr val="accent2"/>
                </a:solidFill>
              </a:rPr>
              <a:t>responsible</a:t>
            </a:r>
            <a:r>
              <a:rPr lang="it-IT" sz="1600" dirty="0" smtClean="0">
                <a:solidFill>
                  <a:schemeClr val="accent2"/>
                </a:solidFill>
              </a:rPr>
              <a:t> at ITM-CNR.</a:t>
            </a:r>
            <a:endParaRPr lang="it-IT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2736304" cy="379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23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49326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Investing</a:t>
            </a:r>
            <a:r>
              <a:rPr lang="it-IT" sz="3200" b="1" dirty="0" smtClean="0">
                <a:solidFill>
                  <a:srgbClr val="002060"/>
                </a:solidFill>
              </a:rPr>
              <a:t> in </a:t>
            </a:r>
            <a:r>
              <a:rPr lang="it-IT" sz="3200" b="1" dirty="0" err="1" smtClean="0">
                <a:solidFill>
                  <a:srgbClr val="002060"/>
                </a:solidFill>
              </a:rPr>
              <a:t>your</a:t>
            </a:r>
            <a:r>
              <a:rPr lang="it-IT" sz="3200" b="1" dirty="0" smtClean="0">
                <a:solidFill>
                  <a:srgbClr val="002060"/>
                </a:solidFill>
              </a:rPr>
              <a:t> future …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949931"/>
            <a:ext cx="3995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Innovative Mixed Matrix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Bicontinuous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Microemulsion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Coating for water Treatment Application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8224" y="21235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(Germany)</a:t>
            </a:r>
            <a:endParaRPr lang="it-IT" dirty="0"/>
          </a:p>
        </p:txBody>
      </p:sp>
      <p:sp>
        <p:nvSpPr>
          <p:cNvPr id="28675" name="AutoShape 3" descr="https://upload.wikimedia.org/wikipedia/en/thumb/b/b9/Karlsruhe_University_of_Applied_Science_Logo.jpg/300px-Karlsruhe_University_of_Applied_Science_Logo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7" name="AutoShape 5" descr="https://upload.wikimedia.org/wikipedia/en/thumb/b/b9/Karlsruhe_University_of_Applied_Science_Logo.jpg/300px-Karlsruhe_University_of_Applied_Science_Logo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9" name="Picture 7" descr="http://monika.ag/images/fh_logo_voll.gif"/>
          <p:cNvPicPr>
            <a:picLocks noChangeAspect="1" noChangeArrowheads="1"/>
          </p:cNvPicPr>
          <p:nvPr/>
        </p:nvPicPr>
        <p:blipFill>
          <a:blip r:embed="rId2" cstate="print"/>
          <a:srcRect t="-12601" r="14755" b="-13398"/>
          <a:stretch>
            <a:fillRect/>
          </a:stretch>
        </p:blipFill>
        <p:spPr bwMode="auto">
          <a:xfrm>
            <a:off x="5551309" y="1268760"/>
            <a:ext cx="3557195" cy="93610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971600" y="1556792"/>
            <a:ext cx="21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STEFAN SCHMIDT</a:t>
            </a:r>
            <a:endParaRPr lang="it-IT" dirty="0"/>
          </a:p>
        </p:txBody>
      </p:sp>
      <p:sp>
        <p:nvSpPr>
          <p:cNvPr id="28681" name="AutoShape 9" descr="https://media.licdn.com/mpr/mpr/shrinknp_200_200/p/1/000/0a3/0f6/0e32682.jpg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3" name="AutoShape 11" descr="Stefan-André Schmidt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5" name="AutoShape 13" descr="Stefan-André Schmidt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7" name="AutoShape 15" descr="Stefan-André Schmidt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3" cstate="print"/>
          <a:srcRect l="11513" t="27990" r="73131" b="47440"/>
          <a:stretch>
            <a:fillRect/>
          </a:stretch>
        </p:blipFill>
        <p:spPr bwMode="auto">
          <a:xfrm>
            <a:off x="3923928" y="119675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AutoShape 18" descr="data:image/jpeg;base64,/9j/4AAQSkZJRgABAQAAAQABAAD/2wCEAAkGBxITEBUSEhQVFRUWFRgZFRgWFxQYGhQaFBcWFhUXFRUYHiggGB4nHBgVIjIiJSktLi4uFx8zODMsNygtLisBCgoKDg0OGhAQGi8kICQsLCwsLCwsLCwsLCwsLCwsLCwsLC0sLCwsLC4sLCwsLCwsLCwsLCwsLCwsLCwsLCwsLP/AABEIAMkA+wMBEQACEQEDEQH/xAAbAAEAAgMBAQAAAAAAAAAAAAAABQcDBAYCAf/EAEcQAAECAwQGBAkJCAEFAAAAAAEAAgMEEQUSITEGIkFRYXETgZGhBzI0UoKxssHRFCNCU3JzkuHwFRYzYqKzwtJDFyRj4vH/xAAbAQEAAgMBAQAAAAAAAAAAAAAAAQIDBAUGB//EADgRAQABAwEEBwUHBAMBAAAAAAABAgMRBAUSITETQXGBobHRMmGR4fAGIkJRcsHxFDM0QyRSglP/2gAMAwEAAhEDEQA/ALxQEBAQEBAQeekFbtRWlaVxpvp2qN6M4607s4zjg9KUCAgICAgICAgICAgICAgICAgICAgICAgICAgICAg8xHhoLiaACpO4DElRMxEZlMRMziFTzFqGYmIsXEVcLm9rRUN5YDtJXktTe6W7Nfweyt6eLFmm38e3rSMpb8zDyiEjc/WHfj3q9vXX7fKrPbx+fi17mhsXOdPw4JqU0zP/ACw+th/xd8Vv29sT/sp+HpPq59zZH/zq+PrHompTSKWiZRA07n6vecO9b9vaGnr/ABY7eDQuaC/R+HPZxSjXAioxHBbkTnk1JjHCX1SgQEBAQEBAQEBAQEBAQEBAQEBAQEBBjix2tzPx7Fgu6m1a9ucefwWpoqq5Q04toeaOs/Bcq9taZ4W4759GxTp/+yNjzjr7TUmhBPwXKr1lzpaa6pmcTlt0Wad2YxzdCDUVXsImJjMOVPBynhDtXo5cQWnWi4HgweN24DrK5207+5b3I51eTsbG03SXuknlT59Xqr6zDrEcPevOPTXuSRUNcQEGaWm4kM1hvc37JI7RkVkt3a7fsTMdjHctUXPbiJTMppbMN8e7EHEXT2tw7lvW9qX6faxV4T4ejQubLs1ezmPHz9U1KaXwXYPa6GfxDtGPct+3ta1V7cTHjHh6NC5sm7T7ExPh9fFNSs/Cifw3tdyIr1jMLoW79u57FUS0Lli5b9umYbKysQgICAgICAgICAgICAgICAg1o060cTw+K0L+0bNvhHGfd6stNmqppRZ1xywHD4rk3to3rnCPux7vX+GzTZpj3tdaEznjLK8xH0FVEziMpiMzhoErWbLorKjVhCv0cD1Zd1F63Zd7pNNT7uHw5eGHK1NGLk+9VGk1qfKJl8QeL4rPsty7cT1ri6y/012aurlHY9hodN/T2Io6+c9s/WGlIH5wdfqWq2LvspVQ1RAQEBAQTeiMl0kyHHKGLx55NHbj6K39m2ekvxM8qePp9e5z9pXujsTEc6uHr9e9YK9O8yICAgICAgICAgICAgICAgIIecZR57e1eW11vcv1R+fH4t+1OaIYVqMgg1Jl9TTcsFyrM4ZqIxGWFUZGhb9rOgysRra1ilrK+aDg49mHWFvaTUzbortx+KP58GTT2Kbl+iqrq+o8XCLE9EySxo9vMIrX7MplQ1BAQEBAQd9obJXJe+c4hveiMG+89a9JsuzuWd6edXHu6vXveb2pe3727HKnh39aeXSc0QEBAQEBAQEBAQEBAQEBAQR9qMyd1e8e9cTa9vjTX3fvH7trTzzhorjNljjPoPUq1VYhamMy0lrtgQQNtN6Vr28KN5jEHtCx03MXIqbVr7uJcix1QCt6YxOHbicxl7BpioSnFDSEBAQEGeSljEiMhjNzgOW89QqVktW5uVxRHXLHduRbomuepacKGGtDRgAAANwGAXsaaYpiIh46qqapmZelKBAQEBAQEBAQEBAQEBAQEBBrzzKsPDHs/Kq0toW9+xV7uPw+TLZqxXCJXmG80o76ngFr11ZlnojEMaquIImch3XnjiOtYKoxLYonMOQnIVyK9uyt4cn4+uo6lvUVb1ET9cHX01W9QxKzOmoJq0HgEadXCZe1CBAQEHT6DSVYj4pyYLrebs+we0uvsmzmubk9XCO2fl5uRta9iiLcdfGeyPn5O1XfcBrzE7CZ472N5uA7lem3XX7MTLHXet0e1VEd6NmNKJZuTi/7LT6zQLZp0N6rqx2tOvaenp5Tnsj6h5snSD5RFLIcIhrfHe4jV3AAZk89ire08Wo41cfyhbT6yb9X3acR+cpxareEBAQEBAQEBAQEBAQEHwhRMRMYkc9Nm7Ubcl4u9E25mieccHVtxvcWktZsCAg0rTAugnOtBxr/APFE26q4maY5RmexNN2miqIqnnOI7XLW/CxY/fVp9pv+XaraarhNPe6ukqxVMItbDoJaSNYY/W1Grc9qWdQo+FwGZWa1p713+3RM9kTLBe1Vmz/crintmIeHR2ro2th62v8ADEds+mZcu99odBb5VTV+mJ85xHixmZ3BdG19mqv9lz4R+8+jl3ftXT/qtT3zjwjPmmpC248KEIcMtaMSSGgkk7ya8sti9FpNk2NPbiiMz2z6Yeb1m29TqLk1cI7I9csUxaMZ/jxHnheIHYMF0KbNunlTDm16i7X7VU/FpucAKnBZJnHGWGKfyYpVkSYitgwhi457htcdwC1Lt/EZ6m1Y0811RTHNadkWayXgthMyGZ2uJzcf1uXFrrmurMvTWbVNqmKYbqoyiAgICAgICAgICAgICAghrZkzXpBiPpDdx5Lz21tFVEzfo5dfu9/Z+bf0t6Mbk9yJXCbwgIIDSKY1mtH0cevZ+uK9FsbTRNquqqPa4d3X9e55Xb2rqpv26KJ40/e7+r4Y8WrPs6SAaZ0vDm3GndRedm3Onvzbq6px8/3ey0Wppu0UXqeUxE/XY54FbLvJOzTqcj8Ea932msyYJc9pPiu7iMPevb7EsWZ01Ne5G9x44jPOet8529qb8auujfnd4cMzjlHU9ruvPYFCWSC2rgrUxmVapxDfWy1mCPMhuGZ3fFY67kUslNE1NF73PO0k4ADjkAFq1VTPGWxTTEcIWfojYAloV54HSvGufNGxg5bd56ly793fnhyd/Saboqczzn6wn1gbYgICAgICAgICAgICAgICAUEBakhcN5vinP8Al/JeX2ls/oZ6S37Pl8vJ0tPf3/u1c/NHrktt8e6gJOxIjM4hEzjjLkJ+LedU7SSvc6W10Vqmj8o/nxfOdVf6e/Xd/OfDq8GazImBbuxHI/n6153b+n3blN6OvhPbHLw8nq/s1qt61VYn8PGOyefwnzQcxCuPczcTTkcW9xC0Kat6Il72xVvURLbss+MOXvUq3upGPiXZl24mh66U717bYtWNNR3+cvnO3qM6qvu8oSK7rzwg2pYAAuKzW+EZlhucZxDDHm64Nw4/Dcsdd3PCF6LWOMtVYWV3Wgej+U1FH3QPtn3du5aWpvfgjvdXQ6b/AGVd3q7haTqCAgICAgICAgICAgICAgICAg+OaCKHJRVTFUYnkROOMOetKRMM1HinLhwK8ntDQTp6t6n2Z8Pd6OrYv9JGJ5oO2I12HTa5V2ZZ6TUR+Ucfrvae2NR0Okqxzn7sd/Pwy5mYz6l7Gl4SCViXXg9R5Fae0NP/AFGnqojnzjtj6x3ujsvVf02qouTy5T2T6c+55t2FR7X7xQ824juPcvG6erNOH1fR1c6WvZp1iOHqIWdsXuSJtcfPOXsNkf4tPbPm+fbbj/mVdkJOVi3mA9vMZr0NFW9GXma6d2qYI0cNwzO5RVXFJTRMvrohNK7NiTVMoiIh5UJdBohYHymJeePmWHW/nOYYPWeHNa9+7uRiObc0mm6WrM+zHj7logUwC5ruvqAgICAgICAgICAgICAgICAgICDzEYCCCKg5qtdFNdM01RmJTEzE5hXulMG5HuVqAARwrsPH4rS0egjTb0xxieXY4+3NZ01dFv8A6xme2fl5udjHWK6McnEh4Upbc0Oklydrcfw5/wBNe1eK1tj+n1lVMcquMd/zfTNg63prFFczxj7s9sesYlGSJ+cHX6lR6W57KOtofPO5Bev2N/ix2y+fbdj/AJk9kPEnMOa0gb+xdimuaYxDhXKImYmWeWbV1dym3GZyx3JxGG4s7A3rGsx8xGbCZtxc7Yxozcf1mqXK4opzLLZtVXa92FuWfJMgw2woYo1ooOO8neScVyqqpqnMvQ27dNumKaeTYVVxAQEBAQEBAQEBAQEBAQEBAQEBB8caCpREzhWtoR+liPefpOJ6vo91FtbsYw8Zeuzcu1XPzn+PBCRhrHmsVVO6tTOYeFVLbs5+JacnD9d3qXC29p96zF2OdM+E/PD0f2b1W5fmzPKqMx2x6xn4ItrLkW7udTvp6lw4nMZfTYq37efc0LcHzx+yF67Yv+L3z+zwO3/8v/zHnLXgDBddwquaRlWUbzWxbjENW5OZbMGE57g1oLnOIAAzJOQVpmIjMqxEzOIWvozYjZWDdwMR1DEdvO4cB8TtXLvXZuVe56DTaeLNGOvrTCxNgQEBAQEBAQEBAQEBAQEBAQEBAQEETpPNXJZ29+oPSz7qq9uM1NDaV3o9PP5zw+PPwcGtl5RoOFVaYiYxLJHBgc2i1qqZpnDJE5GOoQRsWK7bpu0TRVymMMtm7VZuU3KecTn4PlsM12vGTgD1j8qLw1FNVE1W6udM4fYdn36b1mKqeU8Y7JRNvfxvRHvXr9hz/wAef1T5Q8f9oIxqo/THnLDAZWgXaiMzh52qcZlJraaiw9BtH+jaJiKNdw1AfoNO3me4cytDU3t6d2OTsaHTbsdJVznl7nXrUdEQEBAQEBAQEBAQEBAQEBAQEBAQEBBx2mU1eithjJgqebvyA7VntRwy87ti9vXItx1R4z8vNzcZ4ANTRZXIiJnk1Fdd8c2qiqmKoInDARRasxMTiWWJy9xhegEbWGvUc/f2Ly217HR6mLkcq48Y+WHv/slrN63NmedPlPGPHKEtnF7DvY33rs7C/sVfq/aGD7SRjU0/p/eWSTZt6l6C1HW8rdnqdnoTo/0z+miD5ph1Qf8AkcP8Rt3nDeseovbsbsc2zotN0k79XKPGVkrnu0ICAgIIqBaLnVyAbEuu1TV16IWCgJFG0wvY1NfNIIZodqAhpuRAXgGG03KvBFcNagoMTUhAi2iOhdEpcIJYA+go+9cbeoaUvEY1yQYZe03OLaNL6sN65doHMcWP1iQKVBAxxQfY9rCjXta4wyXVeA2jg1j3EAE1GLdoGSDNNz12I1grsLssWuZGIAJOBrD20QYn2w25eaxzhUt1TCdRwrh4+tQaxocgdxQe3WlQOqx+rDLydShAyycSL1DSo2FB6jxIkNt9zr2WqGildzSSKcySg9S9oBwFWua4uDbpu1q5t+tQaEXamvA7cEG4gICAgICAg+PcACTkMT1IiZiIzKqbWtYOiPeMS5xPAbgeQoOpbcRiMPI1xVeuTcnrnP13IaLFLjVxr+tiM1NMUxiH2HGI5blMSrVbiptQ44PAq0S16rc0vb21UVU70KxOHyWNHUOR1T1rjbV003dPVEc6fvR3fLLsbF1f9NrKKs8J4T38vHCFtRhD2A5gEH0XFU2BVmzVPv8A2em+0/G9RVHXT+6b0YsR0xEEMYNGMR3mjcOJyH5L0ddcWqPe8tZszfuYjl19i3ZaXbDY1jAGtaKADYAuZMzM5l3qaYpiIjkyqFhAQEBBHQ5WG+lLwuPOOAv0eXEcQHjhlhgcQ+Tsq1jGEXqwxdZQi9jQYC6QTQbRTEoPsnL3YbXPvEtc+IcyauvZilTQOyAGOQyCDI6zxfL2ve0nO6W0xpXAg0yHHPeUHn9lMoG1dcFaQ6i6LzXNdsvHBzsCdvAIPj7JaTVz3udq4ktwuB93ANp9N2YxwrVA/ZQvF3SRKkEH+HjWl76GFaDLcEH1sq2GHXnOc15oWuDCCYhDBWjQTsbichwQYw1pf0bnRnUpRrm4AA0Bv3anLMkoMstJXYl4km6wMaSRV1KmpAAGFaDbnvQbcGKHNDhkQCORQe0HiFFDq02Eg8waFB7QEBAQfHNBFDiDmDtQmMoqa0alH+NAYPsgs9iitFdUdbXq0tmrnT+3kipnQOWPiOiM6w4d4r3q0XZYKtn255TMImZ8H8Ufw4zHfaa5veLyt0sMFWzqvw1fXiiprRGcZ/xXxvY5p7iQe5Wi5SwVaO9T1Z7EfEgxoX8SG9o/na4dhIWSKmnc089cTHc+CI1+RxSqmKmtNM09jHMST48xCawVc8HDiCAa7ht5Ll7Jsxp671ueUVRMdkxmPR6jXaqdZY09UcapiaZ7Ynj69i2rBslktBENuJze7znbTy2AbluXbk11ZlksWYtUbsd6RWNmEBAQEBBBss8tDh0Vah1y6Wi44veb1a6poWG8KnDgKhtwZS7CIc1znF7nG6QHEl5IcHVFMKUocBgg1jLRCyJfYXRHB3Rv1NQFhDWk11Xb7uFXdgeH2e8nEOvdIC5wuAPb0rSQXA3iLuQ2UpzDOJQtiOrDvwq/NtFyjNVlTdJAxNeVD5yD5IysRoJIJiCGQSbgbFfhiSDU4jCtKBxyyQeJOzyYmuz5vWIa64BUhg8RppTA513oPDZKJdaHwy54fCIfebqtY5hIJJrgGuwFa9ZQbtoS73Fxbta0YEYgPq5orvbUY4Y5oNeXlCHVdDc5hpdaRDAhuHjEMrQA4dYdlXEPBsxwZDDW0NGdLR1K0iQnGprjQB9NwqBmgyGUIiPrCvw6/NtaW0YbrakNJAFTXHYQfOKDDAkYjWkRGGIS2jSHN1X1defUkFtatN4Y4bMKhiiy5+ba7CIHPL41W43YcTXoDWgcWGhwbgNygbLLMEYCLEL2OeKloc4Bo+iKb6UrxqpEygICAgICAgIIm2ZSTbDdFjwod1tKuuAnEgDECuZCnemGKqxbr50w5eBpHZ8u8vgQYhdSlTkAaVAL3EitBs2BRNeZz9cP5Ta01Fr2Ix9fKHY2NP8ATwGRrt2+CaVrShIzoNyMkvFtWvDloYiRK0Lg0BoBJJxwBI2AomIyhP3+lfNi/hb/ALKMm6m7GtVszD6RjXtbWgLwBepnShOGxSTDanJlsKG+I7xWNLjTcBXBEOa/f6V82N+Fv+yjKd1sSGmctFithNEQF5oC5rQK7K0cmTDo1KBBrz09CgtvRXtYOJz4AZk8Ag5ua0+lmmjGxH8QA0f1GvcoytusMPwhQa60KIORYfeEybrorGtiFMsLoROBo4EEEHOm49SlExhmtG0YUBt6K8MGyuZ5AYnqRDmpjwgS4NGQ4juOq0d5r3KMrbr5B8IMAnWhxW8rp94TJupWJpTLCB8oaXPYHBputxDiK0IdRMowj/3+lfNi/hb/ALJk3T9/pXzYv4W/7Jk3T9/pXzYv4W/7Jk3WP995LE9HExz1GY0362KZN2XVy8UPY14yc0EV3EVFVKGRAQEBAQEBAQQOnHkEX0P7jVEpjmqhVXW1oX5BB5O9tytCk83Dab2t08yWtOpCq1vE/Td2inoqJWiEZYdlumY7YTcK4uPmtGZ9w4kKCZXFKy7YbGw2CjWgADgFdRz3hCm7kmWDOI9reoax9mnWolMc1YtaTluJ6hiVVd6l4xY9r25tcHDm01HqQXfAihzWuGTgCORFQrsaM0kttsrBvnF7sIbfOPHgNv5qJlMRlVFoT8SM8xIri5x7ANzRsCqu+SclFimkJjnnbdBNOZ2daDdi6NzjRUwH04AO7mklMIzDtdFKStnOjRARi97gcDgbjRjkTdHarRyRPGXAWnaESPEMSIak5DY0bGtGwKqz7IWXHjV6KG59MyBgOBccKoM01YE1DFXwHgbwLwHMtrRMIynnyDhYzLrSXPjXyACTSrgDQcA3tU9SOtzHyCN9VE/A/wCChZgc0gkEEEYEHAjgQg9QoLnGjWucdzQT6kGU2fG+qifgf8EFx2WKQIQOB6NnshXY20gICAgICAgIIHTjyCL6H9xqiUxzVQqru+g2v8nseGWmkR4exnAl76u6hjzordSuOLgQqrLW0OsP5NAq4fOxKF/8vms6vWSrRCkyn1KFdeEqbvR4cIZMZePN5+DR2qsrUtDQqzumixQchAeBwMQXB3FyQmXOhQlbGhE30klD3sqw+idX+m6rQpPNw2m1oGLNvFdWHqN6vHP4q9gUStCPsSzjMR2QhheOsfNaMXHs7yFBK35GShwYYhw2hrRsHrJ2nirqNhBzun1fkL6ecyvK+330USmOarFVdaeg09CfKMhsID2Cj27a1xdTaDWteKtCkuiUoAEBBTNv+Vx/vontlUlkhP8Ag08pifdH22qYVqWOrKiAgICAgICAgIIHTjyCL6H9xqiUxzVQqrs8zNueyGw+LDaWtH2nFzjzJPcEG/om+EJyEYoq29Qbg8+IT107jsSESt9XUEFN6RTfSzcaJsLyByZqt7gFSV4dh4M5akKLF854aOTBX1u7laEVON0glujmozN0RxHJ2s3uIVZTDqvBlN4xoJ4PHsu/wUwipxMxEvPc45ucSeskqFnW+DOEDHiu2iGAPSd/6qYVqWKrKiDBPSrYsN0N4q17SD17RxQVBbdkRJaIWRBh9B2x43jjvGxUXiWlBiua4OaS1wyLSQRyIRLrrD05iMIbMi+3zwKPHMZOHYeanKswsCWmGxGB7HBzXCoIyKsqyoKYt/yuP99E9sqkskOg8GnlMT7o+21TCtSx1ZUQEBAQEBAQEBBA6ceQRfQ/uNUSmOaqFVdKydgxYkrFmRg1mQ88A65HAD1HcmEZRKJW7ona3yiWa4nXbqxOY29Yoesq0KTDbtuc6GWixNrWGnM4N7yFKIUuFRkdVYWmHyaA2CIIdSpLr9KlxJyu8e5TlEwhrftP5THMa5cJABFb1S3CtaDZTsUSQ29C5vo52HufVh9MYf1XVME8kRNQi2I9hza5wPUSFCXT+DeZDZpzD9OGacS0g+q92KYVqWUrKiAgwTknDisLIjQ9p2H1jceKDibb0DIBfLOr/wCN5x5Nf7j2quFoqcQ5pBIIIINCDgQRmCFCztfBtaJvvlydUtvt4EEBwHOoPUphWp36sqpi3/K4/wB9E9sqkskOg8GnlMT7o+21TCtSx1ZUQEBAQEBAQEBBA6ceQRfQ/uNUSmOaqFVdbWh7QZCCDiC1wI31c5WhSeatLes4y8w+FsBqzi12LfhzBVZWhI6EWt0EyGuNGRaNdwP0Hdpp6RUwTDqPCRN3ZZsPbEeK8max77qmUUq3A2BVWdd/0/mPrIX9fwU4V3kZb+jMWVY173McHOu6t7A0JxqOB7EmExOUNCiFrg4ZtII5g1ChKc0yk7scR2j5uYaIjTxIF4e/0lMohDSky6FEbEYaOaQQeW/hsUJWhY2lsvGaL7xCfta8gCv8rjgR3q2VJhKRLVgNFXRoQHF7PipRh8i2pCEB0wHXoYaXVbjUNqDSvEUQw15LSOUijVjMB3ONw9jqV6lGU4bMxasBjbz4sMD7Qx5Db1KUYVHbc22LMxYrRRrnkjllUjjn1qjJCd8HEAmbc/YyGa83EADuPYphFSy1ZRTFv+Vx/vontlUlkh0Hg08pifdH22qYVqWOrKiAgICAgICAgIIHTnyCL6H9xqiUxzVPVVXW5oZ5DB+yfacrQpPNEeEay70Jsw0Yw8HcWOOB6j7RSU0q6qqrJS27ZdMiDezhw7pPnOqau6wG9dURg0XlulnILNl8OPJmufUkE8lxK6iC02lOkkom9lHj0DU/03lEpjmqaqqusfR2WhzlmthRM2EtBGbC3FhHouA7VaOMKzwlx1taPx5ZxvtLmbIjQS08/NPA96rhMSiUSIOwgzLjYjmNDnUi3DQE0F4RCTTIY0rxU9SvW49QsUQbdm2bFjuuwmFx2n6LftOyCC1NGrEbKwblbz3YvdvO4cB+s1aFJnKXUoUxb5/7uP8AfRPbKpLJDoPBp5TE+6PttUwrUsdWVEBAQEBAQEBAQeIsJrhdcA4HMEAg9RQa/wCy4H1ML8DPghlsQobWgNaA0DIAAAcgEH2IwOBDgCDgQRUHmEGt+y4H1ML8DPghk/ZcD6mF+BnwQy9wZGEw3mQ2NO9rWg9oCDYQfHtBBBFQcCDkQcwQg1f2XA+phfgZ8EMs0CXYwUY1rQcw0AV7EGUoI+PYks81dAhE77ja9tETl8hWDKtNRAhV+w0+sJgzKQY0AUAAG4IhpzNky8Q1fBhuO8saT20qhlhZo9KA1EvC62NPrUYTmUjDhhoo0AAZAAAdgUoekBBqvs6CSSYUMkmpJY0kk5kmiGXuBJw2GrIbGnKrWtBpuwCDO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836738"/>
            <a:ext cx="47720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92" name="AutoShape 20" descr="data:image/jpeg;base64,/9j/4AAQSkZJRgABAQAAAQABAAD/2wCEAAkGBxITEBUSEhQVFRUWFRgZFRgWFxQYGhQaFBcWFhUXFRUYHiggGB4nHBgVIjIiJSktLi4uFx8zODMsNygtLisBCgoKDg0OGhAQGi8kICQsLCwsLCwsLCwsLCwsLCwsLCwsLC0sLCwsLC4sLCwsLCwsLCwsLCwsLCwsLCwsLCwsLP/AABEIAMkA+wMBEQACEQEDEQH/xAAbAAEAAgMBAQAAAAAAAAAAAAAABQcDBAYCAf/EAEcQAAECAwQGBAkJCAEFAAAAAAEAAgMEEQUSITEGIkFRYXETgZGhBzI0UoKxssHRFCNCU3JzkuHwFRYzYqKzwtJDFyRj4vH/xAAbAQEAAgMBAQAAAAAAAAAAAAAAAQIDBAUGB//EADgRAQABAwEEBwUHBAMBAAAAAAABAgMRBAUSITETQXGBobHRMmGR4fAGIkJRcsHxFDM0QyRSglP/2gAMAwEAAhEDEQA/ALxQEBAQEBAQeekFbtRWlaVxpvp2qN6M4607s4zjg9KUCAgICAgICAgICAgICAgICAgICAgICAgICAgICAg8xHhoLiaACpO4DElRMxEZlMRMziFTzFqGYmIsXEVcLm9rRUN5YDtJXktTe6W7Nfweyt6eLFmm38e3rSMpb8zDyiEjc/WHfj3q9vXX7fKrPbx+fi17mhsXOdPw4JqU0zP/ACw+th/xd8Vv29sT/sp+HpPq59zZH/zq+PrHompTSKWiZRA07n6vecO9b9vaGnr/ABY7eDQuaC/R+HPZxSjXAioxHBbkTnk1JjHCX1SgQEBAQEBAQEBAQEBAQEBAQEBAQEBBjix2tzPx7Fgu6m1a9ucefwWpoqq5Q04toeaOs/Bcq9taZ4W4759GxTp/+yNjzjr7TUmhBPwXKr1lzpaa6pmcTlt0Wad2YxzdCDUVXsImJjMOVPBynhDtXo5cQWnWi4HgweN24DrK5207+5b3I51eTsbG03SXuknlT59Xqr6zDrEcPevOPTXuSRUNcQEGaWm4kM1hvc37JI7RkVkt3a7fsTMdjHctUXPbiJTMppbMN8e7EHEXT2tw7lvW9qX6faxV4T4ejQubLs1ezmPHz9U1KaXwXYPa6GfxDtGPct+3ta1V7cTHjHh6NC5sm7T7ExPh9fFNSs/Cifw3tdyIr1jMLoW79u57FUS0Lli5b9umYbKysQgICAgICAgICAgICAgICAg1o060cTw+K0L+0bNvhHGfd6stNmqppRZ1xywHD4rk3to3rnCPux7vX+GzTZpj3tdaEznjLK8xH0FVEziMpiMzhoErWbLorKjVhCv0cD1Zd1F63Zd7pNNT7uHw5eGHK1NGLk+9VGk1qfKJl8QeL4rPsty7cT1ri6y/012aurlHY9hodN/T2Io6+c9s/WGlIH5wdfqWq2LvspVQ1RAQEBAQTeiMl0kyHHKGLx55NHbj6K39m2ekvxM8qePp9e5z9pXujsTEc6uHr9e9YK9O8yICAgICAgICAgICAgICAgIIecZR57e1eW11vcv1R+fH4t+1OaIYVqMgg1Jl9TTcsFyrM4ZqIxGWFUZGhb9rOgysRra1ilrK+aDg49mHWFvaTUzbortx+KP58GTT2Kbl+iqrq+o8XCLE9EySxo9vMIrX7MplQ1BAQEBAQd9obJXJe+c4hveiMG+89a9JsuzuWd6edXHu6vXveb2pe3727HKnh39aeXSc0QEBAQEBAQEBAQEBAQEBAQR9qMyd1e8e9cTa9vjTX3fvH7trTzzhorjNljjPoPUq1VYhamMy0lrtgQQNtN6Vr28KN5jEHtCx03MXIqbVr7uJcix1QCt6YxOHbicxl7BpioSnFDSEBAQEGeSljEiMhjNzgOW89QqVktW5uVxRHXLHduRbomuepacKGGtDRgAAANwGAXsaaYpiIh46qqapmZelKBAQEBAQEBAQEBAQEBAQEBBrzzKsPDHs/Kq0toW9+xV7uPw+TLZqxXCJXmG80o76ngFr11ZlnojEMaquIImch3XnjiOtYKoxLYonMOQnIVyK9uyt4cn4+uo6lvUVb1ET9cHX01W9QxKzOmoJq0HgEadXCZe1CBAQEHT6DSVYj4pyYLrebs+we0uvsmzmubk9XCO2fl5uRta9iiLcdfGeyPn5O1XfcBrzE7CZ472N5uA7lem3XX7MTLHXet0e1VEd6NmNKJZuTi/7LT6zQLZp0N6rqx2tOvaenp5Tnsj6h5snSD5RFLIcIhrfHe4jV3AAZk89ire08Wo41cfyhbT6yb9X3acR+cpxareEBAQEBAQEBAQEBAQEHwhRMRMYkc9Nm7Ubcl4u9E25mieccHVtxvcWktZsCAg0rTAugnOtBxr/APFE26q4maY5RmexNN2miqIqnnOI7XLW/CxY/fVp9pv+XaraarhNPe6ukqxVMItbDoJaSNYY/W1Grc9qWdQo+FwGZWa1p713+3RM9kTLBe1Vmz/crintmIeHR2ro2th62v8ADEds+mZcu99odBb5VTV+mJ85xHixmZ3BdG19mqv9lz4R+8+jl3ftXT/qtT3zjwjPmmpC248KEIcMtaMSSGgkk7ya8sti9FpNk2NPbiiMz2z6Yeb1m29TqLk1cI7I9csUxaMZ/jxHnheIHYMF0KbNunlTDm16i7X7VU/FpucAKnBZJnHGWGKfyYpVkSYitgwhi457htcdwC1Lt/EZ6m1Y0811RTHNadkWayXgthMyGZ2uJzcf1uXFrrmurMvTWbVNqmKYbqoyiAgICAgICAgICAgICAghrZkzXpBiPpDdx5Lz21tFVEzfo5dfu9/Z+bf0t6Mbk9yJXCbwgIIDSKY1mtH0cevZ+uK9FsbTRNquqqPa4d3X9e55Xb2rqpv26KJ40/e7+r4Y8WrPs6SAaZ0vDm3GndRedm3Onvzbq6px8/3ey0Wppu0UXqeUxE/XY54FbLvJOzTqcj8Ea932msyYJc9pPiu7iMPevb7EsWZ01Ne5G9x44jPOet8529qb8auujfnd4cMzjlHU9ruvPYFCWSC2rgrUxmVapxDfWy1mCPMhuGZ3fFY67kUslNE1NF73PO0k4ADjkAFq1VTPGWxTTEcIWfojYAloV54HSvGufNGxg5bd56ly793fnhyd/Saboqczzn6wn1gbYgICAgICAgICAgICAgICAUEBakhcN5vinP8Al/JeX2ls/oZ6S37Pl8vJ0tPf3/u1c/NHrktt8e6gJOxIjM4hEzjjLkJ+LedU7SSvc6W10Vqmj8o/nxfOdVf6e/Xd/OfDq8GazImBbuxHI/n6153b+n3blN6OvhPbHLw8nq/s1qt61VYn8PGOyefwnzQcxCuPczcTTkcW9xC0Kat6Il72xVvURLbss+MOXvUq3upGPiXZl24mh66U717bYtWNNR3+cvnO3qM6qvu8oSK7rzwg2pYAAuKzW+EZlhucZxDDHm64Nw4/Dcsdd3PCF6LWOMtVYWV3Wgej+U1FH3QPtn3du5aWpvfgjvdXQ6b/AGVd3q7haTqCAgICAgICAgICAgICAgICAg+OaCKHJRVTFUYnkROOMOetKRMM1HinLhwK8ntDQTp6t6n2Z8Pd6OrYv9JGJ5oO2I12HTa5V2ZZ6TUR+Ucfrvae2NR0Okqxzn7sd/Pwy5mYz6l7Gl4SCViXXg9R5Fae0NP/AFGnqojnzjtj6x3ujsvVf02qouTy5T2T6c+55t2FR7X7xQ824juPcvG6erNOH1fR1c6WvZp1iOHqIWdsXuSJtcfPOXsNkf4tPbPm+fbbj/mVdkJOVi3mA9vMZr0NFW9GXma6d2qYI0cNwzO5RVXFJTRMvrohNK7NiTVMoiIh5UJdBohYHymJeePmWHW/nOYYPWeHNa9+7uRiObc0mm6WrM+zHj7logUwC5ruvqAgICAgICAgICAgICAgICAgICDzEYCCCKg5qtdFNdM01RmJTEzE5hXulMG5HuVqAARwrsPH4rS0egjTb0xxieXY4+3NZ01dFv8A6xme2fl5udjHWK6McnEh4Upbc0Oklydrcfw5/wBNe1eK1tj+n1lVMcquMd/zfTNg63prFFczxj7s9sesYlGSJ+cHX6lR6W57KOtofPO5Bev2N/ix2y+fbdj/AJk9kPEnMOa0gb+xdimuaYxDhXKImYmWeWbV1dym3GZyx3JxGG4s7A3rGsx8xGbCZtxc7Yxozcf1mqXK4opzLLZtVXa92FuWfJMgw2woYo1ooOO8neScVyqqpqnMvQ27dNumKaeTYVVxAQEBAQEBAQEBAQEBAQEBAQEBB8caCpREzhWtoR+liPefpOJ6vo91FtbsYw8Zeuzcu1XPzn+PBCRhrHmsVVO6tTOYeFVLbs5+JacnD9d3qXC29p96zF2OdM+E/PD0f2b1W5fmzPKqMx2x6xn4ItrLkW7udTvp6lw4nMZfTYq37efc0LcHzx+yF67Yv+L3z+zwO3/8v/zHnLXgDBddwquaRlWUbzWxbjENW5OZbMGE57g1oLnOIAAzJOQVpmIjMqxEzOIWvozYjZWDdwMR1DEdvO4cB8TtXLvXZuVe56DTaeLNGOvrTCxNgQEBAQEBAQEBAQEBAQEBAQEBAQEETpPNXJZ29+oPSz7qq9uM1NDaV3o9PP5zw+PPwcGtl5RoOFVaYiYxLJHBgc2i1qqZpnDJE5GOoQRsWK7bpu0TRVymMMtm7VZuU3KecTn4PlsM12vGTgD1j8qLw1FNVE1W6udM4fYdn36b1mKqeU8Y7JRNvfxvRHvXr9hz/wAef1T5Q8f9oIxqo/THnLDAZWgXaiMzh52qcZlJraaiw9BtH+jaJiKNdw1AfoNO3me4cytDU3t6d2OTsaHTbsdJVznl7nXrUdEQEBAQEBAQEBAQEBAQEBAQEBAQEBBx2mU1eithjJgqebvyA7VntRwy87ti9vXItx1R4z8vNzcZ4ANTRZXIiJnk1Fdd8c2qiqmKoInDARRasxMTiWWJy9xhegEbWGvUc/f2Ly217HR6mLkcq48Y+WHv/slrN63NmedPlPGPHKEtnF7DvY33rs7C/sVfq/aGD7SRjU0/p/eWSTZt6l6C1HW8rdnqdnoTo/0z+miD5ph1Qf8AkcP8Rt3nDeseovbsbsc2zotN0k79XKPGVkrnu0ICAgIIqBaLnVyAbEuu1TV16IWCgJFG0wvY1NfNIIZodqAhpuRAXgGG03KvBFcNagoMTUhAi2iOhdEpcIJYA+go+9cbeoaUvEY1yQYZe03OLaNL6sN65doHMcWP1iQKVBAxxQfY9rCjXta4wyXVeA2jg1j3EAE1GLdoGSDNNz12I1grsLssWuZGIAJOBrD20QYn2w25eaxzhUt1TCdRwrh4+tQaxocgdxQe3WlQOqx+rDLydShAyycSL1DSo2FB6jxIkNt9zr2WqGildzSSKcySg9S9oBwFWua4uDbpu1q5t+tQaEXamvA7cEG4gICAgICAg+PcACTkMT1IiZiIzKqbWtYOiPeMS5xPAbgeQoOpbcRiMPI1xVeuTcnrnP13IaLFLjVxr+tiM1NMUxiH2HGI5blMSrVbiptQ44PAq0S16rc0vb21UVU70KxOHyWNHUOR1T1rjbV003dPVEc6fvR3fLLsbF1f9NrKKs8J4T38vHCFtRhD2A5gEH0XFU2BVmzVPv8A2em+0/G9RVHXT+6b0YsR0xEEMYNGMR3mjcOJyH5L0ddcWqPe8tZszfuYjl19i3ZaXbDY1jAGtaKADYAuZMzM5l3qaYpiIjkyqFhAQEBBHQ5WG+lLwuPOOAv0eXEcQHjhlhgcQ+Tsq1jGEXqwxdZQi9jQYC6QTQbRTEoPsnL3YbXPvEtc+IcyauvZilTQOyAGOQyCDI6zxfL2ve0nO6W0xpXAg0yHHPeUHn9lMoG1dcFaQ6i6LzXNdsvHBzsCdvAIPj7JaTVz3udq4ktwuB93ANp9N2YxwrVA/ZQvF3SRKkEH+HjWl76GFaDLcEH1sq2GHXnOc15oWuDCCYhDBWjQTsbichwQYw1pf0bnRnUpRrm4AA0Bv3anLMkoMstJXYl4km6wMaSRV1KmpAAGFaDbnvQbcGKHNDhkQCORQe0HiFFDq02Eg8waFB7QEBAQfHNBFDiDmDtQmMoqa0alH+NAYPsgs9iitFdUdbXq0tmrnT+3kipnQOWPiOiM6w4d4r3q0XZYKtn255TMImZ8H8Ufw4zHfaa5veLyt0sMFWzqvw1fXiiprRGcZ/xXxvY5p7iQe5Wi5SwVaO9T1Z7EfEgxoX8SG9o/na4dhIWSKmnc089cTHc+CI1+RxSqmKmtNM09jHMST48xCawVc8HDiCAa7ht5Ll7Jsxp671ueUVRMdkxmPR6jXaqdZY09UcapiaZ7Ynj69i2rBslktBENuJze7znbTy2AbluXbk11ZlksWYtUbsd6RWNmEBAQEBBBss8tDh0Vah1y6Wi44veb1a6poWG8KnDgKhtwZS7CIc1znF7nG6QHEl5IcHVFMKUocBgg1jLRCyJfYXRHB3Rv1NQFhDWk11Xb7uFXdgeH2e8nEOvdIC5wuAPb0rSQXA3iLuQ2UpzDOJQtiOrDvwq/NtFyjNVlTdJAxNeVD5yD5IysRoJIJiCGQSbgbFfhiSDU4jCtKBxyyQeJOzyYmuz5vWIa64BUhg8RppTA513oPDZKJdaHwy54fCIfebqtY5hIJJrgGuwFa9ZQbtoS73Fxbta0YEYgPq5orvbUY4Y5oNeXlCHVdDc5hpdaRDAhuHjEMrQA4dYdlXEPBsxwZDDW0NGdLR1K0iQnGprjQB9NwqBmgyGUIiPrCvw6/NtaW0YbrakNJAFTXHYQfOKDDAkYjWkRGGIS2jSHN1X1defUkFtatN4Y4bMKhiiy5+ba7CIHPL41W43YcTXoDWgcWGhwbgNygbLLMEYCLEL2OeKloc4Bo+iKb6UrxqpEygICAgICAgIIm2ZSTbDdFjwod1tKuuAnEgDECuZCnemGKqxbr50w5eBpHZ8u8vgQYhdSlTkAaVAL3EitBs2BRNeZz9cP5Ta01Fr2Ix9fKHY2NP8ATwGRrt2+CaVrShIzoNyMkvFtWvDloYiRK0Lg0BoBJJxwBI2AomIyhP3+lfNi/hb/ALKMm6m7GtVszD6RjXtbWgLwBepnShOGxSTDanJlsKG+I7xWNLjTcBXBEOa/f6V82N+Fv+yjKd1sSGmctFithNEQF5oC5rQK7K0cmTDo1KBBrz09CgtvRXtYOJz4AZk8Ag5ua0+lmmjGxH8QA0f1GvcoytusMPwhQa60KIORYfeEybrorGtiFMsLoROBo4EEEHOm49SlExhmtG0YUBt6K8MGyuZ5AYnqRDmpjwgS4NGQ4juOq0d5r3KMrbr5B8IMAnWhxW8rp94TJupWJpTLCB8oaXPYHBputxDiK0IdRMowj/3+lfNi/hb/ALJk3T9/pXzYv4W/7Jk3T9/pXzYv4W/7Jk3WP995LE9HExz1GY0362KZN2XVy8UPY14yc0EV3EVFVKGRAQEBAQEBAQQOnHkEX0P7jVEpjmqhVXW1oX5BB5O9tytCk83Dab2t08yWtOpCq1vE/Td2inoqJWiEZYdlumY7YTcK4uPmtGZ9w4kKCZXFKy7YbGw2CjWgADgFdRz3hCm7kmWDOI9reoax9mnWolMc1YtaTluJ6hiVVd6l4xY9r25tcHDm01HqQXfAihzWuGTgCORFQrsaM0kttsrBvnF7sIbfOPHgNv5qJlMRlVFoT8SM8xIri5x7ANzRsCqu+SclFimkJjnnbdBNOZ2daDdi6NzjRUwH04AO7mklMIzDtdFKStnOjRARi97gcDgbjRjkTdHarRyRPGXAWnaESPEMSIak5DY0bGtGwKqz7IWXHjV6KG59MyBgOBccKoM01YE1DFXwHgbwLwHMtrRMIynnyDhYzLrSXPjXyACTSrgDQcA3tU9SOtzHyCN9VE/A/wCChZgc0gkEEEYEHAjgQg9QoLnGjWucdzQT6kGU2fG+qifgf8EFx2WKQIQOB6NnshXY20gICAgICAgIIHTjyCL6H9xqiUxzVQqru+g2v8nseGWmkR4exnAl76u6hjzordSuOLgQqrLW0OsP5NAq4fOxKF/8vms6vWSrRCkyn1KFdeEqbvR4cIZMZePN5+DR2qsrUtDQqzumixQchAeBwMQXB3FyQmXOhQlbGhE30klD3sqw+idX+m6rQpPNw2m1oGLNvFdWHqN6vHP4q9gUStCPsSzjMR2QhheOsfNaMXHs7yFBK35GShwYYhw2hrRsHrJ2nirqNhBzun1fkL6ecyvK+330USmOarFVdaeg09CfKMhsID2Cj27a1xdTaDWteKtCkuiUoAEBBTNv+Vx/vontlUlkhP8Ag08pifdH22qYVqWOrKiAgICAgICAgIIHTjyCL6H9xqiUxzVQqrs8zNueyGw+LDaWtH2nFzjzJPcEG/om+EJyEYoq29Qbg8+IT107jsSESt9XUEFN6RTfSzcaJsLyByZqt7gFSV4dh4M5akKLF854aOTBX1u7laEVON0glujmozN0RxHJ2s3uIVZTDqvBlN4xoJ4PHsu/wUwipxMxEvPc45ucSeskqFnW+DOEDHiu2iGAPSd/6qYVqWKrKiDBPSrYsN0N4q17SD17RxQVBbdkRJaIWRBh9B2x43jjvGxUXiWlBiua4OaS1wyLSQRyIRLrrD05iMIbMi+3zwKPHMZOHYeanKswsCWmGxGB7HBzXCoIyKsqyoKYt/yuP99E9sqkskOg8GnlMT7o+21TCtSx1ZUQEBAQEBAQEBBA6ceQRfQ/uNUSmOaqFVdKydgxYkrFmRg1mQ88A65HAD1HcmEZRKJW7ona3yiWa4nXbqxOY29Yoesq0KTDbtuc6GWixNrWGnM4N7yFKIUuFRkdVYWmHyaA2CIIdSpLr9KlxJyu8e5TlEwhrftP5THMa5cJABFb1S3CtaDZTsUSQ29C5vo52HufVh9MYf1XVME8kRNQi2I9hza5wPUSFCXT+DeZDZpzD9OGacS0g+q92KYVqWUrKiAgwTknDisLIjQ9p2H1jceKDibb0DIBfLOr/wCN5x5Nf7j2quFoqcQ5pBIIIINCDgQRmCFCztfBtaJvvlydUtvt4EEBwHOoPUphWp36sqpi3/K4/wB9E9sqkskOg8GnlMT7o+21TCtSx1ZUQEBAQEBAQEBBA6ceQRfQ/uNUSmOaqFVdbWh7QZCCDiC1wI31c5WhSeatLes4y8w+FsBqzi12LfhzBVZWhI6EWt0EyGuNGRaNdwP0Hdpp6RUwTDqPCRN3ZZsPbEeK8max77qmUUq3A2BVWdd/0/mPrIX9fwU4V3kZb+jMWVY173McHOu6t7A0JxqOB7EmExOUNCiFrg4ZtII5g1ChKc0yk7scR2j5uYaIjTxIF4e/0lMohDSky6FEbEYaOaQQeW/hsUJWhY2lsvGaL7xCfta8gCv8rjgR3q2VJhKRLVgNFXRoQHF7PipRh8i2pCEB0wHXoYaXVbjUNqDSvEUQw15LSOUijVjMB3ONw9jqV6lGU4bMxasBjbz4sMD7Qx5Db1KUYVHbc22LMxYrRRrnkjllUjjn1qjJCd8HEAmbc/YyGa83EADuPYphFSy1ZRTFv+Vx/vontlUlkh0Hg08pifdH22qYVqWOrKiAgICAgICAgIIHTnyCL6H9xqiUxzVPVVXW5oZ5DB+yfacrQpPNEeEay70Jsw0Yw8HcWOOB6j7RSU0q6qqrJS27ZdMiDezhw7pPnOqau6wG9dURg0XlulnILNl8OPJmufUkE8lxK6iC02lOkkom9lHj0DU/03lEpjmqaqqusfR2WhzlmthRM2EtBGbC3FhHouA7VaOMKzwlx1taPx5ZxvtLmbIjQS08/NPA96rhMSiUSIOwgzLjYjmNDnUi3DQE0F4RCTTIY0rxU9SvW49QsUQbdm2bFjuuwmFx2n6LftOyCC1NGrEbKwblbz3YvdvO4cB+s1aFJnKXUoUxb5/7uP8AfRPbKpLJDoPBp5TE+6PttUwrUsdWVEBAQEBAQEBAQeIsJrhdcA4HMEAg9RQa/wCy4H1ML8DPghlsQobWgNaA0DIAAAcgEH2IwOBDgCDgQRUHmEGt+y4H1ML8DPghk/ZcD6mF+BnwQy9wZGEw3mQ2NO9rWg9oCDYQfHtBBBFQcCDkQcwQg1f2XA+phfgZ8EMs0CXYwUY1rQcw0AV7EGUoI+PYks81dAhE77ja9tETl8hWDKtNRAhV+w0+sJgzKQY0AUAAG4IhpzNky8Q1fBhuO8saT20qhlhZo9KA1EvC62NPrUYTmUjDhhoo0AAZAAAdgUoekBBqvs6CSSYUMkmpJY0kk5kmiGXuBJw2GrIbGnKrWtBpuwCDO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836738"/>
            <a:ext cx="47720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94" name="Picture 22" descr="http://www.cse.unsw.edu.au/%7Essakr/images/kac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2664" y="2636912"/>
            <a:ext cx="2153792" cy="1728192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0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/>
              <a:t>VELENTINA GROSSO</a:t>
            </a:r>
          </a:p>
          <a:p>
            <a:r>
              <a:rPr lang="it-IT" b="1" i="1" dirty="0" err="1" smtClean="0"/>
              <a:t>P</a:t>
            </a:r>
            <a:r>
              <a:rPr lang="it-IT" sz="1600" b="1" i="1" dirty="0" err="1" smtClean="0"/>
              <a:t>reparation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of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Mixed</a:t>
            </a:r>
            <a:r>
              <a:rPr lang="it-IT" sz="1600" b="1" i="1" dirty="0" smtClean="0"/>
              <a:t> Matrix </a:t>
            </a:r>
            <a:r>
              <a:rPr lang="it-IT" sz="1600" b="1" i="1" dirty="0" err="1" smtClean="0"/>
              <a:t>Membranes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for</a:t>
            </a:r>
            <a:r>
              <a:rPr lang="it-IT" sz="1600" b="1" i="1" dirty="0" smtClean="0"/>
              <a:t> Water </a:t>
            </a:r>
            <a:r>
              <a:rPr lang="it-IT" sz="1600" b="1" i="1" dirty="0" err="1" smtClean="0"/>
              <a:t>Purification</a:t>
            </a:r>
            <a:endParaRPr lang="it-IT" sz="16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Other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collaborations…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6804248" y="5805264"/>
            <a:ext cx="2088232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s://upload.wikimedia.org/wikipedia/en/thumb/0/0a/Hanyang_University_new_UI.svg/1011px-Hanyang_University_new_UI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437112"/>
            <a:ext cx="2055322" cy="2081751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6660232" y="43558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(Saudi Arabia)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139952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(South Korea)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7544" y="1640989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Today</a:t>
            </a:r>
            <a:r>
              <a:rPr lang="it-IT" dirty="0" smtClean="0"/>
              <a:t>, post-graduate </a:t>
            </a:r>
            <a:r>
              <a:rPr lang="en-US" dirty="0" smtClean="0"/>
              <a:t>education systems are increasingly part of an </a:t>
            </a:r>
            <a:r>
              <a:rPr lang="en-US" b="1" dirty="0" smtClean="0"/>
              <a:t>international context</a:t>
            </a:r>
            <a:r>
              <a:rPr lang="en-US" dirty="0" smtClean="0"/>
              <a:t>: expansion outside national boarders holds enormous potential for advancing a more effective future-oriented PhD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Internationalization forced national institutions towards common standards or “</a:t>
            </a:r>
            <a:r>
              <a:rPr lang="en-US" dirty="0" smtClean="0">
                <a:solidFill>
                  <a:srgbClr val="FF0000"/>
                </a:solidFill>
              </a:rPr>
              <a:t>converging practices</a:t>
            </a:r>
            <a:r>
              <a:rPr lang="en-US" dirty="0" smtClean="0"/>
              <a:t>”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Responsibility to educate the next generation of professionals and scholars within an international community in order to </a:t>
            </a:r>
            <a:r>
              <a:rPr lang="en-US" dirty="0" smtClean="0">
                <a:solidFill>
                  <a:srgbClr val="FF0000"/>
                </a:solidFill>
              </a:rPr>
              <a:t>compete in a global market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“</a:t>
            </a:r>
            <a:r>
              <a:rPr lang="it-IT" dirty="0" err="1" smtClean="0">
                <a:solidFill>
                  <a:srgbClr val="FF0000"/>
                </a:solidFill>
              </a:rPr>
              <a:t>Think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globally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act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locally</a:t>
            </a:r>
            <a:r>
              <a:rPr lang="it-IT" dirty="0" smtClean="0"/>
              <a:t>”: </a:t>
            </a:r>
            <a:r>
              <a:rPr lang="it-IT" dirty="0" err="1" smtClean="0"/>
              <a:t>define</a:t>
            </a:r>
            <a:r>
              <a:rPr lang="it-IT" dirty="0" smtClean="0"/>
              <a:t> and solve </a:t>
            </a:r>
            <a:r>
              <a:rPr lang="it-IT" dirty="0" err="1" smtClean="0"/>
              <a:t>societal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 a  </a:t>
            </a:r>
            <a:r>
              <a:rPr lang="en-US" dirty="0" smtClean="0"/>
              <a:t>multi- and interdisciplinary approach within an international context.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q"/>
            </a:pPr>
            <a:endParaRPr lang="it-IT" dirty="0"/>
          </a:p>
        </p:txBody>
      </p:sp>
      <p:pic>
        <p:nvPicPr>
          <p:cNvPr id="1026" name="Picture 2" descr="http://www.japantoday.com/images/size/x/2014/03/fl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85184"/>
            <a:ext cx="1728192" cy="172819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Internationalization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of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Education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eudime.unical.it/img/LOGO%20eud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944688" cy="13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ttangolo 7"/>
          <p:cNvSpPr>
            <a:spLocks noChangeArrowheads="1"/>
          </p:cNvSpPr>
          <p:nvPr/>
        </p:nvSpPr>
        <p:spPr bwMode="auto">
          <a:xfrm>
            <a:off x="3203848" y="4293096"/>
            <a:ext cx="57597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</a:rPr>
              <a:t>Mission</a:t>
            </a:r>
            <a:r>
              <a:rPr lang="en-US" sz="2000" i="1" dirty="0">
                <a:solidFill>
                  <a:srgbClr val="FF0000"/>
                </a:solidFill>
              </a:rPr>
              <a:t>: implementing - at international level </a:t>
            </a:r>
            <a:r>
              <a:rPr lang="en-US" sz="2000" i="1" dirty="0" smtClean="0">
                <a:solidFill>
                  <a:srgbClr val="FF0000"/>
                </a:solidFill>
              </a:rPr>
              <a:t>-excellence</a:t>
            </a:r>
            <a:r>
              <a:rPr lang="en-US" sz="2000" i="1" dirty="0">
                <a:solidFill>
                  <a:srgbClr val="FF0000"/>
                </a:solidFill>
              </a:rPr>
              <a:t>, innovation, mobility and </a:t>
            </a:r>
            <a:r>
              <a:rPr lang="en-US" sz="2000" i="1" dirty="0" err="1">
                <a:solidFill>
                  <a:srgbClr val="FF0000"/>
                </a:solidFill>
              </a:rPr>
              <a:t>multidisciplinarity</a:t>
            </a:r>
            <a:r>
              <a:rPr lang="en-US" sz="2000" i="1" dirty="0">
                <a:solidFill>
                  <a:srgbClr val="FF0000"/>
                </a:solidFill>
              </a:rPr>
              <a:t> in investigation approaches related to membrane science and technology. </a:t>
            </a:r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Exploiting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opportunities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from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EU…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iro.umm.ac.id/files/image/1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8" y="1250284"/>
            <a:ext cx="4716016" cy="1386628"/>
          </a:xfrm>
          <a:prstGeom prst="rect">
            <a:avLst/>
          </a:prstGeom>
          <a:noFill/>
        </p:spPr>
      </p:pic>
      <p:pic>
        <p:nvPicPr>
          <p:cNvPr id="15364" name="Picture 4" descr="https://cetplatform.files.wordpress.com/2014/10/eacea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2065878" cy="129614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Erasmus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Mundus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Doctorate</a:t>
            </a:r>
            <a:r>
              <a:rPr lang="it-IT" sz="2400" b="1" dirty="0" smtClean="0"/>
              <a:t> in Membrane </a:t>
            </a:r>
            <a:r>
              <a:rPr lang="it-IT" sz="2400" b="1" dirty="0" err="1" smtClean="0"/>
              <a:t>Engineering</a:t>
            </a:r>
            <a:r>
              <a:rPr lang="it-IT" sz="2400" b="1" dirty="0" smtClean="0"/>
              <a:t> (EUDIME)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95178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Title of this slide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724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008112" cy="677305"/>
          </a:xfrm>
          <a:prstGeom prst="rect">
            <a:avLst/>
          </a:prstGeom>
          <a:noFill/>
        </p:spPr>
      </p:pic>
      <p:sp>
        <p:nvSpPr>
          <p:cNvPr id="16386" name="AutoShape 2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l="28641" t="12285" r="25000" b="20980"/>
          <a:stretch>
            <a:fillRect/>
          </a:stretch>
        </p:blipFill>
        <p:spPr bwMode="auto">
          <a:xfrm>
            <a:off x="2051720" y="1844824"/>
            <a:ext cx="4464496" cy="401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http://www.liceotelesiocosenza.gov.it/images/sito_documenti/logo-Unical-Universit%C3%A0-della-Calab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19" y="4448732"/>
            <a:ext cx="1883285" cy="1224137"/>
          </a:xfrm>
          <a:prstGeom prst="rect">
            <a:avLst/>
          </a:prstGeom>
          <a:noFill/>
        </p:spPr>
      </p:pic>
      <p:pic>
        <p:nvPicPr>
          <p:cNvPr id="16393" name="Picture 9" descr="https://tiuz.unizar.es/img/entrada/logoUZ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04716"/>
            <a:ext cx="2059429" cy="643572"/>
          </a:xfrm>
          <a:prstGeom prst="rect">
            <a:avLst/>
          </a:prstGeom>
          <a:noFill/>
        </p:spPr>
      </p:pic>
      <p:pic>
        <p:nvPicPr>
          <p:cNvPr id="16395" name="Picture 11" descr="http://www.unl.pt/template/1/images/universidade-nova-lisbo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952788"/>
            <a:ext cx="1584176" cy="544957"/>
          </a:xfrm>
          <a:prstGeom prst="rect">
            <a:avLst/>
          </a:prstGeom>
          <a:noFill/>
        </p:spPr>
      </p:pic>
      <p:pic>
        <p:nvPicPr>
          <p:cNvPr id="16397" name="Picture 13" descr="http://old.vscht.cz/clab/english/files/logo_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584636"/>
            <a:ext cx="2987824" cy="563800"/>
          </a:xfrm>
          <a:prstGeom prst="rect">
            <a:avLst/>
          </a:prstGeom>
          <a:noFill/>
        </p:spPr>
      </p:pic>
      <p:pic>
        <p:nvPicPr>
          <p:cNvPr id="16399" name="Picture 15" descr="http://scholarshipstimes.com/wp-content/uploads/2012/03/Uni-of-Tw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144476"/>
            <a:ext cx="1693639" cy="648072"/>
          </a:xfrm>
          <a:prstGeom prst="rect">
            <a:avLst/>
          </a:prstGeom>
          <a:noFill/>
        </p:spPr>
      </p:pic>
      <p:sp>
        <p:nvSpPr>
          <p:cNvPr id="16401" name="AutoShape 17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3" name="AutoShape 19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405" name="Picture 21" descr="http://www.apolloon.org/wp-content/uploads/2013/04/KULEUVEN_LOGO2013.jpg"/>
          <p:cNvPicPr>
            <a:picLocks noChangeAspect="1" noChangeArrowheads="1"/>
          </p:cNvPicPr>
          <p:nvPr/>
        </p:nvPicPr>
        <p:blipFill>
          <a:blip r:embed="rId10" cstate="print"/>
          <a:srcRect t="29412" b="33333"/>
          <a:stretch>
            <a:fillRect/>
          </a:stretch>
        </p:blipFill>
        <p:spPr bwMode="auto">
          <a:xfrm>
            <a:off x="5004048" y="2792548"/>
            <a:ext cx="1512168" cy="565061"/>
          </a:xfrm>
          <a:prstGeom prst="rect">
            <a:avLst/>
          </a:prstGeom>
          <a:noFill/>
        </p:spPr>
      </p:pic>
      <p:pic>
        <p:nvPicPr>
          <p:cNvPr id="16407" name="Picture 23" descr="http://i2.wp.com/www.umontpellier.fr/wp-content/uploads/2015/02/logo_um.png?resize=466%2C1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2720540"/>
            <a:ext cx="2134394" cy="668716"/>
          </a:xfrm>
          <a:prstGeom prst="rect">
            <a:avLst/>
          </a:prstGeom>
          <a:noFill/>
        </p:spPr>
      </p:pic>
      <p:pic>
        <p:nvPicPr>
          <p:cNvPr id="16409" name="Picture 25" descr="https://www.jobmania.fr/fichiers/ecoles_universites/58-58-communication_so_image_logo-toulouse-iii_v1.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3368612"/>
            <a:ext cx="1711343" cy="648072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3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 bwMode="auto">
          <a:xfrm>
            <a:off x="2267744" y="404664"/>
            <a:ext cx="403244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6975376" y="0"/>
            <a:ext cx="2168624" cy="8367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eudime.unical.it/img/associate%20partners/sap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800002" cy="127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eudime.unical.it/img/associate%20partners/veo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2746673" cy="133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eudime.unical.it/img/associate%20partners/al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159596" cy="98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://eudime.unical.it/img/associate%20partners/gv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927" y="3717032"/>
            <a:ext cx="1959049" cy="139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http://eudime.unical.it/img/associate%20partners/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ttangolo 11"/>
          <p:cNvSpPr>
            <a:spLocks noChangeArrowheads="1"/>
          </p:cNvSpPr>
          <p:nvPr/>
        </p:nvSpPr>
        <p:spPr bwMode="auto">
          <a:xfrm>
            <a:off x="3408363" y="6092825"/>
            <a:ext cx="159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Mikropur s.r.o.</a:t>
            </a:r>
            <a:endParaRPr lang="it-IT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Associate industrial </a:t>
            </a:r>
            <a:r>
              <a:rPr lang="it-IT" sz="3200" b="1" dirty="0" err="1" smtClean="0">
                <a:solidFill>
                  <a:srgbClr val="002060"/>
                </a:solidFill>
              </a:rPr>
              <a:t>partners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6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eudime.unical.it/images/resear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391769" cy="480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7020272" y="5661248"/>
            <a:ext cx="1944216" cy="11247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eudime.unical.it/img/mobility/mob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84523"/>
            <a:ext cx="3935526" cy="572885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Research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pathway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1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Title of this slide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724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008112" cy="677305"/>
          </a:xfrm>
          <a:prstGeom prst="rect">
            <a:avLst/>
          </a:prstGeom>
          <a:noFill/>
        </p:spPr>
      </p:pic>
      <p:sp>
        <p:nvSpPr>
          <p:cNvPr id="16386" name="AutoShape 2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1" name="AutoShape 17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3" name="AutoShape 19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" name="Picture 5" descr="http://teca.elis.org/7495/un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021288"/>
            <a:ext cx="2160240" cy="623462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251520" y="155679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468 </a:t>
            </a:r>
            <a:r>
              <a:rPr lang="it-IT" dirty="0" err="1" smtClean="0"/>
              <a:t>applications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in 5 </a:t>
            </a:r>
            <a:r>
              <a:rPr lang="it-IT" dirty="0" err="1" smtClean="0"/>
              <a:t>years</a:t>
            </a:r>
            <a:r>
              <a:rPr lang="it-IT" dirty="0" smtClean="0"/>
              <a:t> ….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711" y="2204864"/>
            <a:ext cx="8298745" cy="390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90" y="1957684"/>
            <a:ext cx="8406366" cy="399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 bwMode="auto">
          <a:xfrm>
            <a:off x="2195736" y="0"/>
            <a:ext cx="6768752" cy="8367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Title of this slide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724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008112" cy="677305"/>
          </a:xfrm>
          <a:prstGeom prst="rect">
            <a:avLst/>
          </a:prstGeom>
          <a:noFill/>
        </p:spPr>
      </p:pic>
      <p:sp>
        <p:nvSpPr>
          <p:cNvPr id="16386" name="AutoShape 2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https://dl.dropboxusercontent.com/u/84121809/cartina_EUD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1" name="AutoShape 17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3" name="AutoShape 19" descr="https://associatie.kuleuven.be/logo/kuleu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155679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… </a:t>
            </a:r>
            <a:r>
              <a:rPr lang="it-IT" dirty="0" err="1" smtClean="0"/>
              <a:t>from</a:t>
            </a:r>
            <a:r>
              <a:rPr lang="it-IT" dirty="0" smtClean="0"/>
              <a:t> 62 </a:t>
            </a:r>
            <a:r>
              <a:rPr lang="it-IT" dirty="0" err="1" smtClean="0"/>
              <a:t>Countries…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04864"/>
            <a:ext cx="73974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7236296" y="1772816"/>
          <a:ext cx="566005" cy="4064007"/>
        </p:xfrm>
        <a:graphic>
          <a:graphicData uri="http://schemas.openxmlformats.org/drawingml/2006/table">
            <a:tbl>
              <a:tblPr/>
              <a:tblGrid>
                <a:gridCol w="566005"/>
              </a:tblGrid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EGYPT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GUATEMALA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INDONESIA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ISRAEL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KOSOVO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LEBANON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LIBYA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MACEDONIA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MALAYSIA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8028384" y="1772816"/>
          <a:ext cx="840684" cy="4064007"/>
        </p:xfrm>
        <a:graphic>
          <a:graphicData uri="http://schemas.openxmlformats.org/drawingml/2006/table">
            <a:tbl>
              <a:tblPr/>
              <a:tblGrid>
                <a:gridCol w="840684"/>
              </a:tblGrid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MOROCCO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PALESTINA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PHILIPPINES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SLOVAKIA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AFRICA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KOREA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LANKA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THAIWAN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NETHERLANDS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TUNISIA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UGANDA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UKRAINE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 bwMode="auto">
          <a:xfrm>
            <a:off x="2195736" y="0"/>
            <a:ext cx="6768752" cy="8367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27" y="1484784"/>
            <a:ext cx="1368152" cy="17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51520" y="3212976"/>
            <a:ext cx="2278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chemeClr val="accent2"/>
                </a:solidFill>
              </a:rPr>
              <a:t>Shabnam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Majidi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Salehi</a:t>
            </a:r>
            <a:endParaRPr lang="it-IT" sz="1600" dirty="0" smtClean="0">
              <a:solidFill>
                <a:schemeClr val="accent2"/>
              </a:solidFill>
            </a:endParaRPr>
          </a:p>
          <a:p>
            <a:r>
              <a:rPr lang="it-IT" sz="1600" dirty="0" smtClean="0">
                <a:solidFill>
                  <a:schemeClr val="accent2"/>
                </a:solidFill>
              </a:rPr>
              <a:t> (IRAN) – XIX </a:t>
            </a:r>
            <a:r>
              <a:rPr lang="it-IT" sz="1600" dirty="0" err="1" smtClean="0">
                <a:solidFill>
                  <a:schemeClr val="accent2"/>
                </a:solidFill>
              </a:rPr>
              <a:t>cycle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endParaRPr lang="it-IT" sz="1600" dirty="0">
              <a:solidFill>
                <a:schemeClr val="accent2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0490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652120" y="3647926"/>
            <a:ext cx="3416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>
                <a:solidFill>
                  <a:schemeClr val="accent2"/>
                </a:solidFill>
              </a:rPr>
              <a:t>Airama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Albisa</a:t>
            </a:r>
            <a:r>
              <a:rPr lang="it-IT" sz="1600" dirty="0" smtClean="0">
                <a:solidFill>
                  <a:schemeClr val="accent2"/>
                </a:solidFill>
              </a:rPr>
              <a:t> Novo </a:t>
            </a:r>
          </a:p>
          <a:p>
            <a:r>
              <a:rPr lang="it-IT" sz="1600" dirty="0" smtClean="0">
                <a:solidFill>
                  <a:schemeClr val="accent2"/>
                </a:solidFill>
              </a:rPr>
              <a:t>(CUBA)</a:t>
            </a:r>
          </a:p>
          <a:p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semestral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mobility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from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University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of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Zaragoza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r="8000" b="6474"/>
          <a:stretch>
            <a:fillRect/>
          </a:stretch>
        </p:blipFill>
        <p:spPr bwMode="auto">
          <a:xfrm>
            <a:off x="694536" y="3924345"/>
            <a:ext cx="13604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324849" y="5652537"/>
            <a:ext cx="2313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chemeClr val="accent2"/>
                </a:solidFill>
              </a:rPr>
              <a:t>Ahmet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Halil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Avci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it-IT" sz="1600" dirty="0" smtClean="0">
                <a:solidFill>
                  <a:schemeClr val="accent2"/>
                </a:solidFill>
              </a:rPr>
              <a:t>(TURKEY) – XXX </a:t>
            </a:r>
            <a:r>
              <a:rPr lang="it-IT" sz="1600" dirty="0" err="1" smtClean="0">
                <a:solidFill>
                  <a:schemeClr val="accent2"/>
                </a:solidFill>
              </a:rPr>
              <a:t>cycle</a:t>
            </a:r>
            <a:endParaRPr lang="it-IT" sz="1600" dirty="0">
              <a:solidFill>
                <a:schemeClr val="accent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148478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Hydrogel</a:t>
            </a:r>
            <a:r>
              <a:rPr lang="en-US" dirty="0" smtClean="0"/>
              <a:t> Composite Membranes: Preparation, Characterization and Performance in Crystallization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411760" y="4077072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Power Generation by </a:t>
            </a:r>
            <a:r>
              <a:rPr lang="it-IT" dirty="0" err="1" smtClean="0"/>
              <a:t>Salinity</a:t>
            </a:r>
            <a:r>
              <a:rPr lang="it-IT" dirty="0" smtClean="0"/>
              <a:t> </a:t>
            </a:r>
            <a:r>
              <a:rPr lang="it-IT" dirty="0" err="1" smtClean="0"/>
              <a:t>Gradient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- </a:t>
            </a:r>
            <a:r>
              <a:rPr lang="tr-TR" dirty="0" smtClean="0"/>
              <a:t>Reverse Electrodialysis</a:t>
            </a: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2063" t="16065" r="49506" b="76375"/>
          <a:stretch>
            <a:fillRect/>
          </a:stretch>
        </p:blipFill>
        <p:spPr bwMode="auto">
          <a:xfrm>
            <a:off x="3221264" y="5949280"/>
            <a:ext cx="59046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89959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EUDIME-SIACE STUDENTS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EURAXESS</Template>
  <TotalTime>392</TotalTime>
  <Words>398</Words>
  <Application>Microsoft Office PowerPoint</Application>
  <PresentationFormat>Presentazione su schermo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EURAXESS Master</vt:lpstr>
      <vt:lpstr>Diapositiva 1</vt:lpstr>
      <vt:lpstr>Diapositiva 2</vt:lpstr>
      <vt:lpstr>Diapositiva 3</vt:lpstr>
      <vt:lpstr>Title of this slide</vt:lpstr>
      <vt:lpstr>Diapositiva 5</vt:lpstr>
      <vt:lpstr>Diapositiva 6</vt:lpstr>
      <vt:lpstr>Title of this slide</vt:lpstr>
      <vt:lpstr>Title of this slide</vt:lpstr>
      <vt:lpstr>Diapositiva 9</vt:lpstr>
      <vt:lpstr>Title of this slide</vt:lpstr>
      <vt:lpstr>Diapositiva 11</vt:lpstr>
      <vt:lpstr>Diapositiva 12</vt:lpstr>
      <vt:lpstr>Diapositiva 13</vt:lpstr>
      <vt:lpstr>Diapositiva 14</vt:lpstr>
      <vt:lpstr>Diapositiva 15</vt:lpstr>
    </vt:vector>
  </TitlesOfParts>
  <Company>WPP Group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von Bethlenfalvy</dc:creator>
  <cp:lastModifiedBy>Efrem</cp:lastModifiedBy>
  <cp:revision>129</cp:revision>
  <dcterms:created xsi:type="dcterms:W3CDTF">2009-01-13T16:39:46Z</dcterms:created>
  <dcterms:modified xsi:type="dcterms:W3CDTF">2015-11-25T07:35:16Z</dcterms:modified>
</cp:coreProperties>
</file>