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456" r:id="rId2"/>
    <p:sldId id="391" r:id="rId3"/>
    <p:sldId id="461" r:id="rId4"/>
    <p:sldId id="462" r:id="rId5"/>
    <p:sldId id="392" r:id="rId6"/>
    <p:sldId id="463" r:id="rId7"/>
    <p:sldId id="393" r:id="rId8"/>
    <p:sldId id="395" r:id="rId9"/>
    <p:sldId id="396" r:id="rId10"/>
    <p:sldId id="394" r:id="rId11"/>
    <p:sldId id="402" r:id="rId12"/>
    <p:sldId id="403" r:id="rId13"/>
    <p:sldId id="411" r:id="rId14"/>
    <p:sldId id="410" r:id="rId15"/>
    <p:sldId id="458" r:id="rId16"/>
    <p:sldId id="459" r:id="rId17"/>
    <p:sldId id="457" r:id="rId18"/>
    <p:sldId id="404" r:id="rId19"/>
    <p:sldId id="464" r:id="rId20"/>
    <p:sldId id="465" r:id="rId21"/>
    <p:sldId id="466" r:id="rId22"/>
    <p:sldId id="467" r:id="rId23"/>
    <p:sldId id="468" r:id="rId24"/>
    <p:sldId id="470" r:id="rId25"/>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5" autoAdjust="0"/>
    <p:restoredTop sz="86348" autoAdjust="0"/>
  </p:normalViewPr>
  <p:slideViewPr>
    <p:cSldViewPr>
      <p:cViewPr>
        <p:scale>
          <a:sx n="120" d="100"/>
          <a:sy n="120" d="100"/>
        </p:scale>
        <p:origin x="-105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468" y="3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it-IT"/>
          </a:p>
        </p:txBody>
      </p:sp>
      <p:sp>
        <p:nvSpPr>
          <p:cNvPr id="3" name="Segnaposto data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2D339B59-8793-4B12-AE8C-9FBE9F7AAD5A}" type="datetimeFigureOut">
              <a:rPr lang="it-IT" smtClean="0"/>
              <a:pPr/>
              <a:t>25/11/2015</a:t>
            </a:fld>
            <a:endParaRPr lang="it-IT"/>
          </a:p>
        </p:txBody>
      </p:sp>
      <p:sp>
        <p:nvSpPr>
          <p:cNvPr id="4" name="Segnaposto piè di pagina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it-IT"/>
          </a:p>
        </p:txBody>
      </p:sp>
      <p:sp>
        <p:nvSpPr>
          <p:cNvPr id="5" name="Segnaposto numero diapositiva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3E686A03-FB84-4B4C-98A2-A05DF037DF1E}" type="slidenum">
              <a:rPr lang="it-IT" smtClean="0"/>
              <a:pPr/>
              <a:t>‹N›</a:t>
            </a:fld>
            <a:endParaRPr lang="it-IT"/>
          </a:p>
        </p:txBody>
      </p:sp>
    </p:spTree>
    <p:extLst>
      <p:ext uri="{BB962C8B-B14F-4D97-AF65-F5344CB8AC3E}">
        <p14:creationId xmlns:p14="http://schemas.microsoft.com/office/powerpoint/2010/main" val="112155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it-IT"/>
          </a:p>
        </p:txBody>
      </p:sp>
      <p:sp>
        <p:nvSpPr>
          <p:cNvPr id="3" name="Segnaposto data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44B24926-CC1F-46FA-8E5E-922C8EE97EFA}" type="datetimeFigureOut">
              <a:rPr lang="it-IT" smtClean="0"/>
              <a:pPr/>
              <a:t>25/11/2015</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it-IT"/>
          </a:p>
        </p:txBody>
      </p:sp>
      <p:sp>
        <p:nvSpPr>
          <p:cNvPr id="7" name="Segnaposto numero diapositiva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3B91ED07-C551-46F3-93E8-C9A2F4FFE1E5}" type="slidenum">
              <a:rPr lang="it-IT" smtClean="0"/>
              <a:pPr/>
              <a:t>‹N›</a:t>
            </a:fld>
            <a:endParaRPr lang="it-IT"/>
          </a:p>
        </p:txBody>
      </p:sp>
    </p:spTree>
    <p:extLst>
      <p:ext uri="{BB962C8B-B14F-4D97-AF65-F5344CB8AC3E}">
        <p14:creationId xmlns:p14="http://schemas.microsoft.com/office/powerpoint/2010/main" val="253789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p>
            <a:fld id="{09495CCB-4170-40BD-AD81-15F9CA4984BD}" type="datetimeFigureOut">
              <a:rPr lang="it-IT" smtClean="0"/>
              <a:pPr/>
              <a:t>25/11/2015</a:t>
            </a:fld>
            <a:endParaRPr lang="it-IT"/>
          </a:p>
        </p:txBody>
      </p:sp>
      <p:sp>
        <p:nvSpPr>
          <p:cNvPr id="8" name="Titolo 7"/>
          <p:cNvSpPr>
            <a:spLocks noGrp="1"/>
          </p:cNvSpPr>
          <p:nvPr>
            <p:ph type="title"/>
          </p:nvPr>
        </p:nvSpPr>
        <p:spPr/>
        <p:txBody>
          <a:bodyPr/>
          <a:lstStyle/>
          <a:p>
            <a:r>
              <a:rPr lang="it-IT" smtClean="0"/>
              <a:t>Fare clic per modificare lo stile del titolo</a:t>
            </a:r>
            <a:endParaRPr lang="it-IT"/>
          </a:p>
        </p:txBody>
      </p:sp>
      <p:sp>
        <p:nvSpPr>
          <p:cNvPr id="9" name="CasellaDiTesto 8"/>
          <p:cNvSpPr txBox="1"/>
          <p:nvPr userDrawn="1"/>
        </p:nvSpPr>
        <p:spPr>
          <a:xfrm>
            <a:off x="3059832" y="6519446"/>
            <a:ext cx="6084168" cy="338554"/>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1600" dirty="0" smtClean="0"/>
              <a:t>Nome relatore</a:t>
            </a:r>
            <a:r>
              <a:rPr lang="it-IT" sz="1600" baseline="0" dirty="0" smtClean="0"/>
              <a:t> </a:t>
            </a:r>
            <a:r>
              <a:rPr lang="it-IT" sz="1600" dirty="0" smtClean="0"/>
              <a:t>– nome laboratorio</a:t>
            </a:r>
            <a:endParaRPr lang="it-IT" dirty="0"/>
          </a:p>
        </p:txBody>
      </p:sp>
      <p:pic>
        <p:nvPicPr>
          <p:cNvPr id="10" name="Immagine 9" descr="logoC&amp;I_trasp.png"/>
          <p:cNvPicPr>
            <a:picLocks noChangeAspect="1"/>
          </p:cNvPicPr>
          <p:nvPr userDrawn="1"/>
        </p:nvPicPr>
        <p:blipFill>
          <a:blip r:embed="rId2" cstate="print"/>
          <a:srcRect l="9838" t="18639" r="9051" b="23119"/>
          <a:stretch>
            <a:fillRect/>
          </a:stretch>
        </p:blipFill>
        <p:spPr>
          <a:xfrm>
            <a:off x="0" y="6435454"/>
            <a:ext cx="3347864" cy="42254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9495CCB-4170-40BD-AD81-15F9CA4984BD}" type="datetimeFigureOut">
              <a:rPr lang="it-IT" smtClean="0"/>
              <a:pPr/>
              <a:t>25/11/2015</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err="1" smtClean="0"/>
              <a:t>rrrrrrrrr</a:t>
            </a:r>
            <a:endParaRPr lang="it-IT"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95CCB-4170-40BD-AD81-15F9CA4984BD}" type="datetimeFigureOut">
              <a:rPr lang="it-IT" smtClean="0"/>
              <a:pPr/>
              <a:t>25/11/2015</a:t>
            </a:fld>
            <a:endParaRPr lang="it-IT"/>
          </a:p>
        </p:txBody>
      </p:sp>
      <p:sp>
        <p:nvSpPr>
          <p:cNvPr id="5" name="Segnaposto piè di pagina 4"/>
          <p:cNvSpPr>
            <a:spLocks noGrp="1"/>
          </p:cNvSpPr>
          <p:nvPr>
            <p:ph type="ftr" sz="quarter" idx="3"/>
          </p:nvPr>
        </p:nvSpPr>
        <p:spPr>
          <a:xfrm>
            <a:off x="3563888" y="6492875"/>
            <a:ext cx="5580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defRPr/>
            </a:pPr>
            <a:r>
              <a:rPr lang="it-IT" dirty="0" smtClean="0">
                <a:solidFill>
                  <a:schemeClr val="tx1"/>
                </a:solidFill>
              </a:rPr>
              <a:t>Patrizia Tortorici – Direttore Generale Polo D’innovazione dei Beni Culturali Calabresi</a:t>
            </a:r>
            <a:endParaRPr lang="it-IT"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logo dibest"/>
          <p:cNvPicPr>
            <a:picLocks noChangeAspect="1" noChangeArrowheads="1"/>
          </p:cNvPicPr>
          <p:nvPr/>
        </p:nvPicPr>
        <p:blipFill>
          <a:blip r:embed="rId2" cstate="print"/>
          <a:srcRect/>
          <a:stretch>
            <a:fillRect/>
          </a:stretch>
        </p:blipFill>
        <p:spPr bwMode="auto">
          <a:xfrm>
            <a:off x="539552" y="488076"/>
            <a:ext cx="3816424" cy="1590606"/>
          </a:xfrm>
          <a:prstGeom prst="rect">
            <a:avLst/>
          </a:prstGeom>
          <a:noFill/>
          <a:ln w="9525">
            <a:noFill/>
            <a:miter lim="800000"/>
            <a:headEnd/>
            <a:tailEnd/>
          </a:ln>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19" y="2204865"/>
            <a:ext cx="3810557" cy="669128"/>
          </a:xfrm>
          <a:prstGeom prst="rect">
            <a:avLst/>
          </a:prstGeom>
        </p:spPr>
      </p:pic>
      <p:sp>
        <p:nvSpPr>
          <p:cNvPr id="5" name="CasellaDiTesto 4"/>
          <p:cNvSpPr txBox="1"/>
          <p:nvPr/>
        </p:nvSpPr>
        <p:spPr>
          <a:xfrm>
            <a:off x="611560" y="3938280"/>
            <a:ext cx="7776864" cy="1938992"/>
          </a:xfrm>
          <a:prstGeom prst="rect">
            <a:avLst/>
          </a:prstGeom>
          <a:noFill/>
        </p:spPr>
        <p:txBody>
          <a:bodyPr wrap="square" rtlCol="0">
            <a:spAutoFit/>
          </a:bodyPr>
          <a:lstStyle/>
          <a:p>
            <a:pPr algn="ctr"/>
            <a:r>
              <a:rPr lang="it-IT" sz="2400" b="1" dirty="0" smtClean="0"/>
              <a:t>I LABORATORI E LE ATTIVITÀ DEL GRUPPO BENI CULTURALI DEL DIPARTIMENTO DI BIOLOGIA, ECOLOGIA E SCIENZE DELLA TERRA DELL'UNICAL</a:t>
            </a:r>
          </a:p>
          <a:p>
            <a:pPr algn="ctr"/>
            <a:endParaRPr lang="it-IT" sz="2400" dirty="0"/>
          </a:p>
          <a:p>
            <a:pPr algn="ctr"/>
            <a:r>
              <a:rPr lang="it-IT" sz="2400" dirty="0" smtClean="0"/>
              <a:t>Presenta: </a:t>
            </a:r>
            <a:r>
              <a:rPr lang="it-IT" sz="2400" b="1" dirty="0" smtClean="0">
                <a:solidFill>
                  <a:schemeClr val="tx2"/>
                </a:solidFill>
              </a:rPr>
              <a:t>Domenico Miriello</a:t>
            </a:r>
            <a:endParaRPr lang="it-IT" sz="2400" b="1" dirty="0">
              <a:solidFill>
                <a:schemeClr val="tx2"/>
              </a:solidFill>
            </a:endParaRPr>
          </a:p>
        </p:txBody>
      </p:sp>
      <p:sp>
        <p:nvSpPr>
          <p:cNvPr id="6" name="CasellaDiTesto 5"/>
          <p:cNvSpPr txBox="1"/>
          <p:nvPr/>
        </p:nvSpPr>
        <p:spPr>
          <a:xfrm>
            <a:off x="107504" y="5877272"/>
            <a:ext cx="184731" cy="369332"/>
          </a:xfrm>
          <a:prstGeom prst="rect">
            <a:avLst/>
          </a:prstGeom>
          <a:noFill/>
        </p:spPr>
        <p:txBody>
          <a:bodyPr wrap="none" rtlCol="0">
            <a:spAutoFit/>
          </a:bodyPr>
          <a:lstStyle/>
          <a:p>
            <a:endParaRPr lang="it-IT"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325" y="488076"/>
            <a:ext cx="2170862" cy="220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5580112" y="2627620"/>
            <a:ext cx="3081869" cy="369332"/>
          </a:xfrm>
          <a:prstGeom prst="rect">
            <a:avLst/>
          </a:prstGeom>
          <a:noFill/>
        </p:spPr>
        <p:txBody>
          <a:bodyPr wrap="none" rtlCol="0">
            <a:spAutoFit/>
          </a:bodyPr>
          <a:lstStyle/>
          <a:p>
            <a:r>
              <a:rPr lang="en-US" dirty="0"/>
              <a:t>XXXI PhD Course Welcome Day</a:t>
            </a:r>
            <a:endParaRPr lang="it-IT" dirty="0"/>
          </a:p>
        </p:txBody>
      </p:sp>
    </p:spTree>
    <p:extLst>
      <p:ext uri="{BB962C8B-B14F-4D97-AF65-F5344CB8AC3E}">
        <p14:creationId xmlns:p14="http://schemas.microsoft.com/office/powerpoint/2010/main" val="3478003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8240" y="980728"/>
            <a:ext cx="8706248" cy="2215991"/>
          </a:xfrm>
          <a:prstGeom prst="rect">
            <a:avLst/>
          </a:prstGeom>
          <a:noFill/>
        </p:spPr>
        <p:txBody>
          <a:bodyPr wrap="square" rtlCol="0">
            <a:spAutoFit/>
          </a:bodyPr>
          <a:lstStyle/>
          <a:p>
            <a:pPr algn="ctr"/>
            <a:r>
              <a:rPr lang="it-IT" sz="2200" b="1" dirty="0" smtClean="0">
                <a:solidFill>
                  <a:schemeClr val="accent2">
                    <a:lumMod val="75000"/>
                  </a:schemeClr>
                </a:solidFill>
              </a:rPr>
              <a:t>Analizzatore </a:t>
            </a:r>
            <a:r>
              <a:rPr lang="it-IT" sz="2200" b="1" dirty="0">
                <a:solidFill>
                  <a:schemeClr val="accent2">
                    <a:lumMod val="75000"/>
                  </a:schemeClr>
                </a:solidFill>
              </a:rPr>
              <a:t>termico differenziale simultaneo </a:t>
            </a:r>
            <a:r>
              <a:rPr lang="it-IT" sz="2200" b="1" dirty="0"/>
              <a:t>composto </a:t>
            </a:r>
            <a:r>
              <a:rPr lang="it-IT" sz="2200" b="1" dirty="0" smtClean="0"/>
              <a:t>da: Analizzatore </a:t>
            </a:r>
            <a:r>
              <a:rPr lang="it-IT" sz="2200" b="1" dirty="0"/>
              <a:t>termico differenziale simultaneo </a:t>
            </a:r>
            <a:r>
              <a:rPr lang="it-IT" sz="2200" b="1" dirty="0" err="1"/>
              <a:t>Netzsch</a:t>
            </a:r>
            <a:r>
              <a:rPr lang="it-IT" sz="2200" b="1" dirty="0"/>
              <a:t> STA 449C </a:t>
            </a:r>
            <a:r>
              <a:rPr lang="it-IT" sz="2200" b="1" dirty="0" err="1"/>
              <a:t>Jupiter</a:t>
            </a:r>
            <a:r>
              <a:rPr lang="it-IT" sz="2200" b="1" dirty="0"/>
              <a:t> per DSC/TG e DTA/TG </a:t>
            </a:r>
            <a:endParaRPr lang="it-IT" sz="2200" dirty="0"/>
          </a:p>
          <a:p>
            <a:pPr algn="ctr"/>
            <a:r>
              <a:rPr lang="sv-SE" sz="2200" b="1" dirty="0"/>
              <a:t>- </a:t>
            </a:r>
            <a:r>
              <a:rPr lang="sv-SE" sz="2200" dirty="0">
                <a:solidFill>
                  <a:schemeClr val="accent2">
                    <a:lumMod val="75000"/>
                  </a:schemeClr>
                </a:solidFill>
              </a:rPr>
              <a:t>Software </a:t>
            </a:r>
            <a:r>
              <a:rPr lang="sv-SE" sz="2200" b="1" dirty="0">
                <a:solidFill>
                  <a:schemeClr val="accent2">
                    <a:lumMod val="75000"/>
                  </a:schemeClr>
                </a:solidFill>
              </a:rPr>
              <a:t>NETZSCH-TA4_5, Proteus Analysys, STA 449C on 18 TASC 414_4 </a:t>
            </a:r>
            <a:endParaRPr lang="sv-SE" sz="2200" dirty="0">
              <a:solidFill>
                <a:schemeClr val="accent2">
                  <a:lumMod val="75000"/>
                </a:schemeClr>
              </a:solidFill>
            </a:endParaRPr>
          </a:p>
          <a:p>
            <a:endParaRPr lang="en-GB" sz="2400" dirty="0"/>
          </a:p>
          <a:p>
            <a:r>
              <a:rPr lang="en-GB" sz="2400" dirty="0" smtClean="0"/>
              <a:t>  </a:t>
            </a:r>
            <a:endParaRPr lang="en-GB" sz="2400" dirty="0"/>
          </a:p>
        </p:txBody>
      </p:sp>
      <p:sp>
        <p:nvSpPr>
          <p:cNvPr id="3" name="Rettangolo 2"/>
          <p:cNvSpPr/>
          <p:nvPr/>
        </p:nvSpPr>
        <p:spPr>
          <a:xfrm>
            <a:off x="258240" y="2924944"/>
            <a:ext cx="4572000" cy="2585323"/>
          </a:xfrm>
          <a:prstGeom prst="rect">
            <a:avLst/>
          </a:prstGeom>
        </p:spPr>
        <p:txBody>
          <a:bodyPr>
            <a:spAutoFit/>
          </a:bodyPr>
          <a:lstStyle/>
          <a:p>
            <a:pPr algn="just"/>
            <a:r>
              <a:rPr lang="it-IT" dirty="0"/>
              <a:t>Nel campo applicativo dei beni culturali si utilizza per individuare la presenza di solfati, nitrati e cloruri (in bassissime concentrazioni) nei materiali lapidei soggetti a degrado. Inoltre si usa per la caratterizzazione dei cementi e per lo studio delle trasformazioni termiche che avvengono in un materiale in seguito a riscaldamento. </a:t>
            </a:r>
          </a:p>
          <a:p>
            <a:r>
              <a:rPr lang="en-GB"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068960"/>
            <a:ext cx="3663521" cy="273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18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7504" y="908720"/>
            <a:ext cx="8706248" cy="1785104"/>
          </a:xfrm>
          <a:prstGeom prst="rect">
            <a:avLst/>
          </a:prstGeom>
          <a:noFill/>
        </p:spPr>
        <p:txBody>
          <a:bodyPr wrap="square" rtlCol="0">
            <a:spAutoFit/>
          </a:bodyPr>
          <a:lstStyle/>
          <a:p>
            <a:pPr algn="ctr"/>
            <a:r>
              <a:rPr lang="it-IT" sz="2200" b="1" dirty="0">
                <a:solidFill>
                  <a:schemeClr val="accent2">
                    <a:lumMod val="75000"/>
                  </a:schemeClr>
                </a:solidFill>
              </a:rPr>
              <a:t>Diffrattometro a raggi </a:t>
            </a:r>
            <a:r>
              <a:rPr lang="it-IT" sz="2200" b="1" dirty="0" smtClean="0">
                <a:solidFill>
                  <a:schemeClr val="accent2">
                    <a:lumMod val="75000"/>
                  </a:schemeClr>
                </a:solidFill>
              </a:rPr>
              <a:t>X </a:t>
            </a:r>
            <a:r>
              <a:rPr lang="it-IT" sz="2200" b="1" dirty="0" smtClean="0">
                <a:solidFill>
                  <a:schemeClr val="accent2">
                    <a:lumMod val="50000"/>
                  </a:schemeClr>
                </a:solidFill>
              </a:rPr>
              <a:t>:</a:t>
            </a:r>
            <a:endParaRPr lang="it-IT" sz="2200" b="1" dirty="0">
              <a:solidFill>
                <a:schemeClr val="accent2">
                  <a:lumMod val="50000"/>
                </a:schemeClr>
              </a:solidFill>
            </a:endParaRPr>
          </a:p>
          <a:p>
            <a:pPr algn="ctr"/>
            <a:r>
              <a:rPr lang="it-IT" sz="2200" b="1" dirty="0"/>
              <a:t>Diffrattometro a raggi X Philips </a:t>
            </a:r>
            <a:r>
              <a:rPr lang="it-IT" sz="2200" b="1" dirty="0" err="1"/>
              <a:t>PW</a:t>
            </a:r>
            <a:r>
              <a:rPr lang="it-IT" sz="2200" b="1" dirty="0"/>
              <a:t> 1730;</a:t>
            </a:r>
          </a:p>
          <a:p>
            <a:pPr algn="ctr"/>
            <a:r>
              <a:rPr lang="it-IT" sz="2200" b="1" dirty="0"/>
              <a:t>Diffrattometro a raggi X </a:t>
            </a:r>
            <a:r>
              <a:rPr lang="it-IT" sz="2200" b="1" dirty="0" err="1"/>
              <a:t>Bruker</a:t>
            </a:r>
            <a:r>
              <a:rPr lang="it-IT" sz="2200" b="1" dirty="0"/>
              <a:t> </a:t>
            </a:r>
            <a:r>
              <a:rPr lang="it-IT" sz="2200" b="1" dirty="0" err="1"/>
              <a:t>D8</a:t>
            </a:r>
            <a:r>
              <a:rPr lang="it-IT" sz="2200" b="1" dirty="0"/>
              <a:t> ADVANCE, accessoriato con specchi parabolici (</a:t>
            </a:r>
            <a:r>
              <a:rPr lang="it-IT" sz="2200" b="1" dirty="0" err="1"/>
              <a:t>gobel</a:t>
            </a:r>
            <a:r>
              <a:rPr lang="it-IT" sz="2200" b="1" dirty="0"/>
              <a:t> </a:t>
            </a:r>
            <a:r>
              <a:rPr lang="it-IT" sz="2200" b="1" dirty="0" err="1"/>
              <a:t>mirrors</a:t>
            </a:r>
            <a:r>
              <a:rPr lang="it-IT" sz="2200" b="1" dirty="0"/>
              <a:t>);</a:t>
            </a:r>
          </a:p>
          <a:p>
            <a:pPr algn="ctr"/>
            <a:r>
              <a:rPr lang="it-IT" sz="2200" b="1" dirty="0">
                <a:solidFill>
                  <a:schemeClr val="accent2">
                    <a:lumMod val="75000"/>
                  </a:schemeClr>
                </a:solidFill>
              </a:rPr>
              <a:t>- Software di gestione EVA </a:t>
            </a:r>
            <a:r>
              <a:rPr lang="it-IT" sz="2200" b="1" dirty="0" err="1">
                <a:solidFill>
                  <a:schemeClr val="accent2">
                    <a:lumMod val="75000"/>
                  </a:schemeClr>
                </a:solidFill>
              </a:rPr>
              <a:t>DIFFRAC</a:t>
            </a:r>
            <a:r>
              <a:rPr lang="it-IT" sz="2200" b="1" dirty="0">
                <a:solidFill>
                  <a:schemeClr val="accent2">
                    <a:lumMod val="75000"/>
                  </a:schemeClr>
                </a:solidFill>
              </a:rPr>
              <a:t> PLUS</a:t>
            </a:r>
            <a:endParaRPr lang="en-GB" sz="2200" b="1" dirty="0" smtClean="0">
              <a:solidFill>
                <a:schemeClr val="accent2">
                  <a:lumMod val="75000"/>
                </a:schemeClr>
              </a:solidFill>
            </a:endParaRPr>
          </a:p>
        </p:txBody>
      </p:sp>
      <p:sp>
        <p:nvSpPr>
          <p:cNvPr id="6" name="Rettangolo 5"/>
          <p:cNvSpPr/>
          <p:nvPr/>
        </p:nvSpPr>
        <p:spPr>
          <a:xfrm>
            <a:off x="179512" y="3212976"/>
            <a:ext cx="4896544" cy="2862322"/>
          </a:xfrm>
          <a:prstGeom prst="rect">
            <a:avLst/>
          </a:prstGeom>
        </p:spPr>
        <p:txBody>
          <a:bodyPr wrap="square">
            <a:spAutoFit/>
          </a:bodyPr>
          <a:lstStyle/>
          <a:p>
            <a:pPr algn="just"/>
            <a:r>
              <a:rPr lang="it-IT" dirty="0"/>
              <a:t>I Diffrattometri a raggi X sono usati per determinare la composizione mineralogica, quantitativa e semi-quantitativa, di sostanze</a:t>
            </a:r>
          </a:p>
          <a:p>
            <a:pPr algn="just"/>
            <a:r>
              <a:rPr lang="it-IT" dirty="0"/>
              <a:t>mono e policristalline (malte, intonaci, laterizi, ceramiche e materiali lapidei naturali ecc.). Il sistema, integrato con </a:t>
            </a:r>
            <a:r>
              <a:rPr lang="it-IT" dirty="0" smtClean="0"/>
              <a:t>specchi parabolici </a:t>
            </a:r>
            <a:r>
              <a:rPr lang="it-IT" dirty="0"/>
              <a:t>(</a:t>
            </a:r>
            <a:r>
              <a:rPr lang="it-IT" dirty="0" err="1"/>
              <a:t>Gobel</a:t>
            </a:r>
            <a:r>
              <a:rPr lang="it-IT" dirty="0"/>
              <a:t> </a:t>
            </a:r>
            <a:r>
              <a:rPr lang="it-IT" dirty="0" err="1"/>
              <a:t>mirrors</a:t>
            </a:r>
            <a:r>
              <a:rPr lang="it-IT" dirty="0"/>
              <a:t>), consente di effettuare analisi mineralogiche anche su oggetti tal quali in modo totalmente </a:t>
            </a:r>
            <a:r>
              <a:rPr lang="it-IT" dirty="0" smtClean="0"/>
              <a:t>non distruttivo </a:t>
            </a:r>
            <a:r>
              <a:rPr lang="it-IT" dirty="0"/>
              <a:t>(per esempio su vasi e altri oggetti di elevato valore storico-artistico).</a:t>
            </a:r>
            <a:endParaRPr lang="en-GB"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1973250901"/>
              </p:ext>
            </p:extLst>
          </p:nvPr>
        </p:nvGraphicFramePr>
        <p:xfrm>
          <a:off x="5436096" y="2962974"/>
          <a:ext cx="3238500" cy="3362325"/>
        </p:xfrm>
        <a:graphic>
          <a:graphicData uri="http://schemas.openxmlformats.org/presentationml/2006/ole">
            <mc:AlternateContent xmlns:mc="http://schemas.openxmlformats.org/markup-compatibility/2006">
              <mc:Choice xmlns:v="urn:schemas-microsoft-com:vml" Requires="v">
                <p:oleObj spid="_x0000_s7288" r:id="rId3" imgW="1366920" imgH="1723680" progId="CorelDRAW.Graphic.11">
                  <p:embed/>
                </p:oleObj>
              </mc:Choice>
              <mc:Fallback>
                <p:oleObj r:id="rId3" imgW="1366920" imgH="1723680" progId="CorelDRAW.Graphic.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t="10416" b="7739"/>
                      <a:stretch>
                        <a:fillRect/>
                      </a:stretch>
                    </p:blipFill>
                    <p:spPr bwMode="auto">
                      <a:xfrm>
                        <a:off x="5436096" y="2962974"/>
                        <a:ext cx="3238500" cy="336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9213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5631" y="764704"/>
            <a:ext cx="8706248" cy="1569660"/>
          </a:xfrm>
          <a:prstGeom prst="rect">
            <a:avLst/>
          </a:prstGeom>
          <a:noFill/>
        </p:spPr>
        <p:txBody>
          <a:bodyPr wrap="square" rtlCol="0">
            <a:spAutoFit/>
          </a:bodyPr>
          <a:lstStyle/>
          <a:p>
            <a:pPr algn="ctr"/>
            <a:r>
              <a:rPr lang="it-IT" sz="2400" b="1" dirty="0" smtClean="0">
                <a:solidFill>
                  <a:schemeClr val="accent2">
                    <a:lumMod val="75000"/>
                  </a:schemeClr>
                </a:solidFill>
              </a:rPr>
              <a:t>Spettrometro </a:t>
            </a:r>
            <a:r>
              <a:rPr lang="it-IT" sz="2400" b="1" dirty="0">
                <a:solidFill>
                  <a:schemeClr val="accent2">
                    <a:lumMod val="75000"/>
                  </a:schemeClr>
                </a:solidFill>
              </a:rPr>
              <a:t>a fluorescenza di raggi X</a:t>
            </a:r>
            <a:r>
              <a:rPr lang="it-IT" sz="2400" b="1" dirty="0">
                <a:solidFill>
                  <a:schemeClr val="accent2">
                    <a:lumMod val="50000"/>
                  </a:schemeClr>
                </a:solidFill>
              </a:rPr>
              <a:t> </a:t>
            </a:r>
            <a:r>
              <a:rPr lang="it-IT" sz="2400" b="1" dirty="0" smtClean="0"/>
              <a:t>: </a:t>
            </a:r>
            <a:endParaRPr lang="it-IT" sz="2400" dirty="0"/>
          </a:p>
          <a:p>
            <a:pPr algn="ctr"/>
            <a:r>
              <a:rPr lang="it-IT" sz="2400" dirty="0"/>
              <a:t>Spettrometro a fluorescenza di raggi X Philips </a:t>
            </a:r>
            <a:r>
              <a:rPr lang="it-IT" sz="2400" dirty="0" err="1"/>
              <a:t>PW</a:t>
            </a:r>
            <a:r>
              <a:rPr lang="it-IT" sz="2400" dirty="0"/>
              <a:t> 1480; </a:t>
            </a:r>
          </a:p>
          <a:p>
            <a:pPr algn="ctr"/>
            <a:r>
              <a:rPr lang="it-IT" sz="2400" b="1" dirty="0"/>
              <a:t>Spettrometro a fluorescenza di raggi X </a:t>
            </a:r>
            <a:r>
              <a:rPr lang="it-IT" sz="2400" b="1" dirty="0" err="1"/>
              <a:t>Bruker</a:t>
            </a:r>
            <a:r>
              <a:rPr lang="it-IT" sz="2400" b="1" dirty="0"/>
              <a:t> </a:t>
            </a:r>
            <a:r>
              <a:rPr lang="it-IT" sz="2400" b="1" dirty="0" err="1"/>
              <a:t>S8</a:t>
            </a:r>
            <a:r>
              <a:rPr lang="it-IT" sz="2400" b="1" dirty="0"/>
              <a:t> TIGER </a:t>
            </a:r>
            <a:endParaRPr lang="it-IT" sz="2400" dirty="0"/>
          </a:p>
          <a:p>
            <a:pPr algn="ctr"/>
            <a:r>
              <a:rPr lang="it-IT" sz="2400" dirty="0"/>
              <a:t>- </a:t>
            </a:r>
            <a:r>
              <a:rPr lang="it-IT" sz="2400" dirty="0">
                <a:solidFill>
                  <a:schemeClr val="accent2">
                    <a:lumMod val="50000"/>
                  </a:schemeClr>
                </a:solidFill>
              </a:rPr>
              <a:t>Software di gestione </a:t>
            </a:r>
            <a:r>
              <a:rPr lang="it-IT" sz="2400" b="1" dirty="0" err="1">
                <a:solidFill>
                  <a:schemeClr val="accent2">
                    <a:lumMod val="75000"/>
                  </a:schemeClr>
                </a:solidFill>
              </a:rPr>
              <a:t>SPECTRA</a:t>
            </a:r>
            <a:r>
              <a:rPr lang="it-IT" sz="2400" b="1" dirty="0">
                <a:solidFill>
                  <a:schemeClr val="accent2">
                    <a:lumMod val="75000"/>
                  </a:schemeClr>
                </a:solidFill>
              </a:rPr>
              <a:t> PLUS </a:t>
            </a:r>
            <a:endParaRPr lang="it-IT" sz="2400" dirty="0">
              <a:solidFill>
                <a:schemeClr val="accent2">
                  <a:lumMod val="75000"/>
                </a:schemeClr>
              </a:solidFill>
            </a:endParaRPr>
          </a:p>
        </p:txBody>
      </p:sp>
      <p:sp>
        <p:nvSpPr>
          <p:cNvPr id="5" name="Rettangolo 4"/>
          <p:cNvSpPr/>
          <p:nvPr/>
        </p:nvSpPr>
        <p:spPr>
          <a:xfrm>
            <a:off x="179512" y="2708920"/>
            <a:ext cx="4572000" cy="3416320"/>
          </a:xfrm>
          <a:prstGeom prst="rect">
            <a:avLst/>
          </a:prstGeom>
        </p:spPr>
        <p:txBody>
          <a:bodyPr>
            <a:spAutoFit/>
          </a:bodyPr>
          <a:lstStyle/>
          <a:p>
            <a:pPr algn="just"/>
            <a:r>
              <a:rPr lang="it-IT" dirty="0"/>
              <a:t>Gli spettrometri a fluorescenza X sono utilizzati per determinare la composizione chimica qualitativa e quantitativa relativa </a:t>
            </a:r>
            <a:r>
              <a:rPr lang="it-IT" dirty="0" smtClean="0"/>
              <a:t>agli elementi </a:t>
            </a:r>
            <a:r>
              <a:rPr lang="it-IT" dirty="0"/>
              <a:t>maggiori ed in tracce di tutti i materiali lapidei, naturali e artificiali, che si utilizzano nell'edilizia storico-archeologica.</a:t>
            </a:r>
          </a:p>
          <a:p>
            <a:pPr algn="just"/>
            <a:r>
              <a:rPr lang="it-IT" dirty="0"/>
              <a:t>Inoltre, presso il Dipartimento di Scienze della Terra dell'Università della Calabria, è stata messa a punto una metodologia </a:t>
            </a:r>
            <a:r>
              <a:rPr lang="it-IT" dirty="0" smtClean="0"/>
              <a:t>non distruttiva </a:t>
            </a:r>
            <a:r>
              <a:rPr lang="it-IT" dirty="0"/>
              <a:t>per la caratterizzazione composizionale e provenienza delle ossidiane archeologiche.</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2721449"/>
            <a:ext cx="3499391"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780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82673" y="6761469"/>
            <a:ext cx="184666" cy="369332"/>
          </a:xfrm>
          <a:prstGeom prst="rect">
            <a:avLst/>
          </a:prstGeom>
          <a:noFill/>
        </p:spPr>
        <p:txBody>
          <a:bodyPr wrap="none" rtlCol="0">
            <a:spAutoFit/>
          </a:bodyPr>
          <a:lstStyle/>
          <a:p>
            <a:endParaRPr lang="it-IT" dirty="0"/>
          </a:p>
        </p:txBody>
      </p:sp>
      <p:sp>
        <p:nvSpPr>
          <p:cNvPr id="4" name="CasellaDiTesto 3"/>
          <p:cNvSpPr txBox="1"/>
          <p:nvPr/>
        </p:nvSpPr>
        <p:spPr>
          <a:xfrm>
            <a:off x="6676708" y="6675663"/>
            <a:ext cx="184666" cy="369332"/>
          </a:xfrm>
          <a:prstGeom prst="rect">
            <a:avLst/>
          </a:prstGeom>
          <a:noFill/>
        </p:spPr>
        <p:txBody>
          <a:bodyPr wrap="none" rtlCol="0">
            <a:spAutoFit/>
          </a:bodyPr>
          <a:lstStyle/>
          <a:p>
            <a:endParaRPr lang="it-IT" dirty="0"/>
          </a:p>
        </p:txBody>
      </p:sp>
      <p:sp>
        <p:nvSpPr>
          <p:cNvPr id="6" name="CasellaDiTesto 5"/>
          <p:cNvSpPr txBox="1"/>
          <p:nvPr/>
        </p:nvSpPr>
        <p:spPr>
          <a:xfrm>
            <a:off x="104164" y="836712"/>
            <a:ext cx="8706248" cy="1631216"/>
          </a:xfrm>
          <a:prstGeom prst="rect">
            <a:avLst/>
          </a:prstGeom>
          <a:noFill/>
        </p:spPr>
        <p:txBody>
          <a:bodyPr wrap="square" rtlCol="0">
            <a:spAutoFit/>
          </a:bodyPr>
          <a:lstStyle/>
          <a:p>
            <a:pPr algn="ctr"/>
            <a:r>
              <a:rPr lang="it-IT" sz="2000" b="1" dirty="0" smtClean="0">
                <a:solidFill>
                  <a:schemeClr val="accent2">
                    <a:lumMod val="75000"/>
                  </a:schemeClr>
                </a:solidFill>
              </a:rPr>
              <a:t>Spettrometro </a:t>
            </a:r>
            <a:r>
              <a:rPr lang="it-IT" sz="2000" b="1" dirty="0">
                <a:solidFill>
                  <a:schemeClr val="accent2">
                    <a:lumMod val="75000"/>
                  </a:schemeClr>
                </a:solidFill>
              </a:rPr>
              <a:t>ICP MS dotato di una sorgente laser (ICP-MS-LA) </a:t>
            </a:r>
            <a:r>
              <a:rPr lang="it-IT" sz="2000" b="1" dirty="0"/>
              <a:t>composto da:</a:t>
            </a:r>
          </a:p>
          <a:p>
            <a:pPr algn="ctr"/>
            <a:r>
              <a:rPr lang="it-IT" sz="2000" b="1" dirty="0"/>
              <a:t>- </a:t>
            </a:r>
            <a:r>
              <a:rPr lang="it-IT" sz="2000" b="1" dirty="0" err="1"/>
              <a:t>ICP</a:t>
            </a:r>
            <a:r>
              <a:rPr lang="it-IT" sz="2000" b="1" dirty="0"/>
              <a:t> MS - </a:t>
            </a:r>
            <a:r>
              <a:rPr lang="it-IT" sz="2000" b="1" dirty="0" err="1"/>
              <a:t>ELAN</a:t>
            </a:r>
            <a:r>
              <a:rPr lang="it-IT" sz="2000" b="1" dirty="0"/>
              <a:t> </a:t>
            </a:r>
            <a:r>
              <a:rPr lang="it-IT" sz="2000" b="1" dirty="0" err="1"/>
              <a:t>DRC</a:t>
            </a:r>
            <a:r>
              <a:rPr lang="it-IT" sz="2000" b="1" dirty="0"/>
              <a:t>- della </a:t>
            </a:r>
            <a:r>
              <a:rPr lang="it-IT" sz="2000" b="1" dirty="0" err="1"/>
              <a:t>Perkin</a:t>
            </a:r>
            <a:r>
              <a:rPr lang="it-IT" sz="2000" b="1" dirty="0"/>
              <a:t> Elmer </a:t>
            </a:r>
            <a:r>
              <a:rPr lang="it-IT" sz="2000" b="1" dirty="0" err="1"/>
              <a:t>SCIEX</a:t>
            </a:r>
            <a:r>
              <a:rPr lang="it-IT" sz="2000" b="1" dirty="0"/>
              <a:t>, fornito di un sistema di ablazione laser "UP-213 </a:t>
            </a:r>
            <a:r>
              <a:rPr lang="it-IT" sz="2000" b="1" dirty="0" err="1"/>
              <a:t>NewWev</a:t>
            </a:r>
            <a:r>
              <a:rPr lang="it-IT" sz="2000" b="1" dirty="0"/>
              <a:t> </a:t>
            </a:r>
            <a:r>
              <a:rPr lang="it-IT" sz="2000" b="1" dirty="0" err="1"/>
              <a:t>research</a:t>
            </a:r>
            <a:r>
              <a:rPr lang="it-IT" sz="2000" b="1" dirty="0"/>
              <a:t>"</a:t>
            </a:r>
          </a:p>
          <a:p>
            <a:pPr algn="ctr"/>
            <a:r>
              <a:rPr lang="it-IT" sz="2000" b="1" dirty="0"/>
              <a:t>- Software di gestione </a:t>
            </a:r>
            <a:r>
              <a:rPr lang="it-IT" sz="2000" b="1" dirty="0" err="1"/>
              <a:t>Elan</a:t>
            </a:r>
            <a:r>
              <a:rPr lang="it-IT" sz="2000" b="1" dirty="0"/>
              <a:t> (fornito dalla </a:t>
            </a:r>
            <a:r>
              <a:rPr lang="it-IT" sz="2000" b="1" dirty="0" err="1"/>
              <a:t>Perkin</a:t>
            </a:r>
            <a:r>
              <a:rPr lang="it-IT" sz="2000" b="1" dirty="0"/>
              <a:t> Elmer), </a:t>
            </a:r>
            <a:r>
              <a:rPr lang="it-IT" sz="2000" b="1" dirty="0" err="1"/>
              <a:t>Glitter</a:t>
            </a:r>
            <a:r>
              <a:rPr lang="it-IT" sz="2000" b="1" dirty="0"/>
              <a:t> (fornito da </a:t>
            </a:r>
            <a:r>
              <a:rPr lang="it-IT" sz="2000" b="1" dirty="0" err="1"/>
              <a:t>Gemoc</a:t>
            </a:r>
            <a:r>
              <a:rPr lang="it-IT" sz="2000" b="1" dirty="0"/>
              <a:t> – Macquarie </a:t>
            </a:r>
            <a:r>
              <a:rPr lang="it-IT" sz="2000" b="1" dirty="0" err="1"/>
              <a:t>University</a:t>
            </a:r>
            <a:r>
              <a:rPr lang="it-IT" sz="2000" b="1" dirty="0"/>
              <a:t>).</a:t>
            </a:r>
            <a:endParaRPr lang="it-IT" sz="2000" b="1" dirty="0" smtClean="0"/>
          </a:p>
        </p:txBody>
      </p:sp>
      <p:sp>
        <p:nvSpPr>
          <p:cNvPr id="8" name="Rettangolo 7"/>
          <p:cNvSpPr/>
          <p:nvPr/>
        </p:nvSpPr>
        <p:spPr>
          <a:xfrm>
            <a:off x="323528" y="2780928"/>
            <a:ext cx="5845724" cy="3416320"/>
          </a:xfrm>
          <a:prstGeom prst="rect">
            <a:avLst/>
          </a:prstGeom>
        </p:spPr>
        <p:txBody>
          <a:bodyPr wrap="square">
            <a:spAutoFit/>
          </a:bodyPr>
          <a:lstStyle/>
          <a:p>
            <a:pPr algn="just"/>
            <a:r>
              <a:rPr lang="it-IT" dirty="0"/>
              <a:t>Consente di analizzare campioni solidi, di dimensione centimetrica, senza che su di essi venga eseguito alcun processo di polverizzazione e successiva digestione. L'ablazione del campione avviene in un'apposita cella attraverso un raggio laser che ha una lunghezza d'onda di 213 nm ed ha una risoluzione spaziale (spot) che può variare da 4 a 200 micron. Inoltre, consente di analizzare un grande numero di elementi in tracce: - </a:t>
            </a:r>
            <a:r>
              <a:rPr lang="it-IT" dirty="0" err="1"/>
              <a:t>Ba</a:t>
            </a:r>
            <a:r>
              <a:rPr lang="it-IT" dirty="0"/>
              <a:t>, </a:t>
            </a:r>
            <a:r>
              <a:rPr lang="it-IT" dirty="0" err="1"/>
              <a:t>Cd</a:t>
            </a:r>
            <a:r>
              <a:rPr lang="it-IT" dirty="0"/>
              <a:t>, Co, Cr, Cs, Hf, Mn, Nb, Ni, Zn, </a:t>
            </a:r>
            <a:r>
              <a:rPr lang="it-IT" dirty="0" err="1"/>
              <a:t>Rb</a:t>
            </a:r>
            <a:r>
              <a:rPr lang="it-IT" dirty="0"/>
              <a:t>, Se, </a:t>
            </a:r>
            <a:r>
              <a:rPr lang="it-IT" dirty="0" err="1"/>
              <a:t>Sr</a:t>
            </a:r>
            <a:r>
              <a:rPr lang="it-IT" dirty="0"/>
              <a:t>, Y, Pb, </a:t>
            </a:r>
            <a:r>
              <a:rPr lang="it-IT" dirty="0" err="1"/>
              <a:t>Th</a:t>
            </a:r>
            <a:r>
              <a:rPr lang="it-IT" dirty="0"/>
              <a:t>, </a:t>
            </a:r>
            <a:r>
              <a:rPr lang="it-IT" dirty="0" err="1"/>
              <a:t>Ta</a:t>
            </a:r>
            <a:r>
              <a:rPr lang="it-IT" dirty="0"/>
              <a:t>, U, V, Zr - tutte le Terre Rare dal La al Lu. Le analisi possono essere eseguite direttamente su frammenti di roccia, o su singoli minerali oppure in sezione sottile lucida di spessore compreso tra 70 e </a:t>
            </a:r>
            <a:r>
              <a:rPr lang="it-IT" dirty="0" err="1"/>
              <a:t>l00</a:t>
            </a:r>
            <a:r>
              <a:rPr lang="it-IT" dirty="0"/>
              <a:t> micron.</a:t>
            </a:r>
            <a:endParaRPr lang="en-GB" dirty="0"/>
          </a:p>
        </p:txBody>
      </p:sp>
      <p:pic>
        <p:nvPicPr>
          <p:cNvPr id="10242" name="Immagine 1" descr="DSC_0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906" y="2780928"/>
            <a:ext cx="251851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72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18" y="956642"/>
            <a:ext cx="8706248" cy="1015663"/>
          </a:xfrm>
          <a:prstGeom prst="rect">
            <a:avLst/>
          </a:prstGeom>
          <a:noFill/>
        </p:spPr>
        <p:txBody>
          <a:bodyPr wrap="square" rtlCol="0">
            <a:spAutoFit/>
          </a:bodyPr>
          <a:lstStyle/>
          <a:p>
            <a:pPr algn="ctr"/>
            <a:r>
              <a:rPr lang="it-IT" sz="2000" b="1" dirty="0" smtClean="0">
                <a:solidFill>
                  <a:schemeClr val="accent2">
                    <a:lumMod val="75000"/>
                  </a:schemeClr>
                </a:solidFill>
              </a:rPr>
              <a:t>Spettrometro </a:t>
            </a:r>
            <a:r>
              <a:rPr lang="it-IT" sz="2000" b="1" dirty="0">
                <a:solidFill>
                  <a:schemeClr val="accent2">
                    <a:lumMod val="75000"/>
                  </a:schemeClr>
                </a:solidFill>
              </a:rPr>
              <a:t>ICP MS </a:t>
            </a:r>
            <a:r>
              <a:rPr lang="it-IT" sz="2000" b="1" dirty="0"/>
              <a:t>composto da:</a:t>
            </a:r>
          </a:p>
          <a:p>
            <a:pPr algn="ctr"/>
            <a:r>
              <a:rPr lang="it-IT" sz="2000" b="1" dirty="0"/>
              <a:t>- </a:t>
            </a:r>
            <a:r>
              <a:rPr lang="it-IT" sz="2000" b="1" dirty="0" err="1"/>
              <a:t>ICP</a:t>
            </a:r>
            <a:r>
              <a:rPr lang="it-IT" sz="2000" b="1" dirty="0"/>
              <a:t> MS - </a:t>
            </a:r>
            <a:r>
              <a:rPr lang="it-IT" sz="2000" b="1" dirty="0" err="1"/>
              <a:t>ELAN</a:t>
            </a:r>
            <a:r>
              <a:rPr lang="it-IT" sz="2000" b="1" dirty="0"/>
              <a:t> </a:t>
            </a:r>
            <a:r>
              <a:rPr lang="it-IT" sz="2000" b="1" dirty="0" err="1"/>
              <a:t>DRC</a:t>
            </a:r>
            <a:r>
              <a:rPr lang="it-IT" sz="2000" b="1" dirty="0"/>
              <a:t>- della </a:t>
            </a:r>
            <a:r>
              <a:rPr lang="it-IT" sz="2000" b="1" dirty="0" err="1"/>
              <a:t>Perkin</a:t>
            </a:r>
            <a:r>
              <a:rPr lang="it-IT" sz="2000" b="1" dirty="0"/>
              <a:t> Elmer </a:t>
            </a:r>
            <a:r>
              <a:rPr lang="it-IT" sz="2000" b="1" dirty="0" err="1"/>
              <a:t>SCIEX</a:t>
            </a:r>
            <a:endParaRPr lang="it-IT" sz="2000" b="1" dirty="0"/>
          </a:p>
          <a:p>
            <a:pPr algn="ctr"/>
            <a:r>
              <a:rPr lang="it-IT" sz="2000" b="1" dirty="0"/>
              <a:t>- Software di gestione </a:t>
            </a:r>
            <a:r>
              <a:rPr lang="it-IT" sz="2000" b="1" dirty="0" err="1"/>
              <a:t>Elan</a:t>
            </a:r>
            <a:r>
              <a:rPr lang="it-IT" sz="2000" b="1" dirty="0"/>
              <a:t> (fornito dalla </a:t>
            </a:r>
            <a:r>
              <a:rPr lang="it-IT" sz="2000" b="1" dirty="0" err="1"/>
              <a:t>Perkin</a:t>
            </a:r>
            <a:r>
              <a:rPr lang="it-IT" sz="2000" b="1" dirty="0"/>
              <a:t> Elmer).</a:t>
            </a:r>
            <a:endParaRPr lang="it-IT" sz="2000" b="1" dirty="0" smtClean="0"/>
          </a:p>
        </p:txBody>
      </p:sp>
      <p:sp>
        <p:nvSpPr>
          <p:cNvPr id="5" name="Rettangolo 4"/>
          <p:cNvSpPr/>
          <p:nvPr/>
        </p:nvSpPr>
        <p:spPr>
          <a:xfrm>
            <a:off x="231974" y="2314088"/>
            <a:ext cx="5276130" cy="2862322"/>
          </a:xfrm>
          <a:prstGeom prst="rect">
            <a:avLst/>
          </a:prstGeom>
        </p:spPr>
        <p:txBody>
          <a:bodyPr wrap="square">
            <a:spAutoFit/>
          </a:bodyPr>
          <a:lstStyle/>
          <a:p>
            <a:pPr algn="just"/>
            <a:r>
              <a:rPr lang="it-IT" dirty="0"/>
              <a:t>Per analisi su acque è possibile determinare, con concentrazioni espresse in </a:t>
            </a:r>
            <a:r>
              <a:rPr lang="it-IT" dirty="0" err="1"/>
              <a:t>ppb</a:t>
            </a:r>
            <a:r>
              <a:rPr lang="it-IT" dirty="0"/>
              <a:t>: i seguenti elementi chimici: Li, Be, B, Na, Mg, Al, K, Ca, V, Cr, Fe, Mn, Co, Ni, Cu, Zn, </a:t>
            </a:r>
            <a:r>
              <a:rPr lang="it-IT" dirty="0" err="1"/>
              <a:t>Rb</a:t>
            </a:r>
            <a:r>
              <a:rPr lang="it-IT" dirty="0"/>
              <a:t>, Si, </a:t>
            </a:r>
            <a:r>
              <a:rPr lang="it-IT" dirty="0" err="1"/>
              <a:t>Sr</a:t>
            </a:r>
            <a:r>
              <a:rPr lang="it-IT" dirty="0"/>
              <a:t>, </a:t>
            </a:r>
            <a:r>
              <a:rPr lang="it-IT" dirty="0" err="1"/>
              <a:t>Ge</a:t>
            </a:r>
            <a:r>
              <a:rPr lang="it-IT" dirty="0"/>
              <a:t>, </a:t>
            </a:r>
            <a:r>
              <a:rPr lang="it-IT" dirty="0" err="1"/>
              <a:t>As</a:t>
            </a:r>
            <a:r>
              <a:rPr lang="it-IT" dirty="0"/>
              <a:t>, Se, </a:t>
            </a:r>
            <a:r>
              <a:rPr lang="it-IT" dirty="0" err="1"/>
              <a:t>Mo</a:t>
            </a:r>
            <a:r>
              <a:rPr lang="it-IT" dirty="0"/>
              <a:t>, Ag, </a:t>
            </a:r>
            <a:r>
              <a:rPr lang="it-IT" dirty="0" err="1"/>
              <a:t>Cd</a:t>
            </a:r>
            <a:r>
              <a:rPr lang="it-IT" dirty="0"/>
              <a:t>, </a:t>
            </a:r>
            <a:r>
              <a:rPr lang="it-IT" dirty="0" err="1"/>
              <a:t>Ba</a:t>
            </a:r>
            <a:r>
              <a:rPr lang="it-IT" dirty="0"/>
              <a:t>, Te, Hg, Pb, Bi. Per analisi su rocce e suoli, preventivamente "digeriti" e portati in soluzione tramite attacco acido, è possibile determinare i seguenti elementi chimici con concentrazioni espresse in </a:t>
            </a:r>
            <a:r>
              <a:rPr lang="it-IT" dirty="0" err="1"/>
              <a:t>ppm</a:t>
            </a:r>
            <a:r>
              <a:rPr lang="it-IT" dirty="0"/>
              <a:t> o </a:t>
            </a:r>
            <a:r>
              <a:rPr lang="it-IT" dirty="0" err="1"/>
              <a:t>ppb</a:t>
            </a:r>
            <a:r>
              <a:rPr lang="it-IT" dirty="0"/>
              <a:t>: </a:t>
            </a:r>
            <a:r>
              <a:rPr lang="it-IT" dirty="0" err="1"/>
              <a:t>As</a:t>
            </a:r>
            <a:r>
              <a:rPr lang="it-IT" dirty="0"/>
              <a:t>, </a:t>
            </a:r>
            <a:r>
              <a:rPr lang="it-IT" dirty="0" err="1"/>
              <a:t>Ba</a:t>
            </a:r>
            <a:r>
              <a:rPr lang="it-IT" dirty="0"/>
              <a:t>, </a:t>
            </a:r>
            <a:r>
              <a:rPr lang="it-IT" dirty="0" err="1"/>
              <a:t>Cd</a:t>
            </a:r>
            <a:r>
              <a:rPr lang="it-IT" dirty="0"/>
              <a:t>, Co, Cr, Cs, Cu, </a:t>
            </a:r>
            <a:r>
              <a:rPr lang="it-IT" dirty="0" err="1"/>
              <a:t>Ga</a:t>
            </a:r>
            <a:r>
              <a:rPr lang="it-IT" dirty="0"/>
              <a:t>, Li, Mn, </a:t>
            </a:r>
            <a:r>
              <a:rPr lang="it-IT" dirty="0" err="1"/>
              <a:t>Mo</a:t>
            </a:r>
            <a:r>
              <a:rPr lang="it-IT" dirty="0"/>
              <a:t>, Ni, Zn, </a:t>
            </a:r>
            <a:r>
              <a:rPr lang="it-IT" dirty="0" err="1"/>
              <a:t>Rb</a:t>
            </a:r>
            <a:r>
              <a:rPr lang="it-IT" dirty="0"/>
              <a:t>, </a:t>
            </a:r>
            <a:r>
              <a:rPr lang="it-IT" dirty="0" err="1"/>
              <a:t>Se,Sr</a:t>
            </a:r>
            <a:r>
              <a:rPr lang="it-IT" dirty="0"/>
              <a:t>, Y, Zr, Ag, </a:t>
            </a:r>
            <a:r>
              <a:rPr lang="it-IT" dirty="0" err="1"/>
              <a:t>Ba</a:t>
            </a:r>
            <a:r>
              <a:rPr lang="it-IT" dirty="0"/>
              <a:t>, Te, V. Hg, Pb, Bi più tutte le Terre Rare dal La al Lu.</a:t>
            </a:r>
            <a:endParaRPr lang="en-GB" dirty="0"/>
          </a:p>
        </p:txBody>
      </p:sp>
      <p:pic>
        <p:nvPicPr>
          <p:cNvPr id="11266" name="Picture 5" descr="fot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7841" y="2521113"/>
            <a:ext cx="331678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90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3568" y="332656"/>
            <a:ext cx="7891712" cy="400110"/>
          </a:xfrm>
          <a:prstGeom prst="rect">
            <a:avLst/>
          </a:prstGeom>
          <a:noFill/>
        </p:spPr>
        <p:txBody>
          <a:bodyPr wrap="none" rtlCol="0">
            <a:spAutoFit/>
          </a:bodyPr>
          <a:lstStyle/>
          <a:p>
            <a:r>
              <a:rPr lang="it-IT" sz="2000" b="1" dirty="0" smtClean="0"/>
              <a:t>Dove svolge la sua attività di  Ricerca Il gruppo Beni Culturali del DIBEST?</a:t>
            </a:r>
            <a:endParaRPr lang="it-IT" sz="20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8386" y="2348880"/>
            <a:ext cx="2304256" cy="211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uppo 13"/>
          <p:cNvGrpSpPr/>
          <p:nvPr/>
        </p:nvGrpSpPr>
        <p:grpSpPr>
          <a:xfrm>
            <a:off x="260712" y="4077072"/>
            <a:ext cx="8904937" cy="2468016"/>
            <a:chOff x="260712" y="4077072"/>
            <a:chExt cx="8904937" cy="2468016"/>
          </a:xfrm>
        </p:grpSpPr>
        <p:pic>
          <p:nvPicPr>
            <p:cNvPr id="2060" name="Picture 12" descr="https://fbcdn-photos-c-a.akamaihd.net/hphotos-ak-xpa1/v/t1.0-0/s640x640/12072797_1472284476414597_6930756155309832038_n.jpg?oh=01abd30574096ad35561800a9a810d2c&amp;oe=56CE2FA8&amp;__gda__=1455017325_bb87d3c708128a432829bfc885a83f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79914"/>
              <a:ext cx="2674920" cy="199715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0712" y="6237311"/>
              <a:ext cx="3745256" cy="307777"/>
            </a:xfrm>
            <a:prstGeom prst="rect">
              <a:avLst/>
            </a:prstGeom>
            <a:noFill/>
          </p:spPr>
          <p:txBody>
            <a:bodyPr wrap="none" rtlCol="0">
              <a:spAutoFit/>
            </a:bodyPr>
            <a:lstStyle/>
            <a:p>
              <a:r>
                <a:rPr lang="it-IT" sz="1400" dirty="0" smtClean="0"/>
                <a:t>Cavaliere di Marafioti (Museo di Reggio Calabria)</a:t>
              </a:r>
              <a:endParaRPr lang="it-IT" sz="1400" dirty="0"/>
            </a:p>
          </p:txBody>
        </p:sp>
        <p:pic>
          <p:nvPicPr>
            <p:cNvPr id="2054" name="Picture 6" descr="http://ilgiornaleoff.it/wp-content/uploads/2015/09/11046331_1429269210711628_326971209430998234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9730" y="4333382"/>
              <a:ext cx="2719278" cy="1812851"/>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5204052" y="6237311"/>
              <a:ext cx="3961597" cy="307777"/>
            </a:xfrm>
            <a:prstGeom prst="rect">
              <a:avLst/>
            </a:prstGeom>
            <a:noFill/>
          </p:spPr>
          <p:txBody>
            <a:bodyPr wrap="none" rtlCol="0">
              <a:spAutoFit/>
            </a:bodyPr>
            <a:lstStyle/>
            <a:p>
              <a:r>
                <a:rPr lang="it-IT" sz="1400" dirty="0" smtClean="0"/>
                <a:t>Casa dei Draghi e dei Delfini (Monasterace - </a:t>
              </a:r>
              <a:r>
                <a:rPr lang="it-IT" sz="1400" dirty="0" err="1" smtClean="0"/>
                <a:t>Kaulon</a:t>
              </a:r>
              <a:r>
                <a:rPr lang="it-IT" sz="1400" dirty="0" smtClean="0"/>
                <a:t>)</a:t>
              </a:r>
              <a:endParaRPr lang="it-IT" sz="1400" dirty="0"/>
            </a:p>
          </p:txBody>
        </p:sp>
        <p:cxnSp>
          <p:nvCxnSpPr>
            <p:cNvPr id="6" name="Connettore 2 5"/>
            <p:cNvCxnSpPr/>
            <p:nvPr/>
          </p:nvCxnSpPr>
          <p:spPr>
            <a:xfrm>
              <a:off x="5076056" y="4077072"/>
              <a:ext cx="720080" cy="12961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3203848" y="4179914"/>
              <a:ext cx="1800200" cy="11212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uppo 22"/>
          <p:cNvGrpSpPr/>
          <p:nvPr/>
        </p:nvGrpSpPr>
        <p:grpSpPr>
          <a:xfrm>
            <a:off x="295504" y="898340"/>
            <a:ext cx="7937129" cy="2821574"/>
            <a:chOff x="295504" y="898340"/>
            <a:chExt cx="7937129" cy="2821574"/>
          </a:xfrm>
        </p:grpSpPr>
        <p:grpSp>
          <p:nvGrpSpPr>
            <p:cNvPr id="18" name="Gruppo 17"/>
            <p:cNvGrpSpPr/>
            <p:nvPr/>
          </p:nvGrpSpPr>
          <p:grpSpPr>
            <a:xfrm>
              <a:off x="295504" y="1207131"/>
              <a:ext cx="4175010" cy="2457638"/>
              <a:chOff x="295504" y="1207131"/>
              <a:chExt cx="4175010" cy="2457638"/>
            </a:xfrm>
          </p:grpSpPr>
          <p:pic>
            <p:nvPicPr>
              <p:cNvPr id="2056" name="Picture 8" descr="https://upload.wikimedia.org/wikipedia/commons/a/aa/Fontana_di_Trevi,_Roma_fc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504" y="1207131"/>
                <a:ext cx="2805622" cy="210540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ttore 2 15"/>
              <p:cNvCxnSpPr/>
              <p:nvPr/>
            </p:nvCxnSpPr>
            <p:spPr>
              <a:xfrm flipH="1" flipV="1">
                <a:off x="3142464" y="3212976"/>
                <a:ext cx="132805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683568" y="3356992"/>
                <a:ext cx="1910779" cy="307777"/>
              </a:xfrm>
              <a:prstGeom prst="rect">
                <a:avLst/>
              </a:prstGeom>
              <a:noFill/>
            </p:spPr>
            <p:txBody>
              <a:bodyPr wrap="none" rtlCol="0">
                <a:spAutoFit/>
              </a:bodyPr>
              <a:lstStyle/>
              <a:p>
                <a:r>
                  <a:rPr lang="it-IT" sz="1400" dirty="0" smtClean="0"/>
                  <a:t>Fontana di Trevi (Roma)</a:t>
                </a:r>
                <a:endParaRPr lang="it-IT" sz="1400" dirty="0"/>
              </a:p>
            </p:txBody>
          </p:sp>
        </p:grpSp>
        <p:grpSp>
          <p:nvGrpSpPr>
            <p:cNvPr id="22" name="Gruppo 21"/>
            <p:cNvGrpSpPr/>
            <p:nvPr/>
          </p:nvGrpSpPr>
          <p:grpSpPr>
            <a:xfrm>
              <a:off x="4283968" y="898340"/>
              <a:ext cx="3948665" cy="2821574"/>
              <a:chOff x="4283968" y="898340"/>
              <a:chExt cx="3948665" cy="2821574"/>
            </a:xfrm>
          </p:grpSpPr>
          <p:pic>
            <p:nvPicPr>
              <p:cNvPr id="2058" name="Picture 10" descr="http://www.turismo.intoscana.it/site/shared/turismo/immagini/elementi/fcace4c3ca91fe64746806e5c0a866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995" y="898340"/>
                <a:ext cx="2135638" cy="24141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ttore 2 19"/>
              <p:cNvCxnSpPr/>
              <p:nvPr/>
            </p:nvCxnSpPr>
            <p:spPr>
              <a:xfrm flipV="1">
                <a:off x="4283968" y="2348880"/>
                <a:ext cx="1728192"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6209362" y="3350582"/>
                <a:ext cx="2014590" cy="369332"/>
              </a:xfrm>
              <a:prstGeom prst="rect">
                <a:avLst/>
              </a:prstGeom>
              <a:noFill/>
            </p:spPr>
            <p:txBody>
              <a:bodyPr wrap="none" rtlCol="0">
                <a:spAutoFit/>
              </a:bodyPr>
              <a:lstStyle/>
              <a:p>
                <a:r>
                  <a:rPr lang="it-IT" sz="1400" dirty="0" smtClean="0"/>
                  <a:t>Palazzo Vecchio (Firenze</a:t>
                </a:r>
                <a:r>
                  <a:rPr lang="it-IT" dirty="0" smtClean="0"/>
                  <a:t>)</a:t>
                </a:r>
                <a:endParaRPr lang="it-IT" dirty="0"/>
              </a:p>
            </p:txBody>
          </p:sp>
        </p:grpSp>
      </p:grpSp>
    </p:spTree>
    <p:extLst>
      <p:ext uri="{BB962C8B-B14F-4D97-AF65-F5344CB8AC3E}">
        <p14:creationId xmlns:p14="http://schemas.microsoft.com/office/powerpoint/2010/main" val="27633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87826"/>
            <a:ext cx="8904559" cy="252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uppo 14"/>
          <p:cNvGrpSpPr/>
          <p:nvPr/>
        </p:nvGrpSpPr>
        <p:grpSpPr>
          <a:xfrm>
            <a:off x="243851" y="980728"/>
            <a:ext cx="2581875" cy="4536504"/>
            <a:chOff x="243851" y="980728"/>
            <a:chExt cx="2581875" cy="4536504"/>
          </a:xfrm>
        </p:grpSpPr>
        <p:cxnSp>
          <p:nvCxnSpPr>
            <p:cNvPr id="8" name="Connettore 2 7"/>
            <p:cNvCxnSpPr/>
            <p:nvPr/>
          </p:nvCxnSpPr>
          <p:spPr>
            <a:xfrm flipH="1" flipV="1">
              <a:off x="1619672" y="3284984"/>
              <a:ext cx="576064" cy="22322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https://upload.wikimedia.org/wikipedia/commons/d/d0/Pollentia_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51" y="980728"/>
              <a:ext cx="2581875" cy="1937502"/>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323528" y="2929527"/>
              <a:ext cx="2310504" cy="307777"/>
            </a:xfrm>
            <a:prstGeom prst="rect">
              <a:avLst/>
            </a:prstGeom>
            <a:noFill/>
          </p:spPr>
          <p:txBody>
            <a:bodyPr wrap="none" rtlCol="0">
              <a:spAutoFit/>
            </a:bodyPr>
            <a:lstStyle/>
            <a:p>
              <a:r>
                <a:rPr lang="it-IT" sz="1400" dirty="0" err="1" smtClean="0"/>
                <a:t>Pollentia</a:t>
              </a:r>
              <a:r>
                <a:rPr lang="it-IT" sz="1400" dirty="0" smtClean="0"/>
                <a:t> (Mallorca – Spagna)</a:t>
              </a:r>
              <a:endParaRPr lang="it-IT" sz="1400" dirty="0"/>
            </a:p>
          </p:txBody>
        </p:sp>
      </p:grpSp>
      <p:grpSp>
        <p:nvGrpSpPr>
          <p:cNvPr id="5" name="Gruppo 4"/>
          <p:cNvGrpSpPr/>
          <p:nvPr/>
        </p:nvGrpSpPr>
        <p:grpSpPr>
          <a:xfrm>
            <a:off x="2947813" y="308691"/>
            <a:ext cx="6016674" cy="5424565"/>
            <a:chOff x="2947813" y="308691"/>
            <a:chExt cx="6016674" cy="5424565"/>
          </a:xfrm>
        </p:grpSpPr>
        <p:cxnSp>
          <p:nvCxnSpPr>
            <p:cNvPr id="4" name="Connettore 2 3"/>
            <p:cNvCxnSpPr/>
            <p:nvPr/>
          </p:nvCxnSpPr>
          <p:spPr>
            <a:xfrm flipH="1" flipV="1">
              <a:off x="4559783" y="2780928"/>
              <a:ext cx="1956433" cy="25556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7524328" y="2780928"/>
              <a:ext cx="128590" cy="2952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http://www.istanbul-turismo.com/web/images/istanbul/400x274xaya_sofya.jpg.pagespeed.ic.PGDUtC2O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813" y="308691"/>
              <a:ext cx="3028343" cy="2074416"/>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3131840" y="2394303"/>
              <a:ext cx="2463175" cy="307777"/>
            </a:xfrm>
            <a:prstGeom prst="rect">
              <a:avLst/>
            </a:prstGeom>
            <a:noFill/>
          </p:spPr>
          <p:txBody>
            <a:bodyPr wrap="none" rtlCol="0">
              <a:spAutoFit/>
            </a:bodyPr>
            <a:lstStyle/>
            <a:p>
              <a:r>
                <a:rPr lang="it-IT" sz="1400" dirty="0" smtClean="0"/>
                <a:t>Santa Sofia  (Istanbul – Turchia)</a:t>
              </a:r>
              <a:endParaRPr lang="it-IT" sz="1400" dirty="0"/>
            </a:p>
          </p:txBody>
        </p:sp>
        <p:sp>
          <p:nvSpPr>
            <p:cNvPr id="17" name="CasellaDiTesto 16"/>
            <p:cNvSpPr txBox="1"/>
            <p:nvPr/>
          </p:nvSpPr>
          <p:spPr>
            <a:xfrm>
              <a:off x="6161836" y="2384067"/>
              <a:ext cx="2658636" cy="523220"/>
            </a:xfrm>
            <a:prstGeom prst="rect">
              <a:avLst/>
            </a:prstGeom>
            <a:noFill/>
          </p:spPr>
          <p:txBody>
            <a:bodyPr wrap="square" rtlCol="0">
              <a:spAutoFit/>
            </a:bodyPr>
            <a:lstStyle/>
            <a:p>
              <a:r>
                <a:rPr lang="it-IT" sz="1400" dirty="0"/>
                <a:t>Chiesa della </a:t>
              </a:r>
              <a:r>
                <a:rPr lang="it-IT" sz="1400" dirty="0" err="1" smtClean="0"/>
                <a:t>Tokalı</a:t>
              </a:r>
              <a:r>
                <a:rPr lang="it-IT" sz="1400" dirty="0" smtClean="0"/>
                <a:t> </a:t>
              </a:r>
              <a:r>
                <a:rPr lang="it-IT" sz="1400" dirty="0" smtClean="0"/>
                <a:t>(Cappadocia </a:t>
              </a:r>
              <a:r>
                <a:rPr lang="it-IT" sz="1400" dirty="0" smtClean="0"/>
                <a:t>– Turchia)</a:t>
              </a:r>
              <a:endParaRPr lang="it-IT" sz="1400" dirty="0"/>
            </a:p>
          </p:txBody>
        </p:sp>
        <p:grpSp>
          <p:nvGrpSpPr>
            <p:cNvPr id="3" name="Gruppo 2"/>
            <p:cNvGrpSpPr/>
            <p:nvPr/>
          </p:nvGrpSpPr>
          <p:grpSpPr>
            <a:xfrm>
              <a:off x="6189423" y="527612"/>
              <a:ext cx="2775064" cy="1855495"/>
              <a:chOff x="6189423" y="527612"/>
              <a:chExt cx="2775064" cy="1855495"/>
            </a:xfrm>
          </p:grpSpPr>
          <p:pic>
            <p:nvPicPr>
              <p:cNvPr id="19" name="Immagine 18"/>
              <p:cNvPicPr/>
              <p:nvPr/>
            </p:nvPicPr>
            <p:blipFill>
              <a:blip r:embed="rId5" cstate="print"/>
              <a:stretch>
                <a:fillRect/>
              </a:stretch>
            </p:blipFill>
            <p:spPr bwMode="auto">
              <a:xfrm>
                <a:off x="8100392" y="527612"/>
                <a:ext cx="864095" cy="1855495"/>
              </a:xfrm>
              <a:prstGeom prst="rect">
                <a:avLst/>
              </a:prstGeom>
              <a:noFill/>
              <a:ln w="9525">
                <a:noFill/>
                <a:miter lim="800000"/>
                <a:headEnd/>
                <a:tailEnd/>
              </a:ln>
              <a:effectLst/>
            </p:spPr>
          </p:pic>
          <p:pic>
            <p:nvPicPr>
              <p:cNvPr id="20" name="Picture 2"/>
              <p:cNvPicPr>
                <a:picLocks noChangeAspect="1" noChangeArrowheads="1"/>
              </p:cNvPicPr>
              <p:nvPr/>
            </p:nvPicPr>
            <p:blipFill>
              <a:blip r:embed="rId6" cstate="print"/>
              <a:srcRect/>
              <a:stretch>
                <a:fillRect/>
              </a:stretch>
            </p:blipFill>
            <p:spPr bwMode="auto">
              <a:xfrm>
                <a:off x="6189423" y="908720"/>
                <a:ext cx="1969131" cy="1474387"/>
              </a:xfrm>
              <a:prstGeom prst="rect">
                <a:avLst/>
              </a:prstGeom>
              <a:noFill/>
              <a:ln w="9525">
                <a:noFill/>
                <a:miter lim="800000"/>
                <a:headEnd/>
                <a:tailEnd/>
              </a:ln>
              <a:effectLst/>
            </p:spPr>
          </p:pic>
        </p:grpSp>
      </p:grpSp>
    </p:spTree>
    <p:extLst>
      <p:ext uri="{BB962C8B-B14F-4D97-AF65-F5344CB8AC3E}">
        <p14:creationId xmlns:p14="http://schemas.microsoft.com/office/powerpoint/2010/main" val="3526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176788"/>
            <a:ext cx="5724218" cy="253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o 8"/>
          <p:cNvGrpSpPr/>
          <p:nvPr/>
        </p:nvGrpSpPr>
        <p:grpSpPr>
          <a:xfrm>
            <a:off x="467543" y="512534"/>
            <a:ext cx="3838255" cy="5148714"/>
            <a:chOff x="467543" y="512534"/>
            <a:chExt cx="3838255" cy="5148714"/>
          </a:xfrm>
        </p:grpSpPr>
        <p:pic>
          <p:nvPicPr>
            <p:cNvPr id="4098" name="Picture 2" descr="http://cdn.zmescience.com/wp-content/uploads/2015/02/teotihuacan-pyramids-mexico-1600x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512534"/>
              <a:ext cx="3838255"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3394638"/>
              <a:ext cx="1818447" cy="307777"/>
            </a:xfrm>
            <a:prstGeom prst="rect">
              <a:avLst/>
            </a:prstGeom>
            <a:noFill/>
          </p:spPr>
          <p:txBody>
            <a:bodyPr wrap="none" rtlCol="0">
              <a:spAutoFit/>
            </a:bodyPr>
            <a:lstStyle/>
            <a:p>
              <a:r>
                <a:rPr lang="it-IT" sz="1400" dirty="0" smtClean="0"/>
                <a:t>Teotihuacan (Messico)</a:t>
              </a:r>
              <a:endParaRPr lang="it-IT" sz="1400" dirty="0"/>
            </a:p>
          </p:txBody>
        </p:sp>
        <p:cxnSp>
          <p:nvCxnSpPr>
            <p:cNvPr id="5" name="Connettore 2 4"/>
            <p:cNvCxnSpPr>
              <a:endCxn id="7" idx="2"/>
            </p:cNvCxnSpPr>
            <p:nvPr/>
          </p:nvCxnSpPr>
          <p:spPr>
            <a:xfrm flipH="1" flipV="1">
              <a:off x="2312872" y="3702415"/>
              <a:ext cx="1992926" cy="19588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uppo 9"/>
          <p:cNvGrpSpPr/>
          <p:nvPr/>
        </p:nvGrpSpPr>
        <p:grpSpPr>
          <a:xfrm>
            <a:off x="4499992" y="682572"/>
            <a:ext cx="4377650" cy="4762469"/>
            <a:chOff x="4499992" y="682572"/>
            <a:chExt cx="4377650" cy="4762469"/>
          </a:xfrm>
        </p:grpSpPr>
        <p:pic>
          <p:nvPicPr>
            <p:cNvPr id="4100" name="Picture 4" descr="http://www.magictourscancun.com/images/tulum_express_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682572"/>
              <a:ext cx="4377650" cy="271028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508104" y="3429000"/>
              <a:ext cx="2167003" cy="307777"/>
            </a:xfrm>
            <a:prstGeom prst="rect">
              <a:avLst/>
            </a:prstGeom>
            <a:noFill/>
          </p:spPr>
          <p:txBody>
            <a:bodyPr wrap="none" rtlCol="0">
              <a:spAutoFit/>
            </a:bodyPr>
            <a:lstStyle/>
            <a:p>
              <a:r>
                <a:rPr lang="it-IT" sz="1400" dirty="0" err="1" smtClean="0"/>
                <a:t>Tulum</a:t>
              </a:r>
              <a:r>
                <a:rPr lang="it-IT" sz="1400" dirty="0" smtClean="0"/>
                <a:t> (– Yucatan, Messico)</a:t>
              </a:r>
              <a:endParaRPr lang="it-IT" sz="1400" dirty="0"/>
            </a:p>
          </p:txBody>
        </p:sp>
        <p:cxnSp>
          <p:nvCxnSpPr>
            <p:cNvPr id="8" name="Connettore 2 7"/>
            <p:cNvCxnSpPr/>
            <p:nvPr/>
          </p:nvCxnSpPr>
          <p:spPr>
            <a:xfrm flipV="1">
              <a:off x="6591605" y="3736777"/>
              <a:ext cx="97212" cy="17082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89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79512" y="116632"/>
            <a:ext cx="9144000" cy="893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smtClean="0">
                <a:solidFill>
                  <a:schemeClr val="accent2">
                    <a:lumMod val="75000"/>
                  </a:schemeClr>
                </a:solidFill>
              </a:rPr>
              <a:t>ALCUNI RISULTATI CONSEGUITI DAL GRUPPO</a:t>
            </a:r>
            <a:endParaRPr lang="it-IT" sz="2400" b="1" dirty="0">
              <a:solidFill>
                <a:schemeClr val="accent2">
                  <a:lumMod val="75000"/>
                </a:schemeClr>
              </a:solidFill>
            </a:endParaRPr>
          </a:p>
        </p:txBody>
      </p:sp>
      <p:pic>
        <p:nvPicPr>
          <p:cNvPr id="7" name="Picture 3" descr="C:\Users\valeria\Desktop\ANALISI\MONUMENTI\Valeria stereomicroscopio\foto poster\Capture_00021.JPG"/>
          <p:cNvPicPr>
            <a:picLocks noChangeAspect="1" noChangeArrowheads="1"/>
          </p:cNvPicPr>
          <p:nvPr/>
        </p:nvPicPr>
        <p:blipFill>
          <a:blip r:embed="rId2" cstate="print"/>
          <a:srcRect r="8974"/>
          <a:stretch>
            <a:fillRect/>
          </a:stretch>
        </p:blipFill>
        <p:spPr bwMode="auto">
          <a:xfrm>
            <a:off x="5076056" y="4751886"/>
            <a:ext cx="2556284" cy="2106114"/>
          </a:xfrm>
          <a:prstGeom prst="rect">
            <a:avLst/>
          </a:prstGeom>
          <a:ln>
            <a:noFill/>
          </a:ln>
          <a:effectLst>
            <a:softEdge rad="112500"/>
          </a:effectLst>
        </p:spPr>
      </p:pic>
      <p:pic>
        <p:nvPicPr>
          <p:cNvPr id="8" name="Picture 3" descr="C:\Users\valeria\Desktop\ANALISI\MONUMENTI\Valeria stereomicroscopio\T14K\Capture_00002.JPG"/>
          <p:cNvPicPr>
            <a:picLocks noChangeAspect="1" noChangeArrowheads="1"/>
          </p:cNvPicPr>
          <p:nvPr/>
        </p:nvPicPr>
        <p:blipFill>
          <a:blip r:embed="rId3" cstate="print"/>
          <a:srcRect/>
          <a:stretch>
            <a:fillRect/>
          </a:stretch>
        </p:blipFill>
        <p:spPr bwMode="auto">
          <a:xfrm>
            <a:off x="1259632" y="4797876"/>
            <a:ext cx="2520280" cy="1890210"/>
          </a:xfrm>
          <a:prstGeom prst="rect">
            <a:avLst/>
          </a:prstGeom>
          <a:noFill/>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08720"/>
            <a:ext cx="8208912" cy="377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434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83366"/>
            <a:ext cx="4464496" cy="331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340768"/>
            <a:ext cx="4730834" cy="45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www.aidic.it/icmf2016/images/cattedr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005064"/>
            <a:ext cx="3240360" cy="235178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5536" y="6402504"/>
            <a:ext cx="4283609" cy="369332"/>
          </a:xfrm>
          <a:prstGeom prst="rect">
            <a:avLst/>
          </a:prstGeom>
          <a:noFill/>
        </p:spPr>
        <p:txBody>
          <a:bodyPr wrap="none" rtlCol="0">
            <a:spAutoFit/>
          </a:bodyPr>
          <a:lstStyle/>
          <a:p>
            <a:r>
              <a:rPr lang="it-IT" dirty="0" smtClean="0"/>
              <a:t>Cattedrale di Santa Maria del Fiore (Firenze)</a:t>
            </a:r>
            <a:endParaRPr lang="it-IT" dirty="0"/>
          </a:p>
        </p:txBody>
      </p:sp>
    </p:spTree>
    <p:extLst>
      <p:ext uri="{BB962C8B-B14F-4D97-AF65-F5344CB8AC3E}">
        <p14:creationId xmlns:p14="http://schemas.microsoft.com/office/powerpoint/2010/main" val="3525545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395536" y="1700808"/>
            <a:ext cx="7920880" cy="5355312"/>
          </a:xfrm>
          <a:prstGeom prst="rect">
            <a:avLst/>
          </a:prstGeom>
          <a:noFill/>
        </p:spPr>
        <p:txBody>
          <a:bodyPr wrap="square" rtlCol="0">
            <a:spAutoFit/>
          </a:bodyPr>
          <a:lstStyle/>
          <a:p>
            <a:pPr algn="ctr"/>
            <a:r>
              <a:rPr lang="it-IT" b="1" i="1" dirty="0"/>
              <a:t>Direttore </a:t>
            </a:r>
            <a:r>
              <a:rPr lang="it-IT" b="1" i="1" dirty="0" smtClean="0"/>
              <a:t>scientifico del gruppo </a:t>
            </a:r>
            <a:endParaRPr lang="it-IT" b="1" dirty="0"/>
          </a:p>
          <a:p>
            <a:pPr algn="ctr"/>
            <a:r>
              <a:rPr lang="it-IT" dirty="0"/>
              <a:t>Prof. Gino Mirocle CRISCI</a:t>
            </a:r>
          </a:p>
          <a:p>
            <a:pPr algn="r"/>
            <a:r>
              <a:rPr lang="it-IT" b="1" dirty="0"/>
              <a:t> </a:t>
            </a:r>
            <a:r>
              <a:rPr lang="it-IT" b="1" i="1" dirty="0" smtClean="0"/>
              <a:t>Professori </a:t>
            </a:r>
            <a:r>
              <a:rPr lang="it-IT" b="1" i="1" dirty="0"/>
              <a:t>associati</a:t>
            </a:r>
            <a:endParaRPr lang="it-IT" b="1" dirty="0"/>
          </a:p>
          <a:p>
            <a:pPr algn="r"/>
            <a:r>
              <a:rPr lang="it-IT" dirty="0"/>
              <a:t>Prof.ssa Donatella BARCA</a:t>
            </a:r>
          </a:p>
          <a:p>
            <a:pPr algn="r"/>
            <a:r>
              <a:rPr lang="it-IT" dirty="0"/>
              <a:t>Prof.ssa Anna Maria DE FRANCESCO</a:t>
            </a:r>
          </a:p>
          <a:p>
            <a:r>
              <a:rPr lang="it-IT" b="1" i="1" dirty="0" smtClean="0"/>
              <a:t>Ricercatori</a:t>
            </a:r>
            <a:endParaRPr lang="it-IT" b="1" dirty="0"/>
          </a:p>
          <a:p>
            <a:r>
              <a:rPr lang="it-IT" dirty="0"/>
              <a:t>Dott. Mauro Francesco LA RUSSA</a:t>
            </a:r>
          </a:p>
          <a:p>
            <a:r>
              <a:rPr lang="it-IT" dirty="0"/>
              <a:t>Dott. Domenico MIRIELLO</a:t>
            </a:r>
          </a:p>
          <a:p>
            <a:pPr algn="r"/>
            <a:r>
              <a:rPr lang="it-IT" b="1" dirty="0"/>
              <a:t> </a:t>
            </a:r>
            <a:r>
              <a:rPr lang="it-IT" b="1" i="1" dirty="0" smtClean="0"/>
              <a:t>Docenti </a:t>
            </a:r>
            <a:r>
              <a:rPr lang="it-IT" b="1" i="1" dirty="0"/>
              <a:t>a contratto</a:t>
            </a:r>
            <a:endParaRPr lang="it-IT" b="1" dirty="0"/>
          </a:p>
          <a:p>
            <a:pPr algn="r"/>
            <a:r>
              <a:rPr lang="it-IT" dirty="0"/>
              <a:t>Arch. Caterina GATTUSO</a:t>
            </a:r>
          </a:p>
          <a:p>
            <a:pPr algn="ctr"/>
            <a:r>
              <a:rPr lang="it-IT" i="1" dirty="0"/>
              <a:t> </a:t>
            </a:r>
            <a:r>
              <a:rPr lang="it-IT" b="1" i="1" dirty="0" smtClean="0"/>
              <a:t>Assegnisti </a:t>
            </a:r>
            <a:r>
              <a:rPr lang="it-IT" b="1" i="1" dirty="0"/>
              <a:t>e collaboratori</a:t>
            </a:r>
            <a:endParaRPr lang="it-IT" b="1" dirty="0"/>
          </a:p>
          <a:p>
            <a:pPr algn="ctr"/>
            <a:r>
              <a:rPr lang="it-IT" dirty="0"/>
              <a:t>Dott.ssa Valeria COMITE</a:t>
            </a:r>
          </a:p>
          <a:p>
            <a:pPr algn="ctr"/>
            <a:r>
              <a:rPr lang="it-IT" dirty="0"/>
              <a:t>Dott.ssa Raffaella DE LUCA</a:t>
            </a:r>
          </a:p>
          <a:p>
            <a:pPr algn="ctr"/>
            <a:r>
              <a:rPr lang="it-IT" dirty="0"/>
              <a:t>Dott.ssa Alessandra PECCI</a:t>
            </a:r>
          </a:p>
          <a:p>
            <a:pPr algn="ctr"/>
            <a:r>
              <a:rPr lang="it-IT" dirty="0"/>
              <a:t>Dott.ssa Michela RICCA</a:t>
            </a:r>
          </a:p>
          <a:p>
            <a:pPr algn="ctr"/>
            <a:r>
              <a:rPr lang="it-IT" dirty="0"/>
              <a:t>Dott.ssa Natalia ROVELLA</a:t>
            </a:r>
          </a:p>
          <a:p>
            <a:pPr algn="ctr"/>
            <a:r>
              <a:rPr lang="it-IT" dirty="0"/>
              <a:t>Dott. Silvestro Antonio RUFFOLO</a:t>
            </a:r>
          </a:p>
          <a:p>
            <a:r>
              <a:rPr lang="it-IT" dirty="0"/>
              <a:t> </a:t>
            </a:r>
          </a:p>
          <a:p>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524" y="445152"/>
            <a:ext cx="1920904" cy="125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magine 14" descr="logo dibest"/>
          <p:cNvPicPr>
            <a:picLocks noChangeAspect="1" noChangeArrowheads="1"/>
          </p:cNvPicPr>
          <p:nvPr/>
        </p:nvPicPr>
        <p:blipFill>
          <a:blip r:embed="rId3" cstate="print"/>
          <a:srcRect/>
          <a:stretch>
            <a:fillRect/>
          </a:stretch>
        </p:blipFill>
        <p:spPr bwMode="auto">
          <a:xfrm>
            <a:off x="251520" y="200044"/>
            <a:ext cx="2564226" cy="1068716"/>
          </a:xfrm>
          <a:prstGeom prst="rect">
            <a:avLst/>
          </a:prstGeom>
          <a:noFill/>
          <a:ln w="9525">
            <a:noFill/>
            <a:miter lim="800000"/>
            <a:headEnd/>
            <a:tailEnd/>
          </a:ln>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073" y="210078"/>
            <a:ext cx="2677410" cy="470149"/>
          </a:xfrm>
          <a:prstGeom prst="rect">
            <a:avLst/>
          </a:prstGeom>
        </p:spPr>
      </p:pic>
    </p:spTree>
    <p:extLst>
      <p:ext uri="{BB962C8B-B14F-4D97-AF65-F5344CB8AC3E}">
        <p14:creationId xmlns:p14="http://schemas.microsoft.com/office/powerpoint/2010/main" val="505777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8401361" cy="523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890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65138"/>
            <a:ext cx="5184576" cy="292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395444"/>
            <a:ext cx="3960440" cy="307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857196"/>
            <a:ext cx="414852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280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655232" cy="412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descr="http://ilgiornaleoff.it/wp-content/uploads/2015/09/04_scavi_kaulon_mosaico-drago-delfino_a-lanter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80834"/>
            <a:ext cx="4680520" cy="312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47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7"/>
            <a:ext cx="3580567" cy="457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648"/>
            <a:ext cx="3318417" cy="302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3370135"/>
            <a:ext cx="3561367" cy="323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54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395536" y="1700808"/>
            <a:ext cx="7920880" cy="5355312"/>
          </a:xfrm>
          <a:prstGeom prst="rect">
            <a:avLst/>
          </a:prstGeom>
          <a:noFill/>
        </p:spPr>
        <p:txBody>
          <a:bodyPr wrap="square" rtlCol="0">
            <a:spAutoFit/>
          </a:bodyPr>
          <a:lstStyle/>
          <a:p>
            <a:pPr algn="ctr"/>
            <a:r>
              <a:rPr lang="it-IT" b="1" i="1" dirty="0"/>
              <a:t>Direttore </a:t>
            </a:r>
            <a:r>
              <a:rPr lang="it-IT" b="1" i="1" dirty="0" smtClean="0"/>
              <a:t>scientifico del gruppo </a:t>
            </a:r>
            <a:endParaRPr lang="it-IT" b="1" dirty="0"/>
          </a:p>
          <a:p>
            <a:pPr algn="ctr"/>
            <a:r>
              <a:rPr lang="it-IT" dirty="0"/>
              <a:t>Prof. Gino Mirocle CRISCI</a:t>
            </a:r>
          </a:p>
          <a:p>
            <a:pPr algn="r"/>
            <a:r>
              <a:rPr lang="it-IT" b="1" dirty="0"/>
              <a:t> </a:t>
            </a:r>
            <a:r>
              <a:rPr lang="it-IT" b="1" i="1" dirty="0" smtClean="0"/>
              <a:t>Professori </a:t>
            </a:r>
            <a:r>
              <a:rPr lang="it-IT" b="1" i="1" dirty="0"/>
              <a:t>associati</a:t>
            </a:r>
            <a:endParaRPr lang="it-IT" b="1" dirty="0"/>
          </a:p>
          <a:p>
            <a:pPr algn="r"/>
            <a:r>
              <a:rPr lang="it-IT" dirty="0"/>
              <a:t>Prof.ssa Donatella BARCA</a:t>
            </a:r>
          </a:p>
          <a:p>
            <a:pPr algn="r"/>
            <a:r>
              <a:rPr lang="it-IT" dirty="0"/>
              <a:t>Prof.ssa Anna Maria DE FRANCESCO</a:t>
            </a:r>
          </a:p>
          <a:p>
            <a:r>
              <a:rPr lang="it-IT" b="1" i="1" dirty="0" smtClean="0"/>
              <a:t>Ricercatori</a:t>
            </a:r>
            <a:endParaRPr lang="it-IT" b="1" dirty="0"/>
          </a:p>
          <a:p>
            <a:r>
              <a:rPr lang="it-IT" dirty="0"/>
              <a:t>Dott. Mauro Francesco LA RUSSA</a:t>
            </a:r>
          </a:p>
          <a:p>
            <a:r>
              <a:rPr lang="it-IT" dirty="0"/>
              <a:t>Dott. Domenico MIRIELLO</a:t>
            </a:r>
          </a:p>
          <a:p>
            <a:pPr algn="r"/>
            <a:r>
              <a:rPr lang="it-IT" b="1" dirty="0"/>
              <a:t> </a:t>
            </a:r>
            <a:r>
              <a:rPr lang="it-IT" b="1" i="1" dirty="0" smtClean="0"/>
              <a:t>Docenti </a:t>
            </a:r>
            <a:r>
              <a:rPr lang="it-IT" b="1" i="1" dirty="0"/>
              <a:t>a contratto</a:t>
            </a:r>
            <a:endParaRPr lang="it-IT" b="1" dirty="0"/>
          </a:p>
          <a:p>
            <a:pPr algn="r"/>
            <a:r>
              <a:rPr lang="it-IT" dirty="0"/>
              <a:t>Arch. Caterina GATTUSO</a:t>
            </a:r>
          </a:p>
          <a:p>
            <a:r>
              <a:rPr lang="it-IT" i="1" dirty="0"/>
              <a:t> </a:t>
            </a:r>
            <a:r>
              <a:rPr lang="it-IT" b="1" i="1" dirty="0" smtClean="0"/>
              <a:t>Assegnisti </a:t>
            </a:r>
            <a:r>
              <a:rPr lang="it-IT" b="1" i="1" dirty="0"/>
              <a:t>e collaboratori</a:t>
            </a:r>
            <a:endParaRPr lang="it-IT" b="1" dirty="0"/>
          </a:p>
          <a:p>
            <a:r>
              <a:rPr lang="it-IT" dirty="0"/>
              <a:t>Dott.ssa Valeria COMITE</a:t>
            </a:r>
          </a:p>
          <a:p>
            <a:r>
              <a:rPr lang="it-IT" dirty="0"/>
              <a:t>Dott.ssa Raffaella DE LUCA</a:t>
            </a:r>
          </a:p>
          <a:p>
            <a:r>
              <a:rPr lang="it-IT" dirty="0"/>
              <a:t>Dott.ssa Alessandra PECCI</a:t>
            </a:r>
          </a:p>
          <a:p>
            <a:r>
              <a:rPr lang="it-IT" dirty="0"/>
              <a:t>Dott.ssa Michela RICCA</a:t>
            </a:r>
          </a:p>
          <a:p>
            <a:r>
              <a:rPr lang="it-IT" dirty="0"/>
              <a:t>Dott.ssa Natalia ROVELLA</a:t>
            </a:r>
          </a:p>
          <a:p>
            <a:r>
              <a:rPr lang="it-IT" dirty="0"/>
              <a:t>Dott. Silvestro Antonio RUFFOLO</a:t>
            </a:r>
          </a:p>
          <a:p>
            <a:r>
              <a:rPr lang="it-IT" dirty="0"/>
              <a:t> </a:t>
            </a:r>
          </a:p>
          <a:p>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524" y="445152"/>
            <a:ext cx="1920904" cy="125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magine 14" descr="logo dibest"/>
          <p:cNvPicPr>
            <a:picLocks noChangeAspect="1" noChangeArrowheads="1"/>
          </p:cNvPicPr>
          <p:nvPr/>
        </p:nvPicPr>
        <p:blipFill>
          <a:blip r:embed="rId3" cstate="print"/>
          <a:srcRect/>
          <a:stretch>
            <a:fillRect/>
          </a:stretch>
        </p:blipFill>
        <p:spPr bwMode="auto">
          <a:xfrm>
            <a:off x="251520" y="200044"/>
            <a:ext cx="2564226" cy="1068716"/>
          </a:xfrm>
          <a:prstGeom prst="rect">
            <a:avLst/>
          </a:prstGeom>
          <a:noFill/>
          <a:ln w="9525">
            <a:noFill/>
            <a:miter lim="800000"/>
            <a:headEnd/>
            <a:tailEnd/>
          </a:ln>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073" y="210078"/>
            <a:ext cx="2677410" cy="470149"/>
          </a:xfrm>
          <a:prstGeom prst="rect">
            <a:avLst/>
          </a:prstGeom>
        </p:spPr>
      </p:pic>
      <p:sp>
        <p:nvSpPr>
          <p:cNvPr id="6" name="Rettangolo 5"/>
          <p:cNvSpPr/>
          <p:nvPr/>
        </p:nvSpPr>
        <p:spPr>
          <a:xfrm>
            <a:off x="4139952" y="4797152"/>
            <a:ext cx="4089609"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GRAZIE</a:t>
            </a:r>
            <a:endParaRPr lang="it-IT"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03928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86286" y="404664"/>
            <a:ext cx="8420190" cy="369332"/>
          </a:xfrm>
          <a:prstGeom prst="rect">
            <a:avLst/>
          </a:prstGeom>
          <a:noFill/>
        </p:spPr>
        <p:txBody>
          <a:bodyPr wrap="none" rtlCol="0">
            <a:spAutoFit/>
          </a:bodyPr>
          <a:lstStyle/>
          <a:p>
            <a:r>
              <a:rPr lang="it-IT" b="1" dirty="0" smtClean="0"/>
              <a:t>I LABORATORI DI RIFERIMENTO DEL GRUPPO  DI RICERCA SONO ESSENZIALMENTE TRE</a:t>
            </a:r>
            <a:endParaRPr lang="it-IT" b="1" dirty="0"/>
          </a:p>
        </p:txBody>
      </p:sp>
      <p:sp>
        <p:nvSpPr>
          <p:cNvPr id="4" name="CasellaDiTesto 3"/>
          <p:cNvSpPr txBox="1"/>
          <p:nvPr/>
        </p:nvSpPr>
        <p:spPr>
          <a:xfrm>
            <a:off x="268417" y="2127627"/>
            <a:ext cx="3295472" cy="1877437"/>
          </a:xfrm>
          <a:prstGeom prst="rect">
            <a:avLst/>
          </a:prstGeom>
          <a:noFill/>
        </p:spPr>
        <p:txBody>
          <a:bodyPr wrap="square" rtlCol="0">
            <a:spAutoFit/>
          </a:bodyPr>
          <a:lstStyle/>
          <a:p>
            <a:pPr algn="ctr"/>
            <a:endParaRPr lang="it-IT" sz="1600" b="1" dirty="0" smtClean="0">
              <a:solidFill>
                <a:srgbClr val="C00000"/>
              </a:solidFill>
            </a:endParaRPr>
          </a:p>
          <a:p>
            <a:pPr algn="ctr"/>
            <a:endParaRPr lang="it-IT" sz="1600" b="1" dirty="0">
              <a:solidFill>
                <a:srgbClr val="C00000"/>
              </a:solidFill>
            </a:endParaRPr>
          </a:p>
          <a:p>
            <a:pPr algn="ctr"/>
            <a:r>
              <a:rPr lang="it-IT" sz="1600" b="1" dirty="0" smtClean="0">
                <a:solidFill>
                  <a:srgbClr val="C00000"/>
                </a:solidFill>
              </a:rPr>
              <a:t>LABORATORIO DI SPETTROMETRIA DI MASSA AL PLASMA (ICP-MS) </a:t>
            </a:r>
          </a:p>
          <a:p>
            <a:pPr algn="ctr"/>
            <a:r>
              <a:rPr lang="it-IT" sz="1600" dirty="0" smtClean="0"/>
              <a:t>Prof.ssa </a:t>
            </a:r>
            <a:r>
              <a:rPr lang="it-IT" sz="1600" dirty="0"/>
              <a:t>Donatella BARCA</a:t>
            </a:r>
          </a:p>
          <a:p>
            <a:pPr algn="ctr"/>
            <a:r>
              <a:rPr lang="it-IT" b="1" dirty="0"/>
              <a:t> </a:t>
            </a:r>
            <a:r>
              <a:rPr lang="it-IT" dirty="0"/>
              <a:t> </a:t>
            </a:r>
          </a:p>
          <a:p>
            <a:pPr algn="ctr"/>
            <a:endParaRPr lang="it-IT" dirty="0"/>
          </a:p>
        </p:txBody>
      </p:sp>
      <p:sp>
        <p:nvSpPr>
          <p:cNvPr id="5" name="CasellaDiTesto 4"/>
          <p:cNvSpPr txBox="1"/>
          <p:nvPr/>
        </p:nvSpPr>
        <p:spPr>
          <a:xfrm>
            <a:off x="3347864" y="2559675"/>
            <a:ext cx="2880320" cy="1877437"/>
          </a:xfrm>
          <a:prstGeom prst="rect">
            <a:avLst/>
          </a:prstGeom>
          <a:noFill/>
        </p:spPr>
        <p:txBody>
          <a:bodyPr wrap="square" rtlCol="0">
            <a:spAutoFit/>
          </a:bodyPr>
          <a:lstStyle/>
          <a:p>
            <a:pPr algn="ctr"/>
            <a:r>
              <a:rPr lang="it-IT" sz="1600" b="1" dirty="0" smtClean="0">
                <a:solidFill>
                  <a:srgbClr val="C00000"/>
                </a:solidFill>
              </a:rPr>
              <a:t>LABORATORIO CONSERVAZIONE DEI BENI CULTURALI</a:t>
            </a:r>
          </a:p>
          <a:p>
            <a:pPr algn="ctr"/>
            <a:r>
              <a:rPr lang="it-IT" sz="1600" dirty="0" smtClean="0"/>
              <a:t>Dott</a:t>
            </a:r>
            <a:r>
              <a:rPr lang="it-IT" sz="1600" dirty="0"/>
              <a:t>. Mauro Francesco LA RUSSA</a:t>
            </a:r>
          </a:p>
          <a:p>
            <a:pPr algn="r"/>
            <a:r>
              <a:rPr lang="it-IT" b="1" dirty="0"/>
              <a:t> </a:t>
            </a:r>
            <a:r>
              <a:rPr lang="it-IT" dirty="0"/>
              <a:t> </a:t>
            </a:r>
          </a:p>
          <a:p>
            <a:endParaRPr lang="it-IT" dirty="0"/>
          </a:p>
        </p:txBody>
      </p:sp>
      <p:sp>
        <p:nvSpPr>
          <p:cNvPr id="6" name="CasellaDiTesto 5"/>
          <p:cNvSpPr txBox="1"/>
          <p:nvPr/>
        </p:nvSpPr>
        <p:spPr>
          <a:xfrm>
            <a:off x="5968550" y="2564904"/>
            <a:ext cx="3024336" cy="1384995"/>
          </a:xfrm>
          <a:prstGeom prst="rect">
            <a:avLst/>
          </a:prstGeom>
          <a:noFill/>
        </p:spPr>
        <p:txBody>
          <a:bodyPr wrap="square" rtlCol="0">
            <a:spAutoFit/>
          </a:bodyPr>
          <a:lstStyle/>
          <a:p>
            <a:pPr algn="ctr"/>
            <a:r>
              <a:rPr lang="it-IT" sz="1600" b="1" dirty="0" smtClean="0">
                <a:solidFill>
                  <a:srgbClr val="C00000"/>
                </a:solidFill>
              </a:rPr>
              <a:t>LABORATORIO RAGGI X E SPETTROSCOPIA RAMAN </a:t>
            </a:r>
          </a:p>
          <a:p>
            <a:pPr algn="ctr"/>
            <a:r>
              <a:rPr lang="it-IT" sz="1600" dirty="0" smtClean="0"/>
              <a:t>Dott</a:t>
            </a:r>
            <a:r>
              <a:rPr lang="it-IT" sz="1600" dirty="0"/>
              <a:t>. Domenico MIRIELLO</a:t>
            </a:r>
          </a:p>
          <a:p>
            <a:pPr algn="r"/>
            <a:r>
              <a:rPr lang="it-IT" b="1" dirty="0"/>
              <a:t> </a:t>
            </a:r>
            <a:r>
              <a:rPr lang="it-IT" dirty="0"/>
              <a:t> </a:t>
            </a:r>
          </a:p>
          <a:p>
            <a:endParaRPr lang="it-IT" dirty="0"/>
          </a:p>
        </p:txBody>
      </p:sp>
      <p:pic>
        <p:nvPicPr>
          <p:cNvPr id="7" name="Immagine 6" descr="FOTO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6554" y="1196752"/>
            <a:ext cx="1288327" cy="1376236"/>
          </a:xfrm>
          <a:prstGeom prst="rect">
            <a:avLst/>
          </a:prstGeom>
        </p:spPr>
      </p:pic>
      <p:pic>
        <p:nvPicPr>
          <p:cNvPr id="8" name="Immagine 7" descr="Dona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233" y="1001988"/>
            <a:ext cx="1049710" cy="1568578"/>
          </a:xfrm>
          <a:prstGeom prst="rect">
            <a:avLst/>
          </a:prstGeom>
        </p:spPr>
      </p:pic>
      <p:pic>
        <p:nvPicPr>
          <p:cNvPr id="9" name="Immagine 8"/>
          <p:cNvPicPr>
            <a:picLocks noChangeAspect="1"/>
          </p:cNvPicPr>
          <p:nvPr/>
        </p:nvPicPr>
        <p:blipFill>
          <a:blip r:embed="rId4"/>
          <a:stretch>
            <a:fillRect/>
          </a:stretch>
        </p:blipFill>
        <p:spPr>
          <a:xfrm>
            <a:off x="4070966" y="1148494"/>
            <a:ext cx="1434116" cy="1416410"/>
          </a:xfrm>
          <a:prstGeom prst="rect">
            <a:avLst/>
          </a:prstGeom>
        </p:spPr>
      </p:pic>
      <p:grpSp>
        <p:nvGrpSpPr>
          <p:cNvPr id="11" name="Gruppo 10"/>
          <p:cNvGrpSpPr/>
          <p:nvPr/>
        </p:nvGrpSpPr>
        <p:grpSpPr>
          <a:xfrm>
            <a:off x="1384058" y="3949899"/>
            <a:ext cx="6313267" cy="2462213"/>
            <a:chOff x="1384058" y="3949899"/>
            <a:chExt cx="6313267" cy="2462213"/>
          </a:xfrm>
        </p:grpSpPr>
        <p:sp>
          <p:nvSpPr>
            <p:cNvPr id="10" name="CasellaDiTesto 9"/>
            <p:cNvSpPr txBox="1"/>
            <p:nvPr/>
          </p:nvSpPr>
          <p:spPr>
            <a:xfrm>
              <a:off x="1384058" y="3949899"/>
              <a:ext cx="6313267" cy="2462213"/>
            </a:xfrm>
            <a:prstGeom prst="rect">
              <a:avLst/>
            </a:prstGeom>
            <a:noFill/>
          </p:spPr>
          <p:txBody>
            <a:bodyPr wrap="none" rtlCol="0">
              <a:spAutoFit/>
            </a:bodyPr>
            <a:lstStyle/>
            <a:p>
              <a:pPr algn="ctr"/>
              <a:r>
                <a:rPr lang="it-IT" b="1" dirty="0" smtClean="0"/>
                <a:t>I LABORATORI  SONO SUPPORTATI E SUPPORTANO ANCHE IL:</a:t>
              </a:r>
            </a:p>
            <a:p>
              <a:endParaRPr lang="it-IT" b="1" dirty="0"/>
            </a:p>
            <a:p>
              <a:endParaRPr lang="it-IT" b="1" dirty="0" smtClean="0"/>
            </a:p>
            <a:p>
              <a:endParaRPr lang="it-IT" b="1" dirty="0" smtClean="0"/>
            </a:p>
            <a:p>
              <a:endParaRPr lang="it-IT" b="1" dirty="0" smtClean="0"/>
            </a:p>
            <a:p>
              <a:pPr algn="ctr"/>
              <a:endParaRPr lang="it-IT" sz="1600" b="1" dirty="0" smtClean="0">
                <a:solidFill>
                  <a:srgbClr val="C00000"/>
                </a:solidFill>
              </a:endParaRPr>
            </a:p>
            <a:p>
              <a:pPr algn="ctr"/>
              <a:r>
                <a:rPr lang="it-IT" sz="1600" b="1" dirty="0" smtClean="0">
                  <a:solidFill>
                    <a:srgbClr val="C00000"/>
                  </a:solidFill>
                </a:rPr>
                <a:t>CENTRO </a:t>
              </a:r>
              <a:r>
                <a:rPr lang="it-IT" sz="1600" b="1" dirty="0">
                  <a:solidFill>
                    <a:srgbClr val="C00000"/>
                  </a:solidFill>
                </a:rPr>
                <a:t>MICROSCOPIA E </a:t>
              </a:r>
              <a:r>
                <a:rPr lang="it-IT" sz="1600" b="1" dirty="0" smtClean="0">
                  <a:solidFill>
                    <a:srgbClr val="C00000"/>
                  </a:solidFill>
                </a:rPr>
                <a:t>MICROANALISI CM2 (PON - SILA) </a:t>
              </a:r>
              <a:r>
                <a:rPr lang="it-IT" sz="1600" b="1" dirty="0" smtClean="0"/>
                <a:t>e</a:t>
              </a:r>
              <a:r>
                <a:rPr lang="it-IT" sz="1600" b="1" dirty="0" smtClean="0">
                  <a:solidFill>
                    <a:srgbClr val="C00000"/>
                  </a:solidFill>
                </a:rPr>
                <a:t> </a:t>
              </a:r>
            </a:p>
            <a:p>
              <a:pPr algn="ctr"/>
              <a:r>
                <a:rPr lang="it-IT" sz="1600" b="1" dirty="0" smtClean="0">
                  <a:solidFill>
                    <a:schemeClr val="tx2"/>
                  </a:solidFill>
                </a:rPr>
                <a:t>IL LABORATORIO DI MICROSCOPIA ELETTRONICA A SCANSIONE</a:t>
              </a:r>
            </a:p>
            <a:p>
              <a:pPr algn="ctr"/>
              <a:r>
                <a:rPr lang="it-IT" sz="1600" dirty="0" smtClean="0"/>
                <a:t>Prof. Rosanna De Rosa</a:t>
              </a:r>
              <a:endParaRPr lang="it-IT" sz="1600" dirty="0"/>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31" y="4437112"/>
              <a:ext cx="1136724" cy="119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580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576" y="692696"/>
            <a:ext cx="7848872" cy="5970865"/>
          </a:xfrm>
          <a:prstGeom prst="rect">
            <a:avLst/>
          </a:prstGeom>
          <a:noFill/>
        </p:spPr>
        <p:txBody>
          <a:bodyPr wrap="square" rtlCol="0">
            <a:spAutoFit/>
          </a:bodyPr>
          <a:lstStyle/>
          <a:p>
            <a:pPr algn="ctr"/>
            <a:r>
              <a:rPr lang="it-IT" sz="2000" b="1" u="sng" dirty="0" smtClean="0"/>
              <a:t>LE LINEE DI RICERCA SVILUPPATE DAL GRUPPO SONO MOLTEPLICI E RIGUARDANO:</a:t>
            </a:r>
          </a:p>
          <a:p>
            <a:pPr algn="just"/>
            <a:endParaRPr lang="it-IT" b="1" dirty="0"/>
          </a:p>
          <a:p>
            <a:pPr lvl="0" algn="just"/>
            <a:r>
              <a:rPr lang="it-IT" b="1" dirty="0" smtClean="0">
                <a:solidFill>
                  <a:srgbClr val="C00000"/>
                </a:solidFill>
              </a:rPr>
              <a:t>1) La </a:t>
            </a:r>
            <a:r>
              <a:rPr lang="it-IT" b="1" dirty="0">
                <a:solidFill>
                  <a:srgbClr val="C00000"/>
                </a:solidFill>
              </a:rPr>
              <a:t>caratterizzazione composizionale e la diagnostica dei materiali lapidei naturali (rocce) e artificiali (malte, intonaci, laterizi, ceramiche ecc.), utilizzati nell'edilizia storico-archeologica e delle forme di degrado presenti</a:t>
            </a:r>
            <a:r>
              <a:rPr lang="it-IT" b="1" dirty="0" smtClean="0">
                <a:solidFill>
                  <a:srgbClr val="C00000"/>
                </a:solidFill>
              </a:rPr>
              <a:t>;</a:t>
            </a:r>
          </a:p>
          <a:p>
            <a:pPr lvl="0" algn="just"/>
            <a:endParaRPr lang="it-IT" dirty="0"/>
          </a:p>
          <a:p>
            <a:pPr lvl="0" algn="just"/>
            <a:r>
              <a:rPr lang="it-IT" b="1" dirty="0" smtClean="0"/>
              <a:t>2) L'individuazione </a:t>
            </a:r>
            <a:r>
              <a:rPr lang="it-IT" b="1" dirty="0"/>
              <a:t>delle provenienze dei materiali utilizzati nei Beni Culturali</a:t>
            </a:r>
            <a:r>
              <a:rPr lang="it-IT" b="1" dirty="0" smtClean="0"/>
              <a:t>;</a:t>
            </a:r>
          </a:p>
          <a:p>
            <a:pPr lvl="0" algn="just"/>
            <a:endParaRPr lang="it-IT" dirty="0"/>
          </a:p>
          <a:p>
            <a:pPr lvl="0" algn="just"/>
            <a:r>
              <a:rPr lang="it-IT" b="1" dirty="0" smtClean="0">
                <a:solidFill>
                  <a:srgbClr val="C00000"/>
                </a:solidFill>
              </a:rPr>
              <a:t>3) Gli </a:t>
            </a:r>
            <a:r>
              <a:rPr lang="it-IT" b="1" dirty="0">
                <a:solidFill>
                  <a:srgbClr val="C00000"/>
                </a:solidFill>
              </a:rPr>
              <a:t>studi </a:t>
            </a:r>
            <a:r>
              <a:rPr lang="it-IT" b="1" dirty="0" err="1">
                <a:solidFill>
                  <a:srgbClr val="C00000"/>
                </a:solidFill>
              </a:rPr>
              <a:t>archeometrici</a:t>
            </a:r>
            <a:r>
              <a:rPr lang="it-IT" b="1" dirty="0">
                <a:solidFill>
                  <a:srgbClr val="C00000"/>
                </a:solidFill>
              </a:rPr>
              <a:t> su materiali di interesse archeologico (ossidiane, ceramiche, vetri</a:t>
            </a:r>
            <a:r>
              <a:rPr lang="it-IT" b="1" dirty="0" smtClean="0">
                <a:solidFill>
                  <a:srgbClr val="C00000"/>
                </a:solidFill>
              </a:rPr>
              <a:t>);</a:t>
            </a:r>
          </a:p>
          <a:p>
            <a:pPr lvl="0" algn="just"/>
            <a:endParaRPr lang="it-IT" dirty="0"/>
          </a:p>
          <a:p>
            <a:pPr lvl="0" algn="just"/>
            <a:r>
              <a:rPr lang="it-IT" b="1" dirty="0" smtClean="0"/>
              <a:t>4) Il </a:t>
            </a:r>
            <a:r>
              <a:rPr lang="it-IT" b="1" dirty="0"/>
              <a:t>supporto scientifico in fase di scavo archeologico</a:t>
            </a:r>
            <a:r>
              <a:rPr lang="it-IT" b="1" dirty="0" smtClean="0"/>
              <a:t>;</a:t>
            </a:r>
          </a:p>
          <a:p>
            <a:pPr lvl="0" algn="just"/>
            <a:endParaRPr lang="it-IT" dirty="0"/>
          </a:p>
          <a:p>
            <a:pPr lvl="0" algn="just"/>
            <a:r>
              <a:rPr lang="it-IT" b="1" dirty="0" smtClean="0">
                <a:solidFill>
                  <a:srgbClr val="C00000"/>
                </a:solidFill>
              </a:rPr>
              <a:t>5) Lo </a:t>
            </a:r>
            <a:r>
              <a:rPr lang="it-IT" b="1" dirty="0">
                <a:solidFill>
                  <a:srgbClr val="C00000"/>
                </a:solidFill>
              </a:rPr>
              <a:t>Studio e la sintesi di prodotti consolidanti e protettivi (organici e inorganici) e loro effetto sulle proprietà fisiche di materiali naturali e artificiali utilizzati nell'architettura storica e archeologica</a:t>
            </a:r>
            <a:r>
              <a:rPr lang="it-IT" b="1" dirty="0" smtClean="0">
                <a:solidFill>
                  <a:srgbClr val="C00000"/>
                </a:solidFill>
              </a:rPr>
              <a:t>;</a:t>
            </a:r>
          </a:p>
          <a:p>
            <a:pPr lvl="0" algn="just"/>
            <a:endParaRPr lang="it-IT" b="1" dirty="0"/>
          </a:p>
          <a:p>
            <a:pPr lvl="0" algn="just"/>
            <a:r>
              <a:rPr lang="it-IT" b="1" dirty="0" smtClean="0"/>
              <a:t>6) Lo </a:t>
            </a:r>
            <a:r>
              <a:rPr lang="it-IT" b="1" dirty="0"/>
              <a:t>studio e la conservazione del patrimonio archeologico ubicato in ambiente marino.</a:t>
            </a:r>
          </a:p>
          <a:p>
            <a:endParaRPr lang="it-IT" dirty="0"/>
          </a:p>
        </p:txBody>
      </p:sp>
    </p:spTree>
    <p:extLst>
      <p:ext uri="{BB962C8B-B14F-4D97-AF65-F5344CB8AC3E}">
        <p14:creationId xmlns:p14="http://schemas.microsoft.com/office/powerpoint/2010/main" val="4154560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7504" y="1628800"/>
            <a:ext cx="8706248" cy="1107996"/>
          </a:xfrm>
          <a:prstGeom prst="rect">
            <a:avLst/>
          </a:prstGeom>
          <a:noFill/>
        </p:spPr>
        <p:txBody>
          <a:bodyPr wrap="square" rtlCol="0">
            <a:spAutoFit/>
          </a:bodyPr>
          <a:lstStyle/>
          <a:p>
            <a:pPr algn="ctr"/>
            <a:r>
              <a:rPr lang="en-GB" sz="2200" b="1" dirty="0" err="1" smtClean="0">
                <a:solidFill>
                  <a:schemeClr val="accent2">
                    <a:lumMod val="75000"/>
                  </a:schemeClr>
                </a:solidFill>
              </a:rPr>
              <a:t>Spettrometro</a:t>
            </a:r>
            <a:r>
              <a:rPr lang="en-GB" sz="2200" b="1" dirty="0" smtClean="0">
                <a:solidFill>
                  <a:schemeClr val="accent2">
                    <a:lumMod val="75000"/>
                  </a:schemeClr>
                </a:solidFill>
              </a:rPr>
              <a:t> </a:t>
            </a:r>
            <a:r>
              <a:rPr lang="en-GB" sz="2200" b="1" dirty="0" err="1" smtClean="0">
                <a:solidFill>
                  <a:schemeClr val="accent2">
                    <a:lumMod val="75000"/>
                  </a:schemeClr>
                </a:solidFill>
              </a:rPr>
              <a:t>FTIR</a:t>
            </a:r>
            <a:r>
              <a:rPr lang="en-GB" sz="2200" b="1" dirty="0" smtClean="0">
                <a:solidFill>
                  <a:schemeClr val="accent2">
                    <a:lumMod val="75000"/>
                  </a:schemeClr>
                </a:solidFill>
              </a:rPr>
              <a:t>, </a:t>
            </a:r>
            <a:r>
              <a:rPr lang="it-IT" sz="2200" b="1" dirty="0" err="1"/>
              <a:t>PerkinElmer</a:t>
            </a:r>
            <a:r>
              <a:rPr lang="it-IT" sz="2200" b="1" dirty="0"/>
              <a:t> </a:t>
            </a:r>
            <a:r>
              <a:rPr lang="it-IT" sz="2200" b="1" dirty="0" err="1"/>
              <a:t>Spectrum</a:t>
            </a:r>
            <a:r>
              <a:rPr lang="it-IT" sz="2200" b="1" dirty="0"/>
              <a:t> 100, accoppiato con il sistema di microanalisi </a:t>
            </a:r>
            <a:r>
              <a:rPr lang="it-IT" sz="2200" b="1" dirty="0" err="1"/>
              <a:t>Spectrum</a:t>
            </a:r>
            <a:r>
              <a:rPr lang="it-IT" sz="2200" b="1" dirty="0"/>
              <a:t> </a:t>
            </a:r>
            <a:r>
              <a:rPr lang="it-IT" sz="2200" b="1" dirty="0" err="1"/>
              <a:t>Spotlight</a:t>
            </a:r>
            <a:r>
              <a:rPr lang="it-IT" sz="2200" b="1" dirty="0"/>
              <a:t> 200 </a:t>
            </a:r>
            <a:endParaRPr lang="it-IT" sz="2400" b="1" dirty="0" smtClean="0"/>
          </a:p>
          <a:p>
            <a:pPr marL="457200" indent="-457200" algn="ctr">
              <a:buFontTx/>
              <a:buChar char="-"/>
            </a:pPr>
            <a:r>
              <a:rPr lang="en-GB" sz="2200" b="1" dirty="0">
                <a:solidFill>
                  <a:schemeClr val="accent2">
                    <a:lumMod val="75000"/>
                  </a:schemeClr>
                </a:solidFill>
              </a:rPr>
              <a:t>Software </a:t>
            </a:r>
            <a:r>
              <a:rPr lang="en-GB" sz="2200" b="1" dirty="0" smtClean="0">
                <a:solidFill>
                  <a:schemeClr val="accent2">
                    <a:lumMod val="75000"/>
                  </a:schemeClr>
                </a:solidFill>
              </a:rPr>
              <a:t>di </a:t>
            </a:r>
            <a:r>
              <a:rPr lang="en-GB" sz="2200" b="1" dirty="0" err="1" smtClean="0">
                <a:solidFill>
                  <a:schemeClr val="accent2">
                    <a:lumMod val="75000"/>
                  </a:schemeClr>
                </a:solidFill>
              </a:rPr>
              <a:t>gestione</a:t>
            </a:r>
            <a:r>
              <a:rPr lang="en-GB" sz="2200" b="1" dirty="0" smtClean="0">
                <a:solidFill>
                  <a:schemeClr val="accent2">
                    <a:lumMod val="75000"/>
                  </a:schemeClr>
                </a:solidFill>
              </a:rPr>
              <a:t>: </a:t>
            </a:r>
            <a:r>
              <a:rPr lang="en-GB" sz="2200" b="1" dirty="0">
                <a:solidFill>
                  <a:schemeClr val="accent2">
                    <a:lumMod val="75000"/>
                  </a:schemeClr>
                </a:solidFill>
              </a:rPr>
              <a:t>Spectrum </a:t>
            </a:r>
            <a:endParaRPr lang="en-GB" sz="2200" b="1" dirty="0" smtClean="0">
              <a:solidFill>
                <a:schemeClr val="accent2">
                  <a:lumMod val="75000"/>
                </a:schemeClr>
              </a:solidFill>
            </a:endParaRPr>
          </a:p>
        </p:txBody>
      </p:sp>
      <p:sp>
        <p:nvSpPr>
          <p:cNvPr id="6" name="Rettangolo 5"/>
          <p:cNvSpPr/>
          <p:nvPr/>
        </p:nvSpPr>
        <p:spPr>
          <a:xfrm>
            <a:off x="204742" y="2996952"/>
            <a:ext cx="5400600" cy="3693319"/>
          </a:xfrm>
          <a:prstGeom prst="rect">
            <a:avLst/>
          </a:prstGeom>
        </p:spPr>
        <p:txBody>
          <a:bodyPr wrap="square">
            <a:spAutoFit/>
          </a:bodyPr>
          <a:lstStyle/>
          <a:p>
            <a:pPr algn="just"/>
            <a:r>
              <a:rPr lang="it-IT" dirty="0"/>
              <a:t>Spettrometro </a:t>
            </a:r>
            <a:r>
              <a:rPr lang="it-IT" dirty="0" err="1"/>
              <a:t>FTIR</a:t>
            </a:r>
            <a:r>
              <a:rPr lang="it-IT" dirty="0"/>
              <a:t> </a:t>
            </a:r>
            <a:r>
              <a:rPr lang="it-IT" dirty="0" err="1"/>
              <a:t>PerkinElmer</a:t>
            </a:r>
            <a:r>
              <a:rPr lang="it-IT" dirty="0"/>
              <a:t> </a:t>
            </a:r>
            <a:r>
              <a:rPr lang="it-IT" dirty="0" err="1"/>
              <a:t>Spectrum</a:t>
            </a:r>
            <a:r>
              <a:rPr lang="it-IT" dirty="0"/>
              <a:t> 100, accoppiato con il sistema di microanalisi </a:t>
            </a:r>
            <a:r>
              <a:rPr lang="it-IT" dirty="0" err="1"/>
              <a:t>Spectrum</a:t>
            </a:r>
            <a:r>
              <a:rPr lang="it-IT" dirty="0"/>
              <a:t> </a:t>
            </a:r>
            <a:r>
              <a:rPr lang="it-IT" dirty="0" err="1"/>
              <a:t>Spotlight</a:t>
            </a:r>
            <a:r>
              <a:rPr lang="it-IT" dirty="0"/>
              <a:t> 200: è una delle moderne tecniche utilizzate per l'analisi qualitativa e </a:t>
            </a:r>
            <a:r>
              <a:rPr lang="it-IT" dirty="0" err="1"/>
              <a:t>semiquantitativa</a:t>
            </a:r>
            <a:r>
              <a:rPr lang="it-IT" dirty="0"/>
              <a:t> di sostanze organiche attraverso l'identificazione della struttura molecolare di composti o miscele incogniti. L'accoppiamento dello </a:t>
            </a:r>
            <a:r>
              <a:rPr lang="it-IT" dirty="0" err="1"/>
              <a:t>FTIR</a:t>
            </a:r>
            <a:r>
              <a:rPr lang="it-IT" dirty="0"/>
              <a:t> con un microscopio a luce trasmessa e riflessa consente di focalizzare il fascio anche su oggetti di dimensioni micrometriche. Molto utilizzata per lo studio di pigmenti e leganti pittorici (organici e inorganici), ma anche per l'identificazione e la caratterizzazione di protettivi e consolidanti usati negli interventi di restauro.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856" y="3140968"/>
            <a:ext cx="308962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23528" y="535489"/>
            <a:ext cx="8706248" cy="430887"/>
          </a:xfrm>
          <a:prstGeom prst="rect">
            <a:avLst/>
          </a:prstGeom>
          <a:noFill/>
        </p:spPr>
        <p:txBody>
          <a:bodyPr wrap="square" rtlCol="0">
            <a:spAutoFit/>
          </a:bodyPr>
          <a:lstStyle/>
          <a:p>
            <a:pPr algn="ctr"/>
            <a:r>
              <a:rPr lang="it-IT" sz="2200" b="1" dirty="0" smtClean="0">
                <a:solidFill>
                  <a:schemeClr val="tx2"/>
                </a:solidFill>
              </a:rPr>
              <a:t>ALCUNI DEGLI  STRUMENTI PRESENTI NEI LABORATORI</a:t>
            </a:r>
            <a:endParaRPr lang="en-GB" sz="2200" b="1" dirty="0" smtClean="0">
              <a:solidFill>
                <a:schemeClr val="tx2"/>
              </a:solidFill>
            </a:endParaRPr>
          </a:p>
        </p:txBody>
      </p:sp>
    </p:spTree>
    <p:extLst>
      <p:ext uri="{BB962C8B-B14F-4D97-AF65-F5344CB8AC3E}">
        <p14:creationId xmlns:p14="http://schemas.microsoft.com/office/powerpoint/2010/main" val="12889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_36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7811" y="3068960"/>
            <a:ext cx="4104669" cy="308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204742" y="2996262"/>
            <a:ext cx="4511274" cy="3416320"/>
          </a:xfrm>
          <a:prstGeom prst="rect">
            <a:avLst/>
          </a:prstGeom>
        </p:spPr>
        <p:txBody>
          <a:bodyPr wrap="square">
            <a:spAutoFit/>
          </a:bodyPr>
          <a:lstStyle/>
          <a:p>
            <a:pPr algn="just"/>
            <a:r>
              <a:rPr lang="it-IT" dirty="0"/>
              <a:t>Il microscopio </a:t>
            </a:r>
            <a:r>
              <a:rPr lang="it-IT" dirty="0" err="1"/>
              <a:t>Raman</a:t>
            </a:r>
            <a:r>
              <a:rPr lang="it-IT" dirty="0"/>
              <a:t> è dotato di un sistema di acquisizione a </a:t>
            </a:r>
            <a:r>
              <a:rPr lang="it-IT" dirty="0" err="1"/>
              <a:t>imaging</a:t>
            </a:r>
            <a:r>
              <a:rPr lang="it-IT" dirty="0"/>
              <a:t>, in grado di eseguire mappe </a:t>
            </a:r>
            <a:r>
              <a:rPr lang="it-IT" dirty="0" err="1"/>
              <a:t>Raman</a:t>
            </a:r>
            <a:r>
              <a:rPr lang="it-IT" dirty="0"/>
              <a:t> con la risoluzione di un micron. L’utilizzo della spettroscopia </a:t>
            </a:r>
            <a:r>
              <a:rPr lang="it-IT" dirty="0" err="1"/>
              <a:t>Raman</a:t>
            </a:r>
            <a:r>
              <a:rPr lang="it-IT" dirty="0"/>
              <a:t> consente di avere informazioni estremamente puntuali sulla mineralogia di pigmenti, malte, intonaci e ceramiche e sulla composizione di diversi materiali organici utilizzati nel campo dei Beni Culturali. La risoluzione spaziale ad elevate performance, consente di studiare i processi di alterazione che interessano i materiali del patrimonio dei Beni culturali.</a:t>
            </a:r>
          </a:p>
        </p:txBody>
      </p:sp>
      <p:sp>
        <p:nvSpPr>
          <p:cNvPr id="5" name="CasellaDiTesto 4"/>
          <p:cNvSpPr txBox="1"/>
          <p:nvPr/>
        </p:nvSpPr>
        <p:spPr>
          <a:xfrm>
            <a:off x="204742" y="1196752"/>
            <a:ext cx="8706248" cy="769441"/>
          </a:xfrm>
          <a:prstGeom prst="rect">
            <a:avLst/>
          </a:prstGeom>
          <a:noFill/>
        </p:spPr>
        <p:txBody>
          <a:bodyPr wrap="square" rtlCol="0">
            <a:spAutoFit/>
          </a:bodyPr>
          <a:lstStyle/>
          <a:p>
            <a:pPr algn="ctr"/>
            <a:r>
              <a:rPr lang="it-IT" sz="2200" b="1" dirty="0">
                <a:solidFill>
                  <a:schemeClr val="accent2">
                    <a:lumMod val="75000"/>
                  </a:schemeClr>
                </a:solidFill>
              </a:rPr>
              <a:t>Microscopio </a:t>
            </a:r>
            <a:r>
              <a:rPr lang="it-IT" sz="2200" b="1" dirty="0" err="1">
                <a:solidFill>
                  <a:schemeClr val="accent2">
                    <a:lumMod val="75000"/>
                  </a:schemeClr>
                </a:solidFill>
              </a:rPr>
              <a:t>Raman</a:t>
            </a:r>
            <a:r>
              <a:rPr lang="it-IT" sz="2200" b="1" dirty="0">
                <a:solidFill>
                  <a:schemeClr val="accent2">
                    <a:lumMod val="75000"/>
                  </a:schemeClr>
                </a:solidFill>
              </a:rPr>
              <a:t> </a:t>
            </a:r>
            <a:r>
              <a:rPr lang="it-IT" sz="2200" b="1" dirty="0" smtClean="0">
                <a:solidFill>
                  <a:schemeClr val="accent2">
                    <a:lumMod val="75000"/>
                  </a:schemeClr>
                </a:solidFill>
              </a:rPr>
              <a:t>confocale con </a:t>
            </a:r>
            <a:r>
              <a:rPr lang="it-IT" sz="2200" b="1" dirty="0">
                <a:solidFill>
                  <a:schemeClr val="accent2">
                    <a:lumMod val="75000"/>
                  </a:schemeClr>
                </a:solidFill>
              </a:rPr>
              <a:t>sistema di </a:t>
            </a:r>
            <a:r>
              <a:rPr lang="it-IT" sz="2200" b="1" dirty="0" err="1">
                <a:solidFill>
                  <a:schemeClr val="accent2">
                    <a:lumMod val="75000"/>
                  </a:schemeClr>
                </a:solidFill>
              </a:rPr>
              <a:t>Imaging</a:t>
            </a:r>
            <a:r>
              <a:rPr lang="it-IT" sz="2200" b="1" dirty="0">
                <a:solidFill>
                  <a:schemeClr val="accent2">
                    <a:lumMod val="75000"/>
                  </a:schemeClr>
                </a:solidFill>
              </a:rPr>
              <a:t> - </a:t>
            </a:r>
            <a:r>
              <a:rPr lang="it-IT" sz="2200" b="1" dirty="0" err="1">
                <a:solidFill>
                  <a:schemeClr val="accent2">
                    <a:lumMod val="75000"/>
                  </a:schemeClr>
                </a:solidFill>
              </a:rPr>
              <a:t>Thermo</a:t>
            </a:r>
            <a:r>
              <a:rPr lang="it-IT" sz="2200" b="1" dirty="0">
                <a:solidFill>
                  <a:schemeClr val="accent2">
                    <a:lumMod val="75000"/>
                  </a:schemeClr>
                </a:solidFill>
              </a:rPr>
              <a:t> Fisher DXR (laser: 532 and 780 nm)</a:t>
            </a:r>
            <a:endParaRPr lang="en-GB" sz="2200" b="1" dirty="0" smtClean="0">
              <a:solidFill>
                <a:schemeClr val="accent2">
                  <a:lumMod val="75000"/>
                </a:schemeClr>
              </a:solidFill>
            </a:endParaRPr>
          </a:p>
        </p:txBody>
      </p:sp>
    </p:spTree>
    <p:extLst>
      <p:ext uri="{BB962C8B-B14F-4D97-AF65-F5344CB8AC3E}">
        <p14:creationId xmlns:p14="http://schemas.microsoft.com/office/powerpoint/2010/main" val="3576799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54199" y="980728"/>
            <a:ext cx="8706248" cy="1538883"/>
          </a:xfrm>
          <a:prstGeom prst="rect">
            <a:avLst/>
          </a:prstGeom>
          <a:noFill/>
        </p:spPr>
        <p:txBody>
          <a:bodyPr wrap="square" rtlCol="0">
            <a:spAutoFit/>
          </a:bodyPr>
          <a:lstStyle/>
          <a:p>
            <a:pPr algn="ctr"/>
            <a:r>
              <a:rPr lang="it-IT" sz="2200" b="1" dirty="0" smtClean="0">
                <a:solidFill>
                  <a:schemeClr val="accent2">
                    <a:lumMod val="75000"/>
                  </a:schemeClr>
                </a:solidFill>
              </a:rPr>
              <a:t>Spettrometro portatile a fluorescenza di raggi x </a:t>
            </a:r>
            <a:r>
              <a:rPr lang="it-IT" sz="2200" b="1" dirty="0" smtClean="0"/>
              <a:t>composto da: </a:t>
            </a:r>
            <a:endParaRPr lang="it-IT" sz="2200" dirty="0" smtClean="0"/>
          </a:p>
          <a:p>
            <a:pPr algn="ctr"/>
            <a:r>
              <a:rPr lang="it-IT" sz="2200" b="1" dirty="0"/>
              <a:t> </a:t>
            </a:r>
            <a:r>
              <a:rPr lang="it-IT" sz="2200" b="1" dirty="0" smtClean="0"/>
              <a:t>   Spettrometro portatile a fluorescenza di raggi x </a:t>
            </a:r>
            <a:r>
              <a:rPr lang="it-IT" sz="2200" b="1" dirty="0" err="1" smtClean="0"/>
              <a:t>Bruker</a:t>
            </a:r>
            <a:r>
              <a:rPr lang="it-IT" sz="2200" b="1" dirty="0" smtClean="0"/>
              <a:t> </a:t>
            </a:r>
            <a:r>
              <a:rPr lang="it-IT" sz="2200" b="1" dirty="0" err="1" smtClean="0"/>
              <a:t>ARTAX</a:t>
            </a:r>
            <a:r>
              <a:rPr lang="it-IT" sz="2200" b="1" dirty="0" smtClean="0"/>
              <a:t> 400 </a:t>
            </a:r>
            <a:endParaRPr lang="it-IT" sz="2200" dirty="0" smtClean="0"/>
          </a:p>
          <a:p>
            <a:pPr algn="ctr"/>
            <a:r>
              <a:rPr lang="it-IT" sz="2400" b="1" dirty="0" smtClean="0"/>
              <a:t>- </a:t>
            </a:r>
            <a:r>
              <a:rPr lang="it-IT" sz="2200" b="1" dirty="0" smtClean="0">
                <a:solidFill>
                  <a:schemeClr val="accent2">
                    <a:lumMod val="75000"/>
                  </a:schemeClr>
                </a:solidFill>
              </a:rPr>
              <a:t>Software di gestione: </a:t>
            </a:r>
            <a:r>
              <a:rPr lang="it-IT" sz="2200" b="1" dirty="0" err="1" smtClean="0">
                <a:solidFill>
                  <a:schemeClr val="accent2">
                    <a:lumMod val="75000"/>
                  </a:schemeClr>
                </a:solidFill>
              </a:rPr>
              <a:t>Spectra</a:t>
            </a:r>
            <a:r>
              <a:rPr lang="it-IT" sz="2200" b="1" dirty="0" smtClean="0">
                <a:solidFill>
                  <a:schemeClr val="accent2">
                    <a:lumMod val="75000"/>
                  </a:schemeClr>
                </a:solidFill>
              </a:rPr>
              <a:t> versione 4.9.13.2 </a:t>
            </a:r>
          </a:p>
          <a:p>
            <a:r>
              <a:rPr lang="en-GB" sz="2400" dirty="0" smtClean="0"/>
              <a:t>  </a:t>
            </a:r>
            <a:endParaRPr lang="en-GB" sz="2400" dirty="0"/>
          </a:p>
        </p:txBody>
      </p:sp>
      <p:sp>
        <p:nvSpPr>
          <p:cNvPr id="6" name="Rettangolo 5"/>
          <p:cNvSpPr/>
          <p:nvPr/>
        </p:nvSpPr>
        <p:spPr>
          <a:xfrm>
            <a:off x="144016" y="3140968"/>
            <a:ext cx="4572000" cy="3139321"/>
          </a:xfrm>
          <a:prstGeom prst="rect">
            <a:avLst/>
          </a:prstGeom>
        </p:spPr>
        <p:txBody>
          <a:bodyPr>
            <a:spAutoFit/>
          </a:bodyPr>
          <a:lstStyle/>
          <a:p>
            <a:pPr algn="just"/>
            <a:r>
              <a:rPr lang="it-IT" i="1" dirty="0"/>
              <a:t>A</a:t>
            </a:r>
            <a:r>
              <a:rPr lang="it-IT" dirty="0"/>
              <a:t>nalisi chimica non distruttiva degli elementi maggiori ed in tracce di materiali utilizzati nel patrimonio culturale. È possibile studiare in loco, in modo totalmente non distruttivo e puntuale, dipinti, affreschi, inchiostri, metalli, elementi scultorei e ogni altro oggetto che, per ovvie ragioni di sicurezza, non può essere spostato dal luogo in cui è conservato. L'</a:t>
            </a:r>
            <a:r>
              <a:rPr lang="it-IT" dirty="0" err="1"/>
              <a:t>artax</a:t>
            </a:r>
            <a:r>
              <a:rPr lang="it-IT" dirty="0"/>
              <a:t> è fornito di un braccio motorizzato per il </a:t>
            </a:r>
            <a:r>
              <a:rPr lang="it-IT" dirty="0" err="1"/>
              <a:t>mapping</a:t>
            </a:r>
            <a:r>
              <a:rPr lang="it-IT" dirty="0"/>
              <a:t> chimico automatico. </a:t>
            </a:r>
          </a:p>
          <a:p>
            <a:r>
              <a:rPr lang="en-GB"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283800"/>
            <a:ext cx="3528392" cy="259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13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8240" y="980728"/>
            <a:ext cx="8706248" cy="1169551"/>
          </a:xfrm>
          <a:prstGeom prst="rect">
            <a:avLst/>
          </a:prstGeom>
          <a:noFill/>
        </p:spPr>
        <p:txBody>
          <a:bodyPr wrap="square" rtlCol="0">
            <a:spAutoFit/>
          </a:bodyPr>
          <a:lstStyle/>
          <a:p>
            <a:pPr algn="ctr"/>
            <a:r>
              <a:rPr lang="it-IT" sz="2200" b="1" dirty="0" smtClean="0">
                <a:solidFill>
                  <a:schemeClr val="accent2">
                    <a:lumMod val="75000"/>
                  </a:schemeClr>
                </a:solidFill>
              </a:rPr>
              <a:t>Colorimetro </a:t>
            </a:r>
            <a:r>
              <a:rPr lang="it-IT" sz="2200" b="1" dirty="0">
                <a:solidFill>
                  <a:schemeClr val="accent2">
                    <a:lumMod val="75000"/>
                  </a:schemeClr>
                </a:solidFill>
              </a:rPr>
              <a:t>Spettrofotometrico </a:t>
            </a:r>
            <a:r>
              <a:rPr lang="it-IT" sz="2200" b="1" dirty="0"/>
              <a:t>composto da:</a:t>
            </a:r>
          </a:p>
          <a:p>
            <a:pPr algn="ctr"/>
            <a:r>
              <a:rPr lang="it-IT" sz="2200" b="1" dirty="0"/>
              <a:t>- Colorimetro Spettrofotometrico Minolta CM 2600-D</a:t>
            </a:r>
          </a:p>
          <a:p>
            <a:pPr algn="ctr"/>
            <a:r>
              <a:rPr lang="it-IT" sz="2200" b="1" dirty="0">
                <a:solidFill>
                  <a:schemeClr val="accent2">
                    <a:lumMod val="75000"/>
                  </a:schemeClr>
                </a:solidFill>
              </a:rPr>
              <a:t>- Software di gestione: </a:t>
            </a:r>
            <a:r>
              <a:rPr lang="it-IT" sz="2200" b="1" dirty="0" err="1">
                <a:solidFill>
                  <a:schemeClr val="accent2">
                    <a:lumMod val="75000"/>
                  </a:schemeClr>
                </a:solidFill>
              </a:rPr>
              <a:t>Cielab</a:t>
            </a:r>
            <a:r>
              <a:rPr lang="en-GB" sz="2400" dirty="0" smtClean="0"/>
              <a:t>  </a:t>
            </a:r>
            <a:endParaRPr lang="en-GB" sz="2400" dirty="0"/>
          </a:p>
        </p:txBody>
      </p:sp>
      <p:sp>
        <p:nvSpPr>
          <p:cNvPr id="5" name="Rettangolo 4"/>
          <p:cNvSpPr/>
          <p:nvPr/>
        </p:nvSpPr>
        <p:spPr>
          <a:xfrm>
            <a:off x="395536" y="2564904"/>
            <a:ext cx="4536504" cy="1200329"/>
          </a:xfrm>
          <a:prstGeom prst="rect">
            <a:avLst/>
          </a:prstGeom>
        </p:spPr>
        <p:txBody>
          <a:bodyPr wrap="square">
            <a:spAutoFit/>
          </a:bodyPr>
          <a:lstStyle/>
          <a:p>
            <a:pPr algn="just"/>
            <a:r>
              <a:rPr lang="it-IT" dirty="0"/>
              <a:t>Si utilizza per la studio quantitativo del colore di qualsiasi oggetto (lapidei, pigmenti pittorici ecc.). Lo strumento è portatile e la tecnica è totalmente non distruttiva.</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801" y="2708920"/>
            <a:ext cx="2793781" cy="251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660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9858" y="647584"/>
            <a:ext cx="8706248" cy="1477328"/>
          </a:xfrm>
          <a:prstGeom prst="rect">
            <a:avLst/>
          </a:prstGeom>
          <a:noFill/>
        </p:spPr>
        <p:txBody>
          <a:bodyPr wrap="square" rtlCol="0">
            <a:spAutoFit/>
          </a:bodyPr>
          <a:lstStyle/>
          <a:p>
            <a:pPr algn="ctr"/>
            <a:r>
              <a:rPr lang="it-IT" sz="2200" b="1" dirty="0" smtClean="0">
                <a:solidFill>
                  <a:schemeClr val="accent2">
                    <a:lumMod val="75000"/>
                  </a:schemeClr>
                </a:solidFill>
              </a:rPr>
              <a:t>Porosimetro </a:t>
            </a:r>
            <a:r>
              <a:rPr lang="it-IT" sz="2200" b="1" dirty="0">
                <a:solidFill>
                  <a:schemeClr val="accent2">
                    <a:lumMod val="75000"/>
                  </a:schemeClr>
                </a:solidFill>
              </a:rPr>
              <a:t>a mercurio </a:t>
            </a:r>
            <a:r>
              <a:rPr lang="it-IT" sz="2200" b="1" dirty="0"/>
              <a:t>composto </a:t>
            </a:r>
            <a:r>
              <a:rPr lang="it-IT" sz="2200" b="1" dirty="0" smtClean="0"/>
              <a:t>da: Porosimetro </a:t>
            </a:r>
            <a:r>
              <a:rPr lang="it-IT" sz="2200" b="1" dirty="0"/>
              <a:t>a mercurio MICROMERITICS AUTOPORE IV</a:t>
            </a:r>
          </a:p>
          <a:p>
            <a:pPr algn="ctr"/>
            <a:r>
              <a:rPr lang="it-IT" sz="2200" b="1" dirty="0">
                <a:solidFill>
                  <a:schemeClr val="accent2">
                    <a:lumMod val="75000"/>
                  </a:schemeClr>
                </a:solidFill>
              </a:rPr>
              <a:t>- Software di </a:t>
            </a:r>
            <a:r>
              <a:rPr lang="it-IT" sz="2200" b="1" dirty="0" err="1">
                <a:solidFill>
                  <a:schemeClr val="accent2">
                    <a:lumMod val="75000"/>
                  </a:schemeClr>
                </a:solidFill>
              </a:rPr>
              <a:t>gesitione</a:t>
            </a:r>
            <a:r>
              <a:rPr lang="it-IT" sz="2200" b="1" dirty="0">
                <a:solidFill>
                  <a:schemeClr val="accent2">
                    <a:lumMod val="75000"/>
                  </a:schemeClr>
                </a:solidFill>
              </a:rPr>
              <a:t>: </a:t>
            </a:r>
            <a:r>
              <a:rPr lang="it-IT" sz="2200" b="1" dirty="0" err="1">
                <a:solidFill>
                  <a:schemeClr val="accent2">
                    <a:lumMod val="75000"/>
                  </a:schemeClr>
                </a:solidFill>
              </a:rPr>
              <a:t>WIN</a:t>
            </a:r>
            <a:r>
              <a:rPr lang="it-IT" sz="2200" b="1" dirty="0">
                <a:solidFill>
                  <a:schemeClr val="accent2">
                    <a:lumMod val="75000"/>
                  </a:schemeClr>
                </a:solidFill>
              </a:rPr>
              <a:t> 9500 V 1.05 (Software per visualizzare, processare e gestire i dati ottenuti dall’analisi </a:t>
            </a:r>
            <a:r>
              <a:rPr lang="it-IT" sz="2200" b="1" dirty="0" err="1">
                <a:solidFill>
                  <a:schemeClr val="accent2">
                    <a:lumMod val="75000"/>
                  </a:schemeClr>
                </a:solidFill>
              </a:rPr>
              <a:t>porosimetrica</a:t>
            </a:r>
            <a:r>
              <a:rPr lang="it-IT" sz="2200" b="1" dirty="0" smtClean="0">
                <a:solidFill>
                  <a:schemeClr val="accent2">
                    <a:lumMod val="75000"/>
                  </a:schemeClr>
                </a:solidFill>
              </a:rPr>
              <a:t>).</a:t>
            </a:r>
            <a:endParaRPr lang="en-GB" sz="2400" dirty="0"/>
          </a:p>
        </p:txBody>
      </p:sp>
      <p:sp>
        <p:nvSpPr>
          <p:cNvPr id="5" name="Rettangolo 4"/>
          <p:cNvSpPr/>
          <p:nvPr/>
        </p:nvSpPr>
        <p:spPr>
          <a:xfrm>
            <a:off x="238237" y="2367479"/>
            <a:ext cx="5560492" cy="4247317"/>
          </a:xfrm>
          <a:prstGeom prst="rect">
            <a:avLst/>
          </a:prstGeom>
        </p:spPr>
        <p:txBody>
          <a:bodyPr wrap="square">
            <a:spAutoFit/>
          </a:bodyPr>
          <a:lstStyle/>
          <a:p>
            <a:pPr algn="just"/>
            <a:r>
              <a:rPr lang="it-IT" dirty="0"/>
              <a:t>Il porosimetro a mercurio è idoneo allo svolgimento di prove di distribuzione di porosità su campioni solidi e/o polveri. I parametri che si ottengono in una singola analisi sono molteplici, ed in particolare: volume poroso totale, area dei pori, curva di intrusione/estrusione, diametro medio dei pori, densità apparente o di "bulk", densità di scheletro (assimilabile alla densità reale), porosità espressa in percentuale, grafici di distribuzione del volume dei pori, grafici di distribuzione delle dimensioni delle particelle nel caso di campioni allo stato di polvere. A questi si aggiungono molte informazioni, ad esempio relative alla permeabilità, la tortuosità, il fattore di tortuosità, l'indice frattale dei pori, il grado di </a:t>
            </a:r>
            <a:r>
              <a:rPr lang="it-IT" dirty="0" err="1"/>
              <a:t>interconnettività</a:t>
            </a:r>
            <a:r>
              <a:rPr lang="it-IT" dirty="0"/>
              <a:t> dei pori all'interno della matrice solida e tante altre.</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216" y="2492895"/>
            <a:ext cx="2903852" cy="217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023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2500</TotalTime>
  <Words>1613</Words>
  <Application>Microsoft Office PowerPoint</Application>
  <PresentationFormat>Presentazione su schermo (4:3)</PresentationFormat>
  <Paragraphs>132</Paragraphs>
  <Slides>24</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24</vt:i4>
      </vt:variant>
    </vt:vector>
  </HeadingPairs>
  <TitlesOfParts>
    <vt:vector size="26" baseType="lpstr">
      <vt:lpstr>Tema di Office</vt:lpstr>
      <vt:lpstr>CorelDRAW.Graphic.11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POLO di innovazione BBCC</dc:title>
  <dc:creator>Marco NB</dc:creator>
  <cp:lastModifiedBy>Geo</cp:lastModifiedBy>
  <cp:revision>362</cp:revision>
  <dcterms:created xsi:type="dcterms:W3CDTF">2014-02-10T07:37:35Z</dcterms:created>
  <dcterms:modified xsi:type="dcterms:W3CDTF">2015-11-25T11:18:33Z</dcterms:modified>
</cp:coreProperties>
</file>