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99" r:id="rId2"/>
    <p:sldId id="347" r:id="rId3"/>
    <p:sldId id="348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8" r:id="rId13"/>
    <p:sldId id="333" r:id="rId14"/>
    <p:sldId id="334" r:id="rId15"/>
    <p:sldId id="336" r:id="rId16"/>
    <p:sldId id="344" r:id="rId17"/>
    <p:sldId id="345" r:id="rId18"/>
    <p:sldId id="346" r:id="rId19"/>
    <p:sldId id="313" r:id="rId20"/>
  </p:sldIdLst>
  <p:sldSz cx="9144000" cy="6858000" type="screen4x3"/>
  <p:notesSz cx="6873875" cy="100631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00"/>
    <a:srgbClr val="6600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7" autoAdjust="0"/>
  </p:normalViewPr>
  <p:slideViewPr>
    <p:cSldViewPr>
      <p:cViewPr>
        <p:scale>
          <a:sx n="80" d="100"/>
          <a:sy n="80" d="100"/>
        </p:scale>
        <p:origin x="-1920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20" y="-96"/>
      </p:cViewPr>
      <p:guideLst>
        <p:guide orient="horz" pos="3169"/>
        <p:guide pos="21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096708D5-273A-41CB-A7E0-E1094D371DB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447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54063"/>
            <a:ext cx="5033963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79963"/>
            <a:ext cx="5499100" cy="45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FC0AB133-D073-446A-9C43-6054C8A0AC5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454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up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_uni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0350"/>
            <a:ext cx="2519362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3573463"/>
            <a:ext cx="5638800" cy="1905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450" y="1916113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11966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28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087562" cy="64087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68313" y="188913"/>
            <a:ext cx="6111875" cy="64087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28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488237" cy="10287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68313" y="1557338"/>
            <a:ext cx="4064000" cy="50403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84713" y="1557338"/>
            <a:ext cx="4064000" cy="2443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84713" y="4152900"/>
            <a:ext cx="4064000" cy="24447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197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488237" cy="10287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68313" y="1557338"/>
            <a:ext cx="4064000" cy="50403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84713" y="1557338"/>
            <a:ext cx="4064000" cy="50403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801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488237" cy="10287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64000" cy="50403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84713" y="1557338"/>
            <a:ext cx="4064000" cy="2443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84713" y="4152900"/>
            <a:ext cx="4064000" cy="24447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877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68313" y="188913"/>
            <a:ext cx="8351837" cy="64087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18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755650" y="126841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76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9111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64000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84713" y="1557338"/>
            <a:ext cx="4064000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94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5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92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56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0725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9175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188913"/>
            <a:ext cx="7488237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804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MS PGothic" pitchFamily="34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MS PGothic" pitchFamily="34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pitchFamily="-111" charset="-128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87624" y="1844824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+mj-lt"/>
              </a:rPr>
              <a:t>Matematica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applicata</a:t>
            </a:r>
            <a:r>
              <a:rPr lang="en-US" sz="2800" b="1" dirty="0">
                <a:latin typeface="+mj-lt"/>
              </a:rPr>
              <a:t> </a:t>
            </a:r>
          </a:p>
          <a:p>
            <a:pPr algn="ctr"/>
            <a:r>
              <a:rPr lang="it-IT" sz="2800" b="1" dirty="0">
                <a:latin typeface="+mj-lt"/>
              </a:rPr>
              <a:t>e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industriale</a:t>
            </a:r>
            <a:endParaRPr lang="en-US" sz="2800" b="1" dirty="0" smtClean="0">
              <a:latin typeface="+mj-lt"/>
            </a:endParaRPr>
          </a:p>
          <a:p>
            <a:pPr algn="ctr"/>
            <a:endParaRPr lang="en-US" sz="2800" b="1" dirty="0" smtClean="0">
              <a:latin typeface="+mj-lt"/>
            </a:endParaRPr>
          </a:p>
          <a:p>
            <a:pPr algn="ctr"/>
            <a:r>
              <a:rPr lang="en-US" dirty="0" err="1" smtClean="0">
                <a:latin typeface="+mj-lt"/>
              </a:rPr>
              <a:t>Laboratorio</a:t>
            </a:r>
            <a:r>
              <a:rPr lang="en-US" dirty="0" smtClean="0">
                <a:latin typeface="+mj-lt"/>
              </a:rPr>
              <a:t> di </a:t>
            </a:r>
            <a:r>
              <a:rPr lang="en-US" dirty="0" err="1" smtClean="0">
                <a:latin typeface="+mj-lt"/>
              </a:rPr>
              <a:t>Fisica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Sperimentale</a:t>
            </a:r>
            <a:r>
              <a:rPr lang="en-US" dirty="0" smtClean="0">
                <a:latin typeface="+mj-lt"/>
              </a:rPr>
              <a:t> </a:t>
            </a:r>
          </a:p>
          <a:p>
            <a:pPr algn="ctr"/>
            <a:r>
              <a:rPr lang="en-US" dirty="0" smtClean="0">
                <a:latin typeface="+mj-lt"/>
              </a:rPr>
              <a:t>e </a:t>
            </a:r>
            <a:r>
              <a:rPr lang="en-US" dirty="0" err="1" smtClean="0">
                <a:latin typeface="+mj-lt"/>
              </a:rPr>
              <a:t>Modellizzazione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Fisico-Matematica</a:t>
            </a:r>
            <a:endParaRPr lang="en-US" dirty="0" smtClean="0">
              <a:latin typeface="+mj-lt"/>
            </a:endParaRPr>
          </a:p>
          <a:p>
            <a:pPr algn="ctr"/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responsabile</a:t>
            </a:r>
            <a:r>
              <a:rPr lang="en-US" dirty="0" smtClean="0">
                <a:latin typeface="+mj-lt"/>
              </a:rPr>
              <a:t> Prof. </a:t>
            </a:r>
            <a:r>
              <a:rPr lang="en-US" dirty="0" err="1" smtClean="0">
                <a:latin typeface="+mj-lt"/>
              </a:rPr>
              <a:t>Pietro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Pantano</a:t>
            </a:r>
            <a:r>
              <a:rPr lang="en-US" dirty="0" smtClean="0">
                <a:latin typeface="+mj-lt"/>
              </a:rPr>
              <a:t>)</a:t>
            </a:r>
          </a:p>
          <a:p>
            <a:pPr algn="ctr"/>
            <a:endParaRPr lang="en-US" dirty="0">
              <a:latin typeface="+mj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76056" y="5046275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u="sng" dirty="0" smtClean="0">
                <a:cs typeface="Times New Roman" pitchFamily="18" charset="0"/>
              </a:rPr>
              <a:t>Prof. Giuseppe </a:t>
            </a:r>
            <a:r>
              <a:rPr lang="en-US" u="sng" dirty="0">
                <a:cs typeface="Times New Roman" pitchFamily="18" charset="0"/>
              </a:rPr>
              <a:t>Alì</a:t>
            </a:r>
            <a:r>
              <a:rPr lang="en-US" dirty="0">
                <a:cs typeface="Times New Roman" pitchFamily="18" charset="0"/>
              </a:rPr>
              <a:t/>
            </a:r>
            <a:br>
              <a:rPr lang="en-US" dirty="0">
                <a:cs typeface="Times New Roman" pitchFamily="18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072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 POWER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MOSFET in SiC</a:t>
            </a:r>
          </a:p>
        </p:txBody>
      </p:sp>
      <p:pic>
        <p:nvPicPr>
          <p:cNvPr id="14339" name="Picture 3" descr="Mos_40-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12875"/>
            <a:ext cx="522922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se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149725"/>
            <a:ext cx="4748213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politi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0"/>
            <a:ext cx="32400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101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 POWER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MOSFET in SiC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Metodologia: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Verifica dell’affidabilità dei tool commerciali (simulatori di dispositivo più usati: ATLAS-Silvaco, Sentaurus-Synopsys)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Determinazione di modello di mobilità (descrizione di base in termini di equazioni di deriva-diffusione o energy balance)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Sviluppo di modello cinetico per simulazione ibrida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Sviluppo di modello macroscopico dedotto dal modello cinetico e relative simulazioni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51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 POWER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JFET GaN/AlGaN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Struttura tipo Wurzite causa polarizzazione spontanea in nitruri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Differenza di polarizzazione + effetto piezoelettrico da stress causa cariche di polarizzazione nell’interfaccia GaN/AlGaN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Confinamento quantistico di cariche vicino interfaccia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Trasporto di carica semiclassico nella direzione tangenziale</a:t>
            </a:r>
          </a:p>
        </p:txBody>
      </p:sp>
      <p:grpSp>
        <p:nvGrpSpPr>
          <p:cNvPr id="17411" name="Gruppo 49"/>
          <p:cNvGrpSpPr>
            <a:grpSpLocks/>
          </p:cNvGrpSpPr>
          <p:nvPr/>
        </p:nvGrpSpPr>
        <p:grpSpPr bwMode="auto">
          <a:xfrm>
            <a:off x="2843213" y="4292600"/>
            <a:ext cx="2409825" cy="1943100"/>
            <a:chOff x="2335650" y="4588596"/>
            <a:chExt cx="2408878" cy="1942848"/>
          </a:xfrm>
        </p:grpSpPr>
        <p:grpSp>
          <p:nvGrpSpPr>
            <p:cNvPr id="17420" name="Gruppo 47"/>
            <p:cNvGrpSpPr>
              <a:grpSpLocks/>
            </p:cNvGrpSpPr>
            <p:nvPr/>
          </p:nvGrpSpPr>
          <p:grpSpPr bwMode="auto">
            <a:xfrm>
              <a:off x="2400966" y="4588596"/>
              <a:ext cx="2343562" cy="1942848"/>
              <a:chOff x="2400966" y="4588596"/>
              <a:chExt cx="2343562" cy="1942848"/>
            </a:xfrm>
          </p:grpSpPr>
          <p:grpSp>
            <p:nvGrpSpPr>
              <p:cNvPr id="17424" name="Gruppo 43"/>
              <p:cNvGrpSpPr>
                <a:grpSpLocks/>
              </p:cNvGrpSpPr>
              <p:nvPr/>
            </p:nvGrpSpPr>
            <p:grpSpPr bwMode="auto">
              <a:xfrm>
                <a:off x="2857488" y="4660454"/>
                <a:ext cx="1857388" cy="857256"/>
                <a:chOff x="2857488" y="4714884"/>
                <a:chExt cx="1857388" cy="857256"/>
              </a:xfrm>
            </p:grpSpPr>
            <p:sp>
              <p:nvSpPr>
                <p:cNvPr id="21" name="Rettangolo 24"/>
                <p:cNvSpPr/>
                <p:nvPr/>
              </p:nvSpPr>
              <p:spPr>
                <a:xfrm>
                  <a:off x="2857732" y="4714455"/>
                  <a:ext cx="1856645" cy="85713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rgbClr val="FFFFFF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2" name="Ovale 40"/>
                <p:cNvSpPr/>
                <p:nvPr/>
              </p:nvSpPr>
              <p:spPr>
                <a:xfrm>
                  <a:off x="4000496" y="4863882"/>
                  <a:ext cx="214314" cy="20819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 w="165100" prst="coolSlan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en-US" smtClean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Meno 42"/>
                <p:cNvSpPr/>
                <p:nvPr/>
              </p:nvSpPr>
              <p:spPr>
                <a:xfrm>
                  <a:off x="4038222" y="4940084"/>
                  <a:ext cx="142876" cy="71438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65100" prst="coolSlant"/>
                  <a:bevelB w="165100" prst="coolSlan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en-US" smtClean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8" name="Rettangolo 25"/>
              <p:cNvSpPr/>
              <p:nvPr/>
            </p:nvSpPr>
            <p:spPr>
              <a:xfrm>
                <a:off x="2846624" y="5517164"/>
                <a:ext cx="1867753" cy="714282"/>
              </a:xfrm>
              <a:prstGeom prst="rect">
                <a:avLst/>
              </a:prstGeom>
              <a:solidFill>
                <a:schemeClr val="tx1">
                  <a:alpha val="7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7426" name="Gruppo 44"/>
              <p:cNvGrpSpPr>
                <a:grpSpLocks/>
              </p:cNvGrpSpPr>
              <p:nvPr/>
            </p:nvGrpSpPr>
            <p:grpSpPr bwMode="auto">
              <a:xfrm>
                <a:off x="2400966" y="4588596"/>
                <a:ext cx="2343562" cy="1942848"/>
                <a:chOff x="2400966" y="4682226"/>
                <a:chExt cx="2343562" cy="1942848"/>
              </a:xfrm>
            </p:grpSpPr>
            <p:grpSp>
              <p:nvGrpSpPr>
                <p:cNvPr id="17427" name="Gruppo 36"/>
                <p:cNvGrpSpPr>
                  <a:grpSpLocks/>
                </p:cNvGrpSpPr>
                <p:nvPr/>
              </p:nvGrpSpPr>
              <p:grpSpPr bwMode="auto">
                <a:xfrm>
                  <a:off x="2835716" y="4682226"/>
                  <a:ext cx="1908812" cy="1942848"/>
                  <a:chOff x="2835716" y="4682226"/>
                  <a:chExt cx="1908812" cy="1942848"/>
                </a:xfrm>
              </p:grpSpPr>
              <p:sp>
                <p:nvSpPr>
                  <p:cNvPr id="12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06328" y="5619750"/>
                    <a:ext cx="838200" cy="3365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  <a:scene3d>
                      <a:camera prst="orthographicFront"/>
                      <a:lightRig rig="threePt" dir="t"/>
                    </a:scene3d>
                    <a:sp3d extrusionH="57150">
                      <a:bevelT w="38100" h="38100"/>
                      <a:bevelB w="82550" h="38100" prst="coolSlant"/>
                    </a:sp3d>
                  </a:bodyPr>
                  <a:lstStyle/>
                  <a:p>
                    <a:pPr algn="r" eaLnBrk="0" hangingPunct="0">
                      <a:spcBef>
                        <a:spcPct val="50000"/>
                      </a:spcBef>
                      <a:defRPr/>
                    </a:pPr>
                    <a:r>
                      <a:rPr lang="en-US" sz="1600" b="1" dirty="0">
                        <a:solidFill>
                          <a:srgbClr val="0000FF"/>
                        </a:solidFill>
                        <a:latin typeface="Verdana" pitchFamily="34" charset="0"/>
                        <a:ea typeface="+mn-ea"/>
                        <a:cs typeface="Arial" pitchFamily="34" charset="0"/>
                      </a:rPr>
                      <a:t>GaN</a:t>
                    </a:r>
                  </a:p>
                </p:txBody>
              </p:sp>
              <p:sp>
                <p:nvSpPr>
                  <p:cNvPr id="1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076" y="5143512"/>
                    <a:ext cx="1066800" cy="3365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  <a:scene3d>
                      <a:camera prst="orthographicFront"/>
                      <a:lightRig rig="threePt" dir="t"/>
                    </a:scene3d>
                    <a:sp3d extrusionH="57150">
                      <a:bevelT w="38100" h="38100" prst="convex"/>
                      <a:bevelB h="25400" prst="softRound"/>
                    </a:sp3d>
                  </a:bodyPr>
                  <a:lstStyle/>
                  <a:p>
                    <a:pPr algn="r" eaLnBrk="0" hangingPunct="0">
                      <a:spcBef>
                        <a:spcPct val="50000"/>
                      </a:spcBef>
                      <a:defRPr/>
                    </a:pPr>
                    <a:r>
                      <a:rPr lang="en-US" sz="1600" b="1" dirty="0">
                        <a:latin typeface="Verdana" pitchFamily="34" charset="0"/>
                        <a:ea typeface="+mn-ea"/>
                        <a:cs typeface="Arial" pitchFamily="34" charset="0"/>
                      </a:rPr>
                      <a:t>AlGaN</a:t>
                    </a:r>
                  </a:p>
                </p:txBody>
              </p:sp>
              <p:sp>
                <p:nvSpPr>
                  <p:cNvPr id="14" name="Freccia in giù 26"/>
                  <p:cNvSpPr/>
                  <p:nvPr/>
                </p:nvSpPr>
                <p:spPr>
                  <a:xfrm>
                    <a:off x="3000364" y="5000636"/>
                    <a:ext cx="285752" cy="538846"/>
                  </a:xfrm>
                  <a:prstGeom prst="downArrow">
                    <a:avLst>
                      <a:gd name="adj1" fmla="val 50000"/>
                      <a:gd name="adj2" fmla="val 50000"/>
                    </a:avLst>
                  </a:prstGeom>
                  <a:gradFill>
                    <a:gsLst>
                      <a:gs pos="51000">
                        <a:schemeClr val="bg1"/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16200000" scaled="0"/>
                  </a:gradFill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  <a:bevelB w="165100" prst="coolSlant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37931725" indent="-37474525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1371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1828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endParaRPr lang="en-US" smtClean="0">
                      <a:solidFill>
                        <a:srgbClr val="FFFFFF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5" name="Freccia in giù 27"/>
                  <p:cNvSpPr/>
                  <p:nvPr/>
                </p:nvSpPr>
                <p:spPr>
                  <a:xfrm>
                    <a:off x="3525604" y="5191820"/>
                    <a:ext cx="260578" cy="285752"/>
                  </a:xfrm>
                  <a:prstGeom prst="downArrow">
                    <a:avLst/>
                  </a:prstGeom>
                  <a:gradFill>
                    <a:gsLst>
                      <a:gs pos="51000">
                        <a:schemeClr val="bg1"/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16200000" scaled="0"/>
                  </a:gradFill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  <a:bevelB w="165100" prst="coolSlant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37931725" indent="-37474525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1371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1828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endParaRPr lang="en-US" smtClean="0">
                      <a:solidFill>
                        <a:srgbClr val="FFFFFF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6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8926" y="4682226"/>
                    <a:ext cx="57150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  <a:bevelB w="114300" prst="artDeco"/>
                  </a:sp3d>
                </p:spPr>
                <p:txBody>
                  <a:bodyPr>
                    <a:spAutoFit/>
                    <a:sp3d extrusionH="57150">
                      <a:bevelT w="57150" h="38100" prst="artDeco"/>
                      <a:bevelB h="25400" prst="softRound"/>
                    </a:sp3d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defRPr/>
                    </a:pPr>
                    <a:r>
                      <a:rPr lang="en-US" sz="1600" b="1" dirty="0">
                        <a:latin typeface="Verdana" pitchFamily="34" charset="0"/>
                        <a:ea typeface="+mn-ea"/>
                        <a:cs typeface="Arial" pitchFamily="34" charset="0"/>
                      </a:rPr>
                      <a:t>P</a:t>
                    </a:r>
                    <a:r>
                      <a:rPr lang="en-US" sz="1600" b="1" baseline="-25000" dirty="0">
                        <a:latin typeface="Verdana" pitchFamily="34" charset="0"/>
                        <a:ea typeface="+mn-ea"/>
                        <a:cs typeface="Arial" pitchFamily="34" charset="0"/>
                      </a:rPr>
                      <a:t>SP</a:t>
                    </a:r>
                    <a:endParaRPr lang="en-US" sz="1600" b="1" dirty="0">
                      <a:latin typeface="Verdana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75248" y="4867284"/>
                    <a:ext cx="57150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  <a:scene3d>
                      <a:camera prst="orthographicFront"/>
                      <a:lightRig rig="threePt" dir="t"/>
                    </a:scene3d>
                    <a:sp3d extrusionH="57150">
                      <a:bevelT w="38100" h="38100" prst="convex"/>
                      <a:bevelB h="25400" prst="softRound"/>
                    </a:sp3d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defRPr/>
                    </a:pPr>
                    <a:r>
                      <a:rPr lang="en-US" sz="1600" b="1" dirty="0">
                        <a:latin typeface="Verdana" pitchFamily="34" charset="0"/>
                        <a:ea typeface="+mn-ea"/>
                        <a:cs typeface="Arial" pitchFamily="34" charset="0"/>
                      </a:rPr>
                      <a:t>P</a:t>
                    </a:r>
                    <a:r>
                      <a:rPr lang="en-US" sz="1600" b="1" baseline="-25000" dirty="0">
                        <a:latin typeface="Verdana" pitchFamily="34" charset="0"/>
                        <a:ea typeface="+mn-ea"/>
                        <a:cs typeface="Arial" pitchFamily="34" charset="0"/>
                      </a:rPr>
                      <a:t>PE</a:t>
                    </a:r>
                    <a:endParaRPr lang="en-US" sz="1600" b="1" dirty="0">
                      <a:latin typeface="Verdana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Freccia in giù 31"/>
                  <p:cNvSpPr/>
                  <p:nvPr/>
                </p:nvSpPr>
                <p:spPr>
                  <a:xfrm>
                    <a:off x="3000360" y="5831356"/>
                    <a:ext cx="285752" cy="444278"/>
                  </a:xfrm>
                  <a:prstGeom prst="downArrow">
                    <a:avLst/>
                  </a:prstGeom>
                  <a:gradFill>
                    <a:gsLst>
                      <a:gs pos="51000">
                        <a:schemeClr val="bg1"/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16200000" scaled="0"/>
                  </a:gradFill>
                  <a:ln>
                    <a:solidFill>
                      <a:schemeClr val="bg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  <a:bevelB w="165100" prst="coolSlant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37931725" indent="-37474525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1371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1828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 algn="ctr" eaLnBrk="1" hangingPunct="1">
                      <a:defRPr/>
                    </a:pPr>
                    <a:endParaRPr lang="en-US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7442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8922" y="5519068"/>
                    <a:ext cx="571504" cy="3385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 b="1">
                        <a:solidFill>
                          <a:schemeClr val="bg1"/>
                        </a:solidFill>
                        <a:latin typeface="Verdana" charset="0"/>
                      </a:rPr>
                      <a:t>P</a:t>
                    </a:r>
                    <a:r>
                      <a:rPr lang="en-US" sz="1600" b="1" baseline="-25000">
                        <a:solidFill>
                          <a:schemeClr val="bg1"/>
                        </a:solidFill>
                        <a:latin typeface="Verdana" charset="0"/>
                      </a:rPr>
                      <a:t>SP</a:t>
                    </a:r>
                    <a:endParaRPr lang="en-US" sz="1600" b="1">
                      <a:solidFill>
                        <a:schemeClr val="bg1"/>
                      </a:solidFill>
                      <a:latin typeface="Verdana" charset="0"/>
                    </a:endParaRPr>
                  </a:p>
                </p:txBody>
              </p:sp>
              <p:sp>
                <p:nvSpPr>
                  <p:cNvPr id="20" name="CasellaDiTesto 35"/>
                  <p:cNvSpPr txBox="1"/>
                  <p:nvPr/>
                </p:nvSpPr>
                <p:spPr>
                  <a:xfrm>
                    <a:off x="2835716" y="6286520"/>
                    <a:ext cx="1879160" cy="338554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txBody>
                  <a:bodyPr>
                    <a:spAutoFit/>
                    <a:scene3d>
                      <a:camera prst="orthographicFront"/>
                      <a:lightRig rig="threePt" dir="t"/>
                    </a:scene3d>
                    <a:sp3d extrusionH="57150">
                      <a:bevelT w="69850" h="38100" prst="cross"/>
                      <a:bevelB w="38100" h="38100"/>
                    </a:sp3d>
                  </a:bodyPr>
                  <a:lstStyle/>
                  <a:p>
                    <a:pPr algn="ctr">
                      <a:defRPr/>
                    </a:pPr>
                    <a:r>
                      <a:rPr lang="it-IT" sz="1600" b="1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rPr>
                      <a:t>SUBSTRATE</a:t>
                    </a:r>
                  </a:p>
                </p:txBody>
              </p:sp>
            </p:grpSp>
            <p:sp>
              <p:nvSpPr>
                <p:cNvPr id="11" name="CasellaDiTesto 37"/>
                <p:cNvSpPr txBox="1"/>
                <p:nvPr/>
              </p:nvSpPr>
              <p:spPr>
                <a:xfrm>
                  <a:off x="2400966" y="5239438"/>
                  <a:ext cx="500066" cy="523220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 w="165100" prst="coolSlant"/>
                  <a:bevelB w="165100" prst="coolSlant"/>
                </a:sp3d>
              </p:spPr>
              <p:txBody>
                <a:bodyPr>
                  <a:spAutoFit/>
                  <a:sp3d extrusionH="57150">
                    <a:bevelT w="57150" h="38100" prst="artDeco"/>
                    <a:bevelB w="57150" h="38100" prst="artDeco"/>
                  </a:sp3d>
                </a:bodyPr>
                <a:lstStyle/>
                <a:p>
                  <a:pPr algn="r">
                    <a:defRPr/>
                  </a:pPr>
                  <a:r>
                    <a:rPr lang="it-IT" sz="2800" b="1" dirty="0">
                      <a:ln>
                        <a:solidFill>
                          <a:schemeClr val="tx1"/>
                        </a:solidFill>
                      </a:ln>
                      <a:latin typeface="Symbol" pitchFamily="18" charset="2"/>
                      <a:ea typeface="+mn-ea"/>
                      <a:cs typeface="Arial" pitchFamily="34" charset="0"/>
                    </a:rPr>
                    <a:t>s</a:t>
                  </a:r>
                </a:p>
              </p:txBody>
            </p:sp>
          </p:grpSp>
        </p:grpSp>
        <p:sp>
          <p:nvSpPr>
            <p:cNvPr id="6" name="Croce 38"/>
            <p:cNvSpPr/>
            <p:nvPr/>
          </p:nvSpPr>
          <p:spPr>
            <a:xfrm>
              <a:off x="2335650" y="5339828"/>
              <a:ext cx="220436" cy="267386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  <a:bevelB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endParaRPr lang="en-US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7412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7" r="51489" b="11427"/>
          <a:stretch>
            <a:fillRect/>
          </a:stretch>
        </p:blipFill>
        <p:spPr bwMode="auto">
          <a:xfrm>
            <a:off x="250825" y="4076700"/>
            <a:ext cx="2000250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3" name="Gruppo 50"/>
          <p:cNvGrpSpPr>
            <a:grpSpLocks/>
          </p:cNvGrpSpPr>
          <p:nvPr/>
        </p:nvGrpSpPr>
        <p:grpSpPr bwMode="auto">
          <a:xfrm>
            <a:off x="6156325" y="3933825"/>
            <a:ext cx="2554288" cy="2439988"/>
            <a:chOff x="6357950" y="3869315"/>
            <a:chExt cx="2697151" cy="2642405"/>
          </a:xfrm>
        </p:grpSpPr>
        <p:pic>
          <p:nvPicPr>
            <p:cNvPr id="17414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09" t="3310"/>
            <a:stretch>
              <a:fillRect/>
            </a:stretch>
          </p:blipFill>
          <p:spPr bwMode="auto">
            <a:xfrm>
              <a:off x="6488113" y="3970338"/>
              <a:ext cx="2566988" cy="2538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7160963" y="3869315"/>
              <a:ext cx="9969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  <a:latin typeface="Verdana" charset="0"/>
                </a:rPr>
                <a:t>AlGaN</a:t>
              </a:r>
            </a:p>
          </p:txBody>
        </p:sp>
        <p:sp>
          <p:nvSpPr>
            <p:cNvPr id="17416" name="Text Box 7"/>
            <p:cNvSpPr txBox="1">
              <a:spLocks noChangeArrowheads="1"/>
            </p:cNvSpPr>
            <p:nvPr/>
          </p:nvSpPr>
          <p:spPr bwMode="auto">
            <a:xfrm>
              <a:off x="7929586" y="4264231"/>
              <a:ext cx="8572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chemeClr val="bg2"/>
                  </a:solidFill>
                </a:rPr>
                <a:t>GaN</a:t>
              </a:r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6357950" y="4357694"/>
              <a:ext cx="11414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</a:rPr>
                <a:t>Surface</a:t>
              </a:r>
            </a:p>
          </p:txBody>
        </p:sp>
        <p:sp>
          <p:nvSpPr>
            <p:cNvPr id="30" name="Rettangolo arrotondato 21"/>
            <p:cNvSpPr/>
            <p:nvPr/>
          </p:nvSpPr>
          <p:spPr>
            <a:xfrm>
              <a:off x="7325170" y="4142668"/>
              <a:ext cx="533060" cy="2369052"/>
            </a:xfrm>
            <a:prstGeom prst="roundRect">
              <a:avLst/>
            </a:prstGeom>
            <a:solidFill>
              <a:srgbClr val="FF000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1" name="Rettangolo arrotondato 22"/>
            <p:cNvSpPr/>
            <p:nvPr/>
          </p:nvSpPr>
          <p:spPr>
            <a:xfrm>
              <a:off x="7869964" y="4593097"/>
              <a:ext cx="844850" cy="1911746"/>
            </a:xfrm>
            <a:prstGeom prst="roundRect">
              <a:avLst/>
            </a:prstGeom>
            <a:solidFill>
              <a:srgbClr val="0000FF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668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ERG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ERG (Energy for a green society: from sustainable harvesting to smart distribution. Equipments, materials, design solutions and their applications), progetto della Joint Undertaking ENIAC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Obiettivo: ricerca, sviluppo e attività dimostrative sulla catena di fornitura dell’energia solare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Celle solari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Tecniche innovative di estrazione d’energia (harvesting)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Conversione di potenza ad alta efficienza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Gestione della distribuzione dell’energia in una smart grid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Applicazioni a livello di abitazioni, o piccole aree, o specifiche “</a:t>
            </a:r>
            <a:r>
              <a:rPr lang="en-US" altLang="ja-JP">
                <a:latin typeface="Arial" charset="0"/>
                <a:ea typeface="ＭＳ Ｐゴシック" charset="0"/>
              </a:rPr>
              <a:t>local grids</a:t>
            </a:r>
            <a:r>
              <a:rPr lang="en-US">
                <a:latin typeface="Arial" charset="0"/>
                <a:ea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</a:rPr>
              <a:t> (healthcare, automotive, ecc.)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5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ERG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Scopo: Migliorare lo stato dell’arte dell’industria nell’efficienza delle celle solari, nell’ottimizzazione dell’energia prodotta da sistemi fotovoltaici, nella riduzione della perdita nei convertitori di potenza, nella strategia di gestione dell’energia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Partner: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Italia: STMicroelectronics, Applied Materials Italia, COMPEL, IUNET, Politecnico di Torino, Universita di Bologna, Università della Calabria, Università di Catania, CNR IMM, Sincrotrone ELETTRA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Austria:  Austriamicrosystems, CISC, ON Semiconductor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Cecoslovacchia: Brno University of Technology, Solartec s.r.o.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Germania: SolarTec International AG, Telefunken semiconductor, Fraunhofer IIS, RWTH Aachen University, Infineon AG, SMA, Technische Universität 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Chemnitz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Spagna: Mundivía, LEITAT, University of Cantabria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Irlanda: FMTC, Solarprint, Tyndall UCC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Paesi Bassi: Heliox, NXP Semiconductors, Philips Healthcare, Philips Applied Technologies DS&amp;T, Prodrive, Boschman Technologies, Technische Universiteit Eindhoven</a:t>
            </a:r>
          </a:p>
          <a:p>
            <a:pPr lvl="1"/>
            <a:r>
              <a:rPr lang="en-US" sz="1200">
                <a:latin typeface="Arial" charset="0"/>
                <a:ea typeface="ＭＳ Ｐゴシック" charset="0"/>
              </a:rPr>
              <a:t>Gran Bretagna: Enecsys, University of Sheffield</a:t>
            </a: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38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ERG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Compito di UNICAL in ERG: collaborare allo sviluppo di nuove architetture di celle solari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Problemi: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Modellazione di celle “emitter wrap through”, “metal wrap through”, “back-junction”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Simulazione elettro-ottica di celle solari 3-D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Algoritmi di ottimizzazione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8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E2SG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E2SG (Energy To Smart Grid ),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progetto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della Joint Undertaking ENIAC</a:t>
            </a:r>
          </a:p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Obiettivo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GB" dirty="0" err="1" smtClean="0"/>
              <a:t>sviluppo</a:t>
            </a:r>
            <a:r>
              <a:rPr lang="en-GB" dirty="0" smtClean="0"/>
              <a:t> e </a:t>
            </a:r>
            <a:r>
              <a:rPr lang="en-GB" dirty="0"/>
              <a:t>design </a:t>
            </a:r>
            <a:r>
              <a:rPr lang="en-GB" dirty="0" smtClean="0"/>
              <a:t>di </a:t>
            </a:r>
            <a:r>
              <a:rPr lang="en-GB" dirty="0" err="1" smtClean="0"/>
              <a:t>meccanismi</a:t>
            </a:r>
            <a:r>
              <a:rPr lang="en-GB" dirty="0" smtClean="0"/>
              <a:t> e </a:t>
            </a:r>
            <a:r>
              <a:rPr lang="en-GB" dirty="0" err="1" smtClean="0"/>
              <a:t>metodologie</a:t>
            </a:r>
            <a:r>
              <a:rPr lang="en-GB" dirty="0" smtClean="0"/>
              <a:t> per </a:t>
            </a:r>
            <a:r>
              <a:rPr lang="en-GB" dirty="0" err="1" smtClean="0"/>
              <a:t>assemblare</a:t>
            </a:r>
            <a:r>
              <a:rPr lang="en-GB" dirty="0" smtClean="0"/>
              <a:t>, </a:t>
            </a:r>
            <a:r>
              <a:rPr lang="en-GB" dirty="0" err="1" smtClean="0"/>
              <a:t>monitorare</a:t>
            </a:r>
            <a:r>
              <a:rPr lang="en-GB" dirty="0" smtClean="0"/>
              <a:t> e </a:t>
            </a:r>
            <a:r>
              <a:rPr lang="en-GB" dirty="0" err="1" smtClean="0"/>
              <a:t>controllare</a:t>
            </a:r>
            <a:r>
              <a:rPr lang="en-GB" dirty="0" smtClean="0"/>
              <a:t> </a:t>
            </a:r>
            <a:r>
              <a:rPr lang="en-GB" dirty="0"/>
              <a:t>smart grids, </a:t>
            </a:r>
            <a:r>
              <a:rPr lang="en-GB" dirty="0" err="1" smtClean="0"/>
              <a:t>cioè</a:t>
            </a:r>
            <a:r>
              <a:rPr lang="en-GB" dirty="0" smtClean="0"/>
              <a:t> un </a:t>
            </a:r>
            <a:r>
              <a:rPr lang="en-GB" dirty="0" err="1" smtClean="0"/>
              <a:t>insieme</a:t>
            </a:r>
            <a:r>
              <a:rPr lang="en-GB" dirty="0" smtClean="0"/>
              <a:t> di </a:t>
            </a:r>
            <a:r>
              <a:rPr lang="en-GB" dirty="0" err="1" smtClean="0"/>
              <a:t>nodi</a:t>
            </a:r>
            <a:r>
              <a:rPr lang="en-GB" dirty="0" smtClean="0"/>
              <a:t> </a:t>
            </a:r>
            <a:r>
              <a:rPr lang="en-GB" dirty="0" err="1" smtClean="0"/>
              <a:t>interconnessi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cui </a:t>
            </a:r>
            <a:r>
              <a:rPr lang="en-GB" dirty="0" err="1" smtClean="0"/>
              <a:t>scopo</a:t>
            </a:r>
            <a:r>
              <a:rPr lang="en-GB" dirty="0" smtClean="0"/>
              <a:t> </a:t>
            </a:r>
            <a:r>
              <a:rPr lang="en-GB" dirty="0" err="1" smtClean="0"/>
              <a:t>primario</a:t>
            </a:r>
            <a:r>
              <a:rPr lang="en-GB" dirty="0" smtClean="0"/>
              <a:t>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generare</a:t>
            </a:r>
            <a:r>
              <a:rPr lang="en-GB" dirty="0"/>
              <a:t>, </a:t>
            </a:r>
            <a:r>
              <a:rPr lang="en-GB" dirty="0" err="1" smtClean="0"/>
              <a:t>scambiare</a:t>
            </a:r>
            <a:r>
              <a:rPr lang="en-GB" dirty="0" smtClean="0"/>
              <a:t> e </a:t>
            </a:r>
            <a:r>
              <a:rPr lang="en-GB" dirty="0" err="1" smtClean="0"/>
              <a:t>consumare</a:t>
            </a:r>
            <a:r>
              <a:rPr lang="en-GB" dirty="0" smtClean="0"/>
              <a:t> </a:t>
            </a:r>
            <a:r>
              <a:rPr lang="en-GB" dirty="0" err="1" smtClean="0"/>
              <a:t>energia</a:t>
            </a:r>
            <a:r>
              <a:rPr lang="en-GB" dirty="0" smtClean="0"/>
              <a:t> </a:t>
            </a:r>
            <a:r>
              <a:rPr lang="en-GB" dirty="0" err="1" smtClean="0"/>
              <a:t>elettrica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modo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efficiente</a:t>
            </a:r>
            <a:r>
              <a:rPr lang="en-GB" dirty="0" smtClean="0"/>
              <a:t> e </a:t>
            </a:r>
            <a:r>
              <a:rPr lang="en-GB" dirty="0" err="1" smtClean="0"/>
              <a:t>affidabile</a:t>
            </a:r>
            <a:r>
              <a:rPr lang="en-GB" dirty="0" smtClean="0"/>
              <a:t> </a:t>
            </a:r>
            <a:r>
              <a:rPr lang="en-GB" dirty="0" err="1" smtClean="0"/>
              <a:t>sfruttando</a:t>
            </a:r>
            <a:r>
              <a:rPr lang="en-GB" dirty="0" smtClean="0"/>
              <a:t> </a:t>
            </a:r>
            <a:r>
              <a:rPr lang="en-GB" dirty="0" err="1" smtClean="0"/>
              <a:t>informazione</a:t>
            </a:r>
            <a:r>
              <a:rPr lang="en-GB" dirty="0" smtClean="0"/>
              <a:t> </a:t>
            </a:r>
            <a:r>
              <a:rPr lang="en-GB" dirty="0" err="1" smtClean="0"/>
              <a:t>distribuita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rilevata</a:t>
            </a:r>
            <a:r>
              <a:rPr lang="en-GB" dirty="0" smtClean="0"/>
              <a:t>, </a:t>
            </a:r>
            <a:r>
              <a:rPr lang="en-GB" dirty="0" err="1" smtClean="0"/>
              <a:t>trasmissa</a:t>
            </a:r>
            <a:r>
              <a:rPr lang="en-GB" dirty="0" smtClean="0"/>
              <a:t> e </a:t>
            </a:r>
            <a:r>
              <a:rPr lang="en-GB" dirty="0" err="1" smtClean="0"/>
              <a:t>processata</a:t>
            </a:r>
            <a:r>
              <a:rPr lang="en-GB" dirty="0" smtClean="0"/>
              <a:t> </a:t>
            </a:r>
            <a:r>
              <a:rPr lang="en-GB" dirty="0" err="1" smtClean="0"/>
              <a:t>sullo</a:t>
            </a:r>
            <a:r>
              <a:rPr lang="en-GB" dirty="0" smtClean="0"/>
              <a:t> </a:t>
            </a:r>
            <a:r>
              <a:rPr lang="en-GB" dirty="0" err="1" smtClean="0"/>
              <a:t>stesso</a:t>
            </a:r>
            <a:r>
              <a:rPr lang="en-GB" dirty="0" smtClean="0"/>
              <a:t> </a:t>
            </a:r>
            <a:r>
              <a:rPr lang="en-GB" dirty="0" err="1" smtClean="0"/>
              <a:t>insieme</a:t>
            </a:r>
            <a:r>
              <a:rPr lang="en-GB" dirty="0" smtClean="0"/>
              <a:t> di </a:t>
            </a:r>
            <a:r>
              <a:rPr lang="en-GB" dirty="0" err="1" smtClean="0"/>
              <a:t>nodi</a:t>
            </a:r>
            <a:r>
              <a:rPr lang="en-GB" dirty="0" smtClean="0"/>
              <a:t> e link.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3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E2SG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Partner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sz="1200" dirty="0">
                <a:latin typeface="Arial" charset="0"/>
                <a:ea typeface="ＭＳ Ｐゴシック" charset="0"/>
              </a:rPr>
              <a:t>Italia: STMicroelectronics Italy, Centro </a:t>
            </a:r>
            <a:r>
              <a:rPr lang="en-US" sz="1200" dirty="0" err="1">
                <a:latin typeface="Arial" charset="0"/>
                <a:ea typeface="ＭＳ Ｐゴシック" charset="0"/>
              </a:rPr>
              <a:t>Ricerche</a:t>
            </a:r>
            <a:r>
              <a:rPr lang="en-US" sz="1200" dirty="0">
                <a:latin typeface="Arial" charset="0"/>
                <a:ea typeface="ＭＳ Ｐゴシック" charset="0"/>
              </a:rPr>
              <a:t> FIAT, HERA, EFFEGI, POLIMODEL, </a:t>
            </a:r>
            <a:r>
              <a:rPr lang="en-US" sz="1200" dirty="0" err="1">
                <a:latin typeface="Arial" charset="0"/>
                <a:ea typeface="ＭＳ Ｐゴシック" charset="0"/>
              </a:rPr>
              <a:t>Consorzio</a:t>
            </a:r>
            <a:r>
              <a:rPr lang="en-US" sz="1200" dirty="0">
                <a:latin typeface="Arial" charset="0"/>
                <a:ea typeface="ＭＳ Ｐゴシック" charset="0"/>
              </a:rPr>
              <a:t> </a:t>
            </a:r>
            <a:r>
              <a:rPr lang="en-US" sz="1200" dirty="0" err="1">
                <a:latin typeface="Arial" charset="0"/>
                <a:ea typeface="ＭＳ Ｐゴシック" charset="0"/>
              </a:rPr>
              <a:t>Nazionale</a:t>
            </a:r>
            <a:r>
              <a:rPr lang="en-US" sz="1200" dirty="0">
                <a:latin typeface="Arial" charset="0"/>
                <a:ea typeface="ＭＳ Ｐゴシック" charset="0"/>
              </a:rPr>
              <a:t> </a:t>
            </a:r>
            <a:r>
              <a:rPr lang="en-US" sz="1200" dirty="0" err="1">
                <a:latin typeface="Arial" charset="0"/>
                <a:ea typeface="ＭＳ Ｐゴシック" charset="0"/>
              </a:rPr>
              <a:t>Interuniversitario</a:t>
            </a:r>
            <a:r>
              <a:rPr lang="en-US" sz="1200" dirty="0">
                <a:latin typeface="Arial" charset="0"/>
                <a:ea typeface="ＭＳ Ｐゴシック" charset="0"/>
              </a:rPr>
              <a:t> per la </a:t>
            </a:r>
            <a:r>
              <a:rPr lang="en-US" sz="1200" dirty="0" err="1">
                <a:latin typeface="Arial" charset="0"/>
                <a:ea typeface="ＭＳ Ｐゴシック" charset="0"/>
              </a:rPr>
              <a:t>Nanoelettronica</a:t>
            </a:r>
            <a:r>
              <a:rPr lang="en-US" sz="1200" dirty="0">
                <a:latin typeface="Arial" charset="0"/>
                <a:ea typeface="ＭＳ Ｐゴシック" charset="0"/>
              </a:rPr>
              <a:t>, </a:t>
            </a:r>
            <a:r>
              <a:rPr lang="en-US" sz="1200" dirty="0" err="1">
                <a:latin typeface="Arial" charset="0"/>
                <a:ea typeface="ＭＳ Ｐゴシック" charset="0"/>
              </a:rPr>
              <a:t>Politecnico</a:t>
            </a:r>
            <a:r>
              <a:rPr lang="en-US" sz="1200" dirty="0">
                <a:latin typeface="Arial" charset="0"/>
                <a:ea typeface="ＭＳ Ｐゴシック" charset="0"/>
              </a:rPr>
              <a:t> di Torino, Università di Bologna, Università della Calabria, Università di Catania</a:t>
            </a:r>
          </a:p>
          <a:p>
            <a:pPr lvl="1"/>
            <a:r>
              <a:rPr lang="en-US" sz="1200" dirty="0">
                <a:latin typeface="Arial" charset="0"/>
                <a:ea typeface="ＭＳ Ｐゴシック" charset="0"/>
              </a:rPr>
              <a:t>Austria: AMS AG</a:t>
            </a:r>
          </a:p>
          <a:p>
            <a:pPr lvl="1"/>
            <a:r>
              <a:rPr lang="en-US" sz="1200" dirty="0" err="1">
                <a:latin typeface="Arial" charset="0"/>
                <a:ea typeface="ＭＳ Ｐゴシック" charset="0"/>
              </a:rPr>
              <a:t>Belgio</a:t>
            </a:r>
            <a:r>
              <a:rPr lang="en-US" sz="1200" dirty="0">
                <a:latin typeface="Arial" charset="0"/>
                <a:ea typeface="ＭＳ Ｐゴシック" charset="0"/>
              </a:rPr>
              <a:t>: On Semiconductor</a:t>
            </a:r>
          </a:p>
          <a:p>
            <a:pPr lvl="1"/>
            <a:r>
              <a:rPr lang="en-US" sz="1200" dirty="0">
                <a:latin typeface="Arial" charset="0"/>
                <a:ea typeface="ＭＳ Ｐゴシック" charset="0"/>
              </a:rPr>
              <a:t>Germania: Infineon AG, </a:t>
            </a:r>
            <a:r>
              <a:rPr lang="en-US" sz="1200" dirty="0" err="1">
                <a:latin typeface="Arial" charset="0"/>
                <a:ea typeface="ＭＳ Ｐゴシック" charset="0"/>
              </a:rPr>
              <a:t>Insta</a:t>
            </a:r>
            <a:r>
              <a:rPr lang="en-US" sz="1200" dirty="0">
                <a:latin typeface="Arial" charset="0"/>
                <a:ea typeface="ＭＳ Ｐゴシック" charset="0"/>
              </a:rPr>
              <a:t> </a:t>
            </a:r>
            <a:r>
              <a:rPr lang="en-US" sz="1200" dirty="0" err="1">
                <a:latin typeface="Arial" charset="0"/>
                <a:ea typeface="ＭＳ Ｐゴシック" charset="0"/>
              </a:rPr>
              <a:t>Elektro</a:t>
            </a:r>
            <a:r>
              <a:rPr lang="en-US" sz="1200" dirty="0">
                <a:latin typeface="Arial" charset="0"/>
                <a:ea typeface="ＭＳ Ｐゴシック" charset="0"/>
              </a:rPr>
              <a:t> GmbH, NXP Germany, Telefunken semiconductors, </a:t>
            </a:r>
            <a:r>
              <a:rPr lang="en-US" sz="1200" dirty="0" err="1">
                <a:latin typeface="Arial" charset="0"/>
                <a:ea typeface="ＭＳ Ｐゴシック" charset="0"/>
              </a:rPr>
              <a:t>Fraunhofer</a:t>
            </a:r>
            <a:r>
              <a:rPr lang="en-US" sz="1200" dirty="0">
                <a:latin typeface="Arial" charset="0"/>
                <a:ea typeface="ＭＳ Ｐゴシック" charset="0"/>
              </a:rPr>
              <a:t> IISB, RWTH Aachen University</a:t>
            </a:r>
          </a:p>
          <a:p>
            <a:pPr lvl="1"/>
            <a:r>
              <a:rPr lang="en-US" sz="1200" dirty="0" err="1">
                <a:latin typeface="Arial" charset="0"/>
                <a:ea typeface="ＭＳ Ｐゴシック" charset="0"/>
              </a:rPr>
              <a:t>Spagna</a:t>
            </a:r>
            <a:r>
              <a:rPr lang="en-US" sz="1200" dirty="0">
                <a:latin typeface="Arial" charset="0"/>
                <a:ea typeface="ＭＳ Ｐゴシック" charset="0"/>
              </a:rPr>
              <a:t>: IQUADRAT, LEITAT, Centre </a:t>
            </a:r>
            <a:r>
              <a:rPr lang="en-US" sz="1200" dirty="0" err="1">
                <a:latin typeface="Arial" charset="0"/>
                <a:ea typeface="ＭＳ Ｐゴシック" charset="0"/>
              </a:rPr>
              <a:t>Tecnològic</a:t>
            </a:r>
            <a:r>
              <a:rPr lang="en-US" sz="1200" dirty="0">
                <a:latin typeface="Arial" charset="0"/>
                <a:ea typeface="ＭＳ Ｐゴシック" charset="0"/>
              </a:rPr>
              <a:t> de </a:t>
            </a:r>
            <a:r>
              <a:rPr lang="en-US" sz="1200" dirty="0" err="1">
                <a:latin typeface="Arial" charset="0"/>
                <a:ea typeface="ＭＳ Ｐゴシック" charset="0"/>
              </a:rPr>
              <a:t>Telecomunicacions</a:t>
            </a:r>
            <a:r>
              <a:rPr lang="en-US" sz="1200" dirty="0">
                <a:latin typeface="Arial" charset="0"/>
                <a:ea typeface="ＭＳ Ｐゴシック" charset="0"/>
              </a:rPr>
              <a:t> de </a:t>
            </a:r>
            <a:r>
              <a:rPr lang="en-US" sz="1200" dirty="0" err="1">
                <a:latin typeface="Arial" charset="0"/>
                <a:ea typeface="ＭＳ Ｐゴシック" charset="0"/>
              </a:rPr>
              <a:t>Catalunya</a:t>
            </a:r>
            <a:endParaRPr lang="en-US" sz="12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200" dirty="0" err="1">
                <a:latin typeface="Arial" charset="0"/>
                <a:ea typeface="ＭＳ Ｐゴシック" charset="0"/>
              </a:rPr>
              <a:t>Paesi</a:t>
            </a:r>
            <a:r>
              <a:rPr lang="en-US" sz="1200" dirty="0">
                <a:latin typeface="Arial" charset="0"/>
                <a:ea typeface="ＭＳ Ｐゴシック" charset="0"/>
              </a:rPr>
              <a:t> </a:t>
            </a:r>
            <a:r>
              <a:rPr lang="en-US" sz="1200" dirty="0" err="1">
                <a:latin typeface="Arial" charset="0"/>
                <a:ea typeface="ＭＳ Ｐゴシック" charset="0"/>
              </a:rPr>
              <a:t>Bassi</a:t>
            </a:r>
            <a:r>
              <a:rPr lang="en-US" sz="1200" dirty="0">
                <a:latin typeface="Arial" charset="0"/>
                <a:ea typeface="ＭＳ Ｐゴシック" charset="0"/>
              </a:rPr>
              <a:t>: HELIOX, NXP Semiconductors, TP Vision</a:t>
            </a:r>
          </a:p>
          <a:p>
            <a:pPr lvl="1"/>
            <a:r>
              <a:rPr lang="en-US" sz="1200" dirty="0" err="1">
                <a:latin typeface="Arial" charset="0"/>
                <a:ea typeface="ＭＳ Ｐゴシック" charset="0"/>
              </a:rPr>
              <a:t>Portogallo</a:t>
            </a:r>
            <a:r>
              <a:rPr lang="en-US" sz="1200" dirty="0">
                <a:latin typeface="Arial" charset="0"/>
                <a:ea typeface="ＭＳ Ｐゴシック" charset="0"/>
              </a:rPr>
              <a:t>: </a:t>
            </a:r>
            <a:r>
              <a:rPr lang="en-US" sz="1200" dirty="0" err="1">
                <a:latin typeface="Arial" charset="0"/>
                <a:ea typeface="ＭＳ Ｐゴシック" charset="0"/>
              </a:rPr>
              <a:t>Instituto</a:t>
            </a:r>
            <a:r>
              <a:rPr lang="en-US" sz="1200" dirty="0">
                <a:latin typeface="Arial" charset="0"/>
                <a:ea typeface="ＭＳ Ｐゴシック" charset="0"/>
              </a:rPr>
              <a:t> de </a:t>
            </a:r>
            <a:r>
              <a:rPr lang="en-US" sz="1200" dirty="0" err="1">
                <a:latin typeface="Arial" charset="0"/>
                <a:ea typeface="ＭＳ Ｐゴシック" charset="0"/>
              </a:rPr>
              <a:t>Telecomunicações</a:t>
            </a:r>
            <a:endParaRPr lang="en-US" sz="12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200" dirty="0" err="1">
                <a:latin typeface="Arial" charset="0"/>
                <a:ea typeface="ＭＳ Ｐゴシック" charset="0"/>
              </a:rPr>
              <a:t>Slovacchia</a:t>
            </a:r>
            <a:r>
              <a:rPr lang="en-US" sz="1200" dirty="0">
                <a:latin typeface="Arial" charset="0"/>
                <a:ea typeface="ＭＳ Ｐゴシック" charset="0"/>
              </a:rPr>
              <a:t>: Slovak University of Technology, R-DAS</a:t>
            </a:r>
          </a:p>
          <a:p>
            <a:pPr lvl="1"/>
            <a:r>
              <a:rPr lang="en-US" sz="1200" dirty="0">
                <a:latin typeface="Arial" charset="0"/>
                <a:ea typeface="ＭＳ Ｐゴシック" charset="0"/>
              </a:rPr>
              <a:t>Gran </a:t>
            </a:r>
            <a:r>
              <a:rPr lang="en-US" sz="1200" dirty="0" err="1">
                <a:latin typeface="Arial" charset="0"/>
                <a:ea typeface="ＭＳ Ｐゴシック" charset="0"/>
              </a:rPr>
              <a:t>Bretagna</a:t>
            </a:r>
            <a:r>
              <a:rPr lang="en-US" sz="1200" dirty="0">
                <a:latin typeface="Arial" charset="0"/>
                <a:ea typeface="ＭＳ Ｐゴシック" charset="0"/>
              </a:rPr>
              <a:t>: </a:t>
            </a:r>
            <a:r>
              <a:rPr lang="en-US" sz="1200" dirty="0" err="1">
                <a:latin typeface="Arial" charset="0"/>
                <a:ea typeface="ＭＳ Ｐゴシック" charset="0"/>
              </a:rPr>
              <a:t>Enecsys</a:t>
            </a:r>
            <a:r>
              <a:rPr lang="en-US" sz="1200" dirty="0">
                <a:latin typeface="Arial" charset="0"/>
                <a:ea typeface="ＭＳ Ｐゴシック" charset="0"/>
              </a:rPr>
              <a:t>, IQE, </a:t>
            </a:r>
            <a:r>
              <a:rPr lang="en-US" sz="1200" dirty="0" err="1">
                <a:latin typeface="Arial" charset="0"/>
                <a:ea typeface="ＭＳ Ｐゴシック" charset="0"/>
              </a:rPr>
              <a:t>Silvaco</a:t>
            </a:r>
            <a:r>
              <a:rPr lang="en-US" sz="1200" dirty="0">
                <a:latin typeface="Arial" charset="0"/>
                <a:ea typeface="ＭＳ Ｐゴシック" charset="0"/>
              </a:rPr>
              <a:t>, University of </a:t>
            </a:r>
            <a:r>
              <a:rPr lang="en-US" sz="1200" dirty="0" smtClean="0">
                <a:latin typeface="Arial" charset="0"/>
                <a:ea typeface="ＭＳ Ｐゴシック" charset="0"/>
              </a:rPr>
              <a:t>Sheffield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7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E2SG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Compito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UNICAL in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E2SG:</a:t>
            </a:r>
          </a:p>
          <a:p>
            <a:pPr lvl="1"/>
            <a:r>
              <a:rPr lang="en-US" dirty="0" err="1" smtClean="0"/>
              <a:t>modellazione</a:t>
            </a:r>
            <a:r>
              <a:rPr lang="en-US" dirty="0" smtClean="0"/>
              <a:t> e </a:t>
            </a:r>
            <a:r>
              <a:rPr lang="en-US" dirty="0" err="1" smtClean="0"/>
              <a:t>implementazione</a:t>
            </a:r>
            <a:r>
              <a:rPr lang="en-US" dirty="0" smtClean="0"/>
              <a:t> di </a:t>
            </a:r>
            <a:r>
              <a:rPr lang="en-US" dirty="0" err="1" smtClean="0"/>
              <a:t>strumenti</a:t>
            </a:r>
            <a:r>
              <a:rPr lang="en-US" dirty="0" smtClean="0"/>
              <a:t> di </a:t>
            </a:r>
            <a:r>
              <a:rPr lang="en-US" dirty="0" err="1" smtClean="0"/>
              <a:t>simulazione</a:t>
            </a:r>
            <a:r>
              <a:rPr lang="en-US" dirty="0" smtClean="0"/>
              <a:t> per </a:t>
            </a:r>
            <a:r>
              <a:rPr lang="en-US" dirty="0" err="1" smtClean="0"/>
              <a:t>dispositivi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 </a:t>
            </a:r>
            <a:r>
              <a:rPr lang="en-US" dirty="0"/>
              <a:t>switching </a:t>
            </a:r>
            <a:r>
              <a:rPr lang="en-US" dirty="0" err="1" smtClean="0"/>
              <a:t>basati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Si, e </a:t>
            </a:r>
            <a:r>
              <a:rPr lang="en-US" dirty="0" err="1" smtClean="0"/>
              <a:t>sviluppo</a:t>
            </a:r>
            <a:r>
              <a:rPr lang="en-US" dirty="0" smtClean="0"/>
              <a:t> di </a:t>
            </a:r>
            <a:r>
              <a:rPr lang="en-US" dirty="0" err="1" smtClean="0"/>
              <a:t>strumenti</a:t>
            </a:r>
            <a:r>
              <a:rPr lang="en-US" dirty="0" smtClean="0"/>
              <a:t> di </a:t>
            </a:r>
            <a:r>
              <a:rPr lang="en-US" dirty="0" err="1" smtClean="0"/>
              <a:t>ottimizzazione</a:t>
            </a:r>
            <a:r>
              <a:rPr lang="en-US" dirty="0" smtClean="0"/>
              <a:t> </a:t>
            </a:r>
            <a:r>
              <a:rPr lang="en-US" dirty="0" err="1" smtClean="0"/>
              <a:t>efficienti</a:t>
            </a:r>
            <a:endParaRPr lang="en-US" dirty="0" smtClean="0"/>
          </a:p>
          <a:p>
            <a:pPr lvl="1"/>
            <a:r>
              <a:rPr lang="en-US" dirty="0" err="1" smtClean="0"/>
              <a:t>metodi</a:t>
            </a:r>
            <a:r>
              <a:rPr lang="en-US" dirty="0" smtClean="0"/>
              <a:t> </a:t>
            </a:r>
            <a:r>
              <a:rPr lang="en-US" dirty="0" err="1" smtClean="0"/>
              <a:t>robusti</a:t>
            </a:r>
            <a:r>
              <a:rPr lang="en-US" dirty="0" smtClean="0"/>
              <a:t> per </a:t>
            </a:r>
            <a:r>
              <a:rPr lang="en-US" dirty="0" err="1" smtClean="0"/>
              <a:t>affrontare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 di </a:t>
            </a:r>
            <a:r>
              <a:rPr lang="en-US" dirty="0" err="1" smtClean="0"/>
              <a:t>sincronizzazione</a:t>
            </a:r>
            <a:r>
              <a:rPr lang="en-US" dirty="0" smtClean="0"/>
              <a:t> di </a:t>
            </a:r>
            <a:r>
              <a:rPr lang="en-US" dirty="0" err="1" smtClean="0"/>
              <a:t>segnale</a:t>
            </a:r>
            <a:r>
              <a:rPr lang="en-US" dirty="0" smtClean="0"/>
              <a:t> in </a:t>
            </a:r>
            <a:r>
              <a:rPr lang="en-US" dirty="0" err="1" smtClean="0"/>
              <a:t>tensioni</a:t>
            </a:r>
            <a:r>
              <a:rPr lang="en-US" dirty="0" smtClean="0"/>
              <a:t> e </a:t>
            </a:r>
            <a:r>
              <a:rPr lang="en-US" dirty="0" err="1" smtClean="0"/>
              <a:t>correnti</a:t>
            </a:r>
            <a:r>
              <a:rPr lang="en-US" dirty="0" smtClean="0"/>
              <a:t> di </a:t>
            </a:r>
            <a:r>
              <a:rPr lang="en-US" dirty="0" err="1" smtClean="0"/>
              <a:t>griglia</a:t>
            </a:r>
            <a:endParaRPr lang="en-US" dirty="0" smtClean="0"/>
          </a:p>
          <a:p>
            <a:pPr lvl="1"/>
            <a:r>
              <a:rPr lang="en-US" dirty="0"/>
              <a:t>design </a:t>
            </a:r>
            <a:r>
              <a:rPr lang="en-US" dirty="0" smtClean="0"/>
              <a:t>di </a:t>
            </a:r>
            <a:r>
              <a:rPr lang="en-US" dirty="0" err="1" smtClean="0"/>
              <a:t>nuovi</a:t>
            </a:r>
            <a:r>
              <a:rPr lang="en-US" dirty="0" smtClean="0"/>
              <a:t> smart meter </a:t>
            </a:r>
            <a:r>
              <a:rPr lang="en-US" dirty="0" err="1" smtClean="0"/>
              <a:t>distribuiti</a:t>
            </a:r>
            <a:r>
              <a:rPr lang="en-US" dirty="0" smtClean="0"/>
              <a:t> </a:t>
            </a:r>
            <a:r>
              <a:rPr lang="en-US" dirty="0" err="1" smtClean="0"/>
              <a:t>basati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WSAN (Wireless Sensors and Actuators Networks</a:t>
            </a:r>
            <a:r>
              <a:rPr lang="en-US" dirty="0" smtClean="0"/>
              <a:t>)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contesto</a:t>
            </a:r>
            <a:r>
              <a:rPr lang="en-US" dirty="0" smtClean="0"/>
              <a:t> di intra-grid in smart-home</a:t>
            </a:r>
          </a:p>
          <a:p>
            <a:pPr lvl="1"/>
            <a:r>
              <a:rPr lang="en-GB" dirty="0" smtClean="0"/>
              <a:t>network di </a:t>
            </a:r>
            <a:r>
              <a:rPr lang="en-GB" dirty="0" err="1" smtClean="0"/>
              <a:t>sensori</a:t>
            </a:r>
            <a:r>
              <a:rPr lang="en-GB" dirty="0" smtClean="0"/>
              <a:t> e </a:t>
            </a:r>
            <a:r>
              <a:rPr lang="en-GB" dirty="0" err="1" smtClean="0"/>
              <a:t>attuatori</a:t>
            </a:r>
            <a:r>
              <a:rPr lang="en-GB" dirty="0" smtClean="0"/>
              <a:t> wireless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contesto</a:t>
            </a:r>
            <a:r>
              <a:rPr lang="en-GB" dirty="0" smtClean="0"/>
              <a:t> di </a:t>
            </a:r>
            <a:r>
              <a:rPr lang="en-GB" dirty="0"/>
              <a:t>intra-grid </a:t>
            </a:r>
            <a:r>
              <a:rPr lang="en-GB" dirty="0" smtClean="0"/>
              <a:t>per </a:t>
            </a:r>
            <a:r>
              <a:rPr lang="en-GB" dirty="0" err="1" smtClean="0"/>
              <a:t>applicazioni</a:t>
            </a:r>
            <a:r>
              <a:rPr lang="en-GB" dirty="0" smtClean="0"/>
              <a:t> </a:t>
            </a:r>
            <a:r>
              <a:rPr lang="en-GB" dirty="0" err="1" smtClean="0"/>
              <a:t>distribuite</a:t>
            </a:r>
            <a:r>
              <a:rPr lang="it-IT" dirty="0" smtClean="0"/>
              <a:t> </a:t>
            </a:r>
            <a:endParaRPr lang="en-US" dirty="0" smtClean="0"/>
          </a:p>
          <a:p>
            <a:pPr lvl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26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r>
              <a:rPr lang="it-IT" sz="3600" dirty="0"/>
              <a:t>Grazie per l’attenzione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1450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Laboratorio di Fisica </a:t>
            </a:r>
            <a:r>
              <a:rPr lang="it-IT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Sperimentale e Modellizzazione Fisico-Matematica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Laboratorio di </a:t>
            </a:r>
            <a:r>
              <a:rPr lang="it-IT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Nanoscienza</a:t>
            </a: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di 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Superficie 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   (responsabile Prof. Lorenzo Caputi)</a:t>
            </a:r>
          </a:p>
          <a:p>
            <a:r>
              <a:rPr lang="it-IT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Laboratorio </a:t>
            </a:r>
            <a:r>
              <a:rPr lang="it-IT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di Modellazione di Sistemi Classici e </a:t>
            </a:r>
            <a:r>
              <a:rPr lang="it-IT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Quantistici   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(responsabile Prof. Giuseppe Alì)</a:t>
            </a:r>
          </a:p>
          <a:p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Laboratorio </a:t>
            </a: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di Fisica Nucleare e 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Subnucleare</a:t>
            </a: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lang="it-IT" dirty="0" smtClean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   (responsabile Prof. Marco </a:t>
            </a:r>
            <a:r>
              <a:rPr lang="it-IT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Schioppa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)</a:t>
            </a:r>
          </a:p>
          <a:p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Laboratorio </a:t>
            </a: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di Fisica della Soft </a:t>
            </a:r>
            <a:r>
              <a:rPr lang="it-IT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Matter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   (responsabile Prof. Nicola </a:t>
            </a:r>
            <a:r>
              <a:rPr lang="it-IT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Scaramuzza</a:t>
            </a:r>
            <a:r>
              <a:rPr lang="it-IT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40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Presentation of the model</a:t>
            </a:r>
            <a:endParaRPr lang="it-IT" dirty="0"/>
          </a:p>
        </p:txBody>
      </p:sp>
      <p:pic>
        <p:nvPicPr>
          <p:cNvPr id="4" name="Segnaposto contenuto 6" descr="slide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32" b="-45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0085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Matematica Industriale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 Matematica Industriale è un settore che si colloca idealmente tra matematica, fisica e ingegneria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Richiede la capacità di: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Analizzare problemi complessi, che nascono dalle applicazioni industriali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Modellarli in modo opportuno, usando metodi fisico-matematici avanzati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Risolvere i modelli numericamente, fornendo un ausilio alla progettazione industriale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 Matematica Industriale occupa quindi una posizione strategica tra Università e Industria</a:t>
            </a:r>
          </a:p>
        </p:txBody>
      </p:sp>
    </p:spTree>
    <p:extLst>
      <p:ext uri="{BB962C8B-B14F-4D97-AF65-F5344CB8AC3E}">
        <p14:creationId xmlns:p14="http://schemas.microsoft.com/office/powerpoint/2010/main" val="217252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Matematica Industriale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Esempio rilevante: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Industria microelettronica e nanoelettronica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Settore in rapida evoluzione che richiede competenze di Matematica Industriale (fisica, matematica e ingegneria):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Modellazione dei processi di fabbricazione dei dispositivi a semiconduttore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Modellazione del trasporto di carica nei dispositivi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Utilizzo dei modelli di trasporto per ottimizzare i parametri dei dispositivi in fase di design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3276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Matematica Industriale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attività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ricerca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Matematica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Industriale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svolte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dal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mio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gruppo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riguardano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principalmente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sz="2400" dirty="0" err="1">
                <a:latin typeface="Arial" charset="0"/>
                <a:ea typeface="ＭＳ Ｐゴシック" charset="0"/>
              </a:rPr>
              <a:t>Modellistica</a:t>
            </a:r>
            <a:r>
              <a:rPr lang="en-US" sz="2400" dirty="0">
                <a:latin typeface="Arial" charset="0"/>
                <a:ea typeface="ＭＳ Ｐゴシック" charset="0"/>
              </a:rPr>
              <a:t> </a:t>
            </a:r>
            <a:r>
              <a:rPr lang="en-US" sz="2400" dirty="0" err="1">
                <a:latin typeface="Arial" charset="0"/>
                <a:ea typeface="ＭＳ Ｐゴシック" charset="0"/>
              </a:rPr>
              <a:t>matematica</a:t>
            </a:r>
            <a:r>
              <a:rPr lang="en-US" sz="2400" dirty="0">
                <a:latin typeface="Arial" charset="0"/>
                <a:ea typeface="ＭＳ Ｐゴシック" charset="0"/>
              </a:rPr>
              <a:t> e </a:t>
            </a:r>
            <a:r>
              <a:rPr lang="en-US" sz="2400" dirty="0" err="1">
                <a:latin typeface="Arial" charset="0"/>
                <a:ea typeface="ＭＳ Ｐゴシック" charset="0"/>
              </a:rPr>
              <a:t>numerica</a:t>
            </a:r>
            <a:r>
              <a:rPr lang="en-US" sz="2400" dirty="0">
                <a:latin typeface="Arial" charset="0"/>
                <a:ea typeface="ＭＳ Ｐゴシック" charset="0"/>
              </a:rPr>
              <a:t> in </a:t>
            </a:r>
            <a:r>
              <a:rPr lang="en-US" sz="2400" dirty="0" err="1">
                <a:latin typeface="Arial" charset="0"/>
                <a:ea typeface="ＭＳ Ｐゴシック" charset="0"/>
              </a:rPr>
              <a:t>microelettronica</a:t>
            </a:r>
            <a:r>
              <a:rPr lang="en-US" sz="2400" dirty="0">
                <a:latin typeface="Arial" charset="0"/>
                <a:ea typeface="ＭＳ Ｐゴシック" charset="0"/>
              </a:rPr>
              <a:t> e </a:t>
            </a:r>
            <a:r>
              <a:rPr lang="en-US" sz="2400" dirty="0" err="1">
                <a:latin typeface="Arial" charset="0"/>
                <a:ea typeface="ＭＳ Ｐゴシック" charset="0"/>
              </a:rPr>
              <a:t>nanoelettronica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400" dirty="0" err="1">
                <a:latin typeface="Arial" charset="0"/>
                <a:ea typeface="ＭＳ Ｐゴシック" charset="0"/>
              </a:rPr>
              <a:t>Modelli</a:t>
            </a:r>
            <a:r>
              <a:rPr lang="en-US" sz="2400" dirty="0">
                <a:latin typeface="Arial" charset="0"/>
                <a:ea typeface="ＭＳ Ｐゴシック" charset="0"/>
              </a:rPr>
              <a:t> </a:t>
            </a:r>
            <a:r>
              <a:rPr lang="en-US" sz="2400" dirty="0" err="1">
                <a:latin typeface="Arial" charset="0"/>
                <a:ea typeface="ＭＳ Ｐゴシック" charset="0"/>
              </a:rPr>
              <a:t>macroscopici</a:t>
            </a:r>
            <a:r>
              <a:rPr lang="en-US" sz="2400" dirty="0">
                <a:latin typeface="Arial" charset="0"/>
                <a:ea typeface="ＭＳ Ｐゴシック" charset="0"/>
              </a:rPr>
              <a:t> di </a:t>
            </a:r>
            <a:r>
              <a:rPr lang="en-US" sz="2400" dirty="0" err="1">
                <a:latin typeface="Arial" charset="0"/>
                <a:ea typeface="ＭＳ Ｐゴシック" charset="0"/>
              </a:rPr>
              <a:t>trasporto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400" dirty="0" err="1">
                <a:latin typeface="Arial" charset="0"/>
                <a:ea typeface="ＭＳ Ｐゴシック" charset="0"/>
              </a:rPr>
              <a:t>Modelli</a:t>
            </a:r>
            <a:r>
              <a:rPr lang="en-US" sz="2400" dirty="0">
                <a:latin typeface="Arial" charset="0"/>
                <a:ea typeface="ＭＳ Ｐゴシック" charset="0"/>
              </a:rPr>
              <a:t> </a:t>
            </a:r>
            <a:r>
              <a:rPr lang="en-US" sz="2400" dirty="0" err="1">
                <a:latin typeface="Arial" charset="0"/>
                <a:ea typeface="ＭＳ Ｐゴシック" charset="0"/>
              </a:rPr>
              <a:t>cinetici</a:t>
            </a:r>
            <a:r>
              <a:rPr lang="en-US" sz="2400" dirty="0">
                <a:latin typeface="Arial" charset="0"/>
                <a:ea typeface="ＭＳ Ｐゴシック" charset="0"/>
              </a:rPr>
              <a:t> di </a:t>
            </a:r>
            <a:r>
              <a:rPr lang="en-US" sz="2400" dirty="0" err="1">
                <a:latin typeface="Arial" charset="0"/>
                <a:ea typeface="ＭＳ Ｐゴシック" charset="0"/>
              </a:rPr>
              <a:t>trasporto</a:t>
            </a:r>
            <a:r>
              <a:rPr lang="en-US" sz="2400" dirty="0">
                <a:latin typeface="Arial" charset="0"/>
                <a:ea typeface="ＭＳ Ｐゴシック" charset="0"/>
              </a:rPr>
              <a:t> </a:t>
            </a:r>
          </a:p>
          <a:p>
            <a:pPr lvl="1"/>
            <a:r>
              <a:rPr lang="en-US" sz="2400" dirty="0" err="1">
                <a:latin typeface="Arial" charset="0"/>
                <a:ea typeface="ＭＳ Ｐゴシック" charset="0"/>
              </a:rPr>
              <a:t>Modelli</a:t>
            </a:r>
            <a:r>
              <a:rPr lang="en-US" sz="2400" dirty="0">
                <a:latin typeface="Arial" charset="0"/>
                <a:ea typeface="ＭＳ Ｐゴシック" charset="0"/>
              </a:rPr>
              <a:t> </a:t>
            </a:r>
            <a:r>
              <a:rPr lang="en-US" sz="2400" dirty="0" err="1">
                <a:latin typeface="Arial" charset="0"/>
                <a:ea typeface="ＭＳ Ｐゴシック" charset="0"/>
              </a:rPr>
              <a:t>quantistici</a:t>
            </a:r>
            <a:r>
              <a:rPr lang="en-US" sz="2400" dirty="0">
                <a:latin typeface="Arial" charset="0"/>
                <a:ea typeface="ＭＳ Ｐゴシック" charset="0"/>
              </a:rPr>
              <a:t> di </a:t>
            </a:r>
            <a:r>
              <a:rPr lang="en-US" sz="2400" dirty="0" err="1">
                <a:latin typeface="Arial" charset="0"/>
                <a:ea typeface="ＭＳ Ｐゴシック" charset="0"/>
              </a:rPr>
              <a:t>trasporto</a:t>
            </a:r>
            <a:r>
              <a:rPr lang="en-US" sz="2400" dirty="0">
                <a:latin typeface="Arial" charset="0"/>
                <a:ea typeface="ＭＳ Ｐゴシック" charset="0"/>
              </a:rPr>
              <a:t> </a:t>
            </a:r>
          </a:p>
          <a:p>
            <a:pPr lvl="1"/>
            <a:r>
              <a:rPr lang="en-US" sz="2400" dirty="0" err="1">
                <a:latin typeface="Arial" charset="0"/>
                <a:ea typeface="ＭＳ Ｐゴシック" charset="0"/>
              </a:rPr>
              <a:t>Ottimizzazione</a:t>
            </a:r>
            <a:r>
              <a:rPr lang="en-US" sz="2400" dirty="0">
                <a:latin typeface="Arial" charset="0"/>
                <a:ea typeface="ＭＳ Ｐゴシック" charset="0"/>
              </a:rPr>
              <a:t> di </a:t>
            </a:r>
            <a:r>
              <a:rPr lang="en-US" sz="2400" dirty="0" err="1">
                <a:latin typeface="Arial" charset="0"/>
                <a:ea typeface="ＭＳ Ｐゴシック" charset="0"/>
              </a:rPr>
              <a:t>parametri</a:t>
            </a:r>
            <a:endParaRPr lang="en-US" sz="24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786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 POWER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LAST-POWER (Large Area silicon carbide Substrates and heTeroepitaxial GaN for POWER device applications), progetto della Joint Undertaking ENIAC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Obiettivo: creare una filiera europea di dispositivi di potenza basati su semiconduttori ad ampio band gap di alta qualità (150mm SiC e GaN), che comprenda: </a:t>
            </a:r>
          </a:p>
          <a:p>
            <a:pPr lvl="1"/>
            <a:r>
              <a:rPr lang="en-US" sz="2400" i="1">
                <a:latin typeface="Arial" charset="0"/>
                <a:ea typeface="ＭＳ Ｐゴシック" charset="0"/>
              </a:rPr>
              <a:t>Equipment</a:t>
            </a:r>
            <a:r>
              <a:rPr lang="en-US" sz="2400">
                <a:latin typeface="Arial" charset="0"/>
                <a:ea typeface="ＭＳ Ｐゴシック" charset="0"/>
              </a:rPr>
              <a:t> per crescita, processo e caratterizzazione 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Processi di crescita e fabbricazione di dispositivi (MOSFET, normally off JFET)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Caratterizzazione dei dispositivi </a:t>
            </a:r>
          </a:p>
          <a:p>
            <a:pPr lvl="1"/>
            <a:r>
              <a:rPr lang="en-US" sz="2400">
                <a:latin typeface="Arial" charset="0"/>
                <a:ea typeface="ＭＳ Ｐゴシック" charset="0"/>
              </a:rPr>
              <a:t>Packaging (per temperature fino a oltre 150°C)</a:t>
            </a:r>
          </a:p>
        </p:txBody>
      </p:sp>
    </p:spTree>
    <p:extLst>
      <p:ext uri="{BB962C8B-B14F-4D97-AF65-F5344CB8AC3E}">
        <p14:creationId xmlns:p14="http://schemas.microsoft.com/office/powerpoint/2010/main" val="425554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 POWER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Scopo: sviluppo di sistemi ad alta efficienza per applicazioni che richiedono una elevata potenza: telecomunicazioni,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automotive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 elettronica di consumo, elettrodomestici, applicazioni industriali, domotica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Partner:</a:t>
            </a:r>
          </a:p>
          <a:p>
            <a:pPr lvl="1"/>
            <a:r>
              <a:rPr lang="en-US" sz="1600" b="1">
                <a:latin typeface="Arial" charset="0"/>
                <a:ea typeface="ＭＳ Ｐゴシック" charset="0"/>
              </a:rPr>
              <a:t>Italia</a:t>
            </a:r>
            <a:r>
              <a:rPr lang="en-US" sz="1600">
                <a:latin typeface="Arial" charset="0"/>
                <a:ea typeface="ＭＳ Ｐゴシック" charset="0"/>
              </a:rPr>
              <a:t>: STMicroelectronics S.r.l.; LPE S.p.A.; CNR – Istituto per la Microelettronica e Microsistemi;  Epitaxial Technology Center S.r.l.; Consorzio Catania Ricerche; Università della Calabria</a:t>
            </a:r>
          </a:p>
          <a:p>
            <a:pPr lvl="1"/>
            <a:r>
              <a:rPr lang="en-US" sz="1600" b="1">
                <a:latin typeface="Arial" charset="0"/>
                <a:ea typeface="ＭＳ Ｐゴシック" charset="0"/>
              </a:rPr>
              <a:t>Grecia</a:t>
            </a:r>
            <a:r>
              <a:rPr lang="en-US" sz="1600">
                <a:latin typeface="Arial" charset="0"/>
                <a:ea typeface="ＭＳ Ｐゴシック" charset="0"/>
              </a:rPr>
              <a:t>: Foundation for Research &amp; Technology-Hellas - Institute of Electronic Structure &amp; Laser; Aristotle University of Thessaloniki</a:t>
            </a:r>
          </a:p>
          <a:p>
            <a:pPr lvl="1"/>
            <a:r>
              <a:rPr lang="en-US" sz="1600" b="1">
                <a:latin typeface="Arial" charset="0"/>
                <a:ea typeface="ＭＳ Ｐゴシック" charset="0"/>
              </a:rPr>
              <a:t>Francia</a:t>
            </a:r>
            <a:r>
              <a:rPr lang="en-US" sz="1600">
                <a:latin typeface="Arial" charset="0"/>
                <a:ea typeface="ＭＳ Ｐゴシック" charset="0"/>
              </a:rPr>
              <a:t>: Novasic S.A.</a:t>
            </a:r>
          </a:p>
          <a:p>
            <a:pPr lvl="1"/>
            <a:r>
              <a:rPr lang="en-US" sz="1600" b="1">
                <a:latin typeface="Arial" charset="0"/>
                <a:ea typeface="ＭＳ Ｐゴシック" charset="0"/>
              </a:rPr>
              <a:t>Polonia</a:t>
            </a:r>
            <a:r>
              <a:rPr lang="en-US" sz="1600">
                <a:latin typeface="Arial" charset="0"/>
                <a:ea typeface="ＭＳ Ｐゴシック" charset="0"/>
              </a:rPr>
              <a:t>: Instytut Wysokich Cisnien PAN Unipress; </a:t>
            </a:r>
          </a:p>
          <a:p>
            <a:pPr lvl="1"/>
            <a:r>
              <a:rPr lang="en-US" sz="1600" b="1">
                <a:latin typeface="Arial" charset="0"/>
                <a:ea typeface="ＭＳ Ｐゴシック" charset="0"/>
              </a:rPr>
              <a:t>Germania</a:t>
            </a:r>
            <a:r>
              <a:rPr lang="en-US" sz="1600">
                <a:latin typeface="Arial" charset="0"/>
                <a:ea typeface="ＭＳ Ｐゴシック" charset="0"/>
              </a:rPr>
              <a:t>: SiCrystal AG</a:t>
            </a:r>
          </a:p>
          <a:p>
            <a:pPr lvl="1"/>
            <a:r>
              <a:rPr lang="en-US" sz="1600" b="1">
                <a:latin typeface="Arial" charset="0"/>
                <a:ea typeface="ＭＳ Ｐゴシック" charset="0"/>
              </a:rPr>
              <a:t>Svezia</a:t>
            </a:r>
            <a:r>
              <a:rPr lang="en-US" sz="1600">
                <a:latin typeface="Arial" charset="0"/>
                <a:ea typeface="ＭＳ Ｐゴシック" charset="0"/>
              </a:rPr>
              <a:t>: SEPS Technologies AB; SenSiC AB; Acreo AB Department Nanoelectronics</a:t>
            </a:r>
            <a:endParaRPr lang="en-US" sz="180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82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LAST POWER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Compito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UNICAL in LAST POWER: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sviluppo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tool di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simulazione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accurati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per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dispositivi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al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SiC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e al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GaN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non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disponibili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nei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tool di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simulazione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sul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mercato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Problemi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principali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Assenza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standard per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materiali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SiC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GaN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Rilevanza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fenomeni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fisici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non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presenti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nel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Si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elevata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densità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trappole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nell’ossido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gate per MOSFET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SiC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effetti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confinamento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quantistico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per JFET in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GaN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/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AlGaN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Elevate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dimensioni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dei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dispositivi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(diverse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decine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 micron)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60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Asse">
  <a:themeElements>
    <a:clrScheme name="1_Asse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1_Ass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0000"/>
        </a:solidFill>
        <a:ln w="9525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0000"/>
        </a:solidFill>
        <a:ln w="9525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sse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sse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sse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sse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sse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sse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sse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sse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6656</TotalTime>
  <Words>1195</Words>
  <Application>Microsoft Macintosh PowerPoint</Application>
  <PresentationFormat>Presentazione su schermo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1_Asse</vt:lpstr>
      <vt:lpstr>Presentazione di PowerPoint</vt:lpstr>
      <vt:lpstr>Laboratorio di Fisica Sperimentale e Modellizzazione Fisico-Matematica</vt:lpstr>
      <vt:lpstr>Presentation of the model</vt:lpstr>
      <vt:lpstr>Matematica Industriale</vt:lpstr>
      <vt:lpstr>Matematica Industriale</vt:lpstr>
      <vt:lpstr>Matematica Industriale</vt:lpstr>
      <vt:lpstr>LAST POWER</vt:lpstr>
      <vt:lpstr>LAST POWER</vt:lpstr>
      <vt:lpstr>LAST POWER</vt:lpstr>
      <vt:lpstr>LAST POWER</vt:lpstr>
      <vt:lpstr>LAST POWER</vt:lpstr>
      <vt:lpstr>LAST POWER</vt:lpstr>
      <vt:lpstr>ERG</vt:lpstr>
      <vt:lpstr>ERG</vt:lpstr>
      <vt:lpstr>ERG</vt:lpstr>
      <vt:lpstr>E2SG</vt:lpstr>
      <vt:lpstr>E2SG</vt:lpstr>
      <vt:lpstr>E2SG</vt:lpstr>
      <vt:lpstr>Presentazione di PowerPoint</vt:lpstr>
    </vt:vector>
  </TitlesOfParts>
  <Company>Università della Calabria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Dipartimento di Linguistica</dc:creator>
  <cp:lastModifiedBy>Giuseppe</cp:lastModifiedBy>
  <cp:revision>773</cp:revision>
  <dcterms:created xsi:type="dcterms:W3CDTF">2010-06-24T07:23:04Z</dcterms:created>
  <dcterms:modified xsi:type="dcterms:W3CDTF">2015-11-26T09:47:48Z</dcterms:modified>
</cp:coreProperties>
</file>