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58" r:id="rId3"/>
    <p:sldId id="264" r:id="rId4"/>
    <p:sldId id="262" r:id="rId5"/>
    <p:sldId id="267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9" autoAdjust="0"/>
    <p:restoredTop sz="98182" autoAdjust="0"/>
  </p:normalViewPr>
  <p:slideViewPr>
    <p:cSldViewPr>
      <p:cViewPr>
        <p:scale>
          <a:sx n="66" d="100"/>
          <a:sy n="66" d="100"/>
        </p:scale>
        <p:origin x="-93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34" tIns="45716" rIns="91434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4" tIns="45716" rIns="91434" bIns="45716" rtlCol="0"/>
          <a:lstStyle>
            <a:lvl1pPr algn="r">
              <a:defRPr sz="1200"/>
            </a:lvl1pPr>
          </a:lstStyle>
          <a:p>
            <a:fld id="{A5DFAE93-53C4-4AE1-9AB6-392C44697CB0}" type="datetimeFigureOut">
              <a:rPr lang="it-IT" smtClean="0"/>
              <a:t>02/11/2015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6" rIns="91434" bIns="45716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4" tIns="45716" rIns="91434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34" tIns="45716" rIns="91434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4" tIns="45716" rIns="91434" bIns="45716" rtlCol="0" anchor="b"/>
          <a:lstStyle>
            <a:lvl1pPr algn="r">
              <a:defRPr sz="1200"/>
            </a:lvl1pPr>
          </a:lstStyle>
          <a:p>
            <a:fld id="{9E6DC73E-F19E-4BAC-B61D-4CE5E67CC3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50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4213844-D989-4B5F-BD3C-A5F916F35612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13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5F3-F20E-4B45-9456-4F7F001C063C}" type="datetimeFigureOut">
              <a:rPr lang="it-IT" smtClean="0"/>
              <a:t>02/11/2015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B9F1-7058-4896-8DF1-7EE7E4D7C8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52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5F3-F20E-4B45-9456-4F7F001C063C}" type="datetimeFigureOut">
              <a:rPr lang="it-IT" smtClean="0"/>
              <a:t>02/11/2015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B9F1-7058-4896-8DF1-7EE7E4D7C8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65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5F3-F20E-4B45-9456-4F7F001C063C}" type="datetimeFigureOut">
              <a:rPr lang="it-IT" smtClean="0"/>
              <a:t>02/11/2015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B9F1-7058-4896-8DF1-7EE7E4D7C8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28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5F3-F20E-4B45-9456-4F7F001C063C}" type="datetimeFigureOut">
              <a:rPr lang="it-IT" smtClean="0"/>
              <a:t>02/11/2015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B9F1-7058-4896-8DF1-7EE7E4D7C8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87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5F3-F20E-4B45-9456-4F7F001C063C}" type="datetimeFigureOut">
              <a:rPr lang="it-IT" smtClean="0"/>
              <a:t>02/11/2015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B9F1-7058-4896-8DF1-7EE7E4D7C8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77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5F3-F20E-4B45-9456-4F7F001C063C}" type="datetimeFigureOut">
              <a:rPr lang="it-IT" smtClean="0"/>
              <a:t>02/11/2015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B9F1-7058-4896-8DF1-7EE7E4D7C8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86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5F3-F20E-4B45-9456-4F7F001C063C}" type="datetimeFigureOut">
              <a:rPr lang="it-IT" smtClean="0"/>
              <a:t>02/11/2015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B9F1-7058-4896-8DF1-7EE7E4D7C8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40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5F3-F20E-4B45-9456-4F7F001C063C}" type="datetimeFigureOut">
              <a:rPr lang="it-IT" smtClean="0"/>
              <a:t>02/11/2015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B9F1-7058-4896-8DF1-7EE7E4D7C8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67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5F3-F20E-4B45-9456-4F7F001C063C}" type="datetimeFigureOut">
              <a:rPr lang="it-IT" smtClean="0"/>
              <a:t>02/11/2015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B9F1-7058-4896-8DF1-7EE7E4D7C8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51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5F3-F20E-4B45-9456-4F7F001C063C}" type="datetimeFigureOut">
              <a:rPr lang="it-IT" smtClean="0"/>
              <a:t>02/11/2015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B9F1-7058-4896-8DF1-7EE7E4D7C8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96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05F3-F20E-4B45-9456-4F7F001C063C}" type="datetimeFigureOut">
              <a:rPr lang="it-IT" smtClean="0"/>
              <a:t>02/11/2015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B9F1-7058-4896-8DF1-7EE7E4D7C8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1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905F3-F20E-4B45-9456-4F7F001C063C}" type="datetimeFigureOut">
              <a:rPr lang="it-IT" smtClean="0"/>
              <a:t>02/11/2015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B9F1-7058-4896-8DF1-7EE7E4D7C8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89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tmp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ck_ClustersMay13.pdf - Adobe Acrobat Pr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3" t="38742" r="29333" b="17140"/>
          <a:stretch/>
        </p:blipFill>
        <p:spPr>
          <a:xfrm>
            <a:off x="251520" y="1196752"/>
            <a:ext cx="2943107" cy="1873949"/>
          </a:xfrm>
          <a:prstGeom prst="rect">
            <a:avLst/>
          </a:prstGeom>
        </p:spPr>
      </p:pic>
      <p:pic>
        <p:nvPicPr>
          <p:cNvPr id="4" name="Picture 3" descr="Beck_ClustersMay13.pdf - Adobe Acrobat Pro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30223" r="28333" b="15425"/>
          <a:stretch/>
        </p:blipFill>
        <p:spPr>
          <a:xfrm>
            <a:off x="3347864" y="1593881"/>
            <a:ext cx="2373173" cy="1458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493" y="821888"/>
            <a:ext cx="2203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  <a:latin typeface="+mn-lt"/>
              </a:rPr>
              <a:t>Clustering in nuclei</a:t>
            </a:r>
            <a:endParaRPr lang="it-IT" sz="2000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6" name="Connettore 1 14"/>
          <p:cNvCxnSpPr/>
          <p:nvPr/>
        </p:nvCxnSpPr>
        <p:spPr bwMode="auto">
          <a:xfrm>
            <a:off x="-3957" y="692696"/>
            <a:ext cx="91440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2064"/>
            <a:ext cx="1385299" cy="72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asellaDiTesto 8"/>
          <p:cNvSpPr txBox="1"/>
          <p:nvPr/>
        </p:nvSpPr>
        <p:spPr>
          <a:xfrm>
            <a:off x="3491881" y="732106"/>
            <a:ext cx="48748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CC"/>
                </a:solidFill>
                <a:latin typeface="+mn-lt"/>
              </a:rPr>
              <a:t>Cluster structure appears close to the decay thresholds </a:t>
            </a:r>
          </a:p>
          <a:p>
            <a:pPr algn="ctr"/>
            <a:endParaRPr lang="en-US" sz="800" b="1" dirty="0">
              <a:solidFill>
                <a:srgbClr val="0033CC"/>
              </a:solidFill>
              <a:latin typeface="+mn-lt"/>
            </a:endParaRPr>
          </a:p>
          <a:p>
            <a:pPr algn="ctr"/>
            <a:r>
              <a:rPr lang="en-US" sz="1400" b="1" dirty="0" smtClean="0">
                <a:solidFill>
                  <a:srgbClr val="0033CC"/>
                </a:solidFill>
                <a:latin typeface="+mn-lt"/>
              </a:rPr>
              <a:t>The interest in nuclear clustering has been pushed strongly due to the study of </a:t>
            </a:r>
            <a:r>
              <a:rPr lang="en-US" sz="1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neutron-rich and exotic weakly-bound nuclei</a:t>
            </a:r>
          </a:p>
        </p:txBody>
      </p:sp>
      <p:pic>
        <p:nvPicPr>
          <p:cNvPr id="27" name="Immagine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1579">
            <a:off x="8030931" y="-67757"/>
            <a:ext cx="1043818" cy="7397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roup 27"/>
          <p:cNvGrpSpPr/>
          <p:nvPr/>
        </p:nvGrpSpPr>
        <p:grpSpPr>
          <a:xfrm>
            <a:off x="3509162" y="3276385"/>
            <a:ext cx="5383318" cy="3104943"/>
            <a:chOff x="752967" y="664578"/>
            <a:chExt cx="8206392" cy="5719535"/>
          </a:xfrm>
        </p:grpSpPr>
        <p:pic>
          <p:nvPicPr>
            <p:cNvPr id="29" name="Picture 2" descr="F:\Production\Conferenze\prova_chart.png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21" r="39144"/>
            <a:stretch/>
          </p:blipFill>
          <p:spPr bwMode="auto">
            <a:xfrm>
              <a:off x="752967" y="1066488"/>
              <a:ext cx="8206392" cy="5211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asellaDiTesto 1"/>
            <p:cNvSpPr txBox="1"/>
            <p:nvPr/>
          </p:nvSpPr>
          <p:spPr>
            <a:xfrm>
              <a:off x="978889" y="664578"/>
              <a:ext cx="2001085" cy="368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baseline="30000" dirty="0" smtClean="0">
                  <a:solidFill>
                    <a:schemeClr val="bg2">
                      <a:lumMod val="10000"/>
                    </a:schemeClr>
                  </a:solidFill>
                </a:rPr>
                <a:t>132</a:t>
              </a:r>
              <a:r>
                <a:rPr lang="en-US" sz="900" b="1" dirty="0" smtClean="0">
                  <a:solidFill>
                    <a:schemeClr val="bg2">
                      <a:lumMod val="10000"/>
                    </a:schemeClr>
                  </a:solidFill>
                </a:rPr>
                <a:t>Sn + </a:t>
              </a:r>
              <a:r>
                <a:rPr lang="en-US" sz="900" b="1" baseline="30000" dirty="0" smtClean="0">
                  <a:solidFill>
                    <a:schemeClr val="bg2">
                      <a:lumMod val="10000"/>
                    </a:schemeClr>
                  </a:solidFill>
                </a:rPr>
                <a:t>27</a:t>
              </a:r>
              <a:r>
                <a:rPr lang="en-US" sz="900" b="1" dirty="0" smtClean="0">
                  <a:solidFill>
                    <a:schemeClr val="bg2">
                      <a:lumMod val="10000"/>
                    </a:schemeClr>
                  </a:solidFill>
                </a:rPr>
                <a:t>Al @ 11 </a:t>
              </a:r>
              <a:r>
                <a:rPr lang="en-US" sz="900" b="1" dirty="0" err="1" smtClean="0">
                  <a:solidFill>
                    <a:schemeClr val="bg2">
                      <a:lumMod val="10000"/>
                    </a:schemeClr>
                  </a:solidFill>
                </a:rPr>
                <a:t>AMeV</a:t>
              </a:r>
              <a:endParaRPr lang="en-US" sz="9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1" name="Rettangolo 33"/>
            <p:cNvSpPr/>
            <p:nvPr/>
          </p:nvSpPr>
          <p:spPr>
            <a:xfrm>
              <a:off x="5619965" y="2345290"/>
              <a:ext cx="1613266" cy="180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ttangolo 34"/>
            <p:cNvSpPr/>
            <p:nvPr/>
          </p:nvSpPr>
          <p:spPr>
            <a:xfrm>
              <a:off x="4420758" y="3339548"/>
              <a:ext cx="1395054" cy="180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ttangolo 28"/>
            <p:cNvSpPr/>
            <p:nvPr/>
          </p:nvSpPr>
          <p:spPr>
            <a:xfrm>
              <a:off x="1824965" y="5149760"/>
              <a:ext cx="263854" cy="180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Connettore 1 22"/>
            <p:cNvCxnSpPr/>
            <p:nvPr/>
          </p:nvCxnSpPr>
          <p:spPr>
            <a:xfrm>
              <a:off x="1811946" y="5327936"/>
              <a:ext cx="644253" cy="105617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ttangolo 13"/>
            <p:cNvSpPr/>
            <p:nvPr/>
          </p:nvSpPr>
          <p:spPr>
            <a:xfrm>
              <a:off x="2456199" y="5216084"/>
              <a:ext cx="2336058" cy="11680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onnettore 1 64"/>
            <p:cNvCxnSpPr/>
            <p:nvPr/>
          </p:nvCxnSpPr>
          <p:spPr>
            <a:xfrm>
              <a:off x="2075384" y="5327936"/>
              <a:ext cx="2716873" cy="104992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po 18"/>
            <p:cNvGrpSpPr/>
            <p:nvPr/>
          </p:nvGrpSpPr>
          <p:grpSpPr>
            <a:xfrm>
              <a:off x="2487697" y="5243163"/>
              <a:ext cx="2279262" cy="1114456"/>
              <a:chOff x="2769801" y="5535114"/>
              <a:chExt cx="1850256" cy="734953"/>
            </a:xfrm>
            <a:effectLst>
              <a:outerShdw blurRad="50800" dir="5400000" algn="ctr" rotWithShape="0">
                <a:srgbClr val="000000">
                  <a:alpha val="43137"/>
                </a:srgbClr>
              </a:outerShdw>
              <a:reflection blurRad="6350" stA="52000" endA="300" endPos="35000" dist="76200" dir="5400000" sy="-100000" algn="bl" rotWithShape="0"/>
            </a:effectLst>
          </p:grpSpPr>
          <p:sp>
            <p:nvSpPr>
              <p:cNvPr id="90" name="Rettangolo 26"/>
              <p:cNvSpPr/>
              <p:nvPr/>
            </p:nvSpPr>
            <p:spPr>
              <a:xfrm>
                <a:off x="2769801" y="5535114"/>
                <a:ext cx="462564" cy="36551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28 </a:t>
                </a:r>
                <a:r>
                  <a:rPr lang="en-US" sz="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</a:t>
                </a:r>
                <a:endParaRPr lang="it-IT" sz="800" dirty="0"/>
              </a:p>
            </p:txBody>
          </p:sp>
          <p:sp>
            <p:nvSpPr>
              <p:cNvPr id="91" name="Rettangolo 27"/>
              <p:cNvSpPr/>
              <p:nvPr/>
            </p:nvSpPr>
            <p:spPr>
              <a:xfrm>
                <a:off x="3232366" y="5595730"/>
                <a:ext cx="462565" cy="36551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 dirty="0"/>
              </a:p>
            </p:txBody>
          </p:sp>
          <p:sp>
            <p:nvSpPr>
              <p:cNvPr id="92" name="Rettangolo 29"/>
              <p:cNvSpPr/>
              <p:nvPr/>
            </p:nvSpPr>
            <p:spPr>
              <a:xfrm>
                <a:off x="3694929" y="5535114"/>
                <a:ext cx="462564" cy="36551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 </a:t>
                </a:r>
                <a:r>
                  <a:rPr lang="en-US" sz="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</a:t>
                </a:r>
                <a:endParaRPr lang="it-IT" sz="800" dirty="0"/>
              </a:p>
            </p:txBody>
          </p:sp>
          <p:grpSp>
            <p:nvGrpSpPr>
              <p:cNvPr id="93" name="Gruppo 12"/>
              <p:cNvGrpSpPr/>
              <p:nvPr/>
            </p:nvGrpSpPr>
            <p:grpSpPr>
              <a:xfrm>
                <a:off x="2769801" y="5904549"/>
                <a:ext cx="1387692" cy="365518"/>
                <a:chOff x="2769801" y="5904549"/>
                <a:chExt cx="1387692" cy="365518"/>
              </a:xfrm>
            </p:grpSpPr>
            <p:sp>
              <p:nvSpPr>
                <p:cNvPr id="95" name="Rettangolo 24"/>
                <p:cNvSpPr/>
                <p:nvPr/>
              </p:nvSpPr>
              <p:spPr>
                <a:xfrm>
                  <a:off x="2769801" y="5904549"/>
                  <a:ext cx="462564" cy="365518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b="1" baseline="30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27</a:t>
                  </a:r>
                  <a:r>
                    <a:rPr lang="en-US" sz="8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Al</a:t>
                  </a:r>
                  <a:endParaRPr lang="it-IT" sz="800" dirty="0"/>
                </a:p>
              </p:txBody>
            </p:sp>
            <p:sp>
              <p:nvSpPr>
                <p:cNvPr id="96" name="Rettangolo 31"/>
                <p:cNvSpPr/>
                <p:nvPr/>
              </p:nvSpPr>
              <p:spPr>
                <a:xfrm>
                  <a:off x="3232365" y="5904549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97" name="Rettangolo 36"/>
                <p:cNvSpPr/>
                <p:nvPr/>
              </p:nvSpPr>
              <p:spPr>
                <a:xfrm>
                  <a:off x="3694929" y="5904549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</p:grpSp>
          <p:sp>
            <p:nvSpPr>
              <p:cNvPr id="94" name="Rettangolo 37"/>
              <p:cNvSpPr/>
              <p:nvPr/>
            </p:nvSpPr>
            <p:spPr>
              <a:xfrm>
                <a:off x="4157493" y="5535114"/>
                <a:ext cx="462564" cy="36551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 dirty="0"/>
              </a:p>
            </p:txBody>
          </p:sp>
        </p:grpSp>
        <p:cxnSp>
          <p:nvCxnSpPr>
            <p:cNvPr id="38" name="Connettore 1 79"/>
            <p:cNvCxnSpPr/>
            <p:nvPr/>
          </p:nvCxnSpPr>
          <p:spPr>
            <a:xfrm flipH="1">
              <a:off x="2487697" y="3519572"/>
              <a:ext cx="1900193" cy="9118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94"/>
            <p:cNvCxnSpPr/>
            <p:nvPr/>
          </p:nvCxnSpPr>
          <p:spPr>
            <a:xfrm>
              <a:off x="5815812" y="3519572"/>
              <a:ext cx="2825635" cy="89475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uppo 4"/>
            <p:cNvGrpSpPr/>
            <p:nvPr/>
          </p:nvGrpSpPr>
          <p:grpSpPr>
            <a:xfrm>
              <a:off x="2456199" y="3920204"/>
              <a:ext cx="6185248" cy="511200"/>
              <a:chOff x="2456199" y="3920204"/>
              <a:chExt cx="6185248" cy="511200"/>
            </a:xfrm>
          </p:grpSpPr>
          <p:grpSp>
            <p:nvGrpSpPr>
              <p:cNvPr id="74" name="Gruppo 15"/>
              <p:cNvGrpSpPr/>
              <p:nvPr/>
            </p:nvGrpSpPr>
            <p:grpSpPr>
              <a:xfrm>
                <a:off x="2480553" y="3935854"/>
                <a:ext cx="6140370" cy="477153"/>
                <a:chOff x="3241988" y="4461837"/>
                <a:chExt cx="5556532" cy="365518"/>
              </a:xfrm>
              <a:effectLst>
                <a:reflection blurRad="6350" stA="52000" endA="300" endPos="35000" dist="76200" dir="5400000" sy="-100000" algn="bl" rotWithShape="0"/>
              </a:effectLst>
            </p:grpSpPr>
            <p:sp>
              <p:nvSpPr>
                <p:cNvPr id="78" name="Rettangolo 39"/>
                <p:cNvSpPr/>
                <p:nvPr/>
              </p:nvSpPr>
              <p:spPr>
                <a:xfrm>
                  <a:off x="4178587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b="1" baseline="30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87</a:t>
                  </a:r>
                  <a:r>
                    <a:rPr lang="en-US" sz="6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Rb</a:t>
                  </a:r>
                </a:p>
                <a:p>
                  <a:pPr algn="ctr"/>
                  <a:r>
                    <a:rPr lang="it-IT" sz="5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1,6 10</a:t>
                  </a:r>
                  <a:r>
                    <a:rPr lang="it-IT" sz="500" b="1" baseline="30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8</a:t>
                  </a:r>
                  <a:endParaRPr lang="it-IT" sz="500" baseline="30000" dirty="0"/>
                </a:p>
              </p:txBody>
            </p:sp>
            <p:sp>
              <p:nvSpPr>
                <p:cNvPr id="79" name="Rettangolo 40"/>
                <p:cNvSpPr/>
                <p:nvPr/>
              </p:nvSpPr>
              <p:spPr>
                <a:xfrm>
                  <a:off x="4641151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80" name="Rettangolo 41"/>
                <p:cNvSpPr/>
                <p:nvPr/>
              </p:nvSpPr>
              <p:spPr>
                <a:xfrm>
                  <a:off x="5103715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81" name="Rettangolo 42"/>
                <p:cNvSpPr/>
                <p:nvPr/>
              </p:nvSpPr>
              <p:spPr>
                <a:xfrm>
                  <a:off x="5566279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82" name="Rettangolo 43"/>
                <p:cNvSpPr/>
                <p:nvPr/>
              </p:nvSpPr>
              <p:spPr>
                <a:xfrm>
                  <a:off x="6028843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83" name="Rettangolo 44"/>
                <p:cNvSpPr/>
                <p:nvPr/>
              </p:nvSpPr>
              <p:spPr>
                <a:xfrm>
                  <a:off x="6491407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84" name="Rettangolo 45"/>
                <p:cNvSpPr/>
                <p:nvPr/>
              </p:nvSpPr>
              <p:spPr>
                <a:xfrm>
                  <a:off x="6948264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85" name="Rettangolo 46"/>
                <p:cNvSpPr/>
                <p:nvPr/>
              </p:nvSpPr>
              <p:spPr>
                <a:xfrm>
                  <a:off x="7410828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86" name="Rettangolo 47"/>
                <p:cNvSpPr/>
                <p:nvPr/>
              </p:nvSpPr>
              <p:spPr>
                <a:xfrm>
                  <a:off x="7873392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87" name="Rettangolo 48"/>
                <p:cNvSpPr/>
                <p:nvPr/>
              </p:nvSpPr>
              <p:spPr>
                <a:xfrm>
                  <a:off x="8335956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b="1" baseline="30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96</a:t>
                  </a:r>
                  <a:r>
                    <a:rPr lang="en-US" sz="6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Rb</a:t>
                  </a:r>
                  <a:endParaRPr lang="en-US" sz="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it-IT" sz="5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2,0 10</a:t>
                  </a:r>
                  <a:r>
                    <a:rPr lang="it-IT" sz="500" b="1" baseline="30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7</a:t>
                  </a:r>
                  <a:endParaRPr lang="it-IT" sz="500" baseline="30000" dirty="0"/>
                </a:p>
              </p:txBody>
            </p:sp>
            <p:sp>
              <p:nvSpPr>
                <p:cNvPr id="88" name="Rettangolo 49"/>
                <p:cNvSpPr/>
                <p:nvPr/>
              </p:nvSpPr>
              <p:spPr>
                <a:xfrm>
                  <a:off x="3716023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89" name="Rettangolo 50"/>
                <p:cNvSpPr/>
                <p:nvPr/>
              </p:nvSpPr>
              <p:spPr>
                <a:xfrm>
                  <a:off x="3241988" y="4461837"/>
                  <a:ext cx="462564" cy="3655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</p:grpSp>
          <p:sp>
            <p:nvSpPr>
              <p:cNvPr id="75" name="Rettangolo 90"/>
              <p:cNvSpPr/>
              <p:nvPr/>
            </p:nvSpPr>
            <p:spPr>
              <a:xfrm>
                <a:off x="7093319" y="3937178"/>
                <a:ext cx="511167" cy="47715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94</a:t>
                </a:r>
                <a:r>
                  <a:rPr lang="en-US" sz="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Rb</a:t>
                </a:r>
                <a:endParaRPr lang="en-US" sz="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it-IT" sz="5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2,7 10</a:t>
                </a:r>
                <a:r>
                  <a:rPr lang="it-IT" sz="500" b="1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endParaRPr lang="it-IT" sz="500" baseline="30000" dirty="0"/>
              </a:p>
            </p:txBody>
          </p:sp>
          <p:sp>
            <p:nvSpPr>
              <p:cNvPr id="76" name="Rettangolo 87"/>
              <p:cNvSpPr/>
              <p:nvPr/>
            </p:nvSpPr>
            <p:spPr>
              <a:xfrm>
                <a:off x="2456199" y="3920204"/>
                <a:ext cx="6185248" cy="5112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ttangolo 60"/>
              <p:cNvSpPr/>
              <p:nvPr/>
            </p:nvSpPr>
            <p:spPr>
              <a:xfrm>
                <a:off x="2471227" y="4018716"/>
                <a:ext cx="525872" cy="340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6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85</a:t>
                </a:r>
                <a:r>
                  <a:rPr lang="en-US" sz="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Rb</a:t>
                </a:r>
                <a:endParaRPr lang="en-US" sz="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41" name="Connettore 1 96"/>
            <p:cNvCxnSpPr/>
            <p:nvPr/>
          </p:nvCxnSpPr>
          <p:spPr>
            <a:xfrm flipV="1">
              <a:off x="7259100" y="1596079"/>
              <a:ext cx="1325198" cy="74921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uppo 93"/>
            <p:cNvGrpSpPr/>
            <p:nvPr/>
          </p:nvGrpSpPr>
          <p:grpSpPr>
            <a:xfrm>
              <a:off x="959894" y="1567529"/>
              <a:ext cx="7624404" cy="576000"/>
              <a:chOff x="959894" y="1567529"/>
              <a:chExt cx="7624404" cy="576000"/>
            </a:xfrm>
          </p:grpSpPr>
          <p:grpSp>
            <p:nvGrpSpPr>
              <p:cNvPr id="53" name="Gruppo 67"/>
              <p:cNvGrpSpPr/>
              <p:nvPr/>
            </p:nvGrpSpPr>
            <p:grpSpPr>
              <a:xfrm>
                <a:off x="2901799" y="1596078"/>
                <a:ext cx="5649333" cy="523726"/>
                <a:chOff x="3716023" y="4461837"/>
                <a:chExt cx="5082497" cy="365518"/>
              </a:xfrm>
              <a:effectLst>
                <a:reflection blurRad="6350" stA="52000" endA="300" endPos="35000" dist="88900" dir="5400000" sy="-100000" algn="bl" rotWithShape="0"/>
              </a:effectLst>
            </p:grpSpPr>
            <p:sp>
              <p:nvSpPr>
                <p:cNvPr id="63" name="Rettangolo 68"/>
                <p:cNvSpPr/>
                <p:nvPr/>
              </p:nvSpPr>
              <p:spPr>
                <a:xfrm>
                  <a:off x="4178587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64" name="Rettangolo 69"/>
                <p:cNvSpPr/>
                <p:nvPr/>
              </p:nvSpPr>
              <p:spPr>
                <a:xfrm>
                  <a:off x="4641151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Rettangolo 70"/>
                <p:cNvSpPr/>
                <p:nvPr/>
              </p:nvSpPr>
              <p:spPr>
                <a:xfrm>
                  <a:off x="5103715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66" name="Rettangolo 71"/>
                <p:cNvSpPr/>
                <p:nvPr/>
              </p:nvSpPr>
              <p:spPr>
                <a:xfrm>
                  <a:off x="5566279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67" name="Rettangolo 72"/>
                <p:cNvSpPr/>
                <p:nvPr/>
              </p:nvSpPr>
              <p:spPr>
                <a:xfrm>
                  <a:off x="6028843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68" name="Rettangolo 73"/>
                <p:cNvSpPr/>
                <p:nvPr/>
              </p:nvSpPr>
              <p:spPr>
                <a:xfrm>
                  <a:off x="6491407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69" name="Rettangolo 74"/>
                <p:cNvSpPr/>
                <p:nvPr/>
              </p:nvSpPr>
              <p:spPr>
                <a:xfrm>
                  <a:off x="6948264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70" name="Rettangolo 75"/>
                <p:cNvSpPr/>
                <p:nvPr/>
              </p:nvSpPr>
              <p:spPr>
                <a:xfrm>
                  <a:off x="7410828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71" name="Rettangolo 76"/>
                <p:cNvSpPr/>
                <p:nvPr/>
              </p:nvSpPr>
              <p:spPr>
                <a:xfrm>
                  <a:off x="7873392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  <p:sp>
              <p:nvSpPr>
                <p:cNvPr id="72" name="Rettangolo 77"/>
                <p:cNvSpPr/>
                <p:nvPr/>
              </p:nvSpPr>
              <p:spPr>
                <a:xfrm>
                  <a:off x="8335956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b="1" baseline="30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132</a:t>
                  </a:r>
                  <a:r>
                    <a:rPr lang="en-US" sz="6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Sn</a:t>
                  </a:r>
                  <a:endParaRPr lang="en-US" sz="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it-IT" sz="5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2,0 10</a:t>
                  </a:r>
                  <a:r>
                    <a:rPr lang="it-IT" sz="500" b="1" baseline="30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7</a:t>
                  </a:r>
                  <a:endParaRPr lang="it-IT" sz="500" baseline="30000" dirty="0"/>
                </a:p>
              </p:txBody>
            </p:sp>
            <p:sp>
              <p:nvSpPr>
                <p:cNvPr id="73" name="Rettangolo 78"/>
                <p:cNvSpPr/>
                <p:nvPr/>
              </p:nvSpPr>
              <p:spPr>
                <a:xfrm>
                  <a:off x="3716023" y="4461837"/>
                  <a:ext cx="462564" cy="36551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 dirty="0"/>
                </a:p>
              </p:txBody>
            </p:sp>
          </p:grpSp>
          <p:sp>
            <p:nvSpPr>
              <p:cNvPr id="54" name="Rettangolo 81"/>
              <p:cNvSpPr/>
              <p:nvPr/>
            </p:nvSpPr>
            <p:spPr>
              <a:xfrm>
                <a:off x="2045309" y="1595322"/>
                <a:ext cx="514152" cy="5237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  <a:effectLst>
                <a:reflection blurRad="6350" stA="52000" endA="300" endPos="35000" dist="88900" dir="5400000" sy="-100000" algn="bl" rotWithShape="0"/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116</a:t>
                </a:r>
                <a:r>
                  <a:rPr lang="en-US" sz="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Sn</a:t>
                </a:r>
                <a:endParaRPr lang="en-US" sz="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ettangolo 82"/>
              <p:cNvSpPr/>
              <p:nvPr/>
            </p:nvSpPr>
            <p:spPr>
              <a:xfrm>
                <a:off x="2704298" y="1864527"/>
                <a:ext cx="65142" cy="653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ttangolo 83"/>
              <p:cNvSpPr/>
              <p:nvPr/>
            </p:nvSpPr>
            <p:spPr>
              <a:xfrm>
                <a:off x="2799952" y="1864527"/>
                <a:ext cx="65142" cy="653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ttangolo 80"/>
              <p:cNvSpPr/>
              <p:nvPr/>
            </p:nvSpPr>
            <p:spPr>
              <a:xfrm>
                <a:off x="3925948" y="1596077"/>
                <a:ext cx="514152" cy="5237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124</a:t>
                </a:r>
                <a:r>
                  <a:rPr lang="en-US" sz="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Sn</a:t>
                </a:r>
                <a:endParaRPr lang="en-US" sz="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ettangolo 85"/>
              <p:cNvSpPr/>
              <p:nvPr/>
            </p:nvSpPr>
            <p:spPr>
              <a:xfrm>
                <a:off x="2608644" y="1863287"/>
                <a:ext cx="62489" cy="6660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ttangolo 86"/>
              <p:cNvSpPr/>
              <p:nvPr/>
            </p:nvSpPr>
            <p:spPr>
              <a:xfrm>
                <a:off x="7002024" y="1593587"/>
                <a:ext cx="514152" cy="52372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130</a:t>
                </a:r>
                <a:r>
                  <a:rPr lang="en-US" sz="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Sn</a:t>
                </a:r>
                <a:endParaRPr lang="en-US" sz="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it-IT" sz="5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1,6 10</a:t>
                </a:r>
                <a:r>
                  <a:rPr lang="it-IT" sz="5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endParaRPr lang="it-IT" sz="500" baseline="30000" dirty="0"/>
              </a:p>
            </p:txBody>
          </p:sp>
          <p:sp>
            <p:nvSpPr>
              <p:cNvPr id="60" name="Rettangolo 88"/>
              <p:cNvSpPr/>
              <p:nvPr/>
            </p:nvSpPr>
            <p:spPr>
              <a:xfrm>
                <a:off x="1511503" y="1595322"/>
                <a:ext cx="514152" cy="5237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  <a:effectLst>
                <a:reflection blurRad="6350" stA="52000" endA="300" endPos="35000" dist="88900" dir="5400000" sy="-100000" algn="bl" rotWithShape="0"/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ettangolo 89"/>
              <p:cNvSpPr/>
              <p:nvPr/>
            </p:nvSpPr>
            <p:spPr>
              <a:xfrm>
                <a:off x="978889" y="1594998"/>
                <a:ext cx="532614" cy="52372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  <a:effectLst>
                <a:reflection blurRad="6350" stA="52000" endA="300" endPos="35000" dist="88900" dir="5400000" sy="-100000" algn="bl" rotWithShape="0"/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114</a:t>
                </a:r>
                <a:r>
                  <a:rPr lang="en-US" sz="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Sn</a:t>
                </a:r>
                <a:endParaRPr lang="en-US" sz="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ettangolo 84"/>
              <p:cNvSpPr/>
              <p:nvPr/>
            </p:nvSpPr>
            <p:spPr>
              <a:xfrm>
                <a:off x="959894" y="1567529"/>
                <a:ext cx="7624404" cy="576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3" name="Connettore 1 97"/>
            <p:cNvCxnSpPr/>
            <p:nvPr/>
          </p:nvCxnSpPr>
          <p:spPr>
            <a:xfrm>
              <a:off x="4197144" y="2143529"/>
              <a:ext cx="1394505" cy="20176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asellaDiTesto 98"/>
            <p:cNvSpPr txBox="1"/>
            <p:nvPr/>
          </p:nvSpPr>
          <p:spPr>
            <a:xfrm>
              <a:off x="958142" y="1066488"/>
              <a:ext cx="2361024" cy="368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baseline="30000" dirty="0" smtClean="0">
                  <a:solidFill>
                    <a:schemeClr val="bg2">
                      <a:lumMod val="10000"/>
                    </a:schemeClr>
                  </a:solidFill>
                </a:rPr>
                <a:t>130-132</a:t>
              </a:r>
              <a:r>
                <a:rPr lang="en-US" sz="900" b="1" dirty="0" smtClean="0">
                  <a:solidFill>
                    <a:schemeClr val="bg2">
                      <a:lumMod val="10000"/>
                    </a:schemeClr>
                  </a:solidFill>
                </a:rPr>
                <a:t>Sn + </a:t>
              </a:r>
              <a:r>
                <a:rPr lang="en-US" sz="900" b="1" baseline="30000" dirty="0" smtClean="0">
                  <a:solidFill>
                    <a:schemeClr val="bg2">
                      <a:lumMod val="10000"/>
                    </a:schemeClr>
                  </a:solidFill>
                </a:rPr>
                <a:t>30-28</a:t>
              </a:r>
              <a:r>
                <a:rPr lang="en-US" sz="900" b="1" dirty="0" smtClean="0">
                  <a:solidFill>
                    <a:schemeClr val="bg2">
                      <a:lumMod val="10000"/>
                    </a:schemeClr>
                  </a:solidFill>
                </a:rPr>
                <a:t>Si @ 11 </a:t>
              </a:r>
              <a:r>
                <a:rPr lang="en-US" sz="900" b="1" dirty="0" err="1" smtClean="0">
                  <a:solidFill>
                    <a:schemeClr val="bg2">
                      <a:lumMod val="10000"/>
                    </a:schemeClr>
                  </a:solidFill>
                </a:rPr>
                <a:t>AMeV</a:t>
              </a:r>
              <a:endParaRPr lang="en-US" sz="9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5" name="Rettangolo 38"/>
            <p:cNvSpPr/>
            <p:nvPr/>
          </p:nvSpPr>
          <p:spPr>
            <a:xfrm>
              <a:off x="1039404" y="664578"/>
              <a:ext cx="2457809" cy="7712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CasellaDiTesto 99"/>
            <p:cNvSpPr txBox="1"/>
            <p:nvPr/>
          </p:nvSpPr>
          <p:spPr>
            <a:xfrm>
              <a:off x="967668" y="2457137"/>
              <a:ext cx="1464226" cy="396864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b="1" baseline="30000" dirty="0" smtClean="0">
                  <a:solidFill>
                    <a:schemeClr val="bg2">
                      <a:lumMod val="10000"/>
                    </a:schemeClr>
                  </a:solidFill>
                </a:rPr>
                <a:t>114-116</a:t>
              </a:r>
              <a:r>
                <a:rPr lang="en-US" sz="800" b="1" dirty="0" smtClean="0">
                  <a:solidFill>
                    <a:schemeClr val="bg2">
                      <a:lumMod val="10000"/>
                    </a:schemeClr>
                  </a:solidFill>
                </a:rPr>
                <a:t>Sn + </a:t>
              </a:r>
              <a:r>
                <a:rPr lang="en-US" sz="800" b="1" baseline="30000" dirty="0" smtClean="0">
                  <a:solidFill>
                    <a:schemeClr val="bg2">
                      <a:lumMod val="10000"/>
                    </a:schemeClr>
                  </a:solidFill>
                </a:rPr>
                <a:t>30-28</a:t>
              </a:r>
              <a:r>
                <a:rPr lang="en-US" sz="800" b="1" dirty="0" smtClean="0">
                  <a:solidFill>
                    <a:schemeClr val="bg2">
                      <a:lumMod val="10000"/>
                    </a:schemeClr>
                  </a:solidFill>
                </a:rPr>
                <a:t>Si</a:t>
              </a:r>
              <a:endParaRPr lang="en-US" sz="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47" name="Gruppo 51"/>
            <p:cNvGrpSpPr/>
            <p:nvPr/>
          </p:nvGrpSpPr>
          <p:grpSpPr>
            <a:xfrm>
              <a:off x="7244092" y="4795361"/>
              <a:ext cx="1354264" cy="752463"/>
              <a:chOff x="5628414" y="4695513"/>
              <a:chExt cx="1354264" cy="752463"/>
            </a:xfrm>
          </p:grpSpPr>
          <p:sp>
            <p:nvSpPr>
              <p:cNvPr id="51" name="CasellaDiTesto 100"/>
              <p:cNvSpPr txBox="1"/>
              <p:nvPr/>
            </p:nvSpPr>
            <p:spPr>
              <a:xfrm>
                <a:off x="5628414" y="4695513"/>
                <a:ext cx="1354264" cy="396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baseline="30000" dirty="0" smtClean="0">
                    <a:solidFill>
                      <a:schemeClr val="bg2">
                        <a:lumMod val="10000"/>
                      </a:schemeClr>
                    </a:solidFill>
                  </a:rPr>
                  <a:t>94-96</a:t>
                </a:r>
                <a:r>
                  <a:rPr lang="en-US" sz="80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Rb + </a:t>
                </a:r>
                <a:r>
                  <a:rPr lang="en-US" sz="800" b="1" baseline="30000" dirty="0" smtClean="0">
                    <a:solidFill>
                      <a:schemeClr val="bg2">
                        <a:lumMod val="10000"/>
                      </a:schemeClr>
                    </a:solidFill>
                  </a:rPr>
                  <a:t>30-28</a:t>
                </a:r>
                <a:r>
                  <a:rPr lang="en-US" sz="80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Si</a:t>
                </a:r>
                <a:endParaRPr lang="en-US" sz="8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2" name="CasellaDiTesto 101"/>
              <p:cNvSpPr txBox="1"/>
              <p:nvPr/>
            </p:nvSpPr>
            <p:spPr>
              <a:xfrm>
                <a:off x="5628414" y="5051112"/>
                <a:ext cx="1354264" cy="396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baseline="30000" dirty="0" smtClean="0">
                    <a:solidFill>
                      <a:schemeClr val="bg2">
                        <a:lumMod val="10000"/>
                      </a:schemeClr>
                    </a:solidFill>
                  </a:rPr>
                  <a:t>85-87</a:t>
                </a:r>
                <a:r>
                  <a:rPr lang="en-US" sz="80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Rb + </a:t>
                </a:r>
                <a:r>
                  <a:rPr lang="en-US" sz="800" b="1" baseline="30000" dirty="0" smtClean="0">
                    <a:solidFill>
                      <a:schemeClr val="bg2">
                        <a:lumMod val="10000"/>
                      </a:schemeClr>
                    </a:solidFill>
                  </a:rPr>
                  <a:t>30-28</a:t>
                </a:r>
                <a:r>
                  <a:rPr lang="en-US" sz="80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Si</a:t>
                </a:r>
                <a:endParaRPr lang="en-US" sz="8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sp>
          <p:nvSpPr>
            <p:cNvPr id="48" name="Rettangolo 102"/>
            <p:cNvSpPr/>
            <p:nvPr/>
          </p:nvSpPr>
          <p:spPr>
            <a:xfrm>
              <a:off x="7280232" y="4775898"/>
              <a:ext cx="1507493" cy="7249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103"/>
            <p:cNvSpPr/>
            <p:nvPr/>
          </p:nvSpPr>
          <p:spPr>
            <a:xfrm>
              <a:off x="3510551" y="4775898"/>
              <a:ext cx="1464489" cy="368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900" b="1" dirty="0" smtClean="0">
                  <a:solidFill>
                    <a:schemeClr val="bg2">
                      <a:lumMod val="25000"/>
                    </a:schemeClr>
                  </a:solidFill>
                </a:rPr>
                <a:t>STABLE targets</a:t>
              </a:r>
              <a:endParaRPr lang="en-US" sz="900" b="1" dirty="0"/>
            </a:p>
          </p:txBody>
        </p:sp>
        <p:sp>
          <p:nvSpPr>
            <p:cNvPr id="50" name="Esplosione 1 105"/>
            <p:cNvSpPr/>
            <p:nvPr/>
          </p:nvSpPr>
          <p:spPr>
            <a:xfrm>
              <a:off x="5692609" y="4138612"/>
              <a:ext cx="1680790" cy="1230997"/>
            </a:xfrm>
            <a:prstGeom prst="irregularSeal1">
              <a:avLst/>
            </a:prstGeom>
            <a:solidFill>
              <a:srgbClr val="CC0000">
                <a:alpha val="45882"/>
              </a:srgbClr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SPES</a:t>
              </a:r>
            </a:p>
            <a:p>
              <a:pPr algn="ctr"/>
              <a:r>
                <a:rPr lang="it-IT" sz="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</a:t>
              </a:r>
              <a:r>
                <a:rPr lang="it-IT" sz="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 </a:t>
              </a:r>
              <a:r>
                <a:rPr lang="it-IT" sz="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Beams</a:t>
              </a:r>
              <a:r>
                <a:rPr lang="it-IT" sz="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! </a:t>
              </a:r>
            </a:p>
            <a:p>
              <a:pPr algn="ctr"/>
              <a:r>
                <a:rPr lang="it-IT" sz="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(I /40)</a:t>
              </a:r>
              <a:endParaRPr lang="en-US" sz="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3510371" y="3120785"/>
            <a:ext cx="5454117" cy="3476567"/>
          </a:xfrm>
          <a:prstGeom prst="rect">
            <a:avLst/>
          </a:prstGeom>
          <a:noFill/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7867" y="5949280"/>
            <a:ext cx="88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  <a:latin typeface="+mn-lt"/>
              </a:rPr>
              <a:t>SPES</a:t>
            </a:r>
            <a:endParaRPr lang="it-IT" sz="28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6026825" y="1806104"/>
            <a:ext cx="2490823" cy="1120001"/>
            <a:chOff x="499184" y="2379846"/>
            <a:chExt cx="2490823" cy="1120001"/>
          </a:xfrm>
        </p:grpSpPr>
        <p:grpSp>
          <p:nvGrpSpPr>
            <p:cNvPr id="102" name="Group 101"/>
            <p:cNvGrpSpPr/>
            <p:nvPr/>
          </p:nvGrpSpPr>
          <p:grpSpPr>
            <a:xfrm>
              <a:off x="499184" y="2379846"/>
              <a:ext cx="2490823" cy="1120001"/>
              <a:chOff x="3700787" y="4022310"/>
              <a:chExt cx="3454432" cy="1229545"/>
            </a:xfrm>
          </p:grpSpPr>
          <p:sp>
            <p:nvSpPr>
              <p:cNvPr id="105" name="CasellaDiTesto 23"/>
              <p:cNvSpPr txBox="1"/>
              <p:nvPr/>
            </p:nvSpPr>
            <p:spPr>
              <a:xfrm>
                <a:off x="3898671" y="4778824"/>
                <a:ext cx="3122064" cy="473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US" sz="11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Pre-equilibrium processes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Coalescence </a:t>
                </a:r>
                <a:r>
                  <a:rPr lang="en-US" sz="11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vs Preformation</a:t>
                </a:r>
                <a:endParaRPr lang="en-US" sz="11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3700787" y="4022310"/>
                <a:ext cx="3454432" cy="1229545"/>
                <a:chOff x="3700787" y="4022310"/>
                <a:chExt cx="3454432" cy="1229545"/>
              </a:xfrm>
            </p:grpSpPr>
            <p:sp>
              <p:nvSpPr>
                <p:cNvPr id="107" name="Rettangolo 22"/>
                <p:cNvSpPr/>
                <p:nvPr/>
              </p:nvSpPr>
              <p:spPr>
                <a:xfrm>
                  <a:off x="3907790" y="4059132"/>
                  <a:ext cx="3086173" cy="2871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en-US" sz="1100" dirty="0" smtClean="0">
                      <a:ln w="11430"/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WHAT ABOUT HEAVIER SYSTEMS ?</a:t>
                  </a:r>
                  <a:endParaRPr lang="en-US" sz="1100" dirty="0">
                    <a:ln w="11430"/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108" name="Rettangolo 1"/>
                <p:cNvSpPr/>
                <p:nvPr/>
              </p:nvSpPr>
              <p:spPr>
                <a:xfrm>
                  <a:off x="3700787" y="4022310"/>
                  <a:ext cx="3454432" cy="1229545"/>
                </a:xfrm>
                <a:prstGeom prst="rect">
                  <a:avLst/>
                </a:prstGeom>
                <a:noFill/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3" name="TextBox 102"/>
            <p:cNvSpPr txBox="1"/>
            <p:nvPr/>
          </p:nvSpPr>
          <p:spPr>
            <a:xfrm>
              <a:off x="576300" y="2636912"/>
              <a:ext cx="23177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Cluster </a:t>
              </a:r>
              <a:r>
                <a:rPr lang="it-IT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emission</a:t>
              </a:r>
              <a:r>
                <a:rPr lang="it-IT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, transfer and </a:t>
              </a:r>
              <a:r>
                <a:rPr lang="it-IT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capture</a:t>
              </a:r>
              <a:r>
                <a:rPr lang="it-IT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in </a:t>
              </a:r>
              <a:r>
                <a:rPr lang="it-IT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nuclear</a:t>
              </a:r>
              <a:r>
                <a:rPr lang="it-IT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r>
                <a:rPr lang="it-IT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reactions</a:t>
              </a:r>
              <a:r>
                <a:rPr lang="it-IT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endPara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11561" y="2924944"/>
              <a:ext cx="23042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P.E. </a:t>
              </a:r>
              <a:r>
                <a:rPr lang="it-IT" sz="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Hodgson</a:t>
              </a:r>
              <a:r>
                <a:rPr lang="it-IT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, E. </a:t>
              </a:r>
              <a:r>
                <a:rPr lang="it-IT" sz="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Betàk</a:t>
              </a:r>
              <a:r>
                <a:rPr lang="it-IT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, </a:t>
              </a:r>
              <a:r>
                <a:rPr lang="it-IT" sz="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Phys</a:t>
              </a:r>
              <a:r>
                <a:rPr lang="it-IT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Report 374 (2003) 1</a:t>
              </a:r>
              <a:endParaRPr lang="it-IT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09" name="Gruppo 13"/>
          <p:cNvGrpSpPr/>
          <p:nvPr/>
        </p:nvGrpSpPr>
        <p:grpSpPr>
          <a:xfrm>
            <a:off x="8316416" y="882577"/>
            <a:ext cx="629581" cy="746223"/>
            <a:chOff x="953720" y="1684043"/>
            <a:chExt cx="2154361" cy="2415724"/>
          </a:xfrm>
        </p:grpSpPr>
        <p:pic>
          <p:nvPicPr>
            <p:cNvPr id="110" name="Picture 4" descr="File:MO l.gif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953720" y="1684043"/>
              <a:ext cx="2154361" cy="130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4" descr="File:MO l.gif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953720" y="2972732"/>
              <a:ext cx="2154361" cy="1127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2197026" y="116632"/>
            <a:ext cx="494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Due linee di ricerca: </a:t>
            </a:r>
            <a:r>
              <a:rPr lang="it-IT" sz="2800" b="1" dirty="0" smtClean="0">
                <a:solidFill>
                  <a:schemeClr val="accent2"/>
                </a:solidFill>
              </a:rPr>
              <a:t>SPES, FAZIA</a:t>
            </a:r>
            <a:endParaRPr lang="it-IT" sz="2800" b="1" dirty="0">
              <a:solidFill>
                <a:schemeClr val="accent2"/>
              </a:solidFill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43617" y="3140968"/>
            <a:ext cx="3436287" cy="3456071"/>
            <a:chOff x="-36512" y="3356992"/>
            <a:chExt cx="3436287" cy="3456071"/>
          </a:xfrm>
        </p:grpSpPr>
        <p:sp>
          <p:nvSpPr>
            <p:cNvPr id="17" name="TextBox 16"/>
            <p:cNvSpPr txBox="1"/>
            <p:nvPr/>
          </p:nvSpPr>
          <p:spPr>
            <a:xfrm>
              <a:off x="539552" y="3501008"/>
              <a:ext cx="21337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err="1" smtClean="0">
                  <a:solidFill>
                    <a:srgbClr val="C00000"/>
                  </a:solidFill>
                  <a:latin typeface="+mn-lt"/>
                </a:rPr>
                <a:t>Isospin</a:t>
              </a:r>
              <a:r>
                <a:rPr lang="it-IT" sz="2000" b="1" dirty="0" smtClean="0">
                  <a:solidFill>
                    <a:srgbClr val="C00000"/>
                  </a:solidFill>
                  <a:latin typeface="+mn-lt"/>
                </a:rPr>
                <a:t> with FAZIA</a:t>
              </a:r>
              <a:endParaRPr lang="it-IT" sz="20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99876" y="3993388"/>
              <a:ext cx="3015115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Isospin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 </a:t>
              </a: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dependence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 of in-medium </a:t>
              </a: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effective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 </a:t>
              </a: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interaction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 </a:t>
              </a:r>
            </a:p>
            <a:p>
              <a:pPr algn="ctr"/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plays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 </a:t>
              </a: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important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 </a:t>
              </a: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role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 in nuclei and </a:t>
              </a: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neutron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 </a:t>
              </a: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stars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. </a:t>
              </a:r>
              <a:endParaRPr lang="it-IT" sz="1400" b="1" dirty="0">
                <a:solidFill>
                  <a:srgbClr val="0033CC"/>
                </a:solidFill>
                <a:latin typeface="+mn-lt"/>
              </a:endParaRPr>
            </a:p>
            <a:p>
              <a:pPr algn="ctr"/>
              <a:endParaRPr lang="it-IT" sz="900" b="1" dirty="0" smtClean="0">
                <a:solidFill>
                  <a:srgbClr val="0033CC"/>
                </a:solidFill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Proton and </a:t>
              </a: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neutron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 </a:t>
              </a: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exchange</a:t>
              </a:r>
              <a:endParaRPr lang="it-IT" sz="1400" b="1" dirty="0" smtClean="0">
                <a:solidFill>
                  <a:srgbClr val="0033CC"/>
                </a:solidFill>
                <a:latin typeface="+mn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Isospin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 </a:t>
              </a: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Drift</a:t>
              </a:r>
              <a:r>
                <a:rPr lang="it-IT" sz="1400" b="1" dirty="0" smtClean="0">
                  <a:solidFill>
                    <a:srgbClr val="0033CC"/>
                  </a:solidFill>
                  <a:latin typeface="+mn-lt"/>
                </a:rPr>
                <a:t> and </a:t>
              </a:r>
              <a:r>
                <a:rPr lang="it-IT" sz="1400" b="1" dirty="0" err="1" smtClean="0">
                  <a:solidFill>
                    <a:srgbClr val="0033CC"/>
                  </a:solidFill>
                  <a:latin typeface="+mn-lt"/>
                </a:rPr>
                <a:t>Diffusion</a:t>
              </a:r>
              <a:endParaRPr lang="it-IT" sz="1400" b="1" dirty="0">
                <a:solidFill>
                  <a:srgbClr val="0033CC"/>
                </a:solidFill>
                <a:latin typeface="+mn-lt"/>
              </a:endParaRPr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-36512" y="5543348"/>
              <a:ext cx="1597264" cy="1269715"/>
              <a:chOff x="325437" y="3268664"/>
              <a:chExt cx="2036763" cy="1547813"/>
            </a:xfrm>
          </p:grpSpPr>
          <p:grpSp>
            <p:nvGrpSpPr>
              <p:cNvPr id="164" name="Group 47"/>
              <p:cNvGrpSpPr>
                <a:grpSpLocks/>
              </p:cNvGrpSpPr>
              <p:nvPr/>
            </p:nvGrpSpPr>
            <p:grpSpPr bwMode="auto">
              <a:xfrm>
                <a:off x="1014417" y="3602038"/>
                <a:ext cx="814388" cy="533400"/>
                <a:chOff x="4527" y="3120"/>
                <a:chExt cx="513" cy="336"/>
              </a:xfrm>
            </p:grpSpPr>
            <p:sp>
              <p:nvSpPr>
                <p:cNvPr id="183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4896" y="3312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rgbClr val="99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Line 49"/>
                <p:cNvSpPr>
                  <a:spLocks noChangeShapeType="1"/>
                </p:cNvSpPr>
                <p:nvPr/>
              </p:nvSpPr>
              <p:spPr bwMode="auto">
                <a:xfrm>
                  <a:off x="4560" y="331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rgbClr val="99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4527" y="3120"/>
                  <a:ext cx="447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GB" sz="1200" b="1" dirty="0">
                      <a:solidFill>
                        <a:srgbClr val="CC0000"/>
                      </a:solidFill>
                      <a:latin typeface="Times New Roman" charset="0"/>
                    </a:rPr>
                    <a:t>n drift</a:t>
                  </a:r>
                  <a:endParaRPr lang="en-GB" sz="1200" b="1" dirty="0">
                    <a:latin typeface="Times New Roman" charset="0"/>
                  </a:endParaRPr>
                </a:p>
              </p:txBody>
            </p:sp>
          </p:grpSp>
          <p:grpSp>
            <p:nvGrpSpPr>
              <p:cNvPr id="165" name="Group 51"/>
              <p:cNvGrpSpPr>
                <a:grpSpLocks/>
              </p:cNvGrpSpPr>
              <p:nvPr/>
            </p:nvGrpSpPr>
            <p:grpSpPr bwMode="auto">
              <a:xfrm>
                <a:off x="325437" y="3268664"/>
                <a:ext cx="2036763" cy="1547813"/>
                <a:chOff x="205" y="2059"/>
                <a:chExt cx="1283" cy="975"/>
              </a:xfrm>
            </p:grpSpPr>
            <p:sp>
              <p:nvSpPr>
                <p:cNvPr id="166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571" y="2059"/>
                  <a:ext cx="917" cy="2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11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charset="0"/>
                    </a:rPr>
                    <a:t>Isospin drift</a:t>
                  </a:r>
                </a:p>
              </p:txBody>
            </p:sp>
            <p:grpSp>
              <p:nvGrpSpPr>
                <p:cNvPr id="167" name="Group 53"/>
                <p:cNvGrpSpPr>
                  <a:grpSpLocks/>
                </p:cNvGrpSpPr>
                <p:nvPr/>
              </p:nvGrpSpPr>
              <p:grpSpPr bwMode="auto">
                <a:xfrm>
                  <a:off x="205" y="2065"/>
                  <a:ext cx="1283" cy="969"/>
                  <a:chOff x="205" y="2065"/>
                  <a:chExt cx="1283" cy="969"/>
                </a:xfrm>
              </p:grpSpPr>
              <p:sp>
                <p:nvSpPr>
                  <p:cNvPr id="168" name="Freeform 54"/>
                  <p:cNvSpPr>
                    <a:spLocks/>
                  </p:cNvSpPr>
                  <p:nvPr/>
                </p:nvSpPr>
                <p:spPr bwMode="auto">
                  <a:xfrm>
                    <a:off x="576" y="2509"/>
                    <a:ext cx="672" cy="240"/>
                  </a:xfrm>
                  <a:custGeom>
                    <a:avLst/>
                    <a:gdLst>
                      <a:gd name="T0" fmla="*/ 0 w 672"/>
                      <a:gd name="T1" fmla="*/ 0 h 240"/>
                      <a:gd name="T2" fmla="*/ 336 w 672"/>
                      <a:gd name="T3" fmla="*/ 240 h 240"/>
                      <a:gd name="T4" fmla="*/ 672 w 672"/>
                      <a:gd name="T5" fmla="*/ 0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72" h="240">
                        <a:moveTo>
                          <a:pt x="0" y="0"/>
                        </a:moveTo>
                        <a:cubicBezTo>
                          <a:pt x="112" y="120"/>
                          <a:pt x="224" y="240"/>
                          <a:pt x="336" y="240"/>
                        </a:cubicBezTo>
                        <a:cubicBezTo>
                          <a:pt x="448" y="240"/>
                          <a:pt x="560" y="120"/>
                          <a:pt x="672" y="0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69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205" y="2065"/>
                    <a:ext cx="1283" cy="969"/>
                    <a:chOff x="205" y="2065"/>
                    <a:chExt cx="1283" cy="969"/>
                  </a:xfrm>
                </p:grpSpPr>
                <p:grpSp>
                  <p:nvGrpSpPr>
                    <p:cNvPr id="170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2797"/>
                      <a:ext cx="1056" cy="237"/>
                      <a:chOff x="672" y="3312"/>
                      <a:chExt cx="1056" cy="237"/>
                    </a:xfrm>
                  </p:grpSpPr>
                  <p:sp>
                    <p:nvSpPr>
                      <p:cNvPr id="176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16" y="3312"/>
                        <a:ext cx="0" cy="4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7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0" y="3369"/>
                        <a:ext cx="1008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 type="arrow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8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2" y="3312"/>
                        <a:ext cx="0" cy="4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9" name="Line 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88" y="3312"/>
                        <a:ext cx="0" cy="4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0" name="Text Box 6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72" y="3360"/>
                        <a:ext cx="309" cy="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GB" sz="1000" b="1" dirty="0">
                            <a:solidFill>
                              <a:schemeClr val="accent2"/>
                            </a:solidFill>
                          </a:rPr>
                          <a:t>TLF</a:t>
                        </a:r>
                        <a:endParaRPr lang="en-GB" sz="1000" dirty="0"/>
                      </a:p>
                    </p:txBody>
                  </p:sp>
                  <p:sp>
                    <p:nvSpPr>
                      <p:cNvPr id="181" name="Text Box 6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44" y="3360"/>
                        <a:ext cx="314" cy="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GB" sz="1000" b="1" dirty="0">
                            <a:solidFill>
                              <a:schemeClr val="accent2"/>
                            </a:solidFill>
                          </a:rPr>
                          <a:t>PLF</a:t>
                        </a:r>
                        <a:endParaRPr lang="en-GB" sz="1000" dirty="0">
                          <a:solidFill>
                            <a:schemeClr val="accent2"/>
                          </a:solidFill>
                        </a:endParaRPr>
                      </a:p>
                    </p:txBody>
                  </p:sp>
                  <p:sp>
                    <p:nvSpPr>
                      <p:cNvPr id="182" name="Text Box 6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72" y="3360"/>
                        <a:ext cx="360" cy="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GB" sz="1000" b="1" dirty="0">
                            <a:solidFill>
                              <a:srgbClr val="CC0000"/>
                            </a:solidFill>
                          </a:rPr>
                          <a:t>Neck</a:t>
                        </a:r>
                        <a:endParaRPr lang="en-GB" sz="1000" dirty="0"/>
                      </a:p>
                    </p:txBody>
                  </p:sp>
                </p:grpSp>
                <p:grpSp>
                  <p:nvGrpSpPr>
                    <p:cNvPr id="171" name="Group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" y="2065"/>
                      <a:ext cx="365" cy="780"/>
                      <a:chOff x="205" y="2065"/>
                      <a:chExt cx="365" cy="780"/>
                    </a:xfrm>
                  </p:grpSpPr>
                  <p:sp>
                    <p:nvSpPr>
                      <p:cNvPr id="172" name="Line 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0" y="2221"/>
                        <a:ext cx="0" cy="62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arrow" w="med" len="med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3" name="Text Box 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05" y="2065"/>
                        <a:ext cx="365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GB" sz="1200" b="1" i="1" dirty="0" err="1" smtClean="0">
                            <a:solidFill>
                              <a:srgbClr val="0000FF"/>
                            </a:solidFill>
                            <a:latin typeface="Times New Roman" charset="0"/>
                          </a:rPr>
                          <a:t>ρ</a:t>
                        </a:r>
                        <a:r>
                          <a:rPr lang="en-GB" sz="1200" b="1" i="1" dirty="0">
                            <a:solidFill>
                              <a:srgbClr val="0000FF"/>
                            </a:solidFill>
                            <a:latin typeface="Times New Roman" charset="0"/>
                          </a:rPr>
                          <a:t>/</a:t>
                        </a:r>
                        <a:r>
                          <a:rPr lang="en-GB" sz="1200" b="1" i="1" dirty="0" smtClean="0">
                            <a:solidFill>
                              <a:srgbClr val="0000FF"/>
                            </a:solidFill>
                            <a:latin typeface="Times New Roman" charset="0"/>
                          </a:rPr>
                          <a:t>ρ</a:t>
                        </a:r>
                        <a:r>
                          <a:rPr lang="en-GB" sz="1200" b="1" baseline="-25000" dirty="0" smtClean="0">
                            <a:latin typeface="Symbol" charset="0"/>
                            <a:sym typeface="Symbol" charset="0"/>
                          </a:rPr>
                          <a:t>0</a:t>
                        </a:r>
                        <a:endParaRPr lang="en-GB" sz="1200" dirty="0"/>
                      </a:p>
                    </p:txBody>
                  </p:sp>
                  <p:sp>
                    <p:nvSpPr>
                      <p:cNvPr id="174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504" y="2413"/>
                        <a:ext cx="0" cy="4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</p:grpSp>
        <p:grpSp>
          <p:nvGrpSpPr>
            <p:cNvPr id="186" name="Group 4"/>
            <p:cNvGrpSpPr>
              <a:grpSpLocks/>
            </p:cNvGrpSpPr>
            <p:nvPr/>
          </p:nvGrpSpPr>
          <p:grpSpPr bwMode="auto">
            <a:xfrm>
              <a:off x="1476246" y="5589103"/>
              <a:ext cx="1923529" cy="1152264"/>
              <a:chOff x="2022" y="1932"/>
              <a:chExt cx="1616" cy="1049"/>
            </a:xfrm>
          </p:grpSpPr>
          <p:sp>
            <p:nvSpPr>
              <p:cNvPr id="187" name="Text Box 5"/>
              <p:cNvSpPr txBox="1">
                <a:spLocks noChangeArrowheads="1"/>
              </p:cNvSpPr>
              <p:nvPr/>
            </p:nvSpPr>
            <p:spPr bwMode="auto">
              <a:xfrm>
                <a:off x="2457" y="1942"/>
                <a:ext cx="118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charset="0"/>
                  </a:rPr>
                  <a:t>Isospin diffusion</a:t>
                </a:r>
              </a:p>
            </p:txBody>
          </p:sp>
          <p:grpSp>
            <p:nvGrpSpPr>
              <p:cNvPr id="188" name="Group 8"/>
              <p:cNvGrpSpPr>
                <a:grpSpLocks/>
              </p:cNvGrpSpPr>
              <p:nvPr/>
            </p:nvGrpSpPr>
            <p:grpSpPr bwMode="auto">
              <a:xfrm>
                <a:off x="2022" y="1932"/>
                <a:ext cx="1386" cy="1049"/>
                <a:chOff x="342" y="3215"/>
                <a:chExt cx="1386" cy="1049"/>
              </a:xfrm>
            </p:grpSpPr>
            <p:grpSp>
              <p:nvGrpSpPr>
                <p:cNvPr id="192" name="Group 9"/>
                <p:cNvGrpSpPr>
                  <a:grpSpLocks/>
                </p:cNvGrpSpPr>
                <p:nvPr/>
              </p:nvGrpSpPr>
              <p:grpSpPr bwMode="auto">
                <a:xfrm>
                  <a:off x="342" y="3215"/>
                  <a:ext cx="1386" cy="1049"/>
                  <a:chOff x="342" y="3215"/>
                  <a:chExt cx="1386" cy="1049"/>
                </a:xfrm>
              </p:grpSpPr>
              <p:grpSp>
                <p:nvGrpSpPr>
                  <p:cNvPr id="194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672" y="4061"/>
                    <a:ext cx="1056" cy="203"/>
                    <a:chOff x="672" y="4061"/>
                    <a:chExt cx="1056" cy="203"/>
                  </a:xfrm>
                </p:grpSpPr>
                <p:sp>
                  <p:nvSpPr>
                    <p:cNvPr id="200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4061"/>
                      <a:ext cx="0" cy="4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1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4109"/>
                      <a:ext cx="100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2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4061"/>
                      <a:ext cx="0" cy="4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8" y="4061"/>
                      <a:ext cx="0" cy="4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2" y="4109"/>
                      <a:ext cx="265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1000" b="1" dirty="0">
                          <a:solidFill>
                            <a:schemeClr val="accent2"/>
                          </a:solidFill>
                        </a:rPr>
                        <a:t>TLF</a:t>
                      </a:r>
                      <a:endParaRPr lang="en-GB" sz="1000" dirty="0"/>
                    </a:p>
                  </p:txBody>
                </p:sp>
                <p:sp>
                  <p:nvSpPr>
                    <p:cNvPr id="20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44" y="4109"/>
                      <a:ext cx="269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1000" b="1" dirty="0">
                          <a:solidFill>
                            <a:schemeClr val="accent2"/>
                          </a:solidFill>
                        </a:rPr>
                        <a:t>PLF</a:t>
                      </a:r>
                      <a:endParaRPr lang="en-GB" sz="1000" dirty="0">
                        <a:solidFill>
                          <a:schemeClr val="accent2"/>
                        </a:solidFill>
                      </a:endParaRPr>
                    </a:p>
                  </p:txBody>
                </p:sp>
                <p:sp>
                  <p:nvSpPr>
                    <p:cNvPr id="206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72" y="4109"/>
                      <a:ext cx="308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1000" b="1" dirty="0">
                          <a:solidFill>
                            <a:schemeClr val="accent2"/>
                          </a:solidFill>
                        </a:rPr>
                        <a:t>Neck</a:t>
                      </a:r>
                      <a:endParaRPr lang="en-GB" sz="1000" dirty="0">
                        <a:solidFill>
                          <a:schemeClr val="accent2"/>
                        </a:solidFill>
                      </a:endParaRPr>
                    </a:p>
                  </p:txBody>
                </p:sp>
              </p:grpSp>
              <p:grpSp>
                <p:nvGrpSpPr>
                  <p:cNvPr id="195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342" y="3215"/>
                    <a:ext cx="432" cy="894"/>
                    <a:chOff x="342" y="3215"/>
                    <a:chExt cx="432" cy="894"/>
                  </a:xfrm>
                </p:grpSpPr>
                <p:sp>
                  <p:nvSpPr>
                    <p:cNvPr id="196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3485"/>
                      <a:ext cx="0" cy="62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2" y="3215"/>
                      <a:ext cx="432" cy="5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GB" sz="1100" b="1" dirty="0" smtClean="0">
                          <a:solidFill>
                            <a:srgbClr val="0033CC"/>
                          </a:solidFill>
                          <a:latin typeface="Symbol" charset="0"/>
                          <a:sym typeface="Symbol" charset="0"/>
                        </a:rPr>
                        <a:t>N/Z</a:t>
                      </a:r>
                    </a:p>
                    <a:p>
                      <a:endParaRPr lang="en-GB" sz="1100" b="1" dirty="0" smtClean="0">
                        <a:solidFill>
                          <a:srgbClr val="0033CC"/>
                        </a:solidFill>
                        <a:latin typeface="Symbol" charset="0"/>
                        <a:sym typeface="Symbol" charset="0"/>
                      </a:endParaRPr>
                    </a:p>
                    <a:p>
                      <a:r>
                        <a:rPr lang="en-GB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Symbol" charset="0"/>
                        </a:rPr>
                        <a:t>Proj</a:t>
                      </a:r>
                      <a:endParaRPr lang="en-GB" sz="11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sym typeface="Symbol" charset="0"/>
                      </a:endParaRPr>
                    </a:p>
                    <a:p>
                      <a:endParaRPr lang="en-GB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sym typeface="Symbol" charset="0"/>
                      </a:endParaRPr>
                    </a:p>
                    <a:p>
                      <a:r>
                        <a:rPr lang="en-GB" sz="11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Symbol" charset="0"/>
                        </a:rPr>
                        <a:t>Targ</a:t>
                      </a:r>
                      <a:endParaRPr lang="en-GB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98" name="Line 2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4" y="3663"/>
                      <a:ext cx="0" cy="4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9" name="Line 2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4" y="3931"/>
                      <a:ext cx="0" cy="4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93" name="Freeform 27"/>
                <p:cNvSpPr>
                  <a:spLocks/>
                </p:cNvSpPr>
                <p:nvPr/>
              </p:nvSpPr>
              <p:spPr bwMode="auto">
                <a:xfrm>
                  <a:off x="864" y="3647"/>
                  <a:ext cx="624" cy="270"/>
                </a:xfrm>
                <a:custGeom>
                  <a:avLst/>
                  <a:gdLst>
                    <a:gd name="T0" fmla="*/ 0 w 624"/>
                    <a:gd name="T1" fmla="*/ 240 h 240"/>
                    <a:gd name="T2" fmla="*/ 288 w 624"/>
                    <a:gd name="T3" fmla="*/ 144 h 240"/>
                    <a:gd name="T4" fmla="*/ 624 w 624"/>
                    <a:gd name="T5" fmla="*/ 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4" h="240">
                      <a:moveTo>
                        <a:pt x="0" y="240"/>
                      </a:moveTo>
                      <a:cubicBezTo>
                        <a:pt x="92" y="212"/>
                        <a:pt x="184" y="184"/>
                        <a:pt x="288" y="144"/>
                      </a:cubicBezTo>
                      <a:cubicBezTo>
                        <a:pt x="392" y="104"/>
                        <a:pt x="508" y="52"/>
                        <a:pt x="624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9" name="Group 28"/>
              <p:cNvGrpSpPr>
                <a:grpSpLocks/>
              </p:cNvGrpSpPr>
              <p:nvPr/>
            </p:nvGrpSpPr>
            <p:grpSpPr bwMode="auto">
              <a:xfrm>
                <a:off x="2688" y="2413"/>
                <a:ext cx="792" cy="269"/>
                <a:chOff x="1008" y="3696"/>
                <a:chExt cx="792" cy="269"/>
              </a:xfrm>
            </p:grpSpPr>
            <p:sp>
              <p:nvSpPr>
                <p:cNvPr id="190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008" y="3857"/>
                  <a:ext cx="288" cy="108"/>
                </a:xfrm>
                <a:prstGeom prst="line">
                  <a:avLst/>
                </a:prstGeom>
                <a:noFill/>
                <a:ln w="19050">
                  <a:solidFill>
                    <a:srgbClr val="99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248" y="3696"/>
                  <a:ext cx="552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GB" sz="1000" b="1" dirty="0">
                      <a:solidFill>
                        <a:srgbClr val="CC0000"/>
                      </a:solidFill>
                      <a:latin typeface="Times New Roman" charset="0"/>
                    </a:rPr>
                    <a:t>n/p diffusion</a:t>
                  </a:r>
                  <a:endParaRPr lang="en-GB" sz="1000" b="1" dirty="0">
                    <a:latin typeface="Times New Roman" charset="0"/>
                  </a:endParaRPr>
                </a:p>
              </p:txBody>
            </p:sp>
          </p:grpSp>
        </p:grpSp>
        <p:sp>
          <p:nvSpPr>
            <p:cNvPr id="207" name="Rectangle 206"/>
            <p:cNvSpPr/>
            <p:nvPr/>
          </p:nvSpPr>
          <p:spPr bwMode="auto">
            <a:xfrm>
              <a:off x="0" y="3356992"/>
              <a:ext cx="3347863" cy="3436725"/>
            </a:xfrm>
            <a:prstGeom prst="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129" y="748613"/>
            <a:ext cx="8884359" cy="2320347"/>
          </a:xfrm>
          <a:prstGeom prst="rect">
            <a:avLst/>
          </a:prstGeom>
          <a:noFill/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1600" y="44624"/>
            <a:ext cx="7554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GARFIELD + </a:t>
            </a:r>
            <a:r>
              <a:rPr lang="it-IT" sz="2800" b="1" dirty="0" err="1" smtClean="0">
                <a:solidFill>
                  <a:srgbClr val="C00000"/>
                </a:solidFill>
              </a:rPr>
              <a:t>RCo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Attività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previste a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LNL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2015/2016</a:t>
            </a:r>
            <a:endParaRPr lang="it-IT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96" y="620688"/>
            <a:ext cx="910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33CC"/>
              </a:buClr>
            </a:pPr>
            <a:r>
              <a:rPr lang="it-IT" dirty="0" smtClean="0"/>
              <a:t>  </a:t>
            </a:r>
            <a:r>
              <a:rPr lang="it-IT" b="1" baseline="30000" dirty="0" smtClean="0">
                <a:solidFill>
                  <a:schemeClr val="accent1">
                    <a:lumMod val="75000"/>
                  </a:schemeClr>
                </a:solidFill>
              </a:rPr>
              <a:t>24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Mg + </a:t>
            </a:r>
            <a:r>
              <a:rPr lang="it-IT" b="1" baseline="30000" dirty="0" smtClean="0">
                <a:solidFill>
                  <a:schemeClr val="accent1">
                    <a:lumMod val="75000"/>
                  </a:schemeClr>
                </a:solidFill>
              </a:rPr>
              <a:t>12,13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C  @ 133, 115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MeV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Studio del </a:t>
            </a:r>
            <a:r>
              <a:rPr lang="it-IT" b="1" i="1" dirty="0" err="1">
                <a:solidFill>
                  <a:schemeClr val="accent1">
                    <a:lumMod val="75000"/>
                  </a:schemeClr>
                </a:solidFill>
              </a:rPr>
              <a:t>clustering</a:t>
            </a:r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 nei nuclei leggeri 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N=Z tramite reazioni 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di</a:t>
            </a:r>
          </a:p>
          <a:p>
            <a:pPr>
              <a:buClr>
                <a:srgbClr val="0033CC"/>
              </a:buClr>
            </a:pP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    fusione-evaporazione 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ad energie di eccitazione attorno a 2-3 </a:t>
            </a:r>
            <a:r>
              <a:rPr lang="it-IT" i="1" dirty="0" err="1" smtClean="0">
                <a:solidFill>
                  <a:schemeClr val="accent1">
                    <a:lumMod val="75000"/>
                  </a:schemeClr>
                </a:solidFill>
              </a:rPr>
              <a:t>AMeV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it-IT" dirty="0" smtClean="0">
                <a:solidFill>
                  <a:srgbClr val="000000"/>
                </a:solidFill>
              </a:rPr>
              <a:t>&gt;</a:t>
            </a:r>
            <a:r>
              <a:rPr lang="it-IT" i="1" dirty="0" smtClean="0">
                <a:solidFill>
                  <a:srgbClr val="000000"/>
                </a:solidFill>
              </a:rPr>
              <a:t> </a:t>
            </a:r>
            <a:r>
              <a:rPr lang="it-IT" b="1" dirty="0" smtClean="0">
                <a:solidFill>
                  <a:srgbClr val="C00000"/>
                </a:solidFill>
              </a:rPr>
              <a:t>LNL: </a:t>
            </a:r>
            <a:r>
              <a:rPr lang="it-IT" b="1" dirty="0" err="1" smtClean="0">
                <a:solidFill>
                  <a:srgbClr val="C00000"/>
                </a:solidFill>
              </a:rPr>
              <a:t>Nov-Dic</a:t>
            </a:r>
            <a:r>
              <a:rPr lang="it-IT" b="1" dirty="0" smtClean="0">
                <a:solidFill>
                  <a:srgbClr val="C00000"/>
                </a:solidFill>
              </a:rPr>
              <a:t> 2015</a:t>
            </a:r>
            <a:endParaRPr lang="it-IT" sz="1600" dirty="0" smtClean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76056" y="1340768"/>
            <a:ext cx="3722910" cy="9848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sz="2400" b="1" i="0" u="none" strike="noStrike" baseline="0" dirty="0" smtClean="0">
                <a:solidFill>
                  <a:srgbClr val="FF0000"/>
                </a:solidFill>
              </a:rPr>
              <a:t>SPES LoI </a:t>
            </a:r>
            <a:r>
              <a:rPr lang="it-IT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it-IT" sz="16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(Morelli,</a:t>
            </a:r>
            <a:r>
              <a:rPr lang="it-IT" sz="1600" b="0" i="0" u="none" strike="noStrik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A. Di Pietro et al.)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Projectile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Compound Nucleus Decay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with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light beams provided by SPES 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453650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uesta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misura 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permetterà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testare la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risposta e l’efficienza del rivelatore per reazioni </a:t>
            </a:r>
            <a:r>
              <a:rPr lang="it-IT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cinematica inversa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esattamente la situazione sperimentale che troveremo con i fasci 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esotici </a:t>
            </a:r>
            <a:r>
              <a:rPr lang="it-IT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leggeri 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SPES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96" y="249289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Nel 2016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in base alla disponibilità degli acceleratori (Maggio – Luglio solo TANDEM; Novembre – Dicembre TANDEM-ALPI), si presenteranno al PAC di  LNL ulteriori proposte: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620688"/>
            <a:ext cx="8928992" cy="18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noFill/>
              </a:rPr>
              <a:t>CV</a:t>
            </a:r>
            <a:endParaRPr lang="it-IT" dirty="0"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3247816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Lo studio dell’emissione di </a:t>
            </a:r>
            <a:r>
              <a:rPr lang="it-IT" b="1" i="1" dirty="0" err="1" smtClean="0">
                <a:solidFill>
                  <a:schemeClr val="accent1">
                    <a:lumMod val="75000"/>
                  </a:schemeClr>
                </a:solidFill>
              </a:rPr>
              <a:t>pre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-equilibrio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 e di possibili effetti di </a:t>
            </a:r>
            <a:r>
              <a:rPr lang="it-IT" b="1" i="1" dirty="0" err="1" smtClean="0">
                <a:solidFill>
                  <a:schemeClr val="accent1">
                    <a:lumMod val="75000"/>
                  </a:schemeClr>
                </a:solidFill>
              </a:rPr>
              <a:t>clustering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  legati alla struttura del proiettile al variare dell’</a:t>
            </a:r>
            <a:r>
              <a:rPr lang="it-IT" i="1" dirty="0" err="1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it-IT" i="1" baseline="-25000" dirty="0" err="1" smtClean="0">
                <a:solidFill>
                  <a:schemeClr val="accent1">
                    <a:lumMod val="75000"/>
                  </a:schemeClr>
                </a:solidFill>
              </a:rPr>
              <a:t>inc</a:t>
            </a:r>
            <a:r>
              <a:rPr lang="it-IT" i="1" baseline="-25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sarà riproposto, corroborato dai risultati delle analisi in corso: </a:t>
            </a:r>
            <a:r>
              <a:rPr lang="it-IT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16,18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O+ </a:t>
            </a:r>
            <a:r>
              <a:rPr lang="it-IT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30,28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Si e </a:t>
            </a:r>
            <a:r>
              <a:rPr lang="it-IT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19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F+</a:t>
            </a:r>
            <a:r>
              <a:rPr lang="it-IT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27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Al @12-20 </a:t>
            </a:r>
            <a:r>
              <a:rPr lang="it-IT" b="1" i="1" dirty="0" err="1" smtClean="0">
                <a:solidFill>
                  <a:schemeClr val="accent1">
                    <a:lumMod val="75000"/>
                  </a:schemeClr>
                </a:solidFill>
              </a:rPr>
              <a:t>AMeV</a:t>
            </a:r>
            <a:endParaRPr lang="it-I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2323" y="4869160"/>
            <a:ext cx="3817629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sz="2400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SPES </a:t>
            </a:r>
            <a:r>
              <a:rPr lang="it-IT" sz="2400" b="1" i="0" u="none" strike="noStrike" baseline="0" dirty="0" smtClean="0">
                <a:solidFill>
                  <a:srgbClr val="FF0000"/>
                </a:solidFill>
              </a:rPr>
              <a:t>LoI</a:t>
            </a:r>
            <a:r>
              <a:rPr lang="it-IT" sz="2400" b="1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6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(T.</a:t>
            </a:r>
            <a:r>
              <a:rPr lang="it-IT" sz="1600" b="0" i="0" u="none" strike="noStrik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Marchi)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Pre-equilibrium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emission: a tool to study dynamic effects and clustering structure in exotic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nuclei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6021288"/>
            <a:ext cx="424847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preparazione degli esperimenti con SPES, si prevedono proposte con fasci stabili di 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Rb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e/o Sn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504" y="3247816"/>
            <a:ext cx="4608512" cy="34935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noFill/>
              </a:rPr>
              <a:t>CV</a:t>
            </a:r>
            <a:endParaRPr lang="it-IT" dirty="0">
              <a:noFill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3535848"/>
            <a:ext cx="4211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Visti gli interessanti risultati già ottenuti, verrà riproposto lo studio del decadimento di due isotopi del </a:t>
            </a:r>
            <a:r>
              <a:rPr lang="it-IT" i="1" dirty="0" err="1" smtClean="0">
                <a:solidFill>
                  <a:schemeClr val="accent1">
                    <a:lumMod val="75000"/>
                  </a:schemeClr>
                </a:solidFill>
              </a:rPr>
              <a:t>Mo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 con N/Z molto diverso: </a:t>
            </a:r>
            <a:r>
              <a:rPr lang="it-IT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48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Ti + </a:t>
            </a:r>
            <a:r>
              <a:rPr lang="it-IT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40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Ca @12.5 </a:t>
            </a:r>
            <a:r>
              <a:rPr lang="it-IT" b="1" i="1" dirty="0" err="1" smtClean="0">
                <a:solidFill>
                  <a:schemeClr val="accent1">
                    <a:lumMod val="75000"/>
                  </a:schemeClr>
                </a:solidFill>
              </a:rPr>
              <a:t>AMeV</a:t>
            </a:r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e </a:t>
            </a:r>
            <a:r>
              <a:rPr lang="it-IT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50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Ti + </a:t>
            </a:r>
            <a:r>
              <a:rPr lang="it-IT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48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Ca @ 10.9 </a:t>
            </a:r>
            <a:r>
              <a:rPr lang="it-IT" b="1" i="1" dirty="0" err="1" smtClean="0">
                <a:solidFill>
                  <a:schemeClr val="accent1">
                    <a:lumMod val="75000"/>
                  </a:schemeClr>
                </a:solidFill>
              </a:rPr>
              <a:t>AMeV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it-I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76056" y="5283205"/>
            <a:ext cx="3605915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sz="2400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SPES LoI</a:t>
            </a:r>
            <a:r>
              <a:rPr lang="it-IT" sz="2400" b="1" i="0" u="none" strike="noStrike" baseline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b="0" i="0" u="none" strike="noStrike" baseline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1600" b="0" i="0" u="none" strike="noStrik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(G. Casini) 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Isospin dynamics 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thermodynamics 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n-rich heavy-ion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induced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reactions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60032" y="3247817"/>
            <a:ext cx="4104456" cy="34935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noFill/>
              </a:rPr>
              <a:t>CV</a:t>
            </a:r>
            <a:endParaRPr lang="it-IT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249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69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ttangolo 4"/>
          <p:cNvSpPr/>
          <p:nvPr/>
        </p:nvSpPr>
        <p:spPr>
          <a:xfrm>
            <a:off x="2067844" y="71046"/>
            <a:ext cx="6248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ACTAR_TPC,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SPECMat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              </a:t>
            </a:r>
            <a:r>
              <a:rPr lang="it-IT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MagicTin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7384"/>
            <a:ext cx="77675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458" y="38735"/>
            <a:ext cx="606012" cy="58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tella a 5 punte 17"/>
          <p:cNvSpPr/>
          <p:nvPr/>
        </p:nvSpPr>
        <p:spPr bwMode="auto">
          <a:xfrm>
            <a:off x="8172400" y="96420"/>
            <a:ext cx="150799" cy="164228"/>
          </a:xfrm>
          <a:prstGeom prst="star5">
            <a:avLst/>
          </a:prstGeom>
          <a:solidFill>
            <a:srgbClr val="FFFF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116" y="-5114"/>
            <a:ext cx="825910" cy="61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uppo 25"/>
          <p:cNvGrpSpPr/>
          <p:nvPr/>
        </p:nvGrpSpPr>
        <p:grpSpPr>
          <a:xfrm>
            <a:off x="74149" y="908720"/>
            <a:ext cx="6568141" cy="1368152"/>
            <a:chOff x="-67616" y="4885456"/>
            <a:chExt cx="6568141" cy="1368152"/>
          </a:xfrm>
        </p:grpSpPr>
        <p:sp>
          <p:nvSpPr>
            <p:cNvPr id="40" name="TextBox 3"/>
            <p:cNvSpPr txBox="1"/>
            <p:nvPr/>
          </p:nvSpPr>
          <p:spPr>
            <a:xfrm>
              <a:off x="-67616" y="5915054"/>
              <a:ext cx="6556026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April</a:t>
              </a:r>
              <a:r>
                <a:rPr lang="it-IT" sz="1600" b="1" dirty="0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 </a:t>
              </a:r>
              <a:r>
                <a:rPr lang="it-IT" sz="1600" dirty="0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2015</a:t>
              </a:r>
              <a:r>
                <a:rPr lang="it-IT" sz="1600" dirty="0" smtClean="0">
                  <a:solidFill>
                    <a:srgbClr val="C00000"/>
                  </a:solidFill>
                  <a:latin typeface="Corpo"/>
                </a:rPr>
                <a:t>: </a:t>
              </a:r>
              <a:r>
                <a:rPr lang="it-IT" sz="1600" dirty="0" err="1" smtClean="0">
                  <a:solidFill>
                    <a:srgbClr val="C00000"/>
                  </a:solidFill>
                  <a:latin typeface="Corpo"/>
                </a:rPr>
                <a:t>Experimental</a:t>
              </a:r>
              <a:r>
                <a:rPr lang="it-IT" sz="1600" dirty="0" smtClean="0">
                  <a:solidFill>
                    <a:srgbClr val="C00000"/>
                  </a:solidFill>
                  <a:latin typeface="Corpo"/>
                </a:rPr>
                <a:t> Area </a:t>
              </a:r>
              <a:r>
                <a:rPr lang="it-IT" sz="1600" dirty="0" err="1" smtClean="0">
                  <a:solidFill>
                    <a:srgbClr val="C00000"/>
                  </a:solidFill>
                  <a:latin typeface="Corpo"/>
                </a:rPr>
                <a:t>Request</a:t>
              </a:r>
              <a:r>
                <a:rPr lang="it-IT" sz="1600" dirty="0" smtClean="0">
                  <a:solidFill>
                    <a:srgbClr val="C00000"/>
                  </a:solidFill>
                  <a:latin typeface="Corpo"/>
                </a:rPr>
                <a:t> </a:t>
              </a:r>
              <a:r>
                <a:rPr lang="it-IT" sz="1600" dirty="0" err="1" smtClean="0">
                  <a:solidFill>
                    <a:srgbClr val="C00000"/>
                  </a:solidFill>
                  <a:latin typeface="Corpo"/>
                </a:rPr>
                <a:t>sent</a:t>
              </a:r>
              <a:r>
                <a:rPr lang="it-IT" sz="1600" dirty="0">
                  <a:solidFill>
                    <a:srgbClr val="C00000"/>
                  </a:solidFill>
                  <a:latin typeface="Corpo"/>
                </a:rPr>
                <a:t> </a:t>
              </a:r>
              <a:r>
                <a:rPr lang="it-IT" sz="1600" dirty="0" smtClean="0">
                  <a:solidFill>
                    <a:srgbClr val="C00000"/>
                  </a:solidFill>
                  <a:latin typeface="Corpo"/>
                </a:rPr>
                <a:t>to LNL </a:t>
              </a:r>
              <a:r>
                <a:rPr lang="it-IT" sz="1600" dirty="0" err="1" smtClean="0">
                  <a:solidFill>
                    <a:srgbClr val="C00000"/>
                  </a:solidFill>
                  <a:latin typeface="Corpo"/>
                </a:rPr>
                <a:t>director</a:t>
              </a:r>
              <a:r>
                <a:rPr lang="it-IT" sz="1600" dirty="0" smtClean="0">
                  <a:solidFill>
                    <a:srgbClr val="C00000"/>
                  </a:solidFill>
                  <a:latin typeface="Corpo"/>
                </a:rPr>
                <a:t>.</a:t>
              </a:r>
              <a:endParaRPr lang="it-IT" sz="1600" dirty="0">
                <a:solidFill>
                  <a:srgbClr val="C00000"/>
                </a:solidFill>
                <a:latin typeface="Corpo"/>
              </a:endParaRPr>
            </a:p>
          </p:txBody>
        </p:sp>
        <p:sp>
          <p:nvSpPr>
            <p:cNvPr id="41" name="TextBox 3"/>
            <p:cNvSpPr txBox="1"/>
            <p:nvPr/>
          </p:nvSpPr>
          <p:spPr>
            <a:xfrm>
              <a:off x="-62298" y="4885456"/>
              <a:ext cx="6562823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dirty="0" err="1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Feb</a:t>
              </a:r>
              <a:r>
                <a:rPr lang="it-IT" sz="1600" dirty="0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 2015: </a:t>
              </a:r>
              <a:r>
                <a:rPr lang="it-IT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MagicTin</a:t>
              </a:r>
              <a:r>
                <a:rPr lang="it-IT" sz="1600" b="1" dirty="0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 Project </a:t>
              </a:r>
              <a:r>
                <a:rPr lang="it-IT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approved</a:t>
              </a:r>
              <a:r>
                <a:rPr lang="it-IT" sz="1600" b="1" dirty="0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 by UE (MSC Action) </a:t>
              </a:r>
              <a:r>
                <a:rPr lang="it-IT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po"/>
                </a:rPr>
                <a:t>T. Marchi</a:t>
              </a:r>
              <a:r>
                <a:rPr lang="it-IT" sz="1600" b="1" dirty="0" smtClean="0">
                  <a:solidFill>
                    <a:srgbClr val="0033CC"/>
                  </a:solidFill>
                  <a:latin typeface="Corpo"/>
                </a:rPr>
                <a:t/>
              </a:r>
              <a:br>
                <a:rPr lang="it-IT" sz="1600" b="1" dirty="0" smtClean="0">
                  <a:solidFill>
                    <a:srgbClr val="0033CC"/>
                  </a:solidFill>
                  <a:latin typeface="Corpo"/>
                </a:rPr>
              </a:br>
              <a:r>
                <a:rPr lang="it-IT" sz="1600" dirty="0" smtClean="0">
                  <a:solidFill>
                    <a:srgbClr val="0033CC"/>
                  </a:solidFill>
                  <a:latin typeface="Corpo"/>
                </a:rPr>
                <a:t>                </a:t>
              </a:r>
              <a:r>
                <a:rPr lang="it-IT" sz="1600" dirty="0" smtClean="0">
                  <a:solidFill>
                    <a:srgbClr val="C00000"/>
                  </a:solidFill>
                  <a:latin typeface="Calibri"/>
                </a:rPr>
                <a:t>→</a:t>
              </a:r>
              <a:r>
                <a:rPr lang="it-IT" sz="1600" dirty="0" smtClean="0">
                  <a:solidFill>
                    <a:srgbClr val="C00000"/>
                  </a:solidFill>
                  <a:latin typeface="Corpo"/>
                </a:rPr>
                <a:t> </a:t>
              </a:r>
              <a:r>
                <a:rPr lang="it-IT" sz="1600" baseline="30000" dirty="0" smtClean="0">
                  <a:solidFill>
                    <a:srgbClr val="C00000"/>
                  </a:solidFill>
                  <a:latin typeface="Corpo"/>
                </a:rPr>
                <a:t>134</a:t>
              </a:r>
              <a:r>
                <a:rPr lang="it-IT" sz="1600" dirty="0" smtClean="0">
                  <a:solidFill>
                    <a:srgbClr val="C00000"/>
                  </a:solidFill>
                  <a:latin typeface="Corpo"/>
                </a:rPr>
                <a:t>Sn(</a:t>
              </a:r>
              <a:r>
                <a:rPr lang="it-IT" sz="1600" dirty="0" err="1" smtClean="0">
                  <a:solidFill>
                    <a:srgbClr val="C00000"/>
                  </a:solidFill>
                  <a:latin typeface="Corpo"/>
                </a:rPr>
                <a:t>d,p</a:t>
              </a:r>
              <a:r>
                <a:rPr lang="it-IT" sz="1600" dirty="0" smtClean="0">
                  <a:solidFill>
                    <a:srgbClr val="C00000"/>
                  </a:solidFill>
                  <a:latin typeface="Corpo"/>
                </a:rPr>
                <a:t>)</a:t>
              </a:r>
              <a:r>
                <a:rPr lang="it-IT" sz="1600" baseline="30000" dirty="0" smtClean="0">
                  <a:solidFill>
                    <a:srgbClr val="C00000"/>
                  </a:solidFill>
                  <a:latin typeface="Corpo"/>
                </a:rPr>
                <a:t>135</a:t>
              </a:r>
              <a:r>
                <a:rPr lang="it-IT" sz="1600" dirty="0" smtClean="0">
                  <a:solidFill>
                    <a:srgbClr val="C00000"/>
                  </a:solidFill>
                  <a:latin typeface="Corpo"/>
                </a:rPr>
                <a:t>Sn @ SPES</a:t>
              </a:r>
            </a:p>
            <a:p>
              <a:r>
                <a:rPr lang="it-IT" sz="1600" dirty="0">
                  <a:solidFill>
                    <a:srgbClr val="C00000"/>
                  </a:solidFill>
                  <a:latin typeface="Corpo"/>
                </a:rPr>
                <a:t> </a:t>
              </a:r>
              <a:r>
                <a:rPr lang="it-IT" sz="1600" dirty="0" smtClean="0">
                  <a:solidFill>
                    <a:srgbClr val="C00000"/>
                  </a:solidFill>
                  <a:latin typeface="Corpo"/>
                </a:rPr>
                <a:t>               </a:t>
              </a:r>
              <a:r>
                <a:rPr lang="it-IT" sz="1600" dirty="0" smtClean="0">
                  <a:solidFill>
                    <a:srgbClr val="C00000"/>
                  </a:solidFill>
                  <a:latin typeface="Calibri"/>
                </a:rPr>
                <a:t>→ </a:t>
              </a:r>
              <a:r>
                <a:rPr lang="it-IT" sz="1600" dirty="0" err="1" smtClean="0">
                  <a:solidFill>
                    <a:srgbClr val="C00000"/>
                  </a:solidFill>
                  <a:latin typeface="Corpo"/>
                </a:rPr>
                <a:t>preliminary</a:t>
              </a:r>
              <a:r>
                <a:rPr lang="it-IT" sz="1600" dirty="0" smtClean="0">
                  <a:solidFill>
                    <a:srgbClr val="C00000"/>
                  </a:solidFill>
                  <a:latin typeface="Corpo"/>
                </a:rPr>
                <a:t> test: </a:t>
              </a:r>
              <a:r>
                <a:rPr lang="it-IT" sz="1600" baseline="30000" dirty="0" smtClean="0">
                  <a:solidFill>
                    <a:srgbClr val="C00000"/>
                  </a:solidFill>
                  <a:latin typeface="Corpo"/>
                </a:rPr>
                <a:t>120</a:t>
              </a:r>
              <a:r>
                <a:rPr lang="it-IT" sz="1600" dirty="0" smtClean="0">
                  <a:solidFill>
                    <a:srgbClr val="C00000"/>
                  </a:solidFill>
                  <a:latin typeface="Corpo"/>
                </a:rPr>
                <a:t>Sn(</a:t>
              </a:r>
              <a:r>
                <a:rPr lang="it-IT" sz="1600" dirty="0" err="1" smtClean="0">
                  <a:solidFill>
                    <a:srgbClr val="C00000"/>
                  </a:solidFill>
                  <a:latin typeface="Corpo"/>
                </a:rPr>
                <a:t>d,p</a:t>
              </a:r>
              <a:r>
                <a:rPr lang="it-IT" sz="1600" dirty="0" smtClean="0">
                  <a:solidFill>
                    <a:srgbClr val="C00000"/>
                  </a:solidFill>
                  <a:latin typeface="Corpo"/>
                </a:rPr>
                <a:t>)</a:t>
              </a:r>
              <a:r>
                <a:rPr lang="it-IT" sz="1600" baseline="30000" dirty="0" smtClean="0">
                  <a:solidFill>
                    <a:srgbClr val="C00000"/>
                  </a:solidFill>
                  <a:latin typeface="Corpo"/>
                </a:rPr>
                <a:t>121</a:t>
              </a:r>
              <a:r>
                <a:rPr lang="it-IT" sz="1600" dirty="0" smtClean="0">
                  <a:solidFill>
                    <a:srgbClr val="C00000"/>
                  </a:solidFill>
                  <a:latin typeface="Corpo"/>
                </a:rPr>
                <a:t>Sn @ LNL</a:t>
              </a:r>
              <a:endParaRPr lang="it-IT" sz="1600" dirty="0">
                <a:solidFill>
                  <a:srgbClr val="C00000"/>
                </a:solidFill>
                <a:latin typeface="Corpo"/>
              </a:endParaRPr>
            </a:p>
          </p:txBody>
        </p:sp>
      </p:grpSp>
      <p:cxnSp>
        <p:nvCxnSpPr>
          <p:cNvPr id="45" name="Connettore 1 44"/>
          <p:cNvCxnSpPr/>
          <p:nvPr/>
        </p:nvCxnSpPr>
        <p:spPr bwMode="auto">
          <a:xfrm>
            <a:off x="-13593" y="699096"/>
            <a:ext cx="91440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54547"/>
            <a:ext cx="954157" cy="58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5707" y="717589"/>
            <a:ext cx="1128080" cy="2207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2420888"/>
            <a:ext cx="70502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Corpo"/>
              </a:rPr>
              <a:t>Giugno 2015: Approvato </a:t>
            </a:r>
            <a:r>
              <a:rPr lang="it-IT" sz="1600" dirty="0" smtClean="0">
                <a:solidFill>
                  <a:srgbClr val="C00000"/>
                </a:solidFill>
                <a:latin typeface="Corpo"/>
              </a:rPr>
              <a:t>GDS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Corpo"/>
              </a:rPr>
              <a:t> (Gas Detector Systems) Network di ENSAR2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Corpo"/>
            </a:endParaRPr>
          </a:p>
        </p:txBody>
      </p:sp>
      <p:sp>
        <p:nvSpPr>
          <p:cNvPr id="33" name="CasellaDiTesto 28"/>
          <p:cNvSpPr txBox="1"/>
          <p:nvPr/>
        </p:nvSpPr>
        <p:spPr>
          <a:xfrm rot="16200000">
            <a:off x="7625456" y="1621027"/>
            <a:ext cx="2225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>
                <a:solidFill>
                  <a:srgbClr val="C00000"/>
                </a:solidFill>
              </a:rPr>
              <a:t>ACTAR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Demonstrator</a:t>
            </a:r>
            <a:r>
              <a:rPr lang="it-IT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-36512" y="2958624"/>
            <a:ext cx="9187308" cy="3278688"/>
            <a:chOff x="-36512" y="2937138"/>
            <a:chExt cx="9187308" cy="3278688"/>
          </a:xfrm>
        </p:grpSpPr>
        <p:pic>
          <p:nvPicPr>
            <p:cNvPr id="39" name="Image 7" descr="TimeR30E265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752" y="4797152"/>
              <a:ext cx="2051720" cy="1025860"/>
            </a:xfrm>
            <a:prstGeom prst="rect">
              <a:avLst/>
            </a:prstGeom>
          </p:spPr>
        </p:pic>
        <p:sp>
          <p:nvSpPr>
            <p:cNvPr id="42" name="TextBox 3"/>
            <p:cNvSpPr txBox="1"/>
            <p:nvPr/>
          </p:nvSpPr>
          <p:spPr>
            <a:xfrm>
              <a:off x="-6797" y="2937138"/>
              <a:ext cx="9157593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8-12 </a:t>
              </a:r>
              <a:r>
                <a:rPr lang="it-IT" sz="1600" dirty="0" err="1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June</a:t>
              </a:r>
              <a:r>
                <a:rPr lang="it-IT" sz="1600" dirty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 2015</a:t>
              </a:r>
              <a:r>
                <a:rPr lang="it-IT" sz="1600" b="1" dirty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 [</a:t>
              </a:r>
              <a:r>
                <a:rPr lang="it-IT" sz="1600" b="1" dirty="0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N-SI-37b </a:t>
              </a:r>
              <a:r>
                <a:rPr lang="en-CA" sz="1600" dirty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@ </a:t>
              </a:r>
              <a:r>
                <a:rPr lang="en-CA" sz="1600" dirty="0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IPNO</a:t>
              </a:r>
              <a:r>
                <a:rPr lang="it-IT" sz="1600" b="1" dirty="0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]:</a:t>
              </a:r>
              <a:r>
                <a:rPr lang="it-IT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Hoyle</a:t>
              </a:r>
              <a:r>
                <a:rPr lang="it-IT" sz="1600" b="1" dirty="0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 </a:t>
              </a:r>
              <a:r>
                <a:rPr lang="it-IT" sz="1600" b="1" dirty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State via </a:t>
              </a:r>
              <a:r>
                <a:rPr lang="it-IT" sz="1600" b="1" baseline="30000" dirty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12</a:t>
              </a:r>
              <a:r>
                <a:rPr lang="it-IT" sz="1600" b="1" dirty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C(</a:t>
              </a:r>
              <a:r>
                <a:rPr lang="it-IT" sz="1600" b="1" dirty="0" err="1">
                  <a:solidFill>
                    <a:schemeClr val="accent1">
                      <a:lumMod val="75000"/>
                    </a:schemeClr>
                  </a:solidFill>
                  <a:latin typeface="Symbol" pitchFamily="18" charset="2"/>
                </a:rPr>
                <a:t>a</a:t>
              </a:r>
              <a:r>
                <a:rPr lang="it-IT" sz="1600" b="1" dirty="0" err="1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,</a:t>
              </a:r>
              <a:r>
                <a:rPr lang="it-IT" sz="1600" b="1" dirty="0" err="1">
                  <a:solidFill>
                    <a:schemeClr val="accent1">
                      <a:lumMod val="75000"/>
                    </a:schemeClr>
                  </a:solidFill>
                  <a:latin typeface="Symbol" pitchFamily="18" charset="2"/>
                </a:rPr>
                <a:t>a</a:t>
              </a:r>
              <a:r>
                <a:rPr lang="it-IT" sz="1600" b="1" dirty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’)  </a:t>
              </a:r>
            </a:p>
          </p:txBody>
        </p:sp>
        <p:grpSp>
          <p:nvGrpSpPr>
            <p:cNvPr id="43" name="Gruppo 22"/>
            <p:cNvGrpSpPr/>
            <p:nvPr/>
          </p:nvGrpSpPr>
          <p:grpSpPr>
            <a:xfrm>
              <a:off x="-36512" y="3378478"/>
              <a:ext cx="4698864" cy="2180309"/>
              <a:chOff x="377190" y="1268760"/>
              <a:chExt cx="4698864" cy="2180309"/>
            </a:xfrm>
          </p:grpSpPr>
          <p:grpSp>
            <p:nvGrpSpPr>
              <p:cNvPr id="51" name="Gruppo 7"/>
              <p:cNvGrpSpPr/>
              <p:nvPr/>
            </p:nvGrpSpPr>
            <p:grpSpPr>
              <a:xfrm>
                <a:off x="1772072" y="1268760"/>
                <a:ext cx="3303982" cy="2180309"/>
                <a:chOff x="5837757" y="3033090"/>
                <a:chExt cx="3303982" cy="2180309"/>
              </a:xfrm>
            </p:grpSpPr>
            <p:pic>
              <p:nvPicPr>
                <p:cNvPr id="54" name="Picture 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31106" y="3033090"/>
                  <a:ext cx="2610633" cy="2180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5" name="Rectangle 54"/>
                <p:cNvSpPr/>
                <p:nvPr/>
              </p:nvSpPr>
              <p:spPr>
                <a:xfrm>
                  <a:off x="8174224" y="4091724"/>
                  <a:ext cx="87716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defTabSz="914400" fontAlgn="auto">
                    <a:spcAft>
                      <a:spcPts val="0"/>
                    </a:spcAft>
                    <a:buClrTx/>
                    <a:buSzTx/>
                    <a:defRPr/>
                  </a:pPr>
                  <a:r>
                    <a:rPr lang="en-CA" sz="1600" b="1" dirty="0">
                      <a:latin typeface="+mn-lt"/>
                      <a:cs typeface="Times New Roman"/>
                    </a:rPr>
                    <a:t>Bacchus</a:t>
                  </a: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837757" y="4739796"/>
                  <a:ext cx="97013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 baseline="30000" dirty="0">
                      <a:solidFill>
                        <a:srgbClr val="1F497D"/>
                      </a:solidFill>
                      <a:latin typeface="Corpo"/>
                    </a:rPr>
                    <a:t>12</a:t>
                  </a:r>
                  <a:r>
                    <a:rPr lang="it-IT" sz="1400" b="1" dirty="0">
                      <a:solidFill>
                        <a:srgbClr val="1F497D"/>
                      </a:solidFill>
                      <a:latin typeface="Corpo"/>
                    </a:rPr>
                    <a:t>C</a:t>
                  </a:r>
                  <a:r>
                    <a:rPr lang="it-IT" b="1" dirty="0" smtClean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it-IT" sz="1400" b="1" dirty="0">
                      <a:solidFill>
                        <a:srgbClr val="1F497D"/>
                      </a:solidFill>
                      <a:latin typeface="Corpo"/>
                    </a:rPr>
                    <a:t>beam</a:t>
                  </a:r>
                </a:p>
              </p:txBody>
            </p:sp>
          </p:grpSp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1412776"/>
                <a:ext cx="1561257" cy="1169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377190" y="2593480"/>
                <a:ext cx="19470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 smtClean="0">
                    <a:solidFill>
                      <a:srgbClr val="1F497D"/>
                    </a:solidFill>
                    <a:latin typeface="Corpo"/>
                  </a:rPr>
                  <a:t>He:C</a:t>
                </a:r>
                <a:r>
                  <a:rPr lang="it-IT" sz="1400" b="1" baseline="-25000" dirty="0" smtClean="0">
                    <a:solidFill>
                      <a:srgbClr val="1F497D"/>
                    </a:solidFill>
                    <a:latin typeface="Corpo"/>
                  </a:rPr>
                  <a:t>4</a:t>
                </a:r>
                <a:r>
                  <a:rPr lang="it-IT" sz="1400" b="1" dirty="0" smtClean="0">
                    <a:solidFill>
                      <a:srgbClr val="1F497D"/>
                    </a:solidFill>
                    <a:latin typeface="Corpo"/>
                  </a:rPr>
                  <a:t>H</a:t>
                </a:r>
                <a:r>
                  <a:rPr lang="it-IT" sz="1400" b="1" baseline="-25000" dirty="0" smtClean="0">
                    <a:solidFill>
                      <a:srgbClr val="1F497D"/>
                    </a:solidFill>
                    <a:latin typeface="Corpo"/>
                  </a:rPr>
                  <a:t>10</a:t>
                </a:r>
                <a:r>
                  <a:rPr lang="it-IT" sz="1400" b="1" dirty="0" smtClean="0">
                    <a:solidFill>
                      <a:srgbClr val="1F497D"/>
                    </a:solidFill>
                    <a:latin typeface="Corpo"/>
                  </a:rPr>
                  <a:t> </a:t>
                </a:r>
                <a:r>
                  <a:rPr lang="it-IT" sz="1400" b="1" dirty="0">
                    <a:solidFill>
                      <a:srgbClr val="1F497D"/>
                    </a:solidFill>
                    <a:latin typeface="Corpo"/>
                  </a:rPr>
                  <a:t>90:10</a:t>
                </a:r>
              </a:p>
            </p:txBody>
          </p:sp>
        </p:grpSp>
        <p:sp>
          <p:nvSpPr>
            <p:cNvPr id="44" name="TextBox 3"/>
            <p:cNvSpPr txBox="1"/>
            <p:nvPr/>
          </p:nvSpPr>
          <p:spPr>
            <a:xfrm>
              <a:off x="-13593" y="5877272"/>
              <a:ext cx="9157593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29 </a:t>
              </a:r>
              <a:r>
                <a:rPr lang="it-IT" sz="1600" dirty="0" err="1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June</a:t>
              </a:r>
              <a:r>
                <a:rPr lang="it-IT" sz="1600" dirty="0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 – 3 </a:t>
              </a:r>
              <a:r>
                <a:rPr lang="it-IT" sz="1600" dirty="0" err="1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July</a:t>
              </a:r>
              <a:r>
                <a:rPr lang="it-IT" sz="1600" dirty="0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 </a:t>
              </a:r>
              <a:r>
                <a:rPr lang="it-IT" sz="1600" dirty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2015 </a:t>
              </a:r>
              <a:r>
                <a:rPr lang="it-IT" sz="1600" b="1" dirty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[</a:t>
              </a:r>
              <a:r>
                <a:rPr lang="it-IT" sz="1600" b="1" dirty="0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N-SI-78 </a:t>
              </a:r>
              <a:r>
                <a:rPr lang="en-CA" sz="1600" dirty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@ </a:t>
              </a:r>
              <a:r>
                <a:rPr lang="en-CA" sz="1600" dirty="0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IPNO</a:t>
              </a:r>
              <a:r>
                <a:rPr lang="it-IT" sz="1600" b="1" dirty="0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]: </a:t>
              </a:r>
              <a:r>
                <a:rPr lang="it-IT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Search</a:t>
              </a:r>
              <a:r>
                <a:rPr lang="it-IT" sz="1600" b="1" dirty="0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 for cluster </a:t>
              </a:r>
              <a:r>
                <a:rPr lang="it-IT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states</a:t>
              </a:r>
              <a:r>
                <a:rPr lang="it-IT" sz="1600" b="1" dirty="0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 in </a:t>
              </a:r>
              <a:r>
                <a:rPr lang="it-IT" sz="1600" b="1" baseline="30000" dirty="0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10</a:t>
              </a:r>
              <a:r>
                <a:rPr lang="it-IT" sz="1600" b="1" dirty="0" smtClean="0">
                  <a:solidFill>
                    <a:schemeClr val="accent1">
                      <a:lumMod val="75000"/>
                    </a:schemeClr>
                  </a:solidFill>
                  <a:latin typeface="Corpo"/>
                </a:rPr>
                <a:t>B.</a:t>
              </a:r>
              <a:endParaRPr lang="it-IT" sz="1600" b="1" dirty="0">
                <a:solidFill>
                  <a:schemeClr val="accent1">
                    <a:lumMod val="75000"/>
                  </a:schemeClr>
                </a:solidFill>
                <a:latin typeface="Corpo"/>
              </a:endParaRPr>
            </a:p>
          </p:txBody>
        </p:sp>
        <p:pic>
          <p:nvPicPr>
            <p:cNvPr id="46" name="Image 3" descr="ChargeR30E265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232" y="3501008"/>
              <a:ext cx="2183917" cy="1091959"/>
            </a:xfrm>
            <a:prstGeom prst="rect">
              <a:avLst/>
            </a:prstGeom>
          </p:spPr>
        </p:pic>
        <p:sp>
          <p:nvSpPr>
            <p:cNvPr id="47" name="ZoneTexte 10"/>
            <p:cNvSpPr txBox="1"/>
            <p:nvPr/>
          </p:nvSpPr>
          <p:spPr>
            <a:xfrm>
              <a:off x="6804248" y="3212976"/>
              <a:ext cx="1995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0033CC"/>
                  </a:solidFill>
                  <a:latin typeface="Times New Roman"/>
                  <a:cs typeface="Times New Roman"/>
                </a:rPr>
                <a:t>Charge Projection</a:t>
              </a:r>
              <a:endParaRPr lang="fr-FR" b="1" dirty="0">
                <a:solidFill>
                  <a:srgbClr val="0033CC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8" name="ZoneTexte 11"/>
            <p:cNvSpPr txBox="1"/>
            <p:nvPr/>
          </p:nvSpPr>
          <p:spPr>
            <a:xfrm>
              <a:off x="6903535" y="4509120"/>
              <a:ext cx="1772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0033CC"/>
                  </a:solidFill>
                  <a:latin typeface="Times New Roman"/>
                  <a:cs typeface="Times New Roman"/>
                </a:rPr>
                <a:t>Time Projection</a:t>
              </a:r>
              <a:endParaRPr lang="fr-FR" b="1" dirty="0">
                <a:solidFill>
                  <a:srgbClr val="0033CC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49" name="Image 8" descr="Screen Shot 2015-06-16 at 3.57.26 PM.png"/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"/>
            <a:stretch/>
          </p:blipFill>
          <p:spPr>
            <a:xfrm>
              <a:off x="4662353" y="3475179"/>
              <a:ext cx="1910411" cy="1380457"/>
            </a:xfrm>
            <a:prstGeom prst="rect">
              <a:avLst/>
            </a:prstGeom>
          </p:spPr>
        </p:pic>
        <p:sp>
          <p:nvSpPr>
            <p:cNvPr id="50" name="Rettangolo 24"/>
            <p:cNvSpPr/>
            <p:nvPr/>
          </p:nvSpPr>
          <p:spPr>
            <a:xfrm>
              <a:off x="4863185" y="5000396"/>
              <a:ext cx="15087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1200" b="1" dirty="0">
                  <a:solidFill>
                    <a:srgbClr val="0033CC"/>
                  </a:solidFill>
                </a:rPr>
                <a:t>Run 30 Event </a:t>
              </a:r>
              <a:r>
                <a:rPr lang="en-CA" sz="1200" b="1" dirty="0" smtClean="0">
                  <a:solidFill>
                    <a:srgbClr val="0033CC"/>
                  </a:solidFill>
                </a:rPr>
                <a:t>265:</a:t>
              </a:r>
            </a:p>
            <a:p>
              <a:pPr algn="ctr"/>
              <a:r>
                <a:rPr lang="en-CA" sz="1200" b="1" dirty="0" smtClean="0">
                  <a:solidFill>
                    <a:srgbClr val="0033CC"/>
                  </a:solidFill>
                </a:rPr>
                <a:t>6 particles</a:t>
              </a:r>
              <a:endParaRPr lang="en-US" sz="1200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6865" y="6363622"/>
            <a:ext cx="888762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Corpo"/>
              </a:rPr>
              <a:t>D. F. partecipa al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  <a:latin typeface="Corpo"/>
              </a:rPr>
              <a:t>WGroup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  <a:latin typeface="Corpo"/>
              </a:rPr>
              <a:t> per lo studio della Diagnostica dei fasci di SPES  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Corpo"/>
            </a:endParaRPr>
          </a:p>
        </p:txBody>
      </p:sp>
    </p:spTree>
    <p:extLst>
      <p:ext uri="{BB962C8B-B14F-4D97-AF65-F5344CB8AC3E}">
        <p14:creationId xmlns:p14="http://schemas.microsoft.com/office/powerpoint/2010/main" val="40611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95" y="2032303"/>
            <a:ext cx="6059399" cy="3673769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051719" y="847177"/>
            <a:ext cx="590383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orpo"/>
              </a:rPr>
              <a:t>Feb 2015: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Corpo"/>
              </a:rPr>
              <a:t>MagicTin Project approved by UE (MSC Action)</a:t>
            </a:r>
          </a:p>
          <a:p>
            <a:r>
              <a:rPr lang="it-IT" sz="1600" b="1" dirty="0" smtClean="0">
                <a:solidFill>
                  <a:srgbClr val="0033CC"/>
                </a:solidFill>
                <a:latin typeface="Corpo"/>
              </a:rPr>
              <a:t>                                   </a:t>
            </a:r>
            <a:r>
              <a:rPr lang="it-IT" sz="1600" b="1" u="sng" dirty="0" smtClean="0">
                <a:solidFill>
                  <a:srgbClr val="C00000"/>
                </a:solidFill>
                <a:latin typeface="Corpo"/>
              </a:rPr>
              <a:t>TOMMASO MARCHI</a:t>
            </a:r>
            <a:r>
              <a:rPr lang="it-IT" sz="1600" b="1" dirty="0">
                <a:solidFill>
                  <a:srgbClr val="0033CC"/>
                </a:solidFill>
                <a:latin typeface="Corpo"/>
              </a:rPr>
              <a:t/>
            </a:r>
            <a:br>
              <a:rPr lang="it-IT" sz="1600" b="1" dirty="0">
                <a:solidFill>
                  <a:srgbClr val="0033CC"/>
                </a:solidFill>
                <a:latin typeface="Corpo"/>
              </a:rPr>
            </a:br>
            <a:r>
              <a:rPr lang="it-IT" sz="1600" dirty="0">
                <a:solidFill>
                  <a:srgbClr val="0033CC"/>
                </a:solidFill>
                <a:latin typeface="Corpo"/>
              </a:rPr>
              <a:t>                </a:t>
            </a:r>
            <a:r>
              <a:rPr lang="it-IT" sz="2000" b="1" dirty="0">
                <a:solidFill>
                  <a:srgbClr val="C00000"/>
                </a:solidFill>
              </a:rPr>
              <a:t>→ </a:t>
            </a:r>
            <a:r>
              <a:rPr lang="it-IT" sz="2000" b="1" baseline="30000" dirty="0">
                <a:solidFill>
                  <a:srgbClr val="C00000"/>
                </a:solidFill>
              </a:rPr>
              <a:t>134</a:t>
            </a:r>
            <a:r>
              <a:rPr lang="it-IT" sz="2000" b="1" dirty="0">
                <a:solidFill>
                  <a:srgbClr val="C00000"/>
                </a:solidFill>
              </a:rPr>
              <a:t>Sn(d,p)</a:t>
            </a:r>
            <a:r>
              <a:rPr lang="it-IT" sz="2000" b="1" baseline="30000" dirty="0">
                <a:solidFill>
                  <a:srgbClr val="C00000"/>
                </a:solidFill>
              </a:rPr>
              <a:t>135</a:t>
            </a:r>
            <a:r>
              <a:rPr lang="it-IT" sz="2000" b="1" dirty="0">
                <a:solidFill>
                  <a:srgbClr val="C00000"/>
                </a:solidFill>
              </a:rPr>
              <a:t>Sn @ SPES</a:t>
            </a:r>
          </a:p>
          <a:p>
            <a:r>
              <a:rPr lang="it-IT" sz="2000" b="1" dirty="0">
                <a:solidFill>
                  <a:srgbClr val="C00000"/>
                </a:solidFill>
              </a:rPr>
              <a:t>                → preliminary test: </a:t>
            </a:r>
            <a:r>
              <a:rPr lang="it-IT" sz="2000" b="1" baseline="30000" dirty="0">
                <a:solidFill>
                  <a:srgbClr val="C00000"/>
                </a:solidFill>
              </a:rPr>
              <a:t>120</a:t>
            </a:r>
            <a:r>
              <a:rPr lang="it-IT" sz="2000" b="1" dirty="0">
                <a:solidFill>
                  <a:srgbClr val="C00000"/>
                </a:solidFill>
              </a:rPr>
              <a:t>Sn(d,p)</a:t>
            </a:r>
            <a:r>
              <a:rPr lang="it-IT" sz="2000" b="1" baseline="30000" dirty="0">
                <a:solidFill>
                  <a:srgbClr val="C00000"/>
                </a:solidFill>
              </a:rPr>
              <a:t>121</a:t>
            </a:r>
            <a:r>
              <a:rPr lang="it-IT" sz="2000" b="1" dirty="0">
                <a:solidFill>
                  <a:srgbClr val="C00000"/>
                </a:solidFill>
              </a:rPr>
              <a:t>Sn @ LNL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36712"/>
            <a:ext cx="9280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835696" y="67029"/>
            <a:ext cx="4883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ctive target: attività 2016-2019</a:t>
            </a:r>
          </a:p>
        </p:txBody>
      </p:sp>
      <p:sp>
        <p:nvSpPr>
          <p:cNvPr id="16" name="CasellaDiTesto 8"/>
          <p:cNvSpPr txBox="1"/>
          <p:nvPr/>
        </p:nvSpPr>
        <p:spPr>
          <a:xfrm>
            <a:off x="-33512" y="900003"/>
            <a:ext cx="21572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Invito a T. Marchi per presentare al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ACTAR di novembre 2015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possibili attività con fasci stabili di ACTAR a LNL in preparazione di SPES</a:t>
            </a:r>
          </a:p>
          <a:p>
            <a:endParaRPr lang="it-IT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artecipazione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esperimenti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proposti dalla collaborazione internazionale  a GANIL e/o ISOLDE -&gt; ACTAR </a:t>
            </a:r>
            <a:r>
              <a:rPr lang="it-IT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Demonstrator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 GANIL</a:t>
            </a:r>
          </a:p>
          <a:p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Possibile </a:t>
            </a:r>
            <a:r>
              <a:rPr lang="it-IT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duplicazione del rivelatore per SPES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le attività della collaborazione internazionale @SPES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con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geometria adeguata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ai fasci SPES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it-I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2570" y="5725705"/>
            <a:ext cx="852991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sz="2400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SPES LoI</a:t>
            </a:r>
            <a:r>
              <a:rPr lang="it-IT" sz="2400" b="1" i="0" u="none" strike="noStrike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R.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Raabe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Shell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in the vicinity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an active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A. Di Pietro -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of cluster states using the Resonance Scattering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8078873" y="3750267"/>
            <a:ext cx="1186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00B050"/>
                </a:solidFill>
              </a:rPr>
              <a:t>SPES</a:t>
            </a:r>
            <a:endParaRPr lang="it-IT" sz="40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2625" y="2372532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ALPI</a:t>
            </a:r>
            <a:endParaRPr lang="it-IT" sz="3600" b="1" dirty="0">
              <a:solidFill>
                <a:srgbClr val="C00000"/>
              </a:solidFill>
            </a:endParaRPr>
          </a:p>
        </p:txBody>
      </p:sp>
      <p:cxnSp>
        <p:nvCxnSpPr>
          <p:cNvPr id="27" name="Connettore 1 14"/>
          <p:cNvCxnSpPr/>
          <p:nvPr/>
        </p:nvCxnSpPr>
        <p:spPr bwMode="auto">
          <a:xfrm>
            <a:off x="0" y="692696"/>
            <a:ext cx="91440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814" y="1196752"/>
            <a:ext cx="4584194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1052735"/>
            <a:ext cx="4320480" cy="5175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43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502817"/>
              </p:ext>
            </p:extLst>
          </p:nvPr>
        </p:nvGraphicFramePr>
        <p:xfrm>
          <a:off x="179512" y="980728"/>
          <a:ext cx="3456384" cy="19560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6104"/>
                <a:gridCol w="936104"/>
                <a:gridCol w="864096"/>
                <a:gridCol w="72008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Sede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Ricercatori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Tecnologi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FTE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9728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Legnaro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endParaRPr 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728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Padova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728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Bologna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2.2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728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Firenze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11.1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728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Napoli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ttangolo 4"/>
          <p:cNvSpPr>
            <a:spLocks noGrp="1"/>
          </p:cNvSpPr>
          <p:nvPr>
            <p:ph type="ctrTitle"/>
          </p:nvPr>
        </p:nvSpPr>
        <p:spPr>
          <a:xfrm>
            <a:off x="1547664" y="75401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Esperimento </a:t>
            </a:r>
            <a:r>
              <a:rPr lang="it-I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NUCL-EX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2064"/>
            <a:ext cx="1385299" cy="72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067944" y="2348880"/>
            <a:ext cx="4896543" cy="1202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Collaborazioni internazionali: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 smtClean="0">
                <a:solidFill>
                  <a:srgbClr val="CC0000"/>
                </a:solidFill>
                <a:latin typeface="+mn-lt"/>
              </a:rPr>
              <a:t>Europa</a:t>
            </a:r>
            <a:r>
              <a:rPr lang="it-IT" dirty="0" smtClean="0">
                <a:solidFill>
                  <a:srgbClr val="CC0000"/>
                </a:solidFill>
                <a:latin typeface="+mn-lt"/>
              </a:rPr>
              <a:t>: GANIL, LPC</a:t>
            </a:r>
            <a:r>
              <a:rPr lang="it-IT" dirty="0">
                <a:solidFill>
                  <a:srgbClr val="CC0000"/>
                </a:solidFill>
                <a:latin typeface="+mn-lt"/>
              </a:rPr>
              <a:t>,</a:t>
            </a:r>
            <a:r>
              <a:rPr lang="it-IT" dirty="0" smtClean="0">
                <a:solidFill>
                  <a:srgbClr val="CC0000"/>
                </a:solidFill>
                <a:latin typeface="+mn-lt"/>
              </a:rPr>
              <a:t>  IPNO, </a:t>
            </a:r>
            <a:r>
              <a:rPr lang="it-IT" dirty="0">
                <a:solidFill>
                  <a:srgbClr val="CC0000"/>
                </a:solidFill>
                <a:latin typeface="+mn-lt"/>
              </a:rPr>
              <a:t>KU Leuven, </a:t>
            </a:r>
            <a:r>
              <a:rPr lang="it-IT" dirty="0" smtClean="0">
                <a:solidFill>
                  <a:srgbClr val="CC0000"/>
                </a:solidFill>
                <a:latin typeface="+mn-lt"/>
              </a:rPr>
              <a:t>INP Krakow, University of Warsaw, </a:t>
            </a:r>
            <a:r>
              <a:rPr lang="it-IT" dirty="0" err="1" smtClean="0">
                <a:solidFill>
                  <a:srgbClr val="CC0000"/>
                </a:solidFill>
                <a:latin typeface="+mn-lt"/>
              </a:rPr>
              <a:t>Nevsehir</a:t>
            </a:r>
            <a:r>
              <a:rPr lang="it-IT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rgbClr val="CC0000"/>
                </a:solidFill>
                <a:latin typeface="+mn-lt"/>
              </a:rPr>
              <a:t>University</a:t>
            </a:r>
            <a:r>
              <a:rPr lang="it-IT" b="1" dirty="0" smtClean="0">
                <a:solidFill>
                  <a:srgbClr val="CC0000"/>
                </a:solidFill>
                <a:latin typeface="+mn-lt"/>
              </a:rPr>
              <a:t> </a:t>
            </a: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 smtClean="0">
                <a:solidFill>
                  <a:srgbClr val="CC0000"/>
                </a:solidFill>
                <a:latin typeface="+mn-lt"/>
              </a:rPr>
              <a:t>India</a:t>
            </a:r>
            <a:r>
              <a:rPr lang="it-IT" dirty="0" smtClean="0">
                <a:solidFill>
                  <a:srgbClr val="CC0000"/>
                </a:solidFill>
                <a:latin typeface="+mn-lt"/>
              </a:rPr>
              <a:t>: BARC (Mumbai)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716016" y="980729"/>
            <a:ext cx="3186491" cy="1017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u="sng" dirty="0" smtClean="0">
                <a:solidFill>
                  <a:srgbClr val="C00000"/>
                </a:solidFill>
                <a:latin typeface="+mn-lt"/>
              </a:rPr>
              <a:t>Rappresentanti </a:t>
            </a:r>
            <a:r>
              <a:rPr lang="it-IT" sz="2000" b="1" u="sng" dirty="0">
                <a:solidFill>
                  <a:srgbClr val="C00000"/>
                </a:solidFill>
                <a:latin typeface="+mn-lt"/>
              </a:rPr>
              <a:t>Nazionali</a:t>
            </a:r>
            <a:r>
              <a:rPr lang="it-IT" sz="2000" b="1" dirty="0" smtClean="0">
                <a:solidFill>
                  <a:srgbClr val="C00000"/>
                </a:solidFill>
                <a:latin typeface="+mn-lt"/>
              </a:rPr>
              <a:t>:    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Barlini (FI</a:t>
            </a: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Morelli </a:t>
            </a:r>
            <a:r>
              <a:rPr lang="it-I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(BO)</a:t>
            </a:r>
          </a:p>
        </p:txBody>
      </p:sp>
      <p:cxnSp>
        <p:nvCxnSpPr>
          <p:cNvPr id="12" name="Connettore 1 14"/>
          <p:cNvCxnSpPr/>
          <p:nvPr/>
        </p:nvCxnSpPr>
        <p:spPr bwMode="auto">
          <a:xfrm>
            <a:off x="0" y="692696"/>
            <a:ext cx="9144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446856" y="4174271"/>
            <a:ext cx="8229600" cy="2423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000" b="1" dirty="0" smtClean="0">
                <a:solidFill>
                  <a:srgbClr val="C00000"/>
                </a:solidFill>
              </a:rPr>
              <a:t>Tommaso Marchi:</a:t>
            </a:r>
          </a:p>
          <a:p>
            <a:pPr lvl="1" algn="l"/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vincitore di Borsa ‘Marie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Sklodowska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-Curie’  2 anni</a:t>
            </a: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presso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KU di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Leuven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 algn="l"/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vincitore di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Postdoctoral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Fellowship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FWO (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Foundation </a:t>
            </a:r>
            <a:r>
              <a:rPr lang="it-IT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Flander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 algn="l"/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it-IT" sz="2000" b="1" dirty="0" smtClean="0">
                <a:solidFill>
                  <a:srgbClr val="C00000"/>
                </a:solidFill>
              </a:rPr>
              <a:t>Magda Cicerchia:  </a:t>
            </a:r>
            <a:r>
              <a:rPr lang="it-IT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vincitrice di Borsa di Dottorato all’Università di Padova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1721" y="3068960"/>
            <a:ext cx="254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 Ricercatori (24.3 FTE) </a:t>
            </a:r>
          </a:p>
        </p:txBody>
      </p:sp>
      <p:cxnSp>
        <p:nvCxnSpPr>
          <p:cNvPr id="15" name="Connettore 1 14"/>
          <p:cNvCxnSpPr/>
          <p:nvPr/>
        </p:nvCxnSpPr>
        <p:spPr bwMode="auto">
          <a:xfrm>
            <a:off x="36512" y="3933056"/>
            <a:ext cx="91440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9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784</Words>
  <Application>Microsoft Office PowerPoint</Application>
  <PresentationFormat>On-screen Show (4:3)</PresentationFormat>
  <Paragraphs>142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Esperimento NUCL-EX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fabris</dc:creator>
  <cp:lastModifiedBy>fabris</cp:lastModifiedBy>
  <cp:revision>109</cp:revision>
  <cp:lastPrinted>2015-11-02T15:24:01Z</cp:lastPrinted>
  <dcterms:created xsi:type="dcterms:W3CDTF">2015-10-23T14:33:26Z</dcterms:created>
  <dcterms:modified xsi:type="dcterms:W3CDTF">2015-11-02T15:54:38Z</dcterms:modified>
</cp:coreProperties>
</file>