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57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09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61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92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96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68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1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4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41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A3A4-BD7B-4068-8292-04C583091B17}" type="datetimeFigureOut">
              <a:rPr lang="it-IT" smtClean="0"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7175-17EE-41E6-BCA4-E7BBD1F636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8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Attività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AEgIS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(gruppo positroni 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PD-TN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2013-2015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80" y="2420888"/>
            <a:ext cx="3456383" cy="259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07504" y="908720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</a:t>
            </a:r>
            <a:r>
              <a:rPr lang="it-IT" dirty="0" smtClean="0">
                <a:latin typeface="Comic Sans MS" panose="030F0702030302020204" pitchFamily="66" charset="0"/>
              </a:rPr>
              <a:t>ostruito </a:t>
            </a:r>
            <a:r>
              <a:rPr lang="it-IT" dirty="0" smtClean="0">
                <a:latin typeface="Comic Sans MS" panose="030F0702030302020204" pitchFamily="66" charset="0"/>
              </a:rPr>
              <a:t>ed installato un </a:t>
            </a:r>
            <a:r>
              <a:rPr lang="it-IT" dirty="0" err="1" smtClean="0">
                <a:latin typeface="Comic Sans MS" panose="030F0702030302020204" pitchFamily="66" charset="0"/>
              </a:rPr>
              <a:t>rebuncher</a:t>
            </a:r>
            <a:r>
              <a:rPr lang="it-IT" dirty="0" smtClean="0">
                <a:latin typeface="Comic Sans MS" panose="030F0702030302020204" pitchFamily="66" charset="0"/>
              </a:rPr>
              <a:t> di e+ per lo studio della spettroscopia del 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omic Sans MS" panose="030F0702030302020204" pitchFamily="66" charset="0"/>
              </a:rPr>
              <a:t>2x10</a:t>
            </a:r>
            <a:r>
              <a:rPr lang="it-IT" baseline="30000" dirty="0" smtClean="0">
                <a:latin typeface="Comic Sans MS" panose="030F0702030302020204" pitchFamily="66" charset="0"/>
              </a:rPr>
              <a:t>7</a:t>
            </a:r>
            <a:r>
              <a:rPr lang="it-IT" dirty="0" smtClean="0">
                <a:latin typeface="Comic Sans MS" panose="030F0702030302020204" pitchFamily="66" charset="0"/>
              </a:rPr>
              <a:t> positroni/</a:t>
            </a:r>
            <a:r>
              <a:rPr lang="it-IT" dirty="0" err="1" smtClean="0">
                <a:latin typeface="Comic Sans MS" panose="030F0702030302020204" pitchFamily="66" charset="0"/>
              </a:rPr>
              <a:t>bunch</a:t>
            </a:r>
            <a:endParaRPr lang="it-IT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Comic Sans MS" panose="030F0702030302020204" pitchFamily="66" charset="0"/>
              </a:rPr>
              <a:t>E</a:t>
            </a:r>
            <a:r>
              <a:rPr lang="it-IT" baseline="-25000" dirty="0" err="1" smtClean="0">
                <a:latin typeface="Comic Sans MS" panose="030F0702030302020204" pitchFamily="66" charset="0"/>
              </a:rPr>
              <a:t>e</a:t>
            </a:r>
            <a:r>
              <a:rPr lang="it-IT" baseline="-25000" dirty="0" smtClean="0">
                <a:latin typeface="Comic Sans MS" panose="030F0702030302020204" pitchFamily="66" charset="0"/>
              </a:rPr>
              <a:t>+</a:t>
            </a:r>
            <a:r>
              <a:rPr lang="it-IT" dirty="0" smtClean="0">
                <a:latin typeface="Comic Sans MS" panose="030F0702030302020204" pitchFamily="66" charset="0"/>
              </a:rPr>
              <a:t> = 3.5 – 7 </a:t>
            </a:r>
            <a:r>
              <a:rPr lang="it-IT" dirty="0" err="1" smtClean="0">
                <a:latin typeface="Comic Sans MS" panose="030F0702030302020204" pitchFamily="66" charset="0"/>
              </a:rPr>
              <a:t>keV</a:t>
            </a:r>
            <a:endParaRPr lang="it-IT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Symbol" panose="05050102010706020507" pitchFamily="18" charset="2"/>
              </a:rPr>
              <a:t>d</a:t>
            </a:r>
            <a:r>
              <a:rPr lang="it-IT" dirty="0" err="1" smtClean="0">
                <a:latin typeface="Comic Sans MS" panose="030F0702030302020204" pitchFamily="66" charset="0"/>
              </a:rPr>
              <a:t>T</a:t>
            </a:r>
            <a:r>
              <a:rPr lang="it-IT" dirty="0" smtClean="0">
                <a:latin typeface="Comic Sans MS" panose="030F0702030302020204" pitchFamily="66" charset="0"/>
              </a:rPr>
              <a:t> = 6 ns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5" name="Freccia a destra 4"/>
          <p:cNvSpPr/>
          <p:nvPr/>
        </p:nvSpPr>
        <p:spPr>
          <a:xfrm rot="2407524">
            <a:off x="2938490" y="2175609"/>
            <a:ext cx="698468" cy="32545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42001" y="4295157"/>
            <a:ext cx="28536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omic Sans MS" panose="030F0702030302020204" pitchFamily="66" charset="0"/>
              </a:rPr>
              <a:t>Ottimizzata la </a:t>
            </a:r>
          </a:p>
          <a:p>
            <a:r>
              <a:rPr lang="it-IT" dirty="0">
                <a:latin typeface="Comic Sans MS" panose="030F0702030302020204" pitchFamily="66" charset="0"/>
              </a:rPr>
              <a:t>p</a:t>
            </a:r>
            <a:r>
              <a:rPr lang="it-IT" dirty="0" smtClean="0">
                <a:latin typeface="Comic Sans MS" panose="030F0702030302020204" pitchFamily="66" charset="0"/>
              </a:rPr>
              <a:t>roduzione </a:t>
            </a:r>
          </a:p>
          <a:p>
            <a:r>
              <a:rPr lang="it-IT" dirty="0">
                <a:latin typeface="Comic Sans MS" panose="030F0702030302020204" pitchFamily="66" charset="0"/>
              </a:rPr>
              <a:t>d</a:t>
            </a:r>
            <a:r>
              <a:rPr lang="it-IT" dirty="0" smtClean="0">
                <a:latin typeface="Comic Sans MS" panose="030F0702030302020204" pitchFamily="66" charset="0"/>
              </a:rPr>
              <a:t>el fascio di e+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omic Sans MS" panose="030F0702030302020204" pitchFamily="66" charset="0"/>
              </a:rPr>
              <a:t>8x10</a:t>
            </a:r>
            <a:r>
              <a:rPr lang="it-IT" baseline="30000" dirty="0" smtClean="0">
                <a:latin typeface="Comic Sans MS" panose="030F0702030302020204" pitchFamily="66" charset="0"/>
              </a:rPr>
              <a:t>7</a:t>
            </a:r>
            <a:r>
              <a:rPr lang="it-IT" dirty="0" smtClean="0">
                <a:latin typeface="Comic Sans MS" panose="030F0702030302020204" pitchFamily="66" charset="0"/>
              </a:rPr>
              <a:t> positroni/</a:t>
            </a:r>
            <a:r>
              <a:rPr lang="it-IT" dirty="0" err="1" smtClean="0">
                <a:latin typeface="Comic Sans MS" panose="030F0702030302020204" pitchFamily="66" charset="0"/>
              </a:rPr>
              <a:t>bunch</a:t>
            </a:r>
            <a:endParaRPr lang="it-IT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Comic Sans MS" panose="030F0702030302020204" pitchFamily="66" charset="0"/>
              </a:rPr>
              <a:t>E</a:t>
            </a:r>
            <a:r>
              <a:rPr lang="it-IT" baseline="-25000" dirty="0" err="1" smtClean="0">
                <a:latin typeface="Comic Sans MS" panose="030F0702030302020204" pitchFamily="66" charset="0"/>
              </a:rPr>
              <a:t>e</a:t>
            </a:r>
            <a:r>
              <a:rPr lang="it-IT" baseline="-25000" dirty="0" smtClean="0">
                <a:latin typeface="Comic Sans MS" panose="030F0702030302020204" pitchFamily="66" charset="0"/>
              </a:rPr>
              <a:t>+</a:t>
            </a:r>
            <a:r>
              <a:rPr lang="it-IT" dirty="0" smtClean="0">
                <a:latin typeface="Comic Sans MS" panose="030F0702030302020204" pitchFamily="66" charset="0"/>
              </a:rPr>
              <a:t> = 300 </a:t>
            </a:r>
            <a:r>
              <a:rPr lang="it-IT" dirty="0" err="1" smtClean="0">
                <a:latin typeface="Comic Sans MS" panose="030F0702030302020204" pitchFamily="66" charset="0"/>
              </a:rPr>
              <a:t>eV</a:t>
            </a:r>
            <a:endParaRPr lang="it-IT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omic Sans MS" panose="030F0702030302020204" pitchFamily="66" charset="0"/>
              </a:rPr>
              <a:t> </a:t>
            </a:r>
            <a:r>
              <a:rPr lang="it-IT" dirty="0" err="1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it-IT" dirty="0" err="1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 = </a:t>
            </a:r>
            <a:r>
              <a:rPr lang="it-IT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15-20 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ns</a:t>
            </a:r>
            <a:endParaRPr lang="it-IT" dirty="0">
              <a:solidFill>
                <a:prstClr val="black"/>
              </a:solidFill>
              <a:latin typeface="Symbol" panose="05050102010706020507" pitchFamily="18" charset="2"/>
            </a:endParaRPr>
          </a:p>
          <a:p>
            <a:endParaRPr lang="it-IT" dirty="0" smtClean="0">
              <a:latin typeface="Comic Sans MS" panose="030F0702030302020204" pitchFamily="66" charset="0"/>
            </a:endParaRPr>
          </a:p>
        </p:txBody>
      </p:sp>
      <p:sp>
        <p:nvSpPr>
          <p:cNvPr id="8" name="Freccia a destra 7"/>
          <p:cNvSpPr/>
          <p:nvPr/>
        </p:nvSpPr>
        <p:spPr>
          <a:xfrm rot="19293584">
            <a:off x="1666482" y="3794970"/>
            <a:ext cx="698468" cy="32545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954514"/>
            <a:ext cx="3780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</a:t>
            </a:r>
            <a:r>
              <a:rPr lang="it-IT" dirty="0" smtClean="0">
                <a:latin typeface="Comic Sans MS" panose="030F0702030302020204" pitchFamily="66" charset="0"/>
              </a:rPr>
              <a:t>nstallato </a:t>
            </a:r>
            <a:r>
              <a:rPr lang="it-IT" dirty="0" err="1" smtClean="0">
                <a:latin typeface="Comic Sans MS" panose="030F0702030302020204" pitchFamily="66" charset="0"/>
              </a:rPr>
              <a:t>converter</a:t>
            </a:r>
            <a:r>
              <a:rPr lang="it-IT" dirty="0" smtClean="0">
                <a:latin typeface="Comic Sans MS" panose="030F0702030302020204" pitchFamily="66" charset="0"/>
              </a:rPr>
              <a:t> </a:t>
            </a:r>
            <a:r>
              <a:rPr lang="it-IT" dirty="0" smtClean="0">
                <a:latin typeface="Comic Sans MS" panose="030F0702030302020204" pitchFamily="66" charset="0"/>
              </a:rPr>
              <a:t>a </a:t>
            </a:r>
            <a:r>
              <a:rPr lang="it-IT" dirty="0" err="1" smtClean="0">
                <a:latin typeface="Comic Sans MS" panose="030F0702030302020204" pitchFamily="66" charset="0"/>
              </a:rPr>
              <a:t>nanocanali</a:t>
            </a:r>
            <a:r>
              <a:rPr lang="it-IT" dirty="0" smtClean="0">
                <a:latin typeface="Comic Sans MS" panose="030F0702030302020204" pitchFamily="66" charset="0"/>
              </a:rPr>
              <a:t> </a:t>
            </a:r>
            <a:endParaRPr lang="it-IT" dirty="0" smtClean="0">
              <a:latin typeface="Comic Sans MS" panose="030F0702030302020204" pitchFamily="66" charset="0"/>
            </a:endParaRPr>
          </a:p>
          <a:p>
            <a:r>
              <a:rPr lang="it-IT" dirty="0" smtClean="0">
                <a:latin typeface="Comic Sans MS" panose="030F0702030302020204" pitchFamily="66" charset="0"/>
              </a:rPr>
              <a:t>per </a:t>
            </a:r>
            <a:r>
              <a:rPr lang="it-IT" dirty="0" smtClean="0">
                <a:latin typeface="Comic Sans MS" panose="030F0702030302020204" pitchFamily="66" charset="0"/>
              </a:rPr>
              <a:t>la </a:t>
            </a:r>
            <a:r>
              <a:rPr lang="it-IT" dirty="0" smtClean="0">
                <a:latin typeface="Comic Sans MS" panose="030F0702030302020204" pitchFamily="66" charset="0"/>
              </a:rPr>
              <a:t>produzione </a:t>
            </a:r>
            <a:r>
              <a:rPr lang="it-IT" dirty="0" smtClean="0">
                <a:latin typeface="Comic Sans MS" panose="030F0702030302020204" pitchFamily="66" charset="0"/>
              </a:rPr>
              <a:t>di Ps «freddo»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0" name="Freccia a destra 9"/>
          <p:cNvSpPr/>
          <p:nvPr/>
        </p:nvSpPr>
        <p:spPr>
          <a:xfrm rot="8177378">
            <a:off x="5819429" y="1979045"/>
            <a:ext cx="698468" cy="34756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483118" y="4263574"/>
            <a:ext cx="251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Fascio di e+ raffreddato ed intrappolato nei magneti principali per circa 35 min. </a:t>
            </a:r>
            <a:endParaRPr lang="it-IT" dirty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omic Sans MS" pitchFamily="66" charset="0"/>
              </a:rPr>
              <a:t>2x10</a:t>
            </a:r>
            <a:r>
              <a:rPr lang="it-IT" baseline="30000" dirty="0" smtClean="0">
                <a:latin typeface="Comic Sans MS" pitchFamily="66" charset="0"/>
              </a:rPr>
              <a:t>7</a:t>
            </a:r>
            <a:r>
              <a:rPr lang="it-IT" dirty="0" smtClean="0">
                <a:latin typeface="Comic Sans MS" pitchFamily="66" charset="0"/>
              </a:rPr>
              <a:t> positroni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omic Sans MS" pitchFamily="66" charset="0"/>
              </a:rPr>
              <a:t>s</a:t>
            </a:r>
            <a:r>
              <a:rPr lang="it-IT" dirty="0" smtClean="0">
                <a:latin typeface="Comic Sans MS" pitchFamily="66" charset="0"/>
              </a:rPr>
              <a:t>pot </a:t>
            </a:r>
            <a:r>
              <a:rPr lang="it-IT" dirty="0" err="1" smtClean="0">
                <a:latin typeface="Comic Sans MS" pitchFamily="66" charset="0"/>
              </a:rPr>
              <a:t>size</a:t>
            </a:r>
            <a:r>
              <a:rPr lang="it-IT" dirty="0" smtClean="0">
                <a:latin typeface="Comic Sans MS" pitchFamily="66" charset="0"/>
              </a:rPr>
              <a:t> 0.4 mm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 rot="12338160">
            <a:off x="5757838" y="4370363"/>
            <a:ext cx="775128" cy="32545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5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4786132" cy="21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940152" y="1107169"/>
            <a:ext cx="28055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Layout del </a:t>
            </a:r>
            <a:r>
              <a:rPr lang="it-IT" dirty="0" err="1" smtClean="0">
                <a:latin typeface="Comic Sans MS" pitchFamily="66" charset="0"/>
              </a:rPr>
              <a:t>buncher</a:t>
            </a:r>
            <a:r>
              <a:rPr lang="it-IT" dirty="0" smtClean="0">
                <a:latin typeface="Comic Sans MS" pitchFamily="66" charset="0"/>
              </a:rPr>
              <a:t> di e+</a:t>
            </a:r>
          </a:p>
          <a:p>
            <a:r>
              <a:rPr lang="it-IT" dirty="0">
                <a:latin typeface="Comic Sans MS" pitchFamily="66" charset="0"/>
              </a:rPr>
              <a:t>i</a:t>
            </a:r>
            <a:r>
              <a:rPr lang="it-IT" dirty="0" smtClean="0">
                <a:latin typeface="Comic Sans MS" pitchFamily="66" charset="0"/>
              </a:rPr>
              <a:t>nstallato nella seconda</a:t>
            </a:r>
          </a:p>
          <a:p>
            <a:r>
              <a:rPr lang="it-IT" dirty="0">
                <a:latin typeface="Comic Sans MS" pitchFamily="66" charset="0"/>
              </a:rPr>
              <a:t>l</a:t>
            </a:r>
            <a:r>
              <a:rPr lang="it-IT" dirty="0" smtClean="0">
                <a:latin typeface="Comic Sans MS" pitchFamily="66" charset="0"/>
              </a:rPr>
              <a:t>inea di fascio di </a:t>
            </a:r>
            <a:r>
              <a:rPr lang="it-IT" dirty="0" err="1" smtClean="0">
                <a:latin typeface="Comic Sans MS" pitchFamily="66" charset="0"/>
              </a:rPr>
              <a:t>AEgIS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Freccia a destra 4"/>
          <p:cNvSpPr/>
          <p:nvPr/>
        </p:nvSpPr>
        <p:spPr>
          <a:xfrm rot="16200000">
            <a:off x="796720" y="2651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3529" y="3646765"/>
            <a:ext cx="1800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Punto critico di passaggio da trasmissione</a:t>
            </a:r>
          </a:p>
          <a:p>
            <a:r>
              <a:rPr lang="it-IT" dirty="0" smtClean="0">
                <a:latin typeface="Comic Sans MS" pitchFamily="66" charset="0"/>
              </a:rPr>
              <a:t> magnetica a trasmissione elettrostatica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249" y="2454996"/>
            <a:ext cx="2421227" cy="185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5673990" y="4339262"/>
            <a:ext cx="2842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Forma del segnale di HV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del </a:t>
            </a:r>
            <a:r>
              <a:rPr lang="it-IT" dirty="0" err="1" smtClean="0">
                <a:latin typeface="Comic Sans MS" pitchFamily="66" charset="0"/>
              </a:rPr>
              <a:t>buncher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2485702" cy="19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267744" y="5335685"/>
            <a:ext cx="392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Segnale</a:t>
            </a:r>
            <a:r>
              <a:rPr lang="it-IT" dirty="0" smtClean="0"/>
              <a:t> </a:t>
            </a:r>
            <a:r>
              <a:rPr lang="it-IT" dirty="0" smtClean="0">
                <a:latin typeface="Symbol" pitchFamily="18" charset="2"/>
              </a:rPr>
              <a:t>g</a:t>
            </a:r>
            <a:r>
              <a:rPr lang="it-IT" dirty="0" smtClean="0"/>
              <a:t> </a:t>
            </a:r>
            <a:r>
              <a:rPr lang="it-IT" dirty="0" smtClean="0">
                <a:latin typeface="Comic Sans MS" pitchFamily="66" charset="0"/>
              </a:rPr>
              <a:t>di annichilazione degli e+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all’uscita del </a:t>
            </a:r>
            <a:r>
              <a:rPr lang="it-IT" dirty="0" err="1" smtClean="0">
                <a:latin typeface="Comic Sans MS" pitchFamily="66" charset="0"/>
              </a:rPr>
              <a:t>buncher</a:t>
            </a:r>
            <a:endParaRPr lang="it-I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04664"/>
            <a:ext cx="219088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852014" y="715630"/>
            <a:ext cx="3232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Fascio di e+ trasferito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attraverso il </a:t>
            </a:r>
            <a:r>
              <a:rPr lang="it-IT" dirty="0" err="1" smtClean="0">
                <a:latin typeface="Comic Sans MS" pitchFamily="66" charset="0"/>
              </a:rPr>
              <a:t>buncher</a:t>
            </a:r>
            <a:r>
              <a:rPr lang="it-IT" dirty="0" smtClean="0">
                <a:latin typeface="Comic Sans MS" pitchFamily="66" charset="0"/>
              </a:rPr>
              <a:t> sul target di produzione del </a:t>
            </a:r>
            <a:r>
              <a:rPr lang="it-IT" dirty="0" smtClean="0">
                <a:latin typeface="Comic Sans MS" pitchFamily="66" charset="0"/>
              </a:rPr>
              <a:t>Ps</a:t>
            </a:r>
          </a:p>
          <a:p>
            <a:pPr algn="ctr"/>
            <a:r>
              <a:rPr lang="it-IT" dirty="0">
                <a:latin typeface="Comic Sans MS" pitchFamily="66" charset="0"/>
              </a:rPr>
              <a:t>i</a:t>
            </a:r>
            <a:r>
              <a:rPr lang="it-IT" dirty="0" smtClean="0">
                <a:latin typeface="Comic Sans MS" pitchFamily="66" charset="0"/>
              </a:rPr>
              <a:t>n una regione di campo magnetico </a:t>
            </a:r>
            <a:r>
              <a:rPr lang="it-IT" sz="1600" dirty="0" smtClean="0">
                <a:latin typeface="Comic Sans MS" pitchFamily="66" charset="0"/>
              </a:rPr>
              <a:t>&lt; 2 gauss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33" y="3563874"/>
            <a:ext cx="215682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3416609"/>
            <a:ext cx="2678434" cy="23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6664"/>
            <a:ext cx="2678435" cy="236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2696388" y="3589045"/>
            <a:ext cx="32321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Fascio di e+ trasferito 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attraverso il </a:t>
            </a:r>
            <a:r>
              <a:rPr lang="it-IT" dirty="0" err="1" smtClean="0">
                <a:latin typeface="Comic Sans MS" pitchFamily="66" charset="0"/>
              </a:rPr>
              <a:t>buncher</a:t>
            </a:r>
            <a:r>
              <a:rPr lang="it-IT" dirty="0" smtClean="0">
                <a:latin typeface="Comic Sans MS" pitchFamily="66" charset="0"/>
              </a:rPr>
              <a:t> sul target di produzione del </a:t>
            </a:r>
            <a:r>
              <a:rPr lang="it-IT" dirty="0" smtClean="0">
                <a:latin typeface="Comic Sans MS" pitchFamily="66" charset="0"/>
              </a:rPr>
              <a:t>Ps</a:t>
            </a:r>
          </a:p>
          <a:p>
            <a:pPr algn="ctr"/>
            <a:r>
              <a:rPr lang="it-IT" dirty="0">
                <a:latin typeface="Comic Sans MS" pitchFamily="66" charset="0"/>
              </a:rPr>
              <a:t>i</a:t>
            </a:r>
            <a:r>
              <a:rPr lang="it-IT" dirty="0" smtClean="0">
                <a:latin typeface="Comic Sans MS" pitchFamily="66" charset="0"/>
              </a:rPr>
              <a:t>n una regione di campo magnetico </a:t>
            </a:r>
            <a:r>
              <a:rPr lang="it-IT" sz="1600" dirty="0" smtClean="0">
                <a:latin typeface="Comic Sans MS" pitchFamily="66" charset="0"/>
              </a:rPr>
              <a:t>di</a:t>
            </a:r>
            <a:r>
              <a:rPr lang="it-IT" sz="1600" dirty="0" smtClean="0">
                <a:latin typeface="Comic Sans MS" pitchFamily="66" charset="0"/>
              </a:rPr>
              <a:t> 250 gauss</a:t>
            </a:r>
          </a:p>
          <a:p>
            <a:pPr algn="ctr"/>
            <a:r>
              <a:rPr lang="it-IT" sz="1600" dirty="0" smtClean="0">
                <a:latin typeface="Comic Sans MS" pitchFamily="66" charset="0"/>
              </a:rPr>
              <a:t>(utilizzato per il «quenching magnetico» degli stati eccitati del Ps)</a:t>
            </a:r>
            <a:endParaRPr lang="it-I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9957" y="5157192"/>
            <a:ext cx="837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progettazione , costruzione ed installazione del sistema di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pulsamento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di e+, del sistema di monitoraggio del fascio e  di rivelazione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g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per le misure di fisica sul Ps* sono state realizzate dal gruppo PD-TN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L’installazione dei sistemi laser per l’eccitazione del Ps è stata realizzate dai gruppi di MI-Orsay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48" y="548680"/>
            <a:ext cx="3865954" cy="295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755576" y="1124744"/>
            <a:ext cx="3996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Ps prodotto su target di </a:t>
            </a:r>
            <a:r>
              <a:rPr lang="it-IT" dirty="0" err="1" smtClean="0">
                <a:latin typeface="Comic Sans MS" pitchFamily="66" charset="0"/>
              </a:rPr>
              <a:t>nanocanali</a:t>
            </a:r>
            <a:r>
              <a:rPr lang="it-IT" dirty="0" smtClean="0">
                <a:latin typeface="Comic Sans MS" pitchFamily="66" charset="0"/>
              </a:rPr>
              <a:t> </a:t>
            </a:r>
          </a:p>
          <a:p>
            <a:r>
              <a:rPr lang="it-IT" dirty="0" smtClean="0">
                <a:latin typeface="Comic Sans MS" pitchFamily="66" charset="0"/>
              </a:rPr>
              <a:t>con efficienza del 30% circa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9" y="2080834"/>
            <a:ext cx="3888432" cy="2984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283968" y="3933056"/>
            <a:ext cx="3991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omic Sans MS" panose="030F0702030302020204" pitchFamily="66" charset="0"/>
              </a:rPr>
              <a:t>Spettroscopia del livello n=3 del 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 smtClean="0">
                <a:latin typeface="Comic Sans MS" panose="030F0702030302020204" pitchFamily="66" charset="0"/>
              </a:rPr>
              <a:t>eccitazione con laser UV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omic Sans MS" panose="030F0702030302020204" pitchFamily="66" charset="0"/>
              </a:rPr>
              <a:t>f</a:t>
            </a:r>
            <a:r>
              <a:rPr lang="it-IT" dirty="0" smtClean="0">
                <a:latin typeface="Comic Sans MS" panose="030F0702030302020204" pitchFamily="66" charset="0"/>
              </a:rPr>
              <a:t>otoionizzazione con laser IR</a:t>
            </a:r>
            <a:endParaRPr lang="it-I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270</Words>
  <Application>Microsoft Office PowerPoint</Application>
  <PresentationFormat>Presentazione su schermo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Attività AEgIS (gruppo positroni PD-TN) 2013-2015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nebbia</dc:creator>
  <cp:lastModifiedBy>nebbia</cp:lastModifiedBy>
  <cp:revision>26</cp:revision>
  <dcterms:created xsi:type="dcterms:W3CDTF">2015-06-10T10:38:51Z</dcterms:created>
  <dcterms:modified xsi:type="dcterms:W3CDTF">2015-06-25T10:10:52Z</dcterms:modified>
</cp:coreProperties>
</file>