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56" r:id="rId5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89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7A3A4-BD7B-4068-8292-04C583091B17}" type="datetimeFigureOut">
              <a:rPr lang="it-IT" smtClean="0"/>
              <a:t>25/06/2015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77175-17EE-41E6-BCA4-E7BBD1F6366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37117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7A3A4-BD7B-4068-8292-04C583091B17}" type="datetimeFigureOut">
              <a:rPr lang="it-IT" smtClean="0"/>
              <a:t>25/06/2015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77175-17EE-41E6-BCA4-E7BBD1F6366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795754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7A3A4-BD7B-4068-8292-04C583091B17}" type="datetimeFigureOut">
              <a:rPr lang="it-IT" smtClean="0"/>
              <a:t>25/06/2015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77175-17EE-41E6-BCA4-E7BBD1F6366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320939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7A3A4-BD7B-4068-8292-04C583091B17}" type="datetimeFigureOut">
              <a:rPr lang="it-IT" smtClean="0"/>
              <a:t>25/06/2015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77175-17EE-41E6-BCA4-E7BBD1F6366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006106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7A3A4-BD7B-4068-8292-04C583091B17}" type="datetimeFigureOut">
              <a:rPr lang="it-IT" smtClean="0"/>
              <a:t>25/06/2015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77175-17EE-41E6-BCA4-E7BBD1F6366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559246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7A3A4-BD7B-4068-8292-04C583091B17}" type="datetimeFigureOut">
              <a:rPr lang="it-IT" smtClean="0"/>
              <a:t>25/06/2015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77175-17EE-41E6-BCA4-E7BBD1F6366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979608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7A3A4-BD7B-4068-8292-04C583091B17}" type="datetimeFigureOut">
              <a:rPr lang="it-IT" smtClean="0"/>
              <a:t>25/06/2015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77175-17EE-41E6-BCA4-E7BBD1F6366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296874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7A3A4-BD7B-4068-8292-04C583091B17}" type="datetimeFigureOut">
              <a:rPr lang="it-IT" smtClean="0"/>
              <a:t>25/06/2015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77175-17EE-41E6-BCA4-E7BBD1F6366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99878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7A3A4-BD7B-4068-8292-04C583091B17}" type="datetimeFigureOut">
              <a:rPr lang="it-IT" smtClean="0"/>
              <a:t>25/06/2015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77175-17EE-41E6-BCA4-E7BBD1F6366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501605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7A3A4-BD7B-4068-8292-04C583091B17}" type="datetimeFigureOut">
              <a:rPr lang="it-IT" smtClean="0"/>
              <a:t>25/06/2015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77175-17EE-41E6-BCA4-E7BBD1F6366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924008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7A3A4-BD7B-4068-8292-04C583091B17}" type="datetimeFigureOut">
              <a:rPr lang="it-IT" smtClean="0"/>
              <a:t>25/06/2015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77175-17EE-41E6-BCA4-E7BBD1F6366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194167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A7A3A4-BD7B-4068-8292-04C583091B17}" type="datetimeFigureOut">
              <a:rPr lang="it-IT" smtClean="0"/>
              <a:t>25/06/2015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F77175-17EE-41E6-BCA4-E7BBD1F6366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308868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/>
          </a:bodyPr>
          <a:lstStyle/>
          <a:p>
            <a:r>
              <a:rPr lang="it-IT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Attività </a:t>
            </a:r>
            <a:r>
              <a:rPr lang="it-IT" sz="2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AEgIS</a:t>
            </a:r>
            <a:r>
              <a:rPr lang="it-IT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 (gruppo positroni </a:t>
            </a:r>
            <a:r>
              <a:rPr lang="it-IT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PD-TN</a:t>
            </a:r>
            <a:r>
              <a:rPr lang="it-IT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) </a:t>
            </a:r>
            <a:r>
              <a:rPr lang="it-IT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2013-2015</a:t>
            </a:r>
            <a:endParaRPr lang="it-IT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12280" y="2420888"/>
            <a:ext cx="3456383" cy="259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CasellaDiTesto 3"/>
          <p:cNvSpPr txBox="1"/>
          <p:nvPr/>
        </p:nvSpPr>
        <p:spPr>
          <a:xfrm>
            <a:off x="107504" y="908720"/>
            <a:ext cx="403244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latin typeface="Comic Sans MS" panose="030F0702030302020204" pitchFamily="66" charset="0"/>
              </a:rPr>
              <a:t>C</a:t>
            </a:r>
            <a:r>
              <a:rPr lang="it-IT" dirty="0" smtClean="0">
                <a:latin typeface="Comic Sans MS" panose="030F0702030302020204" pitchFamily="66" charset="0"/>
              </a:rPr>
              <a:t>ostruito </a:t>
            </a:r>
            <a:r>
              <a:rPr lang="it-IT" dirty="0" smtClean="0">
                <a:latin typeface="Comic Sans MS" panose="030F0702030302020204" pitchFamily="66" charset="0"/>
              </a:rPr>
              <a:t>ed installato un </a:t>
            </a:r>
            <a:r>
              <a:rPr lang="it-IT" dirty="0" err="1" smtClean="0">
                <a:latin typeface="Comic Sans MS" panose="030F0702030302020204" pitchFamily="66" charset="0"/>
              </a:rPr>
              <a:t>rebuncher</a:t>
            </a:r>
            <a:r>
              <a:rPr lang="it-IT" dirty="0" smtClean="0">
                <a:latin typeface="Comic Sans MS" panose="030F0702030302020204" pitchFamily="66" charset="0"/>
              </a:rPr>
              <a:t> di e+ per lo studio della spettroscopia del Ps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 smtClean="0">
                <a:latin typeface="Comic Sans MS" panose="030F0702030302020204" pitchFamily="66" charset="0"/>
              </a:rPr>
              <a:t>2x10</a:t>
            </a:r>
            <a:r>
              <a:rPr lang="it-IT" baseline="30000" dirty="0" smtClean="0">
                <a:latin typeface="Comic Sans MS" panose="030F0702030302020204" pitchFamily="66" charset="0"/>
              </a:rPr>
              <a:t>7</a:t>
            </a:r>
            <a:r>
              <a:rPr lang="it-IT" dirty="0" smtClean="0">
                <a:latin typeface="Comic Sans MS" panose="030F0702030302020204" pitchFamily="66" charset="0"/>
              </a:rPr>
              <a:t> positroni/</a:t>
            </a:r>
            <a:r>
              <a:rPr lang="it-IT" dirty="0" err="1" smtClean="0">
                <a:latin typeface="Comic Sans MS" panose="030F0702030302020204" pitchFamily="66" charset="0"/>
              </a:rPr>
              <a:t>bunch</a:t>
            </a:r>
            <a:endParaRPr lang="it-IT" dirty="0" smtClean="0">
              <a:latin typeface="Comic Sans MS" panose="030F0702030302020204" pitchFamily="66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 err="1" smtClean="0">
                <a:latin typeface="Comic Sans MS" panose="030F0702030302020204" pitchFamily="66" charset="0"/>
              </a:rPr>
              <a:t>E</a:t>
            </a:r>
            <a:r>
              <a:rPr lang="it-IT" baseline="-25000" dirty="0" err="1" smtClean="0">
                <a:latin typeface="Comic Sans MS" panose="030F0702030302020204" pitchFamily="66" charset="0"/>
              </a:rPr>
              <a:t>e</a:t>
            </a:r>
            <a:r>
              <a:rPr lang="it-IT" baseline="-25000" dirty="0" smtClean="0">
                <a:latin typeface="Comic Sans MS" panose="030F0702030302020204" pitchFamily="66" charset="0"/>
              </a:rPr>
              <a:t>+</a:t>
            </a:r>
            <a:r>
              <a:rPr lang="it-IT" dirty="0" smtClean="0">
                <a:latin typeface="Comic Sans MS" panose="030F0702030302020204" pitchFamily="66" charset="0"/>
              </a:rPr>
              <a:t> = 3.5 – 7 </a:t>
            </a:r>
            <a:r>
              <a:rPr lang="it-IT" dirty="0" err="1" smtClean="0">
                <a:latin typeface="Comic Sans MS" panose="030F0702030302020204" pitchFamily="66" charset="0"/>
              </a:rPr>
              <a:t>keV</a:t>
            </a:r>
            <a:endParaRPr lang="it-IT" dirty="0" smtClean="0">
              <a:latin typeface="Comic Sans MS" panose="030F0702030302020204" pitchFamily="66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 err="1" smtClean="0">
                <a:latin typeface="Symbol" panose="05050102010706020507" pitchFamily="18" charset="2"/>
              </a:rPr>
              <a:t>d</a:t>
            </a:r>
            <a:r>
              <a:rPr lang="it-IT" dirty="0" err="1" smtClean="0">
                <a:latin typeface="Comic Sans MS" panose="030F0702030302020204" pitchFamily="66" charset="0"/>
              </a:rPr>
              <a:t>T</a:t>
            </a:r>
            <a:r>
              <a:rPr lang="it-IT" dirty="0" smtClean="0">
                <a:latin typeface="Comic Sans MS" panose="030F0702030302020204" pitchFamily="66" charset="0"/>
              </a:rPr>
              <a:t> = 6 ns</a:t>
            </a:r>
            <a:endParaRPr lang="it-IT" dirty="0">
              <a:latin typeface="Symbol" panose="05050102010706020507" pitchFamily="18" charset="2"/>
            </a:endParaRPr>
          </a:p>
        </p:txBody>
      </p:sp>
      <p:sp>
        <p:nvSpPr>
          <p:cNvPr id="5" name="Freccia a destra 4"/>
          <p:cNvSpPr/>
          <p:nvPr/>
        </p:nvSpPr>
        <p:spPr>
          <a:xfrm rot="2407524">
            <a:off x="2938490" y="2175609"/>
            <a:ext cx="698468" cy="325454"/>
          </a:xfrm>
          <a:prstGeom prst="rightArrow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" name="CasellaDiTesto 5"/>
          <p:cNvSpPr txBox="1"/>
          <p:nvPr/>
        </p:nvSpPr>
        <p:spPr>
          <a:xfrm>
            <a:off x="342001" y="4295157"/>
            <a:ext cx="2853666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>
                <a:latin typeface="Comic Sans MS" panose="030F0702030302020204" pitchFamily="66" charset="0"/>
              </a:rPr>
              <a:t>Ottimizzata la </a:t>
            </a:r>
          </a:p>
          <a:p>
            <a:r>
              <a:rPr lang="it-IT" dirty="0">
                <a:latin typeface="Comic Sans MS" panose="030F0702030302020204" pitchFamily="66" charset="0"/>
              </a:rPr>
              <a:t>p</a:t>
            </a:r>
            <a:r>
              <a:rPr lang="it-IT" dirty="0" smtClean="0">
                <a:latin typeface="Comic Sans MS" panose="030F0702030302020204" pitchFamily="66" charset="0"/>
              </a:rPr>
              <a:t>roduzione </a:t>
            </a:r>
          </a:p>
          <a:p>
            <a:r>
              <a:rPr lang="it-IT" dirty="0">
                <a:latin typeface="Comic Sans MS" panose="030F0702030302020204" pitchFamily="66" charset="0"/>
              </a:rPr>
              <a:t>d</a:t>
            </a:r>
            <a:r>
              <a:rPr lang="it-IT" dirty="0" smtClean="0">
                <a:latin typeface="Comic Sans MS" panose="030F0702030302020204" pitchFamily="66" charset="0"/>
              </a:rPr>
              <a:t>el fascio di e+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 smtClean="0">
                <a:latin typeface="Comic Sans MS" panose="030F0702030302020204" pitchFamily="66" charset="0"/>
              </a:rPr>
              <a:t>8x10</a:t>
            </a:r>
            <a:r>
              <a:rPr lang="it-IT" baseline="30000" dirty="0" smtClean="0">
                <a:latin typeface="Comic Sans MS" panose="030F0702030302020204" pitchFamily="66" charset="0"/>
              </a:rPr>
              <a:t>7</a:t>
            </a:r>
            <a:r>
              <a:rPr lang="it-IT" dirty="0" smtClean="0">
                <a:latin typeface="Comic Sans MS" panose="030F0702030302020204" pitchFamily="66" charset="0"/>
              </a:rPr>
              <a:t> positroni/</a:t>
            </a:r>
            <a:r>
              <a:rPr lang="it-IT" dirty="0" err="1" smtClean="0">
                <a:latin typeface="Comic Sans MS" panose="030F0702030302020204" pitchFamily="66" charset="0"/>
              </a:rPr>
              <a:t>bunch</a:t>
            </a:r>
            <a:endParaRPr lang="it-IT" dirty="0" smtClean="0">
              <a:latin typeface="Comic Sans MS" panose="030F0702030302020204" pitchFamily="66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 err="1" smtClean="0">
                <a:latin typeface="Comic Sans MS" panose="030F0702030302020204" pitchFamily="66" charset="0"/>
              </a:rPr>
              <a:t>E</a:t>
            </a:r>
            <a:r>
              <a:rPr lang="it-IT" baseline="-25000" dirty="0" err="1" smtClean="0">
                <a:latin typeface="Comic Sans MS" panose="030F0702030302020204" pitchFamily="66" charset="0"/>
              </a:rPr>
              <a:t>e</a:t>
            </a:r>
            <a:r>
              <a:rPr lang="it-IT" baseline="-25000" dirty="0" smtClean="0">
                <a:latin typeface="Comic Sans MS" panose="030F0702030302020204" pitchFamily="66" charset="0"/>
              </a:rPr>
              <a:t>+</a:t>
            </a:r>
            <a:r>
              <a:rPr lang="it-IT" dirty="0" smtClean="0">
                <a:latin typeface="Comic Sans MS" panose="030F0702030302020204" pitchFamily="66" charset="0"/>
              </a:rPr>
              <a:t> = 300 </a:t>
            </a:r>
            <a:r>
              <a:rPr lang="it-IT" dirty="0" err="1" smtClean="0">
                <a:latin typeface="Comic Sans MS" panose="030F0702030302020204" pitchFamily="66" charset="0"/>
              </a:rPr>
              <a:t>eV</a:t>
            </a:r>
            <a:endParaRPr lang="it-IT" dirty="0" smtClean="0">
              <a:latin typeface="Comic Sans MS" panose="030F0702030302020204" pitchFamily="66" charset="0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it-IT" dirty="0" smtClean="0">
                <a:latin typeface="Comic Sans MS" panose="030F0702030302020204" pitchFamily="66" charset="0"/>
              </a:rPr>
              <a:t> </a:t>
            </a:r>
            <a:r>
              <a:rPr lang="it-IT" dirty="0" err="1">
                <a:solidFill>
                  <a:prstClr val="black"/>
                </a:solidFill>
                <a:latin typeface="Symbol" panose="05050102010706020507" pitchFamily="18" charset="2"/>
              </a:rPr>
              <a:t>d</a:t>
            </a:r>
            <a:r>
              <a:rPr lang="it-IT" dirty="0" err="1">
                <a:solidFill>
                  <a:prstClr val="black"/>
                </a:solidFill>
                <a:latin typeface="Comic Sans MS" panose="030F0702030302020204" pitchFamily="66" charset="0"/>
              </a:rPr>
              <a:t>T</a:t>
            </a:r>
            <a:r>
              <a:rPr lang="it-IT" dirty="0">
                <a:solidFill>
                  <a:prstClr val="black"/>
                </a:solidFill>
                <a:latin typeface="Comic Sans MS" panose="030F0702030302020204" pitchFamily="66" charset="0"/>
              </a:rPr>
              <a:t> = </a:t>
            </a:r>
            <a:r>
              <a:rPr lang="it-IT" dirty="0" smtClean="0">
                <a:solidFill>
                  <a:prstClr val="black"/>
                </a:solidFill>
                <a:latin typeface="Comic Sans MS" panose="030F0702030302020204" pitchFamily="66" charset="0"/>
              </a:rPr>
              <a:t>15-20 </a:t>
            </a:r>
            <a:r>
              <a:rPr lang="it-IT" dirty="0">
                <a:solidFill>
                  <a:prstClr val="black"/>
                </a:solidFill>
                <a:latin typeface="Comic Sans MS" panose="030F0702030302020204" pitchFamily="66" charset="0"/>
              </a:rPr>
              <a:t>ns</a:t>
            </a:r>
            <a:endParaRPr lang="it-IT" dirty="0">
              <a:solidFill>
                <a:prstClr val="black"/>
              </a:solidFill>
              <a:latin typeface="Symbol" panose="05050102010706020507" pitchFamily="18" charset="2"/>
            </a:endParaRPr>
          </a:p>
          <a:p>
            <a:endParaRPr lang="it-IT" dirty="0" smtClean="0">
              <a:latin typeface="Comic Sans MS" panose="030F0702030302020204" pitchFamily="66" charset="0"/>
            </a:endParaRPr>
          </a:p>
        </p:txBody>
      </p:sp>
      <p:sp>
        <p:nvSpPr>
          <p:cNvPr id="8" name="Freccia a destra 7"/>
          <p:cNvSpPr/>
          <p:nvPr/>
        </p:nvSpPr>
        <p:spPr>
          <a:xfrm rot="19293584">
            <a:off x="1666482" y="3794970"/>
            <a:ext cx="698468" cy="325454"/>
          </a:xfrm>
          <a:prstGeom prst="rightArrow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" name="CasellaDiTesto 6"/>
          <p:cNvSpPr txBox="1"/>
          <p:nvPr/>
        </p:nvSpPr>
        <p:spPr>
          <a:xfrm>
            <a:off x="5220072" y="954514"/>
            <a:ext cx="378020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>
                <a:latin typeface="Comic Sans MS" panose="030F0702030302020204" pitchFamily="66" charset="0"/>
              </a:rPr>
              <a:t>I</a:t>
            </a:r>
            <a:r>
              <a:rPr lang="it-IT" dirty="0" smtClean="0">
                <a:latin typeface="Comic Sans MS" panose="030F0702030302020204" pitchFamily="66" charset="0"/>
              </a:rPr>
              <a:t>nstallato </a:t>
            </a:r>
            <a:r>
              <a:rPr lang="it-IT" dirty="0" err="1" smtClean="0">
                <a:latin typeface="Comic Sans MS" panose="030F0702030302020204" pitchFamily="66" charset="0"/>
              </a:rPr>
              <a:t>converter</a:t>
            </a:r>
            <a:r>
              <a:rPr lang="it-IT" dirty="0" smtClean="0">
                <a:latin typeface="Comic Sans MS" panose="030F0702030302020204" pitchFamily="66" charset="0"/>
              </a:rPr>
              <a:t> </a:t>
            </a:r>
            <a:r>
              <a:rPr lang="it-IT" dirty="0" smtClean="0">
                <a:latin typeface="Comic Sans MS" panose="030F0702030302020204" pitchFamily="66" charset="0"/>
              </a:rPr>
              <a:t>a </a:t>
            </a:r>
            <a:r>
              <a:rPr lang="it-IT" dirty="0" err="1" smtClean="0">
                <a:latin typeface="Comic Sans MS" panose="030F0702030302020204" pitchFamily="66" charset="0"/>
              </a:rPr>
              <a:t>nanocanali</a:t>
            </a:r>
            <a:r>
              <a:rPr lang="it-IT" dirty="0" smtClean="0">
                <a:latin typeface="Comic Sans MS" panose="030F0702030302020204" pitchFamily="66" charset="0"/>
              </a:rPr>
              <a:t> </a:t>
            </a:r>
            <a:endParaRPr lang="it-IT" dirty="0" smtClean="0">
              <a:latin typeface="Comic Sans MS" panose="030F0702030302020204" pitchFamily="66" charset="0"/>
            </a:endParaRPr>
          </a:p>
          <a:p>
            <a:r>
              <a:rPr lang="it-IT" dirty="0" smtClean="0">
                <a:latin typeface="Comic Sans MS" panose="030F0702030302020204" pitchFamily="66" charset="0"/>
              </a:rPr>
              <a:t>per </a:t>
            </a:r>
            <a:r>
              <a:rPr lang="it-IT" dirty="0" smtClean="0">
                <a:latin typeface="Comic Sans MS" panose="030F0702030302020204" pitchFamily="66" charset="0"/>
              </a:rPr>
              <a:t>la </a:t>
            </a:r>
            <a:r>
              <a:rPr lang="it-IT" dirty="0" smtClean="0">
                <a:latin typeface="Comic Sans MS" panose="030F0702030302020204" pitchFamily="66" charset="0"/>
              </a:rPr>
              <a:t>produzione </a:t>
            </a:r>
            <a:r>
              <a:rPr lang="it-IT" dirty="0" smtClean="0">
                <a:latin typeface="Comic Sans MS" panose="030F0702030302020204" pitchFamily="66" charset="0"/>
              </a:rPr>
              <a:t>di Ps «freddo»</a:t>
            </a:r>
            <a:endParaRPr lang="it-IT" dirty="0">
              <a:latin typeface="Comic Sans MS" panose="030F0702030302020204" pitchFamily="66" charset="0"/>
            </a:endParaRPr>
          </a:p>
        </p:txBody>
      </p:sp>
      <p:sp>
        <p:nvSpPr>
          <p:cNvPr id="10" name="Freccia a destra 9"/>
          <p:cNvSpPr/>
          <p:nvPr/>
        </p:nvSpPr>
        <p:spPr>
          <a:xfrm rot="8177378">
            <a:off x="5819429" y="1979045"/>
            <a:ext cx="698468" cy="347563"/>
          </a:xfrm>
          <a:prstGeom prst="rightArrow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1" name="CasellaDiTesto 10"/>
          <p:cNvSpPr txBox="1"/>
          <p:nvPr/>
        </p:nvSpPr>
        <p:spPr>
          <a:xfrm>
            <a:off x="6483118" y="4263574"/>
            <a:ext cx="2513848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>
                <a:latin typeface="Comic Sans MS" pitchFamily="66" charset="0"/>
              </a:rPr>
              <a:t>Fascio di e+ raffreddato ed intrappolato nei magneti principali per circa 35 min. </a:t>
            </a:r>
            <a:endParaRPr lang="it-IT" dirty="0">
              <a:latin typeface="Comic Sans MS" pitchFamily="66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 smtClean="0">
                <a:latin typeface="Comic Sans MS" pitchFamily="66" charset="0"/>
              </a:rPr>
              <a:t>2x10</a:t>
            </a:r>
            <a:r>
              <a:rPr lang="it-IT" baseline="30000" dirty="0" smtClean="0">
                <a:latin typeface="Comic Sans MS" pitchFamily="66" charset="0"/>
              </a:rPr>
              <a:t>7</a:t>
            </a:r>
            <a:r>
              <a:rPr lang="it-IT" dirty="0" smtClean="0">
                <a:latin typeface="Comic Sans MS" pitchFamily="66" charset="0"/>
              </a:rPr>
              <a:t> positroni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>
                <a:latin typeface="Comic Sans MS" pitchFamily="66" charset="0"/>
              </a:rPr>
              <a:t>s</a:t>
            </a:r>
            <a:r>
              <a:rPr lang="it-IT" dirty="0" smtClean="0">
                <a:latin typeface="Comic Sans MS" pitchFamily="66" charset="0"/>
              </a:rPr>
              <a:t>pot </a:t>
            </a:r>
            <a:r>
              <a:rPr lang="it-IT" dirty="0" err="1" smtClean="0">
                <a:latin typeface="Comic Sans MS" pitchFamily="66" charset="0"/>
              </a:rPr>
              <a:t>size</a:t>
            </a:r>
            <a:r>
              <a:rPr lang="it-IT" dirty="0" smtClean="0">
                <a:latin typeface="Comic Sans MS" pitchFamily="66" charset="0"/>
              </a:rPr>
              <a:t> 0.4 mm</a:t>
            </a:r>
            <a:endParaRPr lang="it-IT" dirty="0">
              <a:latin typeface="Comic Sans MS" pitchFamily="66" charset="0"/>
            </a:endParaRPr>
          </a:p>
        </p:txBody>
      </p:sp>
      <p:sp>
        <p:nvSpPr>
          <p:cNvPr id="12" name="Freccia a destra 11"/>
          <p:cNvSpPr/>
          <p:nvPr/>
        </p:nvSpPr>
        <p:spPr>
          <a:xfrm rot="12338160">
            <a:off x="5757838" y="4370363"/>
            <a:ext cx="775128" cy="325454"/>
          </a:xfrm>
          <a:prstGeom prst="rightArrow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02555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476672"/>
            <a:ext cx="4786132" cy="2184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CasellaDiTesto 3"/>
          <p:cNvSpPr txBox="1"/>
          <p:nvPr/>
        </p:nvSpPr>
        <p:spPr>
          <a:xfrm>
            <a:off x="5940152" y="1107169"/>
            <a:ext cx="280557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>
                <a:latin typeface="Comic Sans MS" pitchFamily="66" charset="0"/>
              </a:rPr>
              <a:t>Layout del </a:t>
            </a:r>
            <a:r>
              <a:rPr lang="it-IT" dirty="0" err="1" smtClean="0">
                <a:latin typeface="Comic Sans MS" pitchFamily="66" charset="0"/>
              </a:rPr>
              <a:t>buncher</a:t>
            </a:r>
            <a:r>
              <a:rPr lang="it-IT" dirty="0" smtClean="0">
                <a:latin typeface="Comic Sans MS" pitchFamily="66" charset="0"/>
              </a:rPr>
              <a:t> di e+</a:t>
            </a:r>
          </a:p>
          <a:p>
            <a:r>
              <a:rPr lang="it-IT" dirty="0">
                <a:latin typeface="Comic Sans MS" pitchFamily="66" charset="0"/>
              </a:rPr>
              <a:t>i</a:t>
            </a:r>
            <a:r>
              <a:rPr lang="it-IT" dirty="0" smtClean="0">
                <a:latin typeface="Comic Sans MS" pitchFamily="66" charset="0"/>
              </a:rPr>
              <a:t>nstallato nella seconda</a:t>
            </a:r>
          </a:p>
          <a:p>
            <a:r>
              <a:rPr lang="it-IT" dirty="0">
                <a:latin typeface="Comic Sans MS" pitchFamily="66" charset="0"/>
              </a:rPr>
              <a:t>l</a:t>
            </a:r>
            <a:r>
              <a:rPr lang="it-IT" dirty="0" smtClean="0">
                <a:latin typeface="Comic Sans MS" pitchFamily="66" charset="0"/>
              </a:rPr>
              <a:t>inea di fascio di </a:t>
            </a:r>
            <a:r>
              <a:rPr lang="it-IT" dirty="0" err="1" smtClean="0">
                <a:latin typeface="Comic Sans MS" pitchFamily="66" charset="0"/>
              </a:rPr>
              <a:t>AEgIS</a:t>
            </a:r>
            <a:endParaRPr lang="it-IT" dirty="0">
              <a:latin typeface="Comic Sans MS" pitchFamily="66" charset="0"/>
            </a:endParaRPr>
          </a:p>
        </p:txBody>
      </p:sp>
      <p:sp>
        <p:nvSpPr>
          <p:cNvPr id="5" name="Freccia a destra 4"/>
          <p:cNvSpPr/>
          <p:nvPr/>
        </p:nvSpPr>
        <p:spPr>
          <a:xfrm rot="16200000">
            <a:off x="796720" y="2651764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" name="CasellaDiTesto 5"/>
          <p:cNvSpPr txBox="1"/>
          <p:nvPr/>
        </p:nvSpPr>
        <p:spPr>
          <a:xfrm>
            <a:off x="323529" y="3646765"/>
            <a:ext cx="1800199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>
                <a:latin typeface="Comic Sans MS" pitchFamily="66" charset="0"/>
              </a:rPr>
              <a:t>Punto critico di passaggio da trasmissione</a:t>
            </a:r>
          </a:p>
          <a:p>
            <a:r>
              <a:rPr lang="it-IT" dirty="0" smtClean="0">
                <a:latin typeface="Comic Sans MS" pitchFamily="66" charset="0"/>
              </a:rPr>
              <a:t> magnetica a trasmissione elettrostatica</a:t>
            </a:r>
            <a:endParaRPr lang="it-IT" dirty="0">
              <a:latin typeface="Comic Sans MS" pitchFamily="66" charset="0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16249" y="2454996"/>
            <a:ext cx="2421227" cy="1856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CasellaDiTesto 6"/>
          <p:cNvSpPr txBox="1"/>
          <p:nvPr/>
        </p:nvSpPr>
        <p:spPr>
          <a:xfrm>
            <a:off x="5673990" y="4339262"/>
            <a:ext cx="284244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t-IT" dirty="0" smtClean="0">
                <a:latin typeface="Comic Sans MS" pitchFamily="66" charset="0"/>
              </a:rPr>
              <a:t>Forma del segnale di HV </a:t>
            </a:r>
          </a:p>
          <a:p>
            <a:pPr algn="ctr"/>
            <a:r>
              <a:rPr lang="it-IT" dirty="0" smtClean="0">
                <a:latin typeface="Comic Sans MS" pitchFamily="66" charset="0"/>
              </a:rPr>
              <a:t>del </a:t>
            </a:r>
            <a:r>
              <a:rPr lang="it-IT" dirty="0" err="1" smtClean="0">
                <a:latin typeface="Comic Sans MS" pitchFamily="66" charset="0"/>
              </a:rPr>
              <a:t>buncher</a:t>
            </a:r>
            <a:endParaRPr lang="it-IT" dirty="0">
              <a:latin typeface="Comic Sans MS" pitchFamily="66" charset="0"/>
            </a:endParaRP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3808" y="3212976"/>
            <a:ext cx="2485702" cy="19005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CasellaDiTesto 7"/>
          <p:cNvSpPr txBox="1"/>
          <p:nvPr/>
        </p:nvSpPr>
        <p:spPr>
          <a:xfrm>
            <a:off x="2267744" y="5335685"/>
            <a:ext cx="392286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t-IT" dirty="0" smtClean="0">
                <a:latin typeface="Comic Sans MS" pitchFamily="66" charset="0"/>
              </a:rPr>
              <a:t>Segnale</a:t>
            </a:r>
            <a:r>
              <a:rPr lang="it-IT" dirty="0" smtClean="0"/>
              <a:t> </a:t>
            </a:r>
            <a:r>
              <a:rPr lang="it-IT" dirty="0" smtClean="0">
                <a:latin typeface="Symbol" pitchFamily="18" charset="2"/>
              </a:rPr>
              <a:t>g</a:t>
            </a:r>
            <a:r>
              <a:rPr lang="it-IT" dirty="0" smtClean="0"/>
              <a:t> </a:t>
            </a:r>
            <a:r>
              <a:rPr lang="it-IT" dirty="0" smtClean="0">
                <a:latin typeface="Comic Sans MS" pitchFamily="66" charset="0"/>
              </a:rPr>
              <a:t>di annichilazione degli e+ </a:t>
            </a:r>
          </a:p>
          <a:p>
            <a:pPr algn="ctr"/>
            <a:r>
              <a:rPr lang="it-IT" dirty="0" smtClean="0">
                <a:latin typeface="Comic Sans MS" pitchFamily="66" charset="0"/>
              </a:rPr>
              <a:t>all’uscita del </a:t>
            </a:r>
            <a:r>
              <a:rPr lang="it-IT" dirty="0" err="1" smtClean="0">
                <a:latin typeface="Comic Sans MS" pitchFamily="66" charset="0"/>
              </a:rPr>
              <a:t>buncher</a:t>
            </a:r>
            <a:endParaRPr lang="it-IT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582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5775" y="404664"/>
            <a:ext cx="2190882" cy="21602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CasellaDiTesto 5"/>
          <p:cNvSpPr txBox="1"/>
          <p:nvPr/>
        </p:nvSpPr>
        <p:spPr>
          <a:xfrm>
            <a:off x="2852014" y="715630"/>
            <a:ext cx="323215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>
                <a:latin typeface="Comic Sans MS" pitchFamily="66" charset="0"/>
              </a:rPr>
              <a:t>Fascio di e+ trasferito </a:t>
            </a:r>
          </a:p>
          <a:p>
            <a:pPr algn="ctr"/>
            <a:r>
              <a:rPr lang="it-IT" dirty="0" smtClean="0">
                <a:latin typeface="Comic Sans MS" pitchFamily="66" charset="0"/>
              </a:rPr>
              <a:t>attraverso il </a:t>
            </a:r>
            <a:r>
              <a:rPr lang="it-IT" dirty="0" err="1" smtClean="0">
                <a:latin typeface="Comic Sans MS" pitchFamily="66" charset="0"/>
              </a:rPr>
              <a:t>buncher</a:t>
            </a:r>
            <a:r>
              <a:rPr lang="it-IT" dirty="0" smtClean="0">
                <a:latin typeface="Comic Sans MS" pitchFamily="66" charset="0"/>
              </a:rPr>
              <a:t> sul target di produzione del </a:t>
            </a:r>
            <a:r>
              <a:rPr lang="it-IT" dirty="0" smtClean="0">
                <a:latin typeface="Comic Sans MS" pitchFamily="66" charset="0"/>
              </a:rPr>
              <a:t>Ps</a:t>
            </a:r>
          </a:p>
          <a:p>
            <a:pPr algn="ctr"/>
            <a:r>
              <a:rPr lang="it-IT" dirty="0">
                <a:latin typeface="Comic Sans MS" pitchFamily="66" charset="0"/>
              </a:rPr>
              <a:t>i</a:t>
            </a:r>
            <a:r>
              <a:rPr lang="it-IT" dirty="0" smtClean="0">
                <a:latin typeface="Comic Sans MS" pitchFamily="66" charset="0"/>
              </a:rPr>
              <a:t>n una regione di campo magnetico </a:t>
            </a:r>
            <a:r>
              <a:rPr lang="it-IT" sz="1600" dirty="0" smtClean="0">
                <a:latin typeface="Comic Sans MS" pitchFamily="66" charset="0"/>
              </a:rPr>
              <a:t>&lt; 2 gauss</a:t>
            </a:r>
            <a:endParaRPr lang="it-IT" dirty="0">
              <a:latin typeface="Comic Sans MS" pitchFamily="66" charset="0"/>
            </a:endParaRPr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633" y="3563874"/>
            <a:ext cx="2156824" cy="20882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169" y="3416609"/>
            <a:ext cx="2678434" cy="2382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168" y="346664"/>
            <a:ext cx="2678435" cy="23677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CasellaDiTesto 9"/>
          <p:cNvSpPr txBox="1"/>
          <p:nvPr/>
        </p:nvSpPr>
        <p:spPr>
          <a:xfrm>
            <a:off x="2696388" y="3589045"/>
            <a:ext cx="3232154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>
                <a:latin typeface="Comic Sans MS" pitchFamily="66" charset="0"/>
              </a:rPr>
              <a:t>Fascio di e+ trasferito </a:t>
            </a:r>
          </a:p>
          <a:p>
            <a:pPr algn="ctr"/>
            <a:r>
              <a:rPr lang="it-IT" dirty="0" smtClean="0">
                <a:latin typeface="Comic Sans MS" pitchFamily="66" charset="0"/>
              </a:rPr>
              <a:t>attraverso il </a:t>
            </a:r>
            <a:r>
              <a:rPr lang="it-IT" dirty="0" err="1" smtClean="0">
                <a:latin typeface="Comic Sans MS" pitchFamily="66" charset="0"/>
              </a:rPr>
              <a:t>buncher</a:t>
            </a:r>
            <a:r>
              <a:rPr lang="it-IT" dirty="0" smtClean="0">
                <a:latin typeface="Comic Sans MS" pitchFamily="66" charset="0"/>
              </a:rPr>
              <a:t> sul target di produzione del </a:t>
            </a:r>
            <a:r>
              <a:rPr lang="it-IT" dirty="0" smtClean="0">
                <a:latin typeface="Comic Sans MS" pitchFamily="66" charset="0"/>
              </a:rPr>
              <a:t>Ps</a:t>
            </a:r>
          </a:p>
          <a:p>
            <a:pPr algn="ctr"/>
            <a:r>
              <a:rPr lang="it-IT" dirty="0">
                <a:latin typeface="Comic Sans MS" pitchFamily="66" charset="0"/>
              </a:rPr>
              <a:t>i</a:t>
            </a:r>
            <a:r>
              <a:rPr lang="it-IT" dirty="0" smtClean="0">
                <a:latin typeface="Comic Sans MS" pitchFamily="66" charset="0"/>
              </a:rPr>
              <a:t>n una regione di campo magnetico </a:t>
            </a:r>
            <a:r>
              <a:rPr lang="it-IT" sz="1600" dirty="0" smtClean="0">
                <a:latin typeface="Comic Sans MS" pitchFamily="66" charset="0"/>
              </a:rPr>
              <a:t>di</a:t>
            </a:r>
            <a:r>
              <a:rPr lang="it-IT" sz="1600" dirty="0" smtClean="0">
                <a:latin typeface="Comic Sans MS" pitchFamily="66" charset="0"/>
              </a:rPr>
              <a:t> 250 gauss</a:t>
            </a:r>
          </a:p>
          <a:p>
            <a:pPr algn="ctr"/>
            <a:r>
              <a:rPr lang="it-IT" sz="1600" dirty="0" smtClean="0">
                <a:latin typeface="Comic Sans MS" pitchFamily="66" charset="0"/>
              </a:rPr>
              <a:t>(utilizzato per il «quenching magnetico» degli stati eccitati del Ps)</a:t>
            </a:r>
            <a:endParaRPr lang="it-IT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55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329957" y="5157192"/>
            <a:ext cx="837961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La progettazione , costruzione ed installazione del sistema di </a:t>
            </a:r>
            <a:r>
              <a:rPr lang="it-IT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pulsamento</a:t>
            </a:r>
            <a:r>
              <a:rPr lang="it-IT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 di e+, del sistema di monitoraggio del fascio e  di rivelazione </a:t>
            </a:r>
            <a:r>
              <a:rPr lang="it-IT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mbol" pitchFamily="18" charset="2"/>
              </a:rPr>
              <a:t>g</a:t>
            </a:r>
            <a:r>
              <a:rPr lang="it-IT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 per le misure di fisica sul Ps* sono state realizzate dal gruppo PD-TN</a:t>
            </a:r>
          </a:p>
          <a:p>
            <a:pPr algn="ctr"/>
            <a:r>
              <a:rPr lang="it-IT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L’installazione dei sistemi laser per l’eccitazione del Ps è stata realizzate dai gruppi di MI-Orsay</a:t>
            </a:r>
            <a:endParaRPr lang="it-IT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6348" y="548680"/>
            <a:ext cx="3865954" cy="29598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CasellaDiTesto 6"/>
          <p:cNvSpPr txBox="1"/>
          <p:nvPr/>
        </p:nvSpPr>
        <p:spPr>
          <a:xfrm>
            <a:off x="755576" y="1124744"/>
            <a:ext cx="399660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>
                <a:latin typeface="Comic Sans MS" pitchFamily="66" charset="0"/>
              </a:rPr>
              <a:t>Ps prodotto su target di </a:t>
            </a:r>
            <a:r>
              <a:rPr lang="it-IT" dirty="0" err="1" smtClean="0">
                <a:latin typeface="Comic Sans MS" pitchFamily="66" charset="0"/>
              </a:rPr>
              <a:t>nanocanali</a:t>
            </a:r>
            <a:r>
              <a:rPr lang="it-IT" dirty="0" smtClean="0">
                <a:latin typeface="Comic Sans MS" pitchFamily="66" charset="0"/>
              </a:rPr>
              <a:t> </a:t>
            </a:r>
          </a:p>
          <a:p>
            <a:r>
              <a:rPr lang="it-IT" dirty="0" smtClean="0">
                <a:latin typeface="Comic Sans MS" pitchFamily="66" charset="0"/>
              </a:rPr>
              <a:t>con efficienza del 30% circa</a:t>
            </a:r>
            <a:endParaRPr lang="it-IT" dirty="0">
              <a:latin typeface="Comic Sans MS" pitchFamily="66" charset="0"/>
            </a:endParaRP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2999" y="2080834"/>
            <a:ext cx="3888432" cy="29845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CasellaDiTesto 9"/>
          <p:cNvSpPr txBox="1"/>
          <p:nvPr/>
        </p:nvSpPr>
        <p:spPr>
          <a:xfrm>
            <a:off x="4283968" y="3933056"/>
            <a:ext cx="399179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>
                <a:latin typeface="Comic Sans MS" panose="030F0702030302020204" pitchFamily="66" charset="0"/>
              </a:rPr>
              <a:t>Spettroscopia del livello n=3 del Ps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>
                <a:latin typeface="Comic Sans MS" panose="030F0702030302020204" pitchFamily="66" charset="0"/>
              </a:rPr>
              <a:t> </a:t>
            </a:r>
            <a:r>
              <a:rPr lang="it-IT" dirty="0" smtClean="0">
                <a:latin typeface="Comic Sans MS" panose="030F0702030302020204" pitchFamily="66" charset="0"/>
              </a:rPr>
              <a:t>eccitazione con laser UV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>
                <a:latin typeface="Comic Sans MS" panose="030F0702030302020204" pitchFamily="66" charset="0"/>
              </a:rPr>
              <a:t>f</a:t>
            </a:r>
            <a:r>
              <a:rPr lang="it-IT" dirty="0" smtClean="0">
                <a:latin typeface="Comic Sans MS" panose="030F0702030302020204" pitchFamily="66" charset="0"/>
              </a:rPr>
              <a:t>otoionizzazione con laser IR</a:t>
            </a:r>
            <a:endParaRPr lang="it-IT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1751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172</TotalTime>
  <Words>270</Words>
  <Application>Microsoft Office PowerPoint</Application>
  <PresentationFormat>Presentazione su schermo (4:3)</PresentationFormat>
  <Paragraphs>39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4</vt:i4>
      </vt:variant>
    </vt:vector>
  </HeadingPairs>
  <TitlesOfParts>
    <vt:vector size="5" baseType="lpstr">
      <vt:lpstr>Tema di Office</vt:lpstr>
      <vt:lpstr>Attività AEgIS (gruppo positroni PD-TN) 2013-2015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nebbia</dc:creator>
  <cp:lastModifiedBy>nebbia</cp:lastModifiedBy>
  <cp:revision>26</cp:revision>
  <dcterms:created xsi:type="dcterms:W3CDTF">2015-06-10T10:38:51Z</dcterms:created>
  <dcterms:modified xsi:type="dcterms:W3CDTF">2015-06-25T10:10:52Z</dcterms:modified>
</cp:coreProperties>
</file>