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322" r:id="rId3"/>
    <p:sldId id="324" r:id="rId4"/>
    <p:sldId id="267" r:id="rId5"/>
    <p:sldId id="417" r:id="rId6"/>
    <p:sldId id="268" r:id="rId7"/>
    <p:sldId id="415" r:id="rId8"/>
    <p:sldId id="416" r:id="rId9"/>
    <p:sldId id="418" r:id="rId10"/>
    <p:sldId id="421" r:id="rId11"/>
    <p:sldId id="419" r:id="rId12"/>
    <p:sldId id="420" r:id="rId13"/>
    <p:sldId id="440" r:id="rId14"/>
    <p:sldId id="441" r:id="rId15"/>
    <p:sldId id="476" r:id="rId16"/>
    <p:sldId id="477" r:id="rId17"/>
    <p:sldId id="478" r:id="rId18"/>
    <p:sldId id="479" r:id="rId19"/>
    <p:sldId id="482" r:id="rId20"/>
    <p:sldId id="480" r:id="rId21"/>
    <p:sldId id="481" r:id="rId22"/>
    <p:sldId id="483" r:id="rId23"/>
    <p:sldId id="484" r:id="rId24"/>
    <p:sldId id="270" r:id="rId25"/>
    <p:sldId id="485" r:id="rId2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Gill Sans MT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Gill Sans MT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Gill Sans MT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Gill Sans MT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383"/>
    <a:srgbClr val="C6EB96"/>
    <a:srgbClr val="565656"/>
    <a:srgbClr val="3A3A3A"/>
    <a:srgbClr val="2C2E5E"/>
    <a:srgbClr val="FBFDCE"/>
    <a:srgbClr val="94ADF4"/>
    <a:srgbClr val="BA056B"/>
    <a:srgbClr val="5255B2"/>
    <a:srgbClr val="001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172" autoAdjust="0"/>
  </p:normalViewPr>
  <p:slideViewPr>
    <p:cSldViewPr snapToGrid="0" snapToObjects="1">
      <p:cViewPr varScale="1">
        <p:scale>
          <a:sx n="125" d="100"/>
          <a:sy n="125" d="100"/>
        </p:scale>
        <p:origin x="-14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1A48DA7-C953-414D-97A3-EF6B2E5E673D}" type="datetimeFigureOut">
              <a:rPr lang="en-US"/>
              <a:pPr>
                <a:defRPr/>
              </a:pPr>
              <a:t>27/10/15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333B960-102F-324D-83CE-D4D676A2A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568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8CFBC85-32BB-A74C-88BB-16EE031181FF}" type="datetimeFigureOut">
              <a:rPr lang="en-US"/>
              <a:pPr>
                <a:defRPr/>
              </a:pPr>
              <a:t>27/10/15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349509B-3FC4-8B4D-B011-D4BDFD2FA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139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9F8A6CE-E341-334B-84CF-C1210F9D250B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finanziamento PANDA nodo pandagrid torino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6209FCD-364E-E848-A493-EA7574062F78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9F8A6CE-E341-334B-84CF-C1210F9D250B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5292725"/>
            <a:ext cx="9144000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5" name="Freeform 4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6" name="Freeform 5"/>
          <p:cNvSpPr/>
          <p:nvPr/>
        </p:nvSpPr>
        <p:spPr>
          <a:xfrm>
            <a:off x="0" y="5546725"/>
            <a:ext cx="9147175" cy="1312863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7" name="Rectangle 6"/>
          <p:cNvSpPr/>
          <p:nvPr/>
        </p:nvSpPr>
        <p:spPr>
          <a:xfrm>
            <a:off x="0" y="5262563"/>
            <a:ext cx="9144000" cy="746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5502275"/>
            <a:ext cx="9144000" cy="1271588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3/11/2015</a:t>
            </a:r>
            <a:endParaRPr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Rosario Turrisi       Padova - Linea Scientifica 3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4F12FA62-2637-0447-956E-517FEFAFC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0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3/11/2015</a:t>
            </a:r>
            <a:endParaRPr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Rosario Turrisi       Padova - Linea Scientifica 3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78625-F58D-8D4D-9B7C-BC4608D19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65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3/11/2015</a:t>
            </a:r>
            <a:endParaRPr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Rosario Turrisi       Padova - Linea Scientifica 3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B1813-B97D-7045-B6EF-D92093435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60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3/11/2015</a:t>
            </a:r>
            <a:endParaRPr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Rosario Turrisi       Padova - Linea Scientifica 3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F340A-E558-B347-B613-966564EF5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50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5546725"/>
            <a:ext cx="9147175" cy="1312863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5292725"/>
            <a:ext cx="9144000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262563"/>
            <a:ext cx="9144000" cy="746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5502275"/>
            <a:ext cx="9144000" cy="1271588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3/11/2015</a:t>
            </a:r>
            <a:endParaRPr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Rosario Turrisi       Padova - Linea Scientifica 3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CE983-A427-2B47-B3B0-76FE8C0481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16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3/11/2015</a:t>
            </a:r>
            <a:endParaRPr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Rosario Turrisi       Padova - Linea Scientifica 3</a:t>
            </a: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FF1CF-D96D-1049-B911-79CF5F25C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12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3/11/2015</a:t>
            </a:r>
            <a:endParaRPr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Rosario Turrisi       Padova - Linea Scientifica 3</a:t>
            </a: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E2626-7587-7144-B34F-B066F5EAB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65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0" y="5010150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4973638"/>
            <a:ext cx="7675563" cy="928687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3/11/2015</a:t>
            </a:r>
            <a:endParaRPr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Rosario Turrisi       Padova - Linea Scientifica 3</a:t>
            </a: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23271-DE58-F54D-B21B-A40711F79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48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0" y="5381625"/>
            <a:ext cx="3286125" cy="1208088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5346700"/>
            <a:ext cx="3425825" cy="944563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3/11/2015</a:t>
            </a:r>
            <a:endParaRPr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Rosario Turrisi       Padova - Linea Scientifica 3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03455-38DB-2547-84D0-D70673E67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55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010150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4973638"/>
            <a:ext cx="7675563" cy="928687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3/11/2015</a:t>
            </a:r>
            <a:endParaRPr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Rosario Turrisi       Padova - Linea Scientifica 3</a:t>
            </a: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83463-65C4-E34C-BFFF-5B682C637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17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3/11/2015</a:t>
            </a:r>
            <a:endParaRPr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Rosario Turrisi       Padova - Linea Scientifica 3</a:t>
            </a: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AE06F-0E29-9849-B4AB-CDC92D7A0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839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600200"/>
            <a:ext cx="7772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900" kern="1200" cap="all" spc="110" baseline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 smtClean="0"/>
              <a:t>3/11/2015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cap="all" spc="110" baseline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Rosario Turrisi       Padova - Linea Scientifica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baseline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D14C690-736C-D64B-AE07-325F1EAD3E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charset="0"/>
          <a:ea typeface="ＭＳ Ｐゴシック" charset="0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charset="0"/>
        <a:buChar char="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charset="0"/>
        <a:buChar char="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charset="0"/>
        <a:buChar char="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charset="0"/>
        <a:buChar char="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charset="0"/>
        <a:buChar char="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jpeg"/><Relationship Id="rId1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1119" y="812800"/>
            <a:ext cx="5855547" cy="200152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CSN3: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err="1" smtClean="0">
                <a:ea typeface="+mj-ea"/>
                <a:cs typeface="+mj-cs"/>
              </a:rPr>
              <a:t>Relazione</a:t>
            </a:r>
            <a:r>
              <a:rPr lang="en-US" dirty="0" smtClean="0">
                <a:ea typeface="+mj-ea"/>
                <a:cs typeface="+mj-cs"/>
              </a:rPr>
              <a:t> </a:t>
            </a:r>
            <a:r>
              <a:rPr lang="en-US" dirty="0" err="1" smtClean="0">
                <a:ea typeface="+mj-ea"/>
                <a:cs typeface="+mj-cs"/>
              </a:rPr>
              <a:t>sulla</a:t>
            </a:r>
            <a:r>
              <a:rPr lang="en-US" dirty="0" smtClean="0">
                <a:ea typeface="+mj-ea"/>
                <a:cs typeface="+mj-cs"/>
              </a:rPr>
              <a:t> </a:t>
            </a:r>
            <a:r>
              <a:rPr lang="en-US" dirty="0" err="1" smtClean="0">
                <a:ea typeface="+mj-ea"/>
                <a:cs typeface="+mj-cs"/>
              </a:rPr>
              <a:t>riunione</a:t>
            </a:r>
            <a:r>
              <a:rPr lang="en-US" dirty="0" smtClean="0">
                <a:ea typeface="+mj-ea"/>
                <a:cs typeface="+mj-cs"/>
              </a:rPr>
              <a:t> di </a:t>
            </a:r>
            <a:r>
              <a:rPr lang="en-US" dirty="0" err="1" smtClean="0">
                <a:ea typeface="+mj-ea"/>
                <a:cs typeface="+mj-cs"/>
              </a:rPr>
              <a:t>bilancio</a:t>
            </a:r>
            <a:r>
              <a:rPr lang="en-US" dirty="0" smtClean="0">
                <a:ea typeface="+mj-ea"/>
                <a:cs typeface="+mj-cs"/>
              </a:rPr>
              <a:t> 2015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sz="1800" dirty="0" smtClean="0">
                <a:ea typeface="+mj-ea"/>
                <a:cs typeface="+mj-cs"/>
              </a:rPr>
              <a:t>(e </a:t>
            </a:r>
            <a:r>
              <a:rPr lang="en-US" sz="1800" dirty="0" err="1" smtClean="0">
                <a:ea typeface="+mj-ea"/>
                <a:cs typeface="+mj-cs"/>
              </a:rPr>
              <a:t>qualche</a:t>
            </a:r>
            <a:r>
              <a:rPr lang="en-US" sz="1800" dirty="0" smtClean="0">
                <a:ea typeface="+mj-ea"/>
                <a:cs typeface="+mj-cs"/>
              </a:rPr>
              <a:t> </a:t>
            </a:r>
            <a:r>
              <a:rPr lang="en-US" sz="1800" dirty="0" err="1" smtClean="0">
                <a:ea typeface="+mj-ea"/>
                <a:cs typeface="+mj-cs"/>
              </a:rPr>
              <a:t>considerazione</a:t>
            </a:r>
            <a:r>
              <a:rPr lang="en-US" sz="1800" dirty="0" smtClean="0">
                <a:ea typeface="+mj-ea"/>
                <a:cs typeface="+mj-cs"/>
              </a:rPr>
              <a:t>)</a:t>
            </a:r>
            <a:endParaRPr lang="en-US" sz="1800" dirty="0"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1120" y="3264535"/>
            <a:ext cx="3886200" cy="182562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dirty="0" smtClean="0">
                <a:ea typeface="+mn-ea"/>
                <a:cs typeface="+mn-cs"/>
              </a:rPr>
              <a:t>Rosario Turrisi</a:t>
            </a:r>
          </a:p>
        </p:txBody>
      </p:sp>
      <p:pic>
        <p:nvPicPr>
          <p:cNvPr id="15365" name="Picture 15" descr="logoinfnp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7900" y="4105184"/>
            <a:ext cx="18161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xmlns:p14="http://schemas.microsoft.com/office/powerpoint/2010/main" spd="slow">
        <p:random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Alcune</a:t>
            </a:r>
            <a:r>
              <a:rPr lang="en-US" dirty="0" smtClean="0"/>
              <a:t> </a:t>
            </a:r>
            <a:r>
              <a:rPr lang="en-US" dirty="0" err="1" smtClean="0"/>
              <a:t>questioni</a:t>
            </a:r>
            <a:r>
              <a:rPr lang="en-US" dirty="0" smtClean="0"/>
              <a:t> </a:t>
            </a:r>
            <a:r>
              <a:rPr lang="en-US" dirty="0" err="1" smtClean="0"/>
              <a:t>specifiche</a:t>
            </a:r>
            <a:r>
              <a:rPr lang="en-US" dirty="0" smtClean="0"/>
              <a:t>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250" y="1251385"/>
            <a:ext cx="8019950" cy="3733800"/>
          </a:xfrm>
        </p:spPr>
        <p:txBody>
          <a:bodyPr/>
          <a:lstStyle/>
          <a:p>
            <a:pPr marL="69850" indent="0">
              <a:buNone/>
            </a:pPr>
            <a:r>
              <a:rPr lang="en-US" dirty="0" err="1" smtClean="0"/>
              <a:t>Idoneità</a:t>
            </a:r>
            <a:r>
              <a:rPr lang="en-US" dirty="0" smtClean="0"/>
              <a:t> di un </a:t>
            </a:r>
            <a:r>
              <a:rPr lang="en-US" dirty="0" err="1" smtClean="0"/>
              <a:t>t.d</a:t>
            </a:r>
            <a:r>
              <a:rPr lang="en-US" dirty="0" smtClean="0"/>
              <a:t>. ad </a:t>
            </a:r>
            <a:r>
              <a:rPr lang="en-US" dirty="0" err="1" smtClean="0"/>
              <a:t>assumere</a:t>
            </a:r>
            <a:r>
              <a:rPr lang="en-US" dirty="0" smtClean="0"/>
              <a:t> la </a:t>
            </a:r>
            <a:r>
              <a:rPr lang="en-US" dirty="0" err="1"/>
              <a:t>r</a:t>
            </a:r>
            <a:r>
              <a:rPr lang="en-US" dirty="0" err="1" smtClean="0"/>
              <a:t>esponsabilità</a:t>
            </a:r>
            <a:r>
              <a:rPr lang="en-US" dirty="0" smtClean="0"/>
              <a:t> </a:t>
            </a:r>
            <a:r>
              <a:rPr lang="en-US" dirty="0" err="1" smtClean="0"/>
              <a:t>nazionale</a:t>
            </a:r>
            <a:r>
              <a:rPr lang="en-US" dirty="0" smtClean="0"/>
              <a:t> di </a:t>
            </a:r>
            <a:r>
              <a:rPr lang="en-US" dirty="0" err="1" smtClean="0"/>
              <a:t>esperimento</a:t>
            </a:r>
            <a:endParaRPr lang="en-US" dirty="0" smtClean="0"/>
          </a:p>
          <a:p>
            <a:r>
              <a:rPr lang="en-US" sz="1800" dirty="0" err="1" smtClean="0"/>
              <a:t>Nappi</a:t>
            </a:r>
            <a:r>
              <a:rPr lang="en-US" sz="1800" dirty="0" smtClean="0"/>
              <a:t>: </a:t>
            </a:r>
            <a:r>
              <a:rPr lang="en-US" sz="1800" dirty="0" err="1" smtClean="0"/>
              <a:t>inserita</a:t>
            </a:r>
            <a:r>
              <a:rPr lang="en-US" sz="1800" dirty="0" smtClean="0"/>
              <a:t> </a:t>
            </a:r>
            <a:r>
              <a:rPr lang="en-US" sz="1800" dirty="0" err="1" smtClean="0"/>
              <a:t>nel</a:t>
            </a:r>
            <a:r>
              <a:rPr lang="en-US" sz="1800" dirty="0" smtClean="0"/>
              <a:t> </a:t>
            </a:r>
            <a:r>
              <a:rPr lang="en-US" sz="1800" dirty="0" err="1" smtClean="0"/>
              <a:t>nuovo</a:t>
            </a:r>
            <a:r>
              <a:rPr lang="en-US" sz="1800" dirty="0" smtClean="0"/>
              <a:t> </a:t>
            </a:r>
            <a:r>
              <a:rPr lang="en-US" sz="1800" dirty="0" err="1" smtClean="0"/>
              <a:t>regolamento</a:t>
            </a:r>
            <a:r>
              <a:rPr lang="en-US" sz="1800" dirty="0" smtClean="0"/>
              <a:t> per le </a:t>
            </a:r>
            <a:r>
              <a:rPr lang="en-US" sz="1800" dirty="0" err="1" smtClean="0"/>
              <a:t>associazioni</a:t>
            </a:r>
            <a:r>
              <a:rPr lang="en-US" sz="1800" dirty="0" smtClean="0"/>
              <a:t> la </a:t>
            </a:r>
            <a:r>
              <a:rPr lang="en-US" sz="1800" dirty="0" err="1" smtClean="0"/>
              <a:t>possibilità</a:t>
            </a:r>
            <a:r>
              <a:rPr lang="en-US" sz="1800" dirty="0" smtClean="0"/>
              <a:t> di dare </a:t>
            </a:r>
            <a:r>
              <a:rPr lang="en-US" sz="1800" dirty="0" err="1" smtClean="0"/>
              <a:t>incarico</a:t>
            </a:r>
            <a:r>
              <a:rPr lang="en-US" sz="1800" dirty="0" smtClean="0"/>
              <a:t> di </a:t>
            </a:r>
            <a:r>
              <a:rPr lang="en-US" sz="1800" dirty="0" err="1" smtClean="0"/>
              <a:t>ricerca</a:t>
            </a:r>
            <a:r>
              <a:rPr lang="en-US" sz="1800" dirty="0" smtClean="0"/>
              <a:t> </a:t>
            </a:r>
            <a:r>
              <a:rPr lang="en-US" sz="1800" dirty="0" err="1" smtClean="0"/>
              <a:t>agli</a:t>
            </a:r>
            <a:r>
              <a:rPr lang="en-US" sz="1800" dirty="0" smtClean="0"/>
              <a:t> RTD – La CSN3 </a:t>
            </a:r>
            <a:r>
              <a:rPr lang="en-US" sz="1800" dirty="0" err="1" smtClean="0"/>
              <a:t>conserva</a:t>
            </a:r>
            <a:r>
              <a:rPr lang="en-US" sz="1800" dirty="0" smtClean="0"/>
              <a:t> la </a:t>
            </a:r>
            <a:r>
              <a:rPr lang="en-US" sz="1800" dirty="0" err="1" smtClean="0"/>
              <a:t>responsabilità</a:t>
            </a:r>
            <a:r>
              <a:rPr lang="en-US" sz="1800" dirty="0" smtClean="0"/>
              <a:t> </a:t>
            </a:r>
            <a:r>
              <a:rPr lang="en-US" sz="1800" dirty="0" err="1" smtClean="0"/>
              <a:t>della</a:t>
            </a:r>
            <a:r>
              <a:rPr lang="en-US" sz="1800" dirty="0" smtClean="0"/>
              <a:t> </a:t>
            </a:r>
            <a:r>
              <a:rPr lang="en-US" sz="1800" dirty="0" err="1" smtClean="0"/>
              <a:t>decisione</a:t>
            </a:r>
            <a:endParaRPr lang="en-US" sz="1800" dirty="0" smtClean="0"/>
          </a:p>
          <a:p>
            <a:r>
              <a:rPr lang="en-US" sz="1800" dirty="0" err="1" smtClean="0"/>
              <a:t>Molti</a:t>
            </a:r>
            <a:r>
              <a:rPr lang="en-US" sz="1800" dirty="0" smtClean="0"/>
              <a:t> </a:t>
            </a:r>
            <a:r>
              <a:rPr lang="en-US" sz="1800" dirty="0" err="1" smtClean="0"/>
              <a:t>interventi</a:t>
            </a:r>
            <a:r>
              <a:rPr lang="en-US" sz="1800" dirty="0" smtClean="0"/>
              <a:t> (</a:t>
            </a:r>
            <a:r>
              <a:rPr lang="en-US" sz="1800" dirty="0" err="1" smtClean="0"/>
              <a:t>l’ultimo</a:t>
            </a:r>
            <a:r>
              <a:rPr lang="en-US" sz="1800" dirty="0" smtClean="0"/>
              <a:t> </a:t>
            </a:r>
            <a:r>
              <a:rPr lang="en-US" sz="1800" dirty="0" err="1" smtClean="0"/>
              <a:t>giorno</a:t>
            </a:r>
            <a:r>
              <a:rPr lang="en-US" sz="1800" dirty="0" smtClean="0"/>
              <a:t>) </a:t>
            </a:r>
            <a:r>
              <a:rPr lang="en-US" sz="1800" dirty="0" err="1" smtClean="0"/>
              <a:t>sia</a:t>
            </a:r>
            <a:r>
              <a:rPr lang="en-US" sz="1800" dirty="0" smtClean="0"/>
              <a:t> pro </a:t>
            </a:r>
            <a:r>
              <a:rPr lang="en-US" sz="1800" dirty="0" err="1" smtClean="0"/>
              <a:t>che</a:t>
            </a:r>
            <a:r>
              <a:rPr lang="en-US" sz="1800" dirty="0" smtClean="0"/>
              <a:t> </a:t>
            </a:r>
            <a:r>
              <a:rPr lang="en-US" sz="1800" dirty="0" err="1" smtClean="0"/>
              <a:t>contro</a:t>
            </a:r>
            <a:endParaRPr lang="en-US" sz="1800" dirty="0"/>
          </a:p>
          <a:p>
            <a:pPr lvl="1"/>
            <a:r>
              <a:rPr lang="en-US" sz="1400" dirty="0" err="1" smtClean="0"/>
              <a:t>Contro</a:t>
            </a:r>
            <a:r>
              <a:rPr lang="en-US" sz="1400" dirty="0" smtClean="0"/>
              <a:t>: </a:t>
            </a:r>
            <a:r>
              <a:rPr lang="en-US" sz="1400" dirty="0" err="1" smtClean="0"/>
              <a:t>difficoltà</a:t>
            </a:r>
            <a:r>
              <a:rPr lang="en-US" sz="1400" dirty="0" smtClean="0"/>
              <a:t> </a:t>
            </a:r>
            <a:r>
              <a:rPr lang="en-US" sz="1400" dirty="0" err="1" smtClean="0"/>
              <a:t>burocratiche</a:t>
            </a:r>
            <a:r>
              <a:rPr lang="en-US" sz="1400" dirty="0" smtClean="0"/>
              <a:t> a </a:t>
            </a:r>
            <a:r>
              <a:rPr lang="en-US" sz="1400" dirty="0" err="1" smtClean="0"/>
              <a:t>rappresentare</a:t>
            </a:r>
            <a:r>
              <a:rPr lang="en-US" sz="1400" dirty="0" smtClean="0"/>
              <a:t> </a:t>
            </a:r>
            <a:r>
              <a:rPr lang="en-US" sz="1400" dirty="0" err="1" smtClean="0"/>
              <a:t>l’ente</a:t>
            </a:r>
            <a:r>
              <a:rPr lang="en-US" sz="1400" dirty="0" smtClean="0"/>
              <a:t> (RUP, firma </a:t>
            </a:r>
            <a:r>
              <a:rPr lang="en-US" sz="1400" dirty="0" err="1" smtClean="0"/>
              <a:t>gare</a:t>
            </a:r>
            <a:r>
              <a:rPr lang="en-US" sz="1400" dirty="0" smtClean="0"/>
              <a:t>, </a:t>
            </a:r>
            <a:r>
              <a:rPr lang="en-US" sz="1400" dirty="0" err="1" smtClean="0"/>
              <a:t>MoU</a:t>
            </a:r>
            <a:r>
              <a:rPr lang="en-US" sz="1400" dirty="0" smtClean="0"/>
              <a:t>), </a:t>
            </a:r>
            <a:r>
              <a:rPr lang="en-US" sz="1400" dirty="0" err="1" smtClean="0"/>
              <a:t>problemi</a:t>
            </a:r>
            <a:r>
              <a:rPr lang="en-US" sz="1400" dirty="0" smtClean="0"/>
              <a:t> di </a:t>
            </a:r>
            <a:r>
              <a:rPr lang="en-US" sz="1400" dirty="0" err="1" smtClean="0"/>
              <a:t>continuità</a:t>
            </a:r>
            <a:r>
              <a:rPr lang="en-US" sz="1400" dirty="0" smtClean="0"/>
              <a:t>, ‘’</a:t>
            </a:r>
            <a:r>
              <a:rPr lang="en-US" sz="1400" dirty="0" err="1" smtClean="0"/>
              <a:t>debolezza</a:t>
            </a:r>
            <a:r>
              <a:rPr lang="en-US" sz="1400" dirty="0" smtClean="0"/>
              <a:t>’’ </a:t>
            </a:r>
            <a:r>
              <a:rPr lang="en-US" sz="1400" dirty="0" err="1" smtClean="0"/>
              <a:t>della</a:t>
            </a:r>
            <a:r>
              <a:rPr lang="en-US" sz="1400" dirty="0" smtClean="0"/>
              <a:t> </a:t>
            </a:r>
            <a:r>
              <a:rPr lang="en-US" sz="1400" dirty="0" err="1" smtClean="0"/>
              <a:t>posizione</a:t>
            </a:r>
            <a:r>
              <a:rPr lang="en-US" sz="1400" dirty="0" smtClean="0"/>
              <a:t> </a:t>
            </a:r>
            <a:r>
              <a:rPr lang="en-US" sz="1400" dirty="0" err="1" smtClean="0"/>
              <a:t>contrattuale</a:t>
            </a:r>
            <a:endParaRPr lang="en-US" sz="1400" dirty="0"/>
          </a:p>
          <a:p>
            <a:pPr lvl="1"/>
            <a:r>
              <a:rPr lang="en-US" sz="1400" dirty="0" smtClean="0"/>
              <a:t>Pro: </a:t>
            </a:r>
            <a:r>
              <a:rPr lang="en-US" sz="1400" dirty="0" err="1" smtClean="0"/>
              <a:t>estensione</a:t>
            </a:r>
            <a:r>
              <a:rPr lang="en-US" sz="1400" dirty="0" smtClean="0"/>
              <a:t> </a:t>
            </a:r>
            <a:r>
              <a:rPr lang="en-US" sz="1400" dirty="0" err="1" smtClean="0"/>
              <a:t>delle</a:t>
            </a:r>
            <a:r>
              <a:rPr lang="en-US" sz="1400" dirty="0" smtClean="0"/>
              <a:t> </a:t>
            </a:r>
            <a:r>
              <a:rPr lang="en-US" sz="1400" dirty="0" err="1" smtClean="0"/>
              <a:t>possibilità</a:t>
            </a:r>
            <a:r>
              <a:rPr lang="en-US" sz="1400" dirty="0" smtClean="0"/>
              <a:t> </a:t>
            </a:r>
            <a:r>
              <a:rPr lang="en-US" sz="1400" dirty="0" err="1" smtClean="0"/>
              <a:t>dei</a:t>
            </a:r>
            <a:r>
              <a:rPr lang="en-US" sz="1400" dirty="0" smtClean="0"/>
              <a:t> TI </a:t>
            </a:r>
            <a:r>
              <a:rPr lang="en-US" sz="1400" dirty="0" err="1" smtClean="0"/>
              <a:t>ai</a:t>
            </a:r>
            <a:r>
              <a:rPr lang="en-US" sz="1400" dirty="0" smtClean="0"/>
              <a:t> TD per </a:t>
            </a:r>
            <a:r>
              <a:rPr lang="en-US" sz="1400" dirty="0" err="1" smtClean="0"/>
              <a:t>riconoscerne</a:t>
            </a:r>
            <a:r>
              <a:rPr lang="en-US" sz="1400" dirty="0" smtClean="0"/>
              <a:t> le </a:t>
            </a:r>
            <a:r>
              <a:rPr lang="en-US" sz="1400" dirty="0" err="1" smtClean="0"/>
              <a:t>capacità</a:t>
            </a:r>
            <a:r>
              <a:rPr lang="en-US" sz="1400" dirty="0" smtClean="0"/>
              <a:t>, a volte </a:t>
            </a:r>
            <a:r>
              <a:rPr lang="en-US" sz="1400" dirty="0" err="1" smtClean="0"/>
              <a:t>mancanza</a:t>
            </a:r>
            <a:r>
              <a:rPr lang="en-US" sz="1400" dirty="0" smtClean="0"/>
              <a:t> di </a:t>
            </a:r>
            <a:r>
              <a:rPr lang="en-US" sz="1400" dirty="0" err="1" smtClean="0"/>
              <a:t>nuove</a:t>
            </a:r>
            <a:r>
              <a:rPr lang="en-US" sz="1400" dirty="0" smtClean="0"/>
              <a:t> </a:t>
            </a:r>
            <a:r>
              <a:rPr lang="en-US" sz="1400" dirty="0" err="1" smtClean="0"/>
              <a:t>persone</a:t>
            </a:r>
            <a:r>
              <a:rPr lang="en-US" sz="1400" dirty="0" smtClean="0"/>
              <a:t> a TI </a:t>
            </a:r>
            <a:r>
              <a:rPr lang="en-US" sz="1400" dirty="0" err="1" smtClean="0"/>
              <a:t>disponibili</a:t>
            </a:r>
            <a:r>
              <a:rPr lang="en-US" sz="1400" dirty="0" smtClean="0"/>
              <a:t>, </a:t>
            </a:r>
            <a:r>
              <a:rPr lang="en-US" sz="1400" dirty="0" err="1" smtClean="0"/>
              <a:t>formazione</a:t>
            </a:r>
            <a:r>
              <a:rPr lang="en-US" sz="1400" dirty="0" smtClean="0"/>
              <a:t> di </a:t>
            </a:r>
            <a:r>
              <a:rPr lang="en-US" sz="1400" dirty="0" err="1" smtClean="0"/>
              <a:t>persone</a:t>
            </a:r>
            <a:r>
              <a:rPr lang="en-US" sz="1400" dirty="0" smtClean="0"/>
              <a:t> con </a:t>
            </a:r>
            <a:r>
              <a:rPr lang="en-US" sz="1400" dirty="0" err="1" smtClean="0"/>
              <a:t>capacità</a:t>
            </a:r>
            <a:r>
              <a:rPr lang="en-US" sz="1400" dirty="0" smtClean="0"/>
              <a:t> </a:t>
            </a:r>
            <a:r>
              <a:rPr lang="en-US" sz="1400" dirty="0" err="1" smtClean="0"/>
              <a:t>gestionali</a:t>
            </a:r>
            <a:r>
              <a:rPr lang="en-US" sz="1400" dirty="0" smtClean="0"/>
              <a:t>, </a:t>
            </a:r>
            <a:r>
              <a:rPr lang="en-US" sz="1400" dirty="0" err="1" smtClean="0"/>
              <a:t>necessità</a:t>
            </a:r>
            <a:r>
              <a:rPr lang="en-US" sz="1400" dirty="0" smtClean="0"/>
              <a:t> di </a:t>
            </a:r>
            <a:r>
              <a:rPr lang="en-US" sz="1400" dirty="0" err="1" smtClean="0"/>
              <a:t>riconoscere</a:t>
            </a:r>
            <a:r>
              <a:rPr lang="en-US" sz="1400" dirty="0" smtClean="0"/>
              <a:t> </a:t>
            </a:r>
            <a:r>
              <a:rPr lang="en-US" sz="1400" dirty="0" err="1" smtClean="0"/>
              <a:t>ai</a:t>
            </a:r>
            <a:r>
              <a:rPr lang="en-US" sz="1400" dirty="0" smtClean="0"/>
              <a:t> </a:t>
            </a:r>
            <a:r>
              <a:rPr lang="en-US" sz="1400" dirty="0" err="1" smtClean="0"/>
              <a:t>giovani</a:t>
            </a:r>
            <a:r>
              <a:rPr lang="en-US" sz="1400" dirty="0" smtClean="0"/>
              <a:t> </a:t>
            </a:r>
            <a:r>
              <a:rPr lang="en-US" sz="1400" dirty="0" err="1" smtClean="0"/>
              <a:t>responsabilità</a:t>
            </a:r>
            <a:r>
              <a:rPr lang="en-US" sz="1400" dirty="0" smtClean="0"/>
              <a:t> </a:t>
            </a:r>
            <a:r>
              <a:rPr lang="en-US" sz="1400" dirty="0" err="1" smtClean="0"/>
              <a:t>ufficiali</a:t>
            </a:r>
            <a:r>
              <a:rPr lang="en-US" sz="1400" dirty="0" smtClean="0"/>
              <a:t> per </a:t>
            </a:r>
            <a:r>
              <a:rPr lang="en-US" sz="1400" dirty="0" err="1" smtClean="0"/>
              <a:t>renderli</a:t>
            </a:r>
            <a:r>
              <a:rPr lang="en-US" sz="1400" dirty="0" smtClean="0"/>
              <a:t> </a:t>
            </a:r>
            <a:r>
              <a:rPr lang="en-US" sz="1400" dirty="0" err="1" smtClean="0"/>
              <a:t>competitivi</a:t>
            </a:r>
            <a:r>
              <a:rPr lang="en-US" sz="1400" dirty="0" smtClean="0"/>
              <a:t> a </a:t>
            </a:r>
            <a:r>
              <a:rPr lang="en-US" sz="1400" dirty="0" err="1" smtClean="0"/>
              <a:t>livello</a:t>
            </a:r>
            <a:r>
              <a:rPr lang="en-US" sz="1400" dirty="0" smtClean="0"/>
              <a:t> </a:t>
            </a:r>
            <a:r>
              <a:rPr lang="en-US" sz="1400" dirty="0" err="1" smtClean="0"/>
              <a:t>internazionale</a:t>
            </a:r>
            <a:endParaRPr lang="en-US" sz="1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3/11/2015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Rosario Turrisi       Padova - Linea Scientifica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F340A-E558-B347-B613-966564EF5E5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63153"/>
      </p:ext>
    </p:extLst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Alcune</a:t>
            </a:r>
            <a:r>
              <a:rPr lang="en-US" dirty="0" smtClean="0"/>
              <a:t> </a:t>
            </a:r>
            <a:r>
              <a:rPr lang="en-US" dirty="0" err="1" smtClean="0"/>
              <a:t>questioni</a:t>
            </a:r>
            <a:r>
              <a:rPr lang="en-US" dirty="0" smtClean="0"/>
              <a:t> </a:t>
            </a:r>
            <a:r>
              <a:rPr lang="en-US" dirty="0" err="1" smtClean="0"/>
              <a:t>specifiche</a:t>
            </a:r>
            <a:r>
              <a:rPr lang="en-US" dirty="0" smtClean="0"/>
              <a:t>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250" y="1251384"/>
            <a:ext cx="8282034" cy="5081141"/>
          </a:xfrm>
        </p:spPr>
        <p:txBody>
          <a:bodyPr/>
          <a:lstStyle/>
          <a:p>
            <a:pPr marL="69850" indent="0">
              <a:buNone/>
            </a:pPr>
            <a:r>
              <a:rPr lang="en-US" sz="1800" dirty="0" err="1" smtClean="0"/>
              <a:t>Proposta</a:t>
            </a:r>
            <a:r>
              <a:rPr lang="en-US" sz="1800" dirty="0" smtClean="0"/>
              <a:t> COME (Copper Measurement)</a:t>
            </a:r>
          </a:p>
          <a:p>
            <a:r>
              <a:rPr lang="en-US" sz="1800" dirty="0" err="1" smtClean="0"/>
              <a:t>Progetto</a:t>
            </a:r>
            <a:r>
              <a:rPr lang="en-US" sz="1800" dirty="0" smtClean="0"/>
              <a:t> di </a:t>
            </a:r>
            <a:r>
              <a:rPr lang="en-US" sz="1800" dirty="0" err="1" smtClean="0"/>
              <a:t>durata</a:t>
            </a:r>
            <a:r>
              <a:rPr lang="en-US" sz="1800" dirty="0" smtClean="0"/>
              <a:t> </a:t>
            </a:r>
            <a:r>
              <a:rPr lang="en-US" sz="1800" dirty="0" err="1" smtClean="0"/>
              <a:t>annuale</a:t>
            </a:r>
            <a:r>
              <a:rPr lang="en-US" sz="1800" dirty="0" smtClean="0"/>
              <a:t> per la </a:t>
            </a:r>
            <a:r>
              <a:rPr lang="en-US" sz="1800" dirty="0" err="1" smtClean="0"/>
              <a:t>misura</a:t>
            </a:r>
            <a:r>
              <a:rPr lang="en-US" sz="1800" dirty="0" smtClean="0"/>
              <a:t> </a:t>
            </a:r>
            <a:r>
              <a:rPr lang="en-US" sz="1800" dirty="0" err="1" smtClean="0"/>
              <a:t>della</a:t>
            </a:r>
            <a:r>
              <a:rPr lang="en-US" sz="1800" dirty="0" smtClean="0"/>
              <a:t> </a:t>
            </a:r>
            <a:r>
              <a:rPr lang="en-US" sz="1800" dirty="0" err="1" smtClean="0"/>
              <a:t>sezione</a:t>
            </a:r>
            <a:r>
              <a:rPr lang="en-US" sz="1800" dirty="0" smtClean="0"/>
              <a:t> </a:t>
            </a:r>
            <a:r>
              <a:rPr lang="en-US" sz="1800" dirty="0" err="1" smtClean="0"/>
              <a:t>d’urto</a:t>
            </a:r>
            <a:r>
              <a:rPr lang="en-US" sz="1800" dirty="0" smtClean="0"/>
              <a:t> di </a:t>
            </a:r>
            <a:r>
              <a:rPr lang="en-US" sz="1800" dirty="0" err="1" smtClean="0"/>
              <a:t>produzione</a:t>
            </a:r>
            <a:r>
              <a:rPr lang="en-US" sz="1800" dirty="0" smtClean="0"/>
              <a:t> di </a:t>
            </a:r>
            <a:r>
              <a:rPr lang="en-US" sz="1800" baseline="30000" dirty="0" smtClean="0"/>
              <a:t>67</a:t>
            </a:r>
            <a:r>
              <a:rPr lang="en-US" sz="1800" dirty="0" smtClean="0"/>
              <a:t>Cu con la </a:t>
            </a:r>
            <a:r>
              <a:rPr lang="en-US" sz="1800" dirty="0" err="1" smtClean="0"/>
              <a:t>reazione</a:t>
            </a:r>
            <a:r>
              <a:rPr lang="en-US" sz="1800" dirty="0" smtClean="0"/>
              <a:t>  </a:t>
            </a:r>
            <a:r>
              <a:rPr lang="en-US" sz="1800" baseline="30000" dirty="0" smtClean="0"/>
              <a:t>70</a:t>
            </a:r>
            <a:r>
              <a:rPr lang="en-US" sz="1800" dirty="0" smtClean="0"/>
              <a:t>Zn (p,2p+2n) </a:t>
            </a:r>
            <a:r>
              <a:rPr lang="en-US" sz="1800" baseline="30000" dirty="0"/>
              <a:t>67</a:t>
            </a:r>
            <a:r>
              <a:rPr lang="en-US" sz="1800" dirty="0"/>
              <a:t>Cu </a:t>
            </a:r>
            <a:endParaRPr lang="en-US" sz="1800" dirty="0" smtClean="0"/>
          </a:p>
          <a:p>
            <a:pPr lvl="1"/>
            <a:r>
              <a:rPr lang="en-US" sz="1400" dirty="0" err="1" smtClean="0"/>
              <a:t>Isotopo</a:t>
            </a:r>
            <a:r>
              <a:rPr lang="en-US" sz="1400" dirty="0" smtClean="0"/>
              <a:t> a </a:t>
            </a:r>
            <a:r>
              <a:rPr lang="en-US" sz="1400" dirty="0" err="1" smtClean="0"/>
              <a:t>maggior</a:t>
            </a:r>
            <a:r>
              <a:rPr lang="en-US" sz="1400" dirty="0" smtClean="0"/>
              <a:t> vita media (61.83 h) </a:t>
            </a:r>
            <a:r>
              <a:rPr lang="en-US" sz="1400" dirty="0" err="1" smtClean="0"/>
              <a:t>emette</a:t>
            </a:r>
            <a:r>
              <a:rPr lang="en-US" sz="1400" dirty="0" smtClean="0"/>
              <a:t> β</a:t>
            </a:r>
            <a:r>
              <a:rPr lang="en-US" sz="1400" dirty="0" err="1" smtClean="0"/>
              <a:t>eγ</a:t>
            </a:r>
            <a:r>
              <a:rPr lang="en-US" sz="1400" dirty="0" smtClean="0"/>
              <a:t>, </a:t>
            </a:r>
            <a:r>
              <a:rPr lang="en-US" sz="1400" dirty="0" err="1" smtClean="0"/>
              <a:t>adattti</a:t>
            </a:r>
            <a:r>
              <a:rPr lang="en-US" sz="1400" dirty="0" smtClean="0"/>
              <a:t> </a:t>
            </a:r>
            <a:r>
              <a:rPr lang="en-US" sz="1400" dirty="0" err="1" smtClean="0"/>
              <a:t>risp</a:t>
            </a:r>
            <a:r>
              <a:rPr lang="en-US" sz="1400" dirty="0" smtClean="0"/>
              <a:t>. per </a:t>
            </a:r>
            <a:r>
              <a:rPr lang="en-US" sz="1400" dirty="0" err="1" smtClean="0"/>
              <a:t>terapia</a:t>
            </a:r>
            <a:r>
              <a:rPr lang="en-US" sz="1400" dirty="0" smtClean="0"/>
              <a:t> e imaging (140 e 185 </a:t>
            </a:r>
            <a:r>
              <a:rPr lang="en-US" sz="1400" dirty="0" err="1" smtClean="0"/>
              <a:t>keV</a:t>
            </a:r>
            <a:r>
              <a:rPr lang="en-US" sz="1400" dirty="0" smtClean="0"/>
              <a:t>)</a:t>
            </a:r>
          </a:p>
          <a:p>
            <a:pPr lvl="1"/>
            <a:r>
              <a:rPr lang="en-US" sz="1400" dirty="0" err="1" smtClean="0"/>
              <a:t>Difficile</a:t>
            </a:r>
            <a:r>
              <a:rPr lang="en-US" sz="1400" dirty="0" smtClean="0"/>
              <a:t> </a:t>
            </a:r>
            <a:r>
              <a:rPr lang="en-US" sz="1400" dirty="0" err="1" smtClean="0"/>
              <a:t>reperibilità</a:t>
            </a:r>
            <a:r>
              <a:rPr lang="en-US" sz="1400" dirty="0" smtClean="0"/>
              <a:t>: </a:t>
            </a:r>
            <a:r>
              <a:rPr lang="en-US" sz="1400" dirty="0" err="1" smtClean="0"/>
              <a:t>una</a:t>
            </a:r>
            <a:r>
              <a:rPr lang="en-US" sz="1400" dirty="0" smtClean="0"/>
              <a:t> dose </a:t>
            </a:r>
            <a:r>
              <a:rPr lang="en-US" sz="1400" dirty="0" err="1" smtClean="0"/>
              <a:t>terapeutica</a:t>
            </a:r>
            <a:r>
              <a:rPr lang="en-US" sz="1400" dirty="0" smtClean="0"/>
              <a:t> </a:t>
            </a:r>
            <a:r>
              <a:rPr lang="en-US" sz="1400" dirty="0" err="1" smtClean="0"/>
              <a:t>corrisponde</a:t>
            </a:r>
            <a:r>
              <a:rPr lang="en-US" sz="1400" dirty="0" smtClean="0"/>
              <a:t> </a:t>
            </a:r>
            <a:r>
              <a:rPr lang="en-US" sz="1400" dirty="0" err="1" smtClean="0"/>
              <a:t>all’attuale</a:t>
            </a:r>
            <a:r>
              <a:rPr lang="en-US" sz="1400" dirty="0" smtClean="0"/>
              <a:t> </a:t>
            </a:r>
            <a:r>
              <a:rPr lang="en-US" sz="1400" dirty="0" err="1" smtClean="0"/>
              <a:t>produzione</a:t>
            </a:r>
            <a:r>
              <a:rPr lang="en-US" sz="1400" dirty="0" smtClean="0"/>
              <a:t> </a:t>
            </a:r>
            <a:r>
              <a:rPr lang="en-US" sz="1400" dirty="0" err="1" smtClean="0"/>
              <a:t>mensile</a:t>
            </a:r>
            <a:r>
              <a:rPr lang="en-US" sz="1400" dirty="0" smtClean="0"/>
              <a:t> </a:t>
            </a:r>
            <a:r>
              <a:rPr lang="en-US" sz="1400" dirty="0" err="1" smtClean="0"/>
              <a:t>mondiale</a:t>
            </a:r>
            <a:r>
              <a:rPr lang="en-US" sz="1400" dirty="0" smtClean="0"/>
              <a:t>, a </a:t>
            </a:r>
            <a:r>
              <a:rPr lang="en-US" sz="1400" dirty="0" err="1" smtClean="0"/>
              <a:t>causa</a:t>
            </a:r>
            <a:r>
              <a:rPr lang="en-US" sz="1400" dirty="0" smtClean="0"/>
              <a:t> </a:t>
            </a:r>
            <a:r>
              <a:rPr lang="en-US" sz="1400" dirty="0" err="1" smtClean="0"/>
              <a:t>della</a:t>
            </a:r>
            <a:r>
              <a:rPr lang="en-US" sz="1400" dirty="0" smtClean="0"/>
              <a:t> </a:t>
            </a:r>
            <a:r>
              <a:rPr lang="en-US" sz="1400" dirty="0" err="1" smtClean="0"/>
              <a:t>poca</a:t>
            </a:r>
            <a:r>
              <a:rPr lang="en-US" sz="1400" dirty="0" smtClean="0"/>
              <a:t> </a:t>
            </a:r>
            <a:r>
              <a:rPr lang="en-US" sz="1400" dirty="0" err="1" smtClean="0"/>
              <a:t>efficienza</a:t>
            </a:r>
            <a:r>
              <a:rPr lang="en-US" sz="1400" dirty="0" smtClean="0"/>
              <a:t> </a:t>
            </a:r>
            <a:r>
              <a:rPr lang="en-US" sz="1400" dirty="0" err="1" smtClean="0"/>
              <a:t>delle</a:t>
            </a:r>
            <a:r>
              <a:rPr lang="en-US" sz="1400" dirty="0" smtClean="0"/>
              <a:t> </a:t>
            </a:r>
            <a:r>
              <a:rPr lang="en-US" sz="1400" dirty="0" err="1" smtClean="0"/>
              <a:t>reazioni</a:t>
            </a:r>
            <a:r>
              <a:rPr lang="en-US" sz="1400" dirty="0" smtClean="0"/>
              <a:t> </a:t>
            </a:r>
            <a:r>
              <a:rPr lang="en-US" sz="1400" dirty="0" err="1" smtClean="0"/>
              <a:t>usate</a:t>
            </a:r>
            <a:r>
              <a:rPr lang="en-US" sz="1400" dirty="0" smtClean="0"/>
              <a:t>, con </a:t>
            </a:r>
            <a:r>
              <a:rPr lang="en-US" sz="1400" dirty="0" err="1" smtClean="0"/>
              <a:t>altri</a:t>
            </a:r>
            <a:r>
              <a:rPr lang="en-US" sz="1400" dirty="0" smtClean="0"/>
              <a:t> </a:t>
            </a:r>
            <a:r>
              <a:rPr lang="en-US" sz="1400" dirty="0" err="1" smtClean="0"/>
              <a:t>isotopi</a:t>
            </a:r>
            <a:r>
              <a:rPr lang="en-US" sz="1400" dirty="0" smtClean="0"/>
              <a:t> del </a:t>
            </a:r>
            <a:r>
              <a:rPr lang="en-US" sz="1400" dirty="0" err="1" smtClean="0"/>
              <a:t>rame</a:t>
            </a:r>
            <a:r>
              <a:rPr lang="en-US" sz="1400" dirty="0" smtClean="0"/>
              <a:t> come </a:t>
            </a:r>
            <a:r>
              <a:rPr lang="en-US" sz="1400" dirty="0" err="1" smtClean="0"/>
              <a:t>contaminanti</a:t>
            </a:r>
            <a:endParaRPr lang="en-US" sz="1400" dirty="0"/>
          </a:p>
          <a:p>
            <a:pPr lvl="1"/>
            <a:r>
              <a:rPr lang="en-US" sz="1400" dirty="0" err="1" smtClean="0"/>
              <a:t>Sezione</a:t>
            </a:r>
            <a:r>
              <a:rPr lang="en-US" sz="1400" dirty="0" smtClean="0"/>
              <a:t> </a:t>
            </a:r>
            <a:r>
              <a:rPr lang="en-US" sz="1400" dirty="0" err="1" smtClean="0"/>
              <a:t>d’urto</a:t>
            </a:r>
            <a:r>
              <a:rPr lang="en-US" sz="1400" dirty="0" smtClean="0"/>
              <a:t> nota </a:t>
            </a:r>
            <a:r>
              <a:rPr lang="en-US" sz="1400" dirty="0" err="1" smtClean="0"/>
              <a:t>fino</a:t>
            </a:r>
            <a:r>
              <a:rPr lang="en-US" sz="1400" dirty="0" smtClean="0"/>
              <a:t> a 35 MeV, COME </a:t>
            </a:r>
            <a:r>
              <a:rPr lang="en-US" sz="1400" dirty="0" err="1" smtClean="0"/>
              <a:t>si</a:t>
            </a:r>
            <a:r>
              <a:rPr lang="en-US" sz="1400" dirty="0" smtClean="0"/>
              <a:t> propone di </a:t>
            </a:r>
            <a:r>
              <a:rPr lang="en-US" sz="1400" dirty="0" err="1" smtClean="0"/>
              <a:t>esplorare</a:t>
            </a:r>
            <a:r>
              <a:rPr lang="en-US" sz="1400" dirty="0" smtClean="0"/>
              <a:t> </a:t>
            </a:r>
            <a:r>
              <a:rPr lang="en-US" sz="1400" dirty="0" err="1" smtClean="0"/>
              <a:t>il</a:t>
            </a:r>
            <a:r>
              <a:rPr lang="en-US" sz="1400" dirty="0" smtClean="0"/>
              <a:t> range 30-70 MeV dove la </a:t>
            </a:r>
            <a:r>
              <a:rPr lang="en-US" sz="1400" dirty="0" err="1" smtClean="0"/>
              <a:t>reazione</a:t>
            </a:r>
            <a:r>
              <a:rPr lang="en-US" sz="1400" dirty="0" smtClean="0"/>
              <a:t> </a:t>
            </a:r>
            <a:r>
              <a:rPr lang="en-US" sz="1400" dirty="0" err="1" smtClean="0"/>
              <a:t>potrebbe</a:t>
            </a:r>
            <a:r>
              <a:rPr lang="en-US" sz="1400" dirty="0" smtClean="0"/>
              <a:t> </a:t>
            </a:r>
            <a:r>
              <a:rPr lang="en-US" sz="1400" dirty="0" err="1" smtClean="0"/>
              <a:t>diventare</a:t>
            </a:r>
            <a:r>
              <a:rPr lang="en-US" sz="1400" dirty="0" smtClean="0"/>
              <a:t> molto </a:t>
            </a:r>
            <a:r>
              <a:rPr lang="en-US" sz="1400" dirty="0" err="1" smtClean="0"/>
              <a:t>più</a:t>
            </a:r>
            <a:r>
              <a:rPr lang="en-US" sz="1400" dirty="0" smtClean="0"/>
              <a:t> </a:t>
            </a:r>
            <a:r>
              <a:rPr lang="en-US" sz="1400" dirty="0" err="1" smtClean="0"/>
              <a:t>efficiente</a:t>
            </a:r>
            <a:endParaRPr lang="en-US" sz="1400" dirty="0" smtClean="0"/>
          </a:p>
          <a:p>
            <a:r>
              <a:rPr lang="en-US" sz="1800" dirty="0" err="1" smtClean="0"/>
              <a:t>Proposta</a:t>
            </a:r>
            <a:r>
              <a:rPr lang="en-US" sz="1800" dirty="0" smtClean="0"/>
              <a:t> </a:t>
            </a:r>
            <a:r>
              <a:rPr lang="en-US" sz="1800" dirty="0" err="1" smtClean="0"/>
              <a:t>inserita</a:t>
            </a:r>
            <a:r>
              <a:rPr lang="en-US" sz="1800" dirty="0" smtClean="0"/>
              <a:t> </a:t>
            </a:r>
            <a:r>
              <a:rPr lang="en-US" sz="1800" dirty="0" err="1" smtClean="0"/>
              <a:t>nel</a:t>
            </a:r>
            <a:r>
              <a:rPr lang="en-US" sz="1800" dirty="0" smtClean="0"/>
              <a:t> </a:t>
            </a:r>
            <a:r>
              <a:rPr lang="en-US" sz="1800" dirty="0" err="1" smtClean="0"/>
              <a:t>db</a:t>
            </a:r>
            <a:r>
              <a:rPr lang="en-US" sz="1800" dirty="0" smtClean="0"/>
              <a:t> come </a:t>
            </a:r>
            <a:r>
              <a:rPr lang="en-US" sz="1800" dirty="0" err="1" smtClean="0"/>
              <a:t>esperimento</a:t>
            </a:r>
            <a:r>
              <a:rPr lang="en-US" sz="1800" dirty="0" smtClean="0"/>
              <a:t> </a:t>
            </a:r>
          </a:p>
          <a:p>
            <a:pPr lvl="1"/>
            <a:r>
              <a:rPr lang="en-US" sz="1400" dirty="0" smtClean="0"/>
              <a:t>La </a:t>
            </a:r>
            <a:r>
              <a:rPr lang="en-US" sz="1400" dirty="0" err="1" smtClean="0"/>
              <a:t>responsabile</a:t>
            </a:r>
            <a:r>
              <a:rPr lang="en-US" sz="1400" dirty="0" smtClean="0"/>
              <a:t> </a:t>
            </a:r>
            <a:r>
              <a:rPr lang="en-US" sz="1400" dirty="0" err="1" smtClean="0"/>
              <a:t>è</a:t>
            </a:r>
            <a:r>
              <a:rPr lang="en-US" sz="1400" dirty="0" smtClean="0"/>
              <a:t> </a:t>
            </a:r>
            <a:r>
              <a:rPr lang="en-US" sz="1400" dirty="0" err="1" smtClean="0"/>
              <a:t>assegnista</a:t>
            </a:r>
            <a:r>
              <a:rPr lang="en-US" sz="1400" dirty="0" smtClean="0"/>
              <a:t> di LARAMED</a:t>
            </a:r>
          </a:p>
          <a:p>
            <a:pPr lvl="1"/>
            <a:r>
              <a:rPr lang="en-US" sz="1400" dirty="0" smtClean="0"/>
              <a:t>Il team </a:t>
            </a:r>
            <a:r>
              <a:rPr lang="en-US" sz="1400" dirty="0" err="1" smtClean="0"/>
              <a:t>è</a:t>
            </a:r>
            <a:r>
              <a:rPr lang="en-US" sz="1400" dirty="0" smtClean="0"/>
              <a:t> </a:t>
            </a:r>
            <a:r>
              <a:rPr lang="en-US" sz="1400" dirty="0" err="1" smtClean="0"/>
              <a:t>composto</a:t>
            </a:r>
            <a:r>
              <a:rPr lang="en-US" sz="1400" dirty="0" smtClean="0"/>
              <a:t> </a:t>
            </a:r>
            <a:r>
              <a:rPr lang="en-US" sz="1400" dirty="0" err="1" smtClean="0"/>
              <a:t>essenzialmente</a:t>
            </a:r>
            <a:r>
              <a:rPr lang="en-US" sz="1400" dirty="0" smtClean="0"/>
              <a:t> da </a:t>
            </a:r>
            <a:r>
              <a:rPr lang="en-US" sz="1400" dirty="0" err="1" smtClean="0"/>
              <a:t>tecnologi</a:t>
            </a:r>
            <a:endParaRPr lang="en-US" sz="1400" dirty="0" smtClean="0"/>
          </a:p>
          <a:p>
            <a:pPr lvl="1"/>
            <a:r>
              <a:rPr lang="en-US" sz="1400" dirty="0" err="1" smtClean="0"/>
              <a:t>Esperimento</a:t>
            </a:r>
            <a:r>
              <a:rPr lang="en-US" sz="1400" dirty="0" smtClean="0"/>
              <a:t> da </a:t>
            </a:r>
            <a:r>
              <a:rPr lang="en-US" sz="1400" dirty="0" err="1" smtClean="0"/>
              <a:t>effettuare</a:t>
            </a:r>
            <a:r>
              <a:rPr lang="en-US" sz="1400" dirty="0" smtClean="0"/>
              <a:t> a Nantes (ARRONAX) </a:t>
            </a:r>
            <a:r>
              <a:rPr lang="en-US" sz="1400" dirty="0" err="1" smtClean="0"/>
              <a:t>fino</a:t>
            </a:r>
            <a:r>
              <a:rPr lang="en-US" sz="1400" dirty="0" smtClean="0"/>
              <a:t> a </a:t>
            </a:r>
            <a:r>
              <a:rPr lang="en-US" sz="1400" dirty="0" err="1" smtClean="0"/>
              <a:t>disponibilità</a:t>
            </a:r>
            <a:r>
              <a:rPr lang="en-US" sz="1400" dirty="0" smtClean="0"/>
              <a:t> del </a:t>
            </a:r>
            <a:r>
              <a:rPr lang="en-US" sz="1400" dirty="0" err="1" smtClean="0"/>
              <a:t>ciclotrone</a:t>
            </a:r>
            <a:r>
              <a:rPr lang="en-US" sz="1400" dirty="0" smtClean="0"/>
              <a:t> </a:t>
            </a:r>
            <a:r>
              <a:rPr lang="en-US" sz="1400" dirty="0" err="1" smtClean="0"/>
              <a:t>dei</a:t>
            </a:r>
            <a:r>
              <a:rPr lang="en-US" sz="1400" dirty="0" smtClean="0"/>
              <a:t> LNL</a:t>
            </a:r>
          </a:p>
          <a:p>
            <a:r>
              <a:rPr lang="en-US" sz="1800" dirty="0" smtClean="0"/>
              <a:t>Test-bench per future ‘’call’’ di CSN3</a:t>
            </a:r>
          </a:p>
          <a:p>
            <a:r>
              <a:rPr lang="en-US" sz="1800" dirty="0" err="1" smtClean="0"/>
              <a:t>Parere</a:t>
            </a:r>
            <a:r>
              <a:rPr lang="en-US" sz="1800" dirty="0" smtClean="0"/>
              <a:t> molto </a:t>
            </a:r>
            <a:r>
              <a:rPr lang="en-US" sz="1800" dirty="0" err="1" smtClean="0"/>
              <a:t>positivo</a:t>
            </a:r>
            <a:r>
              <a:rPr lang="en-US" sz="1800" dirty="0" smtClean="0"/>
              <a:t> </a:t>
            </a:r>
            <a:r>
              <a:rPr lang="en-US" sz="1800" dirty="0" err="1" smtClean="0"/>
              <a:t>dei</a:t>
            </a:r>
            <a:r>
              <a:rPr lang="en-US" sz="1800" dirty="0" smtClean="0"/>
              <a:t> referee, </a:t>
            </a:r>
            <a:r>
              <a:rPr lang="en-US" sz="1800" dirty="0" err="1" smtClean="0"/>
              <a:t>sia</a:t>
            </a:r>
            <a:r>
              <a:rPr lang="en-US" sz="1800" dirty="0" smtClean="0"/>
              <a:t> per </a:t>
            </a:r>
            <a:r>
              <a:rPr lang="en-US" sz="1800" dirty="0" err="1" smtClean="0"/>
              <a:t>l’interesse</a:t>
            </a:r>
            <a:r>
              <a:rPr lang="en-US" sz="1800" dirty="0" smtClean="0"/>
              <a:t> </a:t>
            </a:r>
            <a:r>
              <a:rPr lang="en-US" sz="1800" dirty="0" err="1" smtClean="0"/>
              <a:t>della</a:t>
            </a:r>
            <a:r>
              <a:rPr lang="en-US" sz="1800" dirty="0" smtClean="0"/>
              <a:t> </a:t>
            </a:r>
            <a:r>
              <a:rPr lang="en-US" sz="1800" dirty="0" err="1" smtClean="0"/>
              <a:t>misura</a:t>
            </a:r>
            <a:r>
              <a:rPr lang="en-US" sz="1800" dirty="0" smtClean="0"/>
              <a:t> in </a:t>
            </a:r>
            <a:r>
              <a:rPr lang="en-US" sz="1800" dirty="0" err="1" smtClean="0"/>
              <a:t>sé</a:t>
            </a:r>
            <a:r>
              <a:rPr lang="en-US" sz="1800" dirty="0" smtClean="0"/>
              <a:t> </a:t>
            </a:r>
            <a:r>
              <a:rPr lang="en-US" sz="1800" dirty="0" err="1" smtClean="0"/>
              <a:t>sia</a:t>
            </a:r>
            <a:r>
              <a:rPr lang="en-US" sz="1800" dirty="0" smtClean="0"/>
              <a:t> per </a:t>
            </a:r>
            <a:r>
              <a:rPr lang="en-US" sz="1800" dirty="0" err="1" smtClean="0">
                <a:solidFill>
                  <a:srgbClr val="000000"/>
                </a:solidFill>
              </a:rPr>
              <a:t>l’impatto</a:t>
            </a:r>
            <a:r>
              <a:rPr lang="en-US" sz="1800" dirty="0" smtClean="0">
                <a:solidFill>
                  <a:srgbClr val="000000"/>
                </a:solidFill>
              </a:rPr>
              <a:t> a </a:t>
            </a:r>
            <a:r>
              <a:rPr lang="en-US" sz="1800" dirty="0" err="1" smtClean="0">
                <a:solidFill>
                  <a:srgbClr val="000000"/>
                </a:solidFill>
              </a:rPr>
              <a:t>lunga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scadenza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smtClean="0"/>
              <a:t>del </a:t>
            </a:r>
            <a:r>
              <a:rPr lang="en-US" sz="1800" dirty="0" err="1" smtClean="0"/>
              <a:t>tipo</a:t>
            </a:r>
            <a:r>
              <a:rPr lang="en-US" sz="1800" dirty="0" smtClean="0"/>
              <a:t> di </a:t>
            </a:r>
            <a:r>
              <a:rPr lang="en-US" sz="1800" dirty="0" err="1" smtClean="0"/>
              <a:t>ricerca</a:t>
            </a:r>
            <a:endParaRPr lang="en-US" sz="1800" dirty="0" smtClean="0"/>
          </a:p>
          <a:p>
            <a:r>
              <a:rPr lang="en-US" sz="18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Attualmente</a:t>
            </a:r>
            <a:r>
              <a:rPr lang="en-US" sz="1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finanziata</a:t>
            </a:r>
            <a:r>
              <a:rPr lang="en-US" sz="1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in </a:t>
            </a:r>
            <a:r>
              <a:rPr lang="en-US" sz="18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dotazioni</a:t>
            </a:r>
            <a:endParaRPr lang="en-US" sz="18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lvl="1"/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3/11/2015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Rosario Turrisi       Padova - Linea Scientifica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F340A-E558-B347-B613-966564EF5E5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486300"/>
      </p:ext>
    </p:extLst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Bilancio</a:t>
            </a:r>
            <a:r>
              <a:rPr lang="en-US" dirty="0" smtClean="0"/>
              <a:t> – LE </a:t>
            </a:r>
            <a:r>
              <a:rPr lang="en-US" dirty="0" err="1" smtClean="0"/>
              <a:t>cifre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985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3/11/2015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Rosario Turrisi       Padova - Linea Scientifica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F340A-E558-B347-B613-966564EF5E5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657100" y="1139477"/>
            <a:ext cx="5582757" cy="5430470"/>
            <a:chOff x="1657100" y="1139477"/>
            <a:chExt cx="5582757" cy="5430470"/>
          </a:xfrm>
        </p:grpSpPr>
        <p:sp>
          <p:nvSpPr>
            <p:cNvPr id="11" name="TextBox 10"/>
            <p:cNvSpPr txBox="1"/>
            <p:nvPr/>
          </p:nvSpPr>
          <p:spPr>
            <a:xfrm>
              <a:off x="1657100" y="1139477"/>
              <a:ext cx="5582757" cy="553998"/>
            </a:xfrm>
            <a:prstGeom prst="rect">
              <a:avLst/>
            </a:prstGeom>
            <a:solidFill>
              <a:srgbClr val="BA056B"/>
            </a:solidFill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MISSIONI </a:t>
              </a:r>
            </a:p>
            <a:p>
              <a:r>
                <a:rPr lang="en-US" sz="1200" dirty="0" smtClean="0"/>
                <a:t>                 RICHIESTA   REFER.      TAGLIO CSN    TUQ      ASSEGN.        %TAGLIO</a:t>
              </a:r>
              <a:endParaRPr lang="en-US" sz="1200" dirty="0"/>
            </a:p>
          </p:txBody>
        </p:sp>
        <p:pic>
          <p:nvPicPr>
            <p:cNvPr id="7" name="Picture 6" descr="Screen Shot 2015-10-07 at 11.41.00.png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6239" y="1697949"/>
              <a:ext cx="5570057" cy="4871998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1657101" y="1138617"/>
            <a:ext cx="5579196" cy="5431330"/>
            <a:chOff x="1657101" y="1138617"/>
            <a:chExt cx="5579196" cy="5431330"/>
          </a:xfrm>
        </p:grpSpPr>
        <p:sp>
          <p:nvSpPr>
            <p:cNvPr id="8" name="TextBox 7"/>
            <p:cNvSpPr txBox="1"/>
            <p:nvPr/>
          </p:nvSpPr>
          <p:spPr>
            <a:xfrm>
              <a:off x="1657101" y="1138617"/>
              <a:ext cx="5579196" cy="5539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NON MISSIONI </a:t>
              </a:r>
            </a:p>
            <a:p>
              <a:r>
                <a:rPr lang="en-US" sz="1200" dirty="0" smtClean="0"/>
                <a:t>ESP.                            RICH.      REFER.      TAGLIO CSN   TUQ   ASSEGN.  %TAGLIO</a:t>
              </a:r>
              <a:endParaRPr lang="en-US" sz="1200" dirty="0"/>
            </a:p>
          </p:txBody>
        </p:sp>
        <p:pic>
          <p:nvPicPr>
            <p:cNvPr id="18" name="Picture 17" descr="Screen Shot 2015-10-05 at 19.07.48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7101" y="1692615"/>
              <a:ext cx="5579196" cy="48773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8447741"/>
      </p:ext>
    </p:extLst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Bilancio</a:t>
            </a:r>
            <a:r>
              <a:rPr lang="en-US" dirty="0" smtClean="0"/>
              <a:t> – </a:t>
            </a:r>
            <a:r>
              <a:rPr lang="en-US" dirty="0" err="1" smtClean="0"/>
              <a:t>fattori</a:t>
            </a:r>
            <a:r>
              <a:rPr lang="en-US" dirty="0" smtClean="0"/>
              <a:t> </a:t>
            </a:r>
            <a:r>
              <a:rPr lang="en-US" dirty="0" err="1" smtClean="0"/>
              <a:t>d’impatto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81924"/>
            <a:ext cx="7772400" cy="5025113"/>
          </a:xfrm>
          <a:pattFill prst="pct90">
            <a:fgClr>
              <a:srgbClr val="3A3A3A"/>
            </a:fgClr>
            <a:bgClr>
              <a:schemeClr val="bg2">
                <a:lumMod val="50000"/>
                <a:lumOff val="50000"/>
              </a:schemeClr>
            </a:bgClr>
          </a:pattFill>
        </p:spPr>
        <p:txBody>
          <a:bodyPr/>
          <a:lstStyle/>
          <a:p>
            <a:r>
              <a:rPr lang="en-US" dirty="0" err="1" smtClean="0"/>
              <a:t>Cambio</a:t>
            </a:r>
            <a:r>
              <a:rPr lang="en-US" dirty="0" smtClean="0"/>
              <a:t> CHF/€ </a:t>
            </a:r>
          </a:p>
          <a:p>
            <a:r>
              <a:rPr lang="en-US" dirty="0" err="1" smtClean="0"/>
              <a:t>Finanziamento</a:t>
            </a:r>
            <a:r>
              <a:rPr lang="en-US" dirty="0" smtClean="0"/>
              <a:t> </a:t>
            </a:r>
            <a:r>
              <a:rPr lang="en-US" dirty="0" err="1" smtClean="0"/>
              <a:t>nuovi</a:t>
            </a:r>
            <a:r>
              <a:rPr lang="en-US" dirty="0" smtClean="0"/>
              <a:t> </a:t>
            </a:r>
            <a:r>
              <a:rPr lang="en-US" dirty="0" err="1" smtClean="0"/>
              <a:t>esperimenti</a:t>
            </a:r>
            <a:r>
              <a:rPr lang="en-US" dirty="0" smtClean="0"/>
              <a:t> non ‘’di </a:t>
            </a:r>
            <a:r>
              <a:rPr lang="en-US" dirty="0" err="1" smtClean="0"/>
              <a:t>commissione</a:t>
            </a:r>
            <a:r>
              <a:rPr lang="en-US" dirty="0" smtClean="0"/>
              <a:t>’’ (WN, </a:t>
            </a:r>
            <a:r>
              <a:rPr lang="en-US" dirty="0" err="1" smtClean="0"/>
              <a:t>premiali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Coincidenza</a:t>
            </a:r>
            <a:r>
              <a:rPr lang="en-US" dirty="0" smtClean="0"/>
              <a:t> di </a:t>
            </a:r>
            <a:r>
              <a:rPr lang="en-US" dirty="0" err="1" smtClean="0"/>
              <a:t>costruzione</a:t>
            </a:r>
            <a:r>
              <a:rPr lang="en-US" dirty="0" smtClean="0"/>
              <a:t>/</a:t>
            </a:r>
            <a:r>
              <a:rPr lang="en-US" dirty="0" err="1" smtClean="0"/>
              <a:t>installazione</a:t>
            </a:r>
            <a:r>
              <a:rPr lang="en-US" dirty="0" smtClean="0"/>
              <a:t> per </a:t>
            </a:r>
            <a:r>
              <a:rPr lang="en-US" dirty="0" err="1" smtClean="0"/>
              <a:t>alcuni</a:t>
            </a:r>
            <a:r>
              <a:rPr lang="en-US" dirty="0" smtClean="0"/>
              <a:t> </a:t>
            </a:r>
            <a:r>
              <a:rPr lang="en-US" dirty="0" err="1" smtClean="0"/>
              <a:t>esperimenti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 </a:t>
            </a:r>
            <a:r>
              <a:rPr lang="en-US" dirty="0" err="1" smtClean="0"/>
              <a:t>referaggi</a:t>
            </a:r>
            <a:r>
              <a:rPr lang="en-US" dirty="0" smtClean="0"/>
              <a:t> </a:t>
            </a:r>
            <a:r>
              <a:rPr lang="en-US" dirty="0" err="1" smtClean="0"/>
              <a:t>fatti</a:t>
            </a:r>
            <a:r>
              <a:rPr lang="en-US" dirty="0" smtClean="0"/>
              <a:t> e </a:t>
            </a:r>
            <a:r>
              <a:rPr lang="en-US" dirty="0" err="1" smtClean="0"/>
              <a:t>tagli</a:t>
            </a:r>
            <a:r>
              <a:rPr lang="en-US" dirty="0" smtClean="0"/>
              <a:t> di CSN (</a:t>
            </a:r>
            <a:r>
              <a:rPr lang="en-US" dirty="0" err="1" smtClean="0"/>
              <a:t>lineari</a:t>
            </a:r>
            <a:r>
              <a:rPr lang="en-US" dirty="0" smtClean="0"/>
              <a:t>) </a:t>
            </a:r>
            <a:r>
              <a:rPr lang="en-US" dirty="0" err="1" smtClean="0"/>
              <a:t>applicati</a:t>
            </a:r>
            <a:r>
              <a:rPr lang="en-US" dirty="0" smtClean="0"/>
              <a:t>, </a:t>
            </a:r>
            <a:r>
              <a:rPr lang="en-US" dirty="0" err="1" smtClean="0"/>
              <a:t>risulta</a:t>
            </a:r>
            <a:r>
              <a:rPr lang="en-US" dirty="0" smtClean="0"/>
              <a:t> un </a:t>
            </a:r>
            <a:r>
              <a:rPr lang="en-US" dirty="0" err="1" smtClean="0"/>
              <a:t>eccesso</a:t>
            </a:r>
            <a:r>
              <a:rPr lang="en-US" dirty="0" smtClean="0"/>
              <a:t> di </a:t>
            </a:r>
            <a:r>
              <a:rPr lang="en-US" dirty="0" err="1" smtClean="0"/>
              <a:t>richiesta</a:t>
            </a:r>
            <a:r>
              <a:rPr lang="en-US" dirty="0" smtClean="0"/>
              <a:t> di </a:t>
            </a:r>
            <a:r>
              <a:rPr lang="en-US" dirty="0" err="1" smtClean="0"/>
              <a:t>oltre</a:t>
            </a:r>
            <a:r>
              <a:rPr lang="en-US" dirty="0" smtClean="0"/>
              <a:t> 600 k€</a:t>
            </a:r>
          </a:p>
          <a:p>
            <a:r>
              <a:rPr lang="en-US" dirty="0" err="1" smtClean="0"/>
              <a:t>È</a:t>
            </a:r>
            <a:r>
              <a:rPr lang="en-US" dirty="0" smtClean="0"/>
              <a:t> </a:t>
            </a:r>
            <a:r>
              <a:rPr lang="en-US" dirty="0" err="1" smtClean="0"/>
              <a:t>possibile</a:t>
            </a:r>
            <a:r>
              <a:rPr lang="en-US" dirty="0" smtClean="0"/>
              <a:t> </a:t>
            </a:r>
            <a:r>
              <a:rPr lang="en-US" dirty="0" err="1" smtClean="0"/>
              <a:t>ridurlo</a:t>
            </a:r>
            <a:r>
              <a:rPr lang="en-US" dirty="0" smtClean="0"/>
              <a:t> a </a:t>
            </a:r>
            <a:r>
              <a:rPr lang="en-US" dirty="0" err="1" smtClean="0"/>
              <a:t>meno</a:t>
            </a:r>
            <a:r>
              <a:rPr lang="en-US" dirty="0" smtClean="0"/>
              <a:t> di 500 k€ </a:t>
            </a:r>
            <a:r>
              <a:rPr lang="en-US" dirty="0" err="1" smtClean="0"/>
              <a:t>dilazionando</a:t>
            </a:r>
            <a:r>
              <a:rPr lang="en-US" dirty="0" smtClean="0"/>
              <a:t> </a:t>
            </a:r>
            <a:r>
              <a:rPr lang="en-US" dirty="0" err="1" smtClean="0"/>
              <a:t>alcune</a:t>
            </a:r>
            <a:r>
              <a:rPr lang="en-US" dirty="0" smtClean="0"/>
              <a:t> </a:t>
            </a:r>
            <a:r>
              <a:rPr lang="en-US" dirty="0" err="1" smtClean="0"/>
              <a:t>spese</a:t>
            </a:r>
            <a:r>
              <a:rPr lang="en-US" dirty="0" smtClean="0"/>
              <a:t>, ma </a:t>
            </a:r>
            <a:r>
              <a:rPr lang="en-US" dirty="0" err="1" smtClean="0"/>
              <a:t>molti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impegni</a:t>
            </a:r>
            <a:r>
              <a:rPr lang="en-US" dirty="0" smtClean="0"/>
              <a:t> </a:t>
            </a:r>
            <a:r>
              <a:rPr lang="en-US" dirty="0" err="1" smtClean="0"/>
              <a:t>già</a:t>
            </a:r>
            <a:r>
              <a:rPr lang="en-US" dirty="0" smtClean="0"/>
              <a:t> </a:t>
            </a:r>
            <a:r>
              <a:rPr lang="en-US" dirty="0" err="1" smtClean="0"/>
              <a:t>presi</a:t>
            </a:r>
            <a:r>
              <a:rPr lang="en-US" dirty="0" smtClean="0"/>
              <a:t> </a:t>
            </a:r>
            <a:r>
              <a:rPr lang="en-US" dirty="0" err="1" smtClean="0"/>
              <a:t>dagli</a:t>
            </a:r>
            <a:r>
              <a:rPr lang="en-US" dirty="0" smtClean="0"/>
              <a:t> </a:t>
            </a:r>
            <a:r>
              <a:rPr lang="en-US" dirty="0" err="1" smtClean="0"/>
              <a:t>esperimenti</a:t>
            </a:r>
            <a:endParaRPr lang="en-US" dirty="0"/>
          </a:p>
          <a:p>
            <a:r>
              <a:rPr lang="en-US" dirty="0" err="1" smtClean="0"/>
              <a:t>È</a:t>
            </a:r>
            <a:r>
              <a:rPr lang="en-US" dirty="0" smtClean="0"/>
              <a:t> </a:t>
            </a:r>
            <a:r>
              <a:rPr lang="en-US" dirty="0" err="1" smtClean="0"/>
              <a:t>stata</a:t>
            </a:r>
            <a:r>
              <a:rPr lang="en-US" dirty="0" smtClean="0"/>
              <a:t> </a:t>
            </a:r>
            <a:r>
              <a:rPr lang="en-US" dirty="0" err="1" smtClean="0"/>
              <a:t>applicata</a:t>
            </a:r>
            <a:r>
              <a:rPr lang="en-US" dirty="0" smtClean="0"/>
              <a:t> la </a:t>
            </a:r>
            <a:r>
              <a:rPr lang="en-US" dirty="0" err="1" smtClean="0"/>
              <a:t>riduzione</a:t>
            </a:r>
            <a:r>
              <a:rPr lang="en-US" dirty="0" smtClean="0"/>
              <a:t> </a:t>
            </a:r>
            <a:r>
              <a:rPr lang="en-US" dirty="0" err="1" smtClean="0"/>
              <a:t>necessaria</a:t>
            </a:r>
            <a:r>
              <a:rPr lang="en-US" dirty="0" smtClean="0"/>
              <a:t> </a:t>
            </a:r>
            <a:r>
              <a:rPr lang="en-US" dirty="0" err="1" smtClean="0"/>
              <a:t>classificandola</a:t>
            </a:r>
            <a:r>
              <a:rPr lang="en-US" dirty="0" smtClean="0"/>
              <a:t> TAGLIO ULTIMO QUADRIMESTRE</a:t>
            </a:r>
          </a:p>
          <a:p>
            <a:pPr lvl="1"/>
            <a:r>
              <a:rPr lang="en-US" dirty="0" err="1" smtClean="0"/>
              <a:t>Richiesta</a:t>
            </a:r>
            <a:r>
              <a:rPr lang="en-US" dirty="0" smtClean="0"/>
              <a:t> di MT </a:t>
            </a:r>
            <a:r>
              <a:rPr lang="en-US" dirty="0" err="1" smtClean="0"/>
              <a:t>alla</a:t>
            </a:r>
            <a:r>
              <a:rPr lang="en-US" dirty="0" smtClean="0"/>
              <a:t> GE per </a:t>
            </a:r>
            <a:r>
              <a:rPr lang="en-US" dirty="0" err="1" smtClean="0"/>
              <a:t>ottenere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copertura</a:t>
            </a:r>
            <a:r>
              <a:rPr lang="en-US" dirty="0" smtClean="0"/>
              <a:t> del TUQ</a:t>
            </a:r>
          </a:p>
          <a:p>
            <a:r>
              <a:rPr lang="en-US" dirty="0" smtClean="0"/>
              <a:t>Questa </a:t>
            </a:r>
            <a:r>
              <a:rPr lang="en-US" dirty="0" err="1" smtClean="0"/>
              <a:t>situazione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ripresenterà</a:t>
            </a:r>
            <a:r>
              <a:rPr lang="en-US" dirty="0" smtClean="0"/>
              <a:t> per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prossimi</a:t>
            </a:r>
            <a:r>
              <a:rPr lang="en-US" dirty="0" smtClean="0"/>
              <a:t> 5 </a:t>
            </a:r>
            <a:r>
              <a:rPr lang="en-US" dirty="0" err="1" smtClean="0"/>
              <a:t>anni</a:t>
            </a:r>
            <a:endParaRPr lang="en-US" dirty="0" smtClean="0"/>
          </a:p>
          <a:p>
            <a:pPr lvl="1"/>
            <a:r>
              <a:rPr lang="en-US" dirty="0" err="1" smtClean="0"/>
              <a:t>Senza</a:t>
            </a:r>
            <a:r>
              <a:rPr lang="en-US" dirty="0" smtClean="0"/>
              <a:t> un </a:t>
            </a:r>
            <a:r>
              <a:rPr lang="en-US" dirty="0" err="1" smtClean="0"/>
              <a:t>aggiustamento</a:t>
            </a:r>
            <a:r>
              <a:rPr lang="en-US" dirty="0" smtClean="0"/>
              <a:t> del budget,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possibile</a:t>
            </a:r>
            <a:r>
              <a:rPr lang="en-US" dirty="0" smtClean="0"/>
              <a:t> </a:t>
            </a:r>
            <a:r>
              <a:rPr lang="en-US" dirty="0" err="1" smtClean="0"/>
              <a:t>soluzione</a:t>
            </a:r>
            <a:r>
              <a:rPr lang="en-US" dirty="0" smtClean="0"/>
              <a:t> </a:t>
            </a:r>
            <a:r>
              <a:rPr lang="en-US" dirty="0" err="1" smtClean="0"/>
              <a:t>è</a:t>
            </a:r>
            <a:r>
              <a:rPr lang="en-US" dirty="0" smtClean="0"/>
              <a:t> </a:t>
            </a:r>
            <a:r>
              <a:rPr lang="en-US" dirty="0" err="1" smtClean="0"/>
              <a:t>sospendere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nuovi</a:t>
            </a:r>
            <a:r>
              <a:rPr lang="en-US" dirty="0" smtClean="0"/>
              <a:t> </a:t>
            </a:r>
            <a:r>
              <a:rPr lang="en-US" dirty="0" err="1" smtClean="0"/>
              <a:t>apparati</a:t>
            </a:r>
            <a:r>
              <a:rPr lang="en-US" dirty="0" smtClean="0"/>
              <a:t> (upgrades, SPES </a:t>
            </a:r>
            <a:r>
              <a:rPr lang="en-US" dirty="0" err="1" smtClean="0"/>
              <a:t>inclusa</a:t>
            </a:r>
            <a:r>
              <a:rPr lang="en-US" dirty="0" smtClean="0"/>
              <a:t>) </a:t>
            </a:r>
            <a:r>
              <a:rPr lang="en-US" dirty="0" err="1" smtClean="0"/>
              <a:t>tranne</a:t>
            </a:r>
            <a:r>
              <a:rPr lang="en-US" dirty="0" smtClean="0"/>
              <a:t> ALICE-Upgrades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3/11/2015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Rosario Turrisi       Padova - Linea Scientifica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F340A-E558-B347-B613-966564EF5E5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57983"/>
      </p:ext>
    </p:extLst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Esempi</a:t>
            </a:r>
            <a:r>
              <a:rPr lang="en-US" dirty="0" smtClean="0"/>
              <a:t> di ‘’</a:t>
            </a:r>
            <a:r>
              <a:rPr lang="en-US" dirty="0" err="1" smtClean="0"/>
              <a:t>vittime</a:t>
            </a:r>
            <a:r>
              <a:rPr lang="en-US" dirty="0" smtClean="0"/>
              <a:t>’’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AEGIS: </a:t>
            </a:r>
            <a:r>
              <a:rPr lang="en-US" dirty="0" err="1" smtClean="0"/>
              <a:t>pagamento</a:t>
            </a:r>
            <a:r>
              <a:rPr lang="en-US" dirty="0" smtClean="0"/>
              <a:t> </a:t>
            </a:r>
            <a:r>
              <a:rPr lang="en-US" dirty="0" err="1" smtClean="0"/>
              <a:t>sorgente</a:t>
            </a:r>
            <a:r>
              <a:rPr lang="en-US" dirty="0" smtClean="0"/>
              <a:t> di Na </a:t>
            </a:r>
            <a:r>
              <a:rPr lang="en-US" dirty="0" err="1" smtClean="0"/>
              <a:t>rinviato</a:t>
            </a:r>
            <a:r>
              <a:rPr lang="en-US" dirty="0" smtClean="0"/>
              <a:t> al </a:t>
            </a:r>
            <a:r>
              <a:rPr lang="en-US" dirty="0" err="1" smtClean="0"/>
              <a:t>prossimo</a:t>
            </a:r>
            <a:r>
              <a:rPr lang="en-US" dirty="0" smtClean="0"/>
              <a:t> anno (35 k€)</a:t>
            </a:r>
          </a:p>
          <a:p>
            <a:r>
              <a:rPr lang="en-US" dirty="0" smtClean="0"/>
              <a:t>FAMU: </a:t>
            </a:r>
            <a:r>
              <a:rPr lang="en-US" dirty="0" err="1" smtClean="0"/>
              <a:t>tutto</a:t>
            </a:r>
            <a:r>
              <a:rPr lang="en-US" dirty="0" smtClean="0"/>
              <a:t> </a:t>
            </a:r>
            <a:r>
              <a:rPr lang="en-US" dirty="0" err="1" smtClean="0"/>
              <a:t>ciò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non </a:t>
            </a:r>
            <a:r>
              <a:rPr lang="en-US" dirty="0" err="1" smtClean="0"/>
              <a:t>è</a:t>
            </a:r>
            <a:r>
              <a:rPr lang="en-US" dirty="0" smtClean="0"/>
              <a:t> per </a:t>
            </a:r>
            <a:r>
              <a:rPr lang="en-US" dirty="0" err="1" smtClean="0"/>
              <a:t>il</a:t>
            </a:r>
            <a:r>
              <a:rPr lang="en-US" dirty="0" smtClean="0"/>
              <a:t> laser (~150 k€)</a:t>
            </a:r>
          </a:p>
          <a:p>
            <a:r>
              <a:rPr lang="en-US" dirty="0" smtClean="0"/>
              <a:t>NUCLEX: </a:t>
            </a:r>
            <a:r>
              <a:rPr lang="en-US" dirty="0" err="1" smtClean="0"/>
              <a:t>alimentazioni</a:t>
            </a:r>
            <a:r>
              <a:rPr lang="en-US" dirty="0" smtClean="0"/>
              <a:t> GARFIELD, </a:t>
            </a:r>
            <a:r>
              <a:rPr lang="en-US" dirty="0" err="1" smtClean="0"/>
              <a:t>nuovi</a:t>
            </a:r>
            <a:r>
              <a:rPr lang="en-US" dirty="0" smtClean="0"/>
              <a:t> </a:t>
            </a:r>
            <a:r>
              <a:rPr lang="en-US" dirty="0" err="1" smtClean="0"/>
              <a:t>silici</a:t>
            </a:r>
            <a:r>
              <a:rPr lang="en-US" dirty="0" smtClean="0"/>
              <a:t>, </a:t>
            </a:r>
            <a:r>
              <a:rPr lang="en-US" dirty="0" err="1" smtClean="0"/>
              <a:t>isotopi</a:t>
            </a:r>
            <a:r>
              <a:rPr lang="en-US" dirty="0" smtClean="0"/>
              <a:t> (~100k€)</a:t>
            </a:r>
          </a:p>
          <a:p>
            <a:r>
              <a:rPr lang="en-US" dirty="0" smtClean="0"/>
              <a:t>ALICE: </a:t>
            </a:r>
            <a:r>
              <a:rPr lang="en-US" dirty="0" err="1" smtClean="0"/>
              <a:t>vari</a:t>
            </a:r>
            <a:r>
              <a:rPr lang="en-US" dirty="0" smtClean="0"/>
              <a:t> </a:t>
            </a:r>
            <a:r>
              <a:rPr lang="en-US" dirty="0" err="1" smtClean="0"/>
              <a:t>tagli</a:t>
            </a:r>
            <a:r>
              <a:rPr lang="en-US" dirty="0" smtClean="0"/>
              <a:t> al ‘’core’’, </a:t>
            </a:r>
            <a:r>
              <a:rPr lang="en-US" dirty="0" err="1" smtClean="0"/>
              <a:t>taglio</a:t>
            </a:r>
            <a:r>
              <a:rPr lang="en-US" dirty="0" smtClean="0"/>
              <a:t> </a:t>
            </a:r>
            <a:r>
              <a:rPr lang="en-US" dirty="0" err="1" smtClean="0"/>
              <a:t>commissione</a:t>
            </a:r>
            <a:r>
              <a:rPr lang="en-US" dirty="0" smtClean="0"/>
              <a:t> 5-10 k€ per </a:t>
            </a:r>
            <a:r>
              <a:rPr lang="en-US" dirty="0" err="1" smtClean="0"/>
              <a:t>sede</a:t>
            </a:r>
            <a:endParaRPr lang="en-US" dirty="0" smtClean="0"/>
          </a:p>
          <a:p>
            <a:r>
              <a:rPr lang="en-US" dirty="0" smtClean="0"/>
              <a:t>GAMMA </a:t>
            </a:r>
            <a:r>
              <a:rPr lang="en-US" dirty="0" err="1" smtClean="0"/>
              <a:t>manutenzioni</a:t>
            </a:r>
            <a:r>
              <a:rPr lang="en-US" dirty="0" smtClean="0"/>
              <a:t> GASP, EUCLIDES, TRACE, </a:t>
            </a:r>
            <a:r>
              <a:rPr lang="en-US" dirty="0" err="1" smtClean="0"/>
              <a:t>scintillatori</a:t>
            </a:r>
            <a:r>
              <a:rPr lang="en-US" dirty="0" smtClean="0"/>
              <a:t> </a:t>
            </a:r>
            <a:r>
              <a:rPr lang="en-US" dirty="0" err="1" smtClean="0"/>
              <a:t>LaBr</a:t>
            </a:r>
            <a:r>
              <a:rPr lang="en-US" dirty="0" smtClean="0"/>
              <a:t>, </a:t>
            </a:r>
            <a:r>
              <a:rPr lang="en-US" dirty="0" err="1" smtClean="0"/>
              <a:t>criostato</a:t>
            </a:r>
            <a:r>
              <a:rPr lang="en-US" dirty="0" smtClean="0"/>
              <a:t> AGATA (&gt;380k€)</a:t>
            </a:r>
          </a:p>
          <a:p>
            <a:r>
              <a:rPr lang="en-US" dirty="0" smtClean="0"/>
              <a:t>LUNA3 </a:t>
            </a:r>
            <a:r>
              <a:rPr lang="en-US" dirty="0" err="1" smtClean="0"/>
              <a:t>apparato</a:t>
            </a:r>
            <a:r>
              <a:rPr lang="en-US" dirty="0" smtClean="0"/>
              <a:t> riv. </a:t>
            </a:r>
            <a:r>
              <a:rPr lang="en-US" dirty="0" err="1"/>
              <a:t>n</a:t>
            </a:r>
            <a:r>
              <a:rPr lang="en-US" dirty="0" err="1" smtClean="0"/>
              <a:t>eutroni</a:t>
            </a:r>
            <a:r>
              <a:rPr lang="en-US" dirty="0" smtClean="0"/>
              <a:t>  (</a:t>
            </a:r>
            <a:r>
              <a:rPr lang="en-US" dirty="0" err="1" smtClean="0"/>
              <a:t>nuovo</a:t>
            </a:r>
            <a:r>
              <a:rPr lang="en-US" dirty="0" smtClean="0"/>
              <a:t> </a:t>
            </a:r>
            <a:r>
              <a:rPr lang="en-US" dirty="0" err="1" smtClean="0"/>
              <a:t>dispositivo</a:t>
            </a:r>
            <a:r>
              <a:rPr lang="en-US" dirty="0" smtClean="0"/>
              <a:t> da </a:t>
            </a:r>
            <a:r>
              <a:rPr lang="en-US" dirty="0" err="1" smtClean="0"/>
              <a:t>definire</a:t>
            </a:r>
            <a:r>
              <a:rPr lang="en-US" dirty="0" smtClean="0"/>
              <a:t> </a:t>
            </a:r>
            <a:r>
              <a:rPr lang="en-US" dirty="0" err="1" smtClean="0"/>
              <a:t>meglio</a:t>
            </a:r>
            <a:r>
              <a:rPr lang="en-US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3/11/2015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Rosario Turrisi       Padova - Linea Scientifica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F340A-E558-B347-B613-966564EF5E5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83696"/>
      </p:ext>
    </p:extLst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Convenzione</a:t>
            </a:r>
            <a:r>
              <a:rPr lang="en-US" dirty="0" smtClean="0"/>
              <a:t> INFN-CIRA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3/11/2015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Rosario Turrisi       Padova - Linea Scientifica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F340A-E558-B347-B613-966564EF5E5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8" name="Picture 7" descr="Screen Shot 2015-10-05 at 09.38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474" y="1226877"/>
            <a:ext cx="7160726" cy="5351540"/>
          </a:xfrm>
          <a:prstGeom prst="rect">
            <a:avLst/>
          </a:prstGeom>
        </p:spPr>
      </p:pic>
      <p:pic>
        <p:nvPicPr>
          <p:cNvPr id="9" name="Picture 8" descr="Screen Shot 2015-10-05 at 09.44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17218"/>
            <a:ext cx="3362470" cy="73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2282"/>
      </p:ext>
    </p:extLst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Convenzione</a:t>
            </a:r>
            <a:r>
              <a:rPr lang="en-US" dirty="0" smtClean="0"/>
              <a:t> INFN-CIRA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3/11/2015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Rosario Turrisi       Padova - Linea Scientifica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F340A-E558-B347-B613-966564EF5E5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3" name="Picture 2" descr="Screen Shot 2015-10-05 at 09.40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965" y="1257518"/>
            <a:ext cx="7337129" cy="549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66239"/>
      </p:ext>
    </p:extLst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Convenzione</a:t>
            </a:r>
            <a:r>
              <a:rPr lang="en-US" dirty="0" smtClean="0"/>
              <a:t> INFN-CIRA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3/11/2015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Rosario Turrisi       Padova - Linea Scientifica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F340A-E558-B347-B613-966564EF5E5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3" name="Picture 2" descr="Screen Shot 2015-10-05 at 09.42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9" y="1178590"/>
            <a:ext cx="7444491" cy="560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807326"/>
      </p:ext>
    </p:extLst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Convenzione</a:t>
            </a:r>
            <a:r>
              <a:rPr lang="en-US" dirty="0" smtClean="0"/>
              <a:t> INFN-CIRA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3/11/2015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Rosario Turrisi       Padova - Linea Scientifica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F340A-E558-B347-B613-966564EF5E5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3" name="Picture 2" descr="Screen Shot 2015-10-05 at 09.43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651" y="1155615"/>
            <a:ext cx="7002291" cy="526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91867"/>
      </p:ext>
    </p:extLst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Nuove</a:t>
            </a:r>
            <a:r>
              <a:rPr lang="en-US" dirty="0" smtClean="0"/>
              <a:t> </a:t>
            </a:r>
            <a:r>
              <a:rPr lang="en-US" dirty="0" err="1" smtClean="0"/>
              <a:t>iniziative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34440"/>
            <a:ext cx="8793480" cy="5400039"/>
          </a:xfrm>
        </p:spPr>
        <p:txBody>
          <a:bodyPr/>
          <a:lstStyle/>
          <a:p>
            <a:r>
              <a:rPr lang="en-US" dirty="0" smtClean="0"/>
              <a:t>What(‘s) Next</a:t>
            </a:r>
          </a:p>
          <a:p>
            <a:pPr lvl="1"/>
            <a:r>
              <a:rPr lang="en-US" dirty="0" smtClean="0"/>
              <a:t>NUMEN</a:t>
            </a:r>
          </a:p>
          <a:p>
            <a:pPr lvl="2"/>
            <a:r>
              <a:rPr lang="en-US" dirty="0" err="1" smtClean="0"/>
              <a:t>misura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matrici</a:t>
            </a:r>
            <a:r>
              <a:rPr lang="en-US" dirty="0" smtClean="0"/>
              <a:t> di </a:t>
            </a:r>
            <a:r>
              <a:rPr lang="en-US" dirty="0" err="1" smtClean="0"/>
              <a:t>transizione</a:t>
            </a:r>
            <a:r>
              <a:rPr lang="en-US" dirty="0" smtClean="0"/>
              <a:t> </a:t>
            </a:r>
            <a:r>
              <a:rPr lang="en-US" dirty="0" err="1" smtClean="0"/>
              <a:t>nucleare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dirty="0" err="1" smtClean="0"/>
              <a:t>doppio</a:t>
            </a:r>
            <a:r>
              <a:rPr lang="en-US" dirty="0" smtClean="0"/>
              <a:t> </a:t>
            </a:r>
            <a:r>
              <a:rPr lang="en-US" dirty="0" err="1" smtClean="0"/>
              <a:t>decadimento</a:t>
            </a:r>
            <a:r>
              <a:rPr lang="en-US" dirty="0" smtClean="0"/>
              <a:t> beta, </a:t>
            </a:r>
            <a:r>
              <a:rPr lang="en-US" dirty="0" err="1" smtClean="0"/>
              <a:t>maggior</a:t>
            </a:r>
            <a:r>
              <a:rPr lang="en-US" dirty="0" smtClean="0"/>
              <a:t> </a:t>
            </a:r>
            <a:r>
              <a:rPr lang="en-US" dirty="0" err="1" smtClean="0"/>
              <a:t>fonte</a:t>
            </a:r>
            <a:r>
              <a:rPr lang="en-US" dirty="0" smtClean="0"/>
              <a:t> di </a:t>
            </a:r>
            <a:r>
              <a:rPr lang="en-US" dirty="0" err="1" smtClean="0"/>
              <a:t>indeterminazione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‘’</a:t>
            </a:r>
            <a:r>
              <a:rPr lang="en-US" dirty="0" err="1" smtClean="0"/>
              <a:t>doppio</a:t>
            </a:r>
            <a:r>
              <a:rPr lang="en-US" dirty="0" smtClean="0"/>
              <a:t> beta </a:t>
            </a:r>
            <a:r>
              <a:rPr lang="en-US" dirty="0" err="1" smtClean="0"/>
              <a:t>neutrinoless</a:t>
            </a:r>
            <a:r>
              <a:rPr lang="en-US" dirty="0" smtClean="0"/>
              <a:t>’’</a:t>
            </a:r>
          </a:p>
          <a:p>
            <a:pPr lvl="2"/>
            <a:r>
              <a:rPr lang="en-US" dirty="0" err="1" smtClean="0"/>
              <a:t>approvata</a:t>
            </a:r>
            <a:r>
              <a:rPr lang="en-US" dirty="0" smtClean="0"/>
              <a:t> in </a:t>
            </a:r>
            <a:r>
              <a:rPr lang="en-US" dirty="0" err="1" smtClean="0"/>
              <a:t>commissione</a:t>
            </a:r>
            <a:r>
              <a:rPr lang="en-US" dirty="0" smtClean="0"/>
              <a:t> ‘’</a:t>
            </a:r>
            <a:r>
              <a:rPr lang="en-US" dirty="0" err="1" smtClean="0"/>
              <a:t>fase</a:t>
            </a:r>
            <a:r>
              <a:rPr lang="en-US" dirty="0" smtClean="0"/>
              <a:t> 2’’ (</a:t>
            </a:r>
            <a:r>
              <a:rPr lang="en-US" dirty="0" err="1" smtClean="0"/>
              <a:t>misure</a:t>
            </a:r>
            <a:r>
              <a:rPr lang="en-US" dirty="0" smtClean="0"/>
              <a:t> </a:t>
            </a:r>
            <a:r>
              <a:rPr lang="en-US" dirty="0" err="1" smtClean="0"/>
              <a:t>preliminari</a:t>
            </a:r>
            <a:r>
              <a:rPr lang="en-US" dirty="0" smtClean="0"/>
              <a:t> per </a:t>
            </a:r>
            <a:r>
              <a:rPr lang="en-US" dirty="0" err="1" smtClean="0"/>
              <a:t>l’ottimizzazione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condizioni</a:t>
            </a:r>
            <a:r>
              <a:rPr lang="en-US" dirty="0" smtClean="0"/>
              <a:t> </a:t>
            </a:r>
            <a:r>
              <a:rPr lang="en-US" dirty="0" err="1" smtClean="0"/>
              <a:t>sperimentali</a:t>
            </a:r>
            <a:endParaRPr lang="en-US" dirty="0" smtClean="0"/>
          </a:p>
          <a:p>
            <a:pPr lvl="2"/>
            <a:r>
              <a:rPr lang="en-US" dirty="0" err="1" smtClean="0"/>
              <a:t>finanziamento</a:t>
            </a:r>
            <a:r>
              <a:rPr lang="en-US" dirty="0" smtClean="0"/>
              <a:t> non </a:t>
            </a:r>
            <a:r>
              <a:rPr lang="en-US" dirty="0" err="1" smtClean="0"/>
              <a:t>chiaro</a:t>
            </a:r>
            <a:endParaRPr lang="en-US" dirty="0" smtClean="0"/>
          </a:p>
          <a:p>
            <a:pPr lvl="2"/>
            <a:r>
              <a:rPr lang="en-US" dirty="0" err="1" smtClean="0"/>
              <a:t>richiede</a:t>
            </a:r>
            <a:r>
              <a:rPr lang="en-US" dirty="0" smtClean="0"/>
              <a:t> upgrade del </a:t>
            </a:r>
            <a:r>
              <a:rPr lang="en-US" dirty="0" err="1" smtClean="0"/>
              <a:t>ciclotrone</a:t>
            </a:r>
            <a:r>
              <a:rPr lang="en-US" dirty="0" smtClean="0"/>
              <a:t> </a:t>
            </a:r>
            <a:r>
              <a:rPr lang="en-US" dirty="0" err="1" smtClean="0"/>
              <a:t>degli</a:t>
            </a:r>
            <a:r>
              <a:rPr lang="en-US" dirty="0" smtClean="0"/>
              <a:t> LNS (</a:t>
            </a:r>
            <a:r>
              <a:rPr lang="en-US" dirty="0" err="1" smtClean="0"/>
              <a:t>soprattutto</a:t>
            </a:r>
            <a:r>
              <a:rPr lang="en-US" dirty="0" smtClean="0"/>
              <a:t> per </a:t>
            </a:r>
            <a:r>
              <a:rPr lang="en-US" dirty="0" err="1" smtClean="0"/>
              <a:t>intensità</a:t>
            </a:r>
            <a:r>
              <a:rPr lang="en-US" dirty="0"/>
              <a:t>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NA60+</a:t>
            </a:r>
          </a:p>
          <a:p>
            <a:pPr lvl="2"/>
            <a:r>
              <a:rPr lang="en-US" dirty="0" err="1" smtClean="0"/>
              <a:t>dimuon</a:t>
            </a:r>
            <a:r>
              <a:rPr lang="en-US" dirty="0" smtClean="0"/>
              <a:t> </a:t>
            </a:r>
            <a:r>
              <a:rPr lang="en-US" dirty="0"/>
              <a:t>production with unprecedented precision in a comprehensive low energy scan ≈20-160 </a:t>
            </a:r>
            <a:r>
              <a:rPr lang="en-US" dirty="0" err="1" smtClean="0"/>
              <a:t>AGeV</a:t>
            </a:r>
            <a:r>
              <a:rPr lang="en-US" dirty="0" smtClean="0"/>
              <a:t> </a:t>
            </a:r>
            <a:r>
              <a:rPr lang="en-US" dirty="0"/>
              <a:t>at the CERN SPS </a:t>
            </a:r>
            <a:endParaRPr lang="en-US" dirty="0"/>
          </a:p>
          <a:p>
            <a:pPr lvl="2"/>
            <a:r>
              <a:rPr lang="en-US" dirty="0" smtClean="0"/>
              <a:t>Relatively low cost experiment at a running machine</a:t>
            </a:r>
            <a:r>
              <a:rPr lang="en-US" dirty="0"/>
              <a:t>:15-</a:t>
            </a:r>
            <a:r>
              <a:rPr lang="en-US" dirty="0" smtClean="0"/>
              <a:t>20 M€, would require 50</a:t>
            </a:r>
            <a:r>
              <a:rPr lang="en-US" dirty="0"/>
              <a:t>-</a:t>
            </a:r>
            <a:r>
              <a:rPr lang="en-US" dirty="0" smtClean="0"/>
              <a:t>100 people </a:t>
            </a:r>
          </a:p>
          <a:p>
            <a:pPr lvl="2"/>
            <a:r>
              <a:rPr lang="en-US" dirty="0" smtClean="0"/>
              <a:t>technology </a:t>
            </a:r>
            <a:r>
              <a:rPr lang="en-US" dirty="0" err="1" smtClean="0"/>
              <a:t>focussed</a:t>
            </a:r>
            <a:r>
              <a:rPr lang="en-US" dirty="0" smtClean="0"/>
              <a:t> on </a:t>
            </a:r>
            <a:r>
              <a:rPr lang="en-US" dirty="0" err="1" smtClean="0"/>
              <a:t>silicon+gem</a:t>
            </a:r>
            <a:r>
              <a:rPr lang="en-US" dirty="0" smtClean="0"/>
              <a:t> or similar</a:t>
            </a:r>
            <a:endParaRPr lang="en-US" dirty="0"/>
          </a:p>
          <a:p>
            <a:pPr lvl="2"/>
            <a:r>
              <a:rPr lang="en-US" dirty="0" smtClean="0"/>
              <a:t>Time </a:t>
            </a:r>
            <a:r>
              <a:rPr lang="en-US" dirty="0"/>
              <a:t>scale: </a:t>
            </a:r>
            <a:r>
              <a:rPr lang="en-US" dirty="0" smtClean="0"/>
              <a:t>construction after 2020? – Discussion ongoing with ALICE/CERN/other teams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3/11/2015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Rosario Turrisi       Padova - Linea Scientifica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F340A-E558-B347-B613-966564EF5E5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87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riunione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3/11/2015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Rosario Turrisi       Padova - Linea Scientifica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F340A-E558-B347-B613-966564EF5E5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8" name="Picture 7" descr="Screen Shot 2015-10-01 at 19.27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02" y="1174283"/>
            <a:ext cx="5942382" cy="5369840"/>
          </a:xfrm>
          <a:prstGeom prst="rect">
            <a:avLst/>
          </a:prstGeom>
        </p:spPr>
      </p:pic>
      <p:pic>
        <p:nvPicPr>
          <p:cNvPr id="7" name="Picture 6" descr="Screen Shot 2015-10-01 at 19.27.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74283"/>
            <a:ext cx="5495001" cy="53727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400800" y="3193096"/>
            <a:ext cx="2743200" cy="1200329"/>
            <a:chOff x="6400800" y="3193096"/>
            <a:chExt cx="2743200" cy="1200329"/>
          </a:xfrm>
        </p:grpSpPr>
        <p:sp>
          <p:nvSpPr>
            <p:cNvPr id="11" name="TextBox 10"/>
            <p:cNvSpPr txBox="1"/>
            <p:nvPr/>
          </p:nvSpPr>
          <p:spPr>
            <a:xfrm>
              <a:off x="6797349" y="3193096"/>
              <a:ext cx="234665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17-19 </a:t>
              </a:r>
              <a:r>
                <a:rPr lang="en-US" dirty="0" err="1" smtClean="0">
                  <a:solidFill>
                    <a:srgbClr val="FF0000"/>
                  </a:solidFill>
                </a:rPr>
                <a:t>settembre</a:t>
              </a:r>
              <a:r>
                <a:rPr lang="en-US" dirty="0" smtClean="0">
                  <a:solidFill>
                    <a:srgbClr val="FF0000"/>
                  </a:solidFill>
                </a:rPr>
                <a:t>:</a:t>
              </a:r>
            </a:p>
            <a:p>
              <a:r>
                <a:rPr lang="en-US" dirty="0" err="1" smtClean="0"/>
                <a:t>Sessione</a:t>
              </a:r>
              <a:r>
                <a:rPr lang="en-US" dirty="0" smtClean="0"/>
                <a:t> </a:t>
              </a:r>
              <a:r>
                <a:rPr lang="en-US" dirty="0" err="1" smtClean="0"/>
                <a:t>chiusa</a:t>
              </a:r>
              <a:r>
                <a:rPr lang="en-US" dirty="0" smtClean="0"/>
                <a:t> per </a:t>
              </a:r>
              <a:r>
                <a:rPr lang="en-US" dirty="0" err="1" smtClean="0"/>
                <a:t>discussione</a:t>
              </a:r>
              <a:r>
                <a:rPr lang="en-US" dirty="0" smtClean="0"/>
                <a:t>  </a:t>
              </a:r>
              <a:r>
                <a:rPr lang="en-US" dirty="0" err="1" smtClean="0"/>
                <a:t>bilancio</a:t>
              </a:r>
              <a:r>
                <a:rPr lang="en-US" dirty="0" smtClean="0"/>
                <a:t> e </a:t>
              </a:r>
              <a:r>
                <a:rPr lang="en-US" dirty="0" err="1" smtClean="0"/>
                <a:t>altri</a:t>
              </a:r>
              <a:r>
                <a:rPr lang="en-US" dirty="0" smtClean="0"/>
                <a:t> </a:t>
              </a:r>
              <a:r>
                <a:rPr lang="en-US" dirty="0" err="1" smtClean="0"/>
                <a:t>argomenti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00800" y="3572327"/>
              <a:ext cx="3943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+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3387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xmlns:p14="http://schemas.microsoft.com/office/powerpoint/2010/main" spd="slow">
        <p:random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10478"/>
            <a:ext cx="7772400" cy="46704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Da A. </a:t>
            </a:r>
            <a:r>
              <a:rPr lang="en-US" sz="2000" dirty="0" err="1" smtClean="0"/>
              <a:t>D’orazio</a:t>
            </a:r>
            <a:r>
              <a:rPr lang="en-US" sz="2000" dirty="0" smtClean="0"/>
              <a:t> – </a:t>
            </a:r>
            <a:r>
              <a:rPr lang="en-US" sz="2000" dirty="0" err="1" smtClean="0"/>
              <a:t>presentazione</a:t>
            </a:r>
            <a:r>
              <a:rPr lang="en-US" sz="2000" dirty="0" smtClean="0"/>
              <a:t> in csn3 </a:t>
            </a:r>
            <a:r>
              <a:rPr lang="en-US" sz="2000" dirty="0" err="1" smtClean="0"/>
              <a:t>Dedicata</a:t>
            </a:r>
            <a:r>
              <a:rPr lang="en-US" sz="2000" dirty="0" smtClean="0"/>
              <a:t> a h2020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3/11/2015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Rosario Turrisi       Padova - Linea Scientifica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F340A-E558-B347-B613-966564EF5E5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8" name="Picture 7" descr="Screen Shot 2015-10-27 at 09.51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" y="514491"/>
            <a:ext cx="8288056" cy="621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763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10478"/>
            <a:ext cx="7772400" cy="46704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Da A. </a:t>
            </a:r>
            <a:r>
              <a:rPr lang="en-US" sz="2000" dirty="0" err="1" smtClean="0"/>
              <a:t>D’orazio</a:t>
            </a:r>
            <a:r>
              <a:rPr lang="en-US" sz="2000" dirty="0" smtClean="0"/>
              <a:t> – </a:t>
            </a:r>
            <a:r>
              <a:rPr lang="en-US" sz="2000" dirty="0" err="1" smtClean="0"/>
              <a:t>presentazione</a:t>
            </a:r>
            <a:r>
              <a:rPr lang="en-US" sz="2000" dirty="0" smtClean="0"/>
              <a:t> in csn3 </a:t>
            </a:r>
            <a:r>
              <a:rPr lang="en-US" sz="2000" dirty="0" err="1" smtClean="0"/>
              <a:t>Dedicata</a:t>
            </a:r>
            <a:r>
              <a:rPr lang="en-US" sz="2000" dirty="0" smtClean="0"/>
              <a:t> a h2020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3/11/2015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Rosario Turrisi       Padova - Linea Scientifica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F340A-E558-B347-B613-966564EF5E5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2" name="Picture 1" descr="Screen Shot 2015-10-27 at 09.51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" y="477520"/>
            <a:ext cx="8331200" cy="623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65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Punti</a:t>
            </a:r>
            <a:r>
              <a:rPr lang="en-US" dirty="0" smtClean="0"/>
              <a:t> ‘’</a:t>
            </a:r>
            <a:r>
              <a:rPr lang="en-US" dirty="0" err="1" smtClean="0"/>
              <a:t>caldi</a:t>
            </a:r>
            <a:r>
              <a:rPr lang="en-US" dirty="0" smtClean="0"/>
              <a:t>’’ (</a:t>
            </a:r>
            <a:r>
              <a:rPr lang="en-US" dirty="0" err="1" smtClean="0"/>
              <a:t>pescati</a:t>
            </a:r>
            <a:r>
              <a:rPr lang="en-US" dirty="0" smtClean="0"/>
              <a:t> da WN)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Disponibilità</a:t>
            </a:r>
            <a:r>
              <a:rPr lang="en-US" dirty="0" smtClean="0"/>
              <a:t> </a:t>
            </a:r>
            <a:r>
              <a:rPr lang="en-US" dirty="0" err="1" smtClean="0"/>
              <a:t>finanziamenti</a:t>
            </a:r>
            <a:endParaRPr lang="en-US" dirty="0" smtClean="0"/>
          </a:p>
          <a:p>
            <a:pPr lvl="1"/>
            <a:r>
              <a:rPr lang="en-US" dirty="0" err="1" smtClean="0"/>
              <a:t>finanziamento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commissioni</a:t>
            </a:r>
            <a:r>
              <a:rPr lang="en-US" dirty="0" smtClean="0"/>
              <a:t> </a:t>
            </a:r>
            <a:r>
              <a:rPr lang="en-US" dirty="0" err="1" smtClean="0"/>
              <a:t>costante</a:t>
            </a:r>
            <a:r>
              <a:rPr lang="en-US" dirty="0" smtClean="0"/>
              <a:t> (se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bene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aumento</a:t>
            </a:r>
            <a:r>
              <a:rPr lang="en-US" dirty="0" smtClean="0"/>
              <a:t> </a:t>
            </a:r>
            <a:r>
              <a:rPr lang="en-US" dirty="0" err="1" smtClean="0"/>
              <a:t>dell’impegno</a:t>
            </a:r>
            <a:r>
              <a:rPr lang="en-US" dirty="0" smtClean="0"/>
              <a:t> </a:t>
            </a:r>
            <a:r>
              <a:rPr lang="en-US" dirty="0" err="1" smtClean="0"/>
              <a:t>finanziario</a:t>
            </a:r>
            <a:r>
              <a:rPr lang="en-US" dirty="0" smtClean="0"/>
              <a:t> (</a:t>
            </a:r>
            <a:r>
              <a:rPr lang="en-US" dirty="0" err="1" smtClean="0"/>
              <a:t>progetti</a:t>
            </a:r>
            <a:r>
              <a:rPr lang="en-US" dirty="0" smtClean="0"/>
              <a:t> in </a:t>
            </a:r>
            <a:r>
              <a:rPr lang="en-US" dirty="0" err="1" smtClean="0"/>
              <a:t>corso</a:t>
            </a:r>
            <a:r>
              <a:rPr lang="en-US" dirty="0" smtClean="0"/>
              <a:t>, </a:t>
            </a:r>
            <a:r>
              <a:rPr lang="en-US" dirty="0" err="1" smtClean="0"/>
              <a:t>nuove</a:t>
            </a:r>
            <a:r>
              <a:rPr lang="en-US" dirty="0" smtClean="0"/>
              <a:t> </a:t>
            </a:r>
            <a:r>
              <a:rPr lang="en-US" dirty="0" err="1" smtClean="0"/>
              <a:t>iniziative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Acquisizione</a:t>
            </a:r>
            <a:r>
              <a:rPr lang="en-US" dirty="0" smtClean="0"/>
              <a:t> </a:t>
            </a:r>
            <a:r>
              <a:rPr lang="en-US" dirty="0" err="1" smtClean="0"/>
              <a:t>nuove</a:t>
            </a:r>
            <a:r>
              <a:rPr lang="en-US" dirty="0" smtClean="0"/>
              <a:t> </a:t>
            </a:r>
            <a:r>
              <a:rPr lang="en-US" dirty="0" err="1" smtClean="0"/>
              <a:t>forze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Valenza</a:t>
            </a:r>
            <a:r>
              <a:rPr lang="en-US" dirty="0" smtClean="0"/>
              <a:t> </a:t>
            </a:r>
            <a:r>
              <a:rPr lang="en-US" dirty="0" err="1" smtClean="0"/>
              <a:t>scientifica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 err="1" smtClean="0"/>
              <a:t>Attrattiva</a:t>
            </a:r>
            <a:r>
              <a:rPr lang="en-US" dirty="0" smtClean="0"/>
              <a:t> per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giovani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Impatto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tecnologia</a:t>
            </a:r>
            <a:r>
              <a:rPr lang="en-US" dirty="0" smtClean="0"/>
              <a:t>/</a:t>
            </a:r>
            <a:r>
              <a:rPr lang="en-US" dirty="0" err="1" smtClean="0"/>
              <a:t>società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Sinergie</a:t>
            </a:r>
            <a:r>
              <a:rPr lang="en-US" dirty="0" smtClean="0"/>
              <a:t> con </a:t>
            </a:r>
            <a:r>
              <a:rPr lang="en-US" dirty="0" err="1" smtClean="0"/>
              <a:t>altri</a:t>
            </a:r>
            <a:r>
              <a:rPr lang="en-US" dirty="0" smtClean="0"/>
              <a:t> </a:t>
            </a:r>
            <a:r>
              <a:rPr lang="en-US" dirty="0" err="1" smtClean="0"/>
              <a:t>attori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ricerca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coordinazione</a:t>
            </a:r>
            <a:r>
              <a:rPr lang="en-US" dirty="0" smtClean="0"/>
              <a:t> INFN-</a:t>
            </a:r>
            <a:r>
              <a:rPr lang="en-US" dirty="0" err="1" smtClean="0"/>
              <a:t>Università</a:t>
            </a:r>
            <a:r>
              <a:rPr lang="en-US" dirty="0" smtClean="0"/>
              <a:t>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3/11/2015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Rosario Turrisi       Padova - Linea Scientifica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23271-DE58-F54D-B21B-A40711F79CF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6" name="Picture 5" descr="Screen Shot 2015-10-27 at 10.29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0" y="1346518"/>
            <a:ext cx="7037315" cy="498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57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possibili</a:t>
            </a:r>
            <a:r>
              <a:rPr lang="en-US" dirty="0" smtClean="0"/>
              <a:t> </a:t>
            </a:r>
            <a:r>
              <a:rPr lang="en-US" dirty="0" err="1" smtClean="0"/>
              <a:t>suggerimenti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3/11/2015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Rosario Turrisi       Padova - Linea Scientifica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23271-DE58-F54D-B21B-A40711F79CF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6" name="Picture 5" descr="Screen Shot 2015-10-27 at 10.45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" y="1165160"/>
            <a:ext cx="7589520" cy="56887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4200" y="5039360"/>
            <a:ext cx="812217" cy="400110"/>
          </a:xfrm>
          <a:prstGeom prst="rect">
            <a:avLst/>
          </a:prstGeom>
          <a:solidFill>
            <a:schemeClr val="tx1"/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CSN3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83400" y="5401975"/>
            <a:ext cx="270076" cy="400110"/>
          </a:xfrm>
          <a:prstGeom prst="rect">
            <a:avLst/>
          </a:prstGeom>
          <a:solidFill>
            <a:schemeClr val="tx1"/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?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033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/>
              <a:t>	Grazie </a:t>
            </a:r>
            <a:r>
              <a:rPr lang="en-US" sz="2400" dirty="0" err="1"/>
              <a:t>dell’attenzione</a:t>
            </a:r>
            <a:endParaRPr lang="en-US" sz="2400" dirty="0">
              <a:ea typeface="+mj-ea"/>
              <a:cs typeface="+mj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6600" dirty="0" smtClean="0"/>
              <a:t>FINE </a:t>
            </a:r>
            <a:endParaRPr lang="en-US" sz="6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3/11/2015</a:t>
            </a: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Rosario Turrisi       Padova - Linea Scientifica 3</a:t>
            </a:r>
            <a:endParaRPr lang="en-US"/>
          </a:p>
        </p:txBody>
      </p:sp>
      <p:sp>
        <p:nvSpPr>
          <p:cNvPr id="5325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6CC12C2-E949-A94B-8E3A-F4437E0BE588}" type="slidenum">
              <a:rPr lang="en-US" sz="1100">
                <a:solidFill>
                  <a:srgbClr val="4D4D4D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100">
              <a:solidFill>
                <a:srgbClr val="4D4D4D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gruppo</a:t>
            </a:r>
            <a:r>
              <a:rPr lang="en-US" dirty="0" smtClean="0"/>
              <a:t> 3 a </a:t>
            </a:r>
            <a:r>
              <a:rPr lang="en-US" dirty="0" err="1" smtClean="0"/>
              <a:t>pd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3/11/2015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Rosario Turrisi       Padova - Linea Scientifica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F340A-E558-B347-B613-966564EF5E5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8" name="Picture 7" descr="Screen Shot 2015-10-27 at 17.49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520" y="1894250"/>
            <a:ext cx="5857240" cy="324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1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72846"/>
            <a:ext cx="3254292" cy="19653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ea typeface="+mj-ea"/>
                <a:cs typeface="+mj-cs"/>
              </a:rPr>
              <a:t>Esperimenti</a:t>
            </a:r>
            <a:r>
              <a:rPr lang="en-US" dirty="0" smtClean="0">
                <a:ea typeface="+mj-ea"/>
                <a:cs typeface="+mj-cs"/>
              </a:rPr>
              <a:t> in CSN3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3/11/2015</a:t>
            </a:r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Rosario Turrisi       Padova - Linea Scientifica 3</a:t>
            </a:r>
            <a:endParaRPr lang="en-US"/>
          </a:p>
        </p:txBody>
      </p:sp>
      <p:sp>
        <p:nvSpPr>
          <p:cNvPr id="16401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BED8D33-878A-854D-8D66-ACF88AA6A9D7}" type="slidenum">
              <a:rPr lang="en-US" sz="1100">
                <a:solidFill>
                  <a:srgbClr val="4D4D4D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100">
              <a:solidFill>
                <a:srgbClr val="4D4D4D"/>
              </a:solidFill>
            </a:endParaRPr>
          </a:p>
        </p:txBody>
      </p:sp>
      <p:pic>
        <p:nvPicPr>
          <p:cNvPr id="17" name="Picture 16" descr="Screen Shot 2013-10-28 at 11.42.50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486" y="4161538"/>
            <a:ext cx="4712465" cy="243395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6644" y="1417638"/>
            <a:ext cx="3711272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Qualche</a:t>
            </a:r>
            <a:r>
              <a:rPr lang="en-US" dirty="0"/>
              <a:t> </a:t>
            </a:r>
            <a:r>
              <a:rPr lang="en-US" dirty="0" err="1" smtClean="0"/>
              <a:t>statistica</a:t>
            </a:r>
            <a:r>
              <a:rPr lang="en-US" dirty="0" smtClean="0"/>
              <a:t> del 2014 (2013/12):</a:t>
            </a:r>
          </a:p>
          <a:p>
            <a:endParaRPr lang="en-US" dirty="0" smtClean="0"/>
          </a:p>
          <a:p>
            <a:pPr marL="342900" indent="-342900">
              <a:buFont typeface="Wingdings" charset="2"/>
              <a:buChar char="ü"/>
            </a:pPr>
            <a:r>
              <a:rPr lang="en-US" dirty="0" smtClean="0"/>
              <a:t>456 (323/225) </a:t>
            </a:r>
            <a:r>
              <a:rPr lang="en-US" dirty="0" err="1" smtClean="0"/>
              <a:t>pubblicazioni</a:t>
            </a:r>
            <a:r>
              <a:rPr lang="en-US" dirty="0" smtClean="0"/>
              <a:t> ISI</a:t>
            </a:r>
          </a:p>
          <a:p>
            <a:pPr marL="342900" indent="-342900">
              <a:buFont typeface="Wingdings" charset="2"/>
              <a:buChar char="ü"/>
            </a:pPr>
            <a:r>
              <a:rPr lang="en-US" dirty="0" smtClean="0"/>
              <a:t>512 (560/483) talk</a:t>
            </a:r>
          </a:p>
          <a:p>
            <a:pPr marL="342900" indent="-342900">
              <a:buFont typeface="Wingdings" charset="2"/>
              <a:buChar char="ü"/>
            </a:pPr>
            <a:r>
              <a:rPr lang="en-US" dirty="0" smtClean="0"/>
              <a:t>26 (29/21) </a:t>
            </a:r>
            <a:r>
              <a:rPr lang="en-US" dirty="0" err="1" smtClean="0"/>
              <a:t>tesi</a:t>
            </a:r>
            <a:r>
              <a:rPr lang="en-US" dirty="0" smtClean="0"/>
              <a:t> </a:t>
            </a:r>
            <a:r>
              <a:rPr lang="en-US" dirty="0" err="1" smtClean="0"/>
              <a:t>dottorato</a:t>
            </a:r>
            <a:endParaRPr lang="en-US" dirty="0" smtClean="0"/>
          </a:p>
          <a:p>
            <a:pPr marL="342900" indent="-342900">
              <a:buFont typeface="Wingdings" charset="2"/>
              <a:buChar char="ü"/>
            </a:pPr>
            <a:r>
              <a:rPr lang="en-US" dirty="0"/>
              <a:t>3</a:t>
            </a:r>
            <a:r>
              <a:rPr lang="en-US" dirty="0" smtClean="0"/>
              <a:t>2 (22/39) </a:t>
            </a:r>
            <a:r>
              <a:rPr lang="en-US" dirty="0" err="1" smtClean="0"/>
              <a:t>laurea</a:t>
            </a:r>
            <a:r>
              <a:rPr lang="en-US" dirty="0" smtClean="0"/>
              <a:t> (S/V)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486400" y="1637835"/>
            <a:ext cx="3657600" cy="2611526"/>
            <a:chOff x="5486400" y="1637835"/>
            <a:chExt cx="3657600" cy="2611526"/>
          </a:xfrm>
        </p:grpSpPr>
        <p:pic>
          <p:nvPicPr>
            <p:cNvPr id="11" name="Picture 10" descr="phase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86400" y="1637835"/>
              <a:ext cx="3657600" cy="2611526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722471" y="2211294"/>
              <a:ext cx="276411" cy="156882"/>
            </a:xfrm>
            <a:prstGeom prst="rect">
              <a:avLst/>
            </a:prstGeom>
            <a:solidFill>
              <a:srgbClr val="001E7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554568" y="2193283"/>
              <a:ext cx="5693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/>
                <a:t>~</a:t>
              </a:r>
              <a:r>
                <a:rPr lang="en-US" sz="700" dirty="0" smtClean="0"/>
                <a:t>135</a:t>
              </a:r>
            </a:p>
            <a:p>
              <a:r>
                <a:rPr lang="en-US" sz="700" dirty="0" smtClean="0"/>
                <a:t>~175 MeV</a:t>
              </a:r>
              <a:endParaRPr lang="en-US" sz="7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74874280"/>
      </p:ext>
    </p:extLst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73 -0.26408 L 0.02761 -0.0523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84" y="10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I </a:t>
            </a:r>
            <a:r>
              <a:rPr lang="en-US" dirty="0" err="1" smtClean="0">
                <a:ea typeface="+mj-ea"/>
                <a:cs typeface="+mj-cs"/>
              </a:rPr>
              <a:t>numeri</a:t>
            </a:r>
            <a:r>
              <a:rPr lang="en-US" dirty="0" smtClean="0">
                <a:ea typeface="+mj-ea"/>
                <a:cs typeface="+mj-cs"/>
              </a:rPr>
              <a:t> del </a:t>
            </a:r>
            <a:r>
              <a:rPr lang="en-US" dirty="0" err="1" smtClean="0">
                <a:ea typeface="+mj-ea"/>
                <a:cs typeface="+mj-cs"/>
              </a:rPr>
              <a:t>personale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334963" y="1282700"/>
            <a:ext cx="8418512" cy="1467501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800" dirty="0" err="1"/>
              <a:t>Gruppi</a:t>
            </a:r>
            <a:r>
              <a:rPr lang="en-US" sz="1800" dirty="0"/>
              <a:t> </a:t>
            </a:r>
            <a:r>
              <a:rPr lang="en-US" sz="1800" dirty="0" smtClean="0"/>
              <a:t>INFN di </a:t>
            </a:r>
            <a:r>
              <a:rPr lang="en-US" sz="1800" dirty="0" err="1"/>
              <a:t>varie</a:t>
            </a:r>
            <a:r>
              <a:rPr lang="en-US" sz="1800" dirty="0"/>
              <a:t> </a:t>
            </a:r>
            <a:r>
              <a:rPr lang="en-US" sz="1800" dirty="0" err="1"/>
              <a:t>dimensioni</a:t>
            </a:r>
            <a:r>
              <a:rPr lang="en-US" sz="1800" dirty="0"/>
              <a:t>: </a:t>
            </a:r>
            <a:r>
              <a:rPr lang="en-US" sz="1800" dirty="0" err="1"/>
              <a:t>dai</a:t>
            </a:r>
            <a:r>
              <a:rPr lang="en-US" sz="1800" dirty="0"/>
              <a:t> 4</a:t>
            </a:r>
            <a:r>
              <a:rPr lang="en-US" sz="1800" dirty="0" smtClean="0"/>
              <a:t>.7 </a:t>
            </a:r>
            <a:r>
              <a:rPr lang="en-US" sz="1800" dirty="0"/>
              <a:t>FTE di ULYSSES </a:t>
            </a:r>
            <a:r>
              <a:rPr lang="en-US" sz="1800" dirty="0" err="1"/>
              <a:t>ai</a:t>
            </a:r>
            <a:r>
              <a:rPr lang="en-US" sz="1800" dirty="0"/>
              <a:t> </a:t>
            </a:r>
            <a:r>
              <a:rPr lang="en-US" sz="1800" dirty="0" smtClean="0"/>
              <a:t>132 </a:t>
            </a:r>
            <a:r>
              <a:rPr lang="en-US" sz="1800" dirty="0"/>
              <a:t>di </a:t>
            </a:r>
            <a:r>
              <a:rPr lang="en-US" sz="1800" dirty="0" smtClean="0"/>
              <a:t>ALICE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1400" dirty="0" smtClean="0"/>
              <a:t>…</a:t>
            </a:r>
            <a:r>
              <a:rPr lang="en-US" sz="1400" dirty="0" err="1"/>
              <a:t>inseriti</a:t>
            </a:r>
            <a:r>
              <a:rPr lang="en-US" sz="1400" dirty="0"/>
              <a:t> in </a:t>
            </a:r>
            <a:r>
              <a:rPr lang="en-US" sz="1400" dirty="0" err="1"/>
              <a:t>collaborazioni</a:t>
            </a:r>
            <a:r>
              <a:rPr lang="en-US" sz="1400" dirty="0"/>
              <a:t> di </a:t>
            </a:r>
            <a:r>
              <a:rPr lang="en-US" sz="1400" dirty="0" err="1"/>
              <a:t>varie</a:t>
            </a:r>
            <a:r>
              <a:rPr lang="en-US" sz="1400" dirty="0"/>
              <a:t> </a:t>
            </a:r>
            <a:r>
              <a:rPr lang="en-US" sz="1400" dirty="0" err="1" smtClean="0"/>
              <a:t>dimensioni</a:t>
            </a:r>
            <a:r>
              <a:rPr lang="en-US" sz="1400" dirty="0" smtClean="0"/>
              <a:t> (da </a:t>
            </a:r>
            <a:r>
              <a:rPr lang="en-US" sz="1400" dirty="0" err="1" smtClean="0"/>
              <a:t>alcune</a:t>
            </a:r>
            <a:r>
              <a:rPr lang="en-US" sz="1400" dirty="0" smtClean="0"/>
              <a:t> </a:t>
            </a:r>
            <a:r>
              <a:rPr lang="en-US" sz="1400" dirty="0" err="1" smtClean="0"/>
              <a:t>unità</a:t>
            </a:r>
            <a:r>
              <a:rPr lang="en-US" sz="1400" dirty="0" smtClean="0"/>
              <a:t> </a:t>
            </a:r>
            <a:r>
              <a:rPr lang="en-US" sz="1400" dirty="0" err="1" smtClean="0"/>
              <a:t>alle</a:t>
            </a:r>
            <a:r>
              <a:rPr lang="en-US" sz="1400" dirty="0" smtClean="0"/>
              <a:t> ~1500 di ALICE)!</a:t>
            </a:r>
            <a:endParaRPr lang="en-US" sz="1400" dirty="0"/>
          </a:p>
          <a:p>
            <a:pPr fontAlgn="auto">
              <a:spcAft>
                <a:spcPts val="0"/>
              </a:spcAft>
              <a:defRPr/>
            </a:pPr>
            <a:r>
              <a:rPr lang="en-US" sz="1800" dirty="0" err="1" smtClean="0"/>
              <a:t>Spesso</a:t>
            </a:r>
            <a:r>
              <a:rPr lang="en-US" sz="1800" dirty="0" smtClean="0"/>
              <a:t>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piccoli</a:t>
            </a:r>
            <a:r>
              <a:rPr lang="en-US" sz="1800" dirty="0" smtClean="0"/>
              <a:t> </a:t>
            </a:r>
            <a:r>
              <a:rPr lang="en-US" sz="1800" dirty="0" err="1" smtClean="0"/>
              <a:t>gruppi</a:t>
            </a:r>
            <a:r>
              <a:rPr lang="en-US" sz="1800" dirty="0" smtClean="0"/>
              <a:t> </a:t>
            </a:r>
            <a:r>
              <a:rPr lang="en-US" sz="1800" dirty="0" err="1" smtClean="0"/>
              <a:t>collaborano</a:t>
            </a:r>
            <a:r>
              <a:rPr lang="en-US" sz="1800" dirty="0" smtClean="0"/>
              <a:t> </a:t>
            </a:r>
            <a:r>
              <a:rPr lang="en-US" sz="1800" dirty="0" err="1" smtClean="0"/>
              <a:t>mettendo</a:t>
            </a:r>
            <a:r>
              <a:rPr lang="en-US" sz="1800" dirty="0" smtClean="0"/>
              <a:t> a </a:t>
            </a:r>
            <a:r>
              <a:rPr lang="en-US" sz="1800" dirty="0" err="1" smtClean="0"/>
              <a:t>comune</a:t>
            </a:r>
            <a:r>
              <a:rPr lang="en-US" sz="1800" dirty="0" smtClean="0"/>
              <a:t> </a:t>
            </a:r>
            <a:r>
              <a:rPr lang="en-US" sz="1800" dirty="0" err="1" smtClean="0"/>
              <a:t>idee</a:t>
            </a:r>
            <a:r>
              <a:rPr lang="en-US" sz="1800" dirty="0" smtClean="0"/>
              <a:t>, </a:t>
            </a:r>
            <a:r>
              <a:rPr lang="en-US" sz="1800" dirty="0" err="1" smtClean="0"/>
              <a:t>risorse</a:t>
            </a:r>
            <a:r>
              <a:rPr lang="en-US" sz="1800" dirty="0" smtClean="0"/>
              <a:t> </a:t>
            </a:r>
            <a:r>
              <a:rPr lang="en-US" sz="1800" dirty="0" err="1" smtClean="0"/>
              <a:t>umane</a:t>
            </a:r>
            <a:r>
              <a:rPr lang="en-US" sz="1800" dirty="0" smtClean="0"/>
              <a:t>, hardware…</a:t>
            </a:r>
            <a:r>
              <a:rPr lang="en-US" sz="1800" dirty="0" err="1" smtClean="0"/>
              <a:t>anche</a:t>
            </a:r>
            <a:r>
              <a:rPr lang="en-US" sz="1800" dirty="0" smtClean="0"/>
              <a:t> per </a:t>
            </a:r>
            <a:r>
              <a:rPr lang="en-US" sz="1800" dirty="0" err="1" smtClean="0"/>
              <a:t>esperimenti</a:t>
            </a:r>
            <a:r>
              <a:rPr lang="en-US" sz="1800" dirty="0" smtClean="0"/>
              <a:t> ‘’</a:t>
            </a:r>
            <a:r>
              <a:rPr lang="en-US" sz="1800" dirty="0" err="1" smtClean="0"/>
              <a:t>comuni</a:t>
            </a:r>
            <a:r>
              <a:rPr lang="en-US" sz="1800" dirty="0" smtClean="0"/>
              <a:t>’’</a:t>
            </a:r>
          </a:p>
          <a:p>
            <a:pPr fontAlgn="auto"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3/11/2015</a:t>
            </a:r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Rosario Turrisi       Padova - Linea Scientifica 3</a:t>
            </a:r>
            <a:endParaRPr lang="en-US"/>
          </a:p>
        </p:txBody>
      </p:sp>
      <p:sp>
        <p:nvSpPr>
          <p:cNvPr id="18446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FDFCD92-4431-2341-B170-D56F391A228E}" type="slidenum">
              <a:rPr lang="en-US" sz="1100">
                <a:solidFill>
                  <a:srgbClr val="4D4D4D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100" dirty="0">
              <a:solidFill>
                <a:srgbClr val="4D4D4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6900" y="3143032"/>
            <a:ext cx="305541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Personale</a:t>
            </a:r>
            <a:r>
              <a:rPr lang="en-US" sz="2000" dirty="0" smtClean="0"/>
              <a:t> </a:t>
            </a:r>
            <a:r>
              <a:rPr lang="en-US" sz="2000" dirty="0" err="1" smtClean="0"/>
              <a:t>Ricercatore</a:t>
            </a:r>
            <a:r>
              <a:rPr lang="en-US" sz="2000" dirty="0" smtClean="0"/>
              <a:t> 2016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endParaRPr lang="en-US" sz="2000" dirty="0">
              <a:solidFill>
                <a:srgbClr val="FFFF00"/>
              </a:solidFill>
            </a:endParaRPr>
          </a:p>
          <a:p>
            <a:pPr algn="ctr"/>
            <a:endParaRPr lang="en-US" sz="2000" dirty="0" smtClean="0">
              <a:solidFill>
                <a:srgbClr val="FFFF00"/>
              </a:solidFill>
            </a:endParaRPr>
          </a:p>
          <a:p>
            <a:pPr algn="ctr"/>
            <a:endParaRPr lang="en-US" sz="2000" dirty="0">
              <a:solidFill>
                <a:srgbClr val="FFFF00"/>
              </a:solidFill>
            </a:endParaRP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487</a:t>
            </a:r>
            <a:r>
              <a:rPr lang="en-US" sz="2000" dirty="0" smtClean="0"/>
              <a:t> </a:t>
            </a:r>
            <a:r>
              <a:rPr lang="en-US" sz="2000" dirty="0"/>
              <a:t>FTE (</a:t>
            </a:r>
            <a:r>
              <a:rPr lang="en-US" sz="2000" dirty="0" smtClean="0">
                <a:solidFill>
                  <a:srgbClr val="F7B363"/>
                </a:solidFill>
              </a:rPr>
              <a:t>0.73 </a:t>
            </a:r>
            <a:r>
              <a:rPr lang="en-US" sz="2000" dirty="0"/>
              <a:t>FTE/</a:t>
            </a:r>
            <a:r>
              <a:rPr lang="en-US" sz="2000" dirty="0" err="1"/>
              <a:t>pers</a:t>
            </a:r>
            <a:r>
              <a:rPr lang="en-US" sz="2000" dirty="0" smtClean="0"/>
              <a:t>)</a:t>
            </a:r>
          </a:p>
          <a:p>
            <a:pPr algn="ctr"/>
            <a:r>
              <a:rPr lang="en-US" sz="2000" dirty="0" err="1"/>
              <a:t>c</a:t>
            </a:r>
            <a:r>
              <a:rPr lang="en-US" sz="2000" dirty="0" err="1" smtClean="0"/>
              <a:t>ostante</a:t>
            </a:r>
            <a:r>
              <a:rPr lang="en-US" sz="2000" dirty="0" smtClean="0"/>
              <a:t> </a:t>
            </a:r>
            <a:r>
              <a:rPr lang="en-US" sz="2000" dirty="0" err="1" smtClean="0"/>
              <a:t>risp</a:t>
            </a:r>
            <a:r>
              <a:rPr lang="en-US" sz="2000" dirty="0" smtClean="0"/>
              <a:t>. al 2015</a:t>
            </a:r>
            <a:endParaRPr lang="en-US" sz="2000" dirty="0"/>
          </a:p>
          <a:p>
            <a:pPr algn="ctr"/>
            <a:endParaRPr lang="en-US" sz="2000" dirty="0"/>
          </a:p>
        </p:txBody>
      </p:sp>
      <p:sp>
        <p:nvSpPr>
          <p:cNvPr id="10" name="Down Arrow 9"/>
          <p:cNvSpPr/>
          <p:nvPr/>
        </p:nvSpPr>
        <p:spPr>
          <a:xfrm>
            <a:off x="1328486" y="3650267"/>
            <a:ext cx="300008" cy="380028"/>
          </a:xfrm>
          <a:prstGeom prst="downArrow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3492158" y="2912198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2C2E5E"/>
                </a:solidFill>
              </a:rPr>
              <a:t>133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175</a:t>
            </a:r>
            <a:endParaRPr lang="en-US" sz="1200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50722" y="2915824"/>
            <a:ext cx="6093278" cy="3403378"/>
            <a:chOff x="3050722" y="2915824"/>
            <a:chExt cx="6093278" cy="3403378"/>
          </a:xfrm>
        </p:grpSpPr>
        <p:pic>
          <p:nvPicPr>
            <p:cNvPr id="11" name="Picture 10" descr="Screen Shot 2015-10-02 at 00.20.17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0722" y="2915824"/>
              <a:ext cx="6093277" cy="3403378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3335866" y="4013361"/>
              <a:ext cx="5426075" cy="467999"/>
            </a:xfrm>
            <a:prstGeom prst="rect">
              <a:avLst/>
            </a:prstGeom>
            <a:solidFill>
              <a:schemeClr val="accent1">
                <a:lumMod val="75000"/>
                <a:alpha val="3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822267" y="4126971"/>
              <a:ext cx="321733" cy="250295"/>
            </a:xfrm>
            <a:prstGeom prst="rect">
              <a:avLst/>
            </a:prstGeom>
            <a:noFill/>
            <a:ln w="38100" cmpd="sng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 spd="slow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Qualche</a:t>
            </a:r>
            <a:r>
              <a:rPr lang="en-US" dirty="0" smtClean="0"/>
              <a:t> </a:t>
            </a:r>
            <a:r>
              <a:rPr lang="en-US" dirty="0" err="1" smtClean="0"/>
              <a:t>dato</a:t>
            </a:r>
            <a:r>
              <a:rPr lang="en-US" dirty="0" smtClean="0"/>
              <a:t> del 2014 </a:t>
            </a:r>
            <a:r>
              <a:rPr lang="en-US" dirty="0" err="1" smtClean="0"/>
              <a:t>rispetto</a:t>
            </a:r>
            <a:r>
              <a:rPr lang="en-US" dirty="0" smtClean="0"/>
              <a:t> a </a:t>
            </a:r>
            <a:r>
              <a:rPr lang="en-US" dirty="0" err="1" smtClean="0"/>
              <a:t>partecipazione</a:t>
            </a:r>
            <a:r>
              <a:rPr lang="en-US" dirty="0" smtClean="0"/>
              <a:t>, </a:t>
            </a:r>
            <a:r>
              <a:rPr lang="en-US" dirty="0" err="1" smtClean="0"/>
              <a:t>bilancio</a:t>
            </a:r>
            <a:r>
              <a:rPr lang="en-US" dirty="0" smtClean="0"/>
              <a:t>, </a:t>
            </a:r>
            <a:r>
              <a:rPr lang="en-US" dirty="0" err="1" smtClean="0"/>
              <a:t>produzione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3/11/2015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Rosario Turrisi       Padova - Linea Scientifica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F340A-E558-B347-B613-966564EF5E5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6706" y="2847372"/>
            <a:ext cx="2390423" cy="36933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FTE                       480</a:t>
            </a:r>
          </a:p>
          <a:p>
            <a:r>
              <a:rPr lang="en-US" dirty="0" err="1" smtClean="0"/>
              <a:t>Pubbl</a:t>
            </a:r>
            <a:r>
              <a:rPr lang="en-US" dirty="0" smtClean="0"/>
              <a:t> ISI                456</a:t>
            </a:r>
          </a:p>
          <a:p>
            <a:r>
              <a:rPr lang="en-US" dirty="0" smtClean="0"/>
              <a:t>Conf. Int.			512</a:t>
            </a:r>
          </a:p>
          <a:p>
            <a:r>
              <a:rPr lang="en-US" dirty="0" err="1" smtClean="0"/>
              <a:t>Tesi</a:t>
            </a:r>
            <a:r>
              <a:rPr lang="en-US" dirty="0" smtClean="0"/>
              <a:t> Spec/VO		  32</a:t>
            </a:r>
          </a:p>
          <a:p>
            <a:r>
              <a:rPr lang="en-US" dirty="0" err="1" smtClean="0"/>
              <a:t>Tesi</a:t>
            </a:r>
            <a:r>
              <a:rPr lang="en-US" dirty="0" smtClean="0"/>
              <a:t> </a:t>
            </a:r>
            <a:r>
              <a:rPr lang="en-US" dirty="0" err="1" smtClean="0"/>
              <a:t>Dott</a:t>
            </a:r>
            <a:r>
              <a:rPr lang="en-US" dirty="0" smtClean="0"/>
              <a:t>.			  26</a:t>
            </a:r>
          </a:p>
          <a:p>
            <a:endParaRPr lang="en-US" dirty="0"/>
          </a:p>
          <a:p>
            <a:r>
              <a:rPr lang="en-US" dirty="0" smtClean="0"/>
              <a:t>k€/FTE</a:t>
            </a:r>
            <a:r>
              <a:rPr lang="en-US" dirty="0"/>
              <a:t>	</a:t>
            </a:r>
            <a:r>
              <a:rPr lang="en-US" dirty="0" smtClean="0"/>
              <a:t>	  16.83</a:t>
            </a:r>
          </a:p>
          <a:p>
            <a:r>
              <a:rPr lang="en-US" dirty="0" err="1" smtClean="0"/>
              <a:t>Pubb</a:t>
            </a:r>
            <a:r>
              <a:rPr lang="en-US" dirty="0" smtClean="0"/>
              <a:t>/FTE		    0.95</a:t>
            </a:r>
          </a:p>
          <a:p>
            <a:r>
              <a:rPr lang="en-US" dirty="0" err="1" smtClean="0"/>
              <a:t>Pubb</a:t>
            </a:r>
            <a:r>
              <a:rPr lang="en-US" dirty="0" smtClean="0"/>
              <a:t>/k€		    0.056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1 </a:t>
            </a:r>
            <a:r>
              <a:rPr lang="en-US" dirty="0" err="1" smtClean="0">
                <a:solidFill>
                  <a:srgbClr val="FF0000"/>
                </a:solidFill>
              </a:rPr>
              <a:t>pubbl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dirty="0" smtClean="0">
                <a:solidFill>
                  <a:srgbClr val="FF0000"/>
                </a:solidFill>
              </a:rPr>
              <a:t>ISI </a:t>
            </a:r>
            <a:r>
              <a:rPr lang="en-US" dirty="0" smtClean="0">
                <a:solidFill>
                  <a:srgbClr val="FF0000"/>
                </a:solidFill>
              </a:rPr>
              <a:t>= 17.71 k</a:t>
            </a:r>
            <a:r>
              <a:rPr lang="en-US" dirty="0" smtClean="0">
                <a:solidFill>
                  <a:srgbClr val="FF0000"/>
                </a:solidFill>
              </a:rPr>
              <a:t>€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923619" y="2339145"/>
            <a:ext cx="3672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Confrontando</a:t>
            </a:r>
            <a:r>
              <a:rPr lang="en-US" dirty="0" smtClean="0"/>
              <a:t> le 3 CSN </a:t>
            </a:r>
            <a:r>
              <a:rPr lang="en-US" dirty="0" err="1" smtClean="0"/>
              <a:t>sperimentali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018614" y="3128955"/>
            <a:ext cx="74946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CSN1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CSN2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CSN3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4768075" y="2847372"/>
            <a:ext cx="3720706" cy="766385"/>
            <a:chOff x="4768075" y="2847372"/>
            <a:chExt cx="3720706" cy="766385"/>
          </a:xfrm>
        </p:grpSpPr>
        <p:pic>
          <p:nvPicPr>
            <p:cNvPr id="14" name="Picture 13" descr="Screen Shot 2015-10-27 at 09.21.53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4852" y="2847372"/>
              <a:ext cx="2953929" cy="766385"/>
            </a:xfrm>
            <a:prstGeom prst="rect">
              <a:avLst/>
            </a:prstGeom>
          </p:spPr>
        </p:pic>
        <p:cxnSp>
          <p:nvCxnSpPr>
            <p:cNvPr id="19" name="Straight Arrow Connector 18"/>
            <p:cNvCxnSpPr>
              <a:endCxn id="14" idx="1"/>
            </p:cNvCxnSpPr>
            <p:nvPr/>
          </p:nvCxnSpPr>
          <p:spPr>
            <a:xfrm flipV="1">
              <a:off x="4768075" y="3230565"/>
              <a:ext cx="766777" cy="6325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4769042" y="3779863"/>
            <a:ext cx="3718772" cy="792000"/>
            <a:chOff x="4769042" y="3779863"/>
            <a:chExt cx="3718772" cy="792000"/>
          </a:xfrm>
        </p:grpSpPr>
        <p:pic>
          <p:nvPicPr>
            <p:cNvPr id="13" name="Picture 12" descr="Screen Shot 2015-10-27 at 09.22.50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5819" y="3779863"/>
              <a:ext cx="2951995" cy="792000"/>
            </a:xfrm>
            <a:prstGeom prst="rect">
              <a:avLst/>
            </a:prstGeom>
          </p:spPr>
        </p:pic>
        <p:cxnSp>
          <p:nvCxnSpPr>
            <p:cNvPr id="23" name="Straight Arrow Connector 22"/>
            <p:cNvCxnSpPr>
              <a:endCxn id="13" idx="1"/>
            </p:cNvCxnSpPr>
            <p:nvPr/>
          </p:nvCxnSpPr>
          <p:spPr>
            <a:xfrm>
              <a:off x="4769042" y="4110943"/>
              <a:ext cx="766777" cy="6492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4768075" y="4737968"/>
            <a:ext cx="3719740" cy="792000"/>
            <a:chOff x="4768075" y="4737968"/>
            <a:chExt cx="3719740" cy="792000"/>
          </a:xfrm>
        </p:grpSpPr>
        <p:pic>
          <p:nvPicPr>
            <p:cNvPr id="15" name="Picture 14" descr="Screen Shot 2015-10-27 at 09.21.28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5818" y="4737968"/>
              <a:ext cx="2951997" cy="792000"/>
            </a:xfrm>
            <a:prstGeom prst="rect">
              <a:avLst/>
            </a:prstGeom>
          </p:spPr>
        </p:pic>
        <p:cxnSp>
          <p:nvCxnSpPr>
            <p:cNvPr id="25" name="Straight Arrow Connector 24"/>
            <p:cNvCxnSpPr>
              <a:endCxn id="15" idx="1"/>
            </p:cNvCxnSpPr>
            <p:nvPr/>
          </p:nvCxnSpPr>
          <p:spPr>
            <a:xfrm>
              <a:off x="4768075" y="4964162"/>
              <a:ext cx="767743" cy="169806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5050731" y="5802027"/>
            <a:ext cx="3864669" cy="738664"/>
          </a:xfrm>
          <a:prstGeom prst="rect">
            <a:avLst/>
          </a:prstGeom>
          <a:solidFill>
            <a:srgbClr val="C6EB96"/>
          </a:solidFill>
          <a:ln w="38100" cmpd="sng">
            <a:solidFill>
              <a:srgbClr val="FDE383"/>
            </a:solidFill>
          </a:ln>
          <a:effectLst>
            <a:outerShdw blurRad="53975" dist="38100" dir="2700000" sx="102000" sy="102000" algn="tl" rotWithShape="0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NB: </a:t>
            </a:r>
            <a:r>
              <a:rPr lang="en-US" sz="1400" dirty="0" err="1" smtClean="0">
                <a:solidFill>
                  <a:schemeClr val="bg1"/>
                </a:solidFill>
              </a:rPr>
              <a:t>queste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cifre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sono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ottenute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dal database </a:t>
            </a:r>
            <a:r>
              <a:rPr lang="en-US" sz="1400" dirty="0" err="1" smtClean="0">
                <a:solidFill>
                  <a:schemeClr val="bg1"/>
                </a:solidFill>
              </a:rPr>
              <a:t>consuntivi</a:t>
            </a:r>
            <a:r>
              <a:rPr lang="en-US" sz="1400" dirty="0" smtClean="0">
                <a:solidFill>
                  <a:schemeClr val="bg1"/>
                </a:solidFill>
              </a:rPr>
              <a:t> e </a:t>
            </a:r>
            <a:r>
              <a:rPr lang="en-US" sz="1400" dirty="0" err="1" smtClean="0">
                <a:solidFill>
                  <a:schemeClr val="bg1"/>
                </a:solidFill>
              </a:rPr>
              <a:t>preventivi</a:t>
            </a:r>
            <a:r>
              <a:rPr lang="en-US" sz="1400" dirty="0" smtClean="0">
                <a:solidFill>
                  <a:schemeClr val="bg1"/>
                </a:solidFill>
              </a:rPr>
              <a:t> per </a:t>
            </a:r>
            <a:r>
              <a:rPr lang="en-US" sz="1400" dirty="0" err="1" smtClean="0">
                <a:solidFill>
                  <a:schemeClr val="bg1"/>
                </a:solidFill>
              </a:rPr>
              <a:t>il</a:t>
            </a:r>
            <a:r>
              <a:rPr lang="en-US" sz="1400" dirty="0" smtClean="0">
                <a:solidFill>
                  <a:schemeClr val="bg1"/>
                </a:solidFill>
              </a:rPr>
              <a:t> 2014, </a:t>
            </a:r>
          </a:p>
          <a:p>
            <a:r>
              <a:rPr lang="en-US" sz="1400" dirty="0" err="1" smtClean="0">
                <a:solidFill>
                  <a:schemeClr val="bg1"/>
                </a:solidFill>
              </a:rPr>
              <a:t>considerando</a:t>
            </a:r>
            <a:r>
              <a:rPr lang="en-US" sz="1400" dirty="0" smtClean="0">
                <a:solidFill>
                  <a:schemeClr val="bg1"/>
                </a:solidFill>
              </a:rPr>
              <a:t> le </a:t>
            </a:r>
            <a:r>
              <a:rPr lang="en-US" sz="1400" dirty="0" err="1" smtClean="0">
                <a:solidFill>
                  <a:schemeClr val="bg1"/>
                </a:solidFill>
              </a:rPr>
              <a:t>assegnazioni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finali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agli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esperimenti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93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xmlns:p14="http://schemas.microsoft.com/office/powerpoint/2010/main" spd="slow">
        <p:random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ea typeface="+mj-ea"/>
                <a:cs typeface="+mj-cs"/>
              </a:rPr>
              <a:t>Esperimenti</a:t>
            </a:r>
            <a:r>
              <a:rPr lang="en-US" dirty="0" smtClean="0">
                <a:ea typeface="+mj-ea"/>
                <a:cs typeface="+mj-cs"/>
              </a:rPr>
              <a:t> in CSN3</a:t>
            </a:r>
            <a:endParaRPr lang="en-US" dirty="0">
              <a:ea typeface="+mj-ea"/>
              <a:cs typeface="+mj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83607" y="955675"/>
            <a:ext cx="8877273" cy="1635332"/>
            <a:chOff x="183607" y="955675"/>
            <a:chExt cx="8877273" cy="1635332"/>
          </a:xfrm>
        </p:grpSpPr>
        <p:sp>
          <p:nvSpPr>
            <p:cNvPr id="4" name="Rounded Rectangle 3"/>
            <p:cNvSpPr/>
            <p:nvPr/>
          </p:nvSpPr>
          <p:spPr>
            <a:xfrm>
              <a:off x="183607" y="1630514"/>
              <a:ext cx="1897270" cy="693371"/>
            </a:xfrm>
            <a:prstGeom prst="roundRect">
              <a:avLst/>
            </a:prstGeom>
            <a:effectLst>
              <a:outerShdw blurRad="50800" dist="41909" dir="5400000" rotWithShape="0">
                <a:srgbClr val="000000">
                  <a:alpha val="40000"/>
                </a:srgbClr>
              </a:outerShdw>
              <a:reflection stA="50000" endPos="75000" dist="12700" dir="5400000" sy="-100000" algn="bl" rotWithShape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Quarks and hadron dynamics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951719" y="1351295"/>
              <a:ext cx="2807654" cy="693371"/>
            </a:xfrm>
            <a:prstGeom prst="roundRect">
              <a:avLst/>
            </a:prstGeom>
            <a:effectLst>
              <a:outerShdw blurRad="50800" dist="41909" dir="5400000" rotWithShape="0">
                <a:srgbClr val="000000">
                  <a:alpha val="40000"/>
                </a:srgbClr>
              </a:outerShdw>
              <a:reflection stA="50000" endPos="75000" dist="12700" dir="5400000" sy="-100000" algn="bl" rotWithShape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Phase transitions of nuclear and </a:t>
              </a:r>
              <a:r>
                <a:rPr lang="en-US" dirty="0" err="1"/>
                <a:t>hadronic</a:t>
              </a:r>
              <a:r>
                <a:rPr lang="en-US" dirty="0"/>
                <a:t> matter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410736" y="1897636"/>
              <a:ext cx="2345625" cy="693371"/>
            </a:xfrm>
            <a:prstGeom prst="roundRect">
              <a:avLst/>
            </a:prstGeom>
            <a:effectLst>
              <a:outerShdw blurRad="50800" dist="41909" dir="5400000" rotWithShape="0">
                <a:srgbClr val="000000">
                  <a:alpha val="40000"/>
                </a:srgbClr>
              </a:outerShdw>
              <a:reflection stA="50000" endPos="75000" dist="12700" dir="5400000" sy="-100000" algn="bl" rotWithShape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Nuclear structure and reaction dynamics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187385" y="1236291"/>
              <a:ext cx="2873495" cy="693371"/>
            </a:xfrm>
            <a:prstGeom prst="roundRect">
              <a:avLst/>
            </a:prstGeom>
            <a:effectLst>
              <a:outerShdw blurRad="50800" dist="41909" dir="5400000" rotWithShape="0">
                <a:srgbClr val="000000">
                  <a:alpha val="40000"/>
                </a:srgbClr>
              </a:outerShdw>
              <a:reflection stA="50000" endPos="75000" dist="12700" dir="5400000" sy="-100000" algn="bl" rotWithShape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Nuclear astrophysics and interdisciplinary researches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167063" y="1092200"/>
              <a:ext cx="301625" cy="36988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524750" y="955675"/>
              <a:ext cx="300038" cy="36988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4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57825" y="1581150"/>
              <a:ext cx="300038" cy="36988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3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14425" y="1365250"/>
              <a:ext cx="300038" cy="3683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1</a:t>
              </a: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3/11/2015</a:t>
            </a:r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Rosario Turrisi       Padova - Linea Scientifica 3</a:t>
            </a:r>
            <a:endParaRPr lang="en-US"/>
          </a:p>
        </p:txBody>
      </p:sp>
      <p:sp>
        <p:nvSpPr>
          <p:cNvPr id="16401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BED8D33-878A-854D-8D66-ACF88AA6A9D7}" type="slidenum">
              <a:rPr lang="en-US" sz="1100">
                <a:solidFill>
                  <a:srgbClr val="4D4D4D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100">
              <a:solidFill>
                <a:srgbClr val="4D4D4D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7149" y="2365403"/>
            <a:ext cx="3752955" cy="3116488"/>
            <a:chOff x="57149" y="2253643"/>
            <a:chExt cx="3752955" cy="3116488"/>
          </a:xfrm>
        </p:grpSpPr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57150" y="2490790"/>
              <a:ext cx="3752954" cy="2879341"/>
              <a:chOff x="3693777" y="1523999"/>
              <a:chExt cx="4764423" cy="359538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3693777" y="4822263"/>
                <a:ext cx="4764423" cy="2971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16406" name="Group 17"/>
              <p:cNvGrpSpPr>
                <a:grpSpLocks/>
              </p:cNvGrpSpPr>
              <p:nvPr/>
            </p:nvGrpSpPr>
            <p:grpSpPr bwMode="auto">
              <a:xfrm>
                <a:off x="3693777" y="1523999"/>
                <a:ext cx="4764423" cy="3587570"/>
                <a:chOff x="3263900" y="1634914"/>
                <a:chExt cx="4764423" cy="3587570"/>
              </a:xfrm>
            </p:grpSpPr>
            <p:grpSp>
              <p:nvGrpSpPr>
                <p:cNvPr id="16407" name="Group 18"/>
                <p:cNvGrpSpPr>
                  <a:grpSpLocks/>
                </p:cNvGrpSpPr>
                <p:nvPr/>
              </p:nvGrpSpPr>
              <p:grpSpPr bwMode="auto">
                <a:xfrm>
                  <a:off x="3263900" y="1634914"/>
                  <a:ext cx="4764423" cy="3308963"/>
                  <a:chOff x="0" y="581257"/>
                  <a:chExt cx="6460235" cy="4486731"/>
                </a:xfrm>
              </p:grpSpPr>
              <p:grpSp>
                <p:nvGrpSpPr>
                  <p:cNvPr id="16410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0" y="581257"/>
                    <a:ext cx="6460235" cy="3624886"/>
                    <a:chOff x="0" y="3279112"/>
                    <a:chExt cx="6460235" cy="3624886"/>
                  </a:xfrm>
                </p:grpSpPr>
                <p:pic>
                  <p:nvPicPr>
                    <p:cNvPr id="16412" name="Picture 23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0" y="3279112"/>
                      <a:ext cx="6460235" cy="5799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6413" name="Picture 24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0" y="3846347"/>
                      <a:ext cx="6460235" cy="87454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6414" name="Picture 25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0" y="4711700"/>
                      <a:ext cx="6460235" cy="87454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6415" name="Picture 26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0" y="5573547"/>
                      <a:ext cx="6460235" cy="87454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6416" name="Picture 27"/>
                    <p:cNvPicPr>
                      <a:picLocks noChangeAspect="1"/>
                    </p:cNvPicPr>
                    <p:nvPr/>
                  </p:nvPicPr>
                  <p:blipFill rotWithShape="1">
                    <a:blip r:embed="rId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/>
                  </p:blipFill>
                  <p:spPr bwMode="auto">
                    <a:xfrm>
                      <a:off x="0" y="6429407"/>
                      <a:ext cx="6460235" cy="47459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pic>
                <p:nvPicPr>
                  <p:cNvPr id="16411" name="Picture 22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4193442"/>
                    <a:ext cx="6460235" cy="8745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20" name="Rectangle 19"/>
                <p:cNvSpPr/>
                <p:nvPr/>
              </p:nvSpPr>
              <p:spPr>
                <a:xfrm>
                  <a:off x="7691333" y="3943110"/>
                  <a:ext cx="330338" cy="127937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7981764" y="3000763"/>
                  <a:ext cx="46559" cy="65188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  <p:sp>
          <p:nvSpPr>
            <p:cNvPr id="41" name="Rectangle 40"/>
            <p:cNvSpPr/>
            <p:nvPr/>
          </p:nvSpPr>
          <p:spPr>
            <a:xfrm>
              <a:off x="57149" y="2253643"/>
              <a:ext cx="3752955" cy="3524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rgbClr val="475F8C"/>
                  </a:solidFill>
                  <a:latin typeface="Comic Sans MS"/>
                  <a:cs typeface="Comic Sans MS"/>
                </a:rPr>
                <a:t>Linea 1</a:t>
              </a:r>
              <a:endParaRPr lang="en-US" sz="1600" dirty="0">
                <a:solidFill>
                  <a:srgbClr val="475F8C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354708" y="4727044"/>
            <a:ext cx="3069260" cy="190463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1341438" y="2297112"/>
            <a:ext cx="4927282" cy="2246769"/>
            <a:chOff x="1341438" y="2297112"/>
            <a:chExt cx="4927282" cy="2246769"/>
          </a:xfrm>
        </p:grpSpPr>
        <p:grpSp>
          <p:nvGrpSpPr>
            <p:cNvPr id="25" name="Group 24"/>
            <p:cNvGrpSpPr/>
            <p:nvPr/>
          </p:nvGrpSpPr>
          <p:grpSpPr>
            <a:xfrm>
              <a:off x="1341438" y="2297112"/>
              <a:ext cx="4927282" cy="2246769"/>
              <a:chOff x="1341438" y="2297112"/>
              <a:chExt cx="4927282" cy="2246769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1341438" y="2297112"/>
                <a:ext cx="4927282" cy="2246769"/>
              </a:xfrm>
              <a:prstGeom prst="rect">
                <a:avLst/>
              </a:prstGeom>
              <a:ln>
                <a:solidFill>
                  <a:srgbClr val="FFFFF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 smtClean="0">
                    <a:solidFill>
                      <a:srgbClr val="475F8C"/>
                    </a:solidFill>
                    <a:latin typeface="Comic Sans MS"/>
                    <a:cs typeface="Comic Sans MS"/>
                  </a:rPr>
                  <a:t>Linea 2</a:t>
                </a:r>
                <a:endParaRPr lang="en-US" sz="1600" dirty="0" smtClean="0">
                  <a:solidFill>
                    <a:srgbClr val="475F8C"/>
                  </a:solidFill>
                  <a:latin typeface="Comic Sans MS"/>
                  <a:cs typeface="Comic Sans MS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                       ALICE </a:t>
                </a:r>
                <a:endParaRPr lang="en-US" sz="1400" dirty="0">
                  <a:solidFill>
                    <a:schemeClr val="bg1"/>
                  </a:solidFill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solidFill>
                      <a:schemeClr val="bg1"/>
                    </a:solidFill>
                  </a:rPr>
                  <a:t>	</a:t>
                </a:r>
                <a:r>
                  <a:rPr lang="en-US" sz="1400" dirty="0" smtClean="0">
                    <a:solidFill>
                      <a:schemeClr val="bg1"/>
                    </a:solidFill>
                  </a:rPr>
                  <a:t>             Studio </a:t>
                </a:r>
                <a:r>
                  <a:rPr lang="en-US" sz="1400" dirty="0" err="1" smtClean="0">
                    <a:solidFill>
                      <a:schemeClr val="bg1"/>
                    </a:solidFill>
                  </a:rPr>
                  <a:t>delle</a:t>
                </a:r>
                <a:r>
                  <a:rPr lang="en-US" sz="1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schemeClr val="bg1"/>
                    </a:solidFill>
                  </a:rPr>
                  <a:t>proprietà</a:t>
                </a:r>
                <a:r>
                  <a:rPr lang="en-US" sz="1400" dirty="0" smtClean="0">
                    <a:solidFill>
                      <a:schemeClr val="bg1"/>
                    </a:solidFill>
                  </a:rPr>
                  <a:t> del QGP</a:t>
                </a:r>
                <a:endParaRPr lang="en-US" sz="1400" dirty="0">
                  <a:solidFill>
                    <a:schemeClr val="bg1"/>
                  </a:solidFill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 smtClean="0">
                  <a:solidFill>
                    <a:schemeClr val="bg1"/>
                  </a:solidFill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 smtClean="0">
                  <a:solidFill>
                    <a:schemeClr val="bg1"/>
                  </a:solidFill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bg1"/>
                  </a:solidFill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solidFill>
                      <a:schemeClr val="bg1"/>
                    </a:solidFill>
                  </a:rPr>
                  <a:t>EXOCHIM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solidFill>
                      <a:schemeClr val="bg1"/>
                    </a:solidFill>
                  </a:rPr>
                  <a:t>	</a:t>
                </a:r>
                <a:r>
                  <a:rPr lang="en-US" sz="1400" dirty="0" err="1">
                    <a:solidFill>
                      <a:schemeClr val="bg1"/>
                    </a:solidFill>
                  </a:rPr>
                  <a:t>Collisioni</a:t>
                </a:r>
                <a:r>
                  <a:rPr lang="en-US" sz="1400" dirty="0">
                    <a:solidFill>
                      <a:schemeClr val="bg1"/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bg1"/>
                    </a:solidFill>
                  </a:rPr>
                  <a:t>tra</a:t>
                </a:r>
                <a:r>
                  <a:rPr lang="en-US" sz="1400" dirty="0">
                    <a:solidFill>
                      <a:schemeClr val="bg1"/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bg1"/>
                    </a:solidFill>
                  </a:rPr>
                  <a:t>Ioni</a:t>
                </a:r>
                <a:r>
                  <a:rPr lang="en-US" sz="1400" dirty="0">
                    <a:solidFill>
                      <a:schemeClr val="bg1"/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bg1"/>
                    </a:solidFill>
                  </a:rPr>
                  <a:t>pesanti</a:t>
                </a:r>
                <a:r>
                  <a:rPr lang="en-US" sz="1400" dirty="0">
                    <a:solidFill>
                      <a:schemeClr val="bg1"/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bg1"/>
                    </a:solidFill>
                  </a:rPr>
                  <a:t>stabili</a:t>
                </a:r>
                <a:r>
                  <a:rPr lang="en-US" sz="1400" dirty="0">
                    <a:solidFill>
                      <a:schemeClr val="bg1"/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bg1"/>
                    </a:solidFill>
                  </a:rPr>
                  <a:t>ed</a:t>
                </a:r>
                <a:r>
                  <a:rPr lang="en-US" sz="1400" dirty="0">
                    <a:solidFill>
                      <a:schemeClr val="bg1"/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bg1"/>
                    </a:solidFill>
                  </a:rPr>
                  <a:t>esotici</a:t>
                </a:r>
                <a:r>
                  <a:rPr lang="en-US" sz="1400" dirty="0">
                    <a:solidFill>
                      <a:schemeClr val="bg1"/>
                    </a:solidFill>
                  </a:rPr>
                  <a:t>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solidFill>
                      <a:schemeClr val="bg1"/>
                    </a:solidFill>
                  </a:rPr>
                  <a:t>        </a:t>
                </a:r>
                <a:r>
                  <a:rPr lang="en-US" sz="1400" dirty="0" err="1">
                    <a:solidFill>
                      <a:schemeClr val="bg1"/>
                    </a:solidFill>
                  </a:rPr>
                  <a:t>alle</a:t>
                </a:r>
                <a:r>
                  <a:rPr lang="en-US" sz="1400" dirty="0">
                    <a:solidFill>
                      <a:schemeClr val="bg1"/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bg1"/>
                    </a:solidFill>
                  </a:rPr>
                  <a:t>energie</a:t>
                </a:r>
                <a:r>
                  <a:rPr lang="en-US" sz="1400" dirty="0">
                    <a:solidFill>
                      <a:schemeClr val="bg1"/>
                    </a:solidFill>
                  </a:rPr>
                  <a:t> del tandem </a:t>
                </a:r>
                <a:r>
                  <a:rPr lang="en-US" sz="1400" dirty="0" err="1">
                    <a:solidFill>
                      <a:schemeClr val="bg1"/>
                    </a:solidFill>
                  </a:rPr>
                  <a:t>ed</a:t>
                </a:r>
                <a:r>
                  <a:rPr lang="en-US" sz="1400" dirty="0">
                    <a:solidFill>
                      <a:schemeClr val="bg1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schemeClr val="bg1"/>
                    </a:solidFill>
                  </a:rPr>
                  <a:t>intermedie</a:t>
                </a:r>
                <a:r>
                  <a:rPr lang="en-US" sz="1400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solidFill>
                      <a:schemeClr val="bg1"/>
                    </a:solidFill>
                  </a:rPr>
                  <a:t>	</a:t>
                </a:r>
                <a:r>
                  <a:rPr lang="en-US" sz="1400" dirty="0" smtClean="0">
                    <a:solidFill>
                      <a:schemeClr val="bg1"/>
                    </a:solidFill>
                  </a:rPr>
                  <a:t>				(10-100 A*MeV</a:t>
                </a:r>
                <a:r>
                  <a:rPr lang="en-US" sz="1400" dirty="0" smtClean="0">
                    <a:solidFill>
                      <a:srgbClr val="475F8C"/>
                    </a:solidFill>
                  </a:rPr>
                  <a:t>)</a:t>
                </a:r>
                <a:endParaRPr lang="en-US" sz="1400" dirty="0">
                  <a:solidFill>
                    <a:srgbClr val="475F8C"/>
                  </a:solidFill>
                </a:endParaRPr>
              </a:p>
            </p:txBody>
          </p:sp>
          <p:pic>
            <p:nvPicPr>
              <p:cNvPr id="23" name="Picture 22" descr="Screen Shot 2013-10-28 at 11.41.36 AM.png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319963" y="3666685"/>
                <a:ext cx="875799" cy="815846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41438" y="2365403"/>
                <a:ext cx="1102024" cy="978201"/>
              </a:xfrm>
              <a:prstGeom prst="rect">
                <a:avLst/>
              </a:prstGeom>
            </p:spPr>
          </p:pic>
        </p:grpSp>
        <p:sp>
          <p:nvSpPr>
            <p:cNvPr id="27" name="TextBox 26"/>
            <p:cNvSpPr txBox="1"/>
            <p:nvPr/>
          </p:nvSpPr>
          <p:spPr>
            <a:xfrm>
              <a:off x="1405519" y="3565667"/>
              <a:ext cx="921872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NEWCHIM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396" name="Group 16395"/>
          <p:cNvGrpSpPr/>
          <p:nvPr/>
        </p:nvGrpSpPr>
        <p:grpSpPr>
          <a:xfrm>
            <a:off x="2870077" y="2526392"/>
            <a:ext cx="5220144" cy="3890283"/>
            <a:chOff x="2870077" y="2526392"/>
            <a:chExt cx="5220144" cy="3890283"/>
          </a:xfrm>
        </p:grpSpPr>
        <p:grpSp>
          <p:nvGrpSpPr>
            <p:cNvPr id="16394" name="Group 16393"/>
            <p:cNvGrpSpPr/>
            <p:nvPr/>
          </p:nvGrpSpPr>
          <p:grpSpPr>
            <a:xfrm>
              <a:off x="2870077" y="2526392"/>
              <a:ext cx="5220144" cy="3890283"/>
              <a:chOff x="2870077" y="2526392"/>
              <a:chExt cx="5220144" cy="3890283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2870077" y="2526392"/>
                <a:ext cx="5220144" cy="3890283"/>
                <a:chOff x="2870077" y="2526392"/>
                <a:chExt cx="5220144" cy="3890283"/>
              </a:xfrm>
            </p:grpSpPr>
            <p:pic>
              <p:nvPicPr>
                <p:cNvPr id="30" name="Picture 29" descr="linea3-ctsum_Page_01.jpg"/>
                <p:cNvPicPr>
                  <a:picLocks noChangeAspect="1"/>
                </p:cNvPicPr>
                <p:nvPr/>
              </p:nvPicPr>
              <p:blipFill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2870078" y="2526392"/>
                  <a:ext cx="5220143" cy="38902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9" name="Rectangle 38"/>
                <p:cNvSpPr/>
                <p:nvPr/>
              </p:nvSpPr>
              <p:spPr>
                <a:xfrm>
                  <a:off x="2870077" y="2548076"/>
                  <a:ext cx="5220143" cy="35243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dirty="0">
                      <a:solidFill>
                        <a:srgbClr val="475F8C"/>
                      </a:solidFill>
                      <a:latin typeface="Comic Sans MS"/>
                      <a:cs typeface="Comic Sans MS"/>
                    </a:rPr>
                    <a:t>Linea </a:t>
                  </a:r>
                  <a:r>
                    <a:rPr lang="en-US" sz="1400" dirty="0" smtClean="0">
                      <a:solidFill>
                        <a:srgbClr val="475F8C"/>
                      </a:solidFill>
                      <a:latin typeface="Comic Sans MS"/>
                      <a:cs typeface="Comic Sans MS"/>
                    </a:rPr>
                    <a:t>3</a:t>
                  </a:r>
                  <a:endParaRPr lang="en-US" sz="1600" dirty="0">
                    <a:solidFill>
                      <a:srgbClr val="475F8C"/>
                    </a:solidFill>
                    <a:latin typeface="Comic Sans MS"/>
                    <a:cs typeface="Comic Sans MS"/>
                  </a:endParaRPr>
                </a:p>
              </p:txBody>
            </p:sp>
          </p:grpSp>
          <p:sp>
            <p:nvSpPr>
              <p:cNvPr id="16393" name="Rectangle 16392"/>
              <p:cNvSpPr/>
              <p:nvPr/>
            </p:nvSpPr>
            <p:spPr>
              <a:xfrm>
                <a:off x="6950075" y="4619625"/>
                <a:ext cx="1044575" cy="711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92" name="TextBox 16391"/>
              <p:cNvSpPr txBox="1"/>
              <p:nvPr/>
            </p:nvSpPr>
            <p:spPr>
              <a:xfrm>
                <a:off x="6944101" y="4720741"/>
                <a:ext cx="1063249" cy="507831"/>
              </a:xfrm>
              <a:prstGeom prst="rect">
                <a:avLst/>
              </a:prstGeom>
              <a:solidFill>
                <a:srgbClr val="FBFDCE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 dirty="0" smtClean="0">
                    <a:solidFill>
                      <a:schemeClr val="accent5"/>
                    </a:solidFill>
                    <a:effectLst>
                      <a:outerShdw dist="12700" dir="4200000" algn="tl" rotWithShape="0">
                        <a:srgbClr val="000000"/>
                      </a:outerShdw>
                    </a:effectLst>
                    <a:latin typeface="Comic Sans MS"/>
                    <a:cs typeface="Comic Sans MS"/>
                  </a:rPr>
                  <a:t>PRISMA-FIDES</a:t>
                </a:r>
              </a:p>
              <a:p>
                <a:pPr algn="ctr"/>
                <a:r>
                  <a:rPr lang="en-US" sz="900" dirty="0" smtClean="0">
                    <a:solidFill>
                      <a:schemeClr val="accent5"/>
                    </a:solidFill>
                    <a:effectLst>
                      <a:outerShdw dist="12700" dir="4200000" algn="tl" rotWithShape="0">
                        <a:srgbClr val="000000"/>
                      </a:outerShdw>
                    </a:effectLst>
                    <a:latin typeface="Comic Sans MS"/>
                    <a:cs typeface="Comic Sans MS"/>
                  </a:rPr>
                  <a:t>EXOTIC</a:t>
                </a:r>
              </a:p>
              <a:p>
                <a:pPr algn="ctr"/>
                <a:r>
                  <a:rPr lang="en-US" sz="900" dirty="0" smtClean="0">
                    <a:solidFill>
                      <a:schemeClr val="accent5"/>
                    </a:solidFill>
                    <a:effectLst>
                      <a:outerShdw dist="12700" dir="4200000" algn="tl" rotWithShape="0">
                        <a:srgbClr val="000000"/>
                      </a:outerShdw>
                    </a:effectLst>
                    <a:latin typeface="Comic Sans MS"/>
                    <a:cs typeface="Comic Sans MS"/>
                  </a:rPr>
                  <a:t>LNS-STREAM2</a:t>
                </a:r>
                <a:endParaRPr lang="en-US" sz="900" dirty="0">
                  <a:solidFill>
                    <a:schemeClr val="accent5"/>
                  </a:solidFill>
                  <a:effectLst>
                    <a:outerShdw dist="12700" dir="4200000" algn="tl" rotWithShape="0">
                      <a:srgbClr val="000000"/>
                    </a:outerShdw>
                  </a:effectLst>
                  <a:latin typeface="Comic Sans MS"/>
                  <a:cs typeface="Comic Sans MS"/>
                </a:endParaRPr>
              </a:p>
            </p:txBody>
          </p:sp>
        </p:grpSp>
        <p:sp>
          <p:nvSpPr>
            <p:cNvPr id="16395" name="TextBox 16394"/>
            <p:cNvSpPr txBox="1"/>
            <p:nvPr/>
          </p:nvSpPr>
          <p:spPr>
            <a:xfrm>
              <a:off x="6832600" y="5927156"/>
              <a:ext cx="1074032" cy="276999"/>
            </a:xfrm>
            <a:prstGeom prst="rect">
              <a:avLst/>
            </a:prstGeom>
            <a:solidFill>
              <a:srgbClr val="FBFDCE"/>
            </a:solidFill>
            <a:ln>
              <a:solidFill>
                <a:srgbClr val="008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2C2E5E"/>
                  </a:solidFill>
                  <a:effectLst>
                    <a:outerShdw dist="12700" dir="4200000" algn="tl" rotWithShape="0">
                      <a:srgbClr val="000000"/>
                    </a:outerShdw>
                  </a:effectLst>
                  <a:latin typeface="Comic Sans MS"/>
                  <a:cs typeface="Comic Sans MS"/>
                </a:rPr>
                <a:t>GANIL, LNL</a:t>
              </a:r>
              <a:endParaRPr lang="en-US" sz="1200" dirty="0">
                <a:solidFill>
                  <a:srgbClr val="2C2E5E"/>
                </a:solidFill>
                <a:effectLst>
                  <a:outerShdw dist="12700" dir="4200000" algn="tl" rotWithShape="0">
                    <a:srgbClr val="000000"/>
                  </a:outerShdw>
                </a:effectLst>
                <a:latin typeface="Comic Sans MS"/>
                <a:cs typeface="Comic Sans MS"/>
              </a:endParaRPr>
            </a:p>
          </p:txBody>
        </p:sp>
      </p:grpSp>
      <p:grpSp>
        <p:nvGrpSpPr>
          <p:cNvPr id="16391" name="Group 16390"/>
          <p:cNvGrpSpPr/>
          <p:nvPr/>
        </p:nvGrpSpPr>
        <p:grpSpPr>
          <a:xfrm>
            <a:off x="5372100" y="3155085"/>
            <a:ext cx="1485900" cy="553998"/>
            <a:chOff x="5372100" y="3155085"/>
            <a:chExt cx="1485900" cy="553998"/>
          </a:xfrm>
        </p:grpSpPr>
        <p:sp>
          <p:nvSpPr>
            <p:cNvPr id="16386" name="TextBox 16385"/>
            <p:cNvSpPr txBox="1"/>
            <p:nvPr/>
          </p:nvSpPr>
          <p:spPr>
            <a:xfrm>
              <a:off x="5372100" y="3155085"/>
              <a:ext cx="1251226" cy="55399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IN CHIUSURA -</a:t>
              </a:r>
            </a:p>
            <a:p>
              <a:r>
                <a:rPr lang="en-US" sz="1000" dirty="0" smtClean="0">
                  <a:solidFill>
                    <a:srgbClr val="FF0000"/>
                  </a:solidFill>
                </a:rPr>
                <a:t>IL GRUPPO ENTRA </a:t>
              </a:r>
            </a:p>
            <a:p>
              <a:r>
                <a:rPr lang="en-US" sz="1000" dirty="0" smtClean="0">
                  <a:solidFill>
                    <a:srgbClr val="FF0000"/>
                  </a:solidFill>
                </a:rPr>
                <a:t>IN NUMEN</a:t>
              </a:r>
            </a:p>
          </p:txBody>
        </p:sp>
        <p:cxnSp>
          <p:nvCxnSpPr>
            <p:cNvPr id="16388" name="Straight Arrow Connector 16387"/>
            <p:cNvCxnSpPr/>
            <p:nvPr/>
          </p:nvCxnSpPr>
          <p:spPr>
            <a:xfrm flipH="1">
              <a:off x="6623326" y="3272067"/>
              <a:ext cx="234674" cy="0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4570124" y="2365289"/>
            <a:ext cx="4542070" cy="3152561"/>
            <a:chOff x="4570124" y="2365289"/>
            <a:chExt cx="4542070" cy="3152561"/>
          </a:xfrm>
        </p:grpSpPr>
        <p:grpSp>
          <p:nvGrpSpPr>
            <p:cNvPr id="11" name="Group 10"/>
            <p:cNvGrpSpPr/>
            <p:nvPr/>
          </p:nvGrpSpPr>
          <p:grpSpPr>
            <a:xfrm>
              <a:off x="4570124" y="2690195"/>
              <a:ext cx="4540756" cy="2827655"/>
              <a:chOff x="4520124" y="3390265"/>
              <a:chExt cx="4540756" cy="2827655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4520124" y="5793004"/>
                <a:ext cx="4540756" cy="4249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1" name="Group 30"/>
              <p:cNvGrpSpPr>
                <a:grpSpLocks/>
              </p:cNvGrpSpPr>
              <p:nvPr/>
            </p:nvGrpSpPr>
            <p:grpSpPr bwMode="auto">
              <a:xfrm>
                <a:off x="4520124" y="3390265"/>
                <a:ext cx="4540756" cy="2732764"/>
                <a:chOff x="3565835" y="3449613"/>
                <a:chExt cx="5054801" cy="3020071"/>
              </a:xfrm>
            </p:grpSpPr>
            <p:pic>
              <p:nvPicPr>
                <p:cNvPr id="16402" name="Picture 31" descr="linea4-ctsum_Page_03.jpg"/>
                <p:cNvPicPr>
                  <a:picLocks noChangeAspect="1"/>
                </p:cNvPicPr>
                <p:nvPr/>
              </p:nvPicPr>
              <p:blipFill rotWithShape="1">
                <a:blip r:embed="rId1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3565835" y="3449613"/>
                  <a:ext cx="5054801" cy="27786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403" name="TextBox 32"/>
                <p:cNvSpPr txBox="1">
                  <a:spLocks noChangeArrowheads="1"/>
                </p:cNvSpPr>
                <p:nvPr/>
              </p:nvSpPr>
              <p:spPr bwMode="auto">
                <a:xfrm>
                  <a:off x="4813904" y="6069574"/>
                  <a:ext cx="3528000" cy="400110"/>
                </a:xfrm>
                <a:prstGeom prst="rect">
                  <a:avLst/>
                </a:prstGeom>
                <a:solidFill>
                  <a:srgbClr val="DAF1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900" b="1" dirty="0" err="1">
                      <a:solidFill>
                        <a:srgbClr val="5659BA">
                          <a:alpha val="95000"/>
                        </a:srgbClr>
                      </a:solidFill>
                      <a:latin typeface="Comic Sans MS" charset="0"/>
                      <a:cs typeface="Comic Sans MS" charset="0"/>
                    </a:rPr>
                    <a:t>Struttura</a:t>
                  </a:r>
                  <a:r>
                    <a:rPr lang="en-US" sz="900" b="1" dirty="0">
                      <a:solidFill>
                        <a:srgbClr val="5659BA">
                          <a:alpha val="95000"/>
                        </a:srgbClr>
                      </a:solidFill>
                      <a:latin typeface="Comic Sans MS" charset="0"/>
                      <a:cs typeface="Comic Sans MS" charset="0"/>
                    </a:rPr>
                    <a:t> </a:t>
                  </a:r>
                  <a:r>
                    <a:rPr lang="en-US" sz="900" b="1" dirty="0" err="1">
                      <a:solidFill>
                        <a:srgbClr val="5659BA">
                          <a:alpha val="95000"/>
                        </a:srgbClr>
                      </a:solidFill>
                      <a:latin typeface="Comic Sans MS" charset="0"/>
                      <a:cs typeface="Comic Sans MS" charset="0"/>
                    </a:rPr>
                    <a:t>iperfine</a:t>
                  </a:r>
                  <a:r>
                    <a:rPr lang="en-US" sz="900" b="1" dirty="0">
                      <a:solidFill>
                        <a:srgbClr val="5659BA">
                          <a:alpha val="95000"/>
                        </a:srgbClr>
                      </a:solidFill>
                      <a:latin typeface="Comic Sans MS" charset="0"/>
                      <a:cs typeface="Comic Sans MS" charset="0"/>
                    </a:rPr>
                    <a:t> </a:t>
                  </a:r>
                  <a:r>
                    <a:rPr lang="en-US" sz="900" b="1" dirty="0" err="1">
                      <a:solidFill>
                        <a:srgbClr val="5659BA">
                          <a:alpha val="95000"/>
                        </a:srgbClr>
                      </a:solidFill>
                      <a:latin typeface="Comic Sans MS" charset="0"/>
                      <a:cs typeface="Comic Sans MS" charset="0"/>
                    </a:rPr>
                    <a:t>dell’idrogeno</a:t>
                  </a:r>
                  <a:r>
                    <a:rPr lang="en-US" sz="900" b="1" dirty="0">
                      <a:solidFill>
                        <a:srgbClr val="5659BA">
                          <a:alpha val="95000"/>
                        </a:srgbClr>
                      </a:solidFill>
                      <a:latin typeface="Comic Sans MS" charset="0"/>
                      <a:cs typeface="Comic Sans MS" charset="0"/>
                    </a:rPr>
                    <a:t> </a:t>
                  </a:r>
                  <a:r>
                    <a:rPr lang="en-US" sz="900" b="1" dirty="0" err="1">
                      <a:solidFill>
                        <a:srgbClr val="5659BA">
                          <a:alpha val="95000"/>
                        </a:srgbClr>
                      </a:solidFill>
                      <a:latin typeface="Comic Sans MS" charset="0"/>
                      <a:cs typeface="Comic Sans MS" charset="0"/>
                    </a:rPr>
                    <a:t>muonico</a:t>
                  </a:r>
                  <a:r>
                    <a:rPr lang="en-US" sz="900" b="1" dirty="0">
                      <a:solidFill>
                        <a:srgbClr val="5659BA">
                          <a:alpha val="95000"/>
                        </a:srgbClr>
                      </a:solidFill>
                      <a:latin typeface="Comic Sans MS" charset="0"/>
                      <a:cs typeface="Comic Sans MS" charset="0"/>
                    </a:rPr>
                    <a:t> e</a:t>
                  </a:r>
                </a:p>
                <a:p>
                  <a:pPr eaLnBrk="1" hangingPunct="1"/>
                  <a:r>
                    <a:rPr lang="en-US" sz="900" b="1" dirty="0" err="1">
                      <a:solidFill>
                        <a:srgbClr val="5659BA">
                          <a:alpha val="95000"/>
                        </a:srgbClr>
                      </a:solidFill>
                      <a:latin typeface="Comic Sans MS" charset="0"/>
                      <a:cs typeface="Comic Sans MS" charset="0"/>
                    </a:rPr>
                    <a:t>raggio</a:t>
                  </a:r>
                  <a:r>
                    <a:rPr lang="en-US" sz="900" b="1" dirty="0">
                      <a:solidFill>
                        <a:srgbClr val="5659BA">
                          <a:alpha val="95000"/>
                        </a:srgbClr>
                      </a:solidFill>
                      <a:latin typeface="Comic Sans MS" charset="0"/>
                      <a:cs typeface="Comic Sans MS" charset="0"/>
                    </a:rPr>
                    <a:t> </a:t>
                  </a:r>
                  <a:r>
                    <a:rPr lang="en-US" sz="900" b="1" dirty="0" err="1">
                      <a:solidFill>
                        <a:srgbClr val="5659BA">
                          <a:alpha val="95000"/>
                        </a:srgbClr>
                      </a:solidFill>
                      <a:latin typeface="Comic Sans MS" charset="0"/>
                      <a:cs typeface="Comic Sans MS" charset="0"/>
                    </a:rPr>
                    <a:t>e.m</a:t>
                  </a:r>
                  <a:r>
                    <a:rPr lang="en-US" sz="900" b="1" dirty="0">
                      <a:solidFill>
                        <a:srgbClr val="5659BA">
                          <a:alpha val="95000"/>
                        </a:srgbClr>
                      </a:solidFill>
                      <a:latin typeface="Comic Sans MS" charset="0"/>
                      <a:cs typeface="Comic Sans MS" charset="0"/>
                    </a:rPr>
                    <a:t>. del </a:t>
                  </a:r>
                  <a:r>
                    <a:rPr lang="en-US" sz="900" b="1" dirty="0" err="1">
                      <a:solidFill>
                        <a:srgbClr val="5659BA">
                          <a:alpha val="95000"/>
                        </a:srgbClr>
                      </a:solidFill>
                      <a:latin typeface="Comic Sans MS" charset="0"/>
                      <a:cs typeface="Comic Sans MS" charset="0"/>
                    </a:rPr>
                    <a:t>protone</a:t>
                  </a:r>
                  <a:endParaRPr lang="en-US" sz="900" b="1" dirty="0">
                    <a:solidFill>
                      <a:srgbClr val="5659BA">
                        <a:alpha val="95000"/>
                      </a:srgbClr>
                    </a:solidFill>
                    <a:latin typeface="Comic Sans MS" charset="0"/>
                    <a:cs typeface="Comic Sans MS" charset="0"/>
                  </a:endParaRPr>
                </a:p>
              </p:txBody>
            </p:sp>
            <p:sp>
              <p:nvSpPr>
                <p:cNvPr id="16404" name="TextBox 33"/>
                <p:cNvSpPr txBox="1">
                  <a:spLocks noChangeArrowheads="1"/>
                </p:cNvSpPr>
                <p:nvPr/>
              </p:nvSpPr>
              <p:spPr bwMode="auto">
                <a:xfrm>
                  <a:off x="3841751" y="6069574"/>
                  <a:ext cx="959936" cy="400110"/>
                </a:xfrm>
                <a:prstGeom prst="rect">
                  <a:avLst/>
                </a:prstGeom>
                <a:solidFill>
                  <a:srgbClr val="DCF0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 MT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000" b="1" dirty="0" smtClean="0">
                      <a:solidFill>
                        <a:srgbClr val="5659BA">
                          <a:alpha val="95000"/>
                        </a:srgbClr>
                      </a:solidFill>
                      <a:latin typeface="Comic Sans MS" charset="0"/>
                      <a:cs typeface="Comic Sans MS" charset="0"/>
                    </a:rPr>
                    <a:t>FAMU </a:t>
                  </a:r>
                  <a:endParaRPr lang="en-US" sz="1000" b="1" dirty="0">
                    <a:solidFill>
                      <a:srgbClr val="5659BA">
                        <a:alpha val="95000"/>
                      </a:srgbClr>
                    </a:solidFill>
                    <a:latin typeface="Comic Sans MS" charset="0"/>
                    <a:cs typeface="Comic Sans MS" charset="0"/>
                  </a:endParaRPr>
                </a:p>
              </p:txBody>
            </p:sp>
          </p:grpSp>
        </p:grpSp>
        <p:sp>
          <p:nvSpPr>
            <p:cNvPr id="37" name="Rectangle 36"/>
            <p:cNvSpPr/>
            <p:nvPr/>
          </p:nvSpPr>
          <p:spPr>
            <a:xfrm>
              <a:off x="4571438" y="2365289"/>
              <a:ext cx="4540756" cy="4249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475F8C"/>
                  </a:solidFill>
                  <a:latin typeface="Comic Sans MS"/>
                  <a:cs typeface="Comic Sans MS"/>
                </a:rPr>
                <a:t>Linea 4</a:t>
              </a:r>
              <a:endParaRPr lang="en-US" sz="1400" dirty="0">
                <a:solidFill>
                  <a:srgbClr val="475F8C"/>
                </a:solidFill>
                <a:latin typeface="Comic Sans MS"/>
                <a:cs typeface="Comic Sans MS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comunicazioni</a:t>
            </a:r>
            <a:r>
              <a:rPr lang="en-US" sz="3200" dirty="0" smtClean="0"/>
              <a:t> </a:t>
            </a:r>
            <a:r>
              <a:rPr lang="en-US" sz="3200" dirty="0" err="1" smtClean="0"/>
              <a:t>Membro</a:t>
            </a:r>
            <a:r>
              <a:rPr lang="en-US" sz="3200" dirty="0" smtClean="0"/>
              <a:t> di G.E.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3/11/2015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Rosario Turrisi       Padova - Linea Scientifica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F340A-E558-B347-B613-966564EF5E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09599" y="1201884"/>
            <a:ext cx="8015817" cy="5214791"/>
          </a:xfrm>
          <a:prstGeom prst="rect">
            <a:avLst/>
          </a:prstGeom>
          <a:solidFill>
            <a:schemeClr val="tx2">
              <a:lumMod val="50000"/>
              <a:alpha val="40000"/>
            </a:scheme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27305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charset="0"/>
              <a:buChar char="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7305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charset="0"/>
              <a:buChar char="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7305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charset="0"/>
              <a:buChar char="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7305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charset="0"/>
              <a:buChar char="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7305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charset="0"/>
              <a:buChar char="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G</a:t>
            </a:r>
            <a:r>
              <a:rPr lang="en-US" sz="1800" dirty="0" smtClean="0"/>
              <a:t>. </a:t>
            </a:r>
            <a:r>
              <a:rPr lang="en-US" sz="1800" dirty="0" err="1" smtClean="0"/>
              <a:t>Fiorentini</a:t>
            </a:r>
            <a:r>
              <a:rPr lang="en-US" sz="1800" dirty="0" smtClean="0"/>
              <a:t> </a:t>
            </a:r>
            <a:r>
              <a:rPr lang="en-US" sz="1800" dirty="0" err="1" smtClean="0"/>
              <a:t>presenta</a:t>
            </a:r>
            <a:r>
              <a:rPr lang="en-US" sz="1800" dirty="0" smtClean="0"/>
              <a:t> un </a:t>
            </a:r>
            <a:r>
              <a:rPr lang="en-US" sz="1800" dirty="0" err="1" smtClean="0"/>
              <a:t>progetto</a:t>
            </a:r>
            <a:r>
              <a:rPr lang="en-US" sz="1800" dirty="0" smtClean="0"/>
              <a:t> </a:t>
            </a:r>
            <a:r>
              <a:rPr lang="en-US" sz="1800" dirty="0" err="1" smtClean="0"/>
              <a:t>premiale</a:t>
            </a:r>
            <a:r>
              <a:rPr lang="en-US" sz="1800" dirty="0" smtClean="0"/>
              <a:t> a </a:t>
            </a:r>
            <a:r>
              <a:rPr lang="en-US" sz="1800" dirty="0" err="1" smtClean="0"/>
              <a:t>tema</a:t>
            </a:r>
            <a:r>
              <a:rPr lang="en-US" sz="1800" dirty="0" smtClean="0"/>
              <a:t> sui </a:t>
            </a:r>
            <a:r>
              <a:rPr lang="en-US" sz="1800" dirty="0" err="1" smtClean="0"/>
              <a:t>radiofarmaci</a:t>
            </a:r>
            <a:r>
              <a:rPr lang="en-US" sz="1800" dirty="0" smtClean="0"/>
              <a:t>, </a:t>
            </a:r>
            <a:r>
              <a:rPr lang="en-US" sz="1800" dirty="0" err="1" smtClean="0"/>
              <a:t>possibile</a:t>
            </a:r>
            <a:r>
              <a:rPr lang="en-US" sz="1800" dirty="0" smtClean="0"/>
              <a:t> </a:t>
            </a:r>
            <a:r>
              <a:rPr lang="en-US" sz="1800" dirty="0" err="1" smtClean="0"/>
              <a:t>finanziamento</a:t>
            </a:r>
            <a:r>
              <a:rPr lang="en-US" sz="1800" dirty="0" smtClean="0"/>
              <a:t> di ~7 M€ - </a:t>
            </a:r>
            <a:r>
              <a:rPr lang="en-US" sz="1800" dirty="0" err="1" smtClean="0"/>
              <a:t>elevato</a:t>
            </a:r>
            <a:r>
              <a:rPr lang="en-US" sz="1800" dirty="0" smtClean="0"/>
              <a:t> </a:t>
            </a:r>
            <a:r>
              <a:rPr lang="en-US" sz="1800" dirty="0" err="1" smtClean="0"/>
              <a:t>impatto</a:t>
            </a:r>
            <a:r>
              <a:rPr lang="en-US" sz="1800" dirty="0" smtClean="0"/>
              <a:t> </a:t>
            </a:r>
            <a:r>
              <a:rPr lang="en-US" sz="1800" dirty="0" err="1" smtClean="0"/>
              <a:t>su</a:t>
            </a:r>
            <a:r>
              <a:rPr lang="en-US" sz="1800" dirty="0" smtClean="0"/>
              <a:t> </a:t>
            </a:r>
            <a:r>
              <a:rPr lang="en-US" sz="1800" dirty="0" smtClean="0"/>
              <a:t>SPES</a:t>
            </a:r>
          </a:p>
          <a:p>
            <a:pPr lvl="1"/>
            <a:r>
              <a:rPr lang="en-US" sz="1400" dirty="0" err="1" smtClean="0"/>
              <a:t>probabilmente</a:t>
            </a:r>
            <a:r>
              <a:rPr lang="en-US" sz="1400" dirty="0" smtClean="0"/>
              <a:t> non </a:t>
            </a:r>
            <a:r>
              <a:rPr lang="en-US" sz="1400" dirty="0" err="1" smtClean="0"/>
              <a:t>approvato</a:t>
            </a:r>
            <a:endParaRPr lang="en-US" sz="1400" dirty="0" smtClean="0"/>
          </a:p>
          <a:p>
            <a:r>
              <a:rPr lang="en-US" sz="1800" dirty="0" err="1" smtClean="0"/>
              <a:t>Parere</a:t>
            </a:r>
            <a:r>
              <a:rPr lang="en-US" sz="1800" dirty="0" smtClean="0"/>
              <a:t> </a:t>
            </a:r>
            <a:r>
              <a:rPr lang="en-US" sz="1800" dirty="0" err="1" smtClean="0"/>
              <a:t>positivo</a:t>
            </a:r>
            <a:r>
              <a:rPr lang="en-US" sz="1800" dirty="0" smtClean="0"/>
              <a:t> del </a:t>
            </a:r>
            <a:r>
              <a:rPr lang="en-US" sz="1800" dirty="0" err="1" smtClean="0"/>
              <a:t>nuovo</a:t>
            </a:r>
            <a:r>
              <a:rPr lang="en-US" sz="1800" dirty="0" smtClean="0"/>
              <a:t> </a:t>
            </a:r>
            <a:r>
              <a:rPr lang="en-US" sz="1800" dirty="0" err="1" smtClean="0"/>
              <a:t>direttore</a:t>
            </a:r>
            <a:r>
              <a:rPr lang="en-US" sz="1800" dirty="0" smtClean="0"/>
              <a:t> </a:t>
            </a:r>
            <a:r>
              <a:rPr lang="en-US" sz="1800" dirty="0" err="1" smtClean="0"/>
              <a:t>dei</a:t>
            </a:r>
            <a:r>
              <a:rPr lang="en-US" sz="1800" dirty="0" smtClean="0"/>
              <a:t> LNF (P. </a:t>
            </a:r>
            <a:r>
              <a:rPr lang="en-US" sz="1800" dirty="0" err="1" smtClean="0"/>
              <a:t>Campana</a:t>
            </a:r>
            <a:r>
              <a:rPr lang="en-US" sz="1800" dirty="0" smtClean="0"/>
              <a:t>) per lo </a:t>
            </a:r>
            <a:r>
              <a:rPr lang="en-US" sz="1800" dirty="0" err="1" smtClean="0"/>
              <a:t>sviluppo</a:t>
            </a:r>
            <a:r>
              <a:rPr lang="en-US" sz="1800" dirty="0" smtClean="0"/>
              <a:t> </a:t>
            </a:r>
            <a:r>
              <a:rPr lang="en-US" sz="1800" dirty="0" err="1" smtClean="0"/>
              <a:t>delle</a:t>
            </a:r>
            <a:r>
              <a:rPr lang="en-US" sz="1800" dirty="0" smtClean="0"/>
              <a:t> </a:t>
            </a:r>
            <a:r>
              <a:rPr lang="en-US" sz="1800" dirty="0" err="1" smtClean="0"/>
              <a:t>attività</a:t>
            </a:r>
            <a:r>
              <a:rPr lang="en-US" sz="1800" dirty="0" smtClean="0"/>
              <a:t> </a:t>
            </a:r>
            <a:r>
              <a:rPr lang="en-US" sz="1800" dirty="0" err="1" smtClean="0"/>
              <a:t>su</a:t>
            </a:r>
            <a:r>
              <a:rPr lang="en-US" sz="1800" dirty="0" smtClean="0"/>
              <a:t> DAFNE, CSN3 </a:t>
            </a:r>
            <a:r>
              <a:rPr lang="en-US" sz="1800" dirty="0" err="1" smtClean="0"/>
              <a:t>interessata</a:t>
            </a:r>
            <a:r>
              <a:rPr lang="en-US" sz="1800" dirty="0" smtClean="0"/>
              <a:t> con </a:t>
            </a:r>
            <a:r>
              <a:rPr lang="en-US" sz="1800" dirty="0" err="1" smtClean="0"/>
              <a:t>l’esperimento</a:t>
            </a:r>
            <a:r>
              <a:rPr lang="en-US" sz="1800" dirty="0" smtClean="0"/>
              <a:t> SIDDHARTA</a:t>
            </a:r>
          </a:p>
          <a:p>
            <a:pPr lvl="1"/>
            <a:r>
              <a:rPr lang="en-US" sz="1400" dirty="0" err="1" smtClean="0"/>
              <a:t>Priorità</a:t>
            </a:r>
            <a:r>
              <a:rPr lang="en-US" sz="1400" dirty="0" smtClean="0"/>
              <a:t> a SIDDHARTA a </a:t>
            </a:r>
            <a:r>
              <a:rPr lang="en-US" sz="1400" dirty="0" err="1" smtClean="0"/>
              <a:t>partire</a:t>
            </a:r>
            <a:r>
              <a:rPr lang="en-US" sz="1400" dirty="0" smtClean="0"/>
              <a:t> al </a:t>
            </a:r>
            <a:r>
              <a:rPr lang="en-US" sz="1400" dirty="0" err="1" smtClean="0"/>
              <a:t>più</a:t>
            </a:r>
            <a:r>
              <a:rPr lang="en-US" sz="1400" dirty="0" smtClean="0"/>
              <a:t> da </a:t>
            </a:r>
            <a:r>
              <a:rPr lang="en-US" sz="1400" dirty="0" err="1" smtClean="0"/>
              <a:t>metà</a:t>
            </a:r>
            <a:r>
              <a:rPr lang="en-US" sz="1400" dirty="0" smtClean="0"/>
              <a:t> 2017</a:t>
            </a:r>
          </a:p>
          <a:p>
            <a:r>
              <a:rPr lang="en-US" sz="1800" dirty="0" err="1" smtClean="0"/>
              <a:t>Riduzione</a:t>
            </a:r>
            <a:r>
              <a:rPr lang="en-US" sz="1800" dirty="0" smtClean="0"/>
              <a:t> </a:t>
            </a:r>
            <a:r>
              <a:rPr lang="en-US" sz="1800" dirty="0"/>
              <a:t>d</a:t>
            </a:r>
            <a:r>
              <a:rPr lang="en-US" sz="1800" dirty="0" smtClean="0"/>
              <a:t>el </a:t>
            </a:r>
            <a:r>
              <a:rPr lang="en-US" sz="1800" dirty="0" err="1" smtClean="0"/>
              <a:t>finanziamento</a:t>
            </a:r>
            <a:r>
              <a:rPr lang="en-US" sz="1800" dirty="0" smtClean="0"/>
              <a:t> di AGATA da parte </a:t>
            </a:r>
            <a:r>
              <a:rPr lang="en-US" sz="1800" dirty="0" err="1" smtClean="0"/>
              <a:t>degli</a:t>
            </a:r>
            <a:r>
              <a:rPr lang="en-US" sz="1800" dirty="0" smtClean="0"/>
              <a:t> </a:t>
            </a:r>
            <a:r>
              <a:rPr lang="en-US" sz="1800" dirty="0" err="1" smtClean="0"/>
              <a:t>inglesi</a:t>
            </a:r>
            <a:r>
              <a:rPr lang="en-US" sz="1800" dirty="0" smtClean="0"/>
              <a:t>, </a:t>
            </a:r>
            <a:r>
              <a:rPr lang="en-US" sz="1800" dirty="0" err="1" smtClean="0"/>
              <a:t>che</a:t>
            </a:r>
            <a:r>
              <a:rPr lang="en-US" sz="1800" dirty="0" smtClean="0"/>
              <a:t> </a:t>
            </a:r>
            <a:r>
              <a:rPr lang="en-US" sz="1800" dirty="0" err="1" smtClean="0"/>
              <a:t>danno</a:t>
            </a:r>
            <a:r>
              <a:rPr lang="en-US" sz="1800" dirty="0" smtClean="0"/>
              <a:t> </a:t>
            </a:r>
            <a:r>
              <a:rPr lang="en-US" sz="1800" dirty="0" err="1" smtClean="0"/>
              <a:t>priorità</a:t>
            </a:r>
            <a:r>
              <a:rPr lang="en-US" sz="1800" dirty="0" smtClean="0"/>
              <a:t> a ISOLDE e </a:t>
            </a:r>
            <a:r>
              <a:rPr lang="en-US" sz="1800" dirty="0" smtClean="0"/>
              <a:t>JLAB</a:t>
            </a:r>
          </a:p>
          <a:p>
            <a:pPr marL="69850" indent="0">
              <a:buNone/>
            </a:pPr>
            <a:endParaRPr lang="en-US" sz="1800" dirty="0" smtClean="0"/>
          </a:p>
          <a:p>
            <a:r>
              <a:rPr lang="en-US" sz="1800" dirty="0" err="1" smtClean="0"/>
              <a:t>Concorsi</a:t>
            </a:r>
            <a:r>
              <a:rPr lang="en-US" sz="1800" dirty="0" smtClean="0"/>
              <a:t> </a:t>
            </a:r>
            <a:r>
              <a:rPr lang="en-US" sz="1800" dirty="0" err="1" smtClean="0"/>
              <a:t>passaggio</a:t>
            </a:r>
            <a:r>
              <a:rPr lang="en-US" sz="1800" dirty="0" smtClean="0"/>
              <a:t> di </a:t>
            </a:r>
            <a:r>
              <a:rPr lang="en-US" sz="1800" dirty="0" err="1" smtClean="0"/>
              <a:t>livello</a:t>
            </a:r>
            <a:r>
              <a:rPr lang="en-US" sz="1800" dirty="0" smtClean="0"/>
              <a:t> </a:t>
            </a:r>
            <a:r>
              <a:rPr lang="en-US" sz="1800" dirty="0" err="1" smtClean="0"/>
              <a:t>ricercatori</a:t>
            </a:r>
            <a:r>
              <a:rPr lang="en-US" sz="1800" dirty="0" smtClean="0"/>
              <a:t>: 10 </a:t>
            </a:r>
            <a:r>
              <a:rPr lang="en-US" sz="1800" dirty="0" err="1" smtClean="0"/>
              <a:t>nuovi</a:t>
            </a:r>
            <a:r>
              <a:rPr lang="en-US" sz="1800" dirty="0" smtClean="0"/>
              <a:t> </a:t>
            </a:r>
            <a:r>
              <a:rPr lang="en-US" sz="1800" dirty="0" err="1" smtClean="0"/>
              <a:t>posti</a:t>
            </a:r>
            <a:r>
              <a:rPr lang="en-US" sz="1800" dirty="0" smtClean="0"/>
              <a:t> II </a:t>
            </a:r>
            <a:r>
              <a:rPr lang="en-US" sz="1800" dirty="0" err="1" smtClean="0"/>
              <a:t>livello</a:t>
            </a:r>
            <a:r>
              <a:rPr lang="en-US" sz="1800" dirty="0"/>
              <a:t> </a:t>
            </a:r>
            <a:r>
              <a:rPr lang="en-US" sz="1800" dirty="0" smtClean="0"/>
              <a:t>+ 10 1 </a:t>
            </a:r>
            <a:r>
              <a:rPr lang="en-US" sz="1800" dirty="0" err="1" smtClean="0"/>
              <a:t>livello</a:t>
            </a:r>
            <a:r>
              <a:rPr lang="en-US" sz="1800" dirty="0" smtClean="0"/>
              <a:t>, </a:t>
            </a:r>
            <a:r>
              <a:rPr lang="en-US" sz="1800" dirty="0" err="1" smtClean="0"/>
              <a:t>speranza</a:t>
            </a:r>
            <a:r>
              <a:rPr lang="en-US" sz="1800" dirty="0" smtClean="0"/>
              <a:t> di </a:t>
            </a:r>
            <a:r>
              <a:rPr lang="en-US" sz="1800" dirty="0" err="1" smtClean="0"/>
              <a:t>bandirli</a:t>
            </a:r>
            <a:r>
              <a:rPr lang="en-US" sz="1800" dirty="0" smtClean="0"/>
              <a:t> </a:t>
            </a:r>
            <a:r>
              <a:rPr lang="en-US" sz="1800" dirty="0" err="1" smtClean="0"/>
              <a:t>entro</a:t>
            </a:r>
            <a:r>
              <a:rPr lang="en-US" sz="1800" dirty="0" smtClean="0"/>
              <a:t> </a:t>
            </a:r>
            <a:r>
              <a:rPr lang="en-US" sz="1800" dirty="0" err="1" smtClean="0"/>
              <a:t>quest’anno</a:t>
            </a:r>
            <a:endParaRPr lang="en-US" sz="1800" dirty="0" smtClean="0"/>
          </a:p>
          <a:p>
            <a:pPr lvl="1"/>
            <a:r>
              <a:rPr lang="en-US" sz="1400" dirty="0" err="1" smtClean="0"/>
              <a:t>Fino</a:t>
            </a:r>
            <a:r>
              <a:rPr lang="en-US" sz="1400" dirty="0" smtClean="0"/>
              <a:t> a </a:t>
            </a:r>
            <a:r>
              <a:rPr lang="en-US" sz="1400" dirty="0" err="1" smtClean="0"/>
              <a:t>tutto</a:t>
            </a:r>
            <a:r>
              <a:rPr lang="en-US" sz="1400" dirty="0" smtClean="0"/>
              <a:t> </a:t>
            </a:r>
            <a:r>
              <a:rPr lang="en-US" sz="1400" dirty="0" err="1" smtClean="0"/>
              <a:t>il</a:t>
            </a:r>
            <a:r>
              <a:rPr lang="en-US" sz="1400" dirty="0" smtClean="0"/>
              <a:t> 2016 </a:t>
            </a:r>
            <a:r>
              <a:rPr lang="en-US" sz="1400" dirty="0" err="1" smtClean="0"/>
              <a:t>sussiste</a:t>
            </a:r>
            <a:r>
              <a:rPr lang="en-US" sz="1400" dirty="0" smtClean="0"/>
              <a:t> </a:t>
            </a:r>
            <a:r>
              <a:rPr lang="en-US" sz="1400" dirty="0" err="1" smtClean="0"/>
              <a:t>il</a:t>
            </a:r>
            <a:r>
              <a:rPr lang="en-US" sz="1400" dirty="0" smtClean="0"/>
              <a:t> </a:t>
            </a:r>
            <a:r>
              <a:rPr lang="en-US" sz="1400" dirty="0" err="1" smtClean="0"/>
              <a:t>vincolo</a:t>
            </a:r>
            <a:r>
              <a:rPr lang="en-US" sz="1400" dirty="0" smtClean="0"/>
              <a:t> </a:t>
            </a:r>
            <a:r>
              <a:rPr lang="en-US" sz="1400" dirty="0" err="1" smtClean="0"/>
              <a:t>delle</a:t>
            </a:r>
            <a:r>
              <a:rPr lang="en-US" sz="1400" dirty="0" smtClean="0"/>
              <a:t> </a:t>
            </a:r>
            <a:r>
              <a:rPr lang="en-US" sz="1400" dirty="0" err="1" smtClean="0"/>
              <a:t>graduatorie</a:t>
            </a:r>
            <a:endParaRPr lang="en-US" sz="1400" dirty="0" smtClean="0"/>
          </a:p>
          <a:p>
            <a:pPr lvl="1"/>
            <a:r>
              <a:rPr lang="en-US" sz="1400" dirty="0" smtClean="0"/>
              <a:t>Dal 2016 </a:t>
            </a:r>
            <a:r>
              <a:rPr lang="en-US" sz="1400" dirty="0" err="1" smtClean="0"/>
              <a:t>potranno</a:t>
            </a:r>
            <a:r>
              <a:rPr lang="en-US" sz="1400" dirty="0" smtClean="0"/>
              <a:t> </a:t>
            </a:r>
            <a:r>
              <a:rPr lang="en-US" sz="1400" dirty="0" err="1" smtClean="0"/>
              <a:t>partire</a:t>
            </a:r>
            <a:r>
              <a:rPr lang="en-US" sz="1400" dirty="0" smtClean="0"/>
              <a:t> </a:t>
            </a:r>
            <a:r>
              <a:rPr lang="en-US" sz="1400" dirty="0" err="1" smtClean="0"/>
              <a:t>i</a:t>
            </a:r>
            <a:r>
              <a:rPr lang="en-US" sz="1400" dirty="0" smtClean="0"/>
              <a:t> </a:t>
            </a:r>
            <a:r>
              <a:rPr lang="en-US" sz="1400" dirty="0" err="1" smtClean="0"/>
              <a:t>concorsi</a:t>
            </a:r>
            <a:r>
              <a:rPr lang="en-US" sz="1400" dirty="0" smtClean="0"/>
              <a:t> </a:t>
            </a:r>
            <a:r>
              <a:rPr lang="en-US" sz="1400" dirty="0" err="1" smtClean="0"/>
              <a:t>liberi</a:t>
            </a:r>
            <a:r>
              <a:rPr lang="en-US" sz="1400" dirty="0" smtClean="0"/>
              <a:t> per </a:t>
            </a:r>
            <a:r>
              <a:rPr lang="en-US" sz="1400" dirty="0" err="1" smtClean="0"/>
              <a:t>i</a:t>
            </a:r>
            <a:r>
              <a:rPr lang="en-US" sz="1400" dirty="0" smtClean="0"/>
              <a:t> </a:t>
            </a:r>
            <a:r>
              <a:rPr lang="en-US" sz="1400" dirty="0" err="1" smtClean="0"/>
              <a:t>ricercatori</a:t>
            </a:r>
            <a:r>
              <a:rPr lang="en-US" sz="1400" dirty="0" smtClean="0"/>
              <a:t>, </a:t>
            </a:r>
            <a:r>
              <a:rPr lang="en-US" sz="1400" dirty="0" err="1" smtClean="0"/>
              <a:t>previsti</a:t>
            </a:r>
            <a:r>
              <a:rPr lang="en-US" sz="1400" dirty="0" smtClean="0"/>
              <a:t> 25 </a:t>
            </a:r>
            <a:r>
              <a:rPr lang="en-US" sz="1400" dirty="0" err="1" smtClean="0"/>
              <a:t>posti</a:t>
            </a:r>
            <a:endParaRPr lang="en-US" sz="1400" dirty="0" smtClean="0"/>
          </a:p>
          <a:p>
            <a:r>
              <a:rPr lang="en-US" sz="1800" dirty="0" smtClean="0"/>
              <a:t>CTS: Günter </a:t>
            </a:r>
            <a:r>
              <a:rPr lang="en-US" sz="1800" dirty="0" err="1" smtClean="0"/>
              <a:t>Rosner</a:t>
            </a:r>
            <a:r>
              <a:rPr lang="en-US" sz="1800" dirty="0" smtClean="0"/>
              <a:t> da </a:t>
            </a:r>
            <a:r>
              <a:rPr lang="en-US" sz="1800" dirty="0" err="1" smtClean="0"/>
              <a:t>sostituire</a:t>
            </a:r>
            <a:r>
              <a:rPr lang="en-US" sz="1800" dirty="0" smtClean="0"/>
              <a:t> per grave </a:t>
            </a:r>
            <a:r>
              <a:rPr lang="en-US" sz="1800" dirty="0" err="1" smtClean="0"/>
              <a:t>malattia</a:t>
            </a:r>
            <a:r>
              <a:rPr lang="en-US" sz="1800" dirty="0" smtClean="0"/>
              <a:t>, </a:t>
            </a:r>
            <a:r>
              <a:rPr lang="en-US" sz="1800" dirty="0" err="1" smtClean="0"/>
              <a:t>proposta</a:t>
            </a:r>
            <a:r>
              <a:rPr lang="en-US" sz="1800" dirty="0" smtClean="0"/>
              <a:t> Laura </a:t>
            </a:r>
            <a:r>
              <a:rPr lang="en-US" sz="1800" dirty="0" err="1" smtClean="0"/>
              <a:t>Fabbietti</a:t>
            </a:r>
            <a:endParaRPr lang="en-US" sz="1800" dirty="0" smtClean="0"/>
          </a:p>
          <a:p>
            <a:r>
              <a:rPr lang="en-US" sz="1800" dirty="0" smtClean="0"/>
              <a:t>(</a:t>
            </a:r>
            <a:r>
              <a:rPr lang="en-US" sz="1800" dirty="0" err="1" smtClean="0"/>
              <a:t>su</a:t>
            </a:r>
            <a:r>
              <a:rPr lang="en-US" sz="1800" dirty="0" smtClean="0"/>
              <a:t> </a:t>
            </a:r>
            <a:r>
              <a:rPr lang="en-US" sz="1800" dirty="0" err="1" smtClean="0"/>
              <a:t>presentazione</a:t>
            </a:r>
            <a:r>
              <a:rPr lang="en-US" sz="1800" dirty="0" smtClean="0"/>
              <a:t> di L. </a:t>
            </a:r>
            <a:r>
              <a:rPr lang="en-US" sz="1800" dirty="0" err="1" smtClean="0"/>
              <a:t>Giunti</a:t>
            </a:r>
            <a:r>
              <a:rPr lang="en-US" sz="1800" dirty="0" smtClean="0"/>
              <a:t>) </a:t>
            </a:r>
            <a:r>
              <a:rPr lang="en-US" sz="1800" dirty="0" err="1" smtClean="0"/>
              <a:t>Avanzo</a:t>
            </a:r>
            <a:r>
              <a:rPr lang="en-US" sz="1800" dirty="0" smtClean="0"/>
              <a:t> </a:t>
            </a:r>
            <a:r>
              <a:rPr lang="en-US" sz="1800" dirty="0" err="1" smtClean="0"/>
              <a:t>vincolato</a:t>
            </a:r>
            <a:r>
              <a:rPr lang="en-US" sz="1800" dirty="0" smtClean="0"/>
              <a:t> </a:t>
            </a:r>
            <a:r>
              <a:rPr lang="en-US" sz="1800" dirty="0" err="1" smtClean="0"/>
              <a:t>confrontabile</a:t>
            </a:r>
            <a:r>
              <a:rPr lang="en-US" sz="1800" dirty="0" smtClean="0"/>
              <a:t> con </a:t>
            </a:r>
            <a:r>
              <a:rPr lang="en-US" sz="1800" dirty="0" err="1" smtClean="0"/>
              <a:t>avanzo</a:t>
            </a:r>
            <a:r>
              <a:rPr lang="en-US" sz="1800" dirty="0" smtClean="0"/>
              <a:t> </a:t>
            </a:r>
            <a:r>
              <a:rPr lang="en-US" sz="1800" dirty="0" err="1" smtClean="0"/>
              <a:t>libero</a:t>
            </a:r>
            <a:r>
              <a:rPr lang="en-US" sz="1800" dirty="0" smtClean="0"/>
              <a:t> e in </a:t>
            </a:r>
            <a:r>
              <a:rPr lang="en-US" sz="1800" dirty="0" err="1" smtClean="0"/>
              <a:t>futuro</a:t>
            </a:r>
            <a:r>
              <a:rPr lang="en-US" sz="1800" dirty="0" smtClean="0"/>
              <a:t> </a:t>
            </a:r>
            <a:r>
              <a:rPr lang="en-US" sz="1800" dirty="0" err="1" smtClean="0"/>
              <a:t>sarà</a:t>
            </a:r>
            <a:r>
              <a:rPr lang="en-US" sz="1800" dirty="0" smtClean="0"/>
              <a:t> </a:t>
            </a:r>
            <a:r>
              <a:rPr lang="en-US" sz="1800" dirty="0" err="1" smtClean="0"/>
              <a:t>prevalente</a:t>
            </a:r>
            <a:r>
              <a:rPr lang="en-US" sz="1800" dirty="0" smtClean="0"/>
              <a:t>: </a:t>
            </a:r>
            <a:r>
              <a:rPr lang="en-US" sz="1800" dirty="0" err="1" smtClean="0"/>
              <a:t>scelta</a:t>
            </a:r>
            <a:r>
              <a:rPr lang="en-US" sz="1800" dirty="0" smtClean="0"/>
              <a:t> </a:t>
            </a:r>
            <a:r>
              <a:rPr lang="en-US" sz="1800" dirty="0" err="1" smtClean="0"/>
              <a:t>precisa</a:t>
            </a:r>
            <a:r>
              <a:rPr lang="en-US" sz="1800" dirty="0" smtClean="0"/>
              <a:t> di non </a:t>
            </a:r>
            <a:r>
              <a:rPr lang="en-US" sz="1800" dirty="0" err="1" smtClean="0"/>
              <a:t>intaccare</a:t>
            </a:r>
            <a:r>
              <a:rPr lang="en-US" sz="1800" dirty="0" smtClean="0"/>
              <a:t> </a:t>
            </a:r>
            <a:r>
              <a:rPr lang="en-US" sz="1800" dirty="0" err="1" smtClean="0"/>
              <a:t>il</a:t>
            </a:r>
            <a:r>
              <a:rPr lang="en-US" sz="1800" dirty="0" smtClean="0"/>
              <a:t> </a:t>
            </a:r>
            <a:r>
              <a:rPr lang="en-US" sz="1800" dirty="0" err="1" smtClean="0"/>
              <a:t>bilancio</a:t>
            </a:r>
            <a:r>
              <a:rPr lang="en-US" sz="1800" dirty="0" smtClean="0"/>
              <a:t> </a:t>
            </a:r>
            <a:r>
              <a:rPr lang="en-US" sz="1800" dirty="0" err="1" smtClean="0"/>
              <a:t>delle</a:t>
            </a:r>
            <a:r>
              <a:rPr lang="en-US" sz="1800" dirty="0" smtClean="0"/>
              <a:t> CSN </a:t>
            </a:r>
          </a:p>
        </p:txBody>
      </p:sp>
    </p:spTree>
    <p:extLst>
      <p:ext uri="{BB962C8B-B14F-4D97-AF65-F5344CB8AC3E}">
        <p14:creationId xmlns:p14="http://schemas.microsoft.com/office/powerpoint/2010/main" val="397310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random/>
      </p:transition>
    </mc:Choice>
    <mc:Fallback xmlns="">
      <p:transition xmlns:p14="http://schemas.microsoft.com/office/powerpoint/2010/main" spd="slow">
        <p:random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comunicazioni</a:t>
            </a:r>
            <a:r>
              <a:rPr lang="en-US" sz="2800" dirty="0" smtClean="0"/>
              <a:t> </a:t>
            </a:r>
            <a:r>
              <a:rPr lang="en-US" sz="2800" dirty="0" err="1" smtClean="0"/>
              <a:t>presidente</a:t>
            </a:r>
            <a:r>
              <a:rPr lang="en-US" sz="2800" dirty="0" smtClean="0"/>
              <a:t> di CSN3 – 1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3/11/2015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Rosario Turrisi       Padova - Linea Scientifica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F340A-E558-B347-B613-966564EF5E5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09599" y="1214888"/>
            <a:ext cx="8015817" cy="5313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27305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charset="0"/>
              <a:buChar char="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7305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charset="0"/>
              <a:buChar char="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7305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charset="0"/>
              <a:buChar char="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7305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charset="0"/>
              <a:buChar char="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7305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charset="0"/>
              <a:buChar char="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 smtClean="0"/>
              <a:t>Visita</a:t>
            </a:r>
            <a:r>
              <a:rPr lang="en-US" sz="1800" dirty="0" smtClean="0"/>
              <a:t> a FAIR: la </a:t>
            </a:r>
            <a:r>
              <a:rPr lang="en-US" sz="1800" dirty="0" err="1" smtClean="0"/>
              <a:t>situazione</a:t>
            </a:r>
            <a:r>
              <a:rPr lang="en-US" sz="1800" dirty="0" smtClean="0"/>
              <a:t> </a:t>
            </a:r>
            <a:r>
              <a:rPr lang="en-US" sz="1800" dirty="0" err="1" smtClean="0"/>
              <a:t>finanziaria</a:t>
            </a:r>
            <a:r>
              <a:rPr lang="en-US" sz="1800" dirty="0" smtClean="0"/>
              <a:t> </a:t>
            </a:r>
            <a:r>
              <a:rPr lang="en-US" sz="1800" dirty="0" err="1" smtClean="0"/>
              <a:t>esclude</a:t>
            </a:r>
            <a:r>
              <a:rPr lang="en-US" sz="1800" dirty="0" smtClean="0"/>
              <a:t> al </a:t>
            </a:r>
            <a:r>
              <a:rPr lang="en-US" sz="1800" dirty="0" err="1" smtClean="0"/>
              <a:t>momento</a:t>
            </a:r>
            <a:r>
              <a:rPr lang="en-US" sz="1800" dirty="0" smtClean="0"/>
              <a:t> la </a:t>
            </a:r>
            <a:r>
              <a:rPr lang="en-US" sz="1800" dirty="0" err="1" smtClean="0"/>
              <a:t>realizzazione</a:t>
            </a:r>
            <a:r>
              <a:rPr lang="en-US" sz="1800" dirty="0" smtClean="0"/>
              <a:t> del </a:t>
            </a:r>
            <a:r>
              <a:rPr lang="en-US" sz="1800" dirty="0" err="1" smtClean="0"/>
              <a:t>programma</a:t>
            </a:r>
            <a:r>
              <a:rPr lang="en-US" sz="1800" dirty="0" smtClean="0"/>
              <a:t> anti-p. La </a:t>
            </a:r>
            <a:r>
              <a:rPr lang="en-US" sz="1800" dirty="0" err="1" smtClean="0"/>
              <a:t>sigla</a:t>
            </a:r>
            <a:r>
              <a:rPr lang="en-US" sz="1800" dirty="0" smtClean="0"/>
              <a:t> </a:t>
            </a:r>
            <a:r>
              <a:rPr lang="en-US" sz="1800" dirty="0" err="1" smtClean="0"/>
              <a:t>italiana</a:t>
            </a:r>
            <a:r>
              <a:rPr lang="en-US" sz="1800" dirty="0" smtClean="0"/>
              <a:t> </a:t>
            </a:r>
            <a:r>
              <a:rPr lang="en-US" sz="1800" dirty="0" err="1" smtClean="0"/>
              <a:t>è</a:t>
            </a:r>
            <a:r>
              <a:rPr lang="en-US" sz="1800" dirty="0" smtClean="0"/>
              <a:t> </a:t>
            </a:r>
            <a:r>
              <a:rPr lang="en-US" sz="1800" b="1" u="sng" dirty="0" err="1" smtClean="0"/>
              <a:t>chiusa</a:t>
            </a:r>
            <a:r>
              <a:rPr lang="en-US" sz="1800" dirty="0"/>
              <a:t> </a:t>
            </a:r>
            <a:r>
              <a:rPr lang="en-US" sz="1800" dirty="0" smtClean="0"/>
              <a:t>e </a:t>
            </a:r>
            <a:r>
              <a:rPr lang="en-US" sz="1800" dirty="0" err="1" smtClean="0"/>
              <a:t>dovrà</a:t>
            </a:r>
            <a:r>
              <a:rPr lang="en-US" sz="1800" dirty="0" smtClean="0"/>
              <a:t> </a:t>
            </a:r>
            <a:r>
              <a:rPr lang="en-US" sz="1800" dirty="0" err="1" smtClean="0"/>
              <a:t>passare</a:t>
            </a:r>
            <a:r>
              <a:rPr lang="en-US" sz="1800" dirty="0" smtClean="0"/>
              <a:t> </a:t>
            </a:r>
            <a:r>
              <a:rPr lang="en-US" sz="1800" dirty="0" err="1" smtClean="0"/>
              <a:t>il</a:t>
            </a:r>
            <a:r>
              <a:rPr lang="en-US" sz="1800" dirty="0" smtClean="0"/>
              <a:t> </a:t>
            </a:r>
            <a:r>
              <a:rPr lang="en-US" sz="1800" dirty="0" err="1" smtClean="0"/>
              <a:t>vaglio</a:t>
            </a:r>
            <a:r>
              <a:rPr lang="en-US" sz="1800" dirty="0" smtClean="0"/>
              <a:t> </a:t>
            </a:r>
            <a:r>
              <a:rPr lang="en-US" sz="1800" dirty="0" err="1" smtClean="0"/>
              <a:t>della</a:t>
            </a:r>
            <a:r>
              <a:rPr lang="en-US" sz="1800" dirty="0" smtClean="0"/>
              <a:t> </a:t>
            </a:r>
            <a:r>
              <a:rPr lang="en-US" sz="1800" dirty="0" err="1" smtClean="0"/>
              <a:t>commissione</a:t>
            </a:r>
            <a:r>
              <a:rPr lang="en-US" sz="1800" dirty="0" smtClean="0"/>
              <a:t> come un </a:t>
            </a:r>
            <a:r>
              <a:rPr lang="en-US" sz="1800" dirty="0" err="1" smtClean="0"/>
              <a:t>nuovo</a:t>
            </a:r>
            <a:r>
              <a:rPr lang="en-US" sz="1800" dirty="0" smtClean="0"/>
              <a:t> </a:t>
            </a:r>
            <a:r>
              <a:rPr lang="en-US" sz="1800" dirty="0" err="1" smtClean="0"/>
              <a:t>esperimento</a:t>
            </a:r>
            <a:r>
              <a:rPr lang="en-US" sz="1800" dirty="0" smtClean="0"/>
              <a:t> se la </a:t>
            </a:r>
            <a:r>
              <a:rPr lang="en-US" sz="1800" dirty="0" err="1" smtClean="0"/>
              <a:t>situazione</a:t>
            </a:r>
            <a:r>
              <a:rPr lang="en-US" sz="1800" dirty="0" smtClean="0"/>
              <a:t> di FAIR </a:t>
            </a:r>
            <a:r>
              <a:rPr lang="en-US" sz="1800" dirty="0" err="1" smtClean="0"/>
              <a:t>cambierà</a:t>
            </a:r>
            <a:endParaRPr lang="en-US" sz="1800" dirty="0" smtClean="0"/>
          </a:p>
          <a:p>
            <a:r>
              <a:rPr lang="en-US" sz="1800" dirty="0" err="1" smtClean="0"/>
              <a:t>Progetto</a:t>
            </a:r>
            <a:r>
              <a:rPr lang="en-US" sz="1800" dirty="0" smtClean="0"/>
              <a:t> di </a:t>
            </a:r>
            <a:r>
              <a:rPr lang="en-US" sz="1800" dirty="0" err="1" smtClean="0"/>
              <a:t>orologio</a:t>
            </a:r>
            <a:r>
              <a:rPr lang="en-US" sz="1800" dirty="0" smtClean="0"/>
              <a:t> </a:t>
            </a:r>
            <a:r>
              <a:rPr lang="en-US" sz="1800" dirty="0" err="1" smtClean="0"/>
              <a:t>atomico</a:t>
            </a:r>
            <a:r>
              <a:rPr lang="en-US" sz="1800" dirty="0" smtClean="0"/>
              <a:t> al </a:t>
            </a:r>
            <a:r>
              <a:rPr lang="en-US" sz="1800" dirty="0" err="1" smtClean="0"/>
              <a:t>Torio</a:t>
            </a:r>
            <a:r>
              <a:rPr lang="en-US" sz="1800" dirty="0" smtClean="0"/>
              <a:t>: </a:t>
            </a:r>
            <a:r>
              <a:rPr lang="en-US" sz="1800" dirty="0" err="1" smtClean="0"/>
              <a:t>dubbi</a:t>
            </a:r>
            <a:r>
              <a:rPr lang="en-US" sz="1800" dirty="0" smtClean="0"/>
              <a:t> </a:t>
            </a:r>
            <a:r>
              <a:rPr lang="en-US" sz="1800" dirty="0" err="1" smtClean="0"/>
              <a:t>sull’esistenza</a:t>
            </a:r>
            <a:r>
              <a:rPr lang="en-US" sz="1800" dirty="0" smtClean="0"/>
              <a:t> del </a:t>
            </a:r>
            <a:r>
              <a:rPr lang="en-US" sz="1800" dirty="0" err="1" smtClean="0"/>
              <a:t>livello</a:t>
            </a:r>
            <a:r>
              <a:rPr lang="en-US" sz="1800" dirty="0" smtClean="0"/>
              <a:t> </a:t>
            </a:r>
            <a:r>
              <a:rPr lang="en-US" sz="1800" dirty="0" err="1" smtClean="0"/>
              <a:t>atomico</a:t>
            </a:r>
            <a:r>
              <a:rPr lang="en-US" sz="1800" dirty="0" smtClean="0"/>
              <a:t> di </a:t>
            </a:r>
            <a:r>
              <a:rPr lang="en-US" sz="1800" dirty="0" err="1" smtClean="0"/>
              <a:t>interesse</a:t>
            </a:r>
            <a:r>
              <a:rPr lang="en-US" sz="1800" dirty="0" smtClean="0"/>
              <a:t>, ma </a:t>
            </a:r>
            <a:r>
              <a:rPr lang="en-US" sz="1800" dirty="0" err="1" smtClean="0"/>
              <a:t>si</a:t>
            </a:r>
            <a:r>
              <a:rPr lang="en-US" sz="1800" dirty="0" smtClean="0"/>
              <a:t> </a:t>
            </a:r>
            <a:r>
              <a:rPr lang="en-US" sz="1800" dirty="0" err="1" smtClean="0"/>
              <a:t>pensa</a:t>
            </a:r>
            <a:r>
              <a:rPr lang="en-US" sz="1800" dirty="0" smtClean="0"/>
              <a:t> di </a:t>
            </a:r>
            <a:r>
              <a:rPr lang="en-US" sz="1800" dirty="0" err="1" smtClean="0"/>
              <a:t>proseguire</a:t>
            </a:r>
            <a:r>
              <a:rPr lang="en-US" sz="1800" dirty="0" smtClean="0"/>
              <a:t> lo studio. </a:t>
            </a:r>
            <a:r>
              <a:rPr lang="en-US" sz="1800" dirty="0"/>
              <a:t> </a:t>
            </a:r>
            <a:r>
              <a:rPr lang="en-US" sz="1800" dirty="0" smtClean="0"/>
              <a:t>La </a:t>
            </a:r>
            <a:r>
              <a:rPr lang="en-US" sz="1800" dirty="0" err="1" smtClean="0"/>
              <a:t>sez</a:t>
            </a:r>
            <a:r>
              <a:rPr lang="en-US" sz="1800" dirty="0" smtClean="0"/>
              <a:t>. di </a:t>
            </a:r>
            <a:r>
              <a:rPr lang="en-US" sz="1800" dirty="0" err="1" smtClean="0"/>
              <a:t>Genova</a:t>
            </a:r>
            <a:r>
              <a:rPr lang="en-US" sz="1800" dirty="0" smtClean="0"/>
              <a:t> </a:t>
            </a:r>
            <a:r>
              <a:rPr lang="en-US" sz="1800" dirty="0" err="1" smtClean="0"/>
              <a:t>prende</a:t>
            </a:r>
            <a:r>
              <a:rPr lang="en-US" sz="1800" dirty="0" smtClean="0"/>
              <a:t> </a:t>
            </a:r>
            <a:r>
              <a:rPr lang="en-US" sz="1800" dirty="0" err="1" smtClean="0"/>
              <a:t>impegno</a:t>
            </a:r>
            <a:r>
              <a:rPr lang="en-US" sz="1800" dirty="0" smtClean="0"/>
              <a:t> </a:t>
            </a:r>
            <a:r>
              <a:rPr lang="en-US" sz="1800" dirty="0" err="1" smtClean="0"/>
              <a:t>su</a:t>
            </a:r>
            <a:r>
              <a:rPr lang="en-US" sz="1800" dirty="0" smtClean="0"/>
              <a:t> </a:t>
            </a:r>
            <a:r>
              <a:rPr lang="en-US" sz="1800" dirty="0" err="1" smtClean="0"/>
              <a:t>realizzazione</a:t>
            </a:r>
            <a:r>
              <a:rPr lang="en-US" sz="1800" dirty="0" smtClean="0"/>
              <a:t> </a:t>
            </a:r>
            <a:r>
              <a:rPr lang="en-US" sz="1800" dirty="0" err="1" smtClean="0"/>
              <a:t>bolometri</a:t>
            </a:r>
            <a:r>
              <a:rPr lang="en-US" sz="1800" dirty="0" smtClean="0"/>
              <a:t> per test </a:t>
            </a:r>
            <a:r>
              <a:rPr lang="en-US" sz="1800" dirty="0" err="1" smtClean="0"/>
              <a:t>ai</a:t>
            </a:r>
            <a:r>
              <a:rPr lang="en-US" sz="1800" dirty="0" smtClean="0"/>
              <a:t> LNL (</a:t>
            </a:r>
            <a:r>
              <a:rPr lang="en-US" sz="1800" dirty="0" err="1" smtClean="0"/>
              <a:t>progetto</a:t>
            </a:r>
            <a:r>
              <a:rPr lang="en-US" sz="1800" dirty="0" smtClean="0"/>
              <a:t> </a:t>
            </a:r>
            <a:r>
              <a:rPr lang="en-US" sz="1800" dirty="0" err="1" smtClean="0"/>
              <a:t>su</a:t>
            </a:r>
            <a:r>
              <a:rPr lang="en-US" sz="1800" dirty="0" smtClean="0"/>
              <a:t> </a:t>
            </a:r>
            <a:r>
              <a:rPr lang="en-US" sz="1800" dirty="0" err="1" smtClean="0"/>
              <a:t>fondi</a:t>
            </a:r>
            <a:r>
              <a:rPr lang="en-US" sz="1800" dirty="0" smtClean="0"/>
              <a:t> </a:t>
            </a:r>
            <a:r>
              <a:rPr lang="en-US" sz="1800" dirty="0" err="1" smtClean="0"/>
              <a:t>premiali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MOF A ALICE </a:t>
            </a:r>
            <a:r>
              <a:rPr lang="en-US" sz="1800" dirty="0" err="1" smtClean="0"/>
              <a:t>pagati</a:t>
            </a:r>
            <a:r>
              <a:rPr lang="en-US" sz="1800" dirty="0" smtClean="0"/>
              <a:t>, MOF B solo in parte, con </a:t>
            </a:r>
            <a:r>
              <a:rPr lang="en-US" sz="1800" dirty="0" err="1" smtClean="0"/>
              <a:t>contributi</a:t>
            </a:r>
            <a:r>
              <a:rPr lang="en-US" sz="1800" dirty="0" smtClean="0"/>
              <a:t> </a:t>
            </a:r>
            <a:r>
              <a:rPr lang="en-US" sz="1800" i="1" dirty="0" smtClean="0"/>
              <a:t>in kind</a:t>
            </a:r>
            <a:r>
              <a:rPr lang="en-US" sz="1800" dirty="0" smtClean="0"/>
              <a:t>, </a:t>
            </a:r>
            <a:r>
              <a:rPr lang="en-US" sz="1800" dirty="0" err="1" smtClean="0"/>
              <a:t>difficoltà</a:t>
            </a:r>
            <a:r>
              <a:rPr lang="en-US" sz="1800" dirty="0" smtClean="0"/>
              <a:t> a </a:t>
            </a:r>
            <a:r>
              <a:rPr lang="en-US" sz="1800" dirty="0" err="1" smtClean="0"/>
              <a:t>causa</a:t>
            </a:r>
            <a:r>
              <a:rPr lang="en-US" sz="1800" dirty="0" smtClean="0"/>
              <a:t> </a:t>
            </a:r>
            <a:r>
              <a:rPr lang="en-US" sz="1800" dirty="0" err="1" smtClean="0"/>
              <a:t>delle</a:t>
            </a:r>
            <a:r>
              <a:rPr lang="en-US" sz="1800" dirty="0" smtClean="0"/>
              <a:t> </a:t>
            </a:r>
            <a:r>
              <a:rPr lang="en-US" sz="1800" dirty="0" err="1" smtClean="0"/>
              <a:t>variazioni</a:t>
            </a:r>
            <a:r>
              <a:rPr lang="en-US" sz="1800" dirty="0" smtClean="0"/>
              <a:t> del </a:t>
            </a:r>
            <a:r>
              <a:rPr lang="en-US" sz="1800" dirty="0" err="1" smtClean="0"/>
              <a:t>cambio</a:t>
            </a:r>
            <a:r>
              <a:rPr lang="en-US" sz="1800" dirty="0" smtClean="0"/>
              <a:t> CHF/</a:t>
            </a:r>
            <a:r>
              <a:rPr lang="en-US" sz="1800" dirty="0" smtClean="0"/>
              <a:t>€</a:t>
            </a:r>
            <a:endParaRPr lang="en-US" sz="1800" dirty="0"/>
          </a:p>
          <a:p>
            <a:r>
              <a:rPr lang="en-US" sz="1800" dirty="0" err="1"/>
              <a:t>Possibilità</a:t>
            </a:r>
            <a:r>
              <a:rPr lang="en-US" sz="1800" dirty="0"/>
              <a:t> di </a:t>
            </a:r>
            <a:r>
              <a:rPr lang="en-US" sz="1800" i="1" dirty="0" err="1"/>
              <a:t>crowdfunding</a:t>
            </a:r>
            <a:r>
              <a:rPr lang="en-US" sz="1800" dirty="0"/>
              <a:t> </a:t>
            </a:r>
            <a:r>
              <a:rPr lang="en-US" sz="1800" dirty="0" err="1"/>
              <a:t>esplorata</a:t>
            </a:r>
            <a:r>
              <a:rPr lang="en-US" sz="1800" dirty="0"/>
              <a:t> da AEGIS (primo </a:t>
            </a:r>
            <a:r>
              <a:rPr lang="en-US" sz="1800" dirty="0" err="1"/>
              <a:t>caso</a:t>
            </a:r>
            <a:r>
              <a:rPr lang="en-US" sz="1800" dirty="0"/>
              <a:t>?)</a:t>
            </a:r>
          </a:p>
          <a:p>
            <a:pPr marL="69850" indent="0">
              <a:buNone/>
            </a:pPr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66476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random/>
      </p:transition>
    </mc:Choice>
    <mc:Fallback xmlns="">
      <p:transition xmlns:p14="http://schemas.microsoft.com/office/powerpoint/2010/main" spd="slow">
        <p:random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comunicazioni</a:t>
            </a:r>
            <a:r>
              <a:rPr lang="en-US" sz="2800" dirty="0" smtClean="0"/>
              <a:t> </a:t>
            </a:r>
            <a:r>
              <a:rPr lang="en-US" sz="2800" dirty="0" err="1" smtClean="0"/>
              <a:t>presidente</a:t>
            </a:r>
            <a:r>
              <a:rPr lang="en-US" sz="2800" dirty="0" smtClean="0"/>
              <a:t> di CSN3 – 2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3/11/2015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Rosario Turrisi       Padova - Linea Scientifica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F340A-E558-B347-B613-966564EF5E5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09599" y="1214888"/>
            <a:ext cx="8015817" cy="5313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27305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charset="0"/>
              <a:buChar char="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7305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charset="0"/>
              <a:buChar char="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7305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charset="0"/>
              <a:buChar char="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7305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charset="0"/>
              <a:buChar char="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7305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charset="0"/>
              <a:buChar char="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 smtClean="0"/>
              <a:t>Collaborazione</a:t>
            </a:r>
            <a:r>
              <a:rPr lang="en-US" sz="1800" dirty="0" smtClean="0"/>
              <a:t> </a:t>
            </a:r>
            <a:r>
              <a:rPr lang="en-US" sz="1800" dirty="0" err="1" smtClean="0"/>
              <a:t>Giappone</a:t>
            </a:r>
            <a:r>
              <a:rPr lang="en-US" sz="1800" dirty="0" smtClean="0"/>
              <a:t>-Italia:</a:t>
            </a:r>
          </a:p>
          <a:p>
            <a:pPr lvl="1"/>
            <a:r>
              <a:rPr lang="en-US" sz="1400" dirty="0" err="1" smtClean="0"/>
              <a:t>Incontro</a:t>
            </a:r>
            <a:r>
              <a:rPr lang="en-US" sz="1400" dirty="0" smtClean="0"/>
              <a:t> in </a:t>
            </a:r>
            <a:r>
              <a:rPr lang="en-US" sz="1400" dirty="0" err="1" smtClean="0"/>
              <a:t>Giappone</a:t>
            </a:r>
            <a:r>
              <a:rPr lang="en-US" sz="1400" dirty="0" smtClean="0"/>
              <a:t> </a:t>
            </a:r>
            <a:r>
              <a:rPr lang="en-US" sz="1400" dirty="0" err="1" smtClean="0"/>
              <a:t>nel</a:t>
            </a:r>
            <a:r>
              <a:rPr lang="en-US" sz="1400" dirty="0" smtClean="0"/>
              <a:t> 2016</a:t>
            </a:r>
          </a:p>
          <a:p>
            <a:pPr lvl="1"/>
            <a:r>
              <a:rPr lang="en-US" sz="1400" dirty="0" err="1" smtClean="0"/>
              <a:t>Costituito</a:t>
            </a:r>
            <a:r>
              <a:rPr lang="en-US" sz="1400" dirty="0" smtClean="0"/>
              <a:t> </a:t>
            </a:r>
            <a:r>
              <a:rPr lang="en-US" sz="1400" dirty="0" err="1" smtClean="0"/>
              <a:t>comitato</a:t>
            </a:r>
            <a:r>
              <a:rPr lang="en-US" sz="1400" dirty="0" smtClean="0"/>
              <a:t> per </a:t>
            </a:r>
            <a:r>
              <a:rPr lang="en-US" sz="1400" dirty="0" err="1" smtClean="0"/>
              <a:t>l’organizzazione</a:t>
            </a:r>
            <a:r>
              <a:rPr lang="en-US" sz="1400" dirty="0" smtClean="0"/>
              <a:t> (</a:t>
            </a:r>
            <a:r>
              <a:rPr lang="en-US" sz="1400" dirty="0" err="1" smtClean="0"/>
              <a:t>logistica</a:t>
            </a:r>
            <a:r>
              <a:rPr lang="en-US" sz="1400" dirty="0" smtClean="0"/>
              <a:t> e </a:t>
            </a:r>
            <a:r>
              <a:rPr lang="en-US" sz="1400" dirty="0" err="1" smtClean="0"/>
              <a:t>scientifica</a:t>
            </a:r>
            <a:r>
              <a:rPr lang="en-US" sz="1400" dirty="0" smtClean="0"/>
              <a:t>) INFN: </a:t>
            </a:r>
            <a:r>
              <a:rPr lang="en-US" sz="1400" dirty="0" err="1" smtClean="0"/>
              <a:t>i</a:t>
            </a:r>
            <a:r>
              <a:rPr lang="en-US" sz="1400" dirty="0" smtClean="0"/>
              <a:t> </a:t>
            </a:r>
            <a:r>
              <a:rPr lang="en-US" sz="1400" dirty="0" err="1" smtClean="0"/>
              <a:t>coordinatori</a:t>
            </a:r>
            <a:r>
              <a:rPr lang="en-US" sz="1400" dirty="0" smtClean="0"/>
              <a:t> </a:t>
            </a:r>
            <a:r>
              <a:rPr lang="en-US" sz="1400" dirty="0" err="1" smtClean="0"/>
              <a:t>dei</a:t>
            </a:r>
            <a:r>
              <a:rPr lang="en-US" sz="1400" dirty="0" smtClean="0"/>
              <a:t> 4 </a:t>
            </a:r>
            <a:r>
              <a:rPr lang="en-US" sz="1400" dirty="0" err="1" smtClean="0"/>
              <a:t>laboratori</a:t>
            </a:r>
            <a:r>
              <a:rPr lang="en-US" sz="1400" dirty="0" smtClean="0"/>
              <a:t> </a:t>
            </a:r>
            <a:r>
              <a:rPr lang="en-US" sz="1400" dirty="0" err="1" smtClean="0"/>
              <a:t>nazionali</a:t>
            </a:r>
            <a:r>
              <a:rPr lang="en-US" sz="1400" dirty="0" smtClean="0"/>
              <a:t> (</a:t>
            </a:r>
            <a:r>
              <a:rPr lang="en-US" sz="1400" dirty="0" err="1" smtClean="0"/>
              <a:t>Fantoni</a:t>
            </a:r>
            <a:r>
              <a:rPr lang="en-US" sz="1400" dirty="0" smtClean="0"/>
              <a:t>, </a:t>
            </a:r>
            <a:r>
              <a:rPr lang="en-US" sz="1400" dirty="0" err="1" smtClean="0"/>
              <a:t>Corradi</a:t>
            </a:r>
            <a:r>
              <a:rPr lang="en-US" sz="1400" dirty="0" smtClean="0"/>
              <a:t>, </a:t>
            </a:r>
            <a:r>
              <a:rPr lang="en-US" sz="1400" dirty="0" err="1" smtClean="0"/>
              <a:t>Formicola</a:t>
            </a:r>
            <a:r>
              <a:rPr lang="en-US" sz="1400" dirty="0" smtClean="0"/>
              <a:t>, </a:t>
            </a:r>
            <a:r>
              <a:rPr lang="en-US" sz="1400" dirty="0" err="1" smtClean="0"/>
              <a:t>Santonocito</a:t>
            </a:r>
            <a:r>
              <a:rPr lang="en-US" sz="1400" dirty="0" smtClean="0"/>
              <a:t>) </a:t>
            </a:r>
            <a:r>
              <a:rPr lang="en-US" sz="1400" dirty="0" err="1" smtClean="0"/>
              <a:t>più</a:t>
            </a:r>
            <a:r>
              <a:rPr lang="en-US" sz="1400" dirty="0" smtClean="0"/>
              <a:t> E. </a:t>
            </a:r>
            <a:r>
              <a:rPr lang="en-US" sz="1400" dirty="0" err="1" smtClean="0"/>
              <a:t>Scapparone</a:t>
            </a:r>
            <a:endParaRPr lang="en-US" sz="1400" dirty="0" smtClean="0"/>
          </a:p>
          <a:p>
            <a:r>
              <a:rPr lang="en-US" sz="1800" dirty="0" err="1" smtClean="0"/>
              <a:t>Nappi</a:t>
            </a:r>
            <a:r>
              <a:rPr lang="en-US" sz="1800" dirty="0" smtClean="0"/>
              <a:t> </a:t>
            </a:r>
            <a:r>
              <a:rPr lang="en-US" sz="1800" dirty="0" smtClean="0"/>
              <a:t>e </a:t>
            </a:r>
            <a:r>
              <a:rPr lang="en-US" sz="1800" dirty="0" err="1" smtClean="0"/>
              <a:t>Taiuti</a:t>
            </a:r>
            <a:r>
              <a:rPr lang="en-US" sz="1800" dirty="0" smtClean="0"/>
              <a:t> in </a:t>
            </a:r>
            <a:r>
              <a:rPr lang="en-US" sz="1800" dirty="0" err="1" smtClean="0"/>
              <a:t>visita</a:t>
            </a:r>
            <a:r>
              <a:rPr lang="en-US" sz="1800" dirty="0" smtClean="0"/>
              <a:t> ad AGATA a GANIL in </a:t>
            </a:r>
            <a:r>
              <a:rPr lang="en-US" sz="1800" dirty="0" err="1" smtClean="0"/>
              <a:t>ottobre</a:t>
            </a:r>
            <a:endParaRPr lang="en-US" sz="1800" dirty="0" smtClean="0"/>
          </a:p>
          <a:p>
            <a:r>
              <a:rPr lang="en-US" sz="1800" dirty="0" smtClean="0"/>
              <a:t>Piano </a:t>
            </a:r>
            <a:r>
              <a:rPr lang="en-US" sz="1800" dirty="0" err="1" smtClean="0"/>
              <a:t>Triennale</a:t>
            </a:r>
            <a:r>
              <a:rPr lang="en-US" sz="1800" dirty="0" smtClean="0"/>
              <a:t>: 3-4 </a:t>
            </a:r>
            <a:r>
              <a:rPr lang="en-US" sz="1800" dirty="0" err="1" smtClean="0"/>
              <a:t>dicembre</a:t>
            </a:r>
            <a:r>
              <a:rPr lang="en-US" sz="1800" dirty="0"/>
              <a:t> </a:t>
            </a:r>
            <a:r>
              <a:rPr lang="en-US" sz="1800" dirty="0" err="1" smtClean="0"/>
              <a:t>presso</a:t>
            </a:r>
            <a:r>
              <a:rPr lang="en-US" sz="1800" dirty="0" smtClean="0"/>
              <a:t> </a:t>
            </a:r>
            <a:r>
              <a:rPr lang="en-US" sz="1800" dirty="0" err="1" smtClean="0"/>
              <a:t>il</a:t>
            </a:r>
            <a:r>
              <a:rPr lang="en-US" sz="1800" dirty="0" smtClean="0"/>
              <a:t> </a:t>
            </a:r>
            <a:r>
              <a:rPr lang="en-US" sz="1800" dirty="0" err="1" smtClean="0"/>
              <a:t>centro</a:t>
            </a:r>
            <a:r>
              <a:rPr lang="en-US" sz="1800" dirty="0" smtClean="0"/>
              <a:t> </a:t>
            </a:r>
            <a:r>
              <a:rPr lang="en-US" sz="1800" dirty="0" err="1" smtClean="0"/>
              <a:t>congressi</a:t>
            </a:r>
            <a:r>
              <a:rPr lang="en-US" sz="1800" dirty="0" smtClean="0"/>
              <a:t> ‘’Le </a:t>
            </a:r>
            <a:r>
              <a:rPr lang="en-US" sz="1800" dirty="0" err="1" smtClean="0"/>
              <a:t>Ciminiere</a:t>
            </a:r>
            <a:r>
              <a:rPr lang="en-US" sz="1800" dirty="0" smtClean="0"/>
              <a:t>’’ di Catania</a:t>
            </a:r>
          </a:p>
          <a:p>
            <a:r>
              <a:rPr lang="en-US" sz="1800" dirty="0" err="1"/>
              <a:t>Prossimo</a:t>
            </a:r>
            <a:r>
              <a:rPr lang="en-US" sz="1800" dirty="0"/>
              <a:t> meeting LEA-COLLIGA meeting in Italia</a:t>
            </a:r>
          </a:p>
          <a:p>
            <a:r>
              <a:rPr lang="en-US" sz="1800" dirty="0" err="1"/>
              <a:t>Successo</a:t>
            </a:r>
            <a:r>
              <a:rPr lang="en-US" sz="1800" dirty="0"/>
              <a:t> per la </a:t>
            </a:r>
            <a:r>
              <a:rPr lang="en-US" sz="1800" dirty="0" err="1"/>
              <a:t>scuola</a:t>
            </a:r>
            <a:r>
              <a:rPr lang="en-US" sz="1800" dirty="0"/>
              <a:t> di </a:t>
            </a:r>
            <a:r>
              <a:rPr lang="en-US" sz="1800" dirty="0" err="1"/>
              <a:t>fisica</a:t>
            </a:r>
            <a:r>
              <a:rPr lang="en-US" sz="1800" dirty="0"/>
              <a:t> </a:t>
            </a:r>
            <a:r>
              <a:rPr lang="en-US" sz="1800" dirty="0" err="1"/>
              <a:t>nucleare</a:t>
            </a:r>
            <a:r>
              <a:rPr lang="en-US" sz="1800" dirty="0"/>
              <a:t> per </a:t>
            </a:r>
            <a:r>
              <a:rPr lang="en-US" sz="1800" dirty="0" err="1"/>
              <a:t>giovani</a:t>
            </a:r>
            <a:r>
              <a:rPr lang="en-US" sz="1800" dirty="0"/>
              <a:t> </a:t>
            </a:r>
            <a:r>
              <a:rPr lang="en-US" sz="1800" dirty="0" err="1"/>
              <a:t>tenuta</a:t>
            </a:r>
            <a:r>
              <a:rPr lang="en-US" sz="1800" dirty="0"/>
              <a:t> a Pisa:</a:t>
            </a:r>
          </a:p>
          <a:p>
            <a:pPr lvl="1"/>
            <a:r>
              <a:rPr lang="en-US" sz="1400" dirty="0" err="1"/>
              <a:t>oltre</a:t>
            </a:r>
            <a:r>
              <a:rPr lang="en-US" sz="1400" dirty="0"/>
              <a:t> 150 </a:t>
            </a:r>
            <a:r>
              <a:rPr lang="en-US" sz="1400" dirty="0" err="1"/>
              <a:t>partecipanti</a:t>
            </a:r>
            <a:endParaRPr lang="en-US" sz="1400" dirty="0"/>
          </a:p>
          <a:p>
            <a:pPr lvl="1"/>
            <a:r>
              <a:rPr lang="en-US" sz="1400" dirty="0" err="1"/>
              <a:t>finanziamenti</a:t>
            </a:r>
            <a:r>
              <a:rPr lang="en-US" sz="1400" dirty="0"/>
              <a:t> da INFN (CSN) e </a:t>
            </a:r>
            <a:r>
              <a:rPr lang="en-US" sz="1400" dirty="0" err="1"/>
              <a:t>Università</a:t>
            </a:r>
            <a:endParaRPr lang="en-US" sz="1400" dirty="0"/>
          </a:p>
          <a:p>
            <a:pPr lvl="1"/>
            <a:r>
              <a:rPr lang="en-US" sz="1400" dirty="0"/>
              <a:t>tutor ‘’</a:t>
            </a:r>
            <a:r>
              <a:rPr lang="en-US" sz="1400" dirty="0" err="1"/>
              <a:t>generali</a:t>
            </a:r>
            <a:r>
              <a:rPr lang="en-US" sz="1400" dirty="0"/>
              <a:t>’’ + tutor per </a:t>
            </a:r>
            <a:r>
              <a:rPr lang="en-US" sz="1400" dirty="0" err="1"/>
              <a:t>chiarimenti</a:t>
            </a:r>
            <a:r>
              <a:rPr lang="en-US" sz="1400" dirty="0"/>
              <a:t> </a:t>
            </a:r>
            <a:r>
              <a:rPr lang="en-US" sz="1400" dirty="0" err="1"/>
              <a:t>nella</a:t>
            </a:r>
            <a:r>
              <a:rPr lang="en-US" sz="1400" dirty="0"/>
              <a:t> lingua </a:t>
            </a:r>
            <a:r>
              <a:rPr lang="en-US" sz="1400" dirty="0" err="1"/>
              <a:t>dei</a:t>
            </a:r>
            <a:r>
              <a:rPr lang="en-US" sz="1400" dirty="0"/>
              <a:t> </a:t>
            </a:r>
            <a:r>
              <a:rPr lang="en-US" sz="1400" dirty="0" err="1"/>
              <a:t>partecipanti</a:t>
            </a:r>
            <a:endParaRPr lang="en-US" sz="1400" dirty="0"/>
          </a:p>
          <a:p>
            <a:pPr lvl="1"/>
            <a:r>
              <a:rPr lang="en-US" sz="1400" dirty="0" err="1"/>
              <a:t>Partecipazione</a:t>
            </a:r>
            <a:r>
              <a:rPr lang="en-US" sz="1400" dirty="0"/>
              <a:t> </a:t>
            </a:r>
            <a:r>
              <a:rPr lang="en-US" sz="1400" dirty="0" err="1"/>
              <a:t>dei</a:t>
            </a:r>
            <a:r>
              <a:rPr lang="en-US" sz="1400" dirty="0"/>
              <a:t> </a:t>
            </a:r>
            <a:r>
              <a:rPr lang="en-US" sz="1400" dirty="0" err="1"/>
              <a:t>capiscuola</a:t>
            </a:r>
            <a:r>
              <a:rPr lang="en-US" sz="1400" dirty="0"/>
              <a:t> del </a:t>
            </a:r>
            <a:r>
              <a:rPr lang="en-US" sz="1400" dirty="0" err="1"/>
              <a:t>settore</a:t>
            </a:r>
            <a:r>
              <a:rPr lang="en-US" sz="1400" dirty="0"/>
              <a:t> (B. Jonson, I. </a:t>
            </a:r>
            <a:r>
              <a:rPr lang="en-US" sz="1400" dirty="0" err="1"/>
              <a:t>Tanihata</a:t>
            </a:r>
            <a:r>
              <a:rPr lang="en-US" sz="1400" dirty="0"/>
              <a:t>)</a:t>
            </a:r>
          </a:p>
          <a:p>
            <a:pPr lvl="1"/>
            <a:r>
              <a:rPr lang="en-US" sz="1400" dirty="0" err="1"/>
              <a:t>visita</a:t>
            </a:r>
            <a:r>
              <a:rPr lang="en-US" sz="1400" dirty="0"/>
              <a:t> </a:t>
            </a:r>
            <a:r>
              <a:rPr lang="en-US" sz="1400" dirty="0" err="1"/>
              <a:t>ai</a:t>
            </a:r>
            <a:r>
              <a:rPr lang="en-US" sz="1400" dirty="0"/>
              <a:t> LNL</a:t>
            </a:r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95761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random/>
      </p:transition>
    </mc:Choice>
    <mc:Fallback xmlns="">
      <p:transition xmlns:p14="http://schemas.microsoft.com/office/powerpoint/2010/main" spd="slow">
        <p:random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Pop.thmx</Template>
  <TotalTime>14591</TotalTime>
  <Words>1845</Words>
  <Application>Microsoft Macintosh PowerPoint</Application>
  <PresentationFormat>On-screen Show (4:3)</PresentationFormat>
  <Paragraphs>269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Urban Pop</vt:lpstr>
      <vt:lpstr>CSN3: Relazione sulla riunione di bilancio 2015 (e qualche considerazione)</vt:lpstr>
      <vt:lpstr>Agenda della riunione</vt:lpstr>
      <vt:lpstr>Esperimenti in CSN3</vt:lpstr>
      <vt:lpstr>I numeri del personale</vt:lpstr>
      <vt:lpstr>STATISTICHE</vt:lpstr>
      <vt:lpstr>Esperimenti in CSN3</vt:lpstr>
      <vt:lpstr>comunicazioni Membro di G.E.</vt:lpstr>
      <vt:lpstr>comunicazioni presidente di CSN3 – 1</vt:lpstr>
      <vt:lpstr>comunicazioni presidente di CSN3 – 2</vt:lpstr>
      <vt:lpstr>Alcune questioni specifiche - 1</vt:lpstr>
      <vt:lpstr>Alcune questioni specifiche - 2</vt:lpstr>
      <vt:lpstr>Bilancio – LE cifre</vt:lpstr>
      <vt:lpstr>Bilancio – fattori d’impatto</vt:lpstr>
      <vt:lpstr>Esempi di ‘’vittime’’</vt:lpstr>
      <vt:lpstr>Convenzione INFN-CIRA</vt:lpstr>
      <vt:lpstr>Convenzione INFN-CIRA</vt:lpstr>
      <vt:lpstr>Convenzione INFN-CIRA</vt:lpstr>
      <vt:lpstr>Convenzione INFN-CIRA</vt:lpstr>
      <vt:lpstr>Nuove iniziative </vt:lpstr>
      <vt:lpstr>Da A. D’orazio – presentazione in csn3 Dedicata a h2020</vt:lpstr>
      <vt:lpstr>Da A. D’orazio – presentazione in csn3 Dedicata a h2020</vt:lpstr>
      <vt:lpstr>Punti ‘’caldi’’ (pescati da WN)</vt:lpstr>
      <vt:lpstr>possibili suggerimenti…</vt:lpstr>
      <vt:lpstr> Grazie dell’attenzione</vt:lpstr>
      <vt:lpstr>gruppo 3 a pd</vt:lpstr>
    </vt:vector>
  </TitlesOfParts>
  <Manager/>
  <Company>INFN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Relazione Bilancio CSN3</dc:title>
  <dc:subject/>
  <dc:creator>Rosario Turrisi</dc:creator>
  <cp:keywords/>
  <dc:description/>
  <cp:lastModifiedBy>Rosario Turrisi</cp:lastModifiedBy>
  <cp:revision>345</cp:revision>
  <dcterms:created xsi:type="dcterms:W3CDTF">2012-12-11T15:59:18Z</dcterms:created>
  <dcterms:modified xsi:type="dcterms:W3CDTF">2015-10-27T16:50:24Z</dcterms:modified>
  <cp:category/>
</cp:coreProperties>
</file>