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0"/>
  </p:notesMasterIdLst>
  <p:handoutMasterIdLst>
    <p:handoutMasterId r:id="rId41"/>
  </p:handoutMasterIdLst>
  <p:sldIdLst>
    <p:sldId id="547" r:id="rId3"/>
    <p:sldId id="672" r:id="rId4"/>
    <p:sldId id="671" r:id="rId5"/>
    <p:sldId id="685" r:id="rId6"/>
    <p:sldId id="644" r:id="rId7"/>
    <p:sldId id="673" r:id="rId8"/>
    <p:sldId id="686" r:id="rId9"/>
    <p:sldId id="717" r:id="rId10"/>
    <p:sldId id="718" r:id="rId11"/>
    <p:sldId id="705" r:id="rId12"/>
    <p:sldId id="719" r:id="rId13"/>
    <p:sldId id="720" r:id="rId14"/>
    <p:sldId id="706" r:id="rId15"/>
    <p:sldId id="716" r:id="rId16"/>
    <p:sldId id="707" r:id="rId17"/>
    <p:sldId id="708" r:id="rId18"/>
    <p:sldId id="701" r:id="rId19"/>
    <p:sldId id="652" r:id="rId20"/>
    <p:sldId id="721" r:id="rId21"/>
    <p:sldId id="675" r:id="rId22"/>
    <p:sldId id="676" r:id="rId23"/>
    <p:sldId id="684" r:id="rId24"/>
    <p:sldId id="571" r:id="rId25"/>
    <p:sldId id="689" r:id="rId26"/>
    <p:sldId id="727" r:id="rId27"/>
    <p:sldId id="728" r:id="rId28"/>
    <p:sldId id="725" r:id="rId29"/>
    <p:sldId id="724" r:id="rId30"/>
    <p:sldId id="691" r:id="rId31"/>
    <p:sldId id="692" r:id="rId32"/>
    <p:sldId id="693" r:id="rId33"/>
    <p:sldId id="694" r:id="rId34"/>
    <p:sldId id="710" r:id="rId35"/>
    <p:sldId id="711" r:id="rId36"/>
    <p:sldId id="712" r:id="rId37"/>
    <p:sldId id="713" r:id="rId38"/>
    <p:sldId id="715" r:id="rId39"/>
  </p:sldIdLst>
  <p:sldSz cx="9906000" cy="6858000" type="A4"/>
  <p:notesSz cx="6781800" cy="9918700"/>
  <p:defaultTextStyle>
    <a:defPPr>
      <a:defRPr lang="it-IT"/>
    </a:defPPr>
    <a:lvl1pPr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buClr>
        <a:srgbClr val="FFE107"/>
      </a:buClr>
      <a:buFont typeface="Wingdings" pitchFamily="-102" charset="2"/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5pPr>
    <a:lvl6pPr marL="22860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6pPr>
    <a:lvl7pPr marL="27432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7pPr>
    <a:lvl8pPr marL="32004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8pPr>
    <a:lvl9pPr marL="3657600" algn="l" defTabSz="457200" rtl="0" eaLnBrk="1" latinLnBrk="0" hangingPunct="1">
      <a:defRPr sz="1600" i="1" u="sng" kern="1200">
        <a:solidFill>
          <a:schemeClr val="bg1"/>
        </a:solidFill>
        <a:latin typeface="Verdana" pitchFamily="-10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66FFFF"/>
    <a:srgbClr val="C5B502"/>
    <a:srgbClr val="FFCC66"/>
    <a:srgbClr val="A50021"/>
    <a:srgbClr val="66CCFF"/>
    <a:srgbClr val="FF8000"/>
    <a:srgbClr val="FAE400"/>
    <a:srgbClr val="FFFF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3" autoAdjust="0"/>
    <p:restoredTop sz="90297" autoAdjust="0"/>
  </p:normalViewPr>
  <p:slideViewPr>
    <p:cSldViewPr snapToGrid="0">
      <p:cViewPr varScale="1">
        <p:scale>
          <a:sx n="86" d="100"/>
          <a:sy n="86" d="100"/>
        </p:scale>
        <p:origin x="-1392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261" y="-82"/>
      </p:cViewPr>
      <p:guideLst>
        <p:guide orient="horz" pos="3124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3400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9972A141-3843-AE4B-A5F1-2FAEB5A35C6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823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765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50888" y="763588"/>
            <a:ext cx="5289550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30750"/>
            <a:ext cx="4959350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8475"/>
            <a:ext cx="29765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88475"/>
            <a:ext cx="29765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Wingdings" charset="2"/>
              <a:buNone/>
              <a:defRPr sz="1200" i="0" u="none">
                <a:latin typeface="Verdana" charset="0"/>
              </a:defRPr>
            </a:lvl1pPr>
          </a:lstStyle>
          <a:p>
            <a:pPr>
              <a:defRPr/>
            </a:pPr>
            <a:fld id="{8862771C-25A2-254B-A250-4E2D697DB9C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2811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53082" y="394734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406650" y="3416300"/>
            <a:ext cx="3136900" cy="476250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None/>
              <a:defRPr>
                <a:latin typeface="Verdana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593185" y="6356350"/>
            <a:ext cx="2311400" cy="365125"/>
          </a:xfrm>
          <a:custGeom>
            <a:avLst/>
            <a:gdLst>
              <a:gd name="connsiteX0" fmla="*/ 0 w 2311400"/>
              <a:gd name="connsiteY0" fmla="*/ 0 h 365125"/>
              <a:gd name="connsiteX1" fmla="*/ 2311400 w 2311400"/>
              <a:gd name="connsiteY1" fmla="*/ 0 h 365125"/>
              <a:gd name="connsiteX2" fmla="*/ 2311400 w 2311400"/>
              <a:gd name="connsiteY2" fmla="*/ 365125 h 365125"/>
              <a:gd name="connsiteX3" fmla="*/ 0 w 2311400"/>
              <a:gd name="connsiteY3" fmla="*/ 365125 h 365125"/>
              <a:gd name="connsiteX4" fmla="*/ 0 w 23114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1400" h="365125">
                <a:moveTo>
                  <a:pt x="0" y="0"/>
                </a:moveTo>
                <a:lnTo>
                  <a:pt x="2311400" y="0"/>
                </a:lnTo>
                <a:lnTo>
                  <a:pt x="23114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200" i="0" u="none">
                <a:solidFill>
                  <a:schemeClr val="tx1"/>
                </a:solidFill>
              </a:defRPr>
            </a:lvl1pPr>
          </a:lstStyle>
          <a:p>
            <a:fld id="{104610D0-73BC-F949-BFBE-2A2E3FC01F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17"/>
          <p:cNvSpPr txBox="1">
            <a:spLocks noChangeArrowheads="1"/>
          </p:cNvSpPr>
          <p:nvPr userDrawn="1"/>
        </p:nvSpPr>
        <p:spPr bwMode="auto">
          <a:xfrm>
            <a:off x="537877" y="6438973"/>
            <a:ext cx="88601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10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L. </a:t>
            </a:r>
            <a:r>
              <a:rPr lang="en-US" sz="10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Ratti</a:t>
            </a:r>
            <a:r>
              <a:rPr lang="en-US" sz="10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,</a:t>
            </a:r>
            <a:r>
              <a:rPr lang="en-US" sz="1000" i="0" u="none" baseline="0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“New detectors for light sources”, </a:t>
            </a:r>
            <a:r>
              <a:rPr lang="en-US" sz="10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INFN workshop on Future Detectors,</a:t>
            </a:r>
            <a:r>
              <a:rPr lang="en-US" sz="1000" i="0" u="none" baseline="0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0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16 – 18 December 2015, Torino, Italy</a:t>
            </a:r>
            <a:endParaRPr lang="en-US" sz="1000" b="1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 userDrawn="1"/>
        </p:nvSpPr>
        <p:spPr bwMode="auto">
          <a:xfrm>
            <a:off x="9321292" y="6388974"/>
            <a:ext cx="472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BC95CE6-4FD9-314C-8EF5-FEBCB241E456}" type="slidenum">
              <a:rPr lang="en-US" sz="1400" i="0" u="none" smtClean="0">
                <a:solidFill>
                  <a:srgbClr val="16165D"/>
                </a:solidFill>
                <a:latin typeface="Comic Sans MS" charset="0"/>
                <a:cs typeface="Comic Sans MS" charset="0"/>
              </a:rPr>
              <a:pPr eaLnBrk="1" hangingPunct="1">
                <a:defRPr/>
              </a:pPr>
              <a:t>‹#›</a:t>
            </a:fld>
            <a:endParaRPr lang="en-US" sz="1400" i="0" u="none" dirty="0" smtClean="0">
              <a:solidFill>
                <a:srgbClr val="16165D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0"/>
            <a:ext cx="9936163" cy="720725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pic>
        <p:nvPicPr>
          <p:cNvPr id="3" name="Picture 2" descr="logo2_IFD2015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" y="6225920"/>
            <a:ext cx="786493" cy="61199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Rectangle 1123"/>
          <p:cNvSpPr>
            <a:spLocks noChangeArrowheads="1"/>
          </p:cNvSpPr>
          <p:nvPr userDrawn="1"/>
        </p:nvSpPr>
        <p:spPr bwMode="auto">
          <a:xfrm>
            <a:off x="83009" y="5961188"/>
            <a:ext cx="9774766" cy="876300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 dirty="0">
              <a:latin typeface="Verdan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FontTx/>
              <a:buNone/>
              <a:defRPr sz="1400" i="0" u="none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6374" name="Rectangle 70"/>
          <p:cNvSpPr>
            <a:spLocks noChangeArrowheads="1"/>
          </p:cNvSpPr>
          <p:nvPr userDrawn="1"/>
        </p:nvSpPr>
        <p:spPr bwMode="auto">
          <a:xfrm flipH="1">
            <a:off x="1612900" y="2667000"/>
            <a:ext cx="5638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>
              <a:latin typeface="Verdana" charset="0"/>
            </a:endParaRPr>
          </a:p>
        </p:txBody>
      </p:sp>
      <p:sp>
        <p:nvSpPr>
          <p:cNvPr id="226379" name="Rectangle 75"/>
          <p:cNvSpPr>
            <a:spLocks noChangeArrowheads="1"/>
          </p:cNvSpPr>
          <p:nvPr userDrawn="1"/>
        </p:nvSpPr>
        <p:spPr bwMode="auto">
          <a:xfrm flipH="1">
            <a:off x="5219700" y="3416300"/>
            <a:ext cx="3670300" cy="1651000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>
              <a:latin typeface="Verdan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jp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4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emf"/><Relationship Id="rId8" Type="http://schemas.openxmlformats.org/officeDocument/2006/relationships/oleObject" Target="../embeddings/oleObject1.bin"/><Relationship Id="rId9" Type="http://schemas.openxmlformats.org/officeDocument/2006/relationships/image" Target="../media/image30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27.pn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4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50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51.emf"/><Relationship Id="rId8" Type="http://schemas.openxmlformats.org/officeDocument/2006/relationships/image" Target="../media/image5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-6"/>
            <a:ext cx="9936163" cy="1980714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910618" y="649567"/>
            <a:ext cx="8174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0" u="none" dirty="0" smtClean="0">
                <a:latin typeface="Comic Sans MS"/>
                <a:cs typeface="Comic Sans MS"/>
              </a:rPr>
              <a:t>New detectors for light sources</a:t>
            </a:r>
            <a:endParaRPr lang="en-US" sz="3600" i="0" u="none" dirty="0">
              <a:latin typeface="Comic Sans MS"/>
              <a:cs typeface="Comic Sans MS"/>
            </a:endParaRPr>
          </a:p>
        </p:txBody>
      </p:sp>
      <p:sp>
        <p:nvSpPr>
          <p:cNvPr id="13" name="Text Box 1046"/>
          <p:cNvSpPr txBox="1">
            <a:spLocks noChangeArrowheads="1"/>
          </p:cNvSpPr>
          <p:nvPr/>
        </p:nvSpPr>
        <p:spPr bwMode="auto">
          <a:xfrm>
            <a:off x="153447" y="2297921"/>
            <a:ext cx="3882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Lodovico</a:t>
            </a:r>
            <a:r>
              <a:rPr lang="en-US" sz="2400" b="1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sz="2400" b="1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Ratti</a:t>
            </a:r>
            <a:endParaRPr lang="it-IT" sz="2400" b="1" i="0" u="none" baseline="30000" dirty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14" name="Text Box 1047"/>
          <p:cNvSpPr txBox="1">
            <a:spLocks noChangeArrowheads="1"/>
          </p:cNvSpPr>
          <p:nvPr/>
        </p:nvSpPr>
        <p:spPr bwMode="auto">
          <a:xfrm>
            <a:off x="153447" y="2769458"/>
            <a:ext cx="506521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Università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sz="1400" i="0" u="none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degli</a:t>
            </a:r>
            <a:r>
              <a:rPr lang="en-US" sz="14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sz="1400" i="0" u="none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Studi</a:t>
            </a:r>
            <a:r>
              <a:rPr lang="en-US" sz="14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di 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Pavia and INFN Pavia</a:t>
            </a:r>
          </a:p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lodovico.ratti@unipv.it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16" name="Picture 6" descr="Unipv-logo.png"/>
          <p:cNvPicPr>
            <a:picLocks noChangeAspect="1"/>
          </p:cNvPicPr>
          <p:nvPr/>
        </p:nvPicPr>
        <p:blipFill>
          <a:blip r:embed="rId3">
            <a:alphaModFix amt="40000"/>
          </a:blip>
          <a:srcRect/>
          <a:stretch>
            <a:fillRect/>
          </a:stretch>
        </p:blipFill>
        <p:spPr bwMode="auto">
          <a:xfrm>
            <a:off x="228038" y="3860604"/>
            <a:ext cx="1763991" cy="169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ogo2_IFD2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68" y="2413753"/>
            <a:ext cx="4672674" cy="3635998"/>
          </a:xfrm>
          <a:prstGeom prst="rect">
            <a:avLst/>
          </a:prstGeom>
          <a:effectLst>
            <a:reflection stA="48000" endPos="18000" dist="50800" dir="5400000" sy="-100000" algn="bl" rotWithShape="0"/>
          </a:effectLst>
        </p:spPr>
      </p:pic>
      <p:pic>
        <p:nvPicPr>
          <p:cNvPr id="2" name="Picture 1" descr="Infn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39" y="3985846"/>
            <a:ext cx="1980000" cy="1458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Signal compression with the AGIPD channel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sp>
        <p:nvSpPr>
          <p:cNvPr id="101378" name="Rectangle 7"/>
          <p:cNvSpPr>
            <a:spLocks noChangeArrowheads="1"/>
          </p:cNvSpPr>
          <p:nvPr/>
        </p:nvSpPr>
        <p:spPr bwMode="auto">
          <a:xfrm>
            <a:off x="9107488" y="908050"/>
            <a:ext cx="798512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Clr>
                <a:srgbClr val="FFE107"/>
              </a:buClr>
              <a:buFont typeface="Wingdings" charset="0"/>
              <a:buNone/>
            </a:pPr>
            <a:endParaRPr lang="en-US" sz="1600" i="1" u="sng">
              <a:solidFill>
                <a:schemeClr val="bg1"/>
              </a:solidFill>
              <a:latin typeface="Verdana" charset="0"/>
            </a:endParaRPr>
          </a:p>
        </p:txBody>
      </p:sp>
      <p:grpSp>
        <p:nvGrpSpPr>
          <p:cNvPr id="101379" name="Group 12"/>
          <p:cNvGrpSpPr>
            <a:grpSpLocks/>
          </p:cNvGrpSpPr>
          <p:nvPr/>
        </p:nvGrpSpPr>
        <p:grpSpPr bwMode="auto">
          <a:xfrm>
            <a:off x="211138" y="1050925"/>
            <a:ext cx="8874125" cy="4159250"/>
            <a:chOff x="384169" y="1520751"/>
            <a:chExt cx="8874063" cy="4160112"/>
          </a:xfrm>
        </p:grpSpPr>
        <p:pic>
          <p:nvPicPr>
            <p:cNvPr id="1013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69" y="1520751"/>
              <a:ext cx="7801563" cy="3959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98" name="Rectangle 4"/>
            <p:cNvSpPr>
              <a:spLocks noChangeArrowheads="1"/>
            </p:cNvSpPr>
            <p:nvPr/>
          </p:nvSpPr>
          <p:spPr bwMode="auto">
            <a:xfrm>
              <a:off x="3265239" y="2050802"/>
              <a:ext cx="338398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1399" name="Rectangle 6"/>
            <p:cNvSpPr>
              <a:spLocks noChangeArrowheads="1"/>
            </p:cNvSpPr>
            <p:nvPr/>
          </p:nvSpPr>
          <p:spPr bwMode="auto">
            <a:xfrm>
              <a:off x="8459402" y="4256742"/>
              <a:ext cx="798830" cy="122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1400" name="Rectangle 8"/>
            <p:cNvSpPr>
              <a:spLocks noChangeArrowheads="1"/>
            </p:cNvSpPr>
            <p:nvPr/>
          </p:nvSpPr>
          <p:spPr bwMode="auto">
            <a:xfrm>
              <a:off x="4547570" y="3098819"/>
              <a:ext cx="3638161" cy="25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1401" name="Rectangle 9"/>
            <p:cNvSpPr>
              <a:spLocks noChangeArrowheads="1"/>
            </p:cNvSpPr>
            <p:nvPr/>
          </p:nvSpPr>
          <p:spPr bwMode="auto">
            <a:xfrm>
              <a:off x="2229627" y="3985564"/>
              <a:ext cx="3995980" cy="1547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1402" name="Rectangle 10"/>
            <p:cNvSpPr>
              <a:spLocks noChangeArrowheads="1"/>
            </p:cNvSpPr>
            <p:nvPr/>
          </p:nvSpPr>
          <p:spPr bwMode="auto">
            <a:xfrm>
              <a:off x="2332049" y="3908463"/>
              <a:ext cx="986165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1403" name="Rectangle 11"/>
            <p:cNvSpPr>
              <a:spLocks noChangeArrowheads="1"/>
            </p:cNvSpPr>
            <p:nvPr/>
          </p:nvSpPr>
          <p:spPr bwMode="auto">
            <a:xfrm>
              <a:off x="1009687" y="4600863"/>
              <a:ext cx="986165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</p:grpSp>
      <p:pic>
        <p:nvPicPr>
          <p:cNvPr id="10138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098550"/>
            <a:ext cx="43307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Box 10"/>
          <p:cNvSpPr txBox="1">
            <a:spLocks noChangeArrowheads="1"/>
          </p:cNvSpPr>
          <p:nvPr/>
        </p:nvSpPr>
        <p:spPr bwMode="auto">
          <a:xfrm>
            <a:off x="5557838" y="4564063"/>
            <a:ext cx="27908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 dirty="0">
                <a:solidFill>
                  <a:srgbClr val="161645"/>
                </a:solidFill>
                <a:latin typeface="Comic Sans MS" charset="0"/>
                <a:cs typeface="Comic Sans MS" charset="0"/>
              </a:rPr>
              <a:t># of photons</a:t>
            </a:r>
          </a:p>
        </p:txBody>
      </p:sp>
      <p:sp>
        <p:nvSpPr>
          <p:cNvPr id="101382" name="TextBox 10"/>
          <p:cNvSpPr txBox="1">
            <a:spLocks noChangeArrowheads="1"/>
          </p:cNvSpPr>
          <p:nvPr/>
        </p:nvSpPr>
        <p:spPr bwMode="auto">
          <a:xfrm rot="-5400000">
            <a:off x="3473450" y="2778125"/>
            <a:ext cx="278923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 dirty="0">
                <a:solidFill>
                  <a:srgbClr val="161645"/>
                </a:solidFill>
                <a:latin typeface="Comic Sans MS" charset="0"/>
                <a:cs typeface="Comic Sans MS" charset="0"/>
              </a:rPr>
              <a:t>Output voltage</a:t>
            </a:r>
          </a:p>
        </p:txBody>
      </p:sp>
      <p:sp>
        <p:nvSpPr>
          <p:cNvPr id="101383" name="TextBox 10"/>
          <p:cNvSpPr txBox="1">
            <a:spLocks noChangeArrowheads="1"/>
          </p:cNvSpPr>
          <p:nvPr/>
        </p:nvSpPr>
        <p:spPr bwMode="auto">
          <a:xfrm>
            <a:off x="5351463" y="1195388"/>
            <a:ext cx="701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C1</a:t>
            </a:r>
          </a:p>
        </p:txBody>
      </p:sp>
      <p:sp>
        <p:nvSpPr>
          <p:cNvPr id="101384" name="TextBox 10"/>
          <p:cNvSpPr txBox="1">
            <a:spLocks noChangeArrowheads="1"/>
          </p:cNvSpPr>
          <p:nvPr/>
        </p:nvSpPr>
        <p:spPr bwMode="auto">
          <a:xfrm>
            <a:off x="6267450" y="1395413"/>
            <a:ext cx="91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u="none" dirty="0">
                <a:solidFill>
                  <a:srgbClr val="161645"/>
                </a:solidFill>
                <a:latin typeface="Comic Sans MS" charset="0"/>
                <a:cs typeface="Comic Sans MS" charset="0"/>
              </a:rPr>
              <a:t>C1+C2</a:t>
            </a:r>
          </a:p>
        </p:txBody>
      </p:sp>
      <p:sp>
        <p:nvSpPr>
          <p:cNvPr id="101385" name="TextBox 10"/>
          <p:cNvSpPr txBox="1">
            <a:spLocks noChangeArrowheads="1"/>
          </p:cNvSpPr>
          <p:nvPr/>
        </p:nvSpPr>
        <p:spPr bwMode="auto">
          <a:xfrm>
            <a:off x="7583488" y="10985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C1+C2+C3</a:t>
            </a:r>
          </a:p>
        </p:txBody>
      </p:sp>
      <p:cxnSp>
        <p:nvCxnSpPr>
          <p:cNvPr id="101386" name="Straight Arrow Connector 20"/>
          <p:cNvCxnSpPr>
            <a:cxnSpLocks noChangeShapeType="1"/>
          </p:cNvCxnSpPr>
          <p:nvPr/>
        </p:nvCxnSpPr>
        <p:spPr bwMode="auto">
          <a:xfrm flipH="1">
            <a:off x="5351463" y="1541463"/>
            <a:ext cx="255587" cy="814387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cxnSp>
        <p:nvCxnSpPr>
          <p:cNvPr id="101387" name="Straight Arrow Connector 22"/>
          <p:cNvCxnSpPr>
            <a:cxnSpLocks noChangeShapeType="1"/>
          </p:cNvCxnSpPr>
          <p:nvPr/>
        </p:nvCxnSpPr>
        <p:spPr bwMode="auto">
          <a:xfrm flipH="1">
            <a:off x="6053138" y="1765300"/>
            <a:ext cx="550862" cy="590550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cxnSp>
        <p:nvCxnSpPr>
          <p:cNvPr id="101388" name="Straight Arrow Connector 24"/>
          <p:cNvCxnSpPr>
            <a:cxnSpLocks noChangeShapeType="1"/>
          </p:cNvCxnSpPr>
          <p:nvPr/>
        </p:nvCxnSpPr>
        <p:spPr bwMode="auto">
          <a:xfrm flipH="1">
            <a:off x="7950200" y="1468438"/>
            <a:ext cx="336550" cy="663575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pic>
        <p:nvPicPr>
          <p:cNvPr id="101389" name="Picture 14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1974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0" name="TextBox 10"/>
          <p:cNvSpPr txBox="1">
            <a:spLocks noChangeArrowheads="1"/>
          </p:cNvSpPr>
          <p:nvPr/>
        </p:nvSpPr>
        <p:spPr bwMode="auto">
          <a:xfrm>
            <a:off x="706438" y="5119688"/>
            <a:ext cx="8818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Adaptive gain integration: the gain is changed as soon as the full dynamic range of the readout channel is reached – three different gain levels</a:t>
            </a:r>
          </a:p>
        </p:txBody>
      </p:sp>
      <p:pic>
        <p:nvPicPr>
          <p:cNvPr id="101391" name="Picture 14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8420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2" name="TextBox 10"/>
          <p:cNvSpPr txBox="1">
            <a:spLocks noChangeArrowheads="1"/>
          </p:cNvSpPr>
          <p:nvPr/>
        </p:nvSpPr>
        <p:spPr bwMode="auto">
          <a:xfrm>
            <a:off x="714375" y="5764213"/>
            <a:ext cx="8818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The same output voltage can be obtained with three different input signals </a:t>
            </a:r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  <a:sym typeface="Wingdings" charset="0"/>
              </a:rPr>
              <a:t></a:t>
            </a:r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 need for storing the gain setting information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5118100" y="2827338"/>
            <a:ext cx="3700463" cy="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4311650" y="3625851"/>
            <a:ext cx="1800225" cy="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5400000">
            <a:off x="4751387" y="3633788"/>
            <a:ext cx="1800225" cy="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132512" y="3602038"/>
            <a:ext cx="1800225" cy="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6386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The LPD detector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102402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98901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10"/>
          <p:cNvSpPr txBox="1">
            <a:spLocks noChangeArrowheads="1"/>
          </p:cNvSpPr>
          <p:nvPr/>
        </p:nvSpPr>
        <p:spPr bwMode="auto">
          <a:xfrm>
            <a:off x="696913" y="911225"/>
            <a:ext cx="881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The LPD (large pixel detector) is under development at the Rutherford Appleton Laboratory (RAL) in UK</a:t>
            </a:r>
          </a:p>
        </p:txBody>
      </p:sp>
      <p:pic>
        <p:nvPicPr>
          <p:cNvPr id="102404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63353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Box 10"/>
          <p:cNvSpPr txBox="1">
            <a:spLocks noChangeArrowheads="1"/>
          </p:cNvSpPr>
          <p:nvPr/>
        </p:nvSpPr>
        <p:spPr bwMode="auto">
          <a:xfrm>
            <a:off x="706438" y="1555750"/>
            <a:ext cx="88185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Megapixel camera organized in so called supermodules of 256x256 pixels each – 8 chips (8x32 pixel each) bump bonded to a 128x32 pixel sensor, 2x8 of these tiles used to construct a supermodule</a:t>
            </a:r>
          </a:p>
        </p:txBody>
      </p:sp>
      <p:pic>
        <p:nvPicPr>
          <p:cNvPr id="102406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56381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TextBox 10"/>
          <p:cNvSpPr txBox="1">
            <a:spLocks noChangeArrowheads="1"/>
          </p:cNvSpPr>
          <p:nvPr/>
        </p:nvSpPr>
        <p:spPr bwMode="auto">
          <a:xfrm>
            <a:off x="714375" y="2486025"/>
            <a:ext cx="5153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Relatively large cell pitch, 500 um, mostly to make room for in-pixel storage capacitors </a:t>
            </a:r>
          </a:p>
        </p:txBody>
      </p:sp>
      <p:pic>
        <p:nvPicPr>
          <p:cNvPr id="102408" name="Picture 4" descr="897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600325"/>
            <a:ext cx="280828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2289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0" name="TextBox 10"/>
          <p:cNvSpPr txBox="1">
            <a:spLocks noChangeArrowheads="1"/>
          </p:cNvSpPr>
          <p:nvPr/>
        </p:nvSpPr>
        <p:spPr bwMode="auto">
          <a:xfrm>
            <a:off x="703263" y="3151188"/>
            <a:ext cx="515461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Use of an interposing layer to adapt the pitch of the sensor to the readout pitch </a:t>
            </a:r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  <a:sym typeface="Wingdings" charset="0"/>
              </a:rPr>
              <a:t> more flexibility, further shield against radiation but more parasitics at the front-end input ( noise) </a:t>
            </a:r>
            <a:endParaRPr lang="en-US" sz="1800" i="0" u="none">
              <a:solidFill>
                <a:srgbClr val="161645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02411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73233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2" name="TextBox 10"/>
          <p:cNvSpPr txBox="1">
            <a:spLocks noChangeArrowheads="1"/>
          </p:cNvSpPr>
          <p:nvPr/>
        </p:nvSpPr>
        <p:spPr bwMode="auto">
          <a:xfrm>
            <a:off x="712788" y="4654550"/>
            <a:ext cx="5154612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The elementary cell of the readout chip is based on three different channels operated in parallel, each with its own gain setting and followed by its own analog pipeline</a:t>
            </a:r>
          </a:p>
        </p:txBody>
      </p:sp>
    </p:spTree>
    <p:extLst>
      <p:ext uri="{BB962C8B-B14F-4D97-AF65-F5344CB8AC3E}">
        <p14:creationId xmlns:p14="http://schemas.microsoft.com/office/powerpoint/2010/main" val="389976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0"/>
            <a:ext cx="9906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013200" y="808038"/>
            <a:ext cx="5734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Koch </a:t>
            </a: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et al., </a:t>
            </a: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“</a:t>
            </a: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Performance of an LPD prototype detector at MHz frame rates under Synchrotron and FEL </a:t>
            </a: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radiation”</a:t>
            </a: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, </a:t>
            </a: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2013 JINST 8 C11001.</a:t>
            </a:r>
            <a:endParaRPr lang="en-US" sz="1200" i="0" u="none" dirty="0">
              <a:solidFill>
                <a:srgbClr val="000066"/>
              </a:solidFill>
              <a:latin typeface="Comic Sans MS"/>
              <a:cs typeface="Comic Sans MS"/>
            </a:endParaRPr>
          </a:p>
        </p:txBody>
      </p:sp>
      <p:sp>
        <p:nvSpPr>
          <p:cNvPr id="103427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The LPD readout chip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1450" y="4967288"/>
            <a:ext cx="3024188" cy="738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preamplifier with configurable gain and gain stages operated in parallel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59150" y="5194300"/>
            <a:ext cx="3830638" cy="95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512 deep analog pipelines, one for each of the three parallel paths; may be merged together in case the flux can be managed with a single channel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582025" y="5902325"/>
            <a:ext cx="1323975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serialization and output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32663" y="4948238"/>
            <a:ext cx="1454150" cy="738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16 ADCs per chip serving 8x32 channels</a:t>
            </a:r>
          </a:p>
        </p:txBody>
      </p:sp>
      <p:cxnSp>
        <p:nvCxnSpPr>
          <p:cNvPr id="103432" name="Straight Arrow Connector 9"/>
          <p:cNvCxnSpPr>
            <a:cxnSpLocks noChangeShapeType="1"/>
          </p:cNvCxnSpPr>
          <p:nvPr/>
        </p:nvCxnSpPr>
        <p:spPr bwMode="auto">
          <a:xfrm flipV="1">
            <a:off x="1352550" y="3933825"/>
            <a:ext cx="490538" cy="989013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cxnSp>
        <p:nvCxnSpPr>
          <p:cNvPr id="103433" name="Straight Arrow Connector 14"/>
          <p:cNvCxnSpPr>
            <a:cxnSpLocks noChangeShapeType="1"/>
          </p:cNvCxnSpPr>
          <p:nvPr/>
        </p:nvCxnSpPr>
        <p:spPr bwMode="auto">
          <a:xfrm flipH="1" flipV="1">
            <a:off x="5191125" y="4675188"/>
            <a:ext cx="82550" cy="477837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cxnSp>
        <p:nvCxnSpPr>
          <p:cNvPr id="103434" name="Straight Arrow Connector 16"/>
          <p:cNvCxnSpPr>
            <a:cxnSpLocks noChangeShapeType="1"/>
          </p:cNvCxnSpPr>
          <p:nvPr/>
        </p:nvCxnSpPr>
        <p:spPr bwMode="auto">
          <a:xfrm flipV="1">
            <a:off x="7950200" y="3913188"/>
            <a:ext cx="179388" cy="990600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cxnSp>
        <p:nvCxnSpPr>
          <p:cNvPr id="103435" name="Straight Arrow Connector 18"/>
          <p:cNvCxnSpPr>
            <a:cxnSpLocks noChangeShapeType="1"/>
          </p:cNvCxnSpPr>
          <p:nvPr/>
        </p:nvCxnSpPr>
        <p:spPr bwMode="auto">
          <a:xfrm flipH="1" flipV="1">
            <a:off x="9142413" y="4903788"/>
            <a:ext cx="177800" cy="801687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2884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5"/>
          <p:cNvGrpSpPr>
            <a:grpSpLocks/>
          </p:cNvGrpSpPr>
          <p:nvPr/>
        </p:nvGrpSpPr>
        <p:grpSpPr bwMode="auto">
          <a:xfrm>
            <a:off x="0" y="1429188"/>
            <a:ext cx="9906000" cy="3176588"/>
            <a:chOff x="0" y="1746852"/>
            <a:chExt cx="9906000" cy="3176752"/>
          </a:xfrm>
        </p:grpSpPr>
        <p:pic>
          <p:nvPicPr>
            <p:cNvPr id="10446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46852"/>
              <a:ext cx="9906000" cy="317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5" name="Rectangle 4"/>
            <p:cNvSpPr>
              <a:spLocks noChangeArrowheads="1"/>
            </p:cNvSpPr>
            <p:nvPr/>
          </p:nvSpPr>
          <p:spPr bwMode="auto">
            <a:xfrm>
              <a:off x="3297733" y="1746852"/>
              <a:ext cx="6606679" cy="3176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buClr>
                  <a:srgbClr val="FFE107"/>
                </a:buClr>
                <a:buFont typeface="Wingdings" charset="0"/>
                <a:buNone/>
              </a:pPr>
              <a:endParaRPr lang="en-US" sz="1600" i="1" u="sng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104450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Signal compression with the LPD readout channel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10445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951351"/>
            <a:ext cx="43322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Box 10"/>
          <p:cNvSpPr txBox="1">
            <a:spLocks noChangeArrowheads="1"/>
          </p:cNvSpPr>
          <p:nvPr/>
        </p:nvSpPr>
        <p:spPr bwMode="auto">
          <a:xfrm rot="-5400000">
            <a:off x="3084513" y="2645213"/>
            <a:ext cx="27892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 dirty="0">
                <a:solidFill>
                  <a:srgbClr val="161645"/>
                </a:solidFill>
                <a:latin typeface="Comic Sans MS" charset="0"/>
                <a:cs typeface="Comic Sans MS" charset="0"/>
              </a:rPr>
              <a:t>Output voltage</a:t>
            </a:r>
          </a:p>
        </p:txBody>
      </p:sp>
      <p:sp>
        <p:nvSpPr>
          <p:cNvPr id="104454" name="TextBox 10"/>
          <p:cNvSpPr txBox="1">
            <a:spLocks noChangeArrowheads="1"/>
          </p:cNvSpPr>
          <p:nvPr/>
        </p:nvSpPr>
        <p:spPr bwMode="auto">
          <a:xfrm>
            <a:off x="4962525" y="1062476"/>
            <a:ext cx="701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 dirty="0">
                <a:solidFill>
                  <a:srgbClr val="161645"/>
                </a:solidFill>
                <a:latin typeface="Comic Sans MS" charset="0"/>
                <a:cs typeface="Comic Sans MS" charset="0"/>
              </a:rPr>
              <a:t>x100</a:t>
            </a:r>
          </a:p>
        </p:txBody>
      </p:sp>
      <p:sp>
        <p:nvSpPr>
          <p:cNvPr id="104455" name="TextBox 11"/>
          <p:cNvSpPr txBox="1">
            <a:spLocks noChangeArrowheads="1"/>
          </p:cNvSpPr>
          <p:nvPr/>
        </p:nvSpPr>
        <p:spPr bwMode="auto">
          <a:xfrm>
            <a:off x="6221413" y="1473638"/>
            <a:ext cx="70008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x10</a:t>
            </a:r>
          </a:p>
        </p:txBody>
      </p:sp>
      <p:cxnSp>
        <p:nvCxnSpPr>
          <p:cNvPr id="104456" name="Straight Arrow Connector 12"/>
          <p:cNvCxnSpPr>
            <a:cxnSpLocks noChangeShapeType="1"/>
          </p:cNvCxnSpPr>
          <p:nvPr/>
        </p:nvCxnSpPr>
        <p:spPr bwMode="auto">
          <a:xfrm flipH="1">
            <a:off x="5664200" y="1816538"/>
            <a:ext cx="800100" cy="549275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sp>
        <p:nvSpPr>
          <p:cNvPr id="104457" name="TextBox 13"/>
          <p:cNvSpPr txBox="1">
            <a:spLocks noChangeArrowheads="1"/>
          </p:cNvSpPr>
          <p:nvPr/>
        </p:nvSpPr>
        <p:spPr bwMode="auto">
          <a:xfrm>
            <a:off x="8367713" y="2222938"/>
            <a:ext cx="70008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x1</a:t>
            </a:r>
          </a:p>
        </p:txBody>
      </p:sp>
      <p:cxnSp>
        <p:nvCxnSpPr>
          <p:cNvPr id="104458" name="Straight Arrow Connector 14"/>
          <p:cNvCxnSpPr>
            <a:cxnSpLocks noChangeShapeType="1"/>
          </p:cNvCxnSpPr>
          <p:nvPr/>
        </p:nvCxnSpPr>
        <p:spPr bwMode="auto">
          <a:xfrm flipH="1" flipV="1">
            <a:off x="7721600" y="2243576"/>
            <a:ext cx="798513" cy="122237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pic>
        <p:nvPicPr>
          <p:cNvPr id="104459" name="Picture 14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5064563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0" name="TextBox 10"/>
          <p:cNvSpPr txBox="1">
            <a:spLocks noChangeArrowheads="1"/>
          </p:cNvSpPr>
          <p:nvPr/>
        </p:nvSpPr>
        <p:spPr bwMode="auto">
          <a:xfrm>
            <a:off x="706438" y="4986776"/>
            <a:ext cx="8818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Multiple gain concept: three parallel channels with different gain – only the largest signal at the output of a non saturated channel is preserved </a:t>
            </a:r>
          </a:p>
        </p:txBody>
      </p:sp>
      <p:cxnSp>
        <p:nvCxnSpPr>
          <p:cNvPr id="104461" name="Straight Arrow Connector 17"/>
          <p:cNvCxnSpPr>
            <a:cxnSpLocks noChangeShapeType="1"/>
          </p:cNvCxnSpPr>
          <p:nvPr/>
        </p:nvCxnSpPr>
        <p:spPr bwMode="auto">
          <a:xfrm flipH="1">
            <a:off x="4962525" y="1438713"/>
            <a:ext cx="206375" cy="585788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pic>
        <p:nvPicPr>
          <p:cNvPr id="104462" name="Picture 14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688451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3" name="TextBox 10"/>
          <p:cNvSpPr txBox="1">
            <a:spLocks noChangeArrowheads="1"/>
          </p:cNvSpPr>
          <p:nvPr/>
        </p:nvSpPr>
        <p:spPr bwMode="auto">
          <a:xfrm>
            <a:off x="714375" y="5610663"/>
            <a:ext cx="8818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A veto system is used for efficient usage of the available memory cells – data storage is inhibited in case of an unsuccessful experiment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067150" y="4344571"/>
            <a:ext cx="27908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0" u="none" dirty="0">
                <a:solidFill>
                  <a:srgbClr val="161645"/>
                </a:solidFill>
                <a:latin typeface="Comic Sans MS" charset="0"/>
                <a:cs typeface="Comic Sans MS" charset="0"/>
              </a:rPr>
              <a:t># of photons</a:t>
            </a:r>
          </a:p>
        </p:txBody>
      </p:sp>
    </p:spTree>
    <p:extLst>
      <p:ext uri="{BB962C8B-B14F-4D97-AF65-F5344CB8AC3E}">
        <p14:creationId xmlns:p14="http://schemas.microsoft.com/office/powerpoint/2010/main" val="35591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  <a:sym typeface="Symbol" charset="0"/>
              </a:rPr>
              <a:t>The DSSC detector</a:t>
            </a:r>
          </a:p>
        </p:txBody>
      </p:sp>
      <p:pic>
        <p:nvPicPr>
          <p:cNvPr id="94210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43386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The DSSC (DEPFET sensor with signal compression)  collaboration (involving a number of German and Italian research groups) is developing an hybrid pixel detector for X-ray FEL applications</a:t>
            </a:r>
          </a:p>
        </p:txBody>
      </p:sp>
      <p:pic>
        <p:nvPicPr>
          <p:cNvPr id="942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406525"/>
            <a:ext cx="500538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95275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4850" y="2838450"/>
            <a:ext cx="3894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4 quadrants, 4 ladders, 8 monolithic sensors of 128x256 pixels per quadrant, overall sensing area of 21 cm x 21 cm</a:t>
            </a:r>
          </a:p>
        </p:txBody>
      </p:sp>
      <p:pic>
        <p:nvPicPr>
          <p:cNvPr id="94215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2195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19138" y="4105275"/>
            <a:ext cx="3895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Each ASIC includes 64x64 channels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 8 ASICs needed for each sensor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94217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516096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35013" y="5046663"/>
            <a:ext cx="3894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Detector operation based on the features of the DEPFET sensor with signal compression (DSSC)</a:t>
            </a:r>
          </a:p>
        </p:txBody>
      </p:sp>
    </p:spTree>
    <p:extLst>
      <p:ext uri="{BB962C8B-B14F-4D97-AF65-F5344CB8AC3E}">
        <p14:creationId xmlns:p14="http://schemas.microsoft.com/office/powerpoint/2010/main" val="29622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Signal compression with the DSSC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97282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3455987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The DSSC is a DEPFET with a strongly non linear current charge characteristic, able to cope with the wide input dynamic range requirements set by the European XFEL</a:t>
            </a:r>
          </a:p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the internal gate extends below the large area source </a:t>
            </a:r>
          </a:p>
        </p:txBody>
      </p:sp>
      <p:pic>
        <p:nvPicPr>
          <p:cNvPr id="972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379788"/>
            <a:ext cx="4068763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1328738"/>
            <a:ext cx="53990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62425" y="808038"/>
            <a:ext cx="5584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>
                <a:solidFill>
                  <a:srgbClr val="000066"/>
                </a:solidFill>
                <a:latin typeface="Comic Sans MS"/>
                <a:cs typeface="Comic Sans MS"/>
              </a:rPr>
              <a:t>G. Lutz et al., “DEPFET sensor with intrinsic signal compression developed for use at the XFEL free electron laser radiation source ”, NIMA, vol. 624, 2010, pp. 528 - 532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6438" y="3524250"/>
            <a:ext cx="48228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for small signals, charge accumulates under the gate region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 full contribution to current increase</a:t>
            </a:r>
          </a:p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for larger signals, the additional charge spills over into the region below the source  the incremental effect on the current gets lower and lower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97288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8420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714375" y="5764213"/>
            <a:ext cx="4975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>
                <a:schemeClr val="accent6">
                  <a:lumMod val="50000"/>
                </a:schemeClr>
              </a:buClr>
            </a:pPr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Hexagonal pixels </a:t>
            </a:r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  <a:sym typeface="Wingdings" charset="0"/>
              </a:rPr>
              <a:t> more homogeneous field, minimum collection time, less charge sharing </a:t>
            </a:r>
            <a:endParaRPr lang="en-US" sz="1800" i="0" u="none">
              <a:solidFill>
                <a:srgbClr val="161645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7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Readout channel for the DSSC detector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983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7769"/>
            <a:ext cx="89789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457200" y="1775744"/>
            <a:ext cx="871538" cy="1309687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>
              <a:buClr>
                <a:srgbClr val="FFE107"/>
              </a:buClr>
              <a:buFont typeface="Wingdings" charset="0"/>
              <a:buNone/>
            </a:pPr>
            <a:endParaRPr lang="en-US" sz="1600" i="1" u="sng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22425" y="4603081"/>
            <a:ext cx="2265363" cy="116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time variant filter with a trapezoidal waiting function, performing a correlated double sampling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40188" y="4584031"/>
            <a:ext cx="1900237" cy="116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sample and hold capacitors for interleaved operation of the ADC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092825" y="4584031"/>
            <a:ext cx="2152650" cy="95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discriminator used to latch an 8 bit time stamp once the threshold is reached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397875" y="4584031"/>
            <a:ext cx="1371600" cy="116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stores 640 words of 9 bits during the X-ray pulses train</a:t>
            </a:r>
          </a:p>
        </p:txBody>
      </p:sp>
    </p:spTree>
    <p:extLst>
      <p:ext uri="{BB962C8B-B14F-4D97-AF65-F5344CB8AC3E}">
        <p14:creationId xmlns:p14="http://schemas.microsoft.com/office/powerpoint/2010/main" val="419684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1450" y="134938"/>
            <a:ext cx="686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The </a:t>
            </a:r>
            <a:r>
              <a:rPr lang="en-US" sz="2400" b="1" i="0" u="none" dirty="0" err="1" smtClean="0">
                <a:latin typeface="Comic Sans MS" pitchFamily="-102" charset="0"/>
                <a:sym typeface="Symbol" pitchFamily="-102" charset="2"/>
              </a:rPr>
              <a:t>PixFEL</a:t>
            </a: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 collaboration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90783" y="3967163"/>
            <a:ext cx="8588554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  <a:defRPr/>
            </a:pPr>
            <a:r>
              <a:rPr lang="en-US" i="0" u="none" dirty="0" smtClean="0">
                <a:solidFill>
                  <a:srgbClr val="0000CC"/>
                </a:solidFill>
                <a:latin typeface="Comic Sans MS" charset="0"/>
              </a:rPr>
              <a:t>Participating groups</a:t>
            </a:r>
            <a:endParaRPr lang="en-US" i="0" u="none" dirty="0" smtClean="0">
              <a:solidFill>
                <a:srgbClr val="000066"/>
              </a:solidFill>
              <a:latin typeface="Comic Sans MS" charset="0"/>
            </a:endParaRPr>
          </a:p>
          <a:p>
            <a:pPr marL="342900" indent="-342900" algn="l">
              <a:spcBef>
                <a:spcPct val="5000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INFN Pavia, </a:t>
            </a:r>
            <a:r>
              <a:rPr lang="en-US" i="0" u="none" dirty="0" err="1" smtClean="0">
                <a:solidFill>
                  <a:srgbClr val="0000FF"/>
                </a:solidFill>
                <a:latin typeface="Comic Sans MS" charset="0"/>
              </a:rPr>
              <a:t>Università</a:t>
            </a: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 di Pavia and </a:t>
            </a:r>
            <a:r>
              <a:rPr lang="en-US" i="0" u="none" dirty="0" err="1" smtClean="0">
                <a:solidFill>
                  <a:srgbClr val="0000FF"/>
                </a:solidFill>
                <a:latin typeface="Comic Sans MS" charset="0"/>
              </a:rPr>
              <a:t>Università</a:t>
            </a: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 di Bergamo: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Ratti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M.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Manghisoni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     D.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Comotti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L.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Fabris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M.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Grassi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Lodola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Malcovati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V. Re,  G.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Traversi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C.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Vacchi</a:t>
            </a: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342900" indent="-342900" algn="l">
              <a:spcBef>
                <a:spcPct val="5000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INFN Pisa and </a:t>
            </a:r>
            <a:r>
              <a:rPr lang="en-US" i="0" u="none" dirty="0" err="1" smtClean="0">
                <a:solidFill>
                  <a:srgbClr val="0000FF"/>
                </a:solidFill>
                <a:latin typeface="Comic Sans MS" charset="0"/>
              </a:rPr>
              <a:t>Università</a:t>
            </a: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 di Pisa: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G. Rizzo, G.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Batignani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S.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Bettarini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G.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Casarosa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        F.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Forti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M.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Giorgi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F.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Morsani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A.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Paladino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E.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Paoloni</a:t>
            </a: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342900" indent="-342900" algn="l">
              <a:spcBef>
                <a:spcPct val="5000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INFN Trento and </a:t>
            </a:r>
            <a:r>
              <a:rPr lang="en-US" i="0" u="none" dirty="0" err="1" smtClean="0">
                <a:solidFill>
                  <a:srgbClr val="0000FF"/>
                </a:solidFill>
                <a:latin typeface="Comic Sans MS" charset="0"/>
              </a:rPr>
              <a:t>Università</a:t>
            </a: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 di Trento: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Pancheri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G.-F.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Dalla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Betta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R.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Mendicino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G.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Verzellesi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. 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Xu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, M.A. 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Benkechkache</a:t>
            </a:r>
            <a:endParaRPr lang="en-US" b="1" i="0" u="none" dirty="0" smtClean="0">
              <a:solidFill>
                <a:srgbClr val="16165D"/>
              </a:solidFill>
              <a:latin typeface="Comic Sans MS"/>
              <a:cs typeface="Comic Sans MS"/>
              <a:sym typeface="Symbol" charset="0"/>
            </a:endParaRPr>
          </a:p>
        </p:txBody>
      </p:sp>
      <p:pic>
        <p:nvPicPr>
          <p:cNvPr id="18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8" y="40671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bulle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1103398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74675" y="990685"/>
            <a:ext cx="8848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Develop high performance X-ray imaging instrumentation for the experiments at the next generation of free electron lasers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22" name="Picture 5" descr="bulle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1827298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68325" y="1714585"/>
            <a:ext cx="8848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Use innovative solutions and technologies, investigated by the HEP community, to improve pixel detector performance for application to photon science  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24" name="Picture 5" descr="bulle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3489271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61975" y="3376558"/>
            <a:ext cx="8848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Key technologies: active edge sensors, 65 nm CMOS process, vertical integration 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26" name="Picture 5" descr="bulle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522961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55625" y="2410248"/>
            <a:ext cx="88487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>
                <a:solidFill>
                  <a:srgbClr val="000066"/>
                </a:solidFill>
                <a:latin typeface="Comic Sans MS" pitchFamily="-102" charset="0"/>
              </a:rPr>
              <a:t>S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ynergy with other activities going on in the HEP community: pixel detector development for LHC upgrade - slim edge, 65 nm CMOS, radiation hardness – and European projects – 3D integration 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592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265862" y="1398316"/>
            <a:ext cx="23513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200" i="0" u="none" dirty="0">
                <a:solidFill>
                  <a:srgbClr val="A50021"/>
                </a:solidFill>
                <a:latin typeface="Comic Sans MS" charset="0"/>
              </a:rPr>
              <a:t>Good efficiency </a:t>
            </a:r>
            <a:r>
              <a:rPr lang="en-US" sz="1200" i="0" u="none" dirty="0" smtClean="0">
                <a:solidFill>
                  <a:srgbClr val="A50021"/>
                </a:solidFill>
                <a:latin typeface="Comic Sans MS" charset="0"/>
              </a:rPr>
              <a:t>from 1 </a:t>
            </a:r>
            <a:r>
              <a:rPr lang="en-US" sz="1200" i="0" u="none" dirty="0" err="1" smtClean="0">
                <a:solidFill>
                  <a:srgbClr val="A50021"/>
                </a:solidFill>
                <a:latin typeface="Comic Sans MS" charset="0"/>
              </a:rPr>
              <a:t>keV</a:t>
            </a:r>
            <a:r>
              <a:rPr lang="en-US" sz="1200" i="0" u="none" dirty="0" smtClean="0">
                <a:solidFill>
                  <a:srgbClr val="A50021"/>
                </a:solidFill>
                <a:latin typeface="Comic Sans MS" charset="0"/>
              </a:rPr>
              <a:t> (optimized entrance window) up </a:t>
            </a:r>
            <a:r>
              <a:rPr lang="en-US" sz="1200" i="0" u="none" dirty="0">
                <a:solidFill>
                  <a:srgbClr val="A50021"/>
                </a:solidFill>
                <a:latin typeface="Comic Sans MS" charset="0"/>
              </a:rPr>
              <a:t>to 10 </a:t>
            </a:r>
            <a:r>
              <a:rPr lang="en-US" sz="1200" i="0" u="none" dirty="0" err="1" smtClean="0">
                <a:solidFill>
                  <a:srgbClr val="A50021"/>
                </a:solidFill>
                <a:latin typeface="Comic Sans MS" charset="0"/>
              </a:rPr>
              <a:t>keV</a:t>
            </a:r>
            <a:r>
              <a:rPr lang="en-US" sz="1200" i="0" u="none" dirty="0" smtClean="0">
                <a:solidFill>
                  <a:srgbClr val="A50021"/>
                </a:solidFill>
                <a:latin typeface="Comic Sans MS" charset="0"/>
              </a:rPr>
              <a:t> (450 um thickness)</a:t>
            </a:r>
            <a:endParaRPr lang="en-US" sz="1200" b="1" i="0" u="none" dirty="0">
              <a:solidFill>
                <a:srgbClr val="A50021"/>
              </a:solidFill>
              <a:latin typeface="Comic Sans MS" charset="0"/>
              <a:sym typeface="Symbo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5483225" y="1839641"/>
            <a:ext cx="785813" cy="261937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276"/>
            <a:ext cx="9906000" cy="468040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98941" y="4110574"/>
            <a:ext cx="1665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200" i="0" u="none" dirty="0">
                <a:solidFill>
                  <a:srgbClr val="A50021"/>
                </a:solidFill>
                <a:latin typeface="Comic Sans MS" charset="0"/>
                <a:sym typeface="Symbol" charset="0"/>
              </a:rPr>
              <a:t>9 bit resolution (effective), 5 MHz sampling rate</a:t>
            </a:r>
            <a:endParaRPr lang="en-US" sz="1200" b="1" i="0" u="none" dirty="0">
              <a:solidFill>
                <a:srgbClr val="A50021"/>
              </a:solidFill>
              <a:latin typeface="Comic Sans MS" charset="0"/>
              <a:sym typeface="Symbo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041841" y="4751924"/>
            <a:ext cx="280988" cy="765175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16526" y="5792810"/>
            <a:ext cx="195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200" i="0" u="none" dirty="0">
                <a:solidFill>
                  <a:srgbClr val="A50021"/>
                </a:solidFill>
                <a:latin typeface="Comic Sans MS" charset="0"/>
              </a:rPr>
              <a:t>wide dynamic range (1 to 10000 photons), single photon sensitivity</a:t>
            </a:r>
            <a:endParaRPr lang="en-US" sz="1200" b="1" i="0" u="none" dirty="0">
              <a:solidFill>
                <a:srgbClr val="A50021"/>
              </a:solidFill>
              <a:latin typeface="Comic Sans MS" charset="0"/>
              <a:sym typeface="Symbo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421082" y="5714685"/>
            <a:ext cx="120943" cy="120946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500036" y="5406805"/>
            <a:ext cx="14059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sz="1200" i="0" u="none" dirty="0">
                <a:solidFill>
                  <a:srgbClr val="A50021"/>
                </a:solidFill>
                <a:latin typeface="Comic Sans MS" charset="0"/>
                <a:sym typeface="Symbol" charset="0"/>
              </a:rPr>
              <a:t>burst and continuous mode operation</a:t>
            </a:r>
            <a:endParaRPr lang="en-US" sz="1200" b="1" i="0" u="none" dirty="0">
              <a:solidFill>
                <a:srgbClr val="A50021"/>
              </a:solidFill>
              <a:latin typeface="Comic Sans MS" charset="0"/>
              <a:sym typeface="Symbo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8692789" y="5854480"/>
            <a:ext cx="271658" cy="102096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11940" y="6143571"/>
            <a:ext cx="1198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1200" i="0" u="none" dirty="0">
                <a:solidFill>
                  <a:srgbClr val="A50021"/>
                </a:solidFill>
                <a:latin typeface="Comic Sans MS" charset="0"/>
                <a:sym typeface="Symbol" charset="0"/>
              </a:rPr>
              <a:t>1 </a:t>
            </a:r>
            <a:r>
              <a:rPr lang="en-US" sz="1200" i="0" u="none" dirty="0" err="1">
                <a:solidFill>
                  <a:srgbClr val="A50021"/>
                </a:solidFill>
                <a:latin typeface="Comic Sans MS" charset="0"/>
                <a:sym typeface="Symbol" charset="0"/>
              </a:rPr>
              <a:t>kframe</a:t>
            </a:r>
            <a:endParaRPr lang="en-US" sz="1200" b="1" i="0" u="none" dirty="0">
              <a:solidFill>
                <a:srgbClr val="A50021"/>
              </a:solidFill>
              <a:latin typeface="Comic Sans MS" charset="0"/>
              <a:sym typeface="Symbo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793430" y="6128822"/>
            <a:ext cx="741362" cy="19050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9199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Develop a four-side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buttable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multi-layer module for the assembly of large area detectors with minimum dead area</a:t>
            </a:r>
            <a:endParaRPr lang="en-US" sz="1800" b="1" i="0" u="none" dirty="0" smtClean="0">
              <a:solidFill>
                <a:srgbClr val="CC3300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20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71449" y="134938"/>
            <a:ext cx="847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Long term goal of the </a:t>
            </a:r>
            <a:r>
              <a:rPr lang="en-US" sz="2400" b="1" i="0" u="none" dirty="0" err="1" smtClean="0">
                <a:latin typeface="Comic Sans MS" charset="0"/>
              </a:rPr>
              <a:t>PixFEL</a:t>
            </a:r>
            <a:r>
              <a:rPr lang="en-US" sz="2400" b="1" i="0" u="none" dirty="0" smtClean="0">
                <a:latin typeface="Comic Sans MS" charset="0"/>
              </a:rPr>
              <a:t> project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0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49" y="134938"/>
            <a:ext cx="847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Active edge sensor optimization for FELs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63664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Already developed by FBK for Alice and ATLAS</a:t>
            </a:r>
            <a:endParaRPr lang="en-US" sz="1800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5817" y="1263628"/>
            <a:ext cx="6515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Main issues: plasma effect, thickness and entrance window</a:t>
            </a:r>
          </a:p>
        </p:txBody>
      </p:sp>
      <p:pic>
        <p:nvPicPr>
          <p:cNvPr id="10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3" y="136364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611" y="756595"/>
            <a:ext cx="2769572" cy="223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060" y="3605692"/>
            <a:ext cx="4083775" cy="291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" y="4455435"/>
            <a:ext cx="5315461" cy="1882434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828850" y="4927870"/>
            <a:ext cx="10439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smtClean="0">
                <a:solidFill>
                  <a:srgbClr val="000066"/>
                </a:solidFill>
                <a:latin typeface="Comic Sans MS" pitchFamily="-102" charset="0"/>
              </a:rPr>
              <a:t>total gap: 155 um</a:t>
            </a:r>
            <a:endParaRPr lang="it-IT" sz="14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996384" y="5068946"/>
            <a:ext cx="900000" cy="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16165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80220" y="5034768"/>
            <a:ext cx="899988" cy="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16165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20439" y="4392649"/>
            <a:ext cx="440642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rgbClr val="FF8000"/>
              </a:buClr>
              <a:buSzPct val="200000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with ~160 um gap, 2% dead area seems feasible</a:t>
            </a:r>
            <a:endParaRPr lang="en-US" sz="1400" i="0" u="none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 descr="hiroshima_logo_min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" y="6217067"/>
            <a:ext cx="812135" cy="57499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7" name="Rectangle 1123"/>
          <p:cNvSpPr>
            <a:spLocks noChangeArrowheads="1"/>
          </p:cNvSpPr>
          <p:nvPr/>
        </p:nvSpPr>
        <p:spPr bwMode="auto">
          <a:xfrm>
            <a:off x="95958" y="6195939"/>
            <a:ext cx="792000" cy="612000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 dirty="0">
              <a:latin typeface="Verdana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23115" y="5768274"/>
            <a:ext cx="43331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smtClean="0">
                <a:solidFill>
                  <a:srgbClr val="000066"/>
                </a:solidFill>
                <a:latin typeface="Comic Sans MS" pitchFamily="-102" charset="0"/>
              </a:rPr>
              <a:t>4 GR, 2.4 um junction depth, 300 nm thick oxide</a:t>
            </a:r>
            <a:endParaRPr lang="it-IT" sz="14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661832" y="3126117"/>
            <a:ext cx="412070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Breakdown voltage &gt;400 V for all the operation lifetime (1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GGy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total ionizing dose)</a:t>
            </a:r>
            <a:endParaRPr lang="en-US" sz="1400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591877" y="1727292"/>
            <a:ext cx="2562608" cy="1169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rgbClr val="FF8000"/>
              </a:buClr>
              <a:buSzPct val="200000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High bias voltage mitigates the plasma effect: with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V</a:t>
            </a:r>
            <a:r>
              <a:rPr lang="en-US" sz="14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bias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=400 V, fast collection time (&lt;30 ns) and small collection distance (&lt;100 um)</a:t>
            </a:r>
            <a:endParaRPr lang="en-US" sz="1400" i="0" u="none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7566" y="2749745"/>
            <a:ext cx="1524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u="none" dirty="0" smtClean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en-US" sz="1000" i="0" u="none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 </a:t>
            </a:r>
            <a:r>
              <a:rPr lang="en-US" sz="1000" i="0" u="none" dirty="0" smtClean="0">
                <a:solidFill>
                  <a:srgbClr val="FF0000"/>
                </a:solidFill>
                <a:latin typeface="Comic Sans MS"/>
                <a:cs typeface="Comic Sans MS"/>
              </a:rPr>
              <a:t>photons</a:t>
            </a:r>
            <a:endParaRPr lang="en-US" sz="1000" i="0" u="none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94" y="1507708"/>
            <a:ext cx="3970883" cy="288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4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1450" y="134938"/>
            <a:ext cx="686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Outline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4" name="Picture 9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1176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09613" y="993775"/>
            <a:ext cx="8850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X-ray free electron lasers (FELs) and their applications</a:t>
            </a:r>
          </a:p>
        </p:txBody>
      </p:sp>
      <p:pic>
        <p:nvPicPr>
          <p:cNvPr id="6" name="Picture 9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69128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11200" y="1567463"/>
            <a:ext cx="8850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Main specifications for 2D X-ray imaging at FELs </a:t>
            </a:r>
          </a:p>
        </p:txBody>
      </p:sp>
      <p:pic>
        <p:nvPicPr>
          <p:cNvPr id="10" name="Picture 9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714338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15963" y="3590513"/>
            <a:ext cx="88487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The </a:t>
            </a:r>
            <a:r>
              <a:rPr lang="en-US" sz="2000" i="0" u="none" dirty="0" err="1" smtClean="0">
                <a:solidFill>
                  <a:srgbClr val="000066"/>
                </a:solidFill>
                <a:latin typeface="Comic Sans MS" charset="0"/>
              </a:rPr>
              <a:t>PixFEL</a:t>
            </a: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 project</a:t>
            </a:r>
          </a:p>
          <a:p>
            <a:pPr marL="342900" indent="-34290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>
                <a:solidFill>
                  <a:srgbClr val="000066"/>
                </a:solidFill>
                <a:latin typeface="Comic Sans MS" charset="0"/>
              </a:rPr>
              <a:t>s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lim edge sensor</a:t>
            </a:r>
          </a:p>
          <a:p>
            <a:pPr marL="342900" indent="-34290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front-end electronics</a:t>
            </a:r>
            <a:endParaRPr lang="en-US" sz="1800" i="0" u="none" dirty="0" smtClean="0">
              <a:solidFill>
                <a:srgbClr val="000066"/>
              </a:solidFill>
              <a:latin typeface="Comic Sans MS" charset="0"/>
            </a:endParaRP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endParaRPr lang="en-US" sz="1800" i="0" u="none" dirty="0" smtClean="0">
              <a:solidFill>
                <a:srgbClr val="000066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12" name="Picture 11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085601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7550" y="4961776"/>
            <a:ext cx="8850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</a:pP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Summary and outlook</a:t>
            </a:r>
            <a:endParaRPr lang="en-US" sz="1800" i="0" u="none" dirty="0">
              <a:solidFill>
                <a:srgbClr val="000066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14" name="Picture 9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1" y="2236235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1963" y="2112410"/>
            <a:ext cx="885031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Detectors for the </a:t>
            </a:r>
            <a:r>
              <a:rPr lang="en-US" sz="2000" i="0" u="none" dirty="0" err="1" smtClean="0">
                <a:solidFill>
                  <a:srgbClr val="000066"/>
                </a:solidFill>
                <a:latin typeface="Comic Sans MS" charset="0"/>
              </a:rPr>
              <a:t>Eu</a:t>
            </a:r>
            <a:r>
              <a:rPr lang="en-US" sz="2000" i="0" u="none" dirty="0" smtClean="0">
                <a:solidFill>
                  <a:srgbClr val="000066"/>
                </a:solidFill>
                <a:latin typeface="Comic Sans MS" charset="0"/>
              </a:rPr>
              <a:t>-XFEL</a:t>
            </a:r>
          </a:p>
          <a:p>
            <a:pPr marL="342900" indent="-34290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AGIPD, LPD, DSSC</a:t>
            </a:r>
          </a:p>
          <a:p>
            <a:pPr marL="342900" indent="-34290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>
                <a:solidFill>
                  <a:srgbClr val="000066"/>
                </a:solidFill>
                <a:latin typeface="Comic Sans MS" charset="0"/>
              </a:rPr>
              <a:t>i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nput dynamic range issue</a:t>
            </a:r>
            <a:endParaRPr lang="en-US" sz="1800" i="0" u="none" dirty="0" smtClean="0">
              <a:solidFill>
                <a:srgbClr val="000066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847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Readout channel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8950" y="798334"/>
            <a:ext cx="9001125" cy="4128450"/>
            <a:chOff x="488950" y="710129"/>
            <a:chExt cx="9001125" cy="41284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" y="710129"/>
              <a:ext cx="9001125" cy="396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8131166" y="4216237"/>
              <a:ext cx="987734" cy="4939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SzTx/>
                <a:buFont typeface="Wingdings" charset="2"/>
                <a:buNone/>
                <a:tabLst/>
              </a:pPr>
              <a:endParaRPr kumimoji="0" lang="en-US" sz="1600" b="0" i="1" u="sng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849507" y="4192225"/>
              <a:ext cx="1135182" cy="4939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SzTx/>
                <a:buFont typeface="Wingdings" charset="2"/>
                <a:buNone/>
                <a:tabLst/>
              </a:pPr>
              <a:endParaRPr kumimoji="0" lang="en-US" sz="1600" b="0" i="1" u="sng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356191" y="4344627"/>
              <a:ext cx="1135182" cy="4939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SzTx/>
                <a:buFont typeface="Wingdings" charset="2"/>
                <a:buNone/>
                <a:tabLst/>
              </a:pPr>
              <a:endParaRPr kumimoji="0" lang="en-US" sz="1600" b="0" i="1" u="sng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862875" y="4338256"/>
              <a:ext cx="2047412" cy="4939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SzTx/>
                <a:buFont typeface="Wingdings" charset="2"/>
                <a:buNone/>
                <a:tabLst/>
              </a:pPr>
              <a:endParaRPr kumimoji="0" lang="en-US" sz="1600" b="0" i="1" u="sng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49" y="3657450"/>
            <a:ext cx="3109125" cy="2771989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230674" y="2039847"/>
            <a:ext cx="976417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10 bit SAR ADC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98601" y="833879"/>
            <a:ext cx="1635370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time-variant trapezoidal filter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38214" y="1321460"/>
            <a:ext cx="1635370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transconductor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56862" y="803501"/>
            <a:ext cx="1260016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charge preamplifier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06438" y="4434305"/>
            <a:ext cx="5343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65 nm CMOS technology, low power flavor</a:t>
            </a:r>
            <a:endParaRPr lang="en-US" sz="1800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20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534318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700096" y="4816038"/>
            <a:ext cx="5343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D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esigned for operation at a maximum sampling frequency of 5 MHz</a:t>
            </a:r>
            <a:endParaRPr lang="en-US" sz="1800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22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1" y="4916051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88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847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Dynamic compression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89" y="838807"/>
            <a:ext cx="2431980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11200" y="3876819"/>
            <a:ext cx="4665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|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v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out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|&lt;&lt;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V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Th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f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=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min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, Gain=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G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le</a:t>
            </a: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l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/>
            </a:pP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|</a:t>
            </a:r>
            <a:r>
              <a:rPr lang="en-US" i="0" u="none" dirty="0" err="1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0" u="none" dirty="0" err="1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v</a:t>
            </a:r>
            <a:r>
              <a:rPr lang="en-US" i="0" u="none" baseline="-25000" dirty="0" err="1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out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|&gt;&gt;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V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Th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f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=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max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,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Gain=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G</a:t>
            </a:r>
            <a:r>
              <a:rPr lang="en-US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he</a:t>
            </a:r>
            <a:endParaRPr lang="en-US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19138" y="3341801"/>
            <a:ext cx="447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Based on the non-linear feature of a MOSFET operated in inversion mode</a:t>
            </a:r>
            <a:endParaRPr lang="en-US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pic>
        <p:nvPicPr>
          <p:cNvPr id="16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441814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921068" y="5951926"/>
            <a:ext cx="4928113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M. </a:t>
            </a:r>
            <a:r>
              <a:rPr lang="en-US" sz="1200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Manghisoni</a:t>
            </a:r>
            <a:r>
              <a:rPr lang="en-US" sz="12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et al., “Dynamic compression of the signal in a charge sensitive amplifier: from concept to design”, IEEE TNS</a:t>
            </a:r>
            <a:endParaRPr lang="en-US" sz="12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768497" y="3603686"/>
            <a:ext cx="4114800" cy="2879725"/>
            <a:chOff x="5708030" y="731215"/>
            <a:chExt cx="4114800" cy="2879725"/>
          </a:xfrm>
        </p:grpSpPr>
        <p:pic>
          <p:nvPicPr>
            <p:cNvPr id="8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030" y="731215"/>
              <a:ext cx="4114800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19"/>
            <p:cNvCxnSpPr>
              <a:cxnSpLocks noChangeShapeType="1"/>
            </p:cNvCxnSpPr>
            <p:nvPr/>
          </p:nvCxnSpPr>
          <p:spPr bwMode="auto">
            <a:xfrm flipV="1">
              <a:off x="6354142" y="2832100"/>
              <a:ext cx="18097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0" name="Rectangle 9"/>
            <p:cNvSpPr/>
            <p:nvPr/>
          </p:nvSpPr>
          <p:spPr>
            <a:xfrm>
              <a:off x="6583354" y="2435225"/>
              <a:ext cx="13208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i="0" u="none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G</a:t>
              </a:r>
              <a:r>
                <a:rPr lang="en-US" i="0" u="none" baseline="-25000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l</a:t>
              </a:r>
              <a:r>
                <a:rPr lang="en-US" i="0" u="none" baseline="-25000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e</a:t>
              </a:r>
              <a:r>
                <a:rPr lang="en-US" i="0" u="none" dirty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=1 mV/</a:t>
              </a:r>
              <a:r>
                <a:rPr lang="en-US" i="0" u="none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ph</a:t>
              </a:r>
              <a:endPara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63534" y="1565275"/>
              <a:ext cx="14678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i="0" u="none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G</a:t>
              </a:r>
              <a:r>
                <a:rPr lang="en-US" i="0" u="none" baseline="-25000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h</a:t>
              </a:r>
              <a:r>
                <a:rPr lang="en-US" i="0" u="none" baseline="-25000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e</a:t>
              </a:r>
              <a:r>
                <a:rPr lang="en-US" i="0" u="none" dirty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=25 </a:t>
              </a:r>
              <a:r>
                <a:rPr lang="en-US" i="0" u="none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uV</a:t>
              </a:r>
              <a:r>
                <a:rPr lang="en-US" i="0" u="none" dirty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/</a:t>
              </a:r>
              <a:r>
                <a:rPr lang="en-US" i="0" u="none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ph</a:t>
              </a:r>
              <a:endPara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2" name="Straight Connector 22"/>
            <p:cNvCxnSpPr>
              <a:cxnSpLocks noChangeShapeType="1"/>
            </p:cNvCxnSpPr>
            <p:nvPr/>
          </p:nvCxnSpPr>
          <p:spPr bwMode="auto">
            <a:xfrm flipV="1">
              <a:off x="8392492" y="1514475"/>
              <a:ext cx="431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8697292" y="1438702"/>
              <a:ext cx="36513" cy="72000"/>
            </a:xfrm>
            <a:custGeom>
              <a:avLst/>
              <a:gdLst>
                <a:gd name="T0" fmla="*/ 0 w 191815"/>
                <a:gd name="T1" fmla="*/ 0 h 116794"/>
                <a:gd name="T2" fmla="*/ 35615 w 191815"/>
                <a:gd name="T3" fmla="*/ 45000 h 116794"/>
                <a:gd name="T4" fmla="*/ 35615 w 191815"/>
                <a:gd name="T5" fmla="*/ 72000 h 1167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1815" h="116794">
                  <a:moveTo>
                    <a:pt x="0" y="0"/>
                  </a:moveTo>
                  <a:cubicBezTo>
                    <a:pt x="79852" y="14521"/>
                    <a:pt x="161995" y="-10320"/>
                    <a:pt x="189764" y="72996"/>
                  </a:cubicBezTo>
                  <a:cubicBezTo>
                    <a:pt x="194380" y="86846"/>
                    <a:pt x="189764" y="102195"/>
                    <a:pt x="189764" y="116794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i="0" u="none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6367599" y="2689436"/>
              <a:ext cx="73025" cy="144000"/>
            </a:xfrm>
            <a:custGeom>
              <a:avLst/>
              <a:gdLst>
                <a:gd name="T0" fmla="*/ 0 w 191815"/>
                <a:gd name="T1" fmla="*/ 0 h 116794"/>
                <a:gd name="T2" fmla="*/ 71230 w 191815"/>
                <a:gd name="T3" fmla="*/ 90000 h 116794"/>
                <a:gd name="T4" fmla="*/ 71230 w 191815"/>
                <a:gd name="T5" fmla="*/ 144000 h 1167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1815" h="116794">
                  <a:moveTo>
                    <a:pt x="0" y="0"/>
                  </a:moveTo>
                  <a:cubicBezTo>
                    <a:pt x="79852" y="14521"/>
                    <a:pt x="161995" y="-10320"/>
                    <a:pt x="189764" y="72996"/>
                  </a:cubicBezTo>
                  <a:cubicBezTo>
                    <a:pt x="194380" y="86846"/>
                    <a:pt x="189764" y="102195"/>
                    <a:pt x="189764" y="116794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lang="en-US" i="0" u="non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62256" y="1050925"/>
              <a:ext cx="10698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sz="1400" i="0" u="none" dirty="0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MOS cap W</a:t>
              </a:r>
              <a:r>
                <a:rPr lang="en-US" sz="1400" i="0" u="none" dirty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/L=40/4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718307" y="950795"/>
            <a:ext cx="4142338" cy="2736184"/>
            <a:chOff x="5763662" y="3460412"/>
            <a:chExt cx="4142338" cy="2736184"/>
          </a:xfrm>
        </p:grpSpPr>
        <p:pic>
          <p:nvPicPr>
            <p:cNvPr id="17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662" y="3460412"/>
              <a:ext cx="4142338" cy="273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338391" y="3805549"/>
              <a:ext cx="4365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i="0" u="none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G</a:t>
              </a:r>
              <a:r>
                <a:rPr lang="en-US" i="0" u="none" baseline="-25000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l</a:t>
              </a:r>
              <a:r>
                <a:rPr lang="en-US" i="0" u="none" baseline="-25000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e</a:t>
              </a:r>
              <a:endPara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0265" y="5287711"/>
              <a:ext cx="5245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i="0" u="none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C</a:t>
              </a:r>
              <a:r>
                <a:rPr lang="en-US" i="0" u="none" baseline="-25000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min</a:t>
              </a:r>
              <a:endPara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799352" y="3833190"/>
              <a:ext cx="5653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i="0" u="none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C</a:t>
              </a:r>
              <a:r>
                <a:rPr lang="en-US" i="0" u="none" baseline="-25000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max</a:t>
              </a:r>
              <a:endPara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875296" y="5227075"/>
              <a:ext cx="4780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Bef>
                  <a:spcPts val="1080"/>
                </a:spcBef>
                <a:buClr>
                  <a:srgbClr val="FF8000"/>
                </a:buClr>
                <a:buSzPct val="200000"/>
                <a:defRPr/>
              </a:pPr>
              <a:r>
                <a:rPr lang="en-US" i="0" u="none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G</a:t>
              </a:r>
              <a:r>
                <a:rPr lang="en-US" i="0" u="none" baseline="-25000" dirty="0" err="1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h</a:t>
              </a:r>
              <a:r>
                <a:rPr lang="en-US" i="0" u="none" baseline="-25000" dirty="0" err="1" smtClean="0">
                  <a:solidFill>
                    <a:schemeClr val="accent6">
                      <a:lumMod val="50000"/>
                    </a:schemeClr>
                  </a:solidFill>
                  <a:latin typeface="Comic Sans MS"/>
                  <a:cs typeface="Comic Sans MS"/>
                </a:rPr>
                <a:t>e</a:t>
              </a:r>
              <a:endPara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6460666" y="4481705"/>
              <a:ext cx="8343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2pPr>
              <a:lvl3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3pPr>
              <a:lvl4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4pPr>
              <a:lvl5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>
                <a:spcBef>
                  <a:spcPts val="1080"/>
                </a:spcBef>
                <a:buClr>
                  <a:schemeClr val="accent6">
                    <a:lumMod val="50000"/>
                  </a:schemeClr>
                </a:buClr>
                <a:defRPr/>
              </a:pPr>
              <a:r>
                <a:rPr lang="en-US" sz="1400" i="0" u="none" dirty="0" smtClean="0">
                  <a:solidFill>
                    <a:srgbClr val="16165D"/>
                  </a:solidFill>
                  <a:latin typeface="Comic Sans MS"/>
                  <a:cs typeface="Comic Sans MS"/>
                </a:rPr>
                <a:t>overlap cap</a:t>
              </a:r>
              <a:endParaRPr lang="en-US" sz="1400" i="0" u="none" dirty="0">
                <a:solidFill>
                  <a:srgbClr val="16165D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7751631" y="3639580"/>
              <a:ext cx="12316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2pPr>
              <a:lvl3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3pPr>
              <a:lvl4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4pPr>
              <a:lvl5pPr eaLnBrk="0" hangingPunct="0"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i="1" u="sng">
                  <a:solidFill>
                    <a:schemeClr val="bg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>
                <a:spcBef>
                  <a:spcPts val="1080"/>
                </a:spcBef>
                <a:buClr>
                  <a:schemeClr val="accent6">
                    <a:lumMod val="50000"/>
                  </a:schemeClr>
                </a:buClr>
                <a:defRPr/>
              </a:pPr>
              <a:r>
                <a:rPr lang="en-US" sz="1400" i="0" u="none" dirty="0" smtClean="0">
                  <a:solidFill>
                    <a:srgbClr val="16165D"/>
                  </a:solidFill>
                  <a:latin typeface="Comic Sans MS"/>
                  <a:cs typeface="Comic Sans MS"/>
                </a:rPr>
                <a:t>gate to channel cap</a:t>
              </a:r>
              <a:endParaRPr lang="en-US" sz="1400" i="0" u="none" dirty="0">
                <a:solidFill>
                  <a:srgbClr val="16165D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6593702" y="5001827"/>
              <a:ext cx="72000" cy="287997"/>
            </a:xfrm>
            <a:prstGeom prst="straightConnector1">
              <a:avLst/>
            </a:prstGeom>
            <a:solidFill>
              <a:schemeClr val="bg1">
                <a:alpha val="8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8468434" y="4140744"/>
              <a:ext cx="363188" cy="94050"/>
            </a:xfrm>
            <a:prstGeom prst="straightConnector1">
              <a:avLst/>
            </a:prstGeom>
            <a:solidFill>
              <a:schemeClr val="bg1">
                <a:alpha val="80000"/>
              </a:schemeClr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761" y="913149"/>
            <a:ext cx="2945851" cy="1979998"/>
          </a:xfrm>
          <a:prstGeom prst="rect">
            <a:avLst/>
          </a:prstGeom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8388" y="2813348"/>
            <a:ext cx="1036399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0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PMOS input W/L=40/0.15</a:t>
            </a:r>
            <a:endParaRPr lang="en-US" sz="10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715261" y="2525672"/>
            <a:ext cx="350332" cy="218988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131190" y="744877"/>
            <a:ext cx="1036399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0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1 </a:t>
            </a:r>
            <a:r>
              <a:rPr lang="en-US" sz="1000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keV</a:t>
            </a:r>
            <a:r>
              <a:rPr lang="en-US" sz="10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– 10 </a:t>
            </a:r>
            <a:r>
              <a:rPr lang="en-US" sz="1000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keV</a:t>
            </a:r>
            <a:r>
              <a:rPr lang="en-US" sz="10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operation</a:t>
            </a:r>
            <a:endParaRPr lang="en-US" sz="10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>
            <a:off x="1853840" y="867762"/>
            <a:ext cx="210789" cy="8119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364103"/>
              </p:ext>
            </p:extLst>
          </p:nvPr>
        </p:nvGraphicFramePr>
        <p:xfrm>
          <a:off x="506258" y="5292984"/>
          <a:ext cx="2032086" cy="592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8" imgW="1524000" imgH="444500" progId="Equation.3">
                  <p:embed/>
                </p:oleObj>
              </mc:Choice>
              <mc:Fallback>
                <p:oleObj name="Equation" r:id="rId8" imgW="1524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6258" y="5292984"/>
                        <a:ext cx="2032086" cy="592039"/>
                      </a:xfrm>
                      <a:prstGeom prst="rect">
                        <a:avLst/>
                      </a:prstGeom>
                      <a:ln>
                        <a:solidFill>
                          <a:srgbClr val="16165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710971" y="4593605"/>
            <a:ext cx="4479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V</a:t>
            </a:r>
            <a:r>
              <a:rPr lang="en-US" i="0" u="none" baseline="-25000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out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vs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Q</a:t>
            </a:r>
            <a:r>
              <a:rPr lang="en-US" i="0" u="none" baseline="-25000" dirty="0" smtClean="0">
                <a:solidFill>
                  <a:srgbClr val="16165D"/>
                </a:solidFill>
                <a:latin typeface="Comic Sans MS"/>
                <a:cs typeface="Comic Sans MS"/>
              </a:rPr>
              <a:t>in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trans-characteristic</a:t>
            </a:r>
            <a:endParaRPr lang="en-US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pic>
        <p:nvPicPr>
          <p:cNvPr id="45" name="Picture 44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6" y="469361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698858"/>
              </p:ext>
            </p:extLst>
          </p:nvPr>
        </p:nvGraphicFramePr>
        <p:xfrm>
          <a:off x="3195196" y="5258974"/>
          <a:ext cx="1818152" cy="60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10" imgW="1384300" imgH="457200" progId="Equation.3">
                  <p:embed/>
                </p:oleObj>
              </mc:Choice>
              <mc:Fallback>
                <p:oleObj name="Equation" r:id="rId10" imgW="1384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95196" y="5258974"/>
                        <a:ext cx="1818152" cy="600900"/>
                      </a:xfrm>
                      <a:prstGeom prst="rect">
                        <a:avLst/>
                      </a:prstGeom>
                      <a:ln>
                        <a:solidFill>
                          <a:srgbClr val="16165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222044" y="4964255"/>
            <a:ext cx="2569620" cy="28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nonlinear capacitance equation</a:t>
            </a:r>
            <a:endParaRPr lang="en-US" sz="12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2738544" y="4978330"/>
            <a:ext cx="2569620" cy="28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integrate and invert</a:t>
            </a:r>
            <a:endParaRPr lang="en-US" sz="12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0519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1449" y="134938"/>
            <a:ext cx="840478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Overall channel trans-characteristic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18" y="3431760"/>
            <a:ext cx="3200065" cy="2160598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5243" y="4943297"/>
            <a:ext cx="8636420" cy="97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Well detectable bilinear characteristic</a:t>
            </a:r>
          </a:p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Low energy gain: 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G</a:t>
            </a:r>
            <a:r>
              <a:rPr lang="en-US" i="0" u="none" baseline="-25000" dirty="0" err="1">
                <a:solidFill>
                  <a:srgbClr val="16165D"/>
                </a:solidFill>
                <a:latin typeface="Comic Sans MS"/>
                <a:cs typeface="Comic Sans MS"/>
              </a:rPr>
              <a:t>le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=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1.87 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mv/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 (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1.6 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mV/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by design)</a:t>
            </a:r>
            <a:endParaRPr lang="en-US" i="0" u="none" dirty="0">
              <a:solidFill>
                <a:srgbClr val="16165D"/>
              </a:solidFill>
              <a:latin typeface="Comic Sans MS"/>
              <a:cs typeface="Comic Sans MS"/>
            </a:endParaRPr>
          </a:p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High energy gain: 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G</a:t>
            </a:r>
            <a:r>
              <a:rPr lang="en-US" i="0" u="none" baseline="-25000" dirty="0" err="1">
                <a:solidFill>
                  <a:srgbClr val="16165D"/>
                </a:solidFill>
                <a:latin typeface="Comic Sans MS"/>
                <a:cs typeface="Comic Sans MS"/>
              </a:rPr>
              <a:t>he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=35.3 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uV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/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(40 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uV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/</a:t>
            </a:r>
            <a:r>
              <a:rPr lang="en-US" i="0" u="none" dirty="0" err="1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by design)</a:t>
            </a: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50096" y="932522"/>
            <a:ext cx="331137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ts val="6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Selectable injection capacitance, 50 or 500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pitchFamily="-102" charset="0"/>
              </a:rPr>
              <a:t>fF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 – needed to cover the large input dynamic range during the tests</a:t>
            </a:r>
          </a:p>
        </p:txBody>
      </p:sp>
      <p:pic>
        <p:nvPicPr>
          <p:cNvPr id="11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0642" y="1057339"/>
            <a:ext cx="184523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35" y="924128"/>
            <a:ext cx="53721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9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23"/>
          <p:cNvSpPr txBox="1">
            <a:spLocks noChangeArrowheads="1"/>
          </p:cNvSpPr>
          <p:nvPr/>
        </p:nvSpPr>
        <p:spPr bwMode="auto">
          <a:xfrm>
            <a:off x="171450" y="134938"/>
            <a:ext cx="901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Summary and outlook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9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855" y="5359960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70678" y="5247246"/>
            <a:ext cx="93373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ts val="480"/>
              </a:spcBef>
              <a:buClrTx/>
              <a:buFontTx/>
              <a:buNone/>
            </a:pPr>
            <a:r>
              <a:rPr lang="en-US" sz="2000" i="0" u="none" dirty="0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Number of </a:t>
            </a:r>
            <a:r>
              <a:rPr lang="en-US" sz="2000" i="0" u="none" dirty="0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facilities </a:t>
            </a:r>
            <a:r>
              <a:rPr lang="en-US" sz="2000" i="0" u="none" dirty="0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steadily growing, application field rapidly expanding - need for skilled and qualified engineers and physicists to develop advanced instrumentation</a:t>
            </a:r>
            <a:endParaRPr lang="en-US" sz="2000" i="0" u="none" dirty="0">
              <a:solidFill>
                <a:srgbClr val="000066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16" name="Picture 14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30718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06438" y="952931"/>
            <a:ext cx="881856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Clr>
                <a:schemeClr val="accent6">
                  <a:lumMod val="50000"/>
                </a:schemeClr>
              </a:buClr>
              <a:defRPr/>
            </a:pPr>
            <a:r>
              <a:rPr lang="en-US" sz="2000" i="0" u="none" dirty="0" smtClean="0">
                <a:solidFill>
                  <a:srgbClr val="161645"/>
                </a:solidFill>
                <a:latin typeface="Comic Sans MS" charset="0"/>
                <a:cs typeface="Comic Sans MS" charset="0"/>
              </a:rPr>
              <a:t>The advent of free electron laser facilities opens up new possibilities to probe matter using X-rays with unprecedented features</a:t>
            </a:r>
          </a:p>
          <a:p>
            <a:pPr marL="342900" indent="-34290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high brightness</a:t>
            </a:r>
          </a:p>
          <a:p>
            <a:pPr marL="342900" indent="-34290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ultrafast pulses</a:t>
            </a:r>
          </a:p>
          <a:p>
            <a:pPr marL="342900" indent="-34290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i="0" u="none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tunability</a:t>
            </a: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in a large energy range</a:t>
            </a:r>
            <a:r>
              <a:rPr lang="en-US" sz="2000" i="0" u="none" dirty="0" smtClean="0">
                <a:solidFill>
                  <a:srgbClr val="161645"/>
                </a:solidFill>
                <a:latin typeface="Comic Sans MS" charset="0"/>
                <a:cs typeface="Comic Sans MS" charset="0"/>
              </a:rPr>
              <a:t> </a:t>
            </a:r>
          </a:p>
        </p:txBody>
      </p:sp>
      <p:pic>
        <p:nvPicPr>
          <p:cNvPr id="18" name="Picture 14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865147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4374" y="2787359"/>
            <a:ext cx="9191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2000" i="0" u="none" dirty="0" smtClean="0">
                <a:solidFill>
                  <a:srgbClr val="161645"/>
                </a:solidFill>
                <a:latin typeface="Comic Sans MS" charset="0"/>
                <a:cs typeface="Comic Sans MS" charset="0"/>
              </a:rPr>
              <a:t>New instrumentation is needed to comply with the challenging requirements of the experiments at FELs</a:t>
            </a:r>
          </a:p>
          <a:p>
            <a:pPr marL="342900" indent="-34290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advanced microelectronic technologies (scaled CMOS, vertical integration, active edge detectors)</a:t>
            </a:r>
          </a:p>
          <a:p>
            <a:pPr marL="342900" indent="-34290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innovative </a:t>
            </a: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solutions</a:t>
            </a:r>
            <a:r>
              <a:rPr lang="en-US" sz="2000" i="0" u="none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, also borrowed from HEP community</a:t>
            </a:r>
          </a:p>
        </p:txBody>
      </p:sp>
      <p:pic>
        <p:nvPicPr>
          <p:cNvPr id="28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859" y="4649601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14521" y="4536888"/>
            <a:ext cx="9129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ts val="480"/>
              </a:spcBef>
              <a:buClrTx/>
              <a:buFontTx/>
              <a:buNone/>
            </a:pPr>
            <a:r>
              <a:rPr lang="en-US" sz="2000" i="0" u="none" dirty="0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The INFN </a:t>
            </a:r>
            <a:r>
              <a:rPr lang="en-US" sz="2000" i="0" u="none" dirty="0" err="1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PixFEL</a:t>
            </a:r>
            <a:r>
              <a:rPr lang="en-US" sz="2000" i="0" u="none" dirty="0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 experiment has entered the game in 2014 – encouraging results from the tests on the first prototypes</a:t>
            </a:r>
            <a:endParaRPr lang="en-US" sz="2000" i="0" u="none" dirty="0">
              <a:solidFill>
                <a:schemeClr val="accent6">
                  <a:lumMod val="50000"/>
                </a:schemeClr>
              </a:solidFill>
              <a:latin typeface="Comic Sans MS" pitchFamily="-102" charset="0"/>
              <a:sym typeface="Symbol" pitchFamily="-102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2106774"/>
            <a:ext cx="9936163" cy="1980714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910618" y="2756347"/>
            <a:ext cx="8174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0" u="none" dirty="0" err="1" smtClean="0">
                <a:latin typeface="Comic Sans MS"/>
                <a:cs typeface="Comic Sans MS"/>
              </a:rPr>
              <a:t>Bakup</a:t>
            </a:r>
            <a:r>
              <a:rPr lang="en-US" sz="3600" i="0" u="none" dirty="0" smtClean="0">
                <a:latin typeface="Comic Sans MS"/>
                <a:cs typeface="Comic Sans MS"/>
              </a:rPr>
              <a:t> slides</a:t>
            </a:r>
            <a:endParaRPr lang="en-US" sz="3600" i="0" u="none" dirty="0">
              <a:latin typeface="Comic Sans MS"/>
              <a:cs typeface="Comic Sans MS"/>
            </a:endParaRPr>
          </a:p>
        </p:txBody>
      </p:sp>
      <p:pic>
        <p:nvPicPr>
          <p:cNvPr id="6" name="Picture 6" descr="Unipv-logo.png"/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>
            <a:fillRect/>
          </a:stretch>
        </p:blipFill>
        <p:spPr bwMode="auto">
          <a:xfrm>
            <a:off x="130345" y="2255074"/>
            <a:ext cx="1763991" cy="169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474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8894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HEP </a:t>
            </a:r>
            <a:r>
              <a:rPr lang="en-US" sz="2400" b="1" i="0" u="none" dirty="0" err="1" smtClean="0">
                <a:latin typeface="Comic Sans MS" charset="0"/>
              </a:rPr>
              <a:t>vs</a:t>
            </a:r>
            <a:r>
              <a:rPr lang="en-US" sz="2400" b="1" i="0" u="none" dirty="0" smtClean="0">
                <a:latin typeface="Comic Sans MS" charset="0"/>
              </a:rPr>
              <a:t> photon science (from P. Siddons and S. Hermann)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04135" y="944933"/>
            <a:ext cx="3239985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Different </a:t>
            </a: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cultures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7196" y="1123539"/>
            <a:ext cx="2290821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360"/>
              </a:spcBef>
              <a:defRPr/>
            </a:pP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ts val="360"/>
              </a:spcBef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HEP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teams of hundreds for one experiment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22228B"/>
                </a:solidFill>
                <a:latin typeface="Comic Sans MS" charset="0"/>
              </a:rPr>
              <a:t>experiment takes years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detector IS experiment (scientists closely involved in the design)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67946" y="1115189"/>
            <a:ext cx="2290821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360"/>
              </a:spcBef>
              <a:defRPr/>
            </a:pP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ts val="360"/>
              </a:spcBef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Photon science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teams usually &lt;10</a:t>
            </a:r>
          </a:p>
          <a:p>
            <a:pPr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defRPr/>
            </a:pPr>
            <a:endParaRPr lang="en-US" i="0" u="none" dirty="0" smtClean="0">
              <a:solidFill>
                <a:srgbClr val="0000FF"/>
              </a:solidFill>
              <a:latin typeface="Comic Sans MS" charset="0"/>
            </a:endParaRP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experiment takes hours or days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SAMPLE is experiment (detector a necessary evil)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08889" y="941029"/>
            <a:ext cx="3239985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Different </a:t>
            </a:r>
            <a:r>
              <a:rPr lang="en-US" sz="1800" i="0" u="none" dirty="0" smtClean="0">
                <a:solidFill>
                  <a:srgbClr val="FF0000"/>
                </a:solidFill>
                <a:latin typeface="Comic Sans MS" charset="0"/>
              </a:rPr>
              <a:t>detectors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01950" y="1119635"/>
            <a:ext cx="229082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360"/>
              </a:spcBef>
              <a:defRPr/>
            </a:pP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ts val="360"/>
              </a:spcBef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HEP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vertex trackers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22228B"/>
                </a:solidFill>
                <a:latin typeface="Comic Sans MS" charset="0"/>
              </a:rPr>
              <a:t>experiment design is detector driven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large structure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low mass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endParaRPr lang="en-US" i="0" u="none" dirty="0">
              <a:solidFill>
                <a:srgbClr val="0000FF"/>
              </a:solidFill>
              <a:latin typeface="Comic Sans MS" charset="0"/>
            </a:endParaRP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moderately large signals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 charset="0"/>
              </a:rPr>
              <a:t>trigger based readout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372700" y="1111285"/>
            <a:ext cx="229082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360"/>
              </a:spcBef>
              <a:defRPr/>
            </a:pP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>
              <a:spcBef>
                <a:spcPts val="360"/>
              </a:spcBef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Photon science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err="1" smtClean="0">
                <a:solidFill>
                  <a:srgbClr val="0000FF"/>
                </a:solidFill>
                <a:latin typeface="Comic Sans MS" charset="0"/>
              </a:rPr>
              <a:t>X.ray</a:t>
            </a: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 cameras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</a:rPr>
              <a:t>detector design is general purpose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compact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 charset="0"/>
              </a:rPr>
              <a:t>stopping power needed for X-rays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0000FF"/>
                </a:solidFill>
                <a:latin typeface="Comic Sans MS" charset="0"/>
              </a:rPr>
              <a:t>small signals</a:t>
            </a: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endParaRPr lang="en-US" i="0" u="none" dirty="0">
              <a:solidFill>
                <a:srgbClr val="0000FF"/>
              </a:solidFill>
              <a:latin typeface="Comic Sans MS" charset="0"/>
            </a:endParaRPr>
          </a:p>
          <a:p>
            <a:pPr marL="188913" indent="-188913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 charset="0"/>
              </a:rPr>
              <a:t>full detector readout needed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61975" y="4705142"/>
            <a:ext cx="8848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is-I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… but also similarities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335423" y="5058050"/>
            <a:ext cx="333426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silicon</a:t>
            </a:r>
          </a:p>
          <a:p>
            <a:pPr marL="285750" indent="-285750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small pixels</a:t>
            </a:r>
          </a:p>
          <a:p>
            <a:pPr marL="285750" indent="-285750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advanced microelectronic processes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024201" y="5054146"/>
            <a:ext cx="33342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36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complex system issues: </a:t>
            </a:r>
            <a:r>
              <a:rPr lang="en-US" sz="1800" i="0" u="none" dirty="0">
                <a:solidFill>
                  <a:srgbClr val="0000FF"/>
                </a:solidFill>
                <a:latin typeface="Comic Sans MS" charset="0"/>
              </a:rPr>
              <a:t>d</a:t>
            </a: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ata rate, processing and storage, mechanical assembly and cooling</a:t>
            </a:r>
          </a:p>
        </p:txBody>
      </p:sp>
    </p:spTree>
    <p:extLst>
      <p:ext uri="{BB962C8B-B14F-4D97-AF65-F5344CB8AC3E}">
        <p14:creationId xmlns:p14="http://schemas.microsoft.com/office/powerpoint/2010/main" val="1061378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0" u="none">
                <a:solidFill>
                  <a:schemeClr val="bg1"/>
                </a:solidFill>
                <a:latin typeface="Comic Sans MS" charset="0"/>
                <a:sym typeface="Symbol" charset="0"/>
              </a:rPr>
              <a:t>Beam-line and beam-time structure</a:t>
            </a:r>
          </a:p>
        </p:txBody>
      </p:sp>
      <p:pic>
        <p:nvPicPr>
          <p:cNvPr id="4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438" y="927100"/>
            <a:ext cx="411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Beam lines with different photon energies available at each facility</a:t>
            </a:r>
          </a:p>
        </p:txBody>
      </p:sp>
      <p:pic>
        <p:nvPicPr>
          <p:cNvPr id="6" name="Picture 4" descr="XFEL_BunchStructur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56000"/>
            <a:ext cx="3275013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355975" y="3581400"/>
            <a:ext cx="6351588" cy="2497138"/>
            <a:chOff x="3214536" y="3936008"/>
            <a:chExt cx="6351220" cy="2497343"/>
          </a:xfrm>
        </p:grpSpPr>
        <p:pic>
          <p:nvPicPr>
            <p:cNvPr id="8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756" y="3936008"/>
              <a:ext cx="6156000" cy="234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214536" y="6110858"/>
              <a:ext cx="887029" cy="322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34138" y="3459163"/>
            <a:ext cx="2600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LCLS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42975" y="3386138"/>
            <a:ext cx="2601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Eu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-XFEL</a:t>
            </a: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136650"/>
            <a:ext cx="48609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3587750" y="3394075"/>
            <a:ext cx="6149975" cy="2641600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71438" y="3386138"/>
            <a:ext cx="3421062" cy="2640012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4941888" y="877888"/>
            <a:ext cx="4787900" cy="2447925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pic>
        <p:nvPicPr>
          <p:cNvPr id="16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73672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96913" y="1624013"/>
            <a:ext cx="411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Very different beam structure from one FEL facility to the other – some pose very challenging requirements on the instrumentation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437188" y="858838"/>
            <a:ext cx="37147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Beam-line structure @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Eu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-XFEL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43663" y="4452938"/>
            <a:ext cx="2600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LCLSII</a:t>
            </a:r>
          </a:p>
        </p:txBody>
      </p:sp>
    </p:spTree>
    <p:extLst>
      <p:ext uri="{BB962C8B-B14F-4D97-AF65-F5344CB8AC3E}">
        <p14:creationId xmlns:p14="http://schemas.microsoft.com/office/powerpoint/2010/main" val="796175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49" y="134938"/>
            <a:ext cx="847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Active edge sensors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5103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Active edge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to minimize the gap between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the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active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region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and edge of the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sensor and avoid 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leakage current injection from the damaged cut region </a:t>
            </a:r>
          </a:p>
        </p:txBody>
      </p:sp>
      <p:pic>
        <p:nvPicPr>
          <p:cNvPr id="5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5818" y="1871937"/>
            <a:ext cx="507465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Main issues: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plasma effect: large charge concentration due to huge signals (10</a:t>
            </a:r>
            <a:r>
              <a:rPr lang="en-US" sz="14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4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photons @ 1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keV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=2.8x10</a:t>
            </a:r>
            <a:r>
              <a:rPr lang="en-US" sz="14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6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e/h pairs) 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degradation 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charge collection distance and time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thick sensitive region for good efficiency </a:t>
            </a:r>
            <a:r>
              <a:rPr lang="en-US" sz="1400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@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10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thin entrance window for good efficiency @1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keV</a:t>
            </a:r>
            <a:endParaRPr lang="en-US" sz="1400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3" y="1971949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203543" y="3353416"/>
            <a:ext cx="2679000" cy="2968102"/>
            <a:chOff x="693134" y="3549484"/>
            <a:chExt cx="2679000" cy="29681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134" y="3549484"/>
              <a:ext cx="2679000" cy="296810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52584" y="5763837"/>
              <a:ext cx="152400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i="0" u="none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10</a:t>
              </a:r>
              <a:r>
                <a:rPr lang="en-US" sz="1000" i="0" u="none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4 </a:t>
              </a:r>
              <a:r>
                <a:rPr lang="en-US" sz="1000" i="0" u="none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photons @ </a:t>
              </a:r>
              <a:r>
                <a:rPr lang="en-US" sz="1000" i="0" u="none" dirty="0">
                  <a:solidFill>
                    <a:srgbClr val="FF0000"/>
                  </a:solidFill>
                  <a:latin typeface="Comic Sans MS"/>
                  <a:cs typeface="Comic Sans MS"/>
                </a:rPr>
                <a:t>12keV</a:t>
              </a:r>
              <a:r>
                <a:rPr lang="en-US" sz="1000" i="0" u="none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endParaRPr lang="en-US" sz="1000" i="0" u="none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422941" y="3945686"/>
            <a:ext cx="28301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rgbClr val="FF8000"/>
              </a:buClr>
              <a:buSzPct val="200000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High bias voltage mitigates the plasma effect: with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V</a:t>
            </a:r>
            <a:r>
              <a:rPr lang="en-US" sz="14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bias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=400 V, fast collection time (&lt;30 ns) and small collection distance (&lt;100 um) 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optimization of the sensor edge is required to maximize </a:t>
            </a:r>
            <a:r>
              <a:rPr lang="en-US" sz="1400" i="0" u="none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the breakdown voltage</a:t>
            </a:r>
            <a:endParaRPr lang="en-US" sz="1400" i="0" u="none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9021" y="4804837"/>
            <a:ext cx="1524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i="0" u="none" dirty="0" smtClean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en-US" sz="1000" i="0" u="none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 </a:t>
            </a:r>
            <a:r>
              <a:rPr lang="en-US" sz="1000" i="0" u="none" dirty="0" smtClean="0">
                <a:solidFill>
                  <a:srgbClr val="FF0000"/>
                </a:solidFill>
                <a:latin typeface="Comic Sans MS"/>
                <a:cs typeface="Comic Sans MS"/>
              </a:rPr>
              <a:t>photons</a:t>
            </a:r>
            <a:endParaRPr lang="en-US" sz="1000" i="0" u="none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48" y="3562799"/>
            <a:ext cx="4070146" cy="2952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205" y="953806"/>
            <a:ext cx="378222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29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49" y="134938"/>
            <a:ext cx="847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Sensor optimization for FELs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539" y="4543966"/>
            <a:ext cx="5315461" cy="188243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82" y="3182302"/>
            <a:ext cx="4442318" cy="317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346817" y="5016401"/>
            <a:ext cx="1043949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smtClean="0">
                <a:solidFill>
                  <a:srgbClr val="000066"/>
                </a:solidFill>
                <a:latin typeface="Comic Sans MS" pitchFamily="-102" charset="0"/>
              </a:rPr>
              <a:t>total gap: </a:t>
            </a:r>
          </a:p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smtClean="0">
                <a:solidFill>
                  <a:srgbClr val="000066"/>
                </a:solidFill>
                <a:latin typeface="Comic Sans MS" pitchFamily="-102" charset="0"/>
              </a:rPr>
              <a:t>155 um</a:t>
            </a:r>
            <a:endParaRPr lang="it-IT" sz="14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514351" y="5157477"/>
            <a:ext cx="900000" cy="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16165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5098187" y="5123299"/>
            <a:ext cx="899988" cy="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16165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870416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Edge geometry optimization to increase breakdown voltage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edge distance, guard ring number and gap, field plate 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oxide thickness and junction depth</a:t>
            </a:r>
            <a:endParaRPr lang="en-US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90516" y="1919934"/>
            <a:ext cx="4287117" cy="12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Present optimization result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4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guard rings with external field plate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2.4 um junction depth</a:t>
            </a:r>
          </a:p>
          <a:p>
            <a:pPr marL="285750" indent="-285750" algn="l">
              <a:spcBef>
                <a:spcPts val="48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300 nm oxide thickness</a:t>
            </a:r>
            <a:endParaRPr lang="en-US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1" y="2019946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546926" y="2272054"/>
            <a:ext cx="42039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With the present optimization, breakdown voltage &gt; 400 V for all the operation lifetime (1 </a:t>
            </a:r>
            <a:r>
              <a:rPr lang="en-US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GGy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total ionizing dose)</a:t>
            </a:r>
            <a:endParaRPr lang="en-US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13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01" y="2372066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538760" y="3139805"/>
            <a:ext cx="39269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Assuming a ladder (=sensor) area of 2.56x5.12 cm</a:t>
            </a:r>
            <a:r>
              <a:rPr lang="en-US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2</a:t>
            </a: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and a gap of 160 um, ~2% dead area seems feasible (including mechanical tolerance for the overall detector assembly)</a:t>
            </a:r>
            <a:endParaRPr lang="en-US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16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34" y="3239817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347690" y="1053189"/>
            <a:ext cx="2490578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rgbClr val="000090"/>
                </a:solidFill>
                <a:latin typeface="Comic Sans MS"/>
                <a:cs typeface="Comic Sans MS"/>
              </a:rPr>
              <a:t>G.-F. </a:t>
            </a:r>
            <a:r>
              <a:rPr lang="en-US" sz="1200" i="0" u="none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Dalla</a:t>
            </a:r>
            <a:r>
              <a:rPr lang="en-US" sz="1200" i="0" u="none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200" i="0" u="none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Betta</a:t>
            </a:r>
            <a:r>
              <a:rPr lang="en-US" sz="1200" i="0" u="none" dirty="0" smtClean="0">
                <a:solidFill>
                  <a:srgbClr val="000090"/>
                </a:solidFill>
                <a:latin typeface="Comic Sans MS"/>
                <a:cs typeface="Comic Sans MS"/>
              </a:rPr>
              <a:t>, “</a:t>
            </a:r>
            <a:r>
              <a:rPr lang="en-US" sz="1200" i="0" u="none" dirty="0">
                <a:solidFill>
                  <a:srgbClr val="000090"/>
                </a:solidFill>
                <a:latin typeface="Comic Sans MS"/>
                <a:cs typeface="Comic Sans MS"/>
              </a:rPr>
              <a:t>Design and TCAD Simulations of Planar Active-Edge Pixel Sensors for Future XFEL Applications</a:t>
            </a:r>
            <a:r>
              <a:rPr lang="en-US" sz="1200" i="0" u="none" dirty="0" smtClean="0">
                <a:solidFill>
                  <a:srgbClr val="000090"/>
                </a:solidFill>
                <a:latin typeface="Comic Sans MS"/>
                <a:cs typeface="Comic Sans MS"/>
              </a:rPr>
              <a:t>”, N08-</a:t>
            </a:r>
            <a:r>
              <a:rPr lang="en-US" sz="1200" i="0" u="none" dirty="0">
                <a:solidFill>
                  <a:srgbClr val="000090"/>
                </a:solidFill>
                <a:latin typeface="Comic Sans MS"/>
                <a:cs typeface="Comic Sans M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29111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Dynamic range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79874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889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In diffraction imaging applications, the dynamic range of the signal to be processed can be as large as 80 dB (1 to 10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4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photons)</a:t>
            </a:r>
          </a:p>
        </p:txBody>
      </p:sp>
      <p:pic>
        <p:nvPicPr>
          <p:cNvPr id="79876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94786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8025" y="1833563"/>
            <a:ext cx="8893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Single photon resolution is a desirable feature of the readout electronics – 1 ADC count for each additional photon</a:t>
            </a:r>
          </a:p>
        </p:txBody>
      </p:sp>
      <p:pic>
        <p:nvPicPr>
          <p:cNvPr id="7987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608263"/>
            <a:ext cx="3568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23925" y="3938588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pixel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74863" y="3938588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ampli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67063" y="3938588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ADC</a:t>
            </a:r>
          </a:p>
        </p:txBody>
      </p:sp>
      <p:pic>
        <p:nvPicPr>
          <p:cNvPr id="7988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2608263"/>
            <a:ext cx="45720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232900" y="5554663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92650" y="254317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out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52688" y="2782888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out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cxnSp>
        <p:nvCxnSpPr>
          <p:cNvPr id="79886" name="Straight Connector 16"/>
          <p:cNvCxnSpPr>
            <a:cxnSpLocks noChangeShapeType="1"/>
          </p:cNvCxnSpPr>
          <p:nvPr/>
        </p:nvCxnSpPr>
        <p:spPr bwMode="auto">
          <a:xfrm flipH="1" flipV="1">
            <a:off x="2992438" y="3216275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36538" y="2570163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9190038" y="3151188"/>
            <a:ext cx="0" cy="2403475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5508625" y="3086100"/>
            <a:ext cx="3671888" cy="0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9890" name="Straight Arrow Connector 24"/>
          <p:cNvCxnSpPr>
            <a:cxnSpLocks noChangeShapeType="1"/>
          </p:cNvCxnSpPr>
          <p:nvPr/>
        </p:nvCxnSpPr>
        <p:spPr bwMode="auto">
          <a:xfrm flipH="1">
            <a:off x="9224963" y="4929188"/>
            <a:ext cx="352425" cy="625475"/>
          </a:xfrm>
          <a:prstGeom prst="straightConnector1">
            <a:avLst/>
          </a:prstGeom>
          <a:noFill/>
          <a:ln w="9525">
            <a:solidFill>
              <a:srgbClr val="60606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256713" y="44799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cxnSp>
        <p:nvCxnSpPr>
          <p:cNvPr id="79892" name="Straight Arrow Connector 26"/>
          <p:cNvCxnSpPr>
            <a:cxnSpLocks noChangeShapeType="1"/>
          </p:cNvCxnSpPr>
          <p:nvPr/>
        </p:nvCxnSpPr>
        <p:spPr bwMode="auto">
          <a:xfrm flipH="1" flipV="1">
            <a:off x="5537200" y="3113088"/>
            <a:ext cx="352425" cy="523875"/>
          </a:xfrm>
          <a:prstGeom prst="straightConnector1">
            <a:avLst/>
          </a:prstGeom>
          <a:noFill/>
          <a:ln w="9525">
            <a:solidFill>
              <a:srgbClr val="60606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568950" y="3697288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79894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5751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09613" y="4460875"/>
            <a:ext cx="47386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Assuming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=1 V,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=10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4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=1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800" i="0" u="none" dirty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LSB=100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uV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 no. of bits ≥ 14  </a:t>
            </a: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  <a:sym typeface="Wingdings"/>
              </a:rPr>
              <a:t>large area, power dissipation, data rate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G=100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uV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/ph≈0.4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uV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/el≈2.5 mV/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fC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  </a:t>
            </a: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  <a:sym typeface="Wingdings"/>
              </a:rPr>
              <a:t>poor SNR, or large power dissipation</a:t>
            </a:r>
            <a:endParaRPr lang="en-US" sz="1800" i="0" u="none" dirty="0" smtClean="0">
              <a:solidFill>
                <a:srgbClr val="0000FF"/>
              </a:solidFill>
              <a:latin typeface="Comic Sans MS" charset="0"/>
            </a:endParaRPr>
          </a:p>
        </p:txBody>
      </p:sp>
      <p:cxnSp>
        <p:nvCxnSpPr>
          <p:cNvPr id="79896" name="Straight Connector 32"/>
          <p:cNvCxnSpPr>
            <a:cxnSpLocks noChangeShapeType="1"/>
          </p:cNvCxnSpPr>
          <p:nvPr/>
        </p:nvCxnSpPr>
        <p:spPr bwMode="auto">
          <a:xfrm>
            <a:off x="6994525" y="4575175"/>
            <a:ext cx="517525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97" name="Straight Connector 33"/>
          <p:cNvCxnSpPr>
            <a:cxnSpLocks noChangeShapeType="1"/>
          </p:cNvCxnSpPr>
          <p:nvPr/>
        </p:nvCxnSpPr>
        <p:spPr bwMode="auto">
          <a:xfrm rot="-5400000">
            <a:off x="7333456" y="4396582"/>
            <a:ext cx="360363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7227888" y="4532313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79295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394661"/>
              </p:ext>
            </p:extLst>
          </p:nvPr>
        </p:nvGraphicFramePr>
        <p:xfrm>
          <a:off x="811388" y="3118724"/>
          <a:ext cx="8291513" cy="3103565"/>
        </p:xfrm>
        <a:graphic>
          <a:graphicData uri="http://schemas.openxmlformats.org/drawingml/2006/table">
            <a:tbl>
              <a:tblPr firstRow="1" bandRow="1">
                <a:effectLst/>
                <a:tableStyleId>{46F890A9-2807-4EBB-B81D-B2AA78EC7F39}</a:tableStyleId>
              </a:tblPr>
              <a:tblGrid>
                <a:gridCol w="1555751"/>
                <a:gridCol w="1031875"/>
                <a:gridCol w="1000125"/>
                <a:gridCol w="1697905"/>
                <a:gridCol w="1304736"/>
                <a:gridCol w="1701121"/>
              </a:tblGrid>
              <a:tr h="9448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Project</a:t>
                      </a:r>
                      <a:endParaRPr lang="en-US" sz="14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Start of operation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Electron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 beam energy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[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]</a:t>
                      </a:r>
                      <a:endParaRPr lang="en-US" sz="14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Photon energy </a:t>
                      </a:r>
                    </a:p>
                    <a:p>
                      <a:pPr algn="ctr"/>
                      <a:endParaRPr lang="en-US" sz="1400" baseline="0" dirty="0" smtClean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endParaRPr lang="en-US" sz="1400" baseline="0" dirty="0" smtClean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[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keV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]</a:t>
                      </a: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Repetition rate</a:t>
                      </a:r>
                    </a:p>
                    <a:p>
                      <a:pPr algn="ctr"/>
                      <a:endParaRPr lang="en-US" sz="1400" baseline="0" dirty="0" smtClean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[Hz]</a:t>
                      </a: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Number of X-ray pulses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/train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@inter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-train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period</a:t>
                      </a:r>
                      <a:endParaRPr lang="en-US" sz="14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30232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FLASH@DESY</a:t>
                      </a:r>
                      <a:endParaRPr lang="en-US" sz="1200" b="1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2005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1.25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0.03-0.3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5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800@1 us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30232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LCLS@SLAC</a:t>
                      </a:r>
                      <a:endParaRPr lang="en-US" sz="1200" b="1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2009</a:t>
                      </a:r>
                      <a:endParaRPr lang="en-US" sz="12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14.5</a:t>
                      </a:r>
                      <a:endParaRPr lang="en-US" sz="12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0.3-10</a:t>
                      </a:r>
                      <a:endParaRPr lang="en-US" sz="12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120</a:t>
                      </a:r>
                      <a:endParaRPr lang="en-US" sz="12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sz="120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30232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SACLA@RIKEN</a:t>
                      </a:r>
                      <a:endParaRPr lang="en-US" sz="1200" b="1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2010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8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4.5-15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60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30232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Fermi@ELETTRA</a:t>
                      </a:r>
                      <a:endParaRPr lang="en-US" sz="1200" b="1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2010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2.4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0.01-0.06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10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30232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SwissFEL</a:t>
                      </a:r>
                      <a:endParaRPr lang="en-US" sz="1200" b="1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2016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5.8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12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100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16165D"/>
                          </a:solidFill>
                          <a:latin typeface="Comic Sans MS"/>
                          <a:cs typeface="Comic Sans MS"/>
                        </a:rPr>
                        <a:t>2@50 ns</a:t>
                      </a:r>
                      <a:endParaRPr lang="en-US" sz="1200" dirty="0">
                        <a:solidFill>
                          <a:srgbClr val="16165D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372867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Eu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-XFEL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2017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17.5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0.4-20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10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2700@220 ns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  <a:tr h="274262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LCLSII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&gt;2020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4-14.5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0.2-25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120 - 10</a:t>
                      </a:r>
                      <a:r>
                        <a:rPr lang="en-US" sz="1200" baseline="300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6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sz="120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91443" marR="91443" marT="45691" marB="45691"/>
                </a:tc>
              </a:tr>
            </a:tbl>
          </a:graphicData>
        </a:graphic>
      </p:graphicFrame>
      <p:pic>
        <p:nvPicPr>
          <p:cNvPr id="70706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87772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FELs provide high intensity beams of ultrafast X-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ray pulses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energy range: 100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eV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to &gt;10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(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from 10 nm to 0.1 nm)</a:t>
            </a:r>
          </a:p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pulse duration: femtoseconds to picoseconds</a:t>
            </a:r>
          </a:p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repetition rate: 10 Hz (continuous mode) to 5 MHz (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urst mode)</a:t>
            </a:r>
          </a:p>
          <a:p>
            <a:pPr marL="285750" indent="-285750" algn="l">
              <a:spcBef>
                <a:spcPct val="5000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peak brightness: in excess of 10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33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s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-1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mm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-2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mrad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-1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70708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Free electron laser facilities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722438"/>
            <a:ext cx="45783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Signal compression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80899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889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Possible solution: cover the dynamic range using a piecewise linear gain (</a:t>
            </a:r>
            <a:r>
              <a:rPr lang="en-US" sz="1800" i="0" u="none" dirty="0" smtClean="0">
                <a:solidFill>
                  <a:srgbClr val="CC3300"/>
                </a:solidFill>
                <a:latin typeface="Comic Sans MS" charset="0"/>
              </a:rPr>
              <a:t>signal compression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) - the simplest choice may be a bilinear characteristic</a:t>
            </a:r>
          </a:p>
        </p:txBody>
      </p:sp>
      <p:cxnSp>
        <p:nvCxnSpPr>
          <p:cNvPr id="80901" name="Straight Connector 32"/>
          <p:cNvCxnSpPr>
            <a:cxnSpLocks noChangeShapeType="1"/>
          </p:cNvCxnSpPr>
          <p:nvPr/>
        </p:nvCxnSpPr>
        <p:spPr bwMode="auto">
          <a:xfrm>
            <a:off x="9232900" y="2314575"/>
            <a:ext cx="0" cy="2403475"/>
          </a:xfrm>
          <a:prstGeom prst="line">
            <a:avLst/>
          </a:prstGeom>
          <a:noFill/>
          <a:ln w="9525">
            <a:solidFill>
              <a:srgbClr val="B3B3B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2" name="Straight Arrow Connector 33"/>
          <p:cNvCxnSpPr>
            <a:cxnSpLocks noChangeShapeType="1"/>
          </p:cNvCxnSpPr>
          <p:nvPr/>
        </p:nvCxnSpPr>
        <p:spPr bwMode="auto">
          <a:xfrm flipH="1">
            <a:off x="9267825" y="4092575"/>
            <a:ext cx="352425" cy="625475"/>
          </a:xfrm>
          <a:prstGeom prst="straightConnector1">
            <a:avLst/>
          </a:prstGeom>
          <a:noFill/>
          <a:ln w="9525">
            <a:solidFill>
              <a:srgbClr val="60606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9299575" y="3643313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cxnSp>
        <p:nvCxnSpPr>
          <p:cNvPr id="80904" name="Straight Connector 35"/>
          <p:cNvCxnSpPr>
            <a:cxnSpLocks noChangeShapeType="1"/>
          </p:cNvCxnSpPr>
          <p:nvPr/>
        </p:nvCxnSpPr>
        <p:spPr bwMode="auto">
          <a:xfrm flipH="1">
            <a:off x="5487988" y="2292350"/>
            <a:ext cx="3671887" cy="0"/>
          </a:xfrm>
          <a:prstGeom prst="line">
            <a:avLst/>
          </a:prstGeom>
          <a:noFill/>
          <a:ln w="9525">
            <a:solidFill>
              <a:srgbClr val="B3B3B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5" name="Straight Arrow Connector 36"/>
          <p:cNvCxnSpPr>
            <a:cxnSpLocks noChangeShapeType="1"/>
          </p:cNvCxnSpPr>
          <p:nvPr/>
        </p:nvCxnSpPr>
        <p:spPr bwMode="auto">
          <a:xfrm flipH="1" flipV="1">
            <a:off x="5514975" y="2317750"/>
            <a:ext cx="354013" cy="525463"/>
          </a:xfrm>
          <a:prstGeom prst="straightConnector1">
            <a:avLst/>
          </a:prstGeom>
          <a:noFill/>
          <a:ln w="9525">
            <a:solidFill>
              <a:srgbClr val="60606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5546725" y="2881313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9275763" y="4738688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795838" y="1670050"/>
            <a:ext cx="754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out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cxnSp>
        <p:nvCxnSpPr>
          <p:cNvPr id="80909" name="Straight Connector 40"/>
          <p:cNvCxnSpPr>
            <a:cxnSpLocks noChangeShapeType="1"/>
          </p:cNvCxnSpPr>
          <p:nvPr/>
        </p:nvCxnSpPr>
        <p:spPr bwMode="auto">
          <a:xfrm>
            <a:off x="7512050" y="2962275"/>
            <a:ext cx="515938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0" name="Straight Connector 41"/>
          <p:cNvCxnSpPr>
            <a:cxnSpLocks noChangeShapeType="1"/>
          </p:cNvCxnSpPr>
          <p:nvPr/>
        </p:nvCxnSpPr>
        <p:spPr bwMode="auto">
          <a:xfrm rot="-5400000">
            <a:off x="7921625" y="2855913"/>
            <a:ext cx="215900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7745413" y="2941638"/>
            <a:ext cx="754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cxnSp>
        <p:nvCxnSpPr>
          <p:cNvPr id="80912" name="Straight Connector 43"/>
          <p:cNvCxnSpPr>
            <a:cxnSpLocks noChangeShapeType="1"/>
          </p:cNvCxnSpPr>
          <p:nvPr/>
        </p:nvCxnSpPr>
        <p:spPr bwMode="auto">
          <a:xfrm>
            <a:off x="5511800" y="4449763"/>
            <a:ext cx="71438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3" name="Straight Connector 44"/>
          <p:cNvCxnSpPr>
            <a:cxnSpLocks noChangeShapeType="1"/>
          </p:cNvCxnSpPr>
          <p:nvPr/>
        </p:nvCxnSpPr>
        <p:spPr bwMode="auto">
          <a:xfrm rot="-5400000">
            <a:off x="5398294" y="4271169"/>
            <a:ext cx="360362" cy="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5464175" y="4149725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</a:t>
            </a:r>
            <a:r>
              <a:rPr lang="en-US" sz="1800" i="0" u="none" baseline="-25000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722313" y="1719263"/>
            <a:ext cx="447198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implement single photon resolution for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rgbClr val="000066"/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 ≤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charset="0"/>
              </a:rPr>
              <a:t>n</a:t>
            </a:r>
            <a:r>
              <a:rPr lang="en-US" sz="1800" i="0" u="none" baseline="-25000" dirty="0" err="1">
                <a:solidFill>
                  <a:srgbClr val="000066"/>
                </a:solidFill>
                <a:latin typeface="Comic Sans MS" charset="0"/>
              </a:rPr>
              <a:t>H</a:t>
            </a:r>
            <a:endParaRPr lang="en-US" sz="1800" i="0" u="none" dirty="0">
              <a:solidFill>
                <a:srgbClr val="000066"/>
              </a:solidFill>
              <a:latin typeface="Comic Sans MS" charset="0"/>
            </a:endParaRP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chose the gain accordingly for the remaining part of the characteristic </a:t>
            </a:r>
          </a:p>
        </p:txBody>
      </p:sp>
      <p:cxnSp>
        <p:nvCxnSpPr>
          <p:cNvPr id="80916" name="Straight Connector 47"/>
          <p:cNvCxnSpPr>
            <a:cxnSpLocks noChangeShapeType="1"/>
          </p:cNvCxnSpPr>
          <p:nvPr/>
        </p:nvCxnSpPr>
        <p:spPr bwMode="auto">
          <a:xfrm>
            <a:off x="5648325" y="3689350"/>
            <a:ext cx="0" cy="1008063"/>
          </a:xfrm>
          <a:prstGeom prst="line">
            <a:avLst/>
          </a:prstGeom>
          <a:noFill/>
          <a:ln w="9525">
            <a:solidFill>
              <a:srgbClr val="B3B3B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5378450" y="4616450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graphicFrame>
        <p:nvGraphicFramePr>
          <p:cNvPr id="80918" name="Object 7"/>
          <p:cNvGraphicFramePr>
            <a:graphicFrameLocks noChangeAspect="1"/>
          </p:cNvGraphicFramePr>
          <p:nvPr/>
        </p:nvGraphicFramePr>
        <p:xfrm>
          <a:off x="1579563" y="3022600"/>
          <a:ext cx="2309812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tion" r:id="rId5" imgW="1435100" imgH="431800" progId="Equation.3">
                  <p:embed/>
                </p:oleObj>
              </mc:Choice>
              <mc:Fallback>
                <p:oleObj name="Equation" r:id="rId5" imgW="1435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3022600"/>
                        <a:ext cx="2309812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0919" name="Straight Connector 50"/>
          <p:cNvCxnSpPr>
            <a:cxnSpLocks noChangeShapeType="1"/>
          </p:cNvCxnSpPr>
          <p:nvPr/>
        </p:nvCxnSpPr>
        <p:spPr bwMode="auto">
          <a:xfrm flipH="1">
            <a:off x="5464175" y="3665538"/>
            <a:ext cx="144463" cy="0"/>
          </a:xfrm>
          <a:prstGeom prst="line">
            <a:avLst/>
          </a:prstGeom>
          <a:noFill/>
          <a:ln w="9525">
            <a:solidFill>
              <a:srgbClr val="B3B3B3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4859338" y="3411538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80921" name="Picture 15" descr="bull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77825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09613" y="3663950"/>
            <a:ext cx="44846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Assuming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V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=1 V,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max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=10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4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=100, V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=200 mV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=2 mV/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G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≈80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uV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/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LSB=2 mV, no. of bits ≥ 9 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in the low gain region, n=25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/ADC count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 quantization noise</a:t>
            </a:r>
            <a:endParaRPr lang="en-US" sz="1800" i="0" u="none" dirty="0" smtClean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5392738" y="5162550"/>
            <a:ext cx="944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LSB </a:t>
            </a:r>
            <a:r>
              <a:rPr lang="en-US" sz="32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{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5864225" y="5800725"/>
            <a:ext cx="754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n’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8132763" y="5845175"/>
            <a:ext cx="132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n’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+25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9105900" y="5616575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graphicFrame>
        <p:nvGraphicFramePr>
          <p:cNvPr id="80927" name="Object 7"/>
          <p:cNvGraphicFramePr>
            <a:graphicFrameLocks noChangeAspect="1"/>
          </p:cNvGraphicFramePr>
          <p:nvPr/>
        </p:nvGraphicFramePr>
        <p:xfrm>
          <a:off x="2332038" y="5624513"/>
          <a:ext cx="1103312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7" imgW="685800" imgH="457200" progId="Equation.3">
                  <p:embed/>
                </p:oleObj>
              </mc:Choice>
              <mc:Fallback>
                <p:oleObj name="Equation" r:id="rId7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5624513"/>
                        <a:ext cx="1103312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784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 smtClean="0">
                <a:solidFill>
                  <a:schemeClr val="bg1"/>
                </a:solidFill>
                <a:latin typeface="Comic Sans MS" charset="0"/>
              </a:rPr>
              <a:t>Shot or Poisson </a:t>
            </a: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noise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81922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8893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The number of photons hitting a pixel during diffraction imaging experiments is subject to fluctuations according to a random process described by Bose Einstein statistics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photon shot noise with variance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2</a:t>
            </a:r>
            <a:r>
              <a:rPr lang="en-US" sz="1800" i="0" u="none" baseline="-25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graphicFrame>
        <p:nvGraphicFramePr>
          <p:cNvPr id="81924" name="Object 7"/>
          <p:cNvGraphicFramePr>
            <a:graphicFrameLocks noChangeAspect="1"/>
          </p:cNvGraphicFramePr>
          <p:nvPr/>
        </p:nvGraphicFramePr>
        <p:xfrm>
          <a:off x="2744788" y="2222500"/>
          <a:ext cx="3067050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Equation" r:id="rId4" imgW="1905000" imgH="774700" progId="Equation.3">
                  <p:embed/>
                </p:oleObj>
              </mc:Choice>
              <mc:Fallback>
                <p:oleObj name="Equation" r:id="rId4" imgW="19050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4788" y="2222500"/>
                        <a:ext cx="3067050" cy="124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5" name="Text Box 10"/>
          <p:cNvSpPr txBox="1">
            <a:spLocks noChangeArrowheads="1"/>
          </p:cNvSpPr>
          <p:nvPr/>
        </p:nvSpPr>
        <p:spPr bwMode="auto">
          <a:xfrm>
            <a:off x="6935788" y="2195513"/>
            <a:ext cx="2970212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i="0" u="none">
                <a:solidFill>
                  <a:srgbClr val="000066"/>
                </a:solidFill>
                <a:latin typeface="Comic Sans MS" charset="0"/>
              </a:rPr>
              <a:t>h=Plank’s constant</a:t>
            </a:r>
          </a:p>
          <a:p>
            <a:pPr algn="l">
              <a:spcBef>
                <a:spcPct val="50000"/>
              </a:spcBef>
            </a:pPr>
            <a:r>
              <a:rPr lang="en-US" sz="1400" i="0" u="none">
                <a:solidFill>
                  <a:srgbClr val="000066"/>
                </a:solidFill>
                <a:latin typeface="Comic Sans MS" charset="0"/>
              </a:rPr>
              <a:t>k</a:t>
            </a:r>
            <a:r>
              <a:rPr lang="en-US" sz="1400" i="0" u="none" baseline="-25000">
                <a:solidFill>
                  <a:srgbClr val="000066"/>
                </a:solidFill>
                <a:latin typeface="Comic Sans MS" charset="0"/>
              </a:rPr>
              <a:t>B</a:t>
            </a:r>
            <a:r>
              <a:rPr lang="en-US" sz="1400" i="0" u="none">
                <a:solidFill>
                  <a:srgbClr val="000066"/>
                </a:solidFill>
                <a:latin typeface="Comic Sans MS" charset="0"/>
              </a:rPr>
              <a:t>=Boltzmann’s constant</a:t>
            </a:r>
          </a:p>
          <a:p>
            <a:pPr algn="l">
              <a:spcBef>
                <a:spcPct val="50000"/>
              </a:spcBef>
            </a:pPr>
            <a:r>
              <a:rPr lang="en-US" sz="1400" i="0" u="none">
                <a:solidFill>
                  <a:srgbClr val="000066"/>
                </a:solidFill>
                <a:latin typeface="Comic Sans MS" charset="0"/>
              </a:rPr>
              <a:t>T=absolute temperature</a:t>
            </a:r>
          </a:p>
          <a:p>
            <a:pPr algn="l">
              <a:spcBef>
                <a:spcPct val="50000"/>
              </a:spcBef>
            </a:pPr>
            <a:r>
              <a:rPr lang="en-US" sz="1400" i="0" u="none">
                <a:solidFill>
                  <a:srgbClr val="000066"/>
                </a:solidFill>
                <a:latin typeface="Symbol" charset="0"/>
                <a:cs typeface="Symbol" charset="0"/>
              </a:rPr>
              <a:t>l</a:t>
            </a:r>
            <a:r>
              <a:rPr lang="en-US" sz="1400" i="0" u="none">
                <a:solidFill>
                  <a:srgbClr val="000066"/>
                </a:solidFill>
                <a:latin typeface="Comic Sans MS" charset="0"/>
              </a:rPr>
              <a:t>=photon wavelength</a:t>
            </a:r>
          </a:p>
        </p:txBody>
      </p:sp>
      <p:graphicFrame>
        <p:nvGraphicFramePr>
          <p:cNvPr id="81926" name="Object 7"/>
          <p:cNvGraphicFramePr>
            <a:graphicFrameLocks noChangeAspect="1"/>
          </p:cNvGraphicFramePr>
          <p:nvPr/>
        </p:nvGraphicFramePr>
        <p:xfrm>
          <a:off x="4240213" y="4264025"/>
          <a:ext cx="13287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6" imgW="825500" imgH="292100" progId="Equation.3">
                  <p:embed/>
                </p:oleObj>
              </mc:Choice>
              <mc:Fallback>
                <p:oleObj name="Equation" r:id="rId6" imgW="825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4264025"/>
                        <a:ext cx="132873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7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48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08025" y="3533775"/>
            <a:ext cx="889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Actually, for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hc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/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&gt;&gt;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T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, Poisson statistics is a good approximation of Bose-Einstein statistics and</a:t>
            </a:r>
          </a:p>
        </p:txBody>
      </p:sp>
      <p:pic>
        <p:nvPicPr>
          <p:cNvPr id="81929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91966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9613" y="4805363"/>
            <a:ext cx="8893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Shot noise increases with the square root of the number of photons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</a:t>
            </a:r>
            <a:r>
              <a:rPr lang="en-US" sz="1800" i="0" u="none" dirty="0" smtClean="0">
                <a:solidFill>
                  <a:srgbClr val="CC3300"/>
                </a:solidFill>
                <a:latin typeface="Comic Sans MS" charset="0"/>
                <a:sym typeface="Wingdings"/>
              </a:rPr>
              <a:t> no use in having single photon resolution 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  <a:sym typeface="Wingdings"/>
              </a:rPr>
              <a:t>when the number of detected photons gets large</a:t>
            </a:r>
            <a:endParaRPr lang="en-US" sz="1800" i="0" u="none" dirty="0" smtClean="0">
              <a:solidFill>
                <a:srgbClr val="CC33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2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>
                <a:solidFill>
                  <a:schemeClr val="bg1"/>
                </a:solidFill>
                <a:latin typeface="Comic Sans MS" charset="0"/>
              </a:rPr>
              <a:t>Quantization vs Poisson noise</a:t>
            </a:r>
            <a:endParaRPr lang="en-US" b="1" i="0" u="none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82946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35036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Choose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</a:t>
            </a:r>
            <a:r>
              <a:rPr lang="en-US" sz="1800" i="0" u="none" baseline="-25000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(i.e., the range in which single photon resolution is implemented) and the number of bits in such a way that </a:t>
            </a:r>
          </a:p>
        </p:txBody>
      </p:sp>
      <p:graphicFrame>
        <p:nvGraphicFramePr>
          <p:cNvPr id="82948" name="Object 7"/>
          <p:cNvGraphicFramePr>
            <a:graphicFrameLocks noChangeAspect="1"/>
          </p:cNvGraphicFramePr>
          <p:nvPr/>
        </p:nvGraphicFramePr>
        <p:xfrm>
          <a:off x="1770063" y="2792413"/>
          <a:ext cx="960437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4" imgW="596900" imgH="254000" progId="Equation.3">
                  <p:embed/>
                </p:oleObj>
              </mc:Choice>
              <mc:Fallback>
                <p:oleObj name="Equation" r:id="rId4" imgW="596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063" y="2792413"/>
                        <a:ext cx="960437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41913" y="993775"/>
            <a:ext cx="385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case of bilinear characteristic</a:t>
            </a:r>
          </a:p>
        </p:txBody>
      </p:sp>
      <p:pic>
        <p:nvPicPr>
          <p:cNvPr id="82950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4544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8025" y="3340100"/>
            <a:ext cx="3503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Once number of bits m is given</a:t>
            </a:r>
          </a:p>
        </p:txBody>
      </p:sp>
      <p:pic>
        <p:nvPicPr>
          <p:cNvPr id="82952" name="Picture 1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9403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09613" y="4826000"/>
            <a:ext cx="35036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For a bilinear, compressed characteristic, at least 9 bits are needed for quantization noise to be always smaller than Poisson noise</a:t>
            </a:r>
          </a:p>
        </p:txBody>
      </p:sp>
      <p:graphicFrame>
        <p:nvGraphicFramePr>
          <p:cNvPr id="82954" name="Object 7"/>
          <p:cNvGraphicFramePr>
            <a:graphicFrameLocks noChangeAspect="1"/>
          </p:cNvGraphicFramePr>
          <p:nvPr/>
        </p:nvGraphicFramePr>
        <p:xfrm>
          <a:off x="1025525" y="3746500"/>
          <a:ext cx="24526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name="Equation" r:id="rId6" imgW="1524000" imgH="622300" progId="Equation.3">
                  <p:embed/>
                </p:oleObj>
              </mc:Choice>
              <mc:Fallback>
                <p:oleObj name="Equation" r:id="rId6" imgW="15240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3746500"/>
                        <a:ext cx="245268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95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1389063"/>
            <a:ext cx="521970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1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65" y="1103495"/>
            <a:ext cx="4464000" cy="3242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39" y="1072089"/>
            <a:ext cx="4571083" cy="3240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85243" y="4440252"/>
            <a:ext cx="8891916" cy="15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20 ns for full charge integration, 30 ns reset time – compatible with 5 MHz processing (50 ns slots) </a:t>
            </a:r>
          </a:p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Low energy gain: 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G</a:t>
            </a:r>
            <a:r>
              <a:rPr lang="en-US" i="0" u="none" baseline="-25000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le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=1.08 mv/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(1 mV/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by design)</a:t>
            </a:r>
          </a:p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High energy gain</a:t>
            </a:r>
            <a:r>
              <a:rPr lang="en-US" i="0" u="none" dirty="0">
                <a:solidFill>
                  <a:srgbClr val="16165D"/>
                </a:solidFill>
                <a:latin typeface="Comic Sans MS"/>
                <a:cs typeface="Comic Sans MS"/>
              </a:rPr>
              <a:t>: 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G</a:t>
            </a:r>
            <a:r>
              <a:rPr lang="en-US" i="0" u="none" baseline="-25000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he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=23.1 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uV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/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(25 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uV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/</a:t>
            </a:r>
            <a:r>
              <a:rPr lang="en-US" i="0" u="none" dirty="0" err="1" smtClean="0">
                <a:solidFill>
                  <a:srgbClr val="16165D"/>
                </a:solidFill>
                <a:latin typeface="Comic Sans MS"/>
                <a:cs typeface="Comic Sans MS"/>
              </a:rPr>
              <a:t>ph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by design)</a:t>
            </a:r>
          </a:p>
          <a:p>
            <a:pPr marL="285750" indent="-285750" algn="l">
              <a:spcBef>
                <a:spcPts val="55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Full dynamic range of 10</a:t>
            </a:r>
            <a:r>
              <a:rPr lang="en-US" i="0" u="none" baseline="30000" dirty="0" smtClean="0">
                <a:solidFill>
                  <a:srgbClr val="16165D"/>
                </a:solidFill>
                <a:latin typeface="Comic Sans MS"/>
                <a:cs typeface="Comic Sans MS"/>
              </a:rPr>
              <a:t>4</a:t>
            </a:r>
            <a:r>
              <a:rPr lang="en-US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 photons is covered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71449" y="134938"/>
            <a:ext cx="847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CSA response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88648" y="3489223"/>
            <a:ext cx="17891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omic Sans MS"/>
              </a:rPr>
              <a:t>1500 ph. input signal</a:t>
            </a:r>
            <a:endParaRPr lang="en-US" sz="1200" i="0" u="none" dirty="0">
              <a:solidFill>
                <a:schemeClr val="tx1">
                  <a:lumMod val="95000"/>
                  <a:lumOff val="5000"/>
                </a:schemeClr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4020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351" y="2331828"/>
            <a:ext cx="5032154" cy="3959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62" y="3288272"/>
            <a:ext cx="4516734" cy="2448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11355" y="933368"/>
            <a:ext cx="4283996" cy="1692997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40722" y="2076367"/>
            <a:ext cx="91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S2-S3</a:t>
            </a:r>
            <a:endParaRPr lang="en-US" sz="14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41490" y="1489405"/>
            <a:ext cx="91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S1-S4</a:t>
            </a:r>
            <a:endParaRPr lang="en-US" sz="14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42258" y="978275"/>
            <a:ext cx="91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400" i="0" u="none" dirty="0" smtClean="0">
                <a:solidFill>
                  <a:srgbClr val="16165D"/>
                </a:solidFill>
                <a:latin typeface="Comic Sans MS"/>
                <a:cs typeface="Comic Sans MS"/>
              </a:rPr>
              <a:t>S0</a:t>
            </a:r>
            <a:endParaRPr lang="en-US" sz="14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71449" y="134938"/>
            <a:ext cx="8470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Flip-capacitor filter response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403214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Events with a known repetition rate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time variant shaping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controlled time to return to base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directly provides the ADC with the sample to convert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correlated double sampling</a:t>
            </a:r>
          </a:p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trapezoidal shaping function</a:t>
            </a:r>
            <a:endParaRPr lang="en-US" i="0" u="none" dirty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13" name="Picture 15" descr="bulle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5969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84959" y="5975653"/>
            <a:ext cx="4073898" cy="276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L</a:t>
            </a:r>
            <a:r>
              <a:rPr lang="en-US" sz="1200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. </a:t>
            </a:r>
            <a:r>
              <a:rPr lang="en-US" sz="1200" i="0" u="none" dirty="0" err="1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Bombelli</a:t>
            </a:r>
            <a:r>
              <a:rPr lang="en-US" sz="1200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et al., NIMA, vol. 624, pp. 360-366, 2010</a:t>
            </a:r>
            <a:endParaRPr lang="en-US" sz="1200" i="0" u="none" dirty="0">
              <a:solidFill>
                <a:srgbClr val="16165D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3681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6" y="2589867"/>
            <a:ext cx="7099942" cy="3959998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54415" y="930754"/>
            <a:ext cx="9169149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ts val="6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Two split capacitive DACs in a time-interleaved structure; for each DAC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</a:pPr>
            <a:r>
              <a:rPr lang="en-US" sz="1800" i="0" u="none" dirty="0">
                <a:solidFill>
                  <a:srgbClr val="000066"/>
                </a:solidFill>
                <a:latin typeface="Comic Sans MS" pitchFamily="-102" charset="0"/>
                <a:ea typeface="Comic Sans MS" pitchFamily="-102" charset="0"/>
                <a:cs typeface="Comic Sans MS" pitchFamily="-102" charset="0"/>
                <a:sym typeface="Symbol" pitchFamily="-102" charset="2"/>
              </a:rPr>
              <a:t>pre-charge during one sampling period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SzPct val="100000"/>
              <a:buFont typeface="Arial"/>
              <a:buChar char="•"/>
            </a:pPr>
            <a:r>
              <a:rPr lang="en-US" sz="1800" i="0" u="none" dirty="0">
                <a:solidFill>
                  <a:srgbClr val="000066"/>
                </a:solidFill>
                <a:latin typeface="Comic Sans MS" pitchFamily="-102" charset="0"/>
                <a:ea typeface="Comic Sans MS" pitchFamily="-102" charset="0"/>
                <a:cs typeface="Comic Sans MS" pitchFamily="-102" charset="0"/>
                <a:sym typeface="Symbol" pitchFamily="-102" charset="2"/>
              </a:rPr>
              <a:t>conversion during the subsequent 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  <a:ea typeface="Comic Sans MS" pitchFamily="-102" charset="0"/>
                <a:cs typeface="Comic Sans MS" pitchFamily="-102" charset="0"/>
                <a:sym typeface="Symbol" pitchFamily="-102" charset="2"/>
              </a:rPr>
              <a:t>period</a:t>
            </a:r>
            <a:endParaRPr lang="en-US" sz="1800" i="0" u="none" dirty="0">
              <a:solidFill>
                <a:srgbClr val="000066"/>
              </a:solidFill>
              <a:latin typeface="Comic Sans MS" pitchFamily="-102" charset="0"/>
              <a:ea typeface="Comic Sans MS" pitchFamily="-102" charset="0"/>
              <a:cs typeface="Comic Sans MS" pitchFamily="-102" charset="0"/>
              <a:sym typeface="Symbol" pitchFamily="-102" charset="2"/>
            </a:endParaRPr>
          </a:p>
        </p:txBody>
      </p:sp>
      <p:pic>
        <p:nvPicPr>
          <p:cNvPr id="7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962" y="1055571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8480" y="2174205"/>
            <a:ext cx="8019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No need for a dedicated stage to charge the DAC (~2.3 pF)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10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980" y="2299022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40636" y="2664730"/>
            <a:ext cx="47692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Avoid large current peaks due to fast capacitance charge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12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0136" y="2789547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71449" y="134938"/>
            <a:ext cx="840478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10 bit time-interleaved SAR ADC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483027" y="3504777"/>
            <a:ext cx="242297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Comparator based on a pre-amplification stage (to avoid kickback noise), a second gain stage and a latch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21" name="Picture 5" descr="bull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2527" y="3629594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246471" y="5241352"/>
            <a:ext cx="2584083" cy="1015663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1080"/>
              </a:spcBef>
              <a:buClr>
                <a:schemeClr val="accent6">
                  <a:lumMod val="50000"/>
                </a:schemeClr>
              </a:buClr>
              <a:defRPr/>
            </a:pPr>
            <a:r>
              <a:rPr lang="en-US" sz="12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L. </a:t>
            </a:r>
            <a:r>
              <a:rPr lang="en-US" sz="12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Lodola</a:t>
            </a:r>
            <a:r>
              <a:rPr lang="en-US" sz="12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, “Interleaved SAR ADC for in-pixel conversion in future X-ray FEL applications”, 2015 PRIME Conference, DOI: </a:t>
            </a:r>
            <a:r>
              <a:rPr lang="en-US" sz="1200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10.1109/PRIME.2015.7251339</a:t>
            </a:r>
          </a:p>
        </p:txBody>
      </p:sp>
    </p:spTree>
    <p:extLst>
      <p:ext uri="{BB962C8B-B14F-4D97-AF65-F5344CB8AC3E}">
        <p14:creationId xmlns:p14="http://schemas.microsoft.com/office/powerpoint/2010/main" val="161907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1449" y="134938"/>
            <a:ext cx="840478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pitchFamily="-102" charset="0"/>
                <a:sym typeface="Symbol" pitchFamily="-102" charset="2"/>
              </a:rPr>
              <a:t>ADC performance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868" y="3678108"/>
            <a:ext cx="4946030" cy="26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1" y="1076895"/>
            <a:ext cx="4885605" cy="26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704" y="1092002"/>
            <a:ext cx="4885602" cy="266400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26028" y="3740671"/>
            <a:ext cx="42883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1.82 MHz sampling operation achieved, 10 bit conversion in 11 clock periods (T</a:t>
            </a:r>
            <a:r>
              <a:rPr lang="en-US" sz="1800" i="0" u="none" baseline="-25000" dirty="0" smtClean="0">
                <a:solidFill>
                  <a:srgbClr val="000066"/>
                </a:solidFill>
                <a:latin typeface="Comic Sans MS" pitchFamily="-102" charset="0"/>
              </a:rPr>
              <a:t>CK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=50 ns)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12" name="Picture 5" descr="bullet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528" y="3865488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19692" y="4686751"/>
            <a:ext cx="4202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SNR compatible with a ~300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pitchFamily="-102" charset="0"/>
              </a:rPr>
              <a:t>uV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pitchFamily="-102" charset="0"/>
              </a:rPr>
              <a:t>rms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 noise referred to the ADC input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17" name="Picture 5" descr="bullet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192" y="4811568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13356" y="5394727"/>
            <a:ext cx="420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|DNL| &lt; 1 LSB 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  <a:sym typeface="Wingdings"/>
              </a:rPr>
              <a:t> no missing codes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pitchFamily="-102" charset="0"/>
              </a:rPr>
              <a:t> </a:t>
            </a:r>
            <a:endParaRPr lang="it-IT" sz="18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19" name="Picture 5" descr="bullet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856" y="5519544"/>
            <a:ext cx="17462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57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3"/>
          <p:cNvSpPr txBox="1">
            <a:spLocks noChangeArrowheads="1"/>
          </p:cNvSpPr>
          <p:nvPr/>
        </p:nvSpPr>
        <p:spPr bwMode="auto">
          <a:xfrm>
            <a:off x="171450" y="134938"/>
            <a:ext cx="901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it-IT" sz="2400" b="1" i="0" u="none" dirty="0" err="1" smtClean="0">
                <a:latin typeface="Comic Sans MS" pitchFamily="-102" charset="0"/>
                <a:sym typeface="Symbol" pitchFamily="-102" charset="2"/>
              </a:rPr>
              <a:t>October</a:t>
            </a:r>
            <a:r>
              <a:rPr lang="it-IT" sz="2400" b="1" i="0" u="none" dirty="0" smtClean="0">
                <a:latin typeface="Comic Sans MS" pitchFamily="-102" charset="0"/>
                <a:sym typeface="Symbol" pitchFamily="-102" charset="2"/>
              </a:rPr>
              <a:t> 2014 </a:t>
            </a:r>
            <a:r>
              <a:rPr lang="it-IT" sz="2400" b="1" i="0" u="none" dirty="0" err="1" smtClean="0">
                <a:latin typeface="Comic Sans MS" pitchFamily="-102" charset="0"/>
                <a:sym typeface="Symbol" pitchFamily="-102" charset="2"/>
              </a:rPr>
              <a:t>submission</a:t>
            </a:r>
            <a:r>
              <a:rPr lang="it-IT" sz="2400" b="1" i="0" u="none" dirty="0" smtClean="0">
                <a:latin typeface="Comic Sans MS" pitchFamily="-102" charset="0"/>
                <a:sym typeface="Symbol" pitchFamily="-102" charset="2"/>
              </a:rPr>
              <a:t>: 8x8 array</a:t>
            </a:r>
            <a:endParaRPr lang="it-IT" sz="2400" b="1" i="0" u="none" dirty="0">
              <a:latin typeface="Comic Sans MS" pitchFamily="-102" charset="0"/>
              <a:sym typeface="Symbol" pitchFamily="-10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41" y="1150469"/>
            <a:ext cx="4507712" cy="448160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3585882" y="1434353"/>
            <a:ext cx="2196353" cy="971176"/>
          </a:xfrm>
          <a:prstGeom prst="line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603812" y="2632635"/>
            <a:ext cx="2058894" cy="2731247"/>
          </a:xfrm>
          <a:prstGeom prst="line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830918" y="2650564"/>
            <a:ext cx="1891553" cy="875554"/>
          </a:xfrm>
          <a:prstGeom prst="line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863789" y="2076824"/>
            <a:ext cx="1828799" cy="352610"/>
          </a:xfrm>
          <a:prstGeom prst="line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8557630" y="5714298"/>
            <a:ext cx="12457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  <a:buClrTx/>
              <a:buFontTx/>
              <a:buNone/>
            </a:pPr>
            <a:r>
              <a:rPr lang="en-US" i="0" u="none" dirty="0" smtClean="0">
                <a:solidFill>
                  <a:srgbClr val="000066"/>
                </a:solidFill>
                <a:latin typeface="Comic Sans MS" pitchFamily="-102" charset="0"/>
                <a:sym typeface="Symbol" pitchFamily="-102" charset="2"/>
              </a:rPr>
              <a:t>digital readout</a:t>
            </a:r>
            <a:endParaRPr lang="it-IT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289298" y="5370927"/>
            <a:ext cx="9427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400" i="0" u="none" dirty="0" smtClean="0">
                <a:solidFill>
                  <a:srgbClr val="000066"/>
                </a:solidFill>
                <a:latin typeface="Comic Sans MS" pitchFamily="-102" charset="0"/>
              </a:rPr>
              <a:t>110 um</a:t>
            </a:r>
            <a:endParaRPr lang="it-IT" sz="1400" i="0" u="none" dirty="0">
              <a:solidFill>
                <a:srgbClr val="A50021"/>
              </a:solidFill>
              <a:latin typeface="Comic Sans MS" pitchFamily="-102" charset="0"/>
              <a:sym typeface="Symbol" pitchFamily="-102" charset="2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8237446" y="5558478"/>
            <a:ext cx="1439991" cy="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16165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5822385" y="5554323"/>
            <a:ext cx="1439992" cy="0"/>
          </a:xfrm>
          <a:prstGeom prst="straightConnector1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16165D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9" name="Group 38"/>
          <p:cNvGrpSpPr/>
          <p:nvPr/>
        </p:nvGrpSpPr>
        <p:grpSpPr>
          <a:xfrm rot="16200000">
            <a:off x="3558780" y="3230873"/>
            <a:ext cx="3963463" cy="307777"/>
            <a:chOff x="4968116" y="5879585"/>
            <a:chExt cx="3963463" cy="307777"/>
          </a:xfrm>
        </p:grpSpPr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6435029" y="5879585"/>
              <a:ext cx="9427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en-US" sz="1400" i="0" u="none" dirty="0" smtClean="0">
                  <a:solidFill>
                    <a:srgbClr val="000066"/>
                  </a:solidFill>
                  <a:latin typeface="Comic Sans MS" pitchFamily="-102" charset="0"/>
                </a:rPr>
                <a:t>110 um</a:t>
              </a:r>
              <a:endParaRPr lang="it-IT" sz="1400" i="0" u="none" dirty="0">
                <a:solidFill>
                  <a:srgbClr val="A50021"/>
                </a:solidFill>
                <a:latin typeface="Comic Sans MS" pitchFamily="-102" charset="0"/>
                <a:sym typeface="Symbol" pitchFamily="-102" charset="2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7491588" y="6067136"/>
              <a:ext cx="1439991" cy="0"/>
            </a:xfrm>
            <a:prstGeom prst="straightConnector1">
              <a:avLst/>
            </a:prstGeom>
            <a:solidFill>
              <a:schemeClr val="bg1">
                <a:alpha val="80000"/>
              </a:schemeClr>
            </a:solidFill>
            <a:ln w="9525" cap="flat" cmpd="sng" algn="ctr">
              <a:solidFill>
                <a:srgbClr val="16165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4968116" y="6062981"/>
              <a:ext cx="1439992" cy="0"/>
            </a:xfrm>
            <a:prstGeom prst="straightConnector1">
              <a:avLst/>
            </a:prstGeom>
            <a:solidFill>
              <a:schemeClr val="bg1">
                <a:alpha val="80000"/>
              </a:schemeClr>
            </a:solidFill>
            <a:ln w="9525" cap="flat" cmpd="sng" algn="ctr">
              <a:solidFill>
                <a:srgbClr val="16165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567" y="1378573"/>
            <a:ext cx="4032000" cy="4046636"/>
          </a:xfrm>
          <a:prstGeom prst="rect">
            <a:avLst/>
          </a:prstGeom>
        </p:spPr>
      </p:pic>
      <p:sp>
        <p:nvSpPr>
          <p:cNvPr id="41" name="Text Box 223"/>
          <p:cNvSpPr txBox="1">
            <a:spLocks noChangeArrowheads="1"/>
          </p:cNvSpPr>
          <p:nvPr/>
        </p:nvSpPr>
        <p:spPr bwMode="auto">
          <a:xfrm>
            <a:off x="6285379" y="2558946"/>
            <a:ext cx="2248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it-IT" sz="2000" b="1" i="0" u="none" dirty="0" smtClean="0">
                <a:latin typeface="Comic Sans MS" pitchFamily="-102" charset="0"/>
                <a:sym typeface="Symbol" pitchFamily="-102" charset="2"/>
              </a:rPr>
              <a:t>SAR ADC</a:t>
            </a:r>
            <a:endParaRPr lang="it-IT" sz="2000" b="1" i="0" u="none" dirty="0">
              <a:latin typeface="Comic Sans MS" pitchFamily="-102" charset="0"/>
              <a:sym typeface="Symbol" pitchFamily="-102" charset="2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745751" y="1456019"/>
            <a:ext cx="3531082" cy="2617734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US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325445" y="3330255"/>
            <a:ext cx="1904926" cy="712519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US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45" name="Rectangle 44"/>
          <p:cNvSpPr>
            <a:spLocks/>
          </p:cNvSpPr>
          <p:nvPr/>
        </p:nvSpPr>
        <p:spPr bwMode="auto">
          <a:xfrm>
            <a:off x="5733801" y="4103596"/>
            <a:ext cx="3135077" cy="1259998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US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46" name="Text Box 223"/>
          <p:cNvSpPr txBox="1">
            <a:spLocks noChangeArrowheads="1"/>
          </p:cNvSpPr>
          <p:nvPr/>
        </p:nvSpPr>
        <p:spPr bwMode="auto">
          <a:xfrm>
            <a:off x="6363073" y="4578993"/>
            <a:ext cx="2248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it-IT" sz="2000" b="1" i="0" u="none" dirty="0" err="1" smtClean="0">
                <a:latin typeface="Comic Sans MS" pitchFamily="-102" charset="0"/>
                <a:sym typeface="Symbol" pitchFamily="-102" charset="2"/>
              </a:rPr>
              <a:t>Preampli</a:t>
            </a:r>
            <a:endParaRPr lang="it-IT" sz="2000" b="1" i="0" u="none" dirty="0">
              <a:latin typeface="Comic Sans MS" pitchFamily="-102" charset="0"/>
              <a:sym typeface="Symbol" pitchFamily="-102" charset="2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5746377" y="3558929"/>
            <a:ext cx="3920564" cy="1820443"/>
          </a:xfrm>
          <a:prstGeom prst="line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 bwMode="auto">
          <a:xfrm>
            <a:off x="8921070" y="4091643"/>
            <a:ext cx="723064" cy="1259998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US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9060013" y="5142532"/>
            <a:ext cx="387180" cy="588603"/>
          </a:xfrm>
          <a:prstGeom prst="line">
            <a:avLst/>
          </a:prstGeom>
          <a:solidFill>
            <a:schemeClr val="bg1">
              <a:alpha val="80000"/>
            </a:schemeClr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V="1">
            <a:off x="5730264" y="1409549"/>
            <a:ext cx="3933749" cy="635072"/>
          </a:xfrm>
          <a:prstGeom prst="line">
            <a:avLst/>
          </a:prstGeom>
          <a:solidFill>
            <a:schemeClr val="bg1">
              <a:alpha val="80000"/>
            </a:schemeClr>
          </a:solidFill>
          <a:ln w="28575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223"/>
          <p:cNvSpPr txBox="1">
            <a:spLocks noChangeArrowheads="1"/>
          </p:cNvSpPr>
          <p:nvPr/>
        </p:nvSpPr>
        <p:spPr bwMode="auto">
          <a:xfrm>
            <a:off x="7465609" y="3457425"/>
            <a:ext cx="1799998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ClrTx/>
              <a:buFontTx/>
              <a:buNone/>
            </a:pPr>
            <a:r>
              <a:rPr lang="it-IT" sz="2000" b="1" i="0" u="none" dirty="0" err="1" smtClean="0">
                <a:latin typeface="Comic Sans MS" pitchFamily="-102" charset="0"/>
                <a:sym typeface="Symbol" pitchFamily="-102" charset="2"/>
              </a:rPr>
              <a:t>FCF+transc</a:t>
            </a:r>
            <a:r>
              <a:rPr lang="it-IT" sz="2000" b="1" i="0" u="none" dirty="0" smtClean="0">
                <a:latin typeface="Comic Sans MS" pitchFamily="-102" charset="0"/>
                <a:sym typeface="Symbol" pitchFamily="-102" charset="2"/>
              </a:rPr>
              <a:t>.</a:t>
            </a:r>
            <a:endParaRPr lang="it-IT" sz="2000" b="1" i="0" u="none" dirty="0">
              <a:latin typeface="Comic Sans MS" pitchFamily="-102" charset="0"/>
              <a:sym typeface="Symbol" pitchFamily="-10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087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781050"/>
            <a:ext cx="4164012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 smtClean="0">
                <a:solidFill>
                  <a:schemeClr val="bg1"/>
                </a:solidFill>
                <a:latin typeface="Comic Sans MS" charset="0"/>
              </a:rPr>
              <a:t>Brilliance and energy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sp>
        <p:nvSpPr>
          <p:cNvPr id="74755" name="Text Box 10"/>
          <p:cNvSpPr txBox="1">
            <a:spLocks noChangeArrowheads="1"/>
          </p:cNvSpPr>
          <p:nvPr/>
        </p:nvSpPr>
        <p:spPr bwMode="auto">
          <a:xfrm>
            <a:off x="709613" y="993775"/>
            <a:ext cx="4219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0" u="none" dirty="0">
                <a:solidFill>
                  <a:srgbClr val="000066"/>
                </a:solidFill>
                <a:latin typeface="Comic Sans MS" charset="0"/>
              </a:rPr>
              <a:t>No “classical” laser device can provide hard X-rays and, in the soft X-ray range, no laser gets even close to FEL brilliance</a:t>
            </a:r>
          </a:p>
        </p:txBody>
      </p:sp>
      <p:pic>
        <p:nvPicPr>
          <p:cNvPr id="74756" name="Picture 9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1176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10"/>
          <p:cNvSpPr txBox="1">
            <a:spLocks noChangeArrowheads="1"/>
          </p:cNvSpPr>
          <p:nvPr/>
        </p:nvSpPr>
        <p:spPr bwMode="auto">
          <a:xfrm>
            <a:off x="711200" y="2265363"/>
            <a:ext cx="4219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0" u="none">
                <a:solidFill>
                  <a:srgbClr val="000066"/>
                </a:solidFill>
                <a:latin typeface="Comic Sans MS" charset="0"/>
              </a:rPr>
              <a:t>Several orders of magnitude in brilliance between synchrotrons and FELs</a:t>
            </a:r>
          </a:p>
        </p:txBody>
      </p:sp>
      <p:pic>
        <p:nvPicPr>
          <p:cNvPr id="74758" name="Picture 9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38918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 Box 10"/>
          <p:cNvSpPr txBox="1">
            <a:spLocks noChangeArrowheads="1"/>
          </p:cNvSpPr>
          <p:nvPr/>
        </p:nvSpPr>
        <p:spPr bwMode="auto">
          <a:xfrm>
            <a:off x="692150" y="3278188"/>
            <a:ext cx="4217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0" u="none">
                <a:solidFill>
                  <a:srgbClr val="000066"/>
                </a:solidFill>
                <a:latin typeface="Comic Sans MS" charset="0"/>
              </a:rPr>
              <a:t>FELs promise to provide a very powerful probing tool in a lot of basic and applied science field </a:t>
            </a:r>
          </a:p>
        </p:txBody>
      </p:sp>
      <p:pic>
        <p:nvPicPr>
          <p:cNvPr id="74760" name="Picture 9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40201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94142" y="4249476"/>
            <a:ext cx="42179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New technologies under study (energy recovery LINAC, FEL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charset="0"/>
              </a:rPr>
              <a:t>intracavity</a:t>
            </a:r>
            <a:r>
              <a:rPr lang="en-US" sz="1800" i="0" u="none" dirty="0">
                <a:solidFill>
                  <a:srgbClr val="000066"/>
                </a:solidFill>
                <a:latin typeface="Comic Sans MS" charset="0"/>
              </a:rPr>
              <a:t> 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ICS, laser </a:t>
            </a:r>
            <a:r>
              <a:rPr lang="en-US" sz="1800" i="0" u="none" dirty="0" err="1" smtClean="0">
                <a:solidFill>
                  <a:srgbClr val="000066"/>
                </a:solidFill>
                <a:latin typeface="Comic Sans MS" charset="0"/>
              </a:rPr>
              <a:t>wakefield</a:t>
            </a:r>
            <a:r>
              <a:rPr lang="en-US" sz="1800" i="0" u="none" dirty="0" smtClean="0">
                <a:solidFill>
                  <a:srgbClr val="000066"/>
                </a:solidFill>
                <a:latin typeface="Comic Sans MS" charset="0"/>
              </a:rPr>
              <a:t> accelerators) may lead to cheaper, more compact sources of X- (or gamma-) rays</a:t>
            </a:r>
            <a:endParaRPr lang="en-US" sz="1800" i="0" u="none" dirty="0">
              <a:solidFill>
                <a:srgbClr val="000066"/>
              </a:solidFill>
              <a:latin typeface="Comic Sans MS" charset="0"/>
            </a:endParaRPr>
          </a:p>
        </p:txBody>
      </p:sp>
      <p:pic>
        <p:nvPicPr>
          <p:cNvPr id="11" name="Picture 9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0" y="4373301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01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  <a:sym typeface="Symbol" charset="0"/>
              </a:rPr>
              <a:t>What is so special with FELs 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pic>
        <p:nvPicPr>
          <p:cNvPr id="4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9199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Broad science base accessible: 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s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tructural biology, chemistry, material science, atomic and molecular science</a:t>
            </a:r>
          </a:p>
        </p:txBody>
      </p:sp>
      <p:pic>
        <p:nvPicPr>
          <p:cNvPr id="8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1" y="1652466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0095" y="1552454"/>
            <a:ext cx="6143489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Unprecedented features of X-ray FELs can make a number of new measurements possible</a:t>
            </a:r>
          </a:p>
          <a:p>
            <a:pPr marL="285750" indent="-285750" algn="l">
              <a:spcBef>
                <a:spcPct val="50000"/>
              </a:spcBef>
              <a:buClrTx/>
              <a:buFont typeface="Arial"/>
              <a:buChar char="•"/>
              <a:defRPr/>
            </a:pP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n X-ray crystallography, the sample is a periodic structure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scattered amplitude at the Bragg peaks amplified by the square of the number N of unit cells</a:t>
            </a:r>
          </a:p>
          <a:p>
            <a:pPr marL="285750" indent="-285750" algn="l">
              <a:spcBef>
                <a:spcPct val="50000"/>
              </a:spcBef>
              <a:buClrTx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small and/or non-periodic samples (single biomolecules or small cells)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</a:t>
            </a:r>
            <a:r>
              <a:rPr lang="en-US" i="0" u="none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increased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i="0" u="none" dirty="0" smtClean="0">
                <a:solidFill>
                  <a:srgbClr val="FF0000"/>
                </a:solidFill>
                <a:latin typeface="Comic Sans MS"/>
                <a:cs typeface="Comic Sans MS"/>
              </a:rPr>
              <a:t>source brightness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to compensate for the lack of Bragg peak amplification</a:t>
            </a:r>
          </a:p>
        </p:txBody>
      </p:sp>
      <p:pic>
        <p:nvPicPr>
          <p:cNvPr id="10" name="Picture 1" descr="Xray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29" y="1538172"/>
            <a:ext cx="2848481" cy="194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-2" r="-2" b="751"/>
          <a:stretch>
            <a:fillRect/>
          </a:stretch>
        </p:blipFill>
        <p:spPr bwMode="auto">
          <a:xfrm>
            <a:off x="340840" y="4025411"/>
            <a:ext cx="284433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339467" y="3980562"/>
            <a:ext cx="614983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ts val="480"/>
              </a:spcBef>
              <a:buClr>
                <a:schemeClr val="accent6">
                  <a:lumMod val="50000"/>
                </a:schemeClr>
              </a:buClr>
              <a:buFont typeface="Arial"/>
              <a:buChar char="•"/>
              <a:defRPr/>
            </a:pPr>
            <a:r>
              <a:rPr lang="en-US" i="0" u="none" dirty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I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n some applications (e.g., X-ray absorption spectroscopy) a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pump-probe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technique is used – 1) </a:t>
            </a:r>
            <a:r>
              <a:rPr lang="en-US" i="0" u="none" dirty="0" smtClean="0">
                <a:solidFill>
                  <a:srgbClr val="000066"/>
                </a:solidFill>
                <a:latin typeface="Comic Sans MS" charset="0"/>
                <a:sym typeface="Wingdings"/>
              </a:rPr>
              <a:t>a </a:t>
            </a:r>
            <a:r>
              <a:rPr lang="en-US" i="0" u="none" dirty="0">
                <a:solidFill>
                  <a:srgbClr val="000066"/>
                </a:solidFill>
                <a:latin typeface="Comic Sans MS" charset="0"/>
                <a:sym typeface="Wingdings"/>
              </a:rPr>
              <a:t>dynamic process is initiated, </a:t>
            </a:r>
            <a:r>
              <a:rPr lang="en-US" i="0" u="none" dirty="0" smtClean="0">
                <a:solidFill>
                  <a:srgbClr val="000066"/>
                </a:solidFill>
                <a:latin typeface="Comic Sans MS" charset="0"/>
                <a:sym typeface="Wingdings"/>
              </a:rPr>
              <a:t>2) </a:t>
            </a:r>
            <a:r>
              <a:rPr lang="en-US" i="0" u="none" dirty="0" smtClean="0">
                <a:solidFill>
                  <a:srgbClr val="000066"/>
                </a:solidFill>
                <a:latin typeface="Comic Sans MS" charset="0"/>
              </a:rPr>
              <a:t>after </a:t>
            </a:r>
            <a:r>
              <a:rPr lang="en-US" i="0" u="none" dirty="0">
                <a:solidFill>
                  <a:srgbClr val="000066"/>
                </a:solidFill>
                <a:latin typeface="Comic Sans MS" charset="0"/>
              </a:rPr>
              <a:t>a pre-set delay </a:t>
            </a:r>
            <a:r>
              <a:rPr lang="en-US" i="0" u="none" dirty="0">
                <a:solidFill>
                  <a:srgbClr val="000066"/>
                </a:solidFill>
                <a:latin typeface="Symbol" charset="2"/>
                <a:cs typeface="Symbol" charset="2"/>
              </a:rPr>
              <a:t>t</a:t>
            </a:r>
            <a:r>
              <a:rPr lang="en-US" i="0" u="none" dirty="0">
                <a:solidFill>
                  <a:srgbClr val="000066"/>
                </a:solidFill>
                <a:latin typeface="Comic Sans MS" charset="0"/>
              </a:rPr>
              <a:t>, the excited sample is probed by a synchronized X-ray </a:t>
            </a:r>
            <a:r>
              <a:rPr lang="en-US" i="0" u="none" dirty="0" smtClean="0">
                <a:solidFill>
                  <a:srgbClr val="000066"/>
                </a:solidFill>
                <a:latin typeface="Comic Sans MS" charset="0"/>
              </a:rPr>
              <a:t>pulse, 3) measurement </a:t>
            </a:r>
            <a:r>
              <a:rPr lang="en-US" i="0" u="none" dirty="0">
                <a:solidFill>
                  <a:srgbClr val="000066"/>
                </a:solidFill>
                <a:latin typeface="Comic Sans MS" charset="0"/>
              </a:rPr>
              <a:t>is repeated for different values of </a:t>
            </a:r>
            <a:r>
              <a:rPr lang="en-US" i="0" u="none" dirty="0" smtClean="0">
                <a:solidFill>
                  <a:srgbClr val="000066"/>
                </a:solidFill>
                <a:latin typeface="Symbol" charset="2"/>
                <a:cs typeface="Symbol" charset="2"/>
              </a:rPr>
              <a:t>t</a:t>
            </a: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l">
              <a:spcBef>
                <a:spcPct val="50000"/>
              </a:spcBef>
              <a:buClrTx/>
              <a:buFont typeface="Arial"/>
              <a:buChar char="•"/>
              <a:defRPr/>
            </a:pP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process evolving while the pulse is passing through the sample (which also undergoes Coulomb explosion) 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 </a:t>
            </a:r>
            <a:r>
              <a:rPr lang="en-US" i="0" u="none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very short pulses</a:t>
            </a:r>
            <a:r>
              <a:rPr lang="en-US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  <a:sym typeface="Wingdings"/>
              </a:rPr>
              <a:t> to avoid “blurred” pictures</a:t>
            </a:r>
            <a:endParaRPr lang="en-US" i="0" u="none" dirty="0" smtClean="0">
              <a:solidFill>
                <a:schemeClr val="accent6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333603" y="4004541"/>
            <a:ext cx="6155698" cy="2160000"/>
          </a:xfrm>
          <a:prstGeom prst="rect">
            <a:avLst/>
          </a:prstGeom>
          <a:noFill/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US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52610" y="2234055"/>
            <a:ext cx="6133465" cy="1655998"/>
          </a:xfrm>
          <a:prstGeom prst="rect">
            <a:avLst/>
          </a:prstGeom>
          <a:noFill/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SzTx/>
              <a:buFont typeface="Wingdings" charset="2"/>
              <a:buNone/>
              <a:tabLst/>
            </a:pPr>
            <a:endParaRPr kumimoji="0" lang="en-US" sz="1600" b="0" i="1" u="sng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 rot="16200000">
            <a:off x="-568469" y="2667770"/>
            <a:ext cx="1783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STRUCTURAL BIOLOGY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 rot="5400000">
            <a:off x="8909824" y="4855837"/>
            <a:ext cx="16230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/>
                <a:cs typeface="Comic Sans MS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177350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2D X-ray imaging challenges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78850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35075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6438" y="1120775"/>
            <a:ext cx="4094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Many measurements based on scattering of coherent X-ray pulses and detection of diffraction patterns with a large pixel camera</a:t>
            </a:r>
          </a:p>
        </p:txBody>
      </p:sp>
      <p:pic>
        <p:nvPicPr>
          <p:cNvPr id="78852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55905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4213" y="2444750"/>
            <a:ext cx="48466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>
                <a:srgbClr val="000090"/>
              </a:buClr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New detectors are needed to comply with extremely challenging requirements</a:t>
            </a:r>
          </a:p>
          <a:p>
            <a:pPr marL="285750" indent="-285750" algn="l">
              <a:spcBef>
                <a:spcPct val="50000"/>
              </a:spcBef>
              <a:buClr>
                <a:srgbClr val="000090"/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pulse structure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: high rate single shot imaging (4.5 MHz), frame storage of a complete bunch train (2700 pulses)</a:t>
            </a:r>
          </a:p>
          <a:p>
            <a:pPr marL="285750" indent="-285750" algn="l">
              <a:spcBef>
                <a:spcPct val="50000"/>
              </a:spcBef>
              <a:buClr>
                <a:srgbClr val="000090"/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dynamic range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: single photon resolution, integration of up to 10</a:t>
            </a:r>
            <a:r>
              <a:rPr lang="en-US" sz="18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4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ph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/pixel/pulse</a:t>
            </a:r>
          </a:p>
          <a:p>
            <a:pPr marL="285750" indent="-285750" algn="l">
              <a:spcBef>
                <a:spcPct val="50000"/>
              </a:spcBef>
              <a:buClr>
                <a:srgbClr val="000090"/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energy range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: 0.25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to 25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800" i="0" u="none" dirty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ct val="50000"/>
              </a:spcBef>
              <a:buClr>
                <a:srgbClr val="000090"/>
              </a:buClr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radiation hardness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: 10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MGy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to 1 </a:t>
            </a:r>
            <a:r>
              <a:rPr lang="en-US" sz="18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GGy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over three years of operation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49863" y="3030538"/>
            <a:ext cx="457041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285750" indent="-285750" algn="l">
              <a:spcBef>
                <a:spcPct val="50000"/>
              </a:spcBef>
              <a:buClr>
                <a:srgbClr val="000066"/>
              </a:buClr>
              <a:buSzPct val="100000"/>
              <a:buFont typeface="Arial"/>
              <a:buChar char="•"/>
              <a:defRPr/>
            </a:pPr>
            <a:r>
              <a:rPr lang="en-US" sz="1800" i="0" u="none" dirty="0">
                <a:solidFill>
                  <a:srgbClr val="0000FF"/>
                </a:solidFill>
                <a:latin typeface="Comic Sans MS" charset="0"/>
              </a:rPr>
              <a:t>angular resolution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: 7 </a:t>
            </a:r>
            <a:r>
              <a:rPr lang="en-US" sz="1800" i="0" u="none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mrad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to 4 </a:t>
            </a:r>
            <a:r>
              <a:rPr lang="en-US" sz="1800" i="0" u="none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urad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</a:t>
            </a:r>
            <a:r>
              <a:rPr lang="en-US" sz="1800" i="0" u="none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 pixel size from 700 um to 16 um (also depending on the distance from the sample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)</a:t>
            </a:r>
            <a:endParaRPr lang="en-US" sz="1800" i="0" u="none" dirty="0" smtClean="0">
              <a:solidFill>
                <a:srgbClr val="0000FF"/>
              </a:solidFill>
              <a:latin typeface="Comic Sans MS" charset="0"/>
            </a:endParaRPr>
          </a:p>
          <a:p>
            <a:pPr marL="285750" indent="-285750" algn="l">
              <a:spcBef>
                <a:spcPct val="50000"/>
              </a:spcBef>
              <a:buClr>
                <a:srgbClr val="000066"/>
              </a:buClr>
              <a:buSzPct val="100000"/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</a:rPr>
              <a:t>angular coverage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: diffraction experiments require a 0.1 nm resolution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 scattering angles of 120°</a:t>
            </a:r>
          </a:p>
          <a:p>
            <a:pPr marL="285750" indent="-285750" algn="l">
              <a:spcBef>
                <a:spcPct val="50000"/>
              </a:spcBef>
              <a:buClr>
                <a:srgbClr val="000066"/>
              </a:buClr>
              <a:buSzPct val="100000"/>
              <a:buFont typeface="Arial"/>
              <a:buChar char="•"/>
              <a:defRPr/>
            </a:pPr>
            <a:r>
              <a:rPr lang="en-US" sz="1800" i="0" u="none" dirty="0" smtClean="0">
                <a:solidFill>
                  <a:srgbClr val="0000FF"/>
                </a:solidFill>
                <a:latin typeface="Comic Sans MS" charset="0"/>
                <a:sym typeface="Wingdings"/>
              </a:rPr>
              <a:t>dead area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  <a:sym typeface="Wingdings"/>
              </a:rPr>
              <a:t>: as small as possible</a:t>
            </a:r>
            <a:endParaRPr lang="en-US" sz="18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pic>
        <p:nvPicPr>
          <p:cNvPr id="78855" name="Picture 1" descr="scatter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49325"/>
            <a:ext cx="50196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3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buFontTx/>
              <a:buNone/>
            </a:pPr>
            <a:r>
              <a:rPr lang="en-US" sz="2400" b="1" i="0" u="none" dirty="0" smtClean="0">
                <a:latin typeface="Comic Sans MS" charset="0"/>
              </a:rPr>
              <a:t>Overview of </a:t>
            </a:r>
            <a:r>
              <a:rPr lang="en-US" sz="2400" b="1" i="0" u="none" dirty="0" err="1" smtClean="0">
                <a:latin typeface="Comic Sans MS" charset="0"/>
              </a:rPr>
              <a:t>Eu</a:t>
            </a:r>
            <a:r>
              <a:rPr lang="en-US" sz="2400" b="1" i="0" u="none" dirty="0" smtClean="0">
                <a:latin typeface="Comic Sans MS" charset="0"/>
              </a:rPr>
              <a:t>-XFEL imaging detectors</a:t>
            </a:r>
            <a:endParaRPr lang="en-US" sz="2400" b="1" i="0" u="none" dirty="0">
              <a:latin typeface="Comic Sans MS" charset="0"/>
              <a:sym typeface="Symbol" charset="0"/>
            </a:endParaRPr>
          </a:p>
        </p:txBody>
      </p:sp>
      <p:pic>
        <p:nvPicPr>
          <p:cNvPr id="6" name="Picture 15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041400"/>
            <a:ext cx="1746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6438" y="941388"/>
            <a:ext cx="8777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ClrTx/>
              <a:defRPr/>
            </a:pP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Based on hybrid pixel sensor technology –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front-end in 130 nm CMOS technology - modular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detectors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(fully depleted silicon) with </a:t>
            </a:r>
            <a:r>
              <a:rPr lang="en-US" sz="18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 dead area of about 15%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67" y="1841927"/>
            <a:ext cx="2016000" cy="1829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167" y="1808158"/>
            <a:ext cx="1871999" cy="1805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681" y="1813807"/>
            <a:ext cx="1332000" cy="1811239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6822" y="3842254"/>
            <a:ext cx="2942567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440"/>
              </a:spcBef>
              <a:buClrTx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AGIPD – Adaptive Gain Integrating Pixel Detector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energy range: 3-13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dyn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. range: 10</a:t>
            </a:r>
            <a:r>
              <a:rPr lang="en-US" sz="1400" i="0" u="none" baseline="30000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4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ph@12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single photon sensitivity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storage cells (analog): ~300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pixel pitch: 200 um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451135" y="3855244"/>
            <a:ext cx="294256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440"/>
              </a:spcBef>
              <a:buClrTx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LPD – Large Pixel Detector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energy range: 1-25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dyn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. range: 10</a:t>
            </a:r>
            <a:r>
              <a:rPr lang="en-US" sz="1400" i="0" u="none" baseline="30000" dirty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5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 ph@12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single photon sensitivity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storage cells (analog): ~512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pixel pitch: 500 um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608013" y="3852744"/>
            <a:ext cx="2942567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ts val="440"/>
              </a:spcBef>
              <a:buClrTx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DSSC – DEPFET Sensor with Signal Compression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energy range: 0.5-6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dyn</a:t>
            </a: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. range: 6000 ph@1 </a:t>
            </a:r>
            <a:r>
              <a:rPr lang="en-US" sz="1400" i="0" u="none" dirty="0" err="1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keV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single photon sensitivity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storage cells (digital): ~640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pixel pitch: 236 um</a:t>
            </a:r>
          </a:p>
          <a:p>
            <a:pPr marL="285750" indent="-285750" algn="l">
              <a:spcBef>
                <a:spcPts val="440"/>
              </a:spcBef>
              <a:buClr>
                <a:srgbClr val="FF8000"/>
              </a:buClr>
              <a:buSzPct val="200000"/>
              <a:buFont typeface="Arial"/>
              <a:buChar char="•"/>
              <a:defRPr/>
            </a:pP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0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The AGIPD detector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99330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98901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10"/>
          <p:cNvSpPr txBox="1">
            <a:spLocks noChangeArrowheads="1"/>
          </p:cNvSpPr>
          <p:nvPr/>
        </p:nvSpPr>
        <p:spPr bwMode="auto">
          <a:xfrm>
            <a:off x="696913" y="911225"/>
            <a:ext cx="8818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The AGIPD (adaptive gain integrating pixel detector) Consortium includes groups from PSI, University of Hamburg and Bonn, DESY</a:t>
            </a:r>
          </a:p>
        </p:txBody>
      </p:sp>
      <p:pic>
        <p:nvPicPr>
          <p:cNvPr id="99332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693863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Box 10"/>
          <p:cNvSpPr txBox="1">
            <a:spLocks noChangeArrowheads="1"/>
          </p:cNvSpPr>
          <p:nvPr/>
        </p:nvSpPr>
        <p:spPr bwMode="auto">
          <a:xfrm>
            <a:off x="706438" y="1616075"/>
            <a:ext cx="8818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16 modules to build a megapixel camera – each module consists of 2x8 ASICs bump bonded to a silicon sensor of 128x512 pixels</a:t>
            </a:r>
          </a:p>
        </p:txBody>
      </p:sp>
      <p:pic>
        <p:nvPicPr>
          <p:cNvPr id="99334" name="Picture 7" descr="AdaptiveGainIntegratingPixelDetectorAGIP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2819400"/>
            <a:ext cx="48656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42093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TextBox 10"/>
          <p:cNvSpPr txBox="1">
            <a:spLocks noChangeArrowheads="1"/>
          </p:cNvSpPr>
          <p:nvPr/>
        </p:nvSpPr>
        <p:spPr bwMode="auto">
          <a:xfrm>
            <a:off x="714375" y="2343150"/>
            <a:ext cx="37798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In the front-end chip, the problem of covering large input dynamic range is addressed by means of a gain switching technique</a:t>
            </a:r>
          </a:p>
        </p:txBody>
      </p:sp>
      <p:pic>
        <p:nvPicPr>
          <p:cNvPr id="99337" name="Picture 14" descr="bull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392588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8" name="TextBox 10"/>
          <p:cNvSpPr txBox="1">
            <a:spLocks noChangeArrowheads="1"/>
          </p:cNvSpPr>
          <p:nvPr/>
        </p:nvSpPr>
        <p:spPr bwMode="auto">
          <a:xfrm>
            <a:off x="703263" y="3848100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i="0" u="none">
                <a:solidFill>
                  <a:srgbClr val="161645"/>
                </a:solidFill>
                <a:latin typeface="Comic Sans MS" charset="0"/>
                <a:cs typeface="Comic Sans MS" charset="0"/>
              </a:rPr>
              <a:t>Readout chip designed in a 130 nm CMOS technology, vertical integration approach currently being investigated</a:t>
            </a:r>
          </a:p>
        </p:txBody>
      </p:sp>
    </p:spTree>
    <p:extLst>
      <p:ext uri="{BB962C8B-B14F-4D97-AF65-F5344CB8AC3E}">
        <p14:creationId xmlns:p14="http://schemas.microsoft.com/office/powerpoint/2010/main" val="327638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4"/>
          <p:cNvSpPr txBox="1">
            <a:spLocks noChangeArrowheads="1"/>
          </p:cNvSpPr>
          <p:nvPr/>
        </p:nvSpPr>
        <p:spPr bwMode="auto">
          <a:xfrm>
            <a:off x="171450" y="134938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i="0" u="none" dirty="0">
                <a:solidFill>
                  <a:schemeClr val="bg1"/>
                </a:solidFill>
                <a:latin typeface="Comic Sans MS" charset="0"/>
              </a:rPr>
              <a:t>AGIPD front-end chip</a:t>
            </a:r>
            <a:endParaRPr lang="en-US" b="1" i="0" u="none" dirty="0">
              <a:solidFill>
                <a:schemeClr val="bg1"/>
              </a:solidFill>
              <a:latin typeface="Comic Sans MS" charset="0"/>
              <a:sym typeface="Symbol" charset="0"/>
            </a:endParaRPr>
          </a:p>
        </p:txBody>
      </p:sp>
      <p:pic>
        <p:nvPicPr>
          <p:cNvPr id="1003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217738"/>
            <a:ext cx="78009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913" y="869950"/>
            <a:ext cx="4178300" cy="116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individual programming of the integrator gain to adapt to the expected flux or dynamical switching during operation if the flux is unknown – in the adaptive mode, the used gain setting has to be stored together with the data</a:t>
            </a:r>
          </a:p>
        </p:txBody>
      </p:sp>
      <p:cxnSp>
        <p:nvCxnSpPr>
          <p:cNvPr id="100356" name="Straight Arrow Connector 8"/>
          <p:cNvCxnSpPr>
            <a:cxnSpLocks noChangeShapeType="1"/>
          </p:cNvCxnSpPr>
          <p:nvPr/>
        </p:nvCxnSpPr>
        <p:spPr bwMode="auto">
          <a:xfrm>
            <a:off x="1141413" y="2141538"/>
            <a:ext cx="660400" cy="973137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03763" y="1557338"/>
            <a:ext cx="4178300" cy="116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352 storage capacitors available to store 352 images during the 600 us pulse train – careful design of the switches is required to enable fast capacitor charge as well as negligible leakage </a:t>
            </a:r>
          </a:p>
        </p:txBody>
      </p:sp>
      <p:cxnSp>
        <p:nvCxnSpPr>
          <p:cNvPr id="100358" name="Straight Arrow Connector 10"/>
          <p:cNvCxnSpPr>
            <a:cxnSpLocks noChangeShapeType="1"/>
          </p:cNvCxnSpPr>
          <p:nvPr/>
        </p:nvCxnSpPr>
        <p:spPr bwMode="auto">
          <a:xfrm flipH="1">
            <a:off x="5940425" y="2779713"/>
            <a:ext cx="536575" cy="334962"/>
          </a:xfrm>
          <a:prstGeom prst="straightConnector1">
            <a:avLst/>
          </a:prstGeom>
          <a:noFill/>
          <a:ln w="9525">
            <a:solidFill>
              <a:srgbClr val="000066"/>
            </a:solidFill>
            <a:round/>
            <a:headEnd/>
            <a:tailEnd type="arrow" w="med" len="med"/>
          </a:ln>
        </p:spPr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550986" y="5091665"/>
            <a:ext cx="1225789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i="1" u="sng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400" i="0" u="none" dirty="0" smtClean="0">
                <a:solidFill>
                  <a:schemeClr val="accent6">
                    <a:lumMod val="50000"/>
                  </a:schemeClr>
                </a:solidFill>
                <a:latin typeface="Comic Sans MS" charset="0"/>
              </a:rPr>
              <a:t>off-chip ADC – 14 bit resolution</a:t>
            </a:r>
            <a:endParaRPr lang="en-US" sz="1400" i="0" u="none" dirty="0" smtClean="0">
              <a:solidFill>
                <a:schemeClr val="accent6">
                  <a:lumMod val="50000"/>
                </a:schemeClr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1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8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E107"/>
          </a:buClr>
          <a:buSzTx/>
          <a:buFont typeface="Wingdings" charset="2"/>
          <a:buNone/>
          <a:tabLst/>
          <a:defRPr kumimoji="0" lang="it-IT" sz="1600" b="0" i="1" u="sng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55361</TotalTime>
  <Words>3549</Words>
  <Application>Microsoft Macintosh PowerPoint</Application>
  <PresentationFormat>A4 Paper (210x297 mm)</PresentationFormat>
  <Paragraphs>389</Paragraphs>
  <Slides>37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Struttura predefinita</vt:lpstr>
      <vt:lpstr>Personalizza struttura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di Pavia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Lab S. E.</dc:creator>
  <cp:lastModifiedBy>lr</cp:lastModifiedBy>
  <cp:revision>2541</cp:revision>
  <cp:lastPrinted>2014-09-17T07:25:18Z</cp:lastPrinted>
  <dcterms:created xsi:type="dcterms:W3CDTF">2011-12-05T01:14:14Z</dcterms:created>
  <dcterms:modified xsi:type="dcterms:W3CDTF">2015-12-16T21:55:35Z</dcterms:modified>
</cp:coreProperties>
</file>