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0" r:id="rId3"/>
    <p:sldId id="359" r:id="rId4"/>
    <p:sldId id="363" r:id="rId5"/>
    <p:sldId id="364" r:id="rId6"/>
    <p:sldId id="367" r:id="rId7"/>
    <p:sldId id="365" r:id="rId8"/>
    <p:sldId id="366" r:id="rId9"/>
    <p:sldId id="361" r:id="rId10"/>
    <p:sldId id="353" r:id="rId11"/>
    <p:sldId id="372" r:id="rId12"/>
    <p:sldId id="343" r:id="rId13"/>
    <p:sldId id="368" r:id="rId14"/>
    <p:sldId id="369" r:id="rId15"/>
    <p:sldId id="370" r:id="rId16"/>
    <p:sldId id="371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437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7" autoAdjust="0"/>
  </p:normalViewPr>
  <p:slideViewPr>
    <p:cSldViewPr>
      <p:cViewPr varScale="1">
        <p:scale>
          <a:sx n="111" d="100"/>
          <a:sy n="111" d="100"/>
        </p:scale>
        <p:origin x="8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57" d="100"/>
          <a:sy n="57" d="100"/>
        </p:scale>
        <p:origin x="-2796" y="-96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A7BF09B-35BB-4180-835D-27B4BCE5AEBB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12E90E-D4BC-400C-895C-4F37B4F72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8D5233-3661-4CBF-925F-61D81825B7A8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55B18A-C26E-4165-8B9F-2967DD8888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5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3428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 userDrawn="1"/>
        </p:nvSpPr>
        <p:spPr>
          <a:xfrm>
            <a:off x="0" y="3429000"/>
            <a:ext cx="9144000" cy="609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6096000" cy="6096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u="none" cap="small" baseline="0" dirty="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1500" y="3609020"/>
            <a:ext cx="270030" cy="27003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tternMatchingBlackbo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7165" y="4086835"/>
            <a:ext cx="2827165" cy="2744014"/>
          </a:xfrm>
          <a:prstGeom prst="rect">
            <a:avLst/>
          </a:prstGeom>
        </p:spPr>
      </p:pic>
      <p:pic>
        <p:nvPicPr>
          <p:cNvPr id="17" name="Picture 16" descr="ATLASexperime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81790" y="5724255"/>
            <a:ext cx="2655295" cy="1102621"/>
          </a:xfrm>
          <a:prstGeom prst="rect">
            <a:avLst/>
          </a:prstGeom>
        </p:spPr>
      </p:pic>
      <p:pic>
        <p:nvPicPr>
          <p:cNvPr id="12" name="Picture 11" descr="Logo_uni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010" y="5649222"/>
            <a:ext cx="1331640" cy="1208777"/>
          </a:xfrm>
          <a:prstGeom prst="rect">
            <a:avLst/>
          </a:prstGeom>
        </p:spPr>
      </p:pic>
      <p:pic>
        <p:nvPicPr>
          <p:cNvPr id="13" name="Picture 12" descr="20140103114318!INFN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1650" y="5667168"/>
            <a:ext cx="1215135" cy="1190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6595" y="1268760"/>
            <a:ext cx="774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2270" y="653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93785"/>
            <a:ext cx="7772400" cy="820790"/>
          </a:xfrm>
          <a:solidFill>
            <a:schemeClr val="accent1"/>
          </a:solidFill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70" y="2393885"/>
            <a:ext cx="7772400" cy="3536358"/>
          </a:xfrm>
          <a:solidFill>
            <a:schemeClr val="tx2">
              <a:lumMod val="75000"/>
            </a:schemeClr>
          </a:solidFill>
        </p:spPr>
        <p:txBody>
          <a:bodyPr anchor="t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325" y="6527195"/>
            <a:ext cx="554781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C.- L. Sotiropoulou – 14th ICATPP Conference, Villa Olmo, 23-27 September 2013 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28910" y="6574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00"/>
        </a:spcBef>
        <a:spcAft>
          <a:spcPts val="300"/>
        </a:spcAft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40000"/>
            <a:lumOff val="6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60000"/>
            <a:lumOff val="40000"/>
          </a:schemeClr>
        </a:buClr>
        <a:buFontTx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Calliope-Louisa Sotiropoulou</a:t>
            </a:r>
            <a:endParaRPr lang="el-GR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6535" y="1558280"/>
            <a:ext cx="8229600" cy="52057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WP5: A new approach to</a:t>
            </a:r>
            <a:b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 Processing</a:t>
            </a:r>
            <a:r>
              <a:rPr kumimoji="0" lang="en-US" sz="3200" b="0" i="0" u="none" strike="noStrike" kern="1200" cap="small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small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52057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FTK IAPP Executive Board Meeting: 12/11/2015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</a:t>
            </a:r>
            <a:r>
              <a:rPr lang="en-US" dirty="0" smtClean="0"/>
              <a:t>Status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part of Training Firmware implemented and integrated in the </a:t>
            </a:r>
            <a:r>
              <a:rPr lang="en-US" dirty="0" err="1" smtClean="0"/>
              <a:t>Ultrascale</a:t>
            </a:r>
            <a:endParaRPr lang="en-US" dirty="0" smtClean="0"/>
          </a:p>
          <a:p>
            <a:r>
              <a:rPr lang="en-US" dirty="0" smtClean="0"/>
              <a:t>Thanks to the help of Christos we have IP Ethernet communications to execute the tests</a:t>
            </a:r>
          </a:p>
          <a:p>
            <a:r>
              <a:rPr lang="en-US" dirty="0" smtClean="0"/>
              <a:t>Testing </a:t>
            </a:r>
            <a:r>
              <a:rPr lang="en-US" dirty="0" smtClean="0"/>
              <a:t>for Pattern Identification and Accumulator process done by using real photos and comparing output with </a:t>
            </a:r>
            <a:r>
              <a:rPr lang="en-US" dirty="0" err="1" smtClean="0"/>
              <a:t>shrimpSim</a:t>
            </a:r>
            <a:endParaRPr lang="en-US" dirty="0" smtClean="0"/>
          </a:p>
          <a:p>
            <a:r>
              <a:rPr lang="en-US" dirty="0" smtClean="0"/>
              <a:t>Training </a:t>
            </a:r>
            <a:r>
              <a:rPr lang="en-US" dirty="0" smtClean="0"/>
              <a:t>Firmware </a:t>
            </a:r>
            <a:r>
              <a:rPr lang="en-US" dirty="0" smtClean="0"/>
              <a:t>in </a:t>
            </a:r>
            <a:r>
              <a:rPr lang="en-US" dirty="0" smtClean="0"/>
              <a:t>Progress</a:t>
            </a:r>
            <a:endParaRPr lang="en-US" dirty="0" smtClean="0"/>
          </a:p>
          <a:p>
            <a:pPr lvl="1"/>
            <a:r>
              <a:rPr lang="en-US" dirty="0" smtClean="0"/>
              <a:t>Missing Look-Up-Tables </a:t>
            </a:r>
            <a:r>
              <a:rPr lang="en-US" dirty="0" smtClean="0">
                <a:sym typeface="Wingdings" panose="05000000000000000000" pitchFamily="2" charset="2"/>
              </a:rPr>
              <a:t> We have good progress with the </a:t>
            </a:r>
            <a:r>
              <a:rPr lang="en-US" dirty="0" err="1" smtClean="0">
                <a:sym typeface="Wingdings" panose="05000000000000000000" pitchFamily="2" charset="2"/>
              </a:rPr>
              <a:t>shrimpSIM</a:t>
            </a:r>
            <a:r>
              <a:rPr lang="en-US" dirty="0" smtClean="0">
                <a:sym typeface="Wingdings" panose="05000000000000000000" pitchFamily="2" charset="2"/>
              </a:rPr>
              <a:t> made by </a:t>
            </a:r>
            <a:r>
              <a:rPr lang="en-US" dirty="0" err="1" smtClean="0">
                <a:sym typeface="Wingdings" panose="05000000000000000000" pitchFamily="2" charset="2"/>
              </a:rPr>
              <a:t>Akis</a:t>
            </a:r>
            <a:r>
              <a:rPr lang="en-US" dirty="0" smtClean="0">
                <a:sym typeface="Wingdings" panose="05000000000000000000" pitchFamily="2" charset="2"/>
              </a:rPr>
              <a:t> (see his presentation)</a:t>
            </a:r>
            <a:endParaRPr lang="en-US" dirty="0" smtClean="0"/>
          </a:p>
          <a:p>
            <a:pPr lvl="1"/>
            <a:r>
              <a:rPr lang="en-US" dirty="0" smtClean="0"/>
              <a:t>After LUTs are ready the progress will go faster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Submitted abstract in VCI conference (Vienna 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5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Input Output (see </a:t>
            </a:r>
            <a:r>
              <a:rPr lang="en-US" dirty="0" err="1" smtClean="0"/>
              <a:t>Akis</a:t>
            </a:r>
            <a:r>
              <a:rPr lang="en-US" dirty="0" smtClean="0"/>
              <a:t> presentation)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" y="1404357"/>
            <a:ext cx="3285212" cy="252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7638"/>
            <a:ext cx="3285211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149080"/>
            <a:ext cx="3285216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8850" y="5377359"/>
            <a:ext cx="333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SHRIMP</a:t>
            </a:r>
            <a:endParaRPr lang="el-GR" b="1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76" y="4160830"/>
            <a:ext cx="2433059" cy="24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small arrays of pixels (3x3 for static images or 3x3x3 for movies – 3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 for time) that are AM patterns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(M. Del. Viva, G.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2806767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                 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=512 patterns:  101-010-100, …….  , 111-011-001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gray level                 </a:t>
            </a:r>
            <a:r>
              <a:rPr lang="en-GB" dirty="0" smtClean="0"/>
              <a:t>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00,00,01-00,01,00-11,00,10 …..</a:t>
            </a:r>
            <a:endParaRPr lang="it-IT" dirty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+  time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111,000,000 - 000,111,000 - 000,000,000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051720" y="2746646"/>
            <a:ext cx="1262386" cy="423619"/>
            <a:chOff x="1917852" y="1574712"/>
            <a:chExt cx="1215678" cy="423619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852" y="1574712"/>
              <a:ext cx="409011" cy="42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26863" y="15747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480" y="1607806"/>
              <a:ext cx="4000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/>
          <p:nvPr/>
        </p:nvGrpSpPr>
        <p:grpSpPr>
          <a:xfrm>
            <a:off x="2059467" y="3360415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11" name="Rectangle 1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2880832" y="3357364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2"/>
          <p:cNvGrpSpPr/>
          <p:nvPr/>
        </p:nvGrpSpPr>
        <p:grpSpPr>
          <a:xfrm>
            <a:off x="2186735" y="3876048"/>
            <a:ext cx="864784" cy="588067"/>
            <a:chOff x="1994762" y="2891902"/>
            <a:chExt cx="832787" cy="588067"/>
          </a:xfrm>
        </p:grpSpPr>
        <p:grpSp>
          <p:nvGrpSpPr>
            <p:cNvPr id="31" name="Group 21"/>
            <p:cNvGrpSpPr/>
            <p:nvPr/>
          </p:nvGrpSpPr>
          <p:grpSpPr>
            <a:xfrm>
              <a:off x="2434034" y="2891902"/>
              <a:ext cx="393515" cy="428625"/>
              <a:chOff x="1877188" y="4592038"/>
              <a:chExt cx="393515" cy="4286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2" name="Group 94"/>
            <p:cNvGrpSpPr/>
            <p:nvPr/>
          </p:nvGrpSpPr>
          <p:grpSpPr>
            <a:xfrm>
              <a:off x="2214398" y="2971623"/>
              <a:ext cx="393515" cy="428625"/>
              <a:chOff x="1877188" y="4592038"/>
              <a:chExt cx="393515" cy="42862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3" name="Group 104"/>
            <p:cNvGrpSpPr/>
            <p:nvPr/>
          </p:nvGrpSpPr>
          <p:grpSpPr>
            <a:xfrm>
              <a:off x="1994762" y="3051344"/>
              <a:ext cx="393515" cy="428625"/>
              <a:chOff x="1877188" y="4592038"/>
              <a:chExt cx="393515" cy="42862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920899" y="4690377"/>
            <a:ext cx="8177445" cy="175281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the frequency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pattern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sample images/frames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Density Histograms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PDHs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for different training image sets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to be put in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bank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Running stage: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 the patterns to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chip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filtered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Choice of relative patterns: </a:t>
            </a:r>
            <a:r>
              <a:rPr lang="en-US" dirty="0" smtClean="0"/>
              <a:t>Choose the pattern set that </a:t>
            </a:r>
            <a:r>
              <a:rPr lang="en-US" b="1" dirty="0" smtClean="0">
                <a:solidFill>
                  <a:srgbClr val="C00000"/>
                </a:solidFill>
              </a:rPr>
              <a:t>maximizes entropy H under real constraints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03" y="4103710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356865" y="2978950"/>
          <a:ext cx="2465491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Εξίσωση" r:id="rId4" imgW="1600200" imgH="291960" progId="Equation.3">
                  <p:embed/>
                </p:oleObj>
              </mc:Choice>
              <mc:Fallback>
                <p:oleObj name="Εξίσωση" r:id="rId4" imgW="1600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865" y="2978950"/>
                        <a:ext cx="2465491" cy="45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87028" y="2483895"/>
            <a:ext cx="23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Unbounded entropy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1016605" y="3703445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Entropy yield per unit cost and for each pattern:</a:t>
            </a:r>
            <a:endParaRPr lang="el-GR" dirty="0"/>
          </a:p>
        </p:txBody>
      </p:sp>
      <p:sp>
        <p:nvSpPr>
          <p:cNvPr id="25" name="TextBox 24"/>
          <p:cNvSpPr txBox="1"/>
          <p:nvPr/>
        </p:nvSpPr>
        <p:spPr>
          <a:xfrm>
            <a:off x="1016605" y="4971871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l-GR" i="1" dirty="0"/>
              <a:t> </a:t>
            </a:r>
            <a:r>
              <a:rPr lang="en-US" dirty="0" smtClean="0"/>
              <a:t>is the probability that a given portion of the input data matches a specific pattern, </a:t>
            </a:r>
            <a:r>
              <a:rPr lang="en-US" i="1" dirty="0" smtClean="0"/>
              <a:t>N</a:t>
            </a:r>
            <a:r>
              <a:rPr lang="en-US" dirty="0" smtClean="0"/>
              <a:t> is the maximum number of storable patterns and </a:t>
            </a:r>
            <a:r>
              <a:rPr lang="en-US" i="1" dirty="0" smtClean="0"/>
              <a:t>W</a:t>
            </a:r>
            <a:r>
              <a:rPr lang="en-US" dirty="0" smtClean="0"/>
              <a:t> is the maximum allowed total rate of pattern acceptance.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1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1417638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914400" y="2374900"/>
            <a:ext cx="7781925" cy="3763963"/>
            <a:chOff x="576" y="1496"/>
            <a:chExt cx="4902" cy="237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1496"/>
              <a:ext cx="4896" cy="2365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496"/>
              <a:ext cx="4902" cy="2371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799747" y="2149875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4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71"/>
          <p:cNvPicPr/>
          <p:nvPr/>
        </p:nvPicPr>
        <p:blipFill>
          <a:blip r:embed="rId2"/>
          <a:stretch/>
        </p:blipFill>
        <p:spPr>
          <a:xfrm>
            <a:off x="424121" y="1437185"/>
            <a:ext cx="4689602" cy="3838283"/>
          </a:xfrm>
          <a:prstGeom prst="rect">
            <a:avLst/>
          </a:prstGeom>
          <a:ln w="36000">
            <a:noFill/>
          </a:ln>
        </p:spPr>
      </p:pic>
      <p:pic>
        <p:nvPicPr>
          <p:cNvPr id="275" name="Picture 274"/>
          <p:cNvPicPr/>
          <p:nvPr/>
        </p:nvPicPr>
        <p:blipFill>
          <a:blip r:embed="rId3"/>
          <a:stretch/>
        </p:blipFill>
        <p:spPr>
          <a:xfrm>
            <a:off x="7329046" y="3461803"/>
            <a:ext cx="2042578" cy="1575936"/>
          </a:xfrm>
          <a:prstGeom prst="rect">
            <a:avLst/>
          </a:prstGeom>
          <a:ln w="76320">
            <a:noFill/>
          </a:ln>
        </p:spPr>
      </p:pic>
      <p:pic>
        <p:nvPicPr>
          <p:cNvPr id="277" name="Picture 276"/>
          <p:cNvPicPr/>
          <p:nvPr/>
        </p:nvPicPr>
        <p:blipFill>
          <a:blip r:embed="rId4"/>
          <a:stretch/>
        </p:blipFill>
        <p:spPr>
          <a:xfrm>
            <a:off x="5031759" y="4963939"/>
            <a:ext cx="2054007" cy="1555363"/>
          </a:xfrm>
          <a:prstGeom prst="rect">
            <a:avLst/>
          </a:prstGeom>
          <a:ln w="36000">
            <a:noFill/>
          </a:ln>
        </p:spPr>
      </p:pic>
      <p:sp>
        <p:nvSpPr>
          <p:cNvPr id="278" name="TextShape 4"/>
          <p:cNvSpPr txBox="1"/>
          <p:nvPr/>
        </p:nvSpPr>
        <p:spPr>
          <a:xfrm>
            <a:off x="7139647" y="5019779"/>
            <a:ext cx="1828687" cy="1552751"/>
          </a:xfrm>
          <a:prstGeom prst="rect">
            <a:avLst/>
          </a:prstGeom>
          <a:noFill/>
          <a:ln w="36000">
            <a:noFill/>
          </a:ln>
        </p:spPr>
        <p:txBody>
          <a:bodyPr lIns="81638" tIns="40819" rIns="81638" bIns="40819"/>
          <a:lstStyle/>
          <a:p>
            <a:r>
              <a:rPr lang="en-GB" sz="2540" b="1">
                <a:solidFill>
                  <a:srgbClr val="0066FF"/>
                </a:solidFill>
                <a:latin typeface="Arial"/>
              </a:rPr>
              <a:t>16 Relevant</a:t>
            </a:r>
            <a:endParaRPr sz="1633"/>
          </a:p>
          <a:p>
            <a:r>
              <a:rPr lang="en-GB" sz="2540" b="1">
                <a:solidFill>
                  <a:srgbClr val="0066FF"/>
                </a:solidFill>
                <a:latin typeface="Arial"/>
              </a:rPr>
              <a:t>Patterns used</a:t>
            </a:r>
            <a:endParaRPr sz="1633"/>
          </a:p>
        </p:txBody>
      </p:sp>
      <p:pic>
        <p:nvPicPr>
          <p:cNvPr id="279" name="Picture 278"/>
          <p:cNvPicPr/>
          <p:nvPr/>
        </p:nvPicPr>
        <p:blipFill>
          <a:blip r:embed="rId5"/>
          <a:stretch/>
        </p:blipFill>
        <p:spPr>
          <a:xfrm>
            <a:off x="359138" y="6596694"/>
            <a:ext cx="9143107" cy="227606"/>
          </a:xfrm>
          <a:prstGeom prst="rect">
            <a:avLst/>
          </a:prstGeom>
          <a:ln w="36000">
            <a:noFill/>
          </a:ln>
        </p:spPr>
      </p:pic>
      <p:pic>
        <p:nvPicPr>
          <p:cNvPr id="280" name="Picture 279"/>
          <p:cNvPicPr/>
          <p:nvPr/>
        </p:nvPicPr>
        <p:blipFill>
          <a:blip r:embed="rId6"/>
          <a:stretch/>
        </p:blipFill>
        <p:spPr>
          <a:xfrm>
            <a:off x="5061149" y="2311604"/>
            <a:ext cx="2067722" cy="1567446"/>
          </a:xfrm>
          <a:prstGeom prst="rect">
            <a:avLst/>
          </a:prstGeom>
          <a:ln w="36000">
            <a:noFill/>
          </a:ln>
        </p:spPr>
      </p:pic>
      <p:sp>
        <p:nvSpPr>
          <p:cNvPr id="281" name="TextShape 5"/>
          <p:cNvSpPr txBox="1"/>
          <p:nvPr/>
        </p:nvSpPr>
        <p:spPr>
          <a:xfrm>
            <a:off x="358811" y="1313765"/>
            <a:ext cx="9143433" cy="661266"/>
          </a:xfrm>
          <a:prstGeom prst="rect">
            <a:avLst/>
          </a:prstGeom>
          <a:solidFill>
            <a:srgbClr val="FFFFFF"/>
          </a:solidFill>
          <a:ln w="36000">
            <a:noFill/>
          </a:ln>
        </p:spPr>
        <p:txBody>
          <a:bodyPr lIns="81638" tIns="40819" rIns="81638" bIns="40819"/>
          <a:lstStyle/>
          <a:p>
            <a:r>
              <a:rPr lang="en-GB" sz="1996" b="1" dirty="0">
                <a:solidFill>
                  <a:srgbClr val="0066FF"/>
                </a:solidFill>
                <a:latin typeface="Arial"/>
              </a:rPr>
              <a:t>Probability distribution of the </a:t>
            </a:r>
            <a:r>
              <a:rPr lang="en-GB" sz="1996" b="1" dirty="0" err="1">
                <a:solidFill>
                  <a:srgbClr val="0066FF"/>
                </a:solidFill>
                <a:latin typeface="Arial"/>
              </a:rPr>
              <a:t>N</a:t>
            </a:r>
            <a:r>
              <a:rPr lang="en-GB" sz="1361" b="1" dirty="0" err="1">
                <a:solidFill>
                  <a:srgbClr val="0066FF"/>
                </a:solidFill>
                <a:latin typeface="Arial"/>
              </a:rPr>
              <a:t>tot</a:t>
            </a:r>
            <a:r>
              <a:rPr lang="en-GB" sz="1996" b="1" dirty="0">
                <a:solidFill>
                  <a:srgbClr val="0066FF"/>
                </a:solidFill>
                <a:latin typeface="Arial"/>
              </a:rPr>
              <a:t> = 2^9 possible 3x3 square pixel matrices in black/white for natural images</a:t>
            </a:r>
            <a:r>
              <a:rPr lang="en-GB" sz="1996" dirty="0">
                <a:latin typeface="Arial"/>
              </a:rPr>
              <a:t> </a:t>
            </a:r>
            <a:endParaRPr sz="1633" dirty="0"/>
          </a:p>
        </p:txBody>
      </p:sp>
      <p:sp>
        <p:nvSpPr>
          <p:cNvPr id="282" name="Line 6"/>
          <p:cNvSpPr/>
          <p:nvPr/>
        </p:nvSpPr>
        <p:spPr>
          <a:xfrm>
            <a:off x="3297772" y="4898628"/>
            <a:ext cx="1733987" cy="261241"/>
          </a:xfrm>
          <a:prstGeom prst="line">
            <a:avLst/>
          </a:prstGeom>
          <a:ln w="57240">
            <a:solidFill>
              <a:srgbClr val="0066FF"/>
            </a:solidFill>
            <a:round/>
          </a:ln>
        </p:spPr>
      </p:sp>
      <p:sp>
        <p:nvSpPr>
          <p:cNvPr id="283" name="Line 7"/>
          <p:cNvSpPr/>
          <p:nvPr/>
        </p:nvSpPr>
        <p:spPr>
          <a:xfrm>
            <a:off x="3036531" y="3265872"/>
            <a:ext cx="4292515" cy="587792"/>
          </a:xfrm>
          <a:prstGeom prst="line">
            <a:avLst/>
          </a:prstGeom>
          <a:ln w="57240">
            <a:solidFill>
              <a:srgbClr val="00CC33"/>
            </a:solidFill>
            <a:round/>
          </a:ln>
        </p:spPr>
      </p:sp>
      <p:sp>
        <p:nvSpPr>
          <p:cNvPr id="284" name="CustomShape 8"/>
          <p:cNvSpPr/>
          <p:nvPr/>
        </p:nvSpPr>
        <p:spPr>
          <a:xfrm>
            <a:off x="3036531" y="3461803"/>
            <a:ext cx="261241" cy="1436825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2763861" y="3265872"/>
            <a:ext cx="391861" cy="1502135"/>
          </a:xfrm>
          <a:prstGeom prst="rect">
            <a:avLst/>
          </a:prstGeom>
          <a:noFill/>
          <a:ln w="36000">
            <a:solidFill>
              <a:srgbClr val="00CC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Picture 285"/>
          <p:cNvPicPr/>
          <p:nvPr/>
        </p:nvPicPr>
        <p:blipFill>
          <a:blip r:embed="rId7"/>
          <a:stretch/>
        </p:blipFill>
        <p:spPr>
          <a:xfrm>
            <a:off x="825453" y="5356453"/>
            <a:ext cx="3386662" cy="1109621"/>
          </a:xfrm>
          <a:prstGeom prst="rect">
            <a:avLst/>
          </a:prstGeom>
          <a:ln w="360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Entropy Calculation for “relevant patterns”</a:t>
            </a:r>
            <a:endParaRPr lang="el-GR" dirty="0"/>
          </a:p>
        </p:txBody>
      </p:sp>
      <p:sp>
        <p:nvSpPr>
          <p:cNvPr id="276" name="TextShape 3"/>
          <p:cNvSpPr txBox="1"/>
          <p:nvPr/>
        </p:nvSpPr>
        <p:spPr>
          <a:xfrm>
            <a:off x="7477627" y="1698426"/>
            <a:ext cx="1828687" cy="1735620"/>
          </a:xfrm>
          <a:prstGeom prst="rect">
            <a:avLst/>
          </a:prstGeom>
          <a:noFill/>
          <a:ln w="36000">
            <a:noFill/>
          </a:ln>
        </p:spPr>
        <p:txBody>
          <a:bodyPr lIns="81638" tIns="40819" rIns="81638" bIns="40819"/>
          <a:lstStyle/>
          <a:p>
            <a:r>
              <a:rPr lang="en-GB" sz="2903" b="1" dirty="0">
                <a:solidFill>
                  <a:srgbClr val="00CC00"/>
                </a:solidFill>
                <a:latin typeface="Arial"/>
              </a:rPr>
              <a:t>50 Relevant</a:t>
            </a:r>
            <a:endParaRPr sz="1633" dirty="0"/>
          </a:p>
          <a:p>
            <a:r>
              <a:rPr lang="en-GB" sz="2903" b="1" dirty="0">
                <a:solidFill>
                  <a:srgbClr val="00CC00"/>
                </a:solidFill>
                <a:latin typeface="Arial"/>
              </a:rPr>
              <a:t>Patterns</a:t>
            </a:r>
            <a:endParaRPr sz="1633" dirty="0"/>
          </a:p>
          <a:p>
            <a:r>
              <a:rPr lang="en-GB" sz="2903" b="1" dirty="0">
                <a:solidFill>
                  <a:srgbClr val="00CC00"/>
                </a:solidFill>
                <a:latin typeface="Arial"/>
              </a:rPr>
              <a:t>used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174096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WP5: Image Processing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mpact of IAPP outside HEP community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particle tracking problem is in fact </a:t>
            </a:r>
            <a:r>
              <a:rPr lang="en-US" b="1" dirty="0" smtClean="0">
                <a:solidFill>
                  <a:srgbClr val="C00000"/>
                </a:solidFill>
              </a:rPr>
              <a:t>an image processing problem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563115" y="2483895"/>
            <a:ext cx="3513364" cy="1508993"/>
          </a:xfrm>
          <a:prstGeom prst="rect">
            <a:avLst/>
          </a:prstGeom>
          <a:ln w="36000"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5673641" y="2509366"/>
            <a:ext cx="3983924" cy="1485481"/>
          </a:xfrm>
          <a:prstGeom prst="rect">
            <a:avLst/>
          </a:prstGeom>
          <a:ln w="36000">
            <a:noFill/>
          </a:ln>
        </p:spPr>
      </p:pic>
      <p:sp>
        <p:nvSpPr>
          <p:cNvPr id="8" name="TextShape 5"/>
          <p:cNvSpPr txBox="1"/>
          <p:nvPr/>
        </p:nvSpPr>
        <p:spPr>
          <a:xfrm>
            <a:off x="3941930" y="2549205"/>
            <a:ext cx="979654" cy="495378"/>
          </a:xfrm>
          <a:prstGeom prst="rect">
            <a:avLst/>
          </a:prstGeom>
          <a:noFill/>
          <a:ln w="36000">
            <a:noFill/>
          </a:ln>
        </p:spPr>
        <p:txBody>
          <a:bodyPr lIns="81638" tIns="40819" rIns="81638" bIns="40819"/>
          <a:lstStyle/>
          <a:p>
            <a:r>
              <a:rPr lang="en-GB" sz="2903" b="1" dirty="0">
                <a:solidFill>
                  <a:schemeClr val="accent1"/>
                </a:solidFill>
                <a:latin typeface="Arial"/>
              </a:rPr>
              <a:t>HEP</a:t>
            </a:r>
            <a:endParaRPr sz="1633" dirty="0">
              <a:solidFill>
                <a:schemeClr val="accent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62376" y="2933945"/>
            <a:ext cx="1204679" cy="405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/>
          <p:cNvPicPr/>
          <p:nvPr/>
        </p:nvPicPr>
        <p:blipFill>
          <a:blip r:embed="rId4"/>
          <a:stretch/>
        </p:blipFill>
        <p:spPr>
          <a:xfrm>
            <a:off x="2547255" y="3744035"/>
            <a:ext cx="4320000" cy="2304000"/>
          </a:xfrm>
          <a:prstGeom prst="rect">
            <a:avLst/>
          </a:prstGeom>
          <a:ln w="36000">
            <a:noFill/>
          </a:ln>
        </p:spPr>
      </p:pic>
      <p:sp>
        <p:nvSpPr>
          <p:cNvPr id="13" name="TextShape 6"/>
          <p:cNvSpPr txBox="1"/>
          <p:nvPr/>
        </p:nvSpPr>
        <p:spPr>
          <a:xfrm>
            <a:off x="422835" y="4163753"/>
            <a:ext cx="2664000" cy="4683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  <a:latin typeface="Arial"/>
              </a:rPr>
              <a:t>Before Filtering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4" name="TextShape 7"/>
          <p:cNvSpPr txBox="1"/>
          <p:nvPr/>
        </p:nvSpPr>
        <p:spPr>
          <a:xfrm>
            <a:off x="6829997" y="5579675"/>
            <a:ext cx="2664000" cy="4683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  <a:latin typeface="Arial"/>
              </a:rPr>
              <a:t>After Filtering</a:t>
            </a:r>
            <a:endParaRPr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Simulating the Human </a:t>
            </a:r>
            <a:r>
              <a:rPr lang="en-US" dirty="0" err="1" smtClean="0"/>
              <a:t>bRain</a:t>
            </a:r>
            <a:r>
              <a:rPr lang="en-US" dirty="0" smtClean="0"/>
              <a:t> for Image Processing - SHRIMP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79" y="1983875"/>
            <a:ext cx="4596291" cy="349984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00838" y="5634244"/>
            <a:ext cx="7772400" cy="7650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Simulation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shrimpS</a:t>
            </a:r>
            <a:r>
              <a:rPr lang="en-US" dirty="0" err="1" smtClean="0">
                <a:sym typeface="Wingdings" panose="05000000000000000000" pitchFamily="2" charset="2"/>
              </a:rPr>
              <a:t>im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Hardware  </a:t>
            </a:r>
            <a:r>
              <a:rPr lang="en-US" dirty="0" err="1" smtClean="0">
                <a:sym typeface="Wingdings" panose="05000000000000000000" pitchFamily="2" charset="2"/>
              </a:rPr>
              <a:t>shrimpImp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(needs improvement..  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9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 of the Algorithm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726795" y="1358770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80865" y="1305125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08112" y="1447800"/>
            <a:ext cx="7369333" cy="5081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80865" y="1359587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8139059" y="6103822"/>
            <a:ext cx="900100" cy="18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49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Identification: Implementation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4832" y="1447799"/>
            <a:ext cx="7412603" cy="51842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726795" y="1358770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80865" y="1305125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23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Accumulator: Implementation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726795" y="1358770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80865" y="1305125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0618" y="1449374"/>
            <a:ext cx="7479963" cy="51555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86700" y="6127325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44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Performance Results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726795" y="1358770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80865" y="1305125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7786700" y="6127325"/>
            <a:ext cx="90010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6179" y="1447800"/>
            <a:ext cx="7526251" cy="5086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69502" y="6057066"/>
            <a:ext cx="582918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28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Hardware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1313765"/>
            <a:ext cx="8235915" cy="5493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7395" y="5994285"/>
            <a:ext cx="559405" cy="63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654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lyb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422</Words>
  <Application>Microsoft Office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Wingdings 2</vt:lpstr>
      <vt:lpstr>Equity</vt:lpstr>
      <vt:lpstr>Εξίσωση</vt:lpstr>
      <vt:lpstr>FTK IAPP Executive Board Meeting: 12/11/2015</vt:lpstr>
      <vt:lpstr>A New Approach to Image Processing</vt:lpstr>
      <vt:lpstr>A New Approach to Image Processing</vt:lpstr>
      <vt:lpstr>Simulating the Human bRain for Image Processing - SHRIMP</vt:lpstr>
      <vt:lpstr>Main Idea of the Algorithm</vt:lpstr>
      <vt:lpstr>Pattern Identification: Implementation</vt:lpstr>
      <vt:lpstr>Accumulator: Implementation</vt:lpstr>
      <vt:lpstr>Preliminary Performance Results</vt:lpstr>
      <vt:lpstr>Image Processing Hardware</vt:lpstr>
      <vt:lpstr>Current Status </vt:lpstr>
      <vt:lpstr>Example Input Output (see Akis presentation)</vt:lpstr>
      <vt:lpstr>PowerPoint Presentation</vt:lpstr>
      <vt:lpstr>FTK for Image Filtering</vt:lpstr>
      <vt:lpstr>FTK for Image Filtering</vt:lpstr>
      <vt:lpstr>FTK for Image Filtering</vt:lpstr>
      <vt:lpstr>Entropy Calculation for “relevant patterns”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2014-01-30T11:46:10Z</dcterms:created>
  <dcterms:modified xsi:type="dcterms:W3CDTF">2015-11-12T09:24:37Z</dcterms:modified>
</cp:coreProperties>
</file>