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5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87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2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15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8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7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9067B-CEE2-F247-BD2A-5F69A58BCC93}" type="datetimeFigureOut">
              <a:rPr lang="en-US" smtClean="0"/>
              <a:t>19/10/15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7C0AC-3F19-834E-A281-3EA5D2BD4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9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6495" y="212673"/>
            <a:ext cx="39862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Calibri"/>
                <a:cs typeface="Calibri"/>
              </a:rPr>
              <a:t>Wafers available</a:t>
            </a:r>
            <a:endParaRPr lang="en-US" sz="44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31322"/>
              </p:ext>
            </p:extLst>
          </p:nvPr>
        </p:nvGraphicFramePr>
        <p:xfrm>
          <a:off x="548381" y="1411431"/>
          <a:ext cx="8153656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414"/>
                <a:gridCol w="2038414"/>
                <a:gridCol w="2038414"/>
                <a:gridCol w="2038414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Purchased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Used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Available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DWB 100 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 (</a:t>
                      </a:r>
                      <a:r>
                        <a:rPr lang="en-US" sz="2400" dirty="0" smtClean="0"/>
                        <a:t>planar) </a:t>
                      </a:r>
                      <a:r>
                        <a:rPr lang="en-US" sz="2400" dirty="0" smtClean="0"/>
                        <a:t>+ </a:t>
                      </a:r>
                    </a:p>
                    <a:p>
                      <a:pPr algn="ctr"/>
                      <a:r>
                        <a:rPr lang="en-US" sz="2400" dirty="0" smtClean="0"/>
                        <a:t>4 (3D</a:t>
                      </a:r>
                      <a:r>
                        <a:rPr lang="en-US" sz="2400" dirty="0" smtClean="0"/>
                        <a:t>)</a:t>
                      </a:r>
                      <a:endParaRPr lang="en-US" sz="24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DWB 130 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 </a:t>
                      </a:r>
                      <a:r>
                        <a:rPr lang="en-US" sz="2400" dirty="0" smtClean="0"/>
                        <a:t>(planar) </a:t>
                      </a:r>
                      <a:r>
                        <a:rPr lang="en-US" sz="2400" dirty="0" smtClean="0"/>
                        <a:t>+ </a:t>
                      </a:r>
                    </a:p>
                    <a:p>
                      <a:pPr algn="ctr"/>
                      <a:r>
                        <a:rPr lang="en-US" sz="2400" dirty="0" smtClean="0"/>
                        <a:t>11 (3D</a:t>
                      </a:r>
                      <a:r>
                        <a:rPr lang="en-US" sz="2400" dirty="0" smtClean="0"/>
                        <a:t>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SOI 100 um</a:t>
                      </a:r>
                    </a:p>
                    <a:p>
                      <a:r>
                        <a:rPr lang="en-US" sz="2400" dirty="0" smtClean="0"/>
                        <a:t>+5e14 B/cm</a:t>
                      </a:r>
                      <a:r>
                        <a:rPr lang="en-US" sz="2400" baseline="30000" dirty="0" smtClean="0"/>
                        <a:t>2</a:t>
                      </a:r>
                      <a:r>
                        <a:rPr lang="en-US" sz="2400" dirty="0" smtClean="0"/>
                        <a:t> back implant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(SRP)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SOI 130 um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+5e14 B/cm</a:t>
                      </a:r>
                      <a:r>
                        <a:rPr lang="en-US" sz="2400" baseline="30000" dirty="0" smtClean="0"/>
                        <a:t>2</a:t>
                      </a:r>
                      <a:r>
                        <a:rPr lang="en-US" sz="2400" dirty="0" smtClean="0"/>
                        <a:t> back implant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(SRP)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06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Some considerations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631" y="147033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Three batches still to go:</a:t>
            </a:r>
          </a:p>
          <a:p>
            <a:pPr lvl="1"/>
            <a:r>
              <a:rPr lang="en-US" dirty="0" smtClean="0"/>
              <a:t> 1</a:t>
            </a:r>
            <a:r>
              <a:rPr lang="en-US" baseline="30000" dirty="0" smtClean="0"/>
              <a:t>st</a:t>
            </a:r>
            <a:r>
              <a:rPr lang="en-US" dirty="0" smtClean="0"/>
              <a:t> PAE (2015-2016)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3D (2016-2017)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PAE (2016-2017)</a:t>
            </a:r>
          </a:p>
          <a:p>
            <a:r>
              <a:rPr lang="en-US" dirty="0" smtClean="0"/>
              <a:t>Due to deep Boron diffusion, SOI option not so interesting for 3D sensors</a:t>
            </a:r>
          </a:p>
          <a:p>
            <a:r>
              <a:rPr lang="en-US" dirty="0" smtClean="0"/>
              <a:t>I would go with more </a:t>
            </a:r>
            <a:r>
              <a:rPr lang="en-US" dirty="0" err="1" smtClean="0"/>
              <a:t>SiSi</a:t>
            </a:r>
            <a:r>
              <a:rPr lang="en-US" dirty="0" smtClean="0"/>
              <a:t> DWB of 130 um thickness and maybe another thickness (to be chosen)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858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129</Words>
  <Application>Microsoft Macintosh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Some considerations</vt:lpstr>
    </vt:vector>
  </TitlesOfParts>
  <Company>Unitn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Gian-Franco Dalla Betta</dc:creator>
  <cp:lastModifiedBy>Gian-Franco Dalla Betta</cp:lastModifiedBy>
  <cp:revision>12</cp:revision>
  <dcterms:created xsi:type="dcterms:W3CDTF">2015-10-18T09:05:56Z</dcterms:created>
  <dcterms:modified xsi:type="dcterms:W3CDTF">2015-10-19T15:02:07Z</dcterms:modified>
</cp:coreProperties>
</file>