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notesMasterIdLst>
    <p:notesMasterId r:id="rId21"/>
  </p:notesMasterIdLst>
  <p:handoutMasterIdLst>
    <p:handoutMasterId r:id="rId22"/>
  </p:handoutMasterIdLst>
  <p:sldIdLst>
    <p:sldId id="256" r:id="rId2"/>
    <p:sldId id="362" r:id="rId3"/>
    <p:sldId id="374" r:id="rId4"/>
    <p:sldId id="375" r:id="rId5"/>
    <p:sldId id="376" r:id="rId6"/>
    <p:sldId id="368" r:id="rId7"/>
    <p:sldId id="373" r:id="rId8"/>
    <p:sldId id="360" r:id="rId9"/>
    <p:sldId id="365" r:id="rId10"/>
    <p:sldId id="357" r:id="rId11"/>
    <p:sldId id="367" r:id="rId12"/>
    <p:sldId id="369" r:id="rId13"/>
    <p:sldId id="370" r:id="rId14"/>
    <p:sldId id="346" r:id="rId15"/>
    <p:sldId id="325" r:id="rId16"/>
    <p:sldId id="371" r:id="rId17"/>
    <p:sldId id="377" r:id="rId18"/>
    <p:sldId id="279" r:id="rId19"/>
    <p:sldId id="324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96" autoAdjust="0"/>
    <p:restoredTop sz="94634" autoAdjust="0"/>
  </p:normalViewPr>
  <p:slideViewPr>
    <p:cSldViewPr snapToGrid="0" snapToObjects="1">
      <p:cViewPr varScale="1">
        <p:scale>
          <a:sx n="106" d="100"/>
          <a:sy n="106" d="100"/>
        </p:scale>
        <p:origin x="1170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008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8CF26B-541A-E548-9A8D-D084120CED7B}" type="datetimeFigureOut">
              <a:rPr lang="en-US" smtClean="0"/>
              <a:t>10/21/2015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04E8E5-1EB1-714C-B9BC-8C57D616ABA9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4253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606936-2AFC-2344-9015-82E660E4634B}" type="datetimeFigureOut">
              <a:rPr lang="en-US" smtClean="0"/>
              <a:t>10/21/2015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E39026-5059-AF42-A970-2D9B57B3B841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440484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Giovedi' 9 luglio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‹N›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Giovedi' 9 luglio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Giovedi' 9 luglio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64030" y="0"/>
            <a:ext cx="7779970" cy="924747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Giovedi' 9 luglio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Giovedi' 9 luglio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‹N›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Giovedi' 9 luglio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Giovedi' 9 luglio 2015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‹N›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Giovedi' 9 luglio 2015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Giovedi' 9 luglio 2015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Giovedi' 9 luglio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‹N›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Giovedi' 9 luglio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0"/>
            <a:ext cx="9143999" cy="924747"/>
          </a:xfrm>
          <a:prstGeom prst="rect">
            <a:avLst/>
          </a:prstGeom>
          <a:solidFill>
            <a:schemeClr val="bg2">
              <a:lumMod val="20000"/>
              <a:lumOff val="80000"/>
              <a:alpha val="75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2675" y="6528816"/>
            <a:ext cx="2317896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r>
              <a:rPr lang="it-IT" smtClean="0"/>
              <a:t>Giovedi' 9 luglio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93426" y="6535346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1216" y="6535346"/>
            <a:ext cx="912783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chemeClr val="tx1"/>
                </a:solidFill>
              </a:defRPr>
            </a:lvl1pPr>
          </a:lstStyle>
          <a:p>
            <a:fld id="{0CFEC368-1D7A-4F81-ABF6-AE0E36BAF64C}" type="slidenum">
              <a:rPr lang="en-US" smtClean="0"/>
              <a:pPr/>
              <a:t>‹N›</a:t>
            </a:fld>
            <a:endParaRPr lang="en-US" dirty="0"/>
          </a:p>
        </p:txBody>
      </p:sp>
      <p:pic>
        <p:nvPicPr>
          <p:cNvPr id="9" name="Picture 2" descr="logoinfn-piccolo"/>
          <p:cNvPicPr>
            <a:picLocks noChangeAspect="1" noChangeArrowheads="1"/>
          </p:cNvPicPr>
          <p:nvPr userDrawn="1"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1309007" cy="9053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1800" kern="1200">
          <a:solidFill>
            <a:srgbClr val="0000FF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7260" y="2009625"/>
            <a:ext cx="7779970" cy="924747"/>
          </a:xfrm>
        </p:spPr>
        <p:txBody>
          <a:bodyPr/>
          <a:lstStyle/>
          <a:p>
            <a:r>
              <a:rPr lang="en-US" dirty="0" err="1" smtClean="0"/>
              <a:t>Cds</a:t>
            </a:r>
            <a:r>
              <a:rPr lang="en-US" dirty="0"/>
              <a:t> </a:t>
            </a:r>
            <a:r>
              <a:rPr lang="en-US" dirty="0" err="1" smtClean="0"/>
              <a:t>Ottobre</a:t>
            </a:r>
            <a:r>
              <a:rPr lang="en-US" dirty="0" smtClean="0"/>
              <a:t> 2015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457200" y="3402874"/>
            <a:ext cx="8229600" cy="2519395"/>
          </a:xfrm>
        </p:spPr>
        <p:txBody>
          <a:bodyPr>
            <a:normAutofit/>
          </a:bodyPr>
          <a:lstStyle/>
          <a:p>
            <a:r>
              <a:rPr lang="en-US" dirty="0" smtClean="0"/>
              <a:t>-</a:t>
            </a:r>
            <a:r>
              <a:rPr lang="en-US" dirty="0" err="1" smtClean="0"/>
              <a:t>comunicazioni</a:t>
            </a:r>
            <a:endParaRPr lang="en-US" dirty="0" smtClean="0"/>
          </a:p>
          <a:p>
            <a:r>
              <a:rPr lang="en-US" dirty="0" err="1" smtClean="0"/>
              <a:t>Informazioni</a:t>
            </a:r>
            <a:r>
              <a:rPr lang="en-US" dirty="0" smtClean="0"/>
              <a:t> </a:t>
            </a:r>
            <a:r>
              <a:rPr lang="en-US" dirty="0" err="1" smtClean="0"/>
              <a:t>dalle</a:t>
            </a:r>
            <a:r>
              <a:rPr lang="en-US" dirty="0" smtClean="0"/>
              <a:t> </a:t>
            </a:r>
            <a:r>
              <a:rPr lang="en-US" dirty="0" err="1" smtClean="0"/>
              <a:t>riunioni</a:t>
            </a:r>
            <a:r>
              <a:rPr lang="en-US" dirty="0" smtClean="0"/>
              <a:t> di </a:t>
            </a:r>
            <a:r>
              <a:rPr lang="en-US" dirty="0" err="1" smtClean="0"/>
              <a:t>bilancio</a:t>
            </a:r>
            <a:r>
              <a:rPr lang="en-US" dirty="0" smtClean="0"/>
              <a:t> </a:t>
            </a:r>
            <a:r>
              <a:rPr lang="en-US" dirty="0" err="1" smtClean="0"/>
              <a:t>delle</a:t>
            </a:r>
            <a:r>
              <a:rPr lang="en-US" dirty="0" smtClean="0"/>
              <a:t> </a:t>
            </a:r>
            <a:r>
              <a:rPr lang="en-US" dirty="0" err="1" smtClean="0"/>
              <a:t>commissioni</a:t>
            </a:r>
            <a:endParaRPr lang="en-US" dirty="0" smtClean="0"/>
          </a:p>
          <a:p>
            <a:r>
              <a:rPr lang="en-US" dirty="0" smtClean="0"/>
              <a:t>-</a:t>
            </a:r>
            <a:r>
              <a:rPr lang="en-US" dirty="0" err="1" smtClean="0"/>
              <a:t>notizie</a:t>
            </a:r>
            <a:r>
              <a:rPr lang="en-US" dirty="0" smtClean="0"/>
              <a:t> </a:t>
            </a:r>
            <a:r>
              <a:rPr lang="en-US" dirty="0" err="1" smtClean="0"/>
              <a:t>locali</a:t>
            </a:r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dirty="0" smtClean="0"/>
              <a:t>Venerdì 16 Ottobre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998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Delibere</a:t>
            </a:r>
            <a:r>
              <a:rPr lang="en-US" dirty="0" smtClean="0"/>
              <a:t> </a:t>
            </a:r>
            <a:r>
              <a:rPr lang="en-US" dirty="0" err="1" smtClean="0"/>
              <a:t>Luglio</a:t>
            </a:r>
            <a:endParaRPr lang="en-US" strike="sngStrik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199" y="1066800"/>
            <a:ext cx="8813799" cy="5462016"/>
          </a:xfrm>
        </p:spPr>
        <p:txBody>
          <a:bodyPr>
            <a:normAutofit fontScale="850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dirty="0" err="1" smtClean="0">
                <a:sym typeface="Wingdings"/>
              </a:rPr>
              <a:t>Approvazione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partecip.ESS</a:t>
            </a:r>
            <a:endParaRPr lang="en-US" dirty="0" smtClean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dirty="0" err="1" smtClean="0">
                <a:sym typeface="Wingdings"/>
              </a:rPr>
              <a:t>Nomina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comitato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scientifico</a:t>
            </a:r>
            <a:r>
              <a:rPr lang="en-US" dirty="0" smtClean="0">
                <a:sym typeface="Wingdings"/>
              </a:rPr>
              <a:t> LNGS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dirty="0" err="1" smtClean="0">
                <a:sym typeface="Wingdings"/>
              </a:rPr>
              <a:t>Varie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Delibere</a:t>
            </a:r>
            <a:r>
              <a:rPr lang="en-US" dirty="0" smtClean="0">
                <a:sym typeface="Wingdings"/>
              </a:rPr>
              <a:t> relative a </a:t>
            </a:r>
            <a:r>
              <a:rPr lang="en-US" dirty="0" err="1" smtClean="0">
                <a:sym typeface="Wingdings"/>
              </a:rPr>
              <a:t>Limadou</a:t>
            </a:r>
            <a:endParaRPr lang="en-US" dirty="0" smtClean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dirty="0" err="1" smtClean="0">
                <a:sym typeface="Wingdings"/>
              </a:rPr>
              <a:t>Adesione</a:t>
            </a:r>
            <a:r>
              <a:rPr lang="en-US" dirty="0" smtClean="0">
                <a:sym typeface="Wingdings"/>
              </a:rPr>
              <a:t> ‘smart cities e smart communities’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dirty="0" err="1" smtClean="0">
                <a:sym typeface="Wingdings"/>
              </a:rPr>
              <a:t>Accordo</a:t>
            </a:r>
            <a:r>
              <a:rPr lang="en-US" dirty="0" smtClean="0">
                <a:sym typeface="Wingdings"/>
              </a:rPr>
              <a:t> di </a:t>
            </a:r>
            <a:r>
              <a:rPr lang="en-US" dirty="0" err="1" smtClean="0">
                <a:sym typeface="Wingdings"/>
              </a:rPr>
              <a:t>collaborazione</a:t>
            </a:r>
            <a:r>
              <a:rPr lang="en-US" dirty="0" smtClean="0">
                <a:sym typeface="Wingdings"/>
              </a:rPr>
              <a:t> EMSO Italia </a:t>
            </a:r>
            <a:r>
              <a:rPr lang="en-US" dirty="0" err="1" smtClean="0">
                <a:sym typeface="Wingdings"/>
              </a:rPr>
              <a:t>eric</a:t>
            </a:r>
            <a:endParaRPr lang="en-US" dirty="0" smtClean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dirty="0" smtClean="0">
                <a:sym typeface="Wingdings"/>
              </a:rPr>
              <a:t>MOU sox - CEA, dark-side 50, </a:t>
            </a:r>
            <a:r>
              <a:rPr lang="en-US" dirty="0" err="1" smtClean="0">
                <a:sym typeface="Wingdings"/>
              </a:rPr>
              <a:t>Borexino</a:t>
            </a:r>
            <a:r>
              <a:rPr lang="en-US" dirty="0" smtClean="0">
                <a:sym typeface="Wingdings"/>
              </a:rPr>
              <a:t> -</a:t>
            </a:r>
            <a:r>
              <a:rPr lang="en-US" dirty="0" err="1" smtClean="0">
                <a:sym typeface="Wingdings"/>
              </a:rPr>
              <a:t>kurchatov</a:t>
            </a:r>
            <a:endParaRPr lang="en-US" dirty="0" smtClean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dirty="0" err="1" smtClean="0">
                <a:sym typeface="Wingdings"/>
              </a:rPr>
              <a:t>Approvata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partecipazione</a:t>
            </a:r>
            <a:r>
              <a:rPr lang="en-US" dirty="0" smtClean="0">
                <a:sym typeface="Wingdings"/>
              </a:rPr>
              <a:t> a </a:t>
            </a:r>
            <a:r>
              <a:rPr lang="en-US" dirty="0" err="1" smtClean="0">
                <a:sym typeface="Wingdings"/>
              </a:rPr>
              <a:t>progetti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europei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ExaNeSt</a:t>
            </a:r>
            <a:r>
              <a:rPr lang="en-US" dirty="0" smtClean="0">
                <a:sym typeface="Wingdings"/>
              </a:rPr>
              <a:t>, ENSAR2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dirty="0" err="1" smtClean="0">
                <a:sym typeface="Wingdings"/>
              </a:rPr>
              <a:t>Banditi</a:t>
            </a:r>
            <a:r>
              <a:rPr lang="en-US" dirty="0" smtClean="0">
                <a:sym typeface="Wingdings"/>
              </a:rPr>
              <a:t> I </a:t>
            </a:r>
            <a:r>
              <a:rPr lang="en-US" dirty="0" err="1" smtClean="0">
                <a:sym typeface="Wingdings"/>
              </a:rPr>
              <a:t>premi</a:t>
            </a:r>
            <a:r>
              <a:rPr lang="en-US" dirty="0" smtClean="0">
                <a:sym typeface="Wingdings"/>
              </a:rPr>
              <a:t> per le </a:t>
            </a:r>
            <a:r>
              <a:rPr lang="en-US" dirty="0" err="1" smtClean="0">
                <a:sym typeface="Wingdings"/>
              </a:rPr>
              <a:t>miglior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tesi</a:t>
            </a:r>
            <a:r>
              <a:rPr lang="en-US" dirty="0" smtClean="0">
                <a:sym typeface="Wingdings"/>
              </a:rPr>
              <a:t> di PHD per le </a:t>
            </a:r>
            <a:r>
              <a:rPr lang="en-US" dirty="0" err="1" smtClean="0">
                <a:sym typeface="Wingdings"/>
              </a:rPr>
              <a:t>csn</a:t>
            </a:r>
            <a:endParaRPr lang="en-US" dirty="0" smtClean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dirty="0" err="1" smtClean="0">
                <a:sym typeface="Wingdings"/>
              </a:rPr>
              <a:t>Varie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approvazioni</a:t>
            </a:r>
            <a:r>
              <a:rPr lang="en-US" dirty="0" smtClean="0">
                <a:sym typeface="Wingdings"/>
              </a:rPr>
              <a:t> di </a:t>
            </a:r>
            <a:r>
              <a:rPr lang="en-US" dirty="0" err="1" smtClean="0">
                <a:sym typeface="Wingdings"/>
              </a:rPr>
              <a:t>graduatorie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borse</a:t>
            </a:r>
            <a:r>
              <a:rPr lang="en-US" dirty="0" smtClean="0">
                <a:sym typeface="Wingdings"/>
              </a:rPr>
              <a:t> di studio , AR , art2222</a:t>
            </a:r>
          </a:p>
          <a:p>
            <a:pPr marL="0" indent="0">
              <a:lnSpc>
                <a:spcPct val="120000"/>
              </a:lnSpc>
              <a:buNone/>
            </a:pPr>
            <a:endParaRPr lang="en-US" dirty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dirty="0" smtClean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dirty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dirty="0" smtClean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dirty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dirty="0" smtClean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dirty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dirty="0" err="1" smtClean="0">
                <a:sym typeface="Wingdings"/>
              </a:rPr>
              <a:t>Tutte</a:t>
            </a:r>
            <a:r>
              <a:rPr lang="en-US" dirty="0" smtClean="0">
                <a:sym typeface="Wingdings"/>
              </a:rPr>
              <a:t> le </a:t>
            </a:r>
            <a:r>
              <a:rPr lang="en-US" dirty="0" err="1" smtClean="0">
                <a:sym typeface="Wingdings"/>
              </a:rPr>
              <a:t>delibere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sono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disponibili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sul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sito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della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Presidenza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nel</a:t>
            </a:r>
            <a:r>
              <a:rPr lang="en-US" dirty="0" smtClean="0">
                <a:sym typeface="Wingdings"/>
              </a:rPr>
              <a:t> DB </a:t>
            </a:r>
            <a:r>
              <a:rPr lang="en-US" dirty="0" err="1" smtClean="0">
                <a:sym typeface="Wingdings"/>
              </a:rPr>
              <a:t>delibere</a:t>
            </a:r>
            <a:endParaRPr lang="en-US" dirty="0" smtClean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Giovedi' 9 luglio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3536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Direttivo</a:t>
            </a:r>
            <a:r>
              <a:rPr lang="en-US" dirty="0"/>
              <a:t> </a:t>
            </a:r>
            <a:r>
              <a:rPr lang="en-US" dirty="0" err="1" smtClean="0"/>
              <a:t>Settembre</a:t>
            </a:r>
            <a:r>
              <a:rPr lang="en-US" dirty="0" smtClean="0"/>
              <a:t> 2015</a:t>
            </a:r>
            <a:endParaRPr lang="en-US" strike="sngStrik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200" y="1066800"/>
            <a:ext cx="8534400" cy="5462016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dirty="0" err="1" smtClean="0"/>
              <a:t>Nuovi</a:t>
            </a:r>
            <a:r>
              <a:rPr lang="en-US" dirty="0" smtClean="0"/>
              <a:t> </a:t>
            </a:r>
            <a:r>
              <a:rPr lang="en-US" dirty="0" err="1" smtClean="0"/>
              <a:t>Direttori</a:t>
            </a:r>
            <a:r>
              <a:rPr lang="en-US" dirty="0" smtClean="0"/>
              <a:t>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dirty="0" smtClean="0"/>
              <a:t>LNF </a:t>
            </a:r>
            <a:r>
              <a:rPr lang="en-US" dirty="0" err="1" smtClean="0"/>
              <a:t>Pierluigi</a:t>
            </a:r>
            <a:r>
              <a:rPr lang="en-US" dirty="0" smtClean="0"/>
              <a:t> </a:t>
            </a:r>
            <a:r>
              <a:rPr lang="en-US" dirty="0" err="1" smtClean="0"/>
              <a:t>Campana</a:t>
            </a:r>
            <a:r>
              <a:rPr lang="en-US" dirty="0" smtClean="0"/>
              <a:t>, </a:t>
            </a:r>
            <a:r>
              <a:rPr lang="en-US" dirty="0" err="1" smtClean="0"/>
              <a:t>Genova</a:t>
            </a:r>
            <a:r>
              <a:rPr lang="en-US" dirty="0" smtClean="0"/>
              <a:t> Giovanni </a:t>
            </a:r>
            <a:r>
              <a:rPr lang="en-US" dirty="0" err="1" smtClean="0"/>
              <a:t>Darbo</a:t>
            </a:r>
            <a:endParaRPr lang="en-US" dirty="0" smtClean="0"/>
          </a:p>
          <a:p>
            <a:pPr marL="0" indent="0">
              <a:lnSpc>
                <a:spcPct val="120000"/>
              </a:lnSpc>
              <a:buNone/>
            </a:pPr>
            <a:r>
              <a:rPr lang="en-US" dirty="0" smtClean="0"/>
              <a:t>Pisa Marco </a:t>
            </a:r>
            <a:r>
              <a:rPr lang="en-US" dirty="0" err="1" smtClean="0"/>
              <a:t>Grassi</a:t>
            </a:r>
            <a:r>
              <a:rPr lang="en-US" dirty="0" smtClean="0"/>
              <a:t>, </a:t>
            </a:r>
            <a:r>
              <a:rPr lang="en-US" dirty="0" err="1" smtClean="0"/>
              <a:t>Rappr</a:t>
            </a:r>
            <a:r>
              <a:rPr lang="en-US" dirty="0" smtClean="0"/>
              <a:t> </a:t>
            </a:r>
            <a:r>
              <a:rPr lang="en-US" dirty="0" err="1" smtClean="0"/>
              <a:t>ricercatori</a:t>
            </a:r>
            <a:r>
              <a:rPr lang="en-US" dirty="0" smtClean="0"/>
              <a:t> Antonio </a:t>
            </a:r>
            <a:r>
              <a:rPr lang="en-US" dirty="0" err="1" smtClean="0"/>
              <a:t>Passeri</a:t>
            </a:r>
            <a:endParaRPr lang="en-US" dirty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dirty="0">
                <a:sym typeface="Wingdings"/>
              </a:rPr>
              <a:t>S</a:t>
            </a:r>
            <a:r>
              <a:rPr lang="en-US" dirty="0" smtClean="0">
                <a:sym typeface="Wingdings"/>
              </a:rPr>
              <a:t>i </a:t>
            </a:r>
            <a:r>
              <a:rPr lang="en-US" dirty="0" err="1" smtClean="0">
                <a:sym typeface="Wingdings"/>
              </a:rPr>
              <a:t>ribadisce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che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gli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anni</a:t>
            </a:r>
            <a:r>
              <a:rPr lang="en-US" dirty="0" smtClean="0">
                <a:sym typeface="Wingdings"/>
              </a:rPr>
              <a:t> di </a:t>
            </a:r>
            <a:r>
              <a:rPr lang="en-US" dirty="0" err="1" smtClean="0">
                <a:sym typeface="Wingdings"/>
              </a:rPr>
              <a:t>congedo</a:t>
            </a:r>
            <a:r>
              <a:rPr lang="en-US" dirty="0" smtClean="0">
                <a:sym typeface="Wingdings"/>
              </a:rPr>
              <a:t> max </a:t>
            </a:r>
            <a:r>
              <a:rPr lang="en-US" dirty="0" err="1" smtClean="0">
                <a:sym typeface="Wingdings"/>
              </a:rPr>
              <a:t>sono</a:t>
            </a:r>
            <a:r>
              <a:rPr lang="en-US" dirty="0" smtClean="0">
                <a:sym typeface="Wingdings"/>
              </a:rPr>
              <a:t> 5. </a:t>
            </a:r>
            <a:r>
              <a:rPr lang="en-US" dirty="0" err="1" smtClean="0">
                <a:sym typeface="Wingdings"/>
              </a:rPr>
              <a:t>si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puo</a:t>
            </a:r>
            <a:r>
              <a:rPr lang="en-US" dirty="0" smtClean="0">
                <a:sym typeface="Wingdings"/>
              </a:rPr>
              <a:t>’ fare </a:t>
            </a:r>
            <a:r>
              <a:rPr lang="en-US" dirty="0" err="1" smtClean="0">
                <a:sym typeface="Wingdings"/>
              </a:rPr>
              <a:t>eccezione</a:t>
            </a:r>
            <a:r>
              <a:rPr lang="en-US" dirty="0" smtClean="0">
                <a:sym typeface="Wingdings"/>
              </a:rPr>
              <a:t> solo per </a:t>
            </a:r>
            <a:r>
              <a:rPr lang="en-US" dirty="0" err="1" smtClean="0">
                <a:sym typeface="Wingdings"/>
              </a:rPr>
              <a:t>spokeperson</a:t>
            </a:r>
            <a:r>
              <a:rPr lang="en-US" dirty="0" smtClean="0">
                <a:sym typeface="Wingdings"/>
              </a:rPr>
              <a:t> e </a:t>
            </a:r>
            <a:r>
              <a:rPr lang="en-US" dirty="0" err="1" smtClean="0">
                <a:sym typeface="Wingdings"/>
              </a:rPr>
              <a:t>dopo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valutazione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della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necessita</a:t>
            </a:r>
            <a:r>
              <a:rPr lang="en-US" dirty="0" smtClean="0">
                <a:sym typeface="Wingdings"/>
              </a:rPr>
              <a:t>’.</a:t>
            </a:r>
          </a:p>
          <a:p>
            <a:pPr marL="0" indent="0">
              <a:lnSpc>
                <a:spcPct val="120000"/>
              </a:lnSpc>
              <a:buNone/>
            </a:pPr>
            <a:endParaRPr lang="en-US" dirty="0" smtClean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dirty="0" err="1" smtClean="0">
                <a:sym typeface="Wingdings"/>
              </a:rPr>
              <a:t>Concorso</a:t>
            </a:r>
            <a:r>
              <a:rPr lang="en-US" dirty="0" smtClean="0">
                <a:sym typeface="Wingdings"/>
              </a:rPr>
              <a:t> primo </a:t>
            </a:r>
            <a:r>
              <a:rPr lang="en-US" dirty="0" err="1" smtClean="0">
                <a:sym typeface="Wingdings"/>
              </a:rPr>
              <a:t>tecnologo</a:t>
            </a:r>
            <a:endParaRPr lang="en-US" dirty="0" smtClean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dirty="0" err="1" smtClean="0"/>
              <a:t>Vincitore</a:t>
            </a:r>
            <a:r>
              <a:rPr lang="en-US" dirty="0" smtClean="0"/>
              <a:t> </a:t>
            </a:r>
            <a:r>
              <a:rPr lang="en-US" dirty="0" err="1" smtClean="0"/>
              <a:t>Andrighetto</a:t>
            </a:r>
            <a:r>
              <a:rPr lang="en-US" dirty="0"/>
              <a:t>     Alberto           LNL 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 err="1"/>
              <a:t>idonei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 smtClean="0"/>
              <a:t>Carbone</a:t>
            </a:r>
            <a:r>
              <a:rPr lang="en-US" dirty="0"/>
              <a:t>        Luca        </a:t>
            </a:r>
            <a:r>
              <a:rPr lang="en-US" dirty="0" err="1"/>
              <a:t>Bicocca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 err="1"/>
              <a:t>Doria</a:t>
            </a:r>
            <a:r>
              <a:rPr lang="en-US" dirty="0"/>
              <a:t>         Alessandra    Napoli </a:t>
            </a:r>
            <a:br>
              <a:rPr lang="en-US" dirty="0"/>
            </a:br>
            <a:r>
              <a:rPr lang="en-US" dirty="0" err="1"/>
              <a:t>Giacomini</a:t>
            </a:r>
            <a:r>
              <a:rPr lang="en-US" dirty="0"/>
              <a:t>    Francesco    CNAF </a:t>
            </a:r>
            <a:br>
              <a:rPr lang="en-US" dirty="0"/>
            </a:br>
            <a:r>
              <a:rPr lang="en-US" dirty="0" err="1"/>
              <a:t>Rossella</a:t>
            </a:r>
            <a:r>
              <a:rPr lang="en-US" dirty="0"/>
              <a:t>    Massimo        Pavia </a:t>
            </a:r>
            <a:br>
              <a:rPr lang="en-US" dirty="0"/>
            </a:br>
            <a:r>
              <a:rPr lang="en-US" dirty="0" err="1"/>
              <a:t>Schillaci</a:t>
            </a:r>
            <a:r>
              <a:rPr lang="en-US" dirty="0"/>
              <a:t>     Gaetano        LNS </a:t>
            </a:r>
            <a:endParaRPr lang="en-US" dirty="0">
              <a:sym typeface="Wingdings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dirty="0" smtClean="0"/>
              <a:t>Venerdì 16 Ottobre</a:t>
            </a:r>
            <a:r>
              <a:rPr lang="it-IT" dirty="0" smtClean="0"/>
              <a:t> </a:t>
            </a:r>
            <a:r>
              <a:rPr lang="it-IT" dirty="0" smtClean="0"/>
              <a:t>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2155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Piano </a:t>
            </a:r>
            <a:r>
              <a:rPr lang="en-US" dirty="0" err="1" smtClean="0"/>
              <a:t>Triennale</a:t>
            </a:r>
            <a:r>
              <a:rPr lang="en-US" dirty="0" smtClean="0"/>
              <a:t> 2016-18 - </a:t>
            </a:r>
            <a:r>
              <a:rPr lang="en-US" dirty="0"/>
              <a:t>C</a:t>
            </a:r>
            <a:r>
              <a:rPr lang="en-US" dirty="0" smtClean="0"/>
              <a:t>atania</a:t>
            </a:r>
            <a:endParaRPr lang="en-US" strike="sngStrik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676" y="1066800"/>
            <a:ext cx="4666582" cy="5331945"/>
          </a:xfrm>
        </p:spPr>
        <p:txBody>
          <a:bodyPr>
            <a:normAutofit fontScale="77500" lnSpcReduction="20000"/>
          </a:bodyPr>
          <a:lstStyle/>
          <a:p>
            <a:r>
              <a:rPr lang="fr-FR" dirty="0"/>
              <a:t> 3 </a:t>
            </a:r>
            <a:r>
              <a:rPr lang="fr-FR" dirty="0" err="1"/>
              <a:t>dicembre</a:t>
            </a:r>
            <a:r>
              <a:rPr lang="fr-FR" dirty="0"/>
              <a:t> 2015</a:t>
            </a:r>
          </a:p>
          <a:p>
            <a:r>
              <a:rPr lang="fr-FR" dirty="0"/>
              <a:t>14.00 </a:t>
            </a:r>
            <a:r>
              <a:rPr lang="fr-FR" dirty="0" err="1"/>
              <a:t>Introduzione</a:t>
            </a:r>
            <a:r>
              <a:rPr lang="fr-FR" dirty="0"/>
              <a:t> </a:t>
            </a:r>
            <a:r>
              <a:rPr lang="fr-FR" dirty="0" err="1"/>
              <a:t>Direttori</a:t>
            </a:r>
            <a:r>
              <a:rPr lang="fr-FR" dirty="0"/>
              <a:t> </a:t>
            </a:r>
            <a:r>
              <a:rPr lang="fr-FR" dirty="0" err="1"/>
              <a:t>Sez</a:t>
            </a:r>
            <a:r>
              <a:rPr lang="fr-FR" dirty="0"/>
              <a:t>. </a:t>
            </a:r>
            <a:r>
              <a:rPr lang="fr-FR" dirty="0" err="1"/>
              <a:t>Catania</a:t>
            </a:r>
            <a:r>
              <a:rPr lang="fr-FR" dirty="0"/>
              <a:t> e LNS </a:t>
            </a:r>
            <a:r>
              <a:rPr lang="fr-FR" dirty="0" err="1"/>
              <a:t>A.Insolia</a:t>
            </a:r>
            <a:r>
              <a:rPr lang="fr-FR" dirty="0"/>
              <a:t> – </a:t>
            </a:r>
            <a:r>
              <a:rPr lang="fr-FR" dirty="0" err="1"/>
              <a:t>G.Cuttone</a:t>
            </a:r>
            <a:endParaRPr lang="fr-FR" dirty="0"/>
          </a:p>
          <a:p>
            <a:r>
              <a:rPr lang="fr-FR" dirty="0"/>
              <a:t>14.10 </a:t>
            </a:r>
            <a:r>
              <a:rPr lang="fr-FR" dirty="0" err="1"/>
              <a:t>Saluti</a:t>
            </a:r>
            <a:r>
              <a:rPr lang="fr-FR" dirty="0"/>
              <a:t> </a:t>
            </a:r>
            <a:r>
              <a:rPr lang="fr-FR" dirty="0" err="1"/>
              <a:t>Autorità</a:t>
            </a:r>
            <a:r>
              <a:rPr lang="fr-FR" dirty="0"/>
              <a:t> </a:t>
            </a:r>
            <a:r>
              <a:rPr lang="fr-FR" dirty="0" err="1"/>
              <a:t>locali</a:t>
            </a:r>
            <a:r>
              <a:rPr lang="fr-FR" dirty="0"/>
              <a:t> to </a:t>
            </a:r>
            <a:r>
              <a:rPr lang="fr-FR" dirty="0" err="1"/>
              <a:t>be</a:t>
            </a:r>
            <a:r>
              <a:rPr lang="fr-FR" dirty="0"/>
              <a:t> </a:t>
            </a:r>
            <a:r>
              <a:rPr lang="fr-FR" dirty="0" err="1"/>
              <a:t>confirmed</a:t>
            </a:r>
            <a:endParaRPr lang="fr-FR" dirty="0"/>
          </a:p>
          <a:p>
            <a:r>
              <a:rPr lang="fr-FR" dirty="0"/>
              <a:t>14.20 </a:t>
            </a:r>
            <a:r>
              <a:rPr lang="fr-FR" dirty="0" err="1"/>
              <a:t>Saluti</a:t>
            </a:r>
            <a:r>
              <a:rPr lang="fr-FR" dirty="0"/>
              <a:t> </a:t>
            </a:r>
            <a:r>
              <a:rPr lang="fr-FR" dirty="0" err="1"/>
              <a:t>Università</a:t>
            </a:r>
            <a:r>
              <a:rPr lang="fr-FR" dirty="0"/>
              <a:t> </a:t>
            </a:r>
            <a:r>
              <a:rPr lang="fr-FR" dirty="0" err="1"/>
              <a:t>degli</a:t>
            </a:r>
            <a:r>
              <a:rPr lang="fr-FR" dirty="0"/>
              <a:t> </a:t>
            </a:r>
            <a:r>
              <a:rPr lang="fr-FR" dirty="0" err="1"/>
              <a:t>Studi</a:t>
            </a:r>
            <a:r>
              <a:rPr lang="fr-FR" dirty="0"/>
              <a:t> di </a:t>
            </a:r>
            <a:r>
              <a:rPr lang="fr-FR" dirty="0" err="1"/>
              <a:t>Catania</a:t>
            </a:r>
            <a:r>
              <a:rPr lang="fr-FR" dirty="0"/>
              <a:t> to </a:t>
            </a:r>
            <a:r>
              <a:rPr lang="fr-FR" dirty="0" err="1"/>
              <a:t>be</a:t>
            </a:r>
            <a:r>
              <a:rPr lang="fr-FR" dirty="0"/>
              <a:t> </a:t>
            </a:r>
            <a:r>
              <a:rPr lang="fr-FR" dirty="0" err="1"/>
              <a:t>confirmed</a:t>
            </a:r>
            <a:endParaRPr lang="fr-FR" dirty="0"/>
          </a:p>
          <a:p>
            <a:r>
              <a:rPr lang="fr-FR" dirty="0"/>
              <a:t>14.30 </a:t>
            </a:r>
            <a:r>
              <a:rPr lang="fr-FR" dirty="0" err="1"/>
              <a:t>Relazione</a:t>
            </a:r>
            <a:r>
              <a:rPr lang="fr-FR" dirty="0"/>
              <a:t> </a:t>
            </a:r>
            <a:r>
              <a:rPr lang="fr-FR" dirty="0" err="1"/>
              <a:t>Generale</a:t>
            </a:r>
            <a:r>
              <a:rPr lang="fr-FR" dirty="0"/>
              <a:t> Fernando </a:t>
            </a:r>
            <a:r>
              <a:rPr lang="fr-FR" dirty="0" err="1"/>
              <a:t>Ferroni</a:t>
            </a:r>
            <a:endParaRPr lang="fr-FR" dirty="0"/>
          </a:p>
          <a:p>
            <a:r>
              <a:rPr lang="fr-FR" dirty="0"/>
              <a:t>15.00 </a:t>
            </a:r>
            <a:r>
              <a:rPr lang="fr-FR" dirty="0" err="1"/>
              <a:t>Relazione</a:t>
            </a:r>
            <a:r>
              <a:rPr lang="fr-FR" dirty="0"/>
              <a:t> </a:t>
            </a:r>
            <a:r>
              <a:rPr lang="fr-FR" dirty="0" err="1"/>
              <a:t>Direttore</a:t>
            </a:r>
            <a:r>
              <a:rPr lang="fr-FR" dirty="0"/>
              <a:t> </a:t>
            </a:r>
            <a:r>
              <a:rPr lang="fr-FR" dirty="0" err="1"/>
              <a:t>Generale</a:t>
            </a:r>
            <a:r>
              <a:rPr lang="fr-FR" dirty="0"/>
              <a:t> Luigi Giunti</a:t>
            </a:r>
          </a:p>
          <a:p>
            <a:r>
              <a:rPr lang="fr-FR" dirty="0"/>
              <a:t>15.30 Dove </a:t>
            </a:r>
            <a:r>
              <a:rPr lang="fr-FR" dirty="0" err="1"/>
              <a:t>siamo</a:t>
            </a:r>
            <a:r>
              <a:rPr lang="fr-FR" dirty="0"/>
              <a:t> e </a:t>
            </a:r>
            <a:r>
              <a:rPr lang="fr-FR" dirty="0" err="1"/>
              <a:t>dove</a:t>
            </a:r>
            <a:r>
              <a:rPr lang="fr-FR" dirty="0"/>
              <a:t> </a:t>
            </a:r>
            <a:r>
              <a:rPr lang="fr-FR" dirty="0" err="1"/>
              <a:t>andiamo</a:t>
            </a:r>
            <a:r>
              <a:rPr lang="fr-FR" dirty="0"/>
              <a:t> Antonio </a:t>
            </a:r>
            <a:r>
              <a:rPr lang="fr-FR" dirty="0" err="1"/>
              <a:t>Masiero</a:t>
            </a:r>
            <a:endParaRPr lang="fr-FR" dirty="0"/>
          </a:p>
          <a:p>
            <a:r>
              <a:rPr lang="fr-FR" dirty="0"/>
              <a:t>16.30 Coffee break</a:t>
            </a:r>
          </a:p>
          <a:p>
            <a:r>
              <a:rPr lang="fr-FR" dirty="0"/>
              <a:t>17.00 </a:t>
            </a:r>
            <a:r>
              <a:rPr lang="fr-FR" dirty="0" err="1"/>
              <a:t>Materia</a:t>
            </a:r>
            <a:r>
              <a:rPr lang="fr-FR" dirty="0"/>
              <a:t> </a:t>
            </a:r>
            <a:r>
              <a:rPr lang="fr-FR" dirty="0" err="1"/>
              <a:t>Oscura</a:t>
            </a:r>
            <a:r>
              <a:rPr lang="fr-FR" dirty="0"/>
              <a:t>: </a:t>
            </a:r>
            <a:r>
              <a:rPr lang="fr-FR" dirty="0" err="1"/>
              <a:t>stato</a:t>
            </a:r>
            <a:r>
              <a:rPr lang="fr-FR" dirty="0"/>
              <a:t> e </a:t>
            </a:r>
            <a:r>
              <a:rPr lang="fr-FR" dirty="0" err="1"/>
              <a:t>prospettive</a:t>
            </a:r>
            <a:r>
              <a:rPr lang="fr-FR" dirty="0"/>
              <a:t> </a:t>
            </a:r>
            <a:r>
              <a:rPr lang="fr-FR" dirty="0" err="1"/>
              <a:t>Nicolao</a:t>
            </a:r>
            <a:r>
              <a:rPr lang="fr-FR" dirty="0"/>
              <a:t> </a:t>
            </a:r>
            <a:r>
              <a:rPr lang="fr-FR" dirty="0" err="1"/>
              <a:t>Fornengo</a:t>
            </a:r>
            <a:endParaRPr lang="fr-FR" dirty="0"/>
          </a:p>
          <a:p>
            <a:r>
              <a:rPr lang="fr-FR" dirty="0"/>
              <a:t>17.30 Argon 40: </a:t>
            </a:r>
            <a:r>
              <a:rPr lang="fr-FR" dirty="0" err="1"/>
              <a:t>un’impresa</a:t>
            </a:r>
            <a:r>
              <a:rPr lang="fr-FR" dirty="0"/>
              <a:t> </a:t>
            </a:r>
            <a:r>
              <a:rPr lang="fr-FR" dirty="0" err="1"/>
              <a:t>complessa</a:t>
            </a:r>
            <a:r>
              <a:rPr lang="fr-FR" dirty="0"/>
              <a:t> Cristiano </a:t>
            </a:r>
            <a:r>
              <a:rPr lang="fr-FR" dirty="0" err="1"/>
              <a:t>Galbiati</a:t>
            </a:r>
            <a:endParaRPr lang="fr-FR" dirty="0"/>
          </a:p>
          <a:p>
            <a:r>
              <a:rPr lang="fr-FR" dirty="0"/>
              <a:t>18.00 </a:t>
            </a:r>
            <a:r>
              <a:rPr lang="fr-FR" dirty="0" err="1"/>
              <a:t>Discussione</a:t>
            </a:r>
            <a:r>
              <a:rPr lang="fr-FR" dirty="0"/>
              <a:t> di </a:t>
            </a:r>
            <a:r>
              <a:rPr lang="fr-FR" dirty="0" err="1"/>
              <a:t>fisica</a:t>
            </a:r>
            <a:endParaRPr lang="fr-FR" dirty="0"/>
          </a:p>
          <a:p>
            <a:r>
              <a:rPr lang="fr-FR" dirty="0"/>
              <a:t>18.30 GSSI: </a:t>
            </a:r>
            <a:r>
              <a:rPr lang="fr-FR" dirty="0" err="1"/>
              <a:t>what</a:t>
            </a:r>
            <a:r>
              <a:rPr lang="fr-FR" dirty="0"/>
              <a:t> </a:t>
            </a:r>
            <a:r>
              <a:rPr lang="fr-FR" dirty="0" err="1"/>
              <a:t>next</a:t>
            </a:r>
            <a:r>
              <a:rPr lang="fr-FR" dirty="0"/>
              <a:t>? Eugenio </a:t>
            </a:r>
            <a:r>
              <a:rPr lang="fr-FR" dirty="0" err="1"/>
              <a:t>Coccia</a:t>
            </a:r>
            <a:endParaRPr lang="fr-FR" dirty="0"/>
          </a:p>
          <a:p>
            <a:r>
              <a:rPr lang="fr-FR" dirty="0"/>
              <a:t>19:00 </a:t>
            </a:r>
            <a:r>
              <a:rPr lang="fr-FR" dirty="0" err="1"/>
              <a:t>Riconoscimento</a:t>
            </a:r>
            <a:r>
              <a:rPr lang="fr-FR" dirty="0"/>
              <a:t> ai </a:t>
            </a:r>
            <a:r>
              <a:rPr lang="fr-FR" dirty="0" err="1"/>
              <a:t>dipendenti</a:t>
            </a:r>
            <a:r>
              <a:rPr lang="fr-FR" dirty="0"/>
              <a:t> senior </a:t>
            </a:r>
            <a:r>
              <a:rPr lang="fr-FR" dirty="0" err="1"/>
              <a:t>dell'Istituto</a:t>
            </a:r>
            <a:endParaRPr lang="fr-FR" dirty="0"/>
          </a:p>
          <a:p>
            <a:r>
              <a:rPr lang="fr-FR" dirty="0"/>
              <a:t>20.30 </a:t>
            </a:r>
            <a:r>
              <a:rPr lang="fr-FR" dirty="0" err="1"/>
              <a:t>Cena</a:t>
            </a:r>
            <a:r>
              <a:rPr lang="fr-FR" dirty="0"/>
              <a:t> sociale presso </a:t>
            </a:r>
            <a:r>
              <a:rPr lang="fr-FR" dirty="0" err="1"/>
              <a:t>Palazzo</a:t>
            </a:r>
            <a:r>
              <a:rPr lang="fr-FR" dirty="0"/>
              <a:t> </a:t>
            </a:r>
            <a:r>
              <a:rPr lang="fr-FR" dirty="0" err="1"/>
              <a:t>Biscari</a:t>
            </a:r>
            <a:endParaRPr lang="fr-FR" dirty="0"/>
          </a:p>
          <a:p>
            <a:r>
              <a:rPr lang="fr-FR" dirty="0"/>
              <a:t> 4 </a:t>
            </a:r>
            <a:r>
              <a:rPr lang="fr-FR" dirty="0" err="1"/>
              <a:t>dicembre</a:t>
            </a:r>
            <a:endParaRPr lang="en-US" dirty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dirty="0">
              <a:sym typeface="Wingdings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dirty="0" smtClean="0"/>
              <a:t>Venerdì 16 Ottobre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981192" y="1110294"/>
            <a:ext cx="397015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 4 </a:t>
            </a:r>
            <a:r>
              <a:rPr lang="fr-FR" dirty="0" err="1"/>
              <a:t>dicembre</a:t>
            </a:r>
            <a:r>
              <a:rPr lang="fr-FR" dirty="0"/>
              <a:t> 2015</a:t>
            </a:r>
          </a:p>
          <a:p>
            <a:r>
              <a:rPr lang="fr-FR" dirty="0"/>
              <a:t>09.00 </a:t>
            </a:r>
            <a:r>
              <a:rPr lang="fr-FR" dirty="0" err="1"/>
              <a:t>Research</a:t>
            </a:r>
            <a:r>
              <a:rPr lang="fr-FR" dirty="0"/>
              <a:t> Infrastructures: l’INFN e l’Europa Antonio </a:t>
            </a:r>
            <a:r>
              <a:rPr lang="fr-FR" dirty="0" err="1"/>
              <a:t>Zoccoli</a:t>
            </a:r>
            <a:endParaRPr lang="fr-FR" dirty="0"/>
          </a:p>
          <a:p>
            <a:r>
              <a:rPr lang="fr-FR" dirty="0"/>
              <a:t>09.30 LNS e KM3Net Giacomo </a:t>
            </a:r>
            <a:r>
              <a:rPr lang="fr-FR" dirty="0" err="1"/>
              <a:t>Cuttone</a:t>
            </a:r>
            <a:endParaRPr lang="fr-FR" dirty="0"/>
          </a:p>
          <a:p>
            <a:r>
              <a:rPr lang="fr-FR" dirty="0"/>
              <a:t>10.00 </a:t>
            </a:r>
            <a:r>
              <a:rPr lang="fr-FR" dirty="0" err="1"/>
              <a:t>Calcolo</a:t>
            </a:r>
            <a:r>
              <a:rPr lang="fr-FR" dirty="0"/>
              <a:t> </a:t>
            </a:r>
            <a:r>
              <a:rPr lang="fr-FR" dirty="0" err="1"/>
              <a:t>scientifico</a:t>
            </a:r>
            <a:r>
              <a:rPr lang="fr-FR" dirty="0"/>
              <a:t> Donatella </a:t>
            </a:r>
            <a:r>
              <a:rPr lang="fr-FR" dirty="0" err="1"/>
              <a:t>Lucchesi</a:t>
            </a:r>
            <a:endParaRPr lang="fr-FR" dirty="0"/>
          </a:p>
          <a:p>
            <a:r>
              <a:rPr lang="fr-FR" dirty="0"/>
              <a:t>10.30 Coffee break</a:t>
            </a:r>
          </a:p>
          <a:p>
            <a:r>
              <a:rPr lang="fr-FR" dirty="0"/>
              <a:t>11.00 H2020 : come </a:t>
            </a:r>
            <a:r>
              <a:rPr lang="fr-FR" dirty="0" err="1"/>
              <a:t>andiamo</a:t>
            </a:r>
            <a:r>
              <a:rPr lang="fr-FR" dirty="0"/>
              <a:t>? Veronica Valsecchi</a:t>
            </a:r>
          </a:p>
          <a:p>
            <a:r>
              <a:rPr lang="fr-FR" dirty="0"/>
              <a:t>11.30 </a:t>
            </a:r>
            <a:r>
              <a:rPr lang="fr-FR" dirty="0" err="1"/>
              <a:t>Acceleratori</a:t>
            </a:r>
            <a:r>
              <a:rPr lang="fr-FR" dirty="0"/>
              <a:t> </a:t>
            </a:r>
            <a:r>
              <a:rPr lang="fr-FR" dirty="0" err="1"/>
              <a:t>nell’INFN</a:t>
            </a:r>
            <a:r>
              <a:rPr lang="fr-FR" dirty="0"/>
              <a:t>: </a:t>
            </a:r>
            <a:r>
              <a:rPr lang="fr-FR" dirty="0" err="1"/>
              <a:t>dove</a:t>
            </a:r>
            <a:r>
              <a:rPr lang="fr-FR" dirty="0"/>
              <a:t> </a:t>
            </a:r>
            <a:r>
              <a:rPr lang="fr-FR" dirty="0" err="1"/>
              <a:t>andiamo</a:t>
            </a:r>
            <a:r>
              <a:rPr lang="fr-FR" dirty="0"/>
              <a:t> Alessandro </a:t>
            </a:r>
            <a:r>
              <a:rPr lang="fr-FR" dirty="0" err="1"/>
              <a:t>Variola</a:t>
            </a:r>
            <a:endParaRPr lang="fr-FR" dirty="0"/>
          </a:p>
          <a:p>
            <a:r>
              <a:rPr lang="fr-FR" dirty="0"/>
              <a:t>12.00 </a:t>
            </a:r>
            <a:r>
              <a:rPr lang="fr-FR" dirty="0" err="1"/>
              <a:t>Discussione</a:t>
            </a:r>
            <a:r>
              <a:rPr lang="fr-FR" dirty="0"/>
              <a:t> </a:t>
            </a:r>
            <a:r>
              <a:rPr lang="fr-FR" dirty="0" err="1"/>
              <a:t>generale</a:t>
            </a:r>
            <a:r>
              <a:rPr lang="fr-FR" dirty="0"/>
              <a:t> e </a:t>
            </a:r>
            <a:r>
              <a:rPr lang="fr-FR" dirty="0" err="1"/>
              <a:t>conclusioni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2155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Delibere</a:t>
            </a:r>
            <a:r>
              <a:rPr lang="en-US" dirty="0" smtClean="0"/>
              <a:t> </a:t>
            </a:r>
            <a:r>
              <a:rPr lang="en-US" dirty="0" err="1" smtClean="0"/>
              <a:t>Settembre</a:t>
            </a:r>
            <a:endParaRPr lang="en-US" strike="sngStrik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199" y="1066800"/>
            <a:ext cx="8813799" cy="5462016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dirty="0" err="1" smtClean="0">
                <a:sym typeface="Wingdings"/>
              </a:rPr>
              <a:t>Accordo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quadro</a:t>
            </a:r>
            <a:r>
              <a:rPr lang="en-US" dirty="0" smtClean="0">
                <a:sym typeface="Wingdings"/>
              </a:rPr>
              <a:t> con CINECA per </a:t>
            </a:r>
            <a:r>
              <a:rPr lang="en-US" dirty="0" err="1" smtClean="0">
                <a:sym typeface="Wingdings"/>
              </a:rPr>
              <a:t>calcolo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scientifico</a:t>
            </a:r>
            <a:r>
              <a:rPr lang="en-US" dirty="0" smtClean="0">
                <a:sym typeface="Wingdings"/>
              </a:rPr>
              <a:t> ,HPC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dirty="0" err="1" smtClean="0">
                <a:sym typeface="Wingdings"/>
              </a:rPr>
              <a:t>MoU</a:t>
            </a:r>
            <a:r>
              <a:rPr lang="en-US" dirty="0" smtClean="0">
                <a:sym typeface="Wingdings"/>
              </a:rPr>
              <a:t> per EU-T0 e con FERMI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dirty="0" err="1" smtClean="0">
                <a:sym typeface="Wingdings"/>
              </a:rPr>
              <a:t>Approvata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partecipazione</a:t>
            </a:r>
            <a:r>
              <a:rPr lang="en-US" dirty="0" smtClean="0">
                <a:sym typeface="Wingdings"/>
              </a:rPr>
              <a:t> a </a:t>
            </a:r>
            <a:r>
              <a:rPr lang="en-US" dirty="0" err="1" smtClean="0">
                <a:sym typeface="Wingdings"/>
              </a:rPr>
              <a:t>progetti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europei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InvisiblePlus</a:t>
            </a:r>
            <a:r>
              <a:rPr lang="en-US" dirty="0" smtClean="0">
                <a:sym typeface="Wingdings"/>
              </a:rPr>
              <a:t>, MUSE, </a:t>
            </a:r>
            <a:r>
              <a:rPr lang="en-US" dirty="0" err="1" smtClean="0">
                <a:sym typeface="Wingdings"/>
              </a:rPr>
              <a:t>Euraxia</a:t>
            </a:r>
            <a:endParaRPr lang="en-US" dirty="0" smtClean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dirty="0" err="1" smtClean="0">
                <a:sym typeface="Wingdings"/>
              </a:rPr>
              <a:t>Nuovo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regolamento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gestione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protocollo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informatico</a:t>
            </a:r>
            <a:endParaRPr lang="en-US" dirty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dirty="0" err="1" smtClean="0">
                <a:sym typeface="Wingdings"/>
              </a:rPr>
              <a:t>Varie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approvazioni</a:t>
            </a:r>
            <a:r>
              <a:rPr lang="en-US" dirty="0" smtClean="0">
                <a:sym typeface="Wingdings"/>
              </a:rPr>
              <a:t> di </a:t>
            </a:r>
            <a:r>
              <a:rPr lang="en-US" dirty="0" err="1" smtClean="0">
                <a:sym typeface="Wingdings"/>
              </a:rPr>
              <a:t>graduatorie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borse</a:t>
            </a:r>
            <a:r>
              <a:rPr lang="en-US" dirty="0" smtClean="0">
                <a:sym typeface="Wingdings"/>
              </a:rPr>
              <a:t> di studio , AR , art2222</a:t>
            </a:r>
          </a:p>
          <a:p>
            <a:pPr marL="0" indent="0">
              <a:lnSpc>
                <a:spcPct val="120000"/>
              </a:lnSpc>
              <a:buNone/>
            </a:pPr>
            <a:endParaRPr lang="en-US" dirty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dirty="0" smtClean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dirty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dirty="0" smtClean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dirty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dirty="0" smtClean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dirty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dirty="0" err="1" smtClean="0">
                <a:sym typeface="Wingdings"/>
              </a:rPr>
              <a:t>Tutte</a:t>
            </a:r>
            <a:r>
              <a:rPr lang="en-US" dirty="0" smtClean="0">
                <a:sym typeface="Wingdings"/>
              </a:rPr>
              <a:t> le </a:t>
            </a:r>
            <a:r>
              <a:rPr lang="en-US" dirty="0" err="1" smtClean="0">
                <a:sym typeface="Wingdings"/>
              </a:rPr>
              <a:t>delibere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sono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disponibili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sul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sito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della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Presidenza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nel</a:t>
            </a:r>
            <a:r>
              <a:rPr lang="en-US" dirty="0" smtClean="0">
                <a:sym typeface="Wingdings"/>
              </a:rPr>
              <a:t> DB </a:t>
            </a:r>
            <a:r>
              <a:rPr lang="en-US" dirty="0" err="1" smtClean="0">
                <a:sym typeface="Wingdings"/>
              </a:rPr>
              <a:t>delibere</a:t>
            </a:r>
            <a:endParaRPr lang="en-US" dirty="0" smtClean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dirty="0" smtClean="0"/>
              <a:t>Venerdì 16 Ottobre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0540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Notizie</a:t>
            </a:r>
            <a:r>
              <a:rPr lang="en-US" dirty="0" smtClean="0"/>
              <a:t> </a:t>
            </a:r>
            <a:r>
              <a:rPr lang="en-US" dirty="0" err="1" smtClean="0"/>
              <a:t>Locali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24747"/>
            <a:ext cx="9144000" cy="5933253"/>
          </a:xfrm>
        </p:spPr>
        <p:txBody>
          <a:bodyPr>
            <a:normAutofit/>
          </a:bodyPr>
          <a:lstStyle/>
          <a:p>
            <a:pPr marL="274320" lvl="1" indent="0">
              <a:buNone/>
            </a:pPr>
            <a:endParaRPr lang="en-US" dirty="0" smtClean="0">
              <a:solidFill>
                <a:schemeClr val="tx1"/>
              </a:solidFill>
            </a:endParaRPr>
          </a:p>
          <a:p>
            <a:pPr marL="274320" lvl="1" indent="0">
              <a:buNone/>
            </a:pPr>
            <a:r>
              <a:rPr lang="en-US" dirty="0" err="1" smtClean="0">
                <a:solidFill>
                  <a:schemeClr val="tx1"/>
                </a:solidFill>
              </a:rPr>
              <a:t>Dall</a:t>
            </a:r>
            <a:r>
              <a:rPr lang="en-US" dirty="0" smtClean="0">
                <a:solidFill>
                  <a:schemeClr val="tx1"/>
                </a:solidFill>
              </a:rPr>
              <a:t> ‘ </a:t>
            </a:r>
            <a:r>
              <a:rPr lang="en-US" dirty="0" err="1" smtClean="0">
                <a:solidFill>
                  <a:schemeClr val="tx1"/>
                </a:solidFill>
              </a:rPr>
              <a:t>inizio</a:t>
            </a:r>
            <a:r>
              <a:rPr lang="en-US" dirty="0" smtClean="0">
                <a:solidFill>
                  <a:schemeClr val="tx1"/>
                </a:solidFill>
              </a:rPr>
              <a:t> di </a:t>
            </a:r>
            <a:r>
              <a:rPr lang="en-US" dirty="0" err="1" smtClean="0">
                <a:solidFill>
                  <a:schemeClr val="tx1"/>
                </a:solidFill>
              </a:rPr>
              <a:t>Settembre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Amministrazione</a:t>
            </a:r>
            <a:r>
              <a:rPr lang="en-US" dirty="0" smtClean="0">
                <a:solidFill>
                  <a:schemeClr val="tx1"/>
                </a:solidFill>
              </a:rPr>
              <a:t> e’ </a:t>
            </a:r>
            <a:r>
              <a:rPr lang="en-US" dirty="0" err="1" smtClean="0">
                <a:solidFill>
                  <a:schemeClr val="tx1"/>
                </a:solidFill>
              </a:rPr>
              <a:t>rientrata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nei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suoi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uffici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  <a:r>
              <a:rPr lang="en-US" dirty="0" err="1" smtClean="0">
                <a:solidFill>
                  <a:schemeClr val="tx1"/>
                </a:solidFill>
              </a:rPr>
              <a:t>dopo</a:t>
            </a:r>
            <a:r>
              <a:rPr lang="en-US" dirty="0" smtClean="0">
                <a:solidFill>
                  <a:schemeClr val="tx1"/>
                </a:solidFill>
              </a:rPr>
              <a:t> 4 </a:t>
            </a:r>
            <a:r>
              <a:rPr lang="en-US" dirty="0" err="1" smtClean="0">
                <a:solidFill>
                  <a:schemeClr val="tx1"/>
                </a:solidFill>
              </a:rPr>
              <a:t>mesi</a:t>
            </a:r>
            <a:r>
              <a:rPr lang="en-US" dirty="0" smtClean="0">
                <a:solidFill>
                  <a:schemeClr val="tx1"/>
                </a:solidFill>
              </a:rPr>
              <a:t> di </a:t>
            </a:r>
            <a:r>
              <a:rPr lang="en-US" dirty="0" err="1" smtClean="0">
                <a:solidFill>
                  <a:schemeClr val="tx1"/>
                </a:solidFill>
              </a:rPr>
              <a:t>esilio</a:t>
            </a:r>
            <a:r>
              <a:rPr lang="en-US" dirty="0" smtClean="0">
                <a:solidFill>
                  <a:schemeClr val="tx1"/>
                </a:solidFill>
              </a:rPr>
              <a:t> e non </a:t>
            </a:r>
            <a:r>
              <a:rPr lang="en-US" dirty="0" err="1" smtClean="0">
                <a:solidFill>
                  <a:schemeClr val="tx1"/>
                </a:solidFill>
              </a:rPr>
              <a:t>pochi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disservizi</a:t>
            </a:r>
            <a:r>
              <a:rPr lang="en-US" dirty="0" smtClean="0">
                <a:solidFill>
                  <a:schemeClr val="tx1"/>
                </a:solidFill>
              </a:rPr>
              <a:t>. </a:t>
            </a:r>
            <a:r>
              <a:rPr lang="en-US" dirty="0" err="1" smtClean="0">
                <a:solidFill>
                  <a:schemeClr val="tx1"/>
                </a:solidFill>
              </a:rPr>
              <a:t>L’ultimo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dei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quali</a:t>
            </a:r>
            <a:r>
              <a:rPr lang="en-US" dirty="0" smtClean="0">
                <a:solidFill>
                  <a:schemeClr val="tx1"/>
                </a:solidFill>
              </a:rPr>
              <a:t> e’ </a:t>
            </a:r>
            <a:r>
              <a:rPr lang="en-US" dirty="0" err="1" smtClean="0">
                <a:solidFill>
                  <a:schemeClr val="tx1"/>
                </a:solidFill>
              </a:rPr>
              <a:t>il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fatto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che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i</a:t>
            </a:r>
            <a:r>
              <a:rPr lang="en-US" dirty="0" smtClean="0">
                <a:solidFill>
                  <a:schemeClr val="tx1"/>
                </a:solidFill>
              </a:rPr>
              <a:t> 4 </a:t>
            </a:r>
            <a:r>
              <a:rPr lang="en-US" dirty="0" err="1" smtClean="0">
                <a:solidFill>
                  <a:schemeClr val="tx1"/>
                </a:solidFill>
              </a:rPr>
              <a:t>telefoni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digitali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sono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guastati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tutti</a:t>
            </a:r>
            <a:r>
              <a:rPr lang="en-US" dirty="0" smtClean="0">
                <a:solidFill>
                  <a:schemeClr val="tx1"/>
                </a:solidFill>
              </a:rPr>
              <a:t> al </a:t>
            </a:r>
            <a:r>
              <a:rPr lang="en-US" dirty="0" err="1" smtClean="0">
                <a:solidFill>
                  <a:schemeClr val="tx1"/>
                </a:solidFill>
              </a:rPr>
              <a:t>momento</a:t>
            </a:r>
            <a:r>
              <a:rPr lang="en-US" dirty="0" smtClean="0">
                <a:solidFill>
                  <a:schemeClr val="tx1"/>
                </a:solidFill>
              </a:rPr>
              <a:t> del </a:t>
            </a:r>
            <a:r>
              <a:rPr lang="en-US" dirty="0" err="1" smtClean="0">
                <a:solidFill>
                  <a:schemeClr val="tx1"/>
                </a:solidFill>
              </a:rPr>
              <a:t>reinserimento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nelle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posizioni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originali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</a:p>
          <a:p>
            <a:pPr marL="274320" lvl="1" indent="0">
              <a:buNone/>
            </a:pPr>
            <a:endParaRPr lang="en-US" b="1" dirty="0">
              <a:solidFill>
                <a:schemeClr val="tx1"/>
              </a:solidFill>
            </a:endParaRPr>
          </a:p>
          <a:p>
            <a:pPr marL="274320" lvl="1" indent="0">
              <a:buNone/>
            </a:pPr>
            <a:r>
              <a:rPr lang="en-US" dirty="0" err="1" smtClean="0">
                <a:solidFill>
                  <a:schemeClr val="tx1"/>
                </a:solidFill>
              </a:rPr>
              <a:t>Corsi</a:t>
            </a:r>
            <a:r>
              <a:rPr lang="en-US" dirty="0" smtClean="0">
                <a:solidFill>
                  <a:schemeClr val="tx1"/>
                </a:solidFill>
              </a:rPr>
              <a:t> di </a:t>
            </a:r>
            <a:r>
              <a:rPr lang="en-US" dirty="0" err="1" smtClean="0">
                <a:solidFill>
                  <a:schemeClr val="tx1"/>
                </a:solidFill>
              </a:rPr>
              <a:t>formazione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previsti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hanno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avuto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dei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problemi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</a:p>
          <a:p>
            <a:pPr marL="274320" lvl="1" indent="0">
              <a:buNone/>
            </a:pP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corso</a:t>
            </a:r>
            <a:r>
              <a:rPr lang="en-US" dirty="0" smtClean="0">
                <a:solidFill>
                  <a:schemeClr val="tx1"/>
                </a:solidFill>
              </a:rPr>
              <a:t> per word e EXCELL per le </a:t>
            </a:r>
            <a:r>
              <a:rPr lang="en-US" dirty="0" err="1" smtClean="0">
                <a:solidFill>
                  <a:schemeClr val="tx1"/>
                </a:solidFill>
              </a:rPr>
              <a:t>segreterie</a:t>
            </a:r>
            <a:r>
              <a:rPr lang="en-US" dirty="0" smtClean="0">
                <a:solidFill>
                  <a:schemeClr val="tx1"/>
                </a:solidFill>
              </a:rPr>
              <a:t> e’ </a:t>
            </a:r>
            <a:r>
              <a:rPr lang="en-US" dirty="0" err="1" smtClean="0">
                <a:solidFill>
                  <a:schemeClr val="tx1"/>
                </a:solidFill>
              </a:rPr>
              <a:t>stato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annullato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dalla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ditta</a:t>
            </a:r>
            <a:endParaRPr lang="en-US" dirty="0" smtClean="0">
              <a:solidFill>
                <a:schemeClr val="tx1"/>
              </a:solidFill>
            </a:endParaRPr>
          </a:p>
          <a:p>
            <a:pPr marL="274320" lvl="1" indent="0">
              <a:buNone/>
            </a:pPr>
            <a:r>
              <a:rPr lang="en-US" dirty="0" smtClean="0">
                <a:solidFill>
                  <a:schemeClr val="tx1"/>
                </a:solidFill>
              </a:rPr>
              <a:t>Corso </a:t>
            </a:r>
            <a:r>
              <a:rPr lang="en-US" dirty="0" err="1" smtClean="0">
                <a:solidFill>
                  <a:schemeClr val="tx1"/>
                </a:solidFill>
              </a:rPr>
              <a:t>jombla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previsto</a:t>
            </a:r>
            <a:r>
              <a:rPr lang="en-US" dirty="0" smtClean="0">
                <a:solidFill>
                  <a:schemeClr val="tx1"/>
                </a:solidFill>
              </a:rPr>
              <a:t> per </a:t>
            </a:r>
            <a:r>
              <a:rPr lang="en-US" dirty="0" err="1" smtClean="0">
                <a:solidFill>
                  <a:schemeClr val="tx1"/>
                </a:solidFill>
              </a:rPr>
              <a:t>l’anno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prossimo</a:t>
            </a:r>
            <a:endParaRPr lang="en-US" dirty="0" smtClean="0">
              <a:solidFill>
                <a:schemeClr val="tx1"/>
              </a:solidFill>
            </a:endParaRPr>
          </a:p>
          <a:p>
            <a:pPr marL="274320" lvl="1" indent="0">
              <a:buNone/>
            </a:pPr>
            <a:r>
              <a:rPr lang="en-US" dirty="0" err="1" smtClean="0">
                <a:solidFill>
                  <a:schemeClr val="tx1"/>
                </a:solidFill>
              </a:rPr>
              <a:t>Corso</a:t>
            </a:r>
            <a:r>
              <a:rPr lang="en-US" dirty="0" smtClean="0">
                <a:solidFill>
                  <a:schemeClr val="tx1"/>
                </a:solidFill>
              </a:rPr>
              <a:t> di </a:t>
            </a:r>
            <a:r>
              <a:rPr lang="en-US" dirty="0" err="1" smtClean="0">
                <a:solidFill>
                  <a:schemeClr val="tx1"/>
                </a:solidFill>
              </a:rPr>
              <a:t>indico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sara</a:t>
            </a:r>
            <a:r>
              <a:rPr lang="en-US" dirty="0" smtClean="0">
                <a:solidFill>
                  <a:schemeClr val="tx1"/>
                </a:solidFill>
              </a:rPr>
              <a:t>’ a </a:t>
            </a:r>
            <a:r>
              <a:rPr lang="en-US" dirty="0" err="1" smtClean="0">
                <a:solidFill>
                  <a:schemeClr val="tx1"/>
                </a:solidFill>
              </a:rPr>
              <a:t>Novembre</a:t>
            </a:r>
            <a:endParaRPr lang="en-US" dirty="0" smtClean="0">
              <a:solidFill>
                <a:schemeClr val="tx1"/>
              </a:solidFill>
            </a:endParaRPr>
          </a:p>
          <a:p>
            <a:pPr marL="274320" lvl="1" indent="0">
              <a:buNone/>
            </a:pPr>
            <a:r>
              <a:rPr lang="en-US" dirty="0" smtClean="0">
                <a:solidFill>
                  <a:schemeClr val="tx1"/>
                </a:solidFill>
              </a:rPr>
              <a:t>Corso </a:t>
            </a:r>
            <a:r>
              <a:rPr lang="en-US" dirty="0" err="1" smtClean="0">
                <a:solidFill>
                  <a:schemeClr val="tx1"/>
                </a:solidFill>
              </a:rPr>
              <a:t>Labview</a:t>
            </a:r>
            <a:r>
              <a:rPr lang="en-US" dirty="0" smtClean="0">
                <a:solidFill>
                  <a:schemeClr val="tx1"/>
                </a:solidFill>
              </a:rPr>
              <a:t> – </a:t>
            </a:r>
            <a:r>
              <a:rPr lang="en-US" dirty="0" err="1" smtClean="0">
                <a:solidFill>
                  <a:schemeClr val="tx1"/>
                </a:solidFill>
              </a:rPr>
              <a:t>sara</a:t>
            </a:r>
            <a:r>
              <a:rPr lang="en-US" dirty="0" smtClean="0">
                <a:solidFill>
                  <a:schemeClr val="tx1"/>
                </a:solidFill>
              </a:rPr>
              <a:t>’ dal 19-23 </a:t>
            </a:r>
            <a:r>
              <a:rPr lang="en-US" dirty="0" err="1" smtClean="0">
                <a:solidFill>
                  <a:schemeClr val="tx1"/>
                </a:solidFill>
              </a:rPr>
              <a:t>ottobre</a:t>
            </a:r>
            <a:endParaRPr lang="en-US" dirty="0" smtClean="0">
              <a:solidFill>
                <a:schemeClr val="tx1"/>
              </a:solidFill>
            </a:endParaRPr>
          </a:p>
          <a:p>
            <a:pPr marL="274320" lvl="1" indent="0">
              <a:buNone/>
            </a:pPr>
            <a:r>
              <a:rPr lang="en-US" dirty="0" smtClean="0">
                <a:solidFill>
                  <a:schemeClr val="tx1"/>
                </a:solidFill>
              </a:rPr>
              <a:t>Corso </a:t>
            </a:r>
            <a:r>
              <a:rPr lang="en-US" dirty="0" err="1" smtClean="0">
                <a:solidFill>
                  <a:schemeClr val="tx1"/>
                </a:solidFill>
              </a:rPr>
              <a:t>Ansys</a:t>
            </a:r>
            <a:r>
              <a:rPr lang="en-US" dirty="0" smtClean="0">
                <a:solidFill>
                  <a:schemeClr val="tx1"/>
                </a:solidFill>
              </a:rPr>
              <a:t> C.F.D. – </a:t>
            </a:r>
            <a:r>
              <a:rPr lang="en-US" dirty="0" err="1" smtClean="0">
                <a:solidFill>
                  <a:schemeClr val="tx1"/>
                </a:solidFill>
              </a:rPr>
              <a:t>sarà</a:t>
            </a:r>
            <a:r>
              <a:rPr lang="en-US" dirty="0" smtClean="0">
                <a:solidFill>
                  <a:schemeClr val="tx1"/>
                </a:solidFill>
              </a:rPr>
              <a:t> dal 16-19 </a:t>
            </a:r>
            <a:r>
              <a:rPr lang="en-US" dirty="0" err="1" smtClean="0">
                <a:solidFill>
                  <a:schemeClr val="tx1"/>
                </a:solidFill>
              </a:rPr>
              <a:t>novembre</a:t>
            </a:r>
            <a:endParaRPr lang="en-US" dirty="0" smtClean="0">
              <a:solidFill>
                <a:schemeClr val="tx1"/>
              </a:solidFill>
            </a:endParaRPr>
          </a:p>
          <a:p>
            <a:pPr marL="274320" lvl="1" indent="0"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274320" lvl="1" indent="0">
              <a:buNone/>
            </a:pPr>
            <a:endParaRPr lang="en-US" dirty="0" smtClean="0">
              <a:solidFill>
                <a:schemeClr val="tx1"/>
              </a:solidFill>
            </a:endParaRPr>
          </a:p>
          <a:p>
            <a:pPr marL="274320" lvl="1" indent="0">
              <a:buNone/>
            </a:pPr>
            <a:endParaRPr lang="en-US" b="1" dirty="0" smtClean="0">
              <a:solidFill>
                <a:schemeClr val="tx1"/>
              </a:solidFill>
            </a:endParaRPr>
          </a:p>
          <a:p>
            <a:endParaRPr lang="en-US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dirty="0" smtClean="0"/>
              <a:t>Venerdì 16 Ottobre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2690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63663" y="0"/>
            <a:ext cx="7780337" cy="925513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err="1" smtClean="0">
                <a:ea typeface="+mj-ea"/>
                <a:cs typeface="+mj-cs"/>
              </a:rPr>
              <a:t>Notizie</a:t>
            </a:r>
            <a:r>
              <a:rPr lang="en-US" dirty="0" smtClean="0">
                <a:ea typeface="+mj-ea"/>
                <a:cs typeface="+mj-cs"/>
              </a:rPr>
              <a:t> </a:t>
            </a:r>
            <a:r>
              <a:rPr lang="en-US" dirty="0" err="1" smtClean="0">
                <a:ea typeface="+mj-ea"/>
                <a:cs typeface="+mj-cs"/>
              </a:rPr>
              <a:t>Locali</a:t>
            </a:r>
            <a:endParaRPr lang="en-US" dirty="0">
              <a:ea typeface="+mj-ea"/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24747"/>
            <a:ext cx="9144000" cy="5933253"/>
          </a:xfrm>
        </p:spPr>
        <p:txBody>
          <a:bodyPr rtlCol="0">
            <a:normAutofit fontScale="92500" lnSpcReduction="10000"/>
          </a:bodyPr>
          <a:lstStyle/>
          <a:p>
            <a:pPr>
              <a:defRPr/>
            </a:pPr>
            <a:r>
              <a:rPr lang="en-US" dirty="0" smtClean="0"/>
              <a:t>AR </a:t>
            </a:r>
            <a:r>
              <a:rPr lang="en-US" dirty="0" err="1" smtClean="0"/>
              <a:t>tecn</a:t>
            </a:r>
            <a:r>
              <a:rPr lang="en-US" dirty="0" smtClean="0"/>
              <a:t> –</a:t>
            </a:r>
            <a:r>
              <a:rPr lang="en-US" dirty="0" err="1" smtClean="0"/>
              <a:t>cofinanziato</a:t>
            </a:r>
            <a:r>
              <a:rPr lang="en-US" dirty="0" smtClean="0"/>
              <a:t> CAEN, 2Y, </a:t>
            </a:r>
            <a:r>
              <a:rPr lang="en-US" dirty="0" err="1" smtClean="0"/>
              <a:t>Agnese</a:t>
            </a:r>
            <a:r>
              <a:rPr lang="en-US" dirty="0" smtClean="0"/>
              <a:t> </a:t>
            </a:r>
            <a:r>
              <a:rPr lang="en-US" dirty="0" err="1" smtClean="0"/>
              <a:t>Giaz</a:t>
            </a:r>
            <a:r>
              <a:rPr lang="en-US" dirty="0" smtClean="0"/>
              <a:t>, </a:t>
            </a:r>
            <a:r>
              <a:rPr lang="en-US" dirty="0" err="1" smtClean="0"/>
              <a:t>assunto</a:t>
            </a:r>
            <a:r>
              <a:rPr lang="en-US" dirty="0" smtClean="0"/>
              <a:t> 6 </a:t>
            </a:r>
            <a:r>
              <a:rPr lang="en-US" dirty="0" err="1" smtClean="0"/>
              <a:t>luglio</a:t>
            </a:r>
            <a:endParaRPr lang="en-US" dirty="0" smtClean="0"/>
          </a:p>
          <a:p>
            <a:pPr>
              <a:defRPr/>
            </a:pPr>
            <a:r>
              <a:rPr lang="en-US" dirty="0"/>
              <a:t>AR </a:t>
            </a:r>
            <a:r>
              <a:rPr lang="en-US" dirty="0" err="1" smtClean="0"/>
              <a:t>tecn</a:t>
            </a:r>
            <a:r>
              <a:rPr lang="en-US" dirty="0" smtClean="0"/>
              <a:t> , JUNO</a:t>
            </a:r>
            <a:r>
              <a:rPr lang="en-US" dirty="0"/>
              <a:t>, 2Y, </a:t>
            </a:r>
            <a:r>
              <a:rPr lang="en-US" dirty="0" smtClean="0"/>
              <a:t>Ruben </a:t>
            </a:r>
            <a:r>
              <a:rPr lang="en-US" dirty="0" err="1" smtClean="0"/>
              <a:t>Pompilio</a:t>
            </a:r>
            <a:r>
              <a:rPr lang="en-US" dirty="0" smtClean="0"/>
              <a:t>, </a:t>
            </a:r>
            <a:r>
              <a:rPr lang="en-US" dirty="0" err="1"/>
              <a:t>assunto</a:t>
            </a:r>
            <a:r>
              <a:rPr lang="en-US" dirty="0"/>
              <a:t> 5 </a:t>
            </a:r>
            <a:r>
              <a:rPr lang="en-US" dirty="0" err="1"/>
              <a:t>ott</a:t>
            </a:r>
            <a:r>
              <a:rPr lang="en-US" dirty="0"/>
              <a:t> </a:t>
            </a:r>
          </a:p>
          <a:p>
            <a:pPr>
              <a:defRPr/>
            </a:pPr>
            <a:r>
              <a:rPr lang="en-US" dirty="0"/>
              <a:t>AR </a:t>
            </a:r>
            <a:r>
              <a:rPr lang="en-US" dirty="0" err="1" smtClean="0"/>
              <a:t>tecn</a:t>
            </a:r>
            <a:r>
              <a:rPr lang="en-US" dirty="0" smtClean="0"/>
              <a:t> , XFEL, 2Y, Andrea </a:t>
            </a:r>
            <a:r>
              <a:rPr lang="en-US" dirty="0" err="1" smtClean="0"/>
              <a:t>Bignami</a:t>
            </a:r>
            <a:r>
              <a:rPr lang="en-US" dirty="0" smtClean="0"/>
              <a:t>, 1 </a:t>
            </a:r>
            <a:r>
              <a:rPr lang="en-US" dirty="0" err="1" smtClean="0"/>
              <a:t>ott</a:t>
            </a:r>
            <a:endParaRPr lang="en-US" dirty="0" smtClean="0"/>
          </a:p>
          <a:p>
            <a:pPr>
              <a:defRPr/>
            </a:pPr>
            <a:r>
              <a:rPr lang="en-US" dirty="0" smtClean="0"/>
              <a:t>AR PRIN </a:t>
            </a:r>
            <a:r>
              <a:rPr lang="en-US" dirty="0" err="1" smtClean="0"/>
              <a:t>Hteam</a:t>
            </a:r>
            <a:r>
              <a:rPr lang="en-US" dirty="0" smtClean="0"/>
              <a:t>, 2Y, Simone </a:t>
            </a:r>
            <a:r>
              <a:rPr lang="en-US" dirty="0" err="1" smtClean="0"/>
              <a:t>Monzani</a:t>
            </a:r>
            <a:r>
              <a:rPr lang="en-US" dirty="0" smtClean="0"/>
              <a:t> , 1 Nov</a:t>
            </a:r>
          </a:p>
          <a:p>
            <a:pPr>
              <a:defRPr/>
            </a:pPr>
            <a:r>
              <a:rPr lang="en-US" dirty="0" smtClean="0"/>
              <a:t>AR </a:t>
            </a:r>
            <a:r>
              <a:rPr lang="en-US" dirty="0" err="1" smtClean="0"/>
              <a:t>tecn</a:t>
            </a:r>
            <a:r>
              <a:rPr lang="en-US" dirty="0" smtClean="0"/>
              <a:t>, XFEL, Michele </a:t>
            </a:r>
            <a:r>
              <a:rPr lang="en-US" dirty="0" err="1" smtClean="0"/>
              <a:t>Bertucci</a:t>
            </a:r>
            <a:r>
              <a:rPr lang="en-US" dirty="0" smtClean="0"/>
              <a:t>, 2Y,  </a:t>
            </a:r>
            <a:r>
              <a:rPr lang="en-US" dirty="0" err="1" smtClean="0"/>
              <a:t>rinnovo</a:t>
            </a:r>
            <a:r>
              <a:rPr lang="en-US" dirty="0" smtClean="0"/>
              <a:t>, </a:t>
            </a:r>
          </a:p>
          <a:p>
            <a:pPr>
              <a:defRPr/>
            </a:pPr>
            <a:r>
              <a:rPr lang="en-US" dirty="0" smtClean="0"/>
              <a:t>AR </a:t>
            </a:r>
            <a:r>
              <a:rPr lang="en-US" dirty="0" err="1" smtClean="0"/>
              <a:t>tecn</a:t>
            </a:r>
            <a:r>
              <a:rPr lang="en-US" dirty="0" smtClean="0"/>
              <a:t>, XFEL, Chen </a:t>
            </a:r>
            <a:r>
              <a:rPr lang="en-US" dirty="0" err="1" smtClean="0"/>
              <a:t>Jinfang</a:t>
            </a:r>
            <a:r>
              <a:rPr lang="en-US" dirty="0" smtClean="0"/>
              <a:t>, </a:t>
            </a:r>
            <a:r>
              <a:rPr lang="en-US" dirty="0" err="1" smtClean="0"/>
              <a:t>Prorogato</a:t>
            </a:r>
            <a:r>
              <a:rPr lang="en-US" dirty="0" smtClean="0"/>
              <a:t> per 1 anno </a:t>
            </a:r>
          </a:p>
          <a:p>
            <a:pPr>
              <a:defRPr/>
            </a:pPr>
            <a:r>
              <a:rPr lang="en-US" dirty="0" smtClean="0"/>
              <a:t>AR </a:t>
            </a:r>
            <a:r>
              <a:rPr lang="en-US" dirty="0" err="1" smtClean="0"/>
              <a:t>tecn</a:t>
            </a:r>
            <a:r>
              <a:rPr lang="en-US" dirty="0" smtClean="0"/>
              <a:t>, LHCB, </a:t>
            </a:r>
            <a:r>
              <a:rPr lang="en-US" dirty="0" err="1" smtClean="0"/>
              <a:t>Jinlin</a:t>
            </a:r>
            <a:r>
              <a:rPr lang="en-US" dirty="0" smtClean="0"/>
              <a:t> Fu, </a:t>
            </a:r>
            <a:r>
              <a:rPr lang="en-US" dirty="0" err="1" smtClean="0"/>
              <a:t>prorogato</a:t>
            </a:r>
            <a:r>
              <a:rPr lang="en-US" dirty="0" smtClean="0"/>
              <a:t> per 1anno </a:t>
            </a:r>
            <a:r>
              <a:rPr lang="en-US" dirty="0" smtClean="0">
                <a:sym typeface="Wingdings"/>
              </a:rPr>
              <a:t>  ha </a:t>
            </a:r>
            <a:r>
              <a:rPr lang="en-US" dirty="0" err="1" smtClean="0">
                <a:sym typeface="Wingdings"/>
              </a:rPr>
              <a:t>vinto</a:t>
            </a:r>
            <a:r>
              <a:rPr lang="en-US" dirty="0" smtClean="0">
                <a:sym typeface="Wingdings"/>
              </a:rPr>
              <a:t> AR </a:t>
            </a:r>
            <a:r>
              <a:rPr lang="en-US" dirty="0" err="1" smtClean="0">
                <a:sym typeface="Wingdings"/>
              </a:rPr>
              <a:t>dipartimento</a:t>
            </a:r>
            <a:endParaRPr lang="en-US" dirty="0" smtClean="0"/>
          </a:p>
          <a:p>
            <a:pPr marL="0" indent="0">
              <a:buNone/>
              <a:defRPr/>
            </a:pPr>
            <a:endParaRPr lang="en-US" dirty="0"/>
          </a:p>
          <a:p>
            <a:pPr marL="0" indent="0">
              <a:buNone/>
              <a:defRPr/>
            </a:pPr>
            <a:r>
              <a:rPr lang="en-US" dirty="0" err="1" smtClean="0"/>
              <a:t>Borse</a:t>
            </a:r>
            <a:r>
              <a:rPr lang="en-US" dirty="0" smtClean="0"/>
              <a:t> </a:t>
            </a:r>
            <a:r>
              <a:rPr lang="en-US" dirty="0" err="1" smtClean="0"/>
              <a:t>neodiplomati</a:t>
            </a:r>
            <a:r>
              <a:rPr lang="en-US" dirty="0" smtClean="0"/>
              <a:t>,(in </a:t>
            </a:r>
            <a:r>
              <a:rPr lang="en-US" dirty="0" err="1" smtClean="0"/>
              <a:t>approvazione</a:t>
            </a:r>
            <a:r>
              <a:rPr lang="en-US" dirty="0" smtClean="0"/>
              <a:t>)</a:t>
            </a:r>
          </a:p>
          <a:p>
            <a:pPr marL="0" indent="0">
              <a:buNone/>
              <a:defRPr/>
            </a:pPr>
            <a:r>
              <a:rPr lang="en-US" dirty="0" smtClean="0"/>
              <a:t>2 </a:t>
            </a:r>
            <a:r>
              <a:rPr lang="en-US" dirty="0" err="1"/>
              <a:t>bandi</a:t>
            </a:r>
            <a:r>
              <a:rPr lang="en-US" dirty="0"/>
              <a:t> </a:t>
            </a:r>
            <a:r>
              <a:rPr lang="en-US" dirty="0" err="1"/>
              <a:t>nel</a:t>
            </a:r>
            <a:r>
              <a:rPr lang="en-US" dirty="0"/>
              <a:t> </a:t>
            </a:r>
            <a:r>
              <a:rPr lang="en-US" dirty="0" err="1"/>
              <a:t>settore</a:t>
            </a:r>
            <a:r>
              <a:rPr lang="en-US" dirty="0"/>
              <a:t> </a:t>
            </a:r>
            <a:r>
              <a:rPr lang="en-US" dirty="0" err="1"/>
              <a:t>elettronico</a:t>
            </a:r>
            <a:r>
              <a:rPr lang="en-US" dirty="0"/>
              <a:t> </a:t>
            </a:r>
            <a:r>
              <a:rPr lang="en-US" dirty="0" err="1"/>
              <a:t>informatico</a:t>
            </a:r>
            <a:r>
              <a:rPr lang="en-US" dirty="0"/>
              <a:t> </a:t>
            </a:r>
            <a:r>
              <a:rPr lang="en-US" dirty="0" smtClean="0"/>
              <a:t>, xx </a:t>
            </a:r>
            <a:r>
              <a:rPr lang="en-US" dirty="0" err="1" smtClean="0"/>
              <a:t>domande</a:t>
            </a:r>
            <a:r>
              <a:rPr lang="en-US" dirty="0" smtClean="0"/>
              <a:t>, 7 </a:t>
            </a:r>
            <a:r>
              <a:rPr lang="en-US" dirty="0" err="1" smtClean="0"/>
              <a:t>ammessi</a:t>
            </a:r>
            <a:r>
              <a:rPr lang="en-US" dirty="0" smtClean="0"/>
              <a:t>, 5 </a:t>
            </a:r>
            <a:r>
              <a:rPr lang="en-US" dirty="0" err="1" smtClean="0"/>
              <a:t>idonei</a:t>
            </a:r>
            <a:endParaRPr lang="en-US" dirty="0" smtClean="0"/>
          </a:p>
          <a:p>
            <a:pPr marL="0" indent="0">
              <a:buNone/>
              <a:defRPr/>
            </a:pPr>
            <a:r>
              <a:rPr lang="en-US" dirty="0" smtClean="0"/>
              <a:t>2 </a:t>
            </a:r>
            <a:r>
              <a:rPr lang="en-US" dirty="0" err="1"/>
              <a:t>bandi</a:t>
            </a:r>
            <a:r>
              <a:rPr lang="en-US" dirty="0"/>
              <a:t> </a:t>
            </a:r>
            <a:r>
              <a:rPr lang="en-US" dirty="0" err="1"/>
              <a:t>nel</a:t>
            </a:r>
            <a:r>
              <a:rPr lang="en-US" dirty="0"/>
              <a:t> </a:t>
            </a:r>
            <a:r>
              <a:rPr lang="en-US" dirty="0" err="1"/>
              <a:t>settore</a:t>
            </a:r>
            <a:r>
              <a:rPr lang="en-US" dirty="0"/>
              <a:t> </a:t>
            </a:r>
            <a:r>
              <a:rPr lang="en-US" dirty="0" err="1" smtClean="0"/>
              <a:t>meccanico</a:t>
            </a:r>
            <a:r>
              <a:rPr lang="en-US" dirty="0"/>
              <a:t>/</a:t>
            </a:r>
            <a:r>
              <a:rPr lang="en-US" dirty="0" err="1" smtClean="0"/>
              <a:t>prog</a:t>
            </a:r>
            <a:r>
              <a:rPr lang="en-US" dirty="0" smtClean="0"/>
              <a:t>. </a:t>
            </a:r>
            <a:r>
              <a:rPr lang="en-US" dirty="0" err="1" smtClean="0"/>
              <a:t>Mecc</a:t>
            </a:r>
            <a:r>
              <a:rPr lang="en-US" dirty="0" smtClean="0"/>
              <a:t> , xx </a:t>
            </a:r>
            <a:r>
              <a:rPr lang="en-US" dirty="0" err="1" smtClean="0"/>
              <a:t>domande</a:t>
            </a:r>
            <a:r>
              <a:rPr lang="en-US" dirty="0" smtClean="0"/>
              <a:t>, 5 </a:t>
            </a:r>
            <a:r>
              <a:rPr lang="en-US" dirty="0" err="1" smtClean="0"/>
              <a:t>ammessi</a:t>
            </a:r>
            <a:r>
              <a:rPr lang="en-US" dirty="0" smtClean="0"/>
              <a:t>, 5 </a:t>
            </a:r>
            <a:r>
              <a:rPr lang="en-US" dirty="0" err="1" smtClean="0"/>
              <a:t>idonei</a:t>
            </a:r>
            <a:r>
              <a:rPr lang="en-US" dirty="0" smtClean="0"/>
              <a:t> </a:t>
            </a:r>
            <a:r>
              <a:rPr lang="en-US" dirty="0"/>
              <a:t/>
            </a:r>
            <a:br>
              <a:rPr lang="en-US" dirty="0"/>
            </a:br>
            <a:endParaRPr lang="en-US" dirty="0" smtClean="0"/>
          </a:p>
          <a:p>
            <a:pPr marL="0" indent="0">
              <a:buNone/>
              <a:defRPr/>
            </a:pPr>
            <a:r>
              <a:rPr lang="en-US" dirty="0" smtClean="0"/>
              <a:t>Bando per </a:t>
            </a:r>
            <a:r>
              <a:rPr lang="en-US" dirty="0" err="1" smtClean="0"/>
              <a:t>borsisti</a:t>
            </a:r>
            <a:r>
              <a:rPr lang="en-US" dirty="0" smtClean="0"/>
              <a:t> </a:t>
            </a:r>
            <a:r>
              <a:rPr lang="en-US" dirty="0" err="1" smtClean="0"/>
              <a:t>stranieri</a:t>
            </a:r>
            <a:r>
              <a:rPr lang="en-US" dirty="0" smtClean="0"/>
              <a:t> , </a:t>
            </a:r>
            <a:r>
              <a:rPr lang="en-US" dirty="0" err="1" smtClean="0"/>
              <a:t>teorico</a:t>
            </a:r>
            <a:r>
              <a:rPr lang="en-US" dirty="0" smtClean="0"/>
              <a:t>, </a:t>
            </a:r>
            <a:r>
              <a:rPr lang="en-US" dirty="0"/>
              <a:t>Fundamental Problems in Quantum Physics</a:t>
            </a:r>
            <a:endParaRPr lang="en-US" dirty="0" smtClean="0"/>
          </a:p>
          <a:p>
            <a:pPr marL="0" indent="0">
              <a:buNone/>
              <a:defRPr/>
            </a:pPr>
            <a:endParaRPr lang="en-US" dirty="0"/>
          </a:p>
          <a:p>
            <a:pPr marL="0" indent="0">
              <a:buNone/>
              <a:defRPr/>
            </a:pPr>
            <a:r>
              <a:rPr lang="en-US" dirty="0" smtClean="0"/>
              <a:t>Bando per </a:t>
            </a:r>
            <a:r>
              <a:rPr lang="en-US" dirty="0" err="1" smtClean="0"/>
              <a:t>borsisti</a:t>
            </a:r>
            <a:r>
              <a:rPr lang="en-US" dirty="0" smtClean="0"/>
              <a:t> </a:t>
            </a:r>
            <a:r>
              <a:rPr lang="en-US" dirty="0" err="1" smtClean="0"/>
              <a:t>stranieri</a:t>
            </a:r>
            <a:r>
              <a:rPr lang="en-US" dirty="0" smtClean="0"/>
              <a:t> </a:t>
            </a:r>
            <a:r>
              <a:rPr lang="en-US" dirty="0" err="1" smtClean="0"/>
              <a:t>sperimentali</a:t>
            </a:r>
            <a:r>
              <a:rPr lang="en-US" dirty="0" smtClean="0"/>
              <a:t> , fate </a:t>
            </a:r>
            <a:r>
              <a:rPr lang="en-US" dirty="0" err="1" smtClean="0"/>
              <a:t>partecipare</a:t>
            </a:r>
            <a:r>
              <a:rPr lang="en-US" dirty="0" smtClean="0"/>
              <a:t> e </a:t>
            </a:r>
            <a:r>
              <a:rPr lang="en-US" dirty="0" err="1" smtClean="0"/>
              <a:t>informate</a:t>
            </a:r>
            <a:r>
              <a:rPr lang="en-US" dirty="0" smtClean="0"/>
              <a:t> </a:t>
            </a:r>
            <a:r>
              <a:rPr lang="en-US" dirty="0" err="1" smtClean="0"/>
              <a:t>direzione</a:t>
            </a:r>
            <a:endParaRPr lang="en-US" dirty="0" smtClean="0"/>
          </a:p>
          <a:p>
            <a:pPr marL="0" indent="0">
              <a:buNone/>
              <a:defRPr/>
            </a:pPr>
            <a:r>
              <a:rPr lang="en-US" dirty="0" smtClean="0"/>
              <a:t>AR 2222 – </a:t>
            </a:r>
            <a:r>
              <a:rPr lang="en-US" dirty="0" err="1" smtClean="0"/>
              <a:t>fondi</a:t>
            </a:r>
            <a:r>
              <a:rPr lang="en-US" dirty="0" smtClean="0"/>
              <a:t> IRPT</a:t>
            </a:r>
            <a:r>
              <a:rPr lang="en-US" dirty="0"/>
              <a:t/>
            </a:r>
            <a:br>
              <a:rPr lang="en-US" dirty="0"/>
            </a:br>
            <a:endParaRPr lang="en-US" dirty="0" smtClean="0"/>
          </a:p>
          <a:p>
            <a:pPr marL="0" indent="0">
              <a:buNone/>
              <a:defRPr/>
            </a:pPr>
            <a:r>
              <a:rPr lang="en-US" dirty="0"/>
              <a:t> </a:t>
            </a:r>
            <a:r>
              <a:rPr lang="en-US" dirty="0" smtClean="0"/>
              <a:t>           </a:t>
            </a:r>
            <a:endParaRPr lang="en-US" dirty="0"/>
          </a:p>
          <a:p>
            <a:pPr marL="0" indent="0">
              <a:buNone/>
              <a:defRPr/>
            </a:pPr>
            <a:endParaRPr lang="en-US" dirty="0" smtClean="0"/>
          </a:p>
          <a:p>
            <a:pPr marL="0" indent="0">
              <a:buNone/>
              <a:defRPr/>
            </a:pPr>
            <a:endParaRPr lang="en-US" dirty="0"/>
          </a:p>
          <a:p>
            <a:pPr marL="0" indent="0">
              <a:buNone/>
              <a:defRPr/>
            </a:pPr>
            <a:endParaRPr lang="en-US" dirty="0" smtClean="0"/>
          </a:p>
          <a:p>
            <a:pPr marL="0" indent="0">
              <a:buNone/>
              <a:defRPr/>
            </a:pPr>
            <a:endParaRPr lang="en-US" dirty="0" smtClean="0"/>
          </a:p>
        </p:txBody>
      </p:sp>
      <p:sp>
        <p:nvSpPr>
          <p:cNvPr id="18435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it-IT" dirty="0" smtClean="0"/>
              <a:t>Venerdì 16 Ottobre 2015</a:t>
            </a:r>
            <a:endParaRPr lang="en-US" dirty="0"/>
          </a:p>
        </p:txBody>
      </p:sp>
      <p:sp>
        <p:nvSpPr>
          <p:cNvPr id="18436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EF78EE7-C8B6-324D-88C1-0447B0453FF0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3054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63663" y="0"/>
            <a:ext cx="7780337" cy="925513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err="1" smtClean="0">
                <a:ea typeface="+mj-ea"/>
                <a:cs typeface="+mj-cs"/>
              </a:rPr>
              <a:t>Notizie</a:t>
            </a:r>
            <a:r>
              <a:rPr lang="en-US" dirty="0" smtClean="0">
                <a:ea typeface="+mj-ea"/>
                <a:cs typeface="+mj-cs"/>
              </a:rPr>
              <a:t> </a:t>
            </a:r>
            <a:r>
              <a:rPr lang="en-US" dirty="0" err="1" smtClean="0">
                <a:ea typeface="+mj-ea"/>
                <a:cs typeface="+mj-cs"/>
              </a:rPr>
              <a:t>Locali</a:t>
            </a:r>
            <a:endParaRPr lang="en-US" dirty="0">
              <a:ea typeface="+mj-ea"/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24747"/>
            <a:ext cx="9144000" cy="5933253"/>
          </a:xfrm>
        </p:spPr>
        <p:txBody>
          <a:bodyPr rtlCol="0">
            <a:normAutofit/>
          </a:bodyPr>
          <a:lstStyle/>
          <a:p>
            <a:pPr marL="0" indent="0">
              <a:buNone/>
              <a:defRPr/>
            </a:pPr>
            <a:endParaRPr lang="en-US" dirty="0" smtClean="0"/>
          </a:p>
          <a:p>
            <a:pPr marL="0" indent="0">
              <a:buNone/>
              <a:defRPr/>
            </a:pPr>
            <a:r>
              <a:rPr lang="en-US" dirty="0" smtClean="0"/>
              <a:t>Procedure per VQR –</a:t>
            </a:r>
          </a:p>
          <a:p>
            <a:pPr marL="0" indent="0">
              <a:buNone/>
              <a:defRPr/>
            </a:pPr>
            <a:r>
              <a:rPr lang="en-US" dirty="0" err="1" smtClean="0"/>
              <a:t>Nominati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componenti</a:t>
            </a:r>
            <a:r>
              <a:rPr lang="en-US" dirty="0" smtClean="0"/>
              <a:t> </a:t>
            </a:r>
            <a:r>
              <a:rPr lang="en-US" dirty="0" err="1" smtClean="0"/>
              <a:t>dei</a:t>
            </a:r>
            <a:r>
              <a:rPr lang="en-US" dirty="0" smtClean="0"/>
              <a:t> GEV  (</a:t>
            </a:r>
            <a:r>
              <a:rPr lang="en-US" dirty="0" err="1" smtClean="0"/>
              <a:t>comitato</a:t>
            </a:r>
            <a:r>
              <a:rPr lang="en-US" dirty="0" smtClean="0"/>
              <a:t> </a:t>
            </a:r>
            <a:r>
              <a:rPr lang="en-US" dirty="0" err="1" smtClean="0"/>
              <a:t>valutatore</a:t>
            </a:r>
            <a:r>
              <a:rPr lang="en-US" dirty="0"/>
              <a:t> </a:t>
            </a:r>
            <a:r>
              <a:rPr lang="en-US" dirty="0" smtClean="0"/>
              <a:t>) </a:t>
            </a:r>
          </a:p>
          <a:p>
            <a:pPr marL="0" indent="0">
              <a:buNone/>
              <a:defRPr/>
            </a:pPr>
            <a:r>
              <a:rPr lang="en-US" dirty="0" smtClean="0"/>
              <a:t>ORCID </a:t>
            </a:r>
            <a:r>
              <a:rPr lang="en-US" dirty="0" err="1" smtClean="0"/>
              <a:t>fornito</a:t>
            </a:r>
            <a:r>
              <a:rPr lang="en-US" dirty="0" smtClean="0"/>
              <a:t> da </a:t>
            </a:r>
            <a:r>
              <a:rPr lang="en-US" dirty="0" err="1" smtClean="0"/>
              <a:t>tutti</a:t>
            </a:r>
            <a:r>
              <a:rPr lang="en-US" dirty="0" smtClean="0"/>
              <a:t> - OK</a:t>
            </a:r>
            <a:endParaRPr lang="en-US" dirty="0"/>
          </a:p>
          <a:p>
            <a:pPr marL="0" indent="0">
              <a:buNone/>
              <a:defRPr/>
            </a:pPr>
            <a:r>
              <a:rPr lang="en-US" dirty="0" err="1" smtClean="0"/>
              <a:t>Definizione</a:t>
            </a:r>
            <a:r>
              <a:rPr lang="en-US" dirty="0" smtClean="0"/>
              <a:t> e </a:t>
            </a:r>
            <a:r>
              <a:rPr lang="en-US" dirty="0" err="1" smtClean="0"/>
              <a:t>controllo</a:t>
            </a:r>
            <a:r>
              <a:rPr lang="en-US" dirty="0" smtClean="0"/>
              <a:t> </a:t>
            </a:r>
            <a:r>
              <a:rPr lang="en-US" dirty="0" err="1" smtClean="0"/>
              <a:t>liste</a:t>
            </a:r>
            <a:r>
              <a:rPr lang="en-US" dirty="0" smtClean="0"/>
              <a:t> </a:t>
            </a:r>
            <a:r>
              <a:rPr lang="en-US" dirty="0" err="1" smtClean="0"/>
              <a:t>soggetti</a:t>
            </a:r>
            <a:r>
              <a:rPr lang="en-US" dirty="0" smtClean="0"/>
              <a:t> </a:t>
            </a:r>
            <a:r>
              <a:rPr lang="en-US" dirty="0" err="1" smtClean="0"/>
              <a:t>valutati</a:t>
            </a:r>
            <a:r>
              <a:rPr lang="en-US" dirty="0" smtClean="0"/>
              <a:t> in </a:t>
            </a:r>
            <a:r>
              <a:rPr lang="en-US" dirty="0" err="1" smtClean="0"/>
              <a:t>corso</a:t>
            </a:r>
            <a:endParaRPr lang="en-US" dirty="0" smtClean="0"/>
          </a:p>
          <a:p>
            <a:pPr marL="0" indent="0">
              <a:buNone/>
              <a:defRPr/>
            </a:pPr>
            <a:endParaRPr lang="en-US" dirty="0"/>
          </a:p>
          <a:p>
            <a:pPr marL="0" indent="0">
              <a:buNone/>
              <a:defRPr/>
            </a:pPr>
            <a:endParaRPr lang="en-US" dirty="0" smtClean="0"/>
          </a:p>
          <a:p>
            <a:pPr marL="0" indent="0">
              <a:buNone/>
              <a:defRPr/>
            </a:pPr>
            <a:endParaRPr lang="en-US" dirty="0"/>
          </a:p>
          <a:p>
            <a:pPr marL="0" indent="0">
              <a:buNone/>
              <a:defRPr/>
            </a:pPr>
            <a:endParaRPr lang="en-US" dirty="0" smtClean="0"/>
          </a:p>
          <a:p>
            <a:pPr marL="0" indent="0">
              <a:buNone/>
              <a:defRPr/>
            </a:pPr>
            <a:endParaRPr lang="en-US" dirty="0"/>
          </a:p>
          <a:p>
            <a:pPr marL="0" indent="0">
              <a:buNone/>
              <a:defRPr/>
            </a:pPr>
            <a:endParaRPr lang="en-US" dirty="0" smtClean="0"/>
          </a:p>
          <a:p>
            <a:pPr marL="0" indent="0">
              <a:buNone/>
              <a:defRPr/>
            </a:pPr>
            <a:endParaRPr lang="en-US" dirty="0" smtClean="0"/>
          </a:p>
        </p:txBody>
      </p:sp>
      <p:sp>
        <p:nvSpPr>
          <p:cNvPr id="18435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it-IT" dirty="0" smtClean="0"/>
              <a:t>Venerdì 16 Ottobre 2015</a:t>
            </a:r>
            <a:endParaRPr lang="en-US" dirty="0"/>
          </a:p>
        </p:txBody>
      </p:sp>
      <p:sp>
        <p:nvSpPr>
          <p:cNvPr id="18436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EF78EE7-C8B6-324D-88C1-0447B0453FF0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8316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63663" y="0"/>
            <a:ext cx="7780337" cy="925513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err="1" smtClean="0">
                <a:ea typeface="+mj-ea"/>
                <a:cs typeface="+mj-cs"/>
              </a:rPr>
              <a:t>Notizie</a:t>
            </a:r>
            <a:r>
              <a:rPr lang="en-US" dirty="0" smtClean="0">
                <a:ea typeface="+mj-ea"/>
                <a:cs typeface="+mj-cs"/>
              </a:rPr>
              <a:t> </a:t>
            </a:r>
            <a:r>
              <a:rPr lang="en-US" dirty="0" err="1" smtClean="0">
                <a:ea typeface="+mj-ea"/>
                <a:cs typeface="+mj-cs"/>
              </a:rPr>
              <a:t>Locali</a:t>
            </a:r>
            <a:endParaRPr lang="en-US" dirty="0">
              <a:ea typeface="+mj-ea"/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24747"/>
            <a:ext cx="9144000" cy="5933253"/>
          </a:xfrm>
        </p:spPr>
        <p:txBody>
          <a:bodyPr rtlCol="0">
            <a:normAutofit/>
          </a:bodyPr>
          <a:lstStyle/>
          <a:p>
            <a:pPr marL="0" indent="0">
              <a:buNone/>
              <a:defRPr/>
            </a:pPr>
            <a:endParaRPr lang="en-US" dirty="0" smtClean="0"/>
          </a:p>
          <a:p>
            <a:pPr marL="0" indent="0">
              <a:buNone/>
              <a:defRPr/>
            </a:pPr>
            <a:r>
              <a:rPr lang="en-US" dirty="0" smtClean="0"/>
              <a:t>Last , but not least</a:t>
            </a:r>
          </a:p>
          <a:p>
            <a:pPr marL="0" indent="0">
              <a:buNone/>
              <a:defRPr/>
            </a:pPr>
            <a:endParaRPr lang="en-US" dirty="0"/>
          </a:p>
          <a:p>
            <a:pPr marL="0" indent="0">
              <a:buNone/>
              <a:defRPr/>
            </a:pPr>
            <a:r>
              <a:rPr lang="en-US" dirty="0" err="1" smtClean="0"/>
              <a:t>Occorre</a:t>
            </a:r>
            <a:r>
              <a:rPr lang="en-US" dirty="0" smtClean="0"/>
              <a:t> far </a:t>
            </a:r>
            <a:r>
              <a:rPr lang="en-US" dirty="0" err="1" smtClean="0"/>
              <a:t>partire</a:t>
            </a:r>
            <a:r>
              <a:rPr lang="en-US" dirty="0" smtClean="0"/>
              <a:t> le procedure per la </a:t>
            </a:r>
            <a:r>
              <a:rPr lang="en-US" dirty="0" err="1" smtClean="0"/>
              <a:t>nomina</a:t>
            </a:r>
            <a:r>
              <a:rPr lang="en-US" dirty="0" smtClean="0"/>
              <a:t> del </a:t>
            </a:r>
            <a:r>
              <a:rPr lang="en-US" dirty="0" err="1" smtClean="0"/>
              <a:t>Direttore</a:t>
            </a:r>
            <a:r>
              <a:rPr lang="en-US" dirty="0" smtClean="0"/>
              <a:t> di </a:t>
            </a:r>
            <a:r>
              <a:rPr lang="en-US" dirty="0" err="1" smtClean="0"/>
              <a:t>Sezione</a:t>
            </a:r>
            <a:endParaRPr lang="en-US" dirty="0" smtClean="0"/>
          </a:p>
          <a:p>
            <a:pPr marL="0" indent="0">
              <a:buNone/>
              <a:defRPr/>
            </a:pPr>
            <a:endParaRPr lang="en-US" dirty="0"/>
          </a:p>
          <a:p>
            <a:pPr marL="0" indent="0">
              <a:buNone/>
              <a:defRPr/>
            </a:pPr>
            <a:r>
              <a:rPr lang="en-US" dirty="0" err="1"/>
              <a:t>M</a:t>
            </a:r>
            <a:r>
              <a:rPr lang="en-US" dirty="0" err="1" smtClean="0"/>
              <a:t>andato</a:t>
            </a:r>
            <a:r>
              <a:rPr lang="en-US" dirty="0" smtClean="0"/>
              <a:t> </a:t>
            </a:r>
            <a:r>
              <a:rPr lang="en-US" dirty="0" err="1" smtClean="0"/>
              <a:t>termina</a:t>
            </a:r>
            <a:r>
              <a:rPr lang="en-US" dirty="0" smtClean="0"/>
              <a:t> </a:t>
            </a:r>
            <a:r>
              <a:rPr lang="en-US" dirty="0" err="1" smtClean="0"/>
              <a:t>il</a:t>
            </a:r>
            <a:r>
              <a:rPr lang="en-US" dirty="0" smtClean="0"/>
              <a:t> 25 </a:t>
            </a:r>
            <a:r>
              <a:rPr lang="en-US" dirty="0" err="1" smtClean="0"/>
              <a:t>Aprile</a:t>
            </a:r>
            <a:endParaRPr lang="en-US" dirty="0" smtClean="0"/>
          </a:p>
          <a:p>
            <a:pPr marL="0" indent="0">
              <a:buNone/>
              <a:defRPr/>
            </a:pPr>
            <a:endParaRPr lang="en-US" dirty="0"/>
          </a:p>
          <a:p>
            <a:pPr marL="0" indent="0">
              <a:buNone/>
              <a:defRPr/>
            </a:pPr>
            <a:r>
              <a:rPr lang="en-US" dirty="0" smtClean="0"/>
              <a:t>Primo </a:t>
            </a:r>
            <a:r>
              <a:rPr lang="en-US" dirty="0" err="1" smtClean="0"/>
              <a:t>atto</a:t>
            </a:r>
            <a:r>
              <a:rPr lang="en-US" dirty="0" smtClean="0"/>
              <a:t> </a:t>
            </a:r>
            <a:r>
              <a:rPr lang="en-US" dirty="0" err="1" smtClean="0"/>
              <a:t>formale</a:t>
            </a:r>
            <a:r>
              <a:rPr lang="en-US" dirty="0" smtClean="0"/>
              <a:t> </a:t>
            </a:r>
            <a:r>
              <a:rPr lang="en-US" dirty="0" err="1" smtClean="0"/>
              <a:t>nomina</a:t>
            </a:r>
            <a:r>
              <a:rPr lang="en-US" dirty="0" smtClean="0"/>
              <a:t> </a:t>
            </a:r>
            <a:r>
              <a:rPr lang="en-US" dirty="0" err="1" smtClean="0"/>
              <a:t>commissione</a:t>
            </a:r>
            <a:endParaRPr lang="en-US" dirty="0" smtClean="0"/>
          </a:p>
          <a:p>
            <a:pPr marL="0" indent="0">
              <a:buNone/>
              <a:defRPr/>
            </a:pPr>
            <a:r>
              <a:rPr lang="en-US" dirty="0" err="1"/>
              <a:t>blasi</a:t>
            </a:r>
            <a:r>
              <a:rPr lang="en-US" dirty="0"/>
              <a:t> </a:t>
            </a:r>
            <a:r>
              <a:rPr lang="en-US" dirty="0" err="1"/>
              <a:t>nives</a:t>
            </a:r>
            <a:r>
              <a:rPr lang="en-US" dirty="0"/>
              <a:t>           </a:t>
            </a:r>
            <a:r>
              <a:rPr lang="en-US" dirty="0" err="1" smtClean="0"/>
              <a:t>sostituti</a:t>
            </a:r>
            <a:r>
              <a:rPr lang="en-US" dirty="0"/>
              <a:t>   </a:t>
            </a:r>
            <a:r>
              <a:rPr lang="en-US" dirty="0" smtClean="0"/>
              <a:t>	 </a:t>
            </a:r>
            <a:r>
              <a:rPr lang="en-US" dirty="0" err="1"/>
              <a:t>leoni</a:t>
            </a:r>
            <a:r>
              <a:rPr lang="en-US" dirty="0"/>
              <a:t> </a:t>
            </a:r>
            <a:r>
              <a:rPr lang="en-US" dirty="0" err="1"/>
              <a:t>silvia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 err="1"/>
              <a:t>carminati</a:t>
            </a:r>
            <a:r>
              <a:rPr lang="en-US" dirty="0"/>
              <a:t> </a:t>
            </a:r>
            <a:r>
              <a:rPr lang="en-US" dirty="0" err="1"/>
              <a:t>leonardo</a:t>
            </a:r>
            <a:r>
              <a:rPr lang="en-US" dirty="0"/>
              <a:t>       </a:t>
            </a:r>
            <a:r>
              <a:rPr lang="en-US" dirty="0" smtClean="0"/>
              <a:t> 		 </a:t>
            </a:r>
            <a:r>
              <a:rPr lang="en-US" dirty="0" err="1" smtClean="0"/>
              <a:t>vicini</a:t>
            </a:r>
            <a:r>
              <a:rPr lang="en-US" dirty="0" smtClean="0"/>
              <a:t> </a:t>
            </a:r>
            <a:r>
              <a:rPr lang="en-US" dirty="0" err="1"/>
              <a:t>alessandro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 err="1"/>
              <a:t>sala</a:t>
            </a:r>
            <a:r>
              <a:rPr lang="en-US" dirty="0"/>
              <a:t> </a:t>
            </a:r>
            <a:r>
              <a:rPr lang="en-US" dirty="0" err="1"/>
              <a:t>anna</a:t>
            </a:r>
            <a:r>
              <a:rPr lang="en-US" dirty="0"/>
              <a:t>                        </a:t>
            </a:r>
            <a:r>
              <a:rPr lang="en-US" dirty="0" smtClean="0"/>
              <a:t>	 </a:t>
            </a:r>
            <a:r>
              <a:rPr lang="en-US" dirty="0" err="1" smtClean="0"/>
              <a:t>palma</a:t>
            </a:r>
            <a:r>
              <a:rPr lang="en-US" dirty="0" smtClean="0"/>
              <a:t> </a:t>
            </a:r>
            <a:r>
              <a:rPr lang="en-US" dirty="0" err="1"/>
              <a:t>monica</a:t>
            </a:r>
            <a:r>
              <a:rPr lang="en-US" dirty="0"/>
              <a:t> </a:t>
            </a:r>
            <a:endParaRPr lang="en-US" dirty="0" smtClean="0"/>
          </a:p>
          <a:p>
            <a:pPr marL="0" indent="0">
              <a:buNone/>
              <a:defRPr/>
            </a:pPr>
            <a:endParaRPr lang="en-US" dirty="0"/>
          </a:p>
          <a:p>
            <a:pPr marL="0" indent="0">
              <a:buNone/>
              <a:defRPr/>
            </a:pPr>
            <a:r>
              <a:rPr lang="en-US" dirty="0" err="1" smtClean="0"/>
              <a:t>Seguira</a:t>
            </a:r>
            <a:r>
              <a:rPr lang="en-US" dirty="0" smtClean="0"/>
              <a:t>’ </a:t>
            </a:r>
            <a:r>
              <a:rPr lang="en-US" dirty="0" err="1" smtClean="0"/>
              <a:t>riunione</a:t>
            </a:r>
            <a:r>
              <a:rPr lang="en-US" dirty="0" smtClean="0"/>
              <a:t> di </a:t>
            </a:r>
            <a:r>
              <a:rPr lang="en-US" dirty="0" err="1" smtClean="0"/>
              <a:t>tutto</a:t>
            </a:r>
            <a:r>
              <a:rPr lang="en-US" dirty="0" smtClean="0"/>
              <a:t> </a:t>
            </a:r>
            <a:r>
              <a:rPr lang="en-US" dirty="0" err="1" smtClean="0"/>
              <a:t>il</a:t>
            </a:r>
            <a:r>
              <a:rPr lang="en-US" dirty="0" smtClean="0"/>
              <a:t> </a:t>
            </a:r>
            <a:r>
              <a:rPr lang="en-US" dirty="0" err="1" smtClean="0"/>
              <a:t>personale</a:t>
            </a:r>
            <a:r>
              <a:rPr lang="en-US" dirty="0" smtClean="0"/>
              <a:t> per </a:t>
            </a:r>
            <a:r>
              <a:rPr lang="en-US" dirty="0" err="1" smtClean="0"/>
              <a:t>presentazione</a:t>
            </a:r>
            <a:r>
              <a:rPr lang="en-US" dirty="0" smtClean="0"/>
              <a:t> candidature</a:t>
            </a:r>
          </a:p>
          <a:p>
            <a:pPr marL="0" indent="0">
              <a:buNone/>
              <a:defRPr/>
            </a:pPr>
            <a:endParaRPr lang="en-US" dirty="0" smtClean="0"/>
          </a:p>
        </p:txBody>
      </p:sp>
      <p:sp>
        <p:nvSpPr>
          <p:cNvPr id="18435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it-IT" dirty="0" smtClean="0"/>
              <a:t>Venerdì 16 Ottobre 2015</a:t>
            </a:r>
            <a:endParaRPr lang="en-US" dirty="0"/>
          </a:p>
        </p:txBody>
      </p:sp>
      <p:sp>
        <p:nvSpPr>
          <p:cNvPr id="18436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EF78EE7-C8B6-324D-88C1-0447B0453FF0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7140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 </a:t>
            </a:r>
            <a:r>
              <a:rPr lang="en-US" dirty="0" err="1" smtClean="0"/>
              <a:t>scorta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Giovedi' 9 luglio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8222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err="1" smtClean="0"/>
              <a:t>Concorsi</a:t>
            </a:r>
            <a:r>
              <a:rPr lang="en-US" sz="3200" dirty="0" smtClean="0"/>
              <a:t> </a:t>
            </a:r>
            <a:r>
              <a:rPr lang="en-US" sz="3200" dirty="0" err="1" smtClean="0"/>
              <a:t>si</a:t>
            </a:r>
            <a:r>
              <a:rPr lang="en-US" sz="3200" dirty="0" smtClean="0"/>
              <a:t>, </a:t>
            </a:r>
            <a:r>
              <a:rPr lang="en-US" sz="3200" dirty="0" err="1"/>
              <a:t>Concorsi</a:t>
            </a:r>
            <a:r>
              <a:rPr lang="en-US" sz="3200" dirty="0" smtClean="0"/>
              <a:t> no, </a:t>
            </a:r>
            <a:r>
              <a:rPr lang="en-US" sz="3200" dirty="0" err="1"/>
              <a:t>Concorsi</a:t>
            </a:r>
            <a:r>
              <a:rPr lang="en-US" sz="3200" dirty="0" smtClean="0"/>
              <a:t> </a:t>
            </a:r>
            <a:r>
              <a:rPr lang="en-US" sz="3200" dirty="0" err="1" smtClean="0"/>
              <a:t>vedremo</a:t>
            </a:r>
            <a:r>
              <a:rPr lang="en-US" sz="3200" dirty="0" smtClean="0"/>
              <a:t>..</a:t>
            </a:r>
            <a:endParaRPr lang="en-US" sz="3200" strike="sngStrik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199" y="1066800"/>
            <a:ext cx="8813799" cy="5462016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endParaRPr lang="en-US" dirty="0"/>
          </a:p>
          <a:p>
            <a:pPr>
              <a:lnSpc>
                <a:spcPct val="120000"/>
              </a:lnSpc>
            </a:pPr>
            <a:r>
              <a:rPr lang="en-US" dirty="0" smtClean="0"/>
              <a:t>Le </a:t>
            </a:r>
            <a:r>
              <a:rPr lang="en-US" dirty="0" err="1" smtClean="0"/>
              <a:t>commissioni</a:t>
            </a:r>
            <a:r>
              <a:rPr lang="en-US" dirty="0" smtClean="0"/>
              <a:t> per I </a:t>
            </a:r>
            <a:r>
              <a:rPr lang="en-US" dirty="0" err="1" smtClean="0"/>
              <a:t>concorsi</a:t>
            </a:r>
            <a:r>
              <a:rPr lang="en-US" dirty="0" smtClean="0"/>
              <a:t> di </a:t>
            </a:r>
            <a:r>
              <a:rPr lang="en-US" dirty="0" err="1" smtClean="0"/>
              <a:t>accesso</a:t>
            </a:r>
            <a:r>
              <a:rPr lang="en-US" dirty="0" smtClean="0"/>
              <a:t> al primo e secondo </a:t>
            </a:r>
            <a:r>
              <a:rPr lang="en-US" dirty="0" err="1" smtClean="0"/>
              <a:t>livello</a:t>
            </a:r>
            <a:r>
              <a:rPr lang="en-US" dirty="0"/>
              <a:t> </a:t>
            </a:r>
            <a:r>
              <a:rPr lang="en-US" dirty="0" err="1" smtClean="0"/>
              <a:t>ric</a:t>
            </a:r>
            <a:r>
              <a:rPr lang="en-US" dirty="0" smtClean="0"/>
              <a:t>/</a:t>
            </a:r>
            <a:r>
              <a:rPr lang="en-US" dirty="0" err="1" smtClean="0"/>
              <a:t>tec</a:t>
            </a:r>
            <a:r>
              <a:rPr lang="en-US" dirty="0" smtClean="0"/>
              <a:t> </a:t>
            </a:r>
            <a:r>
              <a:rPr lang="en-US" dirty="0" err="1" smtClean="0"/>
              <a:t>hanno</a:t>
            </a:r>
            <a:r>
              <a:rPr lang="en-US" dirty="0" smtClean="0"/>
              <a:t> </a:t>
            </a:r>
            <a:r>
              <a:rPr lang="en-US" dirty="0" err="1" smtClean="0"/>
              <a:t>cominciato</a:t>
            </a:r>
            <a:r>
              <a:rPr lang="en-US" dirty="0" smtClean="0"/>
              <a:t> a </a:t>
            </a:r>
            <a:r>
              <a:rPr lang="en-US" dirty="0" err="1" smtClean="0"/>
              <a:t>lavorare</a:t>
            </a:r>
            <a:r>
              <a:rPr lang="en-US" dirty="0" smtClean="0"/>
              <a:t> a fine </a:t>
            </a:r>
            <a:r>
              <a:rPr lang="en-US" dirty="0" err="1" smtClean="0"/>
              <a:t>gennaio</a:t>
            </a:r>
            <a:r>
              <a:rPr lang="en-US" dirty="0" smtClean="0"/>
              <a:t>.</a:t>
            </a:r>
          </a:p>
          <a:p>
            <a:pPr>
              <a:lnSpc>
                <a:spcPct val="120000"/>
              </a:lnSpc>
            </a:pPr>
            <a:endParaRPr lang="en-US" dirty="0" smtClean="0"/>
          </a:p>
          <a:p>
            <a:pPr>
              <a:lnSpc>
                <a:spcPct val="120000"/>
              </a:lnSpc>
            </a:pPr>
            <a:endParaRPr lang="en-US" dirty="0"/>
          </a:p>
          <a:p>
            <a:pPr>
              <a:lnSpc>
                <a:spcPct val="120000"/>
              </a:lnSpc>
            </a:pPr>
            <a:endParaRPr lang="en-US" dirty="0" smtClean="0"/>
          </a:p>
          <a:p>
            <a:pPr>
              <a:lnSpc>
                <a:spcPct val="120000"/>
              </a:lnSpc>
            </a:pPr>
            <a:r>
              <a:rPr lang="en-US" dirty="0" smtClean="0"/>
              <a:t> </a:t>
            </a:r>
            <a:r>
              <a:rPr lang="en-US" dirty="0" err="1"/>
              <a:t>concorsi</a:t>
            </a:r>
            <a:r>
              <a:rPr lang="en-US" dirty="0"/>
              <a:t> TI con n </a:t>
            </a:r>
            <a:r>
              <a:rPr lang="en-US" dirty="0" err="1"/>
              <a:t>posti</a:t>
            </a:r>
            <a:r>
              <a:rPr lang="en-US" dirty="0"/>
              <a:t> </a:t>
            </a:r>
            <a:r>
              <a:rPr lang="en-US" dirty="0" err="1"/>
              <a:t>liberi</a:t>
            </a:r>
            <a:r>
              <a:rPr lang="en-US" dirty="0"/>
              <a:t> + n </a:t>
            </a:r>
            <a:r>
              <a:rPr lang="en-US" dirty="0" err="1"/>
              <a:t>posti</a:t>
            </a:r>
            <a:r>
              <a:rPr lang="en-US" dirty="0"/>
              <a:t> per </a:t>
            </a:r>
            <a:r>
              <a:rPr lang="en-US" dirty="0" err="1" smtClean="0"/>
              <a:t>idonei</a:t>
            </a:r>
            <a:endParaRPr lang="en-US" dirty="0"/>
          </a:p>
          <a:p>
            <a:r>
              <a:rPr lang="en-US" dirty="0" err="1"/>
              <a:t>Dirigente</a:t>
            </a:r>
            <a:r>
              <a:rPr lang="en-US" dirty="0"/>
              <a:t> di  </a:t>
            </a:r>
            <a:r>
              <a:rPr lang="en-US" dirty="0" err="1"/>
              <a:t>Ricerca</a:t>
            </a:r>
            <a:r>
              <a:rPr lang="en-US" dirty="0"/>
              <a:t>    4 + </a:t>
            </a:r>
            <a:r>
              <a:rPr lang="en-US" dirty="0">
                <a:solidFill>
                  <a:srgbClr val="FF0000"/>
                </a:solidFill>
              </a:rPr>
              <a:t>4</a:t>
            </a:r>
            <a:r>
              <a:rPr lang="en-US" dirty="0"/>
              <a:t> </a:t>
            </a:r>
            <a:r>
              <a:rPr lang="en-US" dirty="0" smtClean="0"/>
              <a:t>  </a:t>
            </a:r>
          </a:p>
          <a:p>
            <a:r>
              <a:rPr lang="en-US" dirty="0" err="1" smtClean="0"/>
              <a:t>Dirigente</a:t>
            </a:r>
            <a:r>
              <a:rPr lang="en-US" dirty="0" smtClean="0"/>
              <a:t> </a:t>
            </a:r>
            <a:r>
              <a:rPr lang="en-US" dirty="0" err="1" smtClean="0"/>
              <a:t>Tecnologo</a:t>
            </a:r>
            <a:r>
              <a:rPr lang="en-US" dirty="0"/>
              <a:t> </a:t>
            </a:r>
            <a:r>
              <a:rPr lang="en-US" dirty="0" smtClean="0"/>
              <a:t>    </a:t>
            </a:r>
            <a:r>
              <a:rPr lang="en-US" dirty="0"/>
              <a:t>2</a:t>
            </a:r>
            <a:r>
              <a:rPr lang="en-US" dirty="0" smtClean="0"/>
              <a:t> </a:t>
            </a:r>
            <a:r>
              <a:rPr lang="en-US" dirty="0"/>
              <a:t>+ </a:t>
            </a:r>
            <a:r>
              <a:rPr lang="en-US" dirty="0">
                <a:solidFill>
                  <a:srgbClr val="FF0000"/>
                </a:solidFill>
              </a:rPr>
              <a:t>4</a:t>
            </a:r>
            <a:r>
              <a:rPr lang="en-US" dirty="0" smtClean="0"/>
              <a:t>  +2 per </a:t>
            </a:r>
            <a:r>
              <a:rPr lang="en-US" dirty="0" err="1" smtClean="0"/>
              <a:t>Amministrativo</a:t>
            </a:r>
            <a:endParaRPr lang="en-US" dirty="0"/>
          </a:p>
          <a:p>
            <a:r>
              <a:rPr lang="en-US" dirty="0"/>
              <a:t>Primo </a:t>
            </a:r>
            <a:r>
              <a:rPr lang="en-US" dirty="0" err="1"/>
              <a:t>Ricercatore</a:t>
            </a:r>
            <a:r>
              <a:rPr lang="en-US" dirty="0"/>
              <a:t>        3 + </a:t>
            </a:r>
            <a:r>
              <a:rPr lang="en-US" dirty="0">
                <a:solidFill>
                  <a:srgbClr val="FF0000"/>
                </a:solidFill>
              </a:rPr>
              <a:t>6</a:t>
            </a:r>
          </a:p>
          <a:p>
            <a:r>
              <a:rPr lang="en-US" dirty="0"/>
              <a:t>Primo </a:t>
            </a:r>
            <a:r>
              <a:rPr lang="en-US" dirty="0" err="1"/>
              <a:t>Tecnologo</a:t>
            </a:r>
            <a:r>
              <a:rPr lang="en-US" dirty="0"/>
              <a:t>          </a:t>
            </a:r>
            <a:r>
              <a:rPr lang="en-US" dirty="0" smtClean="0"/>
              <a:t>1 </a:t>
            </a:r>
            <a:r>
              <a:rPr lang="en-US" dirty="0"/>
              <a:t>+ </a:t>
            </a:r>
            <a:r>
              <a:rPr lang="en-US" dirty="0" smtClean="0">
                <a:solidFill>
                  <a:srgbClr val="FF0000"/>
                </a:solidFill>
              </a:rPr>
              <a:t>5</a:t>
            </a:r>
            <a:r>
              <a:rPr lang="en-US" dirty="0" smtClean="0"/>
              <a:t>   +1 per </a:t>
            </a:r>
            <a:r>
              <a:rPr lang="en-US" dirty="0" err="1" smtClean="0"/>
              <a:t>Amministrativo</a:t>
            </a:r>
            <a:endParaRPr lang="en-US" dirty="0" smtClean="0"/>
          </a:p>
          <a:p>
            <a:r>
              <a:rPr lang="en-US" dirty="0" err="1" smtClean="0"/>
              <a:t>Commissioni</a:t>
            </a:r>
            <a:r>
              <a:rPr lang="en-US" dirty="0" smtClean="0"/>
              <a:t> </a:t>
            </a:r>
            <a:r>
              <a:rPr lang="en-US" dirty="0" err="1" smtClean="0"/>
              <a:t>sul</a:t>
            </a:r>
            <a:r>
              <a:rPr lang="en-US" dirty="0" smtClean="0"/>
              <a:t> </a:t>
            </a:r>
            <a:r>
              <a:rPr lang="en-US" dirty="0" err="1" smtClean="0"/>
              <a:t>sito</a:t>
            </a:r>
            <a:r>
              <a:rPr lang="en-US" dirty="0" smtClean="0"/>
              <a:t> INFN jobs</a:t>
            </a:r>
          </a:p>
          <a:p>
            <a:endParaRPr lang="en-US" dirty="0"/>
          </a:p>
          <a:p>
            <a:pPr marL="0" indent="0">
              <a:buNone/>
            </a:pPr>
            <a:endParaRPr lang="en-US" dirty="0" smtClean="0">
              <a:solidFill>
                <a:srgbClr val="FF0000"/>
              </a:solidFill>
            </a:endParaRPr>
          </a:p>
          <a:p>
            <a:pPr>
              <a:lnSpc>
                <a:spcPct val="120000"/>
              </a:lnSpc>
            </a:pPr>
            <a:endParaRPr lang="en-US" dirty="0" smtClean="0"/>
          </a:p>
          <a:p>
            <a:pPr>
              <a:lnSpc>
                <a:spcPct val="120000"/>
              </a:lnSpc>
            </a:pP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Venerdì 16 Ottobre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5658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Direttori</a:t>
            </a:r>
            <a:r>
              <a:rPr lang="en-US" dirty="0" smtClean="0"/>
              <a:t> </a:t>
            </a:r>
            <a:r>
              <a:rPr lang="en-US" dirty="0" err="1" smtClean="0"/>
              <a:t>Luglio-Settembre</a:t>
            </a:r>
            <a:r>
              <a:rPr lang="en-US" dirty="0" smtClean="0"/>
              <a:t> 2015</a:t>
            </a:r>
            <a:endParaRPr lang="en-US" strike="sngStrik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3521" y="1066800"/>
            <a:ext cx="8697828" cy="5462016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dirty="0" err="1" smtClean="0"/>
              <a:t>Presidente</a:t>
            </a:r>
            <a:r>
              <a:rPr lang="en-US" dirty="0" smtClean="0"/>
              <a:t> </a:t>
            </a:r>
            <a:r>
              <a:rPr lang="en-US" dirty="0" err="1" smtClean="0"/>
              <a:t>Ferroni</a:t>
            </a:r>
            <a:r>
              <a:rPr lang="en-US" dirty="0" smtClean="0"/>
              <a:t> e’ </a:t>
            </a:r>
            <a:r>
              <a:rPr lang="en-US" dirty="0" err="1" smtClean="0"/>
              <a:t>stato</a:t>
            </a:r>
            <a:r>
              <a:rPr lang="en-US" dirty="0" smtClean="0"/>
              <a:t> </a:t>
            </a:r>
            <a:r>
              <a:rPr lang="en-US" dirty="0" err="1" smtClean="0"/>
              <a:t>confermato</a:t>
            </a:r>
            <a:r>
              <a:rPr lang="en-US" dirty="0" smtClean="0"/>
              <a:t> dal </a:t>
            </a:r>
            <a:r>
              <a:rPr lang="en-US" dirty="0" err="1" smtClean="0"/>
              <a:t>Ministro</a:t>
            </a:r>
            <a:r>
              <a:rPr lang="en-US" dirty="0" smtClean="0"/>
              <a:t> per </a:t>
            </a:r>
            <a:r>
              <a:rPr lang="en-US" dirty="0" err="1" smtClean="0"/>
              <a:t>il</a:t>
            </a:r>
            <a:r>
              <a:rPr lang="en-US" dirty="0" smtClean="0"/>
              <a:t> 2ndo </a:t>
            </a:r>
            <a:r>
              <a:rPr lang="en-US" dirty="0" err="1" smtClean="0"/>
              <a:t>mandato</a:t>
            </a:r>
            <a:r>
              <a:rPr lang="en-US" dirty="0" smtClean="0"/>
              <a:t>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dirty="0" smtClean="0"/>
              <a:t>Non </a:t>
            </a:r>
            <a:r>
              <a:rPr lang="en-US" dirty="0" err="1" smtClean="0"/>
              <a:t>ancora</a:t>
            </a:r>
            <a:r>
              <a:rPr lang="en-US" dirty="0" smtClean="0"/>
              <a:t> </a:t>
            </a:r>
            <a:r>
              <a:rPr lang="en-US" dirty="0" err="1" smtClean="0"/>
              <a:t>nominati</a:t>
            </a:r>
            <a:r>
              <a:rPr lang="en-US" dirty="0" smtClean="0"/>
              <a:t> I </a:t>
            </a:r>
            <a:r>
              <a:rPr lang="en-US" dirty="0" err="1" smtClean="0"/>
              <a:t>nuovi</a:t>
            </a:r>
            <a:r>
              <a:rPr lang="en-US" dirty="0" smtClean="0"/>
              <a:t> </a:t>
            </a:r>
            <a:r>
              <a:rPr lang="en-US" dirty="0" err="1" smtClean="0"/>
              <a:t>componenti</a:t>
            </a:r>
            <a:r>
              <a:rPr lang="en-US" dirty="0" smtClean="0"/>
              <a:t> del CD.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dirty="0" err="1" smtClean="0"/>
              <a:t>Decreto</a:t>
            </a:r>
            <a:r>
              <a:rPr lang="en-US" dirty="0" smtClean="0"/>
              <a:t> di </a:t>
            </a:r>
            <a:r>
              <a:rPr lang="en-US" dirty="0" err="1" smtClean="0"/>
              <a:t>riparto</a:t>
            </a:r>
            <a:r>
              <a:rPr lang="en-US" dirty="0" smtClean="0"/>
              <a:t> del FOE 2015 e’ </a:t>
            </a:r>
            <a:r>
              <a:rPr lang="en-US" dirty="0" err="1" smtClean="0"/>
              <a:t>stato</a:t>
            </a:r>
            <a:r>
              <a:rPr lang="en-US" dirty="0" smtClean="0"/>
              <a:t> </a:t>
            </a:r>
            <a:r>
              <a:rPr lang="en-US" dirty="0" err="1" smtClean="0"/>
              <a:t>registrato</a:t>
            </a:r>
            <a:r>
              <a:rPr lang="en-US" dirty="0" smtClean="0"/>
              <a:t> </a:t>
            </a:r>
            <a:r>
              <a:rPr lang="en-US" dirty="0" err="1" smtClean="0"/>
              <a:t>dalla</a:t>
            </a:r>
            <a:r>
              <a:rPr lang="en-US" dirty="0" smtClean="0"/>
              <a:t> </a:t>
            </a:r>
            <a:r>
              <a:rPr lang="en-US" dirty="0" err="1" smtClean="0"/>
              <a:t>corte</a:t>
            </a:r>
            <a:r>
              <a:rPr lang="en-US" dirty="0" smtClean="0"/>
              <a:t> </a:t>
            </a:r>
            <a:r>
              <a:rPr lang="en-US" dirty="0" err="1" smtClean="0"/>
              <a:t>dei</a:t>
            </a:r>
            <a:r>
              <a:rPr lang="en-US" dirty="0" smtClean="0"/>
              <a:t> </a:t>
            </a:r>
            <a:r>
              <a:rPr lang="en-US" dirty="0" err="1" smtClean="0"/>
              <a:t>conti</a:t>
            </a:r>
            <a:r>
              <a:rPr lang="en-US" dirty="0" smtClean="0"/>
              <a:t>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dirty="0" smtClean="0"/>
              <a:t>Lo </a:t>
            </a:r>
            <a:r>
              <a:rPr lang="en-US" dirty="0" err="1" smtClean="0"/>
              <a:t>stanziamento</a:t>
            </a:r>
            <a:r>
              <a:rPr lang="en-US" dirty="0" smtClean="0"/>
              <a:t> di base e’ di 228 ML  , </a:t>
            </a:r>
            <a:r>
              <a:rPr lang="en-US" dirty="0" err="1" smtClean="0"/>
              <a:t>contro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237 del 2014.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dirty="0" err="1" smtClean="0"/>
              <a:t>Taglio</a:t>
            </a:r>
            <a:r>
              <a:rPr lang="en-US" dirty="0" smtClean="0"/>
              <a:t> legato </a:t>
            </a:r>
            <a:r>
              <a:rPr lang="en-US" dirty="0" err="1" smtClean="0"/>
              <a:t>alla</a:t>
            </a:r>
            <a:r>
              <a:rPr lang="en-US" dirty="0" smtClean="0"/>
              <a:t> </a:t>
            </a:r>
            <a:r>
              <a:rPr lang="en-US" dirty="0" err="1" smtClean="0"/>
              <a:t>legge</a:t>
            </a:r>
            <a:r>
              <a:rPr lang="en-US" dirty="0" smtClean="0"/>
              <a:t> di </a:t>
            </a:r>
            <a:r>
              <a:rPr lang="en-US" dirty="0" err="1" smtClean="0"/>
              <a:t>stabilita</a:t>
            </a:r>
            <a:r>
              <a:rPr lang="en-US" dirty="0" smtClean="0"/>
              <a:t>’. </a:t>
            </a:r>
            <a:r>
              <a:rPr lang="en-US" dirty="0" err="1" smtClean="0"/>
              <a:t>Preoccupazione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come </a:t>
            </a:r>
            <a:r>
              <a:rPr lang="en-US" dirty="0" err="1" smtClean="0"/>
              <a:t>coprire</a:t>
            </a:r>
            <a:r>
              <a:rPr lang="en-US" dirty="0" smtClean="0"/>
              <a:t> </a:t>
            </a:r>
            <a:r>
              <a:rPr lang="en-US" dirty="0" err="1" smtClean="0"/>
              <a:t>questo</a:t>
            </a:r>
            <a:r>
              <a:rPr lang="en-US" dirty="0" smtClean="0"/>
              <a:t> </a:t>
            </a:r>
            <a:r>
              <a:rPr lang="en-US" dirty="0" err="1" smtClean="0"/>
              <a:t>ulteriore</a:t>
            </a:r>
            <a:r>
              <a:rPr lang="en-US" dirty="0" smtClean="0"/>
              <a:t> </a:t>
            </a:r>
            <a:r>
              <a:rPr lang="en-US" dirty="0" err="1" smtClean="0"/>
              <a:t>taglio</a:t>
            </a:r>
            <a:r>
              <a:rPr lang="en-US" dirty="0" smtClean="0"/>
              <a:t>.  </a:t>
            </a:r>
            <a:r>
              <a:rPr lang="en-US" dirty="0" err="1" smtClean="0"/>
              <a:t>C’e</a:t>
            </a:r>
            <a:r>
              <a:rPr lang="en-US" dirty="0" smtClean="0"/>
              <a:t>’ la </a:t>
            </a:r>
            <a:r>
              <a:rPr lang="en-US" dirty="0" err="1" smtClean="0"/>
              <a:t>possibilita</a:t>
            </a:r>
            <a:r>
              <a:rPr lang="en-US" dirty="0" smtClean="0"/>
              <a:t>’ di far </a:t>
            </a:r>
            <a:r>
              <a:rPr lang="en-US" dirty="0" err="1" smtClean="0"/>
              <a:t>riconoscere</a:t>
            </a:r>
            <a:r>
              <a:rPr lang="en-US" dirty="0" smtClean="0"/>
              <a:t> </a:t>
            </a:r>
            <a:r>
              <a:rPr lang="en-US" dirty="0" err="1" smtClean="0"/>
              <a:t>spese</a:t>
            </a:r>
            <a:r>
              <a:rPr lang="en-US" dirty="0" smtClean="0"/>
              <a:t> </a:t>
            </a:r>
            <a:r>
              <a:rPr lang="en-US" dirty="0" err="1" smtClean="0"/>
              <a:t>effettuati</a:t>
            </a:r>
            <a:r>
              <a:rPr lang="en-US" dirty="0" smtClean="0"/>
              <a:t> </a:t>
            </a:r>
            <a:r>
              <a:rPr lang="en-US" dirty="0" err="1" smtClean="0"/>
              <a:t>negli</a:t>
            </a:r>
            <a:r>
              <a:rPr lang="en-US" dirty="0" smtClean="0"/>
              <a:t> </a:t>
            </a:r>
            <a:r>
              <a:rPr lang="en-US" dirty="0" err="1" smtClean="0"/>
              <a:t>anni</a:t>
            </a:r>
            <a:r>
              <a:rPr lang="en-US" dirty="0" smtClean="0"/>
              <a:t> </a:t>
            </a:r>
            <a:r>
              <a:rPr lang="en-US" dirty="0" err="1" smtClean="0"/>
              <a:t>passati</a:t>
            </a:r>
            <a:r>
              <a:rPr lang="en-US" dirty="0" smtClean="0"/>
              <a:t> </a:t>
            </a:r>
            <a:r>
              <a:rPr lang="en-US" dirty="0" err="1" smtClean="0"/>
              <a:t>nelle</a:t>
            </a:r>
            <a:r>
              <a:rPr lang="en-US" dirty="0" smtClean="0"/>
              <a:t> region di </a:t>
            </a:r>
            <a:r>
              <a:rPr lang="en-US" dirty="0" err="1" smtClean="0"/>
              <a:t>convergenza</a:t>
            </a:r>
            <a:r>
              <a:rPr lang="en-US" dirty="0" smtClean="0"/>
              <a:t> (SUD), circa 20ME.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dirty="0" err="1" smtClean="0"/>
              <a:t>Pubblicato</a:t>
            </a:r>
            <a:r>
              <a:rPr lang="en-US" dirty="0" smtClean="0"/>
              <a:t> </a:t>
            </a:r>
            <a:r>
              <a:rPr lang="en-US" dirty="0" err="1" smtClean="0"/>
              <a:t>il</a:t>
            </a:r>
            <a:r>
              <a:rPr lang="en-US" dirty="0" smtClean="0"/>
              <a:t> DM con I </a:t>
            </a:r>
            <a:r>
              <a:rPr lang="en-US" dirty="0" err="1" smtClean="0"/>
              <a:t>criteri</a:t>
            </a:r>
            <a:r>
              <a:rPr lang="en-US" dirty="0" smtClean="0"/>
              <a:t> per </a:t>
            </a:r>
            <a:r>
              <a:rPr lang="en-US" dirty="0" err="1" smtClean="0"/>
              <a:t>premiali</a:t>
            </a:r>
            <a:r>
              <a:rPr lang="en-US" dirty="0" smtClean="0"/>
              <a:t> 2014, a </a:t>
            </a:r>
            <a:r>
              <a:rPr lang="en-US" dirty="0" err="1" smtClean="0"/>
              <a:t>tutti</a:t>
            </a:r>
            <a:r>
              <a:rPr lang="en-US" dirty="0" smtClean="0"/>
              <a:t> EPR, 70ML </a:t>
            </a:r>
            <a:r>
              <a:rPr lang="en-US" dirty="0" err="1" smtClean="0"/>
              <a:t>assegnati</a:t>
            </a:r>
            <a:r>
              <a:rPr lang="en-US" dirty="0" smtClean="0"/>
              <a:t> secondo VQR, 30ML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progetti</a:t>
            </a:r>
            <a:r>
              <a:rPr lang="en-US" dirty="0" smtClean="0"/>
              <a:t>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dirty="0" err="1" smtClean="0"/>
              <a:t>Premiali</a:t>
            </a:r>
            <a:r>
              <a:rPr lang="en-US" dirty="0" smtClean="0"/>
              <a:t> 2015 : non </a:t>
            </a:r>
            <a:r>
              <a:rPr lang="en-US" dirty="0" err="1" smtClean="0"/>
              <a:t>ancora</a:t>
            </a:r>
            <a:r>
              <a:rPr lang="en-US" dirty="0" smtClean="0"/>
              <a:t> </a:t>
            </a:r>
            <a:r>
              <a:rPr lang="en-US" dirty="0" err="1" smtClean="0"/>
              <a:t>iniziata</a:t>
            </a:r>
            <a:r>
              <a:rPr lang="en-US" dirty="0" smtClean="0"/>
              <a:t> </a:t>
            </a:r>
            <a:r>
              <a:rPr lang="en-US" dirty="0" err="1" smtClean="0"/>
              <a:t>procedura</a:t>
            </a:r>
            <a:endParaRPr lang="en-US" dirty="0" smtClean="0"/>
          </a:p>
          <a:p>
            <a:pPr marL="0" indent="0">
              <a:lnSpc>
                <a:spcPct val="120000"/>
              </a:lnSpc>
              <a:buNone/>
            </a:pPr>
            <a:endParaRPr lang="en-US" dirty="0"/>
          </a:p>
          <a:p>
            <a:pPr marL="0" indent="0">
              <a:lnSpc>
                <a:spcPct val="120000"/>
              </a:lnSpc>
              <a:buNone/>
            </a:pPr>
            <a:r>
              <a:rPr lang="en-US" dirty="0" smtClean="0"/>
              <a:t>Council CERN: a </a:t>
            </a:r>
            <a:r>
              <a:rPr lang="en-US" dirty="0" err="1" smtClean="0"/>
              <a:t>breve</a:t>
            </a:r>
            <a:r>
              <a:rPr lang="en-US" dirty="0" smtClean="0"/>
              <a:t> </a:t>
            </a:r>
            <a:r>
              <a:rPr lang="en-US" dirty="0" err="1" smtClean="0"/>
              <a:t>rinnovo</a:t>
            </a:r>
            <a:r>
              <a:rPr lang="en-US" dirty="0" smtClean="0"/>
              <a:t> </a:t>
            </a:r>
            <a:r>
              <a:rPr lang="en-US" dirty="0" err="1" smtClean="0"/>
              <a:t>presidente</a:t>
            </a:r>
            <a:r>
              <a:rPr lang="en-US" dirty="0" smtClean="0"/>
              <a:t>  e vice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dirty="0" err="1" smtClean="0"/>
              <a:t>Prossimo</a:t>
            </a:r>
            <a:r>
              <a:rPr lang="en-US" dirty="0" smtClean="0"/>
              <a:t> term plan </a:t>
            </a:r>
            <a:r>
              <a:rPr lang="en-US" dirty="0" err="1" smtClean="0"/>
              <a:t>conterra</a:t>
            </a:r>
            <a:r>
              <a:rPr lang="en-US" dirty="0" smtClean="0"/>
              <a:t>’ un piano di </a:t>
            </a:r>
            <a:r>
              <a:rPr lang="en-US" dirty="0" err="1" smtClean="0"/>
              <a:t>riduzione</a:t>
            </a:r>
            <a:r>
              <a:rPr lang="en-US" dirty="0" smtClean="0"/>
              <a:t> </a:t>
            </a:r>
            <a:r>
              <a:rPr lang="en-US" dirty="0" err="1" smtClean="0"/>
              <a:t>dei</a:t>
            </a:r>
            <a:r>
              <a:rPr lang="en-US" dirty="0" smtClean="0"/>
              <a:t> </a:t>
            </a:r>
            <a:r>
              <a:rPr lang="en-US" dirty="0" err="1" smtClean="0"/>
              <a:t>costi</a:t>
            </a:r>
            <a:r>
              <a:rPr lang="en-US" dirty="0" smtClean="0"/>
              <a:t> (</a:t>
            </a:r>
            <a:r>
              <a:rPr lang="en-US" dirty="0" err="1" smtClean="0"/>
              <a:t>cambio</a:t>
            </a:r>
            <a:r>
              <a:rPr lang="en-US" dirty="0" smtClean="0"/>
              <a:t>)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dirty="0" err="1" smtClean="0"/>
              <a:t>Dott.ssa</a:t>
            </a:r>
            <a:r>
              <a:rPr lang="en-US" dirty="0" smtClean="0"/>
              <a:t> </a:t>
            </a:r>
            <a:r>
              <a:rPr lang="en-US" dirty="0" err="1" smtClean="0"/>
              <a:t>Fiori</a:t>
            </a:r>
            <a:r>
              <a:rPr lang="en-US" dirty="0" smtClean="0"/>
              <a:t> (ISFOL in </a:t>
            </a:r>
            <a:r>
              <a:rPr lang="en-US" dirty="0" err="1" smtClean="0"/>
              <a:t>comando</a:t>
            </a:r>
            <a:r>
              <a:rPr lang="en-US" dirty="0" smtClean="0"/>
              <a:t>)</a:t>
            </a:r>
            <a:r>
              <a:rPr lang="en-US" dirty="0" smtClean="0">
                <a:sym typeface="Wingdings"/>
              </a:rPr>
              <a:t></a:t>
            </a:r>
            <a:r>
              <a:rPr lang="en-US" b="1" dirty="0" err="1" smtClean="0">
                <a:sym typeface="Wingdings"/>
              </a:rPr>
              <a:t>Direzione</a:t>
            </a:r>
            <a:r>
              <a:rPr lang="en-US" b="1" dirty="0" smtClean="0">
                <a:sym typeface="Wingdings"/>
              </a:rPr>
              <a:t> </a:t>
            </a:r>
            <a:r>
              <a:rPr lang="en-US" b="1" dirty="0" err="1" smtClean="0">
                <a:sym typeface="Wingdings"/>
              </a:rPr>
              <a:t>Affari</a:t>
            </a:r>
            <a:r>
              <a:rPr lang="en-US" b="1" dirty="0" smtClean="0">
                <a:sym typeface="Wingdings"/>
              </a:rPr>
              <a:t> </a:t>
            </a:r>
            <a:r>
              <a:rPr lang="en-US" b="1" dirty="0" err="1" smtClean="0">
                <a:sym typeface="Wingdings"/>
              </a:rPr>
              <a:t>Amministrativi</a:t>
            </a:r>
            <a:endParaRPr lang="en-US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80327" y="6563774"/>
            <a:ext cx="2317896" cy="329184"/>
          </a:xfrm>
        </p:spPr>
        <p:txBody>
          <a:bodyPr/>
          <a:lstStyle/>
          <a:p>
            <a:r>
              <a:rPr lang="it-IT" dirty="0" smtClean="0"/>
              <a:t>Venerdì </a:t>
            </a:r>
            <a:r>
              <a:rPr lang="it-IT" dirty="0"/>
              <a:t>16 Ottobre 2015</a:t>
            </a:r>
            <a:endParaRPr lang="en-US" dirty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9647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en-US" dirty="0" err="1" smtClean="0"/>
              <a:t>Bilancio</a:t>
            </a:r>
            <a:r>
              <a:rPr lang="en-US" dirty="0" smtClean="0"/>
              <a:t> 2015</a:t>
            </a:r>
            <a:endParaRPr lang="en-US" strike="sngStrik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dirty="0" smtClean="0"/>
              <a:t>Venerdì </a:t>
            </a:r>
            <a:r>
              <a:rPr lang="it-IT" dirty="0" smtClean="0"/>
              <a:t>16 Ottobre </a:t>
            </a:r>
            <a:r>
              <a:rPr lang="it-IT" dirty="0" smtClean="0"/>
              <a:t>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2500"/>
            <a:ext cx="9144000" cy="4936615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1780483" y="924747"/>
            <a:ext cx="655438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/>
              <a:t>serie</a:t>
            </a:r>
            <a:r>
              <a:rPr lang="en-US" dirty="0"/>
              <a:t> </a:t>
            </a:r>
            <a:r>
              <a:rPr lang="en-US" dirty="0" err="1"/>
              <a:t>storica</a:t>
            </a:r>
            <a:r>
              <a:rPr lang="en-US" dirty="0"/>
              <a:t> </a:t>
            </a:r>
            <a:r>
              <a:rPr lang="en-US" dirty="0" err="1"/>
              <a:t>delle</a:t>
            </a:r>
            <a:r>
              <a:rPr lang="en-US" dirty="0"/>
              <a:t> </a:t>
            </a:r>
            <a:r>
              <a:rPr lang="en-US" dirty="0" err="1"/>
              <a:t>Entrate</a:t>
            </a:r>
            <a:r>
              <a:rPr lang="en-US" dirty="0"/>
              <a:t> secondo </a:t>
            </a:r>
            <a:r>
              <a:rPr lang="en-US" dirty="0" err="1"/>
              <a:t>il</a:t>
            </a:r>
            <a:r>
              <a:rPr lang="en-US" dirty="0"/>
              <a:t> </a:t>
            </a:r>
            <a:r>
              <a:rPr lang="en-US" dirty="0" err="1"/>
              <a:t>vincolo</a:t>
            </a:r>
            <a:r>
              <a:rPr lang="en-US" dirty="0"/>
              <a:t> di </a:t>
            </a:r>
            <a:r>
              <a:rPr lang="en-US" dirty="0" err="1"/>
              <a:t>destinazione</a:t>
            </a:r>
            <a:endParaRPr lang="en-US" dirty="0"/>
          </a:p>
          <a:p>
            <a:r>
              <a:rPr lang="en-US" dirty="0"/>
              <a:t>a </a:t>
            </a:r>
            <a:r>
              <a:rPr lang="en-US" dirty="0" err="1"/>
              <a:t>prezzi</a:t>
            </a:r>
            <a:r>
              <a:rPr lang="en-US" dirty="0"/>
              <a:t> </a:t>
            </a:r>
            <a:r>
              <a:rPr lang="en-US" dirty="0" err="1"/>
              <a:t>costanti</a:t>
            </a:r>
            <a:r>
              <a:rPr lang="en-US" dirty="0"/>
              <a:t> 2014 (</a:t>
            </a:r>
            <a:r>
              <a:rPr lang="en-US" dirty="0" err="1"/>
              <a:t>milioni</a:t>
            </a:r>
            <a:r>
              <a:rPr lang="en-US" dirty="0"/>
              <a:t> di euro)</a:t>
            </a:r>
          </a:p>
          <a:p>
            <a:r>
              <a:rPr lang="en-US" dirty="0" err="1"/>
              <a:t>fonte</a:t>
            </a:r>
            <a:r>
              <a:rPr lang="en-US" dirty="0"/>
              <a:t>: </a:t>
            </a:r>
            <a:r>
              <a:rPr lang="en-US" dirty="0" err="1"/>
              <a:t>bilanci</a:t>
            </a:r>
            <a:r>
              <a:rPr lang="en-US" dirty="0"/>
              <a:t> </a:t>
            </a:r>
            <a:r>
              <a:rPr lang="en-US" dirty="0" err="1"/>
              <a:t>consuntivi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7960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Giovedi' 9 luglio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3" name="Picture 2" descr="Screenshot 2015-10-15 22.01.02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75" y="924747"/>
            <a:ext cx="9144000" cy="5840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1264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Content Placeholder 5" descr="Screenshot 2015-10-15 22.15.12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15" b="5015"/>
          <a:stretch>
            <a:fillRect/>
          </a:stretch>
        </p:blipFill>
        <p:spPr>
          <a:xfrm>
            <a:off x="457200" y="1047964"/>
            <a:ext cx="8229600" cy="5429036"/>
          </a:xfr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dirty="0" smtClean="0"/>
              <a:t>Venerdì 16 Ottobre </a:t>
            </a:r>
            <a:r>
              <a:rPr lang="it-IT" dirty="0" smtClean="0"/>
              <a:t>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084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Direttori</a:t>
            </a:r>
            <a:r>
              <a:rPr lang="en-US" dirty="0" smtClean="0"/>
              <a:t> </a:t>
            </a:r>
            <a:r>
              <a:rPr lang="en-US" dirty="0" err="1" smtClean="0"/>
              <a:t>Luglio-Settembre</a:t>
            </a:r>
            <a:r>
              <a:rPr lang="en-US" dirty="0" smtClean="0"/>
              <a:t> 2015</a:t>
            </a:r>
            <a:endParaRPr lang="en-US" strike="sngStrik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3521" y="1066800"/>
            <a:ext cx="8697828" cy="5462016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dirty="0" smtClean="0"/>
              <a:t>Piano </a:t>
            </a:r>
            <a:r>
              <a:rPr lang="en-US" dirty="0" err="1" smtClean="0"/>
              <a:t>Triennale</a:t>
            </a:r>
            <a:r>
              <a:rPr lang="en-US" dirty="0" smtClean="0"/>
              <a:t> 2015-2017 in via di </a:t>
            </a:r>
            <a:r>
              <a:rPr lang="en-US" dirty="0" err="1" smtClean="0"/>
              <a:t>approvazione</a:t>
            </a:r>
            <a:endParaRPr lang="en-US" dirty="0" smtClean="0"/>
          </a:p>
          <a:p>
            <a:pPr marL="0" indent="0">
              <a:lnSpc>
                <a:spcPct val="120000"/>
              </a:lnSpc>
              <a:buNone/>
            </a:pPr>
            <a:r>
              <a:rPr lang="en-US" dirty="0" err="1" smtClean="0"/>
              <a:t>Ferroni</a:t>
            </a:r>
            <a:r>
              <a:rPr lang="en-US" dirty="0" smtClean="0"/>
              <a:t> e </a:t>
            </a:r>
            <a:r>
              <a:rPr lang="en-US" dirty="0" err="1" smtClean="0"/>
              <a:t>Gianotti</a:t>
            </a:r>
            <a:r>
              <a:rPr lang="en-US" dirty="0" smtClean="0"/>
              <a:t> </a:t>
            </a:r>
            <a:r>
              <a:rPr lang="en-US" dirty="0" err="1" smtClean="0"/>
              <a:t>hanno</a:t>
            </a:r>
            <a:r>
              <a:rPr lang="en-US" dirty="0" smtClean="0"/>
              <a:t> </a:t>
            </a:r>
            <a:r>
              <a:rPr lang="en-US" dirty="0" err="1" smtClean="0"/>
              <a:t>chiesto</a:t>
            </a:r>
            <a:r>
              <a:rPr lang="en-US" dirty="0" smtClean="0"/>
              <a:t> a </a:t>
            </a:r>
            <a:r>
              <a:rPr lang="en-US" dirty="0" err="1" smtClean="0"/>
              <a:t>governo</a:t>
            </a:r>
            <a:r>
              <a:rPr lang="en-US" dirty="0" smtClean="0"/>
              <a:t> un </a:t>
            </a:r>
            <a:r>
              <a:rPr lang="en-US" dirty="0" err="1" smtClean="0"/>
              <a:t>finanziamento</a:t>
            </a:r>
            <a:r>
              <a:rPr lang="en-US" dirty="0" smtClean="0"/>
              <a:t> extra di 50Ml per upgrade </a:t>
            </a:r>
            <a:r>
              <a:rPr lang="en-US" dirty="0" err="1" smtClean="0"/>
              <a:t>esperimenti</a:t>
            </a:r>
            <a:r>
              <a:rPr lang="en-US" dirty="0" smtClean="0"/>
              <a:t> LHC e di 10ML per </a:t>
            </a:r>
            <a:r>
              <a:rPr lang="en-US" dirty="0" err="1" smtClean="0"/>
              <a:t>collaborazione</a:t>
            </a:r>
            <a:r>
              <a:rPr lang="en-US" dirty="0" smtClean="0"/>
              <a:t> con </a:t>
            </a:r>
            <a:r>
              <a:rPr lang="en-US" dirty="0" err="1" smtClean="0"/>
              <a:t>industria</a:t>
            </a:r>
            <a:r>
              <a:rPr lang="en-US" dirty="0" smtClean="0"/>
              <a:t> per </a:t>
            </a:r>
            <a:r>
              <a:rPr lang="en-US" dirty="0" err="1" smtClean="0"/>
              <a:t>superconduttivita</a:t>
            </a:r>
            <a:r>
              <a:rPr lang="en-US" dirty="0" smtClean="0"/>
              <a:t>’.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dirty="0" smtClean="0"/>
              <a:t>In </a:t>
            </a:r>
            <a:r>
              <a:rPr lang="en-US" dirty="0" err="1" smtClean="0"/>
              <a:t>discussione</a:t>
            </a:r>
            <a:r>
              <a:rPr lang="en-US" dirty="0" smtClean="0"/>
              <a:t> piano per </a:t>
            </a:r>
            <a:r>
              <a:rPr lang="en-US" dirty="0" err="1" smtClean="0"/>
              <a:t>assunzione</a:t>
            </a:r>
            <a:r>
              <a:rPr lang="en-US" dirty="0" smtClean="0"/>
              <a:t> </a:t>
            </a:r>
            <a:r>
              <a:rPr lang="en-US" dirty="0" err="1" smtClean="0"/>
              <a:t>straordinaria</a:t>
            </a:r>
            <a:r>
              <a:rPr lang="en-US" dirty="0" smtClean="0"/>
              <a:t> </a:t>
            </a:r>
            <a:r>
              <a:rPr lang="en-US" dirty="0" err="1" smtClean="0"/>
              <a:t>ricercatori</a:t>
            </a:r>
            <a:r>
              <a:rPr lang="en-US" dirty="0" smtClean="0"/>
              <a:t>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dirty="0" smtClean="0"/>
              <a:t>Ma continua </a:t>
            </a:r>
            <a:r>
              <a:rPr lang="en-US" dirty="0" err="1" smtClean="0"/>
              <a:t>blocco</a:t>
            </a:r>
            <a:r>
              <a:rPr lang="en-US" dirty="0" smtClean="0"/>
              <a:t> </a:t>
            </a:r>
            <a:r>
              <a:rPr lang="en-US" dirty="0" err="1" smtClean="0"/>
              <a:t>personale</a:t>
            </a:r>
            <a:r>
              <a:rPr lang="en-US" dirty="0" smtClean="0"/>
              <a:t> TA per </a:t>
            </a:r>
            <a:r>
              <a:rPr lang="en-US" dirty="0" err="1" smtClean="0"/>
              <a:t>riassorbimento</a:t>
            </a:r>
            <a:r>
              <a:rPr lang="en-US" dirty="0" smtClean="0"/>
              <a:t> </a:t>
            </a:r>
            <a:r>
              <a:rPr lang="en-US" dirty="0" err="1" smtClean="0"/>
              <a:t>personale</a:t>
            </a:r>
            <a:r>
              <a:rPr lang="en-US" dirty="0" smtClean="0"/>
              <a:t> province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dirty="0" smtClean="0"/>
              <a:t>Piano </a:t>
            </a:r>
            <a:r>
              <a:rPr lang="en-US" dirty="0" err="1" smtClean="0"/>
              <a:t>Triennale</a:t>
            </a:r>
            <a:r>
              <a:rPr lang="en-US" dirty="0" smtClean="0"/>
              <a:t> a Catania , 3-4 </a:t>
            </a:r>
            <a:r>
              <a:rPr lang="en-US" dirty="0" err="1" smtClean="0"/>
              <a:t>dicembre</a:t>
            </a:r>
            <a:r>
              <a:rPr lang="en-US" dirty="0" smtClean="0"/>
              <a:t>, </a:t>
            </a:r>
            <a:r>
              <a:rPr lang="en-US" dirty="0" err="1" smtClean="0"/>
              <a:t>presso</a:t>
            </a:r>
            <a:r>
              <a:rPr lang="en-US" dirty="0" smtClean="0"/>
              <a:t> ‘le </a:t>
            </a:r>
            <a:r>
              <a:rPr lang="en-US" dirty="0" err="1" smtClean="0"/>
              <a:t>Ciminiere</a:t>
            </a:r>
            <a:r>
              <a:rPr lang="en-US" dirty="0" smtClean="0"/>
              <a:t>’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dirty="0" smtClean="0"/>
              <a:t>Di </a:t>
            </a:r>
            <a:r>
              <a:rPr lang="en-US" dirty="0" err="1" smtClean="0"/>
              <a:t>norma</a:t>
            </a:r>
            <a:r>
              <a:rPr lang="en-US" dirty="0" smtClean="0"/>
              <a:t> 10 </a:t>
            </a:r>
            <a:r>
              <a:rPr lang="en-US" dirty="0" err="1" smtClean="0"/>
              <a:t>posti</a:t>
            </a:r>
            <a:r>
              <a:rPr lang="en-US" dirty="0" smtClean="0"/>
              <a:t> , con </a:t>
            </a:r>
            <a:r>
              <a:rPr lang="en-US" dirty="0" err="1" smtClean="0"/>
              <a:t>priorita</a:t>
            </a:r>
            <a:r>
              <a:rPr lang="en-US" dirty="0" smtClean="0"/>
              <a:t>’ </a:t>
            </a:r>
            <a:r>
              <a:rPr lang="en-US" dirty="0" err="1" smtClean="0"/>
              <a:t>ai</a:t>
            </a:r>
            <a:r>
              <a:rPr lang="en-US" dirty="0" smtClean="0"/>
              <a:t> </a:t>
            </a:r>
            <a:r>
              <a:rPr lang="en-US" dirty="0" err="1" smtClean="0"/>
              <a:t>giovani</a:t>
            </a:r>
            <a:r>
              <a:rPr lang="en-US" dirty="0" smtClean="0"/>
              <a:t>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dirty="0" err="1" smtClean="0"/>
              <a:t>Freno</a:t>
            </a:r>
            <a:r>
              <a:rPr lang="en-US" dirty="0" smtClean="0"/>
              <a:t> </a:t>
            </a:r>
            <a:r>
              <a:rPr lang="en-US" dirty="0" err="1" smtClean="0"/>
              <a:t>associazioni</a:t>
            </a:r>
            <a:r>
              <a:rPr lang="en-US" dirty="0" smtClean="0"/>
              <a:t> (</a:t>
            </a:r>
            <a:r>
              <a:rPr lang="en-US" dirty="0" err="1" smtClean="0"/>
              <a:t>superata</a:t>
            </a:r>
            <a:r>
              <a:rPr lang="en-US" dirty="0" smtClean="0"/>
              <a:t> </a:t>
            </a:r>
            <a:r>
              <a:rPr lang="en-US" dirty="0" err="1" smtClean="0"/>
              <a:t>soglia</a:t>
            </a:r>
            <a:r>
              <a:rPr lang="en-US" dirty="0" smtClean="0"/>
              <a:t> 2400 </a:t>
            </a:r>
            <a:r>
              <a:rPr lang="en-US" dirty="0" err="1" smtClean="0"/>
              <a:t>unita</a:t>
            </a:r>
            <a:r>
              <a:rPr lang="en-US" dirty="0" smtClean="0"/>
              <a:t>’)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dirty="0" err="1" smtClean="0"/>
              <a:t>Chiesta</a:t>
            </a:r>
            <a:r>
              <a:rPr lang="en-US" dirty="0" smtClean="0"/>
              <a:t> </a:t>
            </a:r>
            <a:r>
              <a:rPr lang="en-US" dirty="0" err="1" smtClean="0"/>
              <a:t>ricognizione</a:t>
            </a:r>
            <a:r>
              <a:rPr lang="en-US" dirty="0" smtClean="0"/>
              <a:t> in </a:t>
            </a:r>
            <a:r>
              <a:rPr lang="en-US" dirty="0" err="1" smtClean="0"/>
              <a:t>fase</a:t>
            </a:r>
            <a:r>
              <a:rPr lang="en-US" dirty="0" smtClean="0"/>
              <a:t> di </a:t>
            </a:r>
            <a:r>
              <a:rPr lang="en-US" dirty="0" err="1" smtClean="0"/>
              <a:t>rinnovo</a:t>
            </a:r>
            <a:r>
              <a:rPr lang="en-US" dirty="0" smtClean="0"/>
              <a:t>, </a:t>
            </a:r>
            <a:r>
              <a:rPr lang="en-US" dirty="0" err="1" smtClean="0"/>
              <a:t>quindi</a:t>
            </a:r>
            <a:r>
              <a:rPr lang="en-US" dirty="0" smtClean="0"/>
              <a:t> </a:t>
            </a:r>
            <a:r>
              <a:rPr lang="en-US" dirty="0" err="1" smtClean="0"/>
              <a:t>incaricati</a:t>
            </a:r>
            <a:r>
              <a:rPr lang="en-US" dirty="0" smtClean="0"/>
              <a:t> e </a:t>
            </a:r>
            <a:r>
              <a:rPr lang="en-US" dirty="0" err="1" smtClean="0"/>
              <a:t>associati</a:t>
            </a:r>
            <a:r>
              <a:rPr lang="en-US" dirty="0" smtClean="0"/>
              <a:t> </a:t>
            </a:r>
            <a:r>
              <a:rPr lang="en-US" dirty="0" err="1" smtClean="0"/>
              <a:t>riceveranno</a:t>
            </a:r>
            <a:r>
              <a:rPr lang="en-US" dirty="0" smtClean="0"/>
              <a:t>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richiesta</a:t>
            </a:r>
            <a:r>
              <a:rPr lang="en-US" dirty="0" smtClean="0"/>
              <a:t> </a:t>
            </a:r>
            <a:r>
              <a:rPr lang="en-US" dirty="0" err="1" smtClean="0"/>
              <a:t>esplicita</a:t>
            </a:r>
            <a:r>
              <a:rPr lang="en-US" dirty="0" smtClean="0"/>
              <a:t>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dirty="0" err="1" smtClean="0"/>
              <a:t>Nuovo</a:t>
            </a:r>
            <a:r>
              <a:rPr lang="en-US" dirty="0" smtClean="0"/>
              <a:t> </a:t>
            </a:r>
            <a:r>
              <a:rPr lang="en-US" dirty="0" err="1" smtClean="0"/>
              <a:t>componente</a:t>
            </a:r>
            <a:r>
              <a:rPr lang="en-US" dirty="0" smtClean="0"/>
              <a:t> del CTS prof Laura </a:t>
            </a:r>
            <a:r>
              <a:rPr lang="en-US" dirty="0" err="1" smtClean="0"/>
              <a:t>Fabbietti</a:t>
            </a:r>
            <a:r>
              <a:rPr lang="en-US" dirty="0" smtClean="0"/>
              <a:t> (</a:t>
            </a:r>
            <a:r>
              <a:rPr lang="en-US" dirty="0" err="1" smtClean="0"/>
              <a:t>nucleare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dirty="0" smtClean="0"/>
              <a:t>Venerdì 16 Ottobre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5150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Direttori</a:t>
            </a:r>
            <a:r>
              <a:rPr lang="en-US" dirty="0" smtClean="0"/>
              <a:t> </a:t>
            </a:r>
            <a:r>
              <a:rPr lang="en-US" dirty="0" err="1" smtClean="0"/>
              <a:t>Settembre</a:t>
            </a:r>
            <a:r>
              <a:rPr lang="en-US" dirty="0" smtClean="0"/>
              <a:t> 2015</a:t>
            </a:r>
            <a:endParaRPr lang="en-US" strike="sngStrik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200" y="1066800"/>
            <a:ext cx="8534400" cy="5462016"/>
          </a:xfrm>
        </p:spPr>
        <p:txBody>
          <a:bodyPr>
            <a:normAutofit fontScale="850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dirty="0" err="1" smtClean="0">
                <a:sym typeface="Wingdings"/>
              </a:rPr>
              <a:t>Relazione</a:t>
            </a:r>
            <a:r>
              <a:rPr lang="en-US" dirty="0" smtClean="0">
                <a:sym typeface="Wingdings"/>
              </a:rPr>
              <a:t> </a:t>
            </a:r>
            <a:r>
              <a:rPr lang="en-US" dirty="0">
                <a:sym typeface="Wingdings"/>
              </a:rPr>
              <a:t>C</a:t>
            </a:r>
            <a:r>
              <a:rPr lang="en-US" dirty="0" smtClean="0">
                <a:sym typeface="Wingdings"/>
              </a:rPr>
              <a:t>laudio </a:t>
            </a:r>
            <a:r>
              <a:rPr lang="en-US" dirty="0" err="1">
                <a:sym typeface="Wingdings"/>
              </a:rPr>
              <a:t>G</a:t>
            </a:r>
            <a:r>
              <a:rPr lang="en-US" dirty="0" err="1" smtClean="0">
                <a:sym typeface="Wingdings"/>
              </a:rPr>
              <a:t>randi</a:t>
            </a:r>
            <a:r>
              <a:rPr lang="en-US" dirty="0" smtClean="0">
                <a:sym typeface="Wingdings"/>
              </a:rPr>
              <a:t> – </a:t>
            </a:r>
          </a:p>
          <a:p>
            <a:r>
              <a:rPr lang="en-US" dirty="0" err="1"/>
              <a:t>È</a:t>
            </a:r>
            <a:r>
              <a:rPr lang="en-US" dirty="0"/>
              <a:t> in </a:t>
            </a:r>
            <a:r>
              <a:rPr lang="en-US" dirty="0" err="1"/>
              <a:t>corso</a:t>
            </a:r>
            <a:r>
              <a:rPr lang="en-US" dirty="0"/>
              <a:t> un </a:t>
            </a:r>
            <a:r>
              <a:rPr lang="en-US" dirty="0" err="1"/>
              <a:t>lavoro</a:t>
            </a:r>
            <a:r>
              <a:rPr lang="en-US" dirty="0"/>
              <a:t> di </a:t>
            </a:r>
            <a:r>
              <a:rPr lang="en-US" dirty="0" err="1"/>
              <a:t>ottimizzazione</a:t>
            </a:r>
            <a:r>
              <a:rPr lang="en-US" dirty="0"/>
              <a:t> per </a:t>
            </a:r>
            <a:r>
              <a:rPr lang="en-US" dirty="0" err="1"/>
              <a:t>acquisire</a:t>
            </a:r>
            <a:r>
              <a:rPr lang="en-US" dirty="0"/>
              <a:t> </a:t>
            </a:r>
            <a:r>
              <a:rPr lang="en-US" dirty="0" err="1"/>
              <a:t>tutte</a:t>
            </a:r>
            <a:r>
              <a:rPr lang="en-US" dirty="0"/>
              <a:t> le </a:t>
            </a:r>
            <a:r>
              <a:rPr lang="en-US" dirty="0" err="1"/>
              <a:t>licenze</a:t>
            </a:r>
            <a:r>
              <a:rPr lang="en-US" dirty="0"/>
              <a:t> </a:t>
            </a:r>
            <a:r>
              <a:rPr lang="en-US" dirty="0" err="1"/>
              <a:t>necessarie</a:t>
            </a:r>
            <a:r>
              <a:rPr lang="en-US" dirty="0"/>
              <a:t> </a:t>
            </a:r>
            <a:r>
              <a:rPr lang="en-US" dirty="0" err="1"/>
              <a:t>nell’Ente</a:t>
            </a:r>
            <a:r>
              <a:rPr lang="en-US" dirty="0"/>
              <a:t> </a:t>
            </a:r>
            <a:r>
              <a:rPr lang="en-US" dirty="0" err="1"/>
              <a:t>ed</a:t>
            </a:r>
            <a:r>
              <a:rPr lang="en-US" dirty="0"/>
              <a:t> </a:t>
            </a:r>
            <a:r>
              <a:rPr lang="en-US" dirty="0" err="1"/>
              <a:t>evitare</a:t>
            </a:r>
            <a:r>
              <a:rPr lang="en-US" dirty="0"/>
              <a:t> </a:t>
            </a:r>
            <a:r>
              <a:rPr lang="en-US" dirty="0" err="1"/>
              <a:t>che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faccia</a:t>
            </a:r>
            <a:r>
              <a:rPr lang="en-US" dirty="0"/>
              <a:t> </a:t>
            </a:r>
            <a:r>
              <a:rPr lang="en-US" dirty="0" err="1"/>
              <a:t>uso</a:t>
            </a:r>
            <a:r>
              <a:rPr lang="en-US" dirty="0"/>
              <a:t> di software </a:t>
            </a:r>
            <a:r>
              <a:rPr lang="en-US" dirty="0" err="1"/>
              <a:t>illegale</a:t>
            </a:r>
            <a:r>
              <a:rPr lang="en-US" dirty="0"/>
              <a:t>. </a:t>
            </a:r>
            <a:r>
              <a:rPr lang="en-US" dirty="0" err="1" smtClean="0"/>
              <a:t>Sottolinea</a:t>
            </a:r>
            <a:r>
              <a:rPr lang="en-US" dirty="0"/>
              <a:t> </a:t>
            </a:r>
            <a:r>
              <a:rPr lang="en-US" dirty="0" err="1" smtClean="0"/>
              <a:t>l’importanza</a:t>
            </a:r>
            <a:r>
              <a:rPr lang="en-US" dirty="0" smtClean="0"/>
              <a:t> </a:t>
            </a:r>
            <a:r>
              <a:rPr lang="en-US" dirty="0"/>
              <a:t>di </a:t>
            </a:r>
            <a:r>
              <a:rPr lang="en-US" dirty="0" err="1"/>
              <a:t>poter</a:t>
            </a:r>
            <a:r>
              <a:rPr lang="en-US" dirty="0"/>
              <a:t> </a:t>
            </a:r>
            <a:r>
              <a:rPr lang="en-US" dirty="0" err="1"/>
              <a:t>disporre</a:t>
            </a:r>
            <a:r>
              <a:rPr lang="en-US" dirty="0"/>
              <a:t> </a:t>
            </a:r>
            <a:r>
              <a:rPr lang="en-US" dirty="0" err="1"/>
              <a:t>delle</a:t>
            </a:r>
            <a:r>
              <a:rPr lang="en-US" dirty="0"/>
              <a:t> </a:t>
            </a:r>
            <a:r>
              <a:rPr lang="en-US" dirty="0" err="1"/>
              <a:t>competenze</a:t>
            </a:r>
            <a:r>
              <a:rPr lang="en-US" dirty="0"/>
              <a:t> </a:t>
            </a:r>
            <a:r>
              <a:rPr lang="en-US" dirty="0" err="1"/>
              <a:t>specifiche</a:t>
            </a:r>
            <a:r>
              <a:rPr lang="en-US" dirty="0"/>
              <a:t> </a:t>
            </a:r>
            <a:r>
              <a:rPr lang="en-US" dirty="0" err="1"/>
              <a:t>sull’utilizzo</a:t>
            </a:r>
            <a:r>
              <a:rPr lang="en-US" dirty="0"/>
              <a:t> di </a:t>
            </a:r>
            <a:r>
              <a:rPr lang="en-US" dirty="0" err="1"/>
              <a:t>alcuni</a:t>
            </a:r>
            <a:r>
              <a:rPr lang="en-US" dirty="0"/>
              <a:t> software per </a:t>
            </a:r>
            <a:r>
              <a:rPr lang="en-US" dirty="0" err="1"/>
              <a:t>gestirne</a:t>
            </a:r>
            <a:r>
              <a:rPr lang="en-US" dirty="0"/>
              <a:t> al </a:t>
            </a:r>
            <a:r>
              <a:rPr lang="en-US" dirty="0" err="1"/>
              <a:t>meglio</a:t>
            </a:r>
            <a:r>
              <a:rPr lang="en-US" dirty="0"/>
              <a:t> </a:t>
            </a:r>
            <a:r>
              <a:rPr lang="en-US" dirty="0" err="1"/>
              <a:t>l’acquisto</a:t>
            </a:r>
            <a:r>
              <a:rPr lang="en-US" dirty="0"/>
              <a:t>. </a:t>
            </a:r>
            <a:r>
              <a:rPr lang="en-US" dirty="0" err="1"/>
              <a:t>L’idea</a:t>
            </a:r>
            <a:r>
              <a:rPr lang="en-US" dirty="0"/>
              <a:t> </a:t>
            </a:r>
            <a:r>
              <a:rPr lang="en-US" dirty="0" err="1"/>
              <a:t>è</a:t>
            </a:r>
            <a:r>
              <a:rPr lang="en-US" dirty="0"/>
              <a:t> </a:t>
            </a:r>
            <a:r>
              <a:rPr lang="en-US" dirty="0" err="1"/>
              <a:t>quella</a:t>
            </a:r>
            <a:r>
              <a:rPr lang="en-US" dirty="0"/>
              <a:t> di </a:t>
            </a:r>
            <a:r>
              <a:rPr lang="en-US" dirty="0" err="1"/>
              <a:t>avvalersi</a:t>
            </a:r>
            <a:r>
              <a:rPr lang="en-US" dirty="0"/>
              <a:t> </a:t>
            </a:r>
            <a:r>
              <a:rPr lang="en-US" dirty="0" smtClean="0"/>
              <a:t>di </a:t>
            </a:r>
            <a:r>
              <a:rPr lang="en-US" dirty="0"/>
              <a:t>figure </a:t>
            </a:r>
            <a:r>
              <a:rPr lang="en-US" dirty="0" err="1"/>
              <a:t>che</a:t>
            </a:r>
            <a:r>
              <a:rPr lang="en-US" dirty="0"/>
              <a:t> </a:t>
            </a:r>
            <a:r>
              <a:rPr lang="en-US" dirty="0" err="1"/>
              <a:t>saranno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referenti</a:t>
            </a:r>
            <a:r>
              <a:rPr lang="en-US" dirty="0"/>
              <a:t> </a:t>
            </a:r>
            <a:r>
              <a:rPr lang="en-US" dirty="0" err="1"/>
              <a:t>tecnici</a:t>
            </a:r>
            <a:r>
              <a:rPr lang="en-US" dirty="0"/>
              <a:t> per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contratti</a:t>
            </a:r>
            <a:r>
              <a:rPr lang="en-US" dirty="0"/>
              <a:t>.</a:t>
            </a:r>
          </a:p>
          <a:p>
            <a:r>
              <a:rPr lang="en-US" dirty="0" err="1"/>
              <a:t>È</a:t>
            </a:r>
            <a:r>
              <a:rPr lang="en-US" dirty="0"/>
              <a:t> </a:t>
            </a:r>
            <a:r>
              <a:rPr lang="en-US" dirty="0" err="1"/>
              <a:t>stato</a:t>
            </a:r>
            <a:r>
              <a:rPr lang="en-US" dirty="0"/>
              <a:t> </a:t>
            </a:r>
            <a:r>
              <a:rPr lang="en-US" dirty="0" err="1"/>
              <a:t>costituito</a:t>
            </a:r>
            <a:r>
              <a:rPr lang="en-US" dirty="0"/>
              <a:t> un </a:t>
            </a:r>
            <a:r>
              <a:rPr lang="en-US" dirty="0" err="1"/>
              <a:t>gruppo</a:t>
            </a:r>
            <a:r>
              <a:rPr lang="en-US" dirty="0"/>
              <a:t> di </a:t>
            </a:r>
            <a:r>
              <a:rPr lang="en-US" dirty="0" err="1"/>
              <a:t>lavoro</a:t>
            </a:r>
            <a:r>
              <a:rPr lang="en-US" dirty="0"/>
              <a:t> CCR </a:t>
            </a:r>
            <a:r>
              <a:rPr lang="en-US" dirty="0" err="1"/>
              <a:t>che</a:t>
            </a:r>
            <a:r>
              <a:rPr lang="en-US" dirty="0"/>
              <a:t> </a:t>
            </a:r>
            <a:r>
              <a:rPr lang="en-US" dirty="0" err="1"/>
              <a:t>collabora</a:t>
            </a:r>
            <a:r>
              <a:rPr lang="en-US" dirty="0"/>
              <a:t> col </a:t>
            </a:r>
            <a:r>
              <a:rPr lang="en-US" dirty="0" err="1"/>
              <a:t>Servizio</a:t>
            </a:r>
            <a:r>
              <a:rPr lang="en-US" dirty="0"/>
              <a:t> </a:t>
            </a:r>
            <a:r>
              <a:rPr lang="en-US" dirty="0" err="1"/>
              <a:t>legale</a:t>
            </a:r>
            <a:r>
              <a:rPr lang="en-US" dirty="0"/>
              <a:t> per </a:t>
            </a:r>
            <a:r>
              <a:rPr lang="en-US" dirty="0" err="1"/>
              <a:t>arginare</a:t>
            </a:r>
            <a:r>
              <a:rPr lang="en-US" dirty="0"/>
              <a:t> </a:t>
            </a:r>
            <a:r>
              <a:rPr lang="en-US" dirty="0" err="1"/>
              <a:t>il</a:t>
            </a:r>
            <a:r>
              <a:rPr lang="en-US" dirty="0"/>
              <a:t> </a:t>
            </a:r>
            <a:r>
              <a:rPr lang="en-US" dirty="0" err="1"/>
              <a:t>problema</a:t>
            </a:r>
            <a:r>
              <a:rPr lang="en-US" dirty="0"/>
              <a:t> </a:t>
            </a:r>
            <a:r>
              <a:rPr lang="en-US" dirty="0" err="1"/>
              <a:t>dell’uso</a:t>
            </a:r>
            <a:r>
              <a:rPr lang="en-US" dirty="0"/>
              <a:t> </a:t>
            </a:r>
            <a:r>
              <a:rPr lang="en-US" dirty="0" err="1"/>
              <a:t>improprio</a:t>
            </a:r>
            <a:r>
              <a:rPr lang="en-US" dirty="0"/>
              <a:t> </a:t>
            </a:r>
            <a:r>
              <a:rPr lang="en-US" dirty="0" err="1"/>
              <a:t>delle</a:t>
            </a:r>
            <a:r>
              <a:rPr lang="en-US" dirty="0"/>
              <a:t> </a:t>
            </a:r>
            <a:r>
              <a:rPr lang="en-US" dirty="0" err="1"/>
              <a:t>licenze</a:t>
            </a:r>
            <a:r>
              <a:rPr lang="en-US" dirty="0"/>
              <a:t>. </a:t>
            </a:r>
            <a:r>
              <a:rPr lang="en-US" dirty="0" err="1"/>
              <a:t>Viene</a:t>
            </a:r>
            <a:r>
              <a:rPr lang="en-US" dirty="0"/>
              <a:t> </a:t>
            </a:r>
            <a:r>
              <a:rPr lang="en-US" dirty="0" err="1"/>
              <a:t>chiesto</a:t>
            </a:r>
            <a:r>
              <a:rPr lang="en-US" dirty="0"/>
              <a:t> </a:t>
            </a:r>
            <a:r>
              <a:rPr lang="en-US" dirty="0" err="1"/>
              <a:t>aiuto</a:t>
            </a:r>
            <a:r>
              <a:rPr lang="en-US" dirty="0"/>
              <a:t> </a:t>
            </a:r>
            <a:r>
              <a:rPr lang="en-US" dirty="0" err="1" smtClean="0"/>
              <a:t>ai</a:t>
            </a:r>
            <a:r>
              <a:rPr lang="en-US" dirty="0"/>
              <a:t> </a:t>
            </a:r>
            <a:r>
              <a:rPr lang="en-US" dirty="0" err="1" smtClean="0"/>
              <a:t>Direttori</a:t>
            </a:r>
            <a:r>
              <a:rPr lang="en-US" dirty="0" smtClean="0"/>
              <a:t> </a:t>
            </a:r>
            <a:r>
              <a:rPr lang="en-US" dirty="0" err="1"/>
              <a:t>censire</a:t>
            </a:r>
            <a:r>
              <a:rPr lang="en-US" dirty="0"/>
              <a:t> le </a:t>
            </a:r>
            <a:r>
              <a:rPr lang="en-US" dirty="0" err="1"/>
              <a:t>esigenze</a:t>
            </a:r>
            <a:r>
              <a:rPr lang="en-US" dirty="0"/>
              <a:t> </a:t>
            </a:r>
            <a:r>
              <a:rPr lang="en-US" dirty="0" err="1"/>
              <a:t>nelle</a:t>
            </a:r>
            <a:r>
              <a:rPr lang="en-US" dirty="0"/>
              <a:t> </a:t>
            </a:r>
            <a:r>
              <a:rPr lang="en-US" dirty="0" err="1"/>
              <a:t>varie</a:t>
            </a:r>
            <a:r>
              <a:rPr lang="en-US" dirty="0"/>
              <a:t> </a:t>
            </a:r>
            <a:r>
              <a:rPr lang="en-US" dirty="0" err="1"/>
              <a:t>sedi</a:t>
            </a:r>
            <a:r>
              <a:rPr lang="en-US" dirty="0"/>
              <a:t>, </a:t>
            </a:r>
            <a:r>
              <a:rPr lang="en-US" dirty="0" err="1"/>
              <a:t>organizzare</a:t>
            </a:r>
            <a:r>
              <a:rPr lang="en-US" dirty="0"/>
              <a:t> </a:t>
            </a:r>
            <a:r>
              <a:rPr lang="en-US" dirty="0" err="1"/>
              <a:t>degli</a:t>
            </a:r>
            <a:r>
              <a:rPr lang="en-US" dirty="0"/>
              <a:t> </a:t>
            </a:r>
            <a:r>
              <a:rPr lang="en-US" dirty="0" err="1"/>
              <a:t>incontri</a:t>
            </a:r>
            <a:r>
              <a:rPr lang="en-US" dirty="0"/>
              <a:t> con </a:t>
            </a:r>
            <a:r>
              <a:rPr lang="en-US" dirty="0" err="1"/>
              <a:t>gli</a:t>
            </a:r>
            <a:r>
              <a:rPr lang="en-US" dirty="0"/>
              <a:t> </a:t>
            </a:r>
            <a:r>
              <a:rPr lang="en-US" dirty="0" err="1"/>
              <a:t>utilizzatori</a:t>
            </a:r>
            <a:r>
              <a:rPr lang="en-US" dirty="0"/>
              <a:t> </a:t>
            </a:r>
            <a:r>
              <a:rPr lang="en-US" dirty="0" err="1"/>
              <a:t>dei</a:t>
            </a:r>
            <a:r>
              <a:rPr lang="en-US" dirty="0"/>
              <a:t> </a:t>
            </a:r>
            <a:r>
              <a:rPr lang="en-US" dirty="0" err="1"/>
              <a:t>vari</a:t>
            </a:r>
            <a:r>
              <a:rPr lang="en-US" dirty="0"/>
              <a:t> </a:t>
            </a:r>
            <a:r>
              <a:rPr lang="en-US" dirty="0" err="1"/>
              <a:t>sw</a:t>
            </a:r>
            <a:r>
              <a:rPr lang="en-US" dirty="0"/>
              <a:t> e </a:t>
            </a:r>
            <a:r>
              <a:rPr lang="en-US" dirty="0" err="1"/>
              <a:t>stabilire</a:t>
            </a:r>
            <a:r>
              <a:rPr lang="en-US" dirty="0"/>
              <a:t> le </a:t>
            </a:r>
            <a:r>
              <a:rPr lang="en-US" dirty="0" err="1"/>
              <a:t>linee</a:t>
            </a:r>
            <a:r>
              <a:rPr lang="en-US" dirty="0"/>
              <a:t> </a:t>
            </a:r>
            <a:r>
              <a:rPr lang="en-US" dirty="0" err="1"/>
              <a:t>guida</a:t>
            </a:r>
            <a:r>
              <a:rPr lang="en-US" dirty="0"/>
              <a:t> per le </a:t>
            </a:r>
            <a:r>
              <a:rPr lang="en-US" dirty="0" err="1"/>
              <a:t>convenzioni</a:t>
            </a:r>
            <a:r>
              <a:rPr lang="en-US" dirty="0"/>
              <a:t> relative.</a:t>
            </a:r>
          </a:p>
          <a:p>
            <a:r>
              <a:rPr lang="en-US" dirty="0" err="1"/>
              <a:t>Riguardo</a:t>
            </a:r>
            <a:r>
              <a:rPr lang="en-US" dirty="0"/>
              <a:t> </a:t>
            </a:r>
            <a:r>
              <a:rPr lang="en-US" dirty="0" err="1"/>
              <a:t>alla</a:t>
            </a:r>
            <a:r>
              <a:rPr lang="en-US" dirty="0"/>
              <a:t> PEC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è</a:t>
            </a:r>
            <a:r>
              <a:rPr lang="en-US" dirty="0"/>
              <a:t> </a:t>
            </a:r>
            <a:r>
              <a:rPr lang="en-US" dirty="0" err="1"/>
              <a:t>avviata</a:t>
            </a:r>
            <a:r>
              <a:rPr lang="en-US" dirty="0"/>
              <a:t> </a:t>
            </a:r>
            <a:r>
              <a:rPr lang="en-US" dirty="0" err="1"/>
              <a:t>una</a:t>
            </a:r>
            <a:r>
              <a:rPr lang="en-US" dirty="0"/>
              <a:t> </a:t>
            </a:r>
            <a:r>
              <a:rPr lang="en-US" dirty="0" err="1"/>
              <a:t>indagine</a:t>
            </a:r>
            <a:r>
              <a:rPr lang="en-US" dirty="0"/>
              <a:t> per </a:t>
            </a:r>
            <a:r>
              <a:rPr lang="en-US" dirty="0" err="1"/>
              <a:t>poter</a:t>
            </a:r>
            <a:r>
              <a:rPr lang="en-US" dirty="0"/>
              <a:t> </a:t>
            </a:r>
            <a:r>
              <a:rPr lang="en-US" dirty="0" err="1"/>
              <a:t>disporre</a:t>
            </a:r>
            <a:r>
              <a:rPr lang="en-US" dirty="0"/>
              <a:t> di un </a:t>
            </a:r>
            <a:r>
              <a:rPr lang="en-US" dirty="0" err="1"/>
              <a:t>unico</a:t>
            </a:r>
            <a:r>
              <a:rPr lang="en-US" dirty="0"/>
              <a:t> </a:t>
            </a:r>
            <a:r>
              <a:rPr lang="en-US" dirty="0" err="1"/>
              <a:t>fornitore</a:t>
            </a:r>
            <a:r>
              <a:rPr lang="en-US" dirty="0"/>
              <a:t>, un </a:t>
            </a:r>
            <a:r>
              <a:rPr lang="en-US" dirty="0" err="1"/>
              <a:t>unico</a:t>
            </a:r>
            <a:r>
              <a:rPr lang="en-US" dirty="0"/>
              <a:t> </a:t>
            </a:r>
            <a:r>
              <a:rPr lang="en-US" dirty="0" err="1"/>
              <a:t>dominio</a:t>
            </a:r>
            <a:r>
              <a:rPr lang="en-US" dirty="0"/>
              <a:t> e la </a:t>
            </a:r>
            <a:r>
              <a:rPr lang="en-US" dirty="0" err="1"/>
              <a:t>gestione</a:t>
            </a:r>
            <a:r>
              <a:rPr lang="en-US" dirty="0"/>
              <a:t> da parte </a:t>
            </a:r>
            <a:r>
              <a:rPr lang="en-US" dirty="0" err="1"/>
              <a:t>della</a:t>
            </a:r>
            <a:r>
              <a:rPr lang="en-US" dirty="0"/>
              <a:t> CCR. Il provider “</a:t>
            </a:r>
            <a:r>
              <a:rPr lang="en-US" dirty="0" err="1"/>
              <a:t>Aruba</a:t>
            </a:r>
            <a:r>
              <a:rPr lang="en-US" dirty="0" err="1" smtClean="0"/>
              <a:t>”offre</a:t>
            </a:r>
            <a:r>
              <a:rPr lang="en-US" dirty="0" smtClean="0"/>
              <a:t> </a:t>
            </a:r>
            <a:r>
              <a:rPr lang="en-US" dirty="0"/>
              <a:t>al </a:t>
            </a:r>
            <a:r>
              <a:rPr lang="en-US" dirty="0" err="1"/>
              <a:t>momento</a:t>
            </a:r>
            <a:r>
              <a:rPr lang="en-US" dirty="0"/>
              <a:t> </a:t>
            </a:r>
            <a:r>
              <a:rPr lang="en-US" dirty="0" err="1"/>
              <a:t>il</a:t>
            </a:r>
            <a:r>
              <a:rPr lang="en-US" dirty="0"/>
              <a:t> </a:t>
            </a:r>
            <a:r>
              <a:rPr lang="en-US" dirty="0" err="1"/>
              <a:t>servizio</a:t>
            </a:r>
            <a:r>
              <a:rPr lang="en-US" dirty="0"/>
              <a:t> </a:t>
            </a:r>
            <a:r>
              <a:rPr lang="en-US" dirty="0" err="1"/>
              <a:t>più</a:t>
            </a:r>
            <a:r>
              <a:rPr lang="en-US" dirty="0"/>
              <a:t> </a:t>
            </a:r>
            <a:r>
              <a:rPr lang="en-US" dirty="0" err="1"/>
              <a:t>economico</a:t>
            </a:r>
            <a:r>
              <a:rPr lang="en-US" dirty="0"/>
              <a:t>, circa 3 € </a:t>
            </a:r>
            <a:r>
              <a:rPr lang="en-US" dirty="0" err="1"/>
              <a:t>l‘anno</a:t>
            </a:r>
            <a:r>
              <a:rPr lang="en-US" dirty="0"/>
              <a:t> per </a:t>
            </a:r>
            <a:r>
              <a:rPr lang="en-US" dirty="0" err="1"/>
              <a:t>singolo</a:t>
            </a:r>
            <a:r>
              <a:rPr lang="en-US" dirty="0"/>
              <a:t> </a:t>
            </a:r>
            <a:r>
              <a:rPr lang="en-US" dirty="0" err="1"/>
              <a:t>utente</a:t>
            </a:r>
            <a:r>
              <a:rPr lang="en-US" dirty="0"/>
              <a:t>. Per </a:t>
            </a:r>
            <a:r>
              <a:rPr lang="en-US" dirty="0" err="1"/>
              <a:t>quanto</a:t>
            </a:r>
            <a:r>
              <a:rPr lang="en-US" dirty="0"/>
              <a:t> </a:t>
            </a:r>
            <a:r>
              <a:rPr lang="en-US" dirty="0" err="1"/>
              <a:t>concerne</a:t>
            </a:r>
            <a:r>
              <a:rPr lang="en-US" dirty="0"/>
              <a:t> la firma </a:t>
            </a:r>
            <a:r>
              <a:rPr lang="en-US" dirty="0" err="1"/>
              <a:t>digitale</a:t>
            </a:r>
            <a:r>
              <a:rPr lang="en-US" dirty="0"/>
              <a:t> ci </a:t>
            </a:r>
            <a:r>
              <a:rPr lang="en-US" dirty="0" err="1"/>
              <a:t>si</a:t>
            </a:r>
            <a:r>
              <a:rPr lang="en-US" dirty="0"/>
              <a:t> continua ad </a:t>
            </a:r>
            <a:r>
              <a:rPr lang="en-US" dirty="0" err="1"/>
              <a:t>avvalere</a:t>
            </a:r>
            <a:r>
              <a:rPr lang="en-US" dirty="0"/>
              <a:t> del </a:t>
            </a:r>
            <a:r>
              <a:rPr lang="en-US" dirty="0" err="1"/>
              <a:t>servizio</a:t>
            </a:r>
            <a:r>
              <a:rPr lang="en-US" dirty="0"/>
              <a:t> </a:t>
            </a:r>
            <a:r>
              <a:rPr lang="en-US" dirty="0" smtClean="0"/>
              <a:t>di </a:t>
            </a:r>
            <a:r>
              <a:rPr lang="en-US" dirty="0" err="1" smtClean="0"/>
              <a:t>Postecert</a:t>
            </a:r>
            <a:r>
              <a:rPr lang="en-US" dirty="0" smtClean="0"/>
              <a:t>. Il </a:t>
            </a:r>
            <a:r>
              <a:rPr lang="en-US" dirty="0" err="1"/>
              <a:t>Presidente</a:t>
            </a:r>
            <a:r>
              <a:rPr lang="en-US" dirty="0"/>
              <a:t> </a:t>
            </a:r>
            <a:r>
              <a:rPr lang="en-US" dirty="0" err="1"/>
              <a:t>ritiene</a:t>
            </a:r>
            <a:r>
              <a:rPr lang="en-US" dirty="0"/>
              <a:t> </a:t>
            </a:r>
            <a:r>
              <a:rPr lang="en-US" dirty="0" err="1"/>
              <a:t>necessario</a:t>
            </a:r>
            <a:r>
              <a:rPr lang="en-US" dirty="0"/>
              <a:t> </a:t>
            </a:r>
            <a:r>
              <a:rPr lang="en-US" dirty="0" err="1"/>
              <a:t>che</a:t>
            </a:r>
            <a:r>
              <a:rPr lang="en-US" dirty="0"/>
              <a:t> </a:t>
            </a:r>
            <a:r>
              <a:rPr lang="en-US" dirty="0" err="1"/>
              <a:t>tutti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dipendenti</a:t>
            </a:r>
            <a:r>
              <a:rPr lang="en-US" dirty="0"/>
              <a:t> INFN </a:t>
            </a:r>
            <a:r>
              <a:rPr lang="en-US" dirty="0" err="1"/>
              <a:t>dispongano</a:t>
            </a:r>
            <a:r>
              <a:rPr lang="en-US" dirty="0"/>
              <a:t> </a:t>
            </a:r>
            <a:r>
              <a:rPr lang="en-US" dirty="0" err="1"/>
              <a:t>della</a:t>
            </a:r>
            <a:r>
              <a:rPr lang="en-US" dirty="0"/>
              <a:t> </a:t>
            </a:r>
            <a:r>
              <a:rPr lang="en-US" dirty="0" err="1"/>
              <a:t>posta</a:t>
            </a:r>
            <a:r>
              <a:rPr lang="en-US" dirty="0"/>
              <a:t> </a:t>
            </a:r>
            <a:r>
              <a:rPr lang="en-US" dirty="0" err="1"/>
              <a:t>certificata</a:t>
            </a:r>
            <a:r>
              <a:rPr lang="en-US" dirty="0"/>
              <a:t>, per la </a:t>
            </a:r>
            <a:r>
              <a:rPr lang="en-US" dirty="0" err="1"/>
              <a:t>semplificazione</a:t>
            </a:r>
            <a:r>
              <a:rPr lang="en-US" dirty="0"/>
              <a:t> </a:t>
            </a:r>
            <a:r>
              <a:rPr lang="en-US" dirty="0" err="1"/>
              <a:t>digitale</a:t>
            </a:r>
            <a:r>
              <a:rPr lang="en-US" dirty="0"/>
              <a:t> </a:t>
            </a:r>
            <a:r>
              <a:rPr lang="en-US" dirty="0" err="1"/>
              <a:t>all’interno</a:t>
            </a:r>
            <a:r>
              <a:rPr lang="en-US" dirty="0"/>
              <a:t> </a:t>
            </a:r>
            <a:r>
              <a:rPr lang="en-US" dirty="0" err="1"/>
              <a:t>dell’Istituto</a:t>
            </a:r>
            <a:r>
              <a:rPr lang="en-US" dirty="0"/>
              <a:t>.</a:t>
            </a:r>
          </a:p>
          <a:p>
            <a:r>
              <a:rPr lang="en-US" dirty="0" err="1"/>
              <a:t>Nella</a:t>
            </a:r>
            <a:r>
              <a:rPr lang="en-US" dirty="0"/>
              <a:t> </a:t>
            </a:r>
            <a:r>
              <a:rPr lang="en-US" dirty="0" err="1"/>
              <a:t>discussione</a:t>
            </a:r>
            <a:r>
              <a:rPr lang="en-US" dirty="0"/>
              <a:t> </a:t>
            </a:r>
            <a:r>
              <a:rPr lang="en-US" dirty="0" err="1"/>
              <a:t>che</a:t>
            </a:r>
            <a:r>
              <a:rPr lang="en-US" dirty="0"/>
              <a:t> segue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evidenzia</a:t>
            </a:r>
            <a:r>
              <a:rPr lang="en-US" dirty="0"/>
              <a:t> </a:t>
            </a:r>
            <a:r>
              <a:rPr lang="en-US" dirty="0" err="1"/>
              <a:t>il</a:t>
            </a:r>
            <a:r>
              <a:rPr lang="en-US" dirty="0"/>
              <a:t> </a:t>
            </a:r>
            <a:r>
              <a:rPr lang="en-US" dirty="0" err="1"/>
              <a:t>fatto</a:t>
            </a:r>
            <a:r>
              <a:rPr lang="en-US" dirty="0"/>
              <a:t> </a:t>
            </a:r>
            <a:r>
              <a:rPr lang="en-US" dirty="0" err="1"/>
              <a:t>che</a:t>
            </a:r>
            <a:r>
              <a:rPr lang="en-US" dirty="0"/>
              <a:t> per </a:t>
            </a:r>
            <a:r>
              <a:rPr lang="en-US" dirty="0" err="1"/>
              <a:t>l’INFN</a:t>
            </a:r>
            <a:r>
              <a:rPr lang="en-US" dirty="0"/>
              <a:t> non </a:t>
            </a:r>
            <a:r>
              <a:rPr lang="en-US" dirty="0" err="1"/>
              <a:t>è</a:t>
            </a:r>
            <a:r>
              <a:rPr lang="en-US" dirty="0"/>
              <a:t> </a:t>
            </a:r>
            <a:r>
              <a:rPr lang="en-US" dirty="0" err="1"/>
              <a:t>scontato</a:t>
            </a:r>
            <a:r>
              <a:rPr lang="en-US" dirty="0"/>
              <a:t> </a:t>
            </a:r>
            <a:r>
              <a:rPr lang="en-US" dirty="0" err="1"/>
              <a:t>avere</a:t>
            </a:r>
            <a:r>
              <a:rPr lang="en-US" dirty="0"/>
              <a:t> </a:t>
            </a:r>
            <a:r>
              <a:rPr lang="en-US" dirty="0" err="1"/>
              <a:t>licenze</a:t>
            </a:r>
            <a:r>
              <a:rPr lang="en-US" dirty="0"/>
              <a:t> di </a:t>
            </a:r>
            <a:r>
              <a:rPr lang="en-US" dirty="0" err="1"/>
              <a:t>tipo</a:t>
            </a:r>
            <a:r>
              <a:rPr lang="en-US" dirty="0"/>
              <a:t> educational in </a:t>
            </a:r>
            <a:r>
              <a:rPr lang="en-US" dirty="0" err="1"/>
              <a:t>quanto</a:t>
            </a:r>
            <a:r>
              <a:rPr lang="en-US" dirty="0"/>
              <a:t> </a:t>
            </a:r>
            <a:r>
              <a:rPr lang="en-US" dirty="0" err="1"/>
              <a:t>può</a:t>
            </a:r>
            <a:r>
              <a:rPr lang="en-US" dirty="0"/>
              <a:t> </a:t>
            </a:r>
            <a:r>
              <a:rPr lang="en-US" dirty="0" err="1"/>
              <a:t>capitare</a:t>
            </a:r>
            <a:r>
              <a:rPr lang="en-US" dirty="0"/>
              <a:t> </a:t>
            </a:r>
            <a:r>
              <a:rPr lang="en-US" dirty="0" err="1"/>
              <a:t>che</a:t>
            </a:r>
            <a:r>
              <a:rPr lang="en-US" dirty="0"/>
              <a:t> </a:t>
            </a:r>
            <a:r>
              <a:rPr lang="en-US" dirty="0" err="1"/>
              <a:t>dei</a:t>
            </a:r>
            <a:r>
              <a:rPr lang="en-US" dirty="0"/>
              <a:t> </a:t>
            </a:r>
            <a:r>
              <a:rPr lang="en-US" dirty="0" err="1"/>
              <a:t>prodotti</a:t>
            </a:r>
            <a:r>
              <a:rPr lang="en-US" dirty="0"/>
              <a:t> </a:t>
            </a:r>
            <a:r>
              <a:rPr lang="en-US" dirty="0" err="1" smtClean="0"/>
              <a:t>della</a:t>
            </a:r>
            <a:r>
              <a:rPr lang="en-US" dirty="0"/>
              <a:t> </a:t>
            </a:r>
            <a:r>
              <a:rPr lang="en-US" dirty="0" err="1" smtClean="0"/>
              <a:t>ricerca</a:t>
            </a:r>
            <a:r>
              <a:rPr lang="en-US" dirty="0" smtClean="0"/>
              <a:t> </a:t>
            </a:r>
            <a:r>
              <a:rPr lang="en-US" dirty="0" err="1"/>
              <a:t>vengano</a:t>
            </a:r>
            <a:r>
              <a:rPr lang="en-US" dirty="0"/>
              <a:t> poi </a:t>
            </a:r>
            <a:r>
              <a:rPr lang="en-US" dirty="0" err="1"/>
              <a:t>commercializzati</a:t>
            </a:r>
            <a:r>
              <a:rPr lang="en-US" dirty="0"/>
              <a:t>. Si </a:t>
            </a:r>
            <a:r>
              <a:rPr lang="en-US" dirty="0" err="1"/>
              <a:t>evidenzia</a:t>
            </a:r>
            <a:r>
              <a:rPr lang="en-US" dirty="0"/>
              <a:t> </a:t>
            </a:r>
            <a:r>
              <a:rPr lang="en-US" dirty="0" err="1"/>
              <a:t>anche</a:t>
            </a:r>
            <a:r>
              <a:rPr lang="en-US" dirty="0"/>
              <a:t> </a:t>
            </a:r>
            <a:r>
              <a:rPr lang="en-US" dirty="0" err="1"/>
              <a:t>l’opportunità</a:t>
            </a:r>
            <a:r>
              <a:rPr lang="en-US" dirty="0"/>
              <a:t> di far </a:t>
            </a:r>
            <a:r>
              <a:rPr lang="en-US" dirty="0" err="1"/>
              <a:t>sottoscrivere</a:t>
            </a:r>
            <a:r>
              <a:rPr lang="en-US" dirty="0"/>
              <a:t> </a:t>
            </a:r>
            <a:r>
              <a:rPr lang="en-US" dirty="0" err="1"/>
              <a:t>ai</a:t>
            </a:r>
            <a:r>
              <a:rPr lang="en-US" dirty="0"/>
              <a:t> </a:t>
            </a:r>
            <a:r>
              <a:rPr lang="en-US" dirty="0" err="1"/>
              <a:t>dipendenti</a:t>
            </a:r>
            <a:r>
              <a:rPr lang="en-US" dirty="0"/>
              <a:t> </a:t>
            </a:r>
            <a:r>
              <a:rPr lang="en-US" dirty="0" err="1"/>
              <a:t>una</a:t>
            </a:r>
            <a:r>
              <a:rPr lang="en-US" dirty="0"/>
              <a:t> </a:t>
            </a:r>
            <a:r>
              <a:rPr lang="en-US" dirty="0" err="1"/>
              <a:t>dichiarazione</a:t>
            </a:r>
            <a:r>
              <a:rPr lang="en-US" dirty="0"/>
              <a:t> di </a:t>
            </a:r>
            <a:r>
              <a:rPr lang="en-US" dirty="0" err="1"/>
              <a:t>presa</a:t>
            </a:r>
            <a:r>
              <a:rPr lang="en-US" dirty="0"/>
              <a:t> di </a:t>
            </a:r>
            <a:r>
              <a:rPr lang="en-US" dirty="0" err="1"/>
              <a:t>responsabilità</a:t>
            </a:r>
            <a:r>
              <a:rPr lang="en-US" dirty="0"/>
              <a:t> </a:t>
            </a:r>
            <a:r>
              <a:rPr lang="en-US" dirty="0" err="1" smtClean="0"/>
              <a:t>nell’uso</a:t>
            </a:r>
            <a:r>
              <a:rPr lang="en-US" dirty="0"/>
              <a:t> </a:t>
            </a:r>
            <a:r>
              <a:rPr lang="en-US" dirty="0" err="1" smtClean="0"/>
              <a:t>dei</a:t>
            </a:r>
            <a:r>
              <a:rPr lang="en-US" dirty="0" smtClean="0"/>
              <a:t> </a:t>
            </a:r>
            <a:r>
              <a:rPr lang="en-US" dirty="0"/>
              <a:t>software, in </a:t>
            </a:r>
            <a:r>
              <a:rPr lang="en-US" dirty="0" err="1"/>
              <a:t>modo</a:t>
            </a:r>
            <a:r>
              <a:rPr lang="en-US" dirty="0"/>
              <a:t> da </a:t>
            </a:r>
            <a:r>
              <a:rPr lang="en-US" dirty="0" err="1"/>
              <a:t>evitare</a:t>
            </a:r>
            <a:r>
              <a:rPr lang="en-US" dirty="0"/>
              <a:t> </a:t>
            </a:r>
            <a:r>
              <a:rPr lang="en-US" dirty="0" err="1"/>
              <a:t>che</a:t>
            </a:r>
            <a:r>
              <a:rPr lang="en-US" dirty="0"/>
              <a:t> </a:t>
            </a:r>
            <a:r>
              <a:rPr lang="en-US" dirty="0" err="1"/>
              <a:t>l’Ente</a:t>
            </a:r>
            <a:r>
              <a:rPr lang="en-US" dirty="0"/>
              <a:t> </a:t>
            </a:r>
            <a:r>
              <a:rPr lang="en-US" dirty="0" err="1"/>
              <a:t>sia</a:t>
            </a:r>
            <a:r>
              <a:rPr lang="en-US" dirty="0"/>
              <a:t> </a:t>
            </a:r>
            <a:r>
              <a:rPr lang="en-US" dirty="0" err="1"/>
              <a:t>responsabile</a:t>
            </a:r>
            <a:r>
              <a:rPr lang="en-US" dirty="0"/>
              <a:t> di </a:t>
            </a:r>
            <a:r>
              <a:rPr lang="en-US" dirty="0" err="1"/>
              <a:t>danno</a:t>
            </a:r>
            <a:r>
              <a:rPr lang="en-US" dirty="0"/>
              <a:t> </a:t>
            </a:r>
            <a:r>
              <a:rPr lang="en-US" dirty="0" err="1"/>
              <a:t>erariale</a:t>
            </a:r>
            <a:r>
              <a:rPr lang="en-US" dirty="0"/>
              <a:t> in </a:t>
            </a:r>
            <a:r>
              <a:rPr lang="en-US" dirty="0" err="1"/>
              <a:t>caso</a:t>
            </a:r>
            <a:r>
              <a:rPr lang="en-US" dirty="0"/>
              <a:t> di </a:t>
            </a:r>
            <a:r>
              <a:rPr lang="en-US" dirty="0" err="1"/>
              <a:t>infrazioni</a:t>
            </a:r>
            <a:r>
              <a:rPr lang="en-US" dirty="0"/>
              <a:t> </a:t>
            </a:r>
            <a:r>
              <a:rPr lang="en-US" dirty="0" err="1"/>
              <a:t>gravi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 smtClean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dirty="0" err="1" smtClean="0">
                <a:sym typeface="Wingdings"/>
              </a:rPr>
              <a:t>Organizzazione</a:t>
            </a:r>
            <a:r>
              <a:rPr lang="en-US" dirty="0" smtClean="0">
                <a:sym typeface="Wingdings"/>
              </a:rPr>
              <a:t> CNAF, TIFPA, e </a:t>
            </a:r>
            <a:r>
              <a:rPr lang="en-US" dirty="0" err="1" smtClean="0">
                <a:sym typeface="Wingdings"/>
              </a:rPr>
              <a:t>prospettive</a:t>
            </a:r>
            <a:r>
              <a:rPr lang="en-US" dirty="0" smtClean="0">
                <a:sym typeface="Wingdings"/>
              </a:rPr>
              <a:t> LNF</a:t>
            </a:r>
            <a:endParaRPr lang="en-US" dirty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dirty="0">
              <a:sym typeface="Wingdings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dirty="0" smtClean="0"/>
              <a:t>Venerdì 16 Ottobre </a:t>
            </a:r>
            <a:r>
              <a:rPr lang="it-IT" dirty="0" smtClean="0"/>
              <a:t>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7745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Direttivo</a:t>
            </a:r>
            <a:r>
              <a:rPr lang="en-US" dirty="0"/>
              <a:t> </a:t>
            </a:r>
            <a:r>
              <a:rPr lang="en-US" dirty="0" err="1" smtClean="0"/>
              <a:t>Luglio</a:t>
            </a:r>
            <a:r>
              <a:rPr lang="en-US" dirty="0" smtClean="0"/>
              <a:t> 2015</a:t>
            </a:r>
            <a:endParaRPr lang="en-US" strike="sngStrik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200" y="1066800"/>
            <a:ext cx="8534400" cy="5462016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dirty="0" err="1" smtClean="0"/>
              <a:t>Nuovi</a:t>
            </a:r>
            <a:r>
              <a:rPr lang="en-US" dirty="0" smtClean="0"/>
              <a:t> </a:t>
            </a:r>
            <a:r>
              <a:rPr lang="en-US" dirty="0" err="1" smtClean="0"/>
              <a:t>Direttori</a:t>
            </a:r>
            <a:r>
              <a:rPr lang="en-US" dirty="0" smtClean="0"/>
              <a:t>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dirty="0" smtClean="0"/>
              <a:t>Catania </a:t>
            </a:r>
            <a:r>
              <a:rPr lang="en-US" dirty="0" err="1"/>
              <a:t>p</a:t>
            </a:r>
            <a:r>
              <a:rPr lang="en-US" dirty="0" err="1" smtClean="0"/>
              <a:t>rof.Insolia</a:t>
            </a:r>
            <a:endParaRPr lang="en-US" dirty="0" smtClean="0"/>
          </a:p>
          <a:p>
            <a:pPr marL="0" indent="0">
              <a:lnSpc>
                <a:spcPct val="120000"/>
              </a:lnSpc>
              <a:buNone/>
            </a:pPr>
            <a:r>
              <a:rPr lang="en-US" dirty="0" smtClean="0"/>
              <a:t>Perugia prof.</a:t>
            </a:r>
            <a:r>
              <a:rPr lang="en-US" dirty="0"/>
              <a:t> </a:t>
            </a:r>
            <a:r>
              <a:rPr lang="en-US" dirty="0" err="1" smtClean="0"/>
              <a:t>Busso</a:t>
            </a:r>
            <a:endParaRPr lang="en-US" dirty="0" smtClean="0"/>
          </a:p>
          <a:p>
            <a:pPr marL="0" indent="0">
              <a:lnSpc>
                <a:spcPct val="120000"/>
              </a:lnSpc>
              <a:buNone/>
            </a:pPr>
            <a:r>
              <a:rPr lang="en-US" dirty="0" smtClean="0"/>
              <a:t>Roma Tor </a:t>
            </a:r>
            <a:r>
              <a:rPr lang="en-US" dirty="0" err="1" smtClean="0"/>
              <a:t>Vergata</a:t>
            </a:r>
            <a:r>
              <a:rPr lang="en-US" dirty="0" smtClean="0"/>
              <a:t> prof. A. Di </a:t>
            </a:r>
            <a:r>
              <a:rPr lang="en-US" dirty="0" err="1" smtClean="0"/>
              <a:t>Ciaccio</a:t>
            </a:r>
            <a:endParaRPr lang="en-US" dirty="0" smtClean="0"/>
          </a:p>
          <a:p>
            <a:pPr marL="0" indent="0">
              <a:lnSpc>
                <a:spcPct val="120000"/>
              </a:lnSpc>
              <a:buNone/>
            </a:pPr>
            <a:r>
              <a:rPr lang="en-US" dirty="0" err="1" smtClean="0"/>
              <a:t>Presidente</a:t>
            </a:r>
            <a:r>
              <a:rPr lang="en-US" dirty="0" smtClean="0"/>
              <a:t> in </a:t>
            </a:r>
            <a:r>
              <a:rPr lang="en-US" dirty="0" err="1" smtClean="0"/>
              <a:t>particolare</a:t>
            </a:r>
            <a:r>
              <a:rPr lang="en-US" dirty="0" smtClean="0"/>
              <a:t> </a:t>
            </a:r>
            <a:r>
              <a:rPr lang="en-US" dirty="0" err="1" smtClean="0"/>
              <a:t>ringrazia</a:t>
            </a:r>
            <a:r>
              <a:rPr lang="en-US" dirty="0"/>
              <a:t> </a:t>
            </a:r>
            <a:r>
              <a:rPr lang="en-US" dirty="0" err="1" smtClean="0"/>
              <a:t>alla</a:t>
            </a:r>
            <a:r>
              <a:rPr lang="en-US" dirty="0" smtClean="0"/>
              <a:t> fine del </a:t>
            </a:r>
            <a:r>
              <a:rPr lang="en-US" dirty="0" err="1" smtClean="0"/>
              <a:t>mandato</a:t>
            </a:r>
            <a:r>
              <a:rPr lang="en-US" dirty="0" smtClean="0"/>
              <a:t> Paolo Valente , Angela </a:t>
            </a:r>
            <a:r>
              <a:rPr lang="en-US" dirty="0" err="1" smtClean="0"/>
              <a:t>Bracco</a:t>
            </a:r>
            <a:r>
              <a:rPr lang="en-US" dirty="0" smtClean="0"/>
              <a:t> e Paolo </a:t>
            </a:r>
            <a:r>
              <a:rPr lang="en-US" dirty="0" err="1" smtClean="0"/>
              <a:t>Bonifazi</a:t>
            </a:r>
            <a:r>
              <a:rPr lang="en-US" dirty="0" smtClean="0"/>
              <a:t>  e Umberto </a:t>
            </a:r>
            <a:r>
              <a:rPr lang="en-US" dirty="0" err="1" smtClean="0"/>
              <a:t>Dosselli</a:t>
            </a:r>
            <a:r>
              <a:rPr lang="en-US" dirty="0" smtClean="0"/>
              <a:t> , </a:t>
            </a:r>
            <a:r>
              <a:rPr lang="en-US" dirty="0" err="1" smtClean="0"/>
              <a:t>che</a:t>
            </a:r>
            <a:r>
              <a:rPr lang="en-US" dirty="0" smtClean="0"/>
              <a:t> </a:t>
            </a:r>
            <a:r>
              <a:rPr lang="en-US" dirty="0" err="1" smtClean="0"/>
              <a:t>diventa</a:t>
            </a:r>
            <a:r>
              <a:rPr lang="en-US" dirty="0" smtClean="0"/>
              <a:t> </a:t>
            </a:r>
            <a:r>
              <a:rPr lang="en-US" dirty="0" err="1" smtClean="0"/>
              <a:t>attache</a:t>
            </a:r>
            <a:r>
              <a:rPr lang="en-US" dirty="0" smtClean="0"/>
              <a:t>’ scientific a </a:t>
            </a:r>
            <a:r>
              <a:rPr lang="en-US" dirty="0" err="1" smtClean="0"/>
              <a:t>Ginevra</a:t>
            </a:r>
            <a:endParaRPr lang="en-US" dirty="0" smtClean="0"/>
          </a:p>
          <a:p>
            <a:pPr marL="0" indent="0">
              <a:lnSpc>
                <a:spcPct val="120000"/>
              </a:lnSpc>
              <a:buNone/>
            </a:pPr>
            <a:endParaRPr lang="en-US" dirty="0"/>
          </a:p>
          <a:p>
            <a:pPr marL="0" indent="0">
              <a:lnSpc>
                <a:spcPct val="120000"/>
              </a:lnSpc>
              <a:buNone/>
            </a:pPr>
            <a:r>
              <a:rPr lang="en-US" dirty="0" err="1" smtClean="0"/>
              <a:t>Direttore</a:t>
            </a:r>
            <a:r>
              <a:rPr lang="en-US" dirty="0" smtClean="0"/>
              <a:t> di Lecce – </a:t>
            </a:r>
            <a:r>
              <a:rPr lang="en-US" dirty="0" err="1" smtClean="0"/>
              <a:t>il</a:t>
            </a:r>
            <a:r>
              <a:rPr lang="en-US" dirty="0" smtClean="0"/>
              <a:t> </a:t>
            </a:r>
            <a:r>
              <a:rPr lang="en-US" dirty="0" err="1" smtClean="0"/>
              <a:t>candidato</a:t>
            </a:r>
            <a:r>
              <a:rPr lang="en-US" dirty="0" smtClean="0"/>
              <a:t> </a:t>
            </a:r>
            <a:r>
              <a:rPr lang="en-US" dirty="0" err="1" smtClean="0"/>
              <a:t>proposto</a:t>
            </a:r>
            <a:r>
              <a:rPr lang="en-US" dirty="0" smtClean="0"/>
              <a:t> non </a:t>
            </a:r>
            <a:r>
              <a:rPr lang="en-US" dirty="0" err="1" smtClean="0"/>
              <a:t>ottiene</a:t>
            </a:r>
            <a:r>
              <a:rPr lang="en-US" dirty="0" smtClean="0"/>
              <a:t> la </a:t>
            </a:r>
            <a:r>
              <a:rPr lang="en-US" dirty="0" err="1" smtClean="0"/>
              <a:t>fiducia</a:t>
            </a:r>
            <a:r>
              <a:rPr lang="en-US" dirty="0" smtClean="0"/>
              <a:t> del CD e la </a:t>
            </a:r>
            <a:r>
              <a:rPr lang="en-US" dirty="0" err="1" smtClean="0"/>
              <a:t>sezione</a:t>
            </a:r>
            <a:r>
              <a:rPr lang="en-US" dirty="0" smtClean="0"/>
              <a:t> e’ </a:t>
            </a:r>
            <a:r>
              <a:rPr lang="en-US" dirty="0" err="1" smtClean="0"/>
              <a:t>invitata</a:t>
            </a:r>
            <a:r>
              <a:rPr lang="en-US" dirty="0" smtClean="0"/>
              <a:t> a </a:t>
            </a:r>
            <a:r>
              <a:rPr lang="en-US" dirty="0" err="1" smtClean="0"/>
              <a:t>rifare</a:t>
            </a:r>
            <a:r>
              <a:rPr lang="en-US" dirty="0" smtClean="0"/>
              <a:t> le </a:t>
            </a:r>
            <a:r>
              <a:rPr lang="en-US" dirty="0" err="1" smtClean="0"/>
              <a:t>elezioni</a:t>
            </a:r>
            <a:r>
              <a:rPr lang="en-US" dirty="0" smtClean="0"/>
              <a:t>, </a:t>
            </a:r>
            <a:r>
              <a:rPr lang="en-US" dirty="0" err="1" smtClean="0"/>
              <a:t>aperte</a:t>
            </a:r>
            <a:r>
              <a:rPr lang="en-US" dirty="0" smtClean="0"/>
              <a:t> a </a:t>
            </a:r>
            <a:r>
              <a:rPr lang="en-US" dirty="0" err="1" smtClean="0"/>
              <a:t>tutti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dirigenti</a:t>
            </a:r>
            <a:r>
              <a:rPr lang="en-US" dirty="0" smtClean="0"/>
              <a:t> </a:t>
            </a:r>
            <a:r>
              <a:rPr lang="en-US" dirty="0" err="1" smtClean="0"/>
              <a:t>ricerca</a:t>
            </a:r>
            <a:r>
              <a:rPr lang="en-US" dirty="0" smtClean="0"/>
              <a:t> e PO con </a:t>
            </a:r>
            <a:r>
              <a:rPr lang="en-US" dirty="0" err="1" smtClean="0"/>
              <a:t>incarico</a:t>
            </a:r>
            <a:r>
              <a:rPr lang="en-US" dirty="0" smtClean="0"/>
              <a:t> di </a:t>
            </a:r>
            <a:r>
              <a:rPr lang="en-US" dirty="0" err="1" smtClean="0"/>
              <a:t>ricerca</a:t>
            </a:r>
            <a:r>
              <a:rPr lang="en-US" dirty="0" smtClean="0"/>
              <a:t>.</a:t>
            </a:r>
            <a:endParaRPr lang="en-US" dirty="0" smtClean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dirty="0" err="1" smtClean="0">
                <a:sym typeface="Wingdings"/>
              </a:rPr>
              <a:t>Rinnovato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direttore</a:t>
            </a:r>
            <a:r>
              <a:rPr lang="en-US" dirty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Padova</a:t>
            </a:r>
            <a:r>
              <a:rPr lang="en-US" dirty="0" smtClean="0">
                <a:sym typeface="Wingdings"/>
              </a:rPr>
              <a:t> (</a:t>
            </a:r>
            <a:r>
              <a:rPr lang="en-US" dirty="0" err="1" smtClean="0">
                <a:sym typeface="Wingdings"/>
              </a:rPr>
              <a:t>Mezzetto</a:t>
            </a:r>
            <a:r>
              <a:rPr lang="en-US" dirty="0" smtClean="0">
                <a:sym typeface="Wingdings"/>
              </a:rPr>
              <a:t>)</a:t>
            </a:r>
          </a:p>
          <a:p>
            <a:pPr marL="0" indent="0">
              <a:lnSpc>
                <a:spcPct val="120000"/>
              </a:lnSpc>
              <a:buNone/>
            </a:pPr>
            <a:endParaRPr lang="en-US" dirty="0" smtClean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dirty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dirty="0">
              <a:sym typeface="Wingdings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Giovedi' 9 luglio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673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Direttivo</a:t>
            </a:r>
            <a:r>
              <a:rPr lang="en-US" dirty="0"/>
              <a:t> </a:t>
            </a:r>
            <a:r>
              <a:rPr lang="en-US" dirty="0" err="1"/>
              <a:t>Luglio</a:t>
            </a:r>
            <a:r>
              <a:rPr lang="en-US" dirty="0"/>
              <a:t> 2015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24747"/>
            <a:ext cx="8229600" cy="5552253"/>
          </a:xfrm>
        </p:spPr>
        <p:txBody>
          <a:bodyPr>
            <a:normAutofit fontScale="77500" lnSpcReduction="20000"/>
          </a:bodyPr>
          <a:lstStyle/>
          <a:p>
            <a:r>
              <a:rPr lang="en-US" dirty="0" err="1" smtClean="0"/>
              <a:t>Approvati</a:t>
            </a:r>
            <a:r>
              <a:rPr lang="en-US" dirty="0" smtClean="0"/>
              <a:t> </a:t>
            </a:r>
            <a:r>
              <a:rPr lang="en-US" dirty="0" err="1" smtClean="0"/>
              <a:t>concorsi</a:t>
            </a:r>
            <a:r>
              <a:rPr lang="en-US" dirty="0" smtClean="0"/>
              <a:t> I </a:t>
            </a:r>
            <a:r>
              <a:rPr lang="en-US" dirty="0" err="1" smtClean="0"/>
              <a:t>livello</a:t>
            </a:r>
            <a:endParaRPr lang="en-US" dirty="0" smtClean="0"/>
          </a:p>
          <a:p>
            <a:r>
              <a:rPr lang="en-US" dirty="0" err="1" smtClean="0"/>
              <a:t>Dirigenti</a:t>
            </a:r>
            <a:r>
              <a:rPr lang="en-US" dirty="0" smtClean="0"/>
              <a:t> </a:t>
            </a:r>
            <a:r>
              <a:rPr lang="en-US" dirty="0"/>
              <a:t>di </a:t>
            </a:r>
            <a:r>
              <a:rPr lang="en-US" dirty="0" err="1"/>
              <a:t>Ricerca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 </a:t>
            </a:r>
            <a:r>
              <a:rPr lang="en-US" dirty="0" err="1"/>
              <a:t>vincitori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ANTINORI  Federico   </a:t>
            </a:r>
            <a:r>
              <a:rPr lang="en-US" dirty="0" err="1"/>
              <a:t>Padova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NISATI  </a:t>
            </a:r>
            <a:r>
              <a:rPr lang="en-US" dirty="0" err="1"/>
              <a:t>Aleandro</a:t>
            </a:r>
            <a:r>
              <a:rPr lang="en-US" dirty="0"/>
              <a:t>         Roma </a:t>
            </a:r>
            <a:br>
              <a:rPr lang="en-US" dirty="0"/>
            </a:br>
            <a:r>
              <a:rPr lang="en-US" dirty="0"/>
              <a:t>PICCININI  </a:t>
            </a:r>
            <a:r>
              <a:rPr lang="en-US" dirty="0" err="1"/>
              <a:t>Fulvio</a:t>
            </a:r>
            <a:r>
              <a:rPr lang="en-US" dirty="0"/>
              <a:t>        Pavia </a:t>
            </a:r>
            <a:br>
              <a:rPr lang="en-US" dirty="0"/>
            </a:br>
            <a:r>
              <a:rPr lang="en-US" dirty="0"/>
              <a:t>PREVITALI  </a:t>
            </a:r>
            <a:r>
              <a:rPr lang="en-US" dirty="0" err="1"/>
              <a:t>Ezio</a:t>
            </a:r>
            <a:r>
              <a:rPr lang="en-US" dirty="0"/>
              <a:t>           Milano  </a:t>
            </a:r>
            <a:r>
              <a:rPr lang="en-US" dirty="0" err="1"/>
              <a:t>Bicocca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 err="1"/>
              <a:t>idonei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PALLA  </a:t>
            </a:r>
            <a:r>
              <a:rPr lang="en-US" dirty="0" err="1"/>
              <a:t>Fabrizio</a:t>
            </a:r>
            <a:r>
              <a:rPr lang="en-US" dirty="0"/>
              <a:t>                  Pisa </a:t>
            </a:r>
            <a:br>
              <a:rPr lang="en-US" dirty="0"/>
            </a:br>
            <a:r>
              <a:rPr lang="en-US" dirty="0"/>
              <a:t>PASSSALEVA  Giovanni    Firenze </a:t>
            </a:r>
            <a:br>
              <a:rPr lang="en-US" dirty="0"/>
            </a:br>
            <a:r>
              <a:rPr lang="en-US" dirty="0"/>
              <a:t>ROSSI  </a:t>
            </a:r>
            <a:r>
              <a:rPr lang="en-US" dirty="0" err="1"/>
              <a:t>Patrizia</a:t>
            </a:r>
            <a:r>
              <a:rPr lang="en-US" dirty="0"/>
              <a:t>                  LNF </a:t>
            </a:r>
            <a:br>
              <a:rPr lang="en-US" dirty="0"/>
            </a:br>
            <a:r>
              <a:rPr lang="en-US" dirty="0"/>
              <a:t>VISSANI  Francesco         LNGS 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 err="1"/>
              <a:t>Dirigente</a:t>
            </a:r>
            <a:r>
              <a:rPr lang="en-US" dirty="0"/>
              <a:t> </a:t>
            </a:r>
            <a:r>
              <a:rPr lang="en-US" dirty="0" err="1"/>
              <a:t>Tecnologo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 err="1"/>
              <a:t>vincitori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BIAGINI  Maria  </a:t>
            </a:r>
            <a:r>
              <a:rPr lang="en-US" dirty="0" err="1"/>
              <a:t>Enrica</a:t>
            </a:r>
            <a:r>
              <a:rPr lang="en-US" dirty="0"/>
              <a:t> </a:t>
            </a:r>
            <a:r>
              <a:rPr lang="en-US" dirty="0" smtClean="0"/>
              <a:t>	 </a:t>
            </a:r>
            <a:r>
              <a:rPr lang="en-US" dirty="0"/>
              <a:t>LNF </a:t>
            </a:r>
            <a:br>
              <a:rPr lang="en-US" dirty="0"/>
            </a:br>
            <a:r>
              <a:rPr lang="en-US" dirty="0"/>
              <a:t>RIFUGGIATO  </a:t>
            </a:r>
            <a:r>
              <a:rPr lang="en-US" dirty="0" err="1"/>
              <a:t>Danilo</a:t>
            </a:r>
            <a:r>
              <a:rPr lang="en-US" dirty="0"/>
              <a:t>      LNS 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 err="1"/>
              <a:t>idonei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DELL'AGNELLO  Simone  LNF </a:t>
            </a:r>
            <a:br>
              <a:rPr lang="en-US" dirty="0"/>
            </a:br>
            <a:r>
              <a:rPr lang="en-US" dirty="0"/>
              <a:t>MARGOTTI  </a:t>
            </a:r>
            <a:r>
              <a:rPr lang="en-US" dirty="0" err="1"/>
              <a:t>Anselmo</a:t>
            </a:r>
            <a:r>
              <a:rPr lang="en-US" dirty="0"/>
              <a:t>       BO </a:t>
            </a:r>
            <a:br>
              <a:rPr lang="en-US" dirty="0"/>
            </a:br>
            <a:r>
              <a:rPr lang="en-US" dirty="0"/>
              <a:t>RIVETTI  Angelo                TO </a:t>
            </a:r>
            <a:br>
              <a:rPr lang="en-US" dirty="0"/>
            </a:br>
            <a:r>
              <a:rPr lang="en-US" dirty="0"/>
              <a:t>SERRA  Marco                    ROMA </a:t>
            </a:r>
            <a:br>
              <a:rPr lang="en-US" dirty="0"/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Giovedi' 9 luglio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249424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Pixel">
      <a:dk1>
        <a:srgbClr val="103154"/>
      </a:dk1>
      <a:lt1>
        <a:srgbClr val="FFFFFF"/>
      </a:lt1>
      <a:dk2>
        <a:srgbClr val="00BFC3"/>
      </a:dk2>
      <a:lt2>
        <a:srgbClr val="0096FF"/>
      </a:lt2>
      <a:accent1>
        <a:srgbClr val="FF7F01"/>
      </a:accent1>
      <a:accent2>
        <a:srgbClr val="F1B015"/>
      </a:accent2>
      <a:accent3>
        <a:srgbClr val="FBEC85"/>
      </a:accent3>
      <a:accent4>
        <a:srgbClr val="D2C2F1"/>
      </a:accent4>
      <a:accent5>
        <a:srgbClr val="DA5AF4"/>
      </a:accent5>
      <a:accent6>
        <a:srgbClr val="9D09D1"/>
      </a:accent6>
      <a:hlink>
        <a:srgbClr val="1286C9"/>
      </a:hlink>
      <a:folHlink>
        <a:srgbClr val="A8C2E7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15646</TotalTime>
  <Words>1492</Words>
  <Application>Microsoft Office PowerPoint</Application>
  <PresentationFormat>Presentazione su schermo (4:3)</PresentationFormat>
  <Paragraphs>226</Paragraphs>
  <Slides>19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19</vt:i4>
      </vt:variant>
    </vt:vector>
  </HeadingPairs>
  <TitlesOfParts>
    <vt:vector size="24" baseType="lpstr">
      <vt:lpstr>ＭＳ Ｐゴシック</vt:lpstr>
      <vt:lpstr>Arial</vt:lpstr>
      <vt:lpstr>Calibri</vt:lpstr>
      <vt:lpstr>Wingdings</vt:lpstr>
      <vt:lpstr>Clarity</vt:lpstr>
      <vt:lpstr>Cds Ottobre 2015</vt:lpstr>
      <vt:lpstr>Direttori Luglio-Settembre 2015</vt:lpstr>
      <vt:lpstr> Bilancio 2015</vt:lpstr>
      <vt:lpstr>Presentazione standard di PowerPoint</vt:lpstr>
      <vt:lpstr>Presentazione standard di PowerPoint</vt:lpstr>
      <vt:lpstr>Direttori Luglio-Settembre 2015</vt:lpstr>
      <vt:lpstr>Direttori Settembre 2015</vt:lpstr>
      <vt:lpstr>Direttivo Luglio 2015</vt:lpstr>
      <vt:lpstr>Direttivo Luglio 2015</vt:lpstr>
      <vt:lpstr>Delibere Luglio</vt:lpstr>
      <vt:lpstr>Direttivo Settembre 2015</vt:lpstr>
      <vt:lpstr>Piano Triennale 2016-18 - Catania</vt:lpstr>
      <vt:lpstr>Delibere Settembre</vt:lpstr>
      <vt:lpstr>Notizie Locali</vt:lpstr>
      <vt:lpstr>Notizie Locali</vt:lpstr>
      <vt:lpstr>Notizie Locali</vt:lpstr>
      <vt:lpstr>Notizie Locali</vt:lpstr>
      <vt:lpstr>Di scorta</vt:lpstr>
      <vt:lpstr>Concorsi si, Concorsi no, Concorsi vedremo..</vt:lpstr>
    </vt:vector>
  </TitlesOfParts>
  <Company>INFN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Cds luglio 2012</dc:title>
  <dc:creator>Chiara Meroni</dc:creator>
  <cp:lastModifiedBy>Monica Palma</cp:lastModifiedBy>
  <cp:revision>448</cp:revision>
  <cp:lastPrinted>2015-04-20T11:03:00Z</cp:lastPrinted>
  <dcterms:created xsi:type="dcterms:W3CDTF">2012-07-01T07:42:44Z</dcterms:created>
  <dcterms:modified xsi:type="dcterms:W3CDTF">2015-10-21T13:11:41Z</dcterms:modified>
</cp:coreProperties>
</file>