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2" r:id="rId3"/>
    <p:sldId id="374" r:id="rId4"/>
    <p:sldId id="375" r:id="rId5"/>
    <p:sldId id="376" r:id="rId6"/>
    <p:sldId id="368" r:id="rId7"/>
    <p:sldId id="373" r:id="rId8"/>
    <p:sldId id="360" r:id="rId9"/>
    <p:sldId id="365" r:id="rId10"/>
    <p:sldId id="357" r:id="rId11"/>
    <p:sldId id="367" r:id="rId12"/>
    <p:sldId id="369" r:id="rId13"/>
    <p:sldId id="370" r:id="rId14"/>
    <p:sldId id="346" r:id="rId15"/>
    <p:sldId id="325" r:id="rId16"/>
    <p:sldId id="371" r:id="rId17"/>
    <p:sldId id="377" r:id="rId18"/>
    <p:sldId id="279" r:id="rId19"/>
    <p:sldId id="32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6" autoAdjust="0"/>
    <p:restoredTop sz="94634" autoAdjust="0"/>
  </p:normalViewPr>
  <p:slideViewPr>
    <p:cSldViewPr snapToGrid="0" snapToObjects="1">
      <p:cViewPr varScale="1">
        <p:scale>
          <a:sx n="106" d="100"/>
          <a:sy n="106" d="100"/>
        </p:scale>
        <p:origin x="11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0" y="2009625"/>
            <a:ext cx="7779970" cy="924747"/>
          </a:xfrm>
        </p:spPr>
        <p:txBody>
          <a:bodyPr/>
          <a:lstStyle/>
          <a:p>
            <a:r>
              <a:rPr lang="en-US" dirty="0" err="1" smtClean="0"/>
              <a:t>Cds</a:t>
            </a:r>
            <a:r>
              <a:rPr lang="en-US" dirty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2519395"/>
          </a:xfrm>
        </p:spPr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riunioni</a:t>
            </a:r>
            <a:r>
              <a:rPr lang="en-US" dirty="0" smtClean="0"/>
              <a:t> di </a:t>
            </a:r>
            <a:r>
              <a:rPr lang="en-US" dirty="0" err="1" smtClean="0"/>
              <a:t>bilancio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commissioni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Venerdì 16 Ottobre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Delibere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546201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Approvazione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partecip.ESS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Nomina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comitato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scientifico</a:t>
            </a:r>
            <a:r>
              <a:rPr lang="en-US" dirty="0" smtClean="0">
                <a:sym typeface="Wingdings"/>
              </a:rPr>
              <a:t> LNGS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Varie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Delibere</a:t>
            </a:r>
            <a:r>
              <a:rPr lang="en-US" dirty="0" smtClean="0">
                <a:sym typeface="Wingdings"/>
              </a:rPr>
              <a:t> relative a </a:t>
            </a:r>
            <a:r>
              <a:rPr lang="en-US" dirty="0" err="1" smtClean="0">
                <a:sym typeface="Wingdings"/>
              </a:rPr>
              <a:t>Limadou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Adesione</a:t>
            </a:r>
            <a:r>
              <a:rPr lang="en-US" dirty="0" smtClean="0">
                <a:sym typeface="Wingdings"/>
              </a:rPr>
              <a:t> ‘smart cities e smart communities’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Accordo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collaborazione</a:t>
            </a:r>
            <a:r>
              <a:rPr lang="en-US" dirty="0" smtClean="0">
                <a:sym typeface="Wingdings"/>
              </a:rPr>
              <a:t> EMSO Italia </a:t>
            </a:r>
            <a:r>
              <a:rPr lang="en-US" dirty="0" err="1" smtClean="0">
                <a:sym typeface="Wingdings"/>
              </a:rPr>
              <a:t>eric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MOU sox - CEA, dark-side 50, </a:t>
            </a:r>
            <a:r>
              <a:rPr lang="en-US" dirty="0" err="1" smtClean="0">
                <a:sym typeface="Wingdings"/>
              </a:rPr>
              <a:t>Borexino</a:t>
            </a:r>
            <a:r>
              <a:rPr lang="en-US" dirty="0" smtClean="0">
                <a:sym typeface="Wingdings"/>
              </a:rPr>
              <a:t> -</a:t>
            </a:r>
            <a:r>
              <a:rPr lang="en-US" dirty="0" err="1" smtClean="0">
                <a:sym typeface="Wingdings"/>
              </a:rPr>
              <a:t>kurchatov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Approvata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partecipazione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progetti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europei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ExaNeSt</a:t>
            </a:r>
            <a:r>
              <a:rPr lang="en-US" dirty="0" smtClean="0">
                <a:sym typeface="Wingdings"/>
              </a:rPr>
              <a:t>, ENSAR2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Banditi</a:t>
            </a:r>
            <a:r>
              <a:rPr lang="en-US" dirty="0" smtClean="0">
                <a:sym typeface="Wingdings"/>
              </a:rPr>
              <a:t> I </a:t>
            </a:r>
            <a:r>
              <a:rPr lang="en-US" dirty="0" err="1" smtClean="0">
                <a:sym typeface="Wingdings"/>
              </a:rPr>
              <a:t>premi</a:t>
            </a:r>
            <a:r>
              <a:rPr lang="en-US" dirty="0" smtClean="0">
                <a:sym typeface="Wingdings"/>
              </a:rPr>
              <a:t> per le </a:t>
            </a:r>
            <a:r>
              <a:rPr lang="en-US" dirty="0" err="1" smtClean="0">
                <a:sym typeface="Wingdings"/>
              </a:rPr>
              <a:t>miglior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tesi</a:t>
            </a:r>
            <a:r>
              <a:rPr lang="en-US" dirty="0" smtClean="0">
                <a:sym typeface="Wingdings"/>
              </a:rPr>
              <a:t> di PHD per le </a:t>
            </a:r>
            <a:r>
              <a:rPr lang="en-US" dirty="0" err="1" smtClean="0">
                <a:sym typeface="Wingdings"/>
              </a:rPr>
              <a:t>csn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Varie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approvazioni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graduatorie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borse</a:t>
            </a:r>
            <a:r>
              <a:rPr lang="en-US" dirty="0" smtClean="0">
                <a:sym typeface="Wingdings"/>
              </a:rPr>
              <a:t> di studio , AR , art2222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Tutte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delibere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disponibili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Presidenza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DB </a:t>
            </a:r>
            <a:r>
              <a:rPr lang="en-US" dirty="0" err="1" smtClean="0">
                <a:sym typeface="Wingdings"/>
              </a:rPr>
              <a:t>delibere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err="1" smtClean="0"/>
              <a:t>Settembre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Direttori</a:t>
            </a:r>
            <a:r>
              <a:rPr lang="en-US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LNF </a:t>
            </a:r>
            <a:r>
              <a:rPr lang="en-US" dirty="0" err="1" smtClean="0"/>
              <a:t>Pierluigi</a:t>
            </a:r>
            <a:r>
              <a:rPr lang="en-US" dirty="0" smtClean="0"/>
              <a:t> </a:t>
            </a:r>
            <a:r>
              <a:rPr lang="en-US" dirty="0" err="1" smtClean="0"/>
              <a:t>Campana</a:t>
            </a:r>
            <a:r>
              <a:rPr lang="en-US" dirty="0" smtClean="0"/>
              <a:t>, </a:t>
            </a:r>
            <a:r>
              <a:rPr lang="en-US" dirty="0" err="1" smtClean="0"/>
              <a:t>Genova</a:t>
            </a:r>
            <a:r>
              <a:rPr lang="en-US" dirty="0" smtClean="0"/>
              <a:t> Giovanni </a:t>
            </a:r>
            <a:r>
              <a:rPr lang="en-US" dirty="0" err="1" smtClean="0"/>
              <a:t>Darbo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Pisa Marco </a:t>
            </a:r>
            <a:r>
              <a:rPr lang="en-US" dirty="0" err="1" smtClean="0"/>
              <a:t>Grassi</a:t>
            </a:r>
            <a:r>
              <a:rPr lang="en-US" dirty="0" smtClean="0"/>
              <a:t>, </a:t>
            </a:r>
            <a:r>
              <a:rPr lang="en-US" dirty="0" err="1" smtClean="0"/>
              <a:t>Rappr</a:t>
            </a:r>
            <a:r>
              <a:rPr lang="en-US" dirty="0" smtClean="0"/>
              <a:t> </a:t>
            </a:r>
            <a:r>
              <a:rPr lang="en-US" dirty="0" err="1" smtClean="0"/>
              <a:t>ricercatori</a:t>
            </a:r>
            <a:r>
              <a:rPr lang="en-US" dirty="0" smtClean="0"/>
              <a:t> Antonio </a:t>
            </a:r>
            <a:r>
              <a:rPr lang="en-US" dirty="0" err="1" smtClean="0"/>
              <a:t>Passeri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i </a:t>
            </a:r>
            <a:r>
              <a:rPr lang="en-US" dirty="0" err="1" smtClean="0">
                <a:sym typeface="Wingdings"/>
              </a:rPr>
              <a:t>ribadisce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anni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congedo</a:t>
            </a:r>
            <a:r>
              <a:rPr lang="en-US" dirty="0" smtClean="0">
                <a:sym typeface="Wingdings"/>
              </a:rPr>
              <a:t> max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5.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puo</a:t>
            </a:r>
            <a:r>
              <a:rPr lang="en-US" dirty="0" smtClean="0">
                <a:sym typeface="Wingdings"/>
              </a:rPr>
              <a:t>’ fare </a:t>
            </a:r>
            <a:r>
              <a:rPr lang="en-US" dirty="0" err="1" smtClean="0">
                <a:sym typeface="Wingdings"/>
              </a:rPr>
              <a:t>eccezione</a:t>
            </a:r>
            <a:r>
              <a:rPr lang="en-US" dirty="0" smtClean="0">
                <a:sym typeface="Wingdings"/>
              </a:rPr>
              <a:t> solo per </a:t>
            </a:r>
            <a:r>
              <a:rPr lang="en-US" dirty="0" err="1" smtClean="0">
                <a:sym typeface="Wingdings"/>
              </a:rPr>
              <a:t>spokeperson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dopo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valutazione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necessita</a:t>
            </a:r>
            <a:r>
              <a:rPr lang="en-US" dirty="0" smtClean="0">
                <a:sym typeface="Wingdings"/>
              </a:rPr>
              <a:t>’.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Concorso</a:t>
            </a:r>
            <a:r>
              <a:rPr lang="en-US" dirty="0" smtClean="0">
                <a:sym typeface="Wingdings"/>
              </a:rPr>
              <a:t> primo </a:t>
            </a:r>
            <a:r>
              <a:rPr lang="en-US" dirty="0" err="1" smtClean="0">
                <a:sym typeface="Wingdings"/>
              </a:rPr>
              <a:t>tecnologo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Vincitore</a:t>
            </a:r>
            <a:r>
              <a:rPr lang="en-US" dirty="0" smtClean="0"/>
              <a:t> </a:t>
            </a:r>
            <a:r>
              <a:rPr lang="en-US" dirty="0" err="1" smtClean="0"/>
              <a:t>Andrighetto</a:t>
            </a:r>
            <a:r>
              <a:rPr lang="en-US" dirty="0"/>
              <a:t>     Alberto           LNL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idonei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Carbone</a:t>
            </a:r>
            <a:r>
              <a:rPr lang="en-US" dirty="0"/>
              <a:t>        Luca        </a:t>
            </a:r>
            <a:r>
              <a:rPr lang="en-US" dirty="0" err="1"/>
              <a:t>Bicocca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Doria</a:t>
            </a:r>
            <a:r>
              <a:rPr lang="en-US" dirty="0"/>
              <a:t>         Alessandra    Napoli </a:t>
            </a:r>
            <a:br>
              <a:rPr lang="en-US" dirty="0"/>
            </a:br>
            <a:r>
              <a:rPr lang="en-US" dirty="0" err="1"/>
              <a:t>Giacomini</a:t>
            </a:r>
            <a:r>
              <a:rPr lang="en-US" dirty="0"/>
              <a:t>    Francesco    CNAF </a:t>
            </a:r>
            <a:br>
              <a:rPr lang="en-US" dirty="0"/>
            </a:br>
            <a:r>
              <a:rPr lang="en-US" dirty="0" err="1"/>
              <a:t>Rossella</a:t>
            </a:r>
            <a:r>
              <a:rPr lang="en-US" dirty="0"/>
              <a:t>    Massimo        Pavia </a:t>
            </a:r>
            <a:br>
              <a:rPr lang="en-US" dirty="0"/>
            </a:br>
            <a:r>
              <a:rPr lang="en-US" dirty="0" err="1"/>
              <a:t>Schillaci</a:t>
            </a:r>
            <a:r>
              <a:rPr lang="en-US" dirty="0"/>
              <a:t>     Gaetano        LNS </a:t>
            </a: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Venerdì 16 Ottobre</a:t>
            </a:r>
            <a:r>
              <a:rPr lang="it-IT" dirty="0" smtClean="0"/>
              <a:t> </a:t>
            </a:r>
            <a:r>
              <a:rPr lang="it-IT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Piano </a:t>
            </a:r>
            <a:r>
              <a:rPr lang="en-US" dirty="0" err="1" smtClean="0"/>
              <a:t>Triennale</a:t>
            </a:r>
            <a:r>
              <a:rPr lang="en-US" dirty="0" smtClean="0"/>
              <a:t> 2016-18 - </a:t>
            </a:r>
            <a:r>
              <a:rPr lang="en-US" dirty="0"/>
              <a:t>C</a:t>
            </a:r>
            <a:r>
              <a:rPr lang="en-US" dirty="0" smtClean="0"/>
              <a:t>atania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6" y="1066800"/>
            <a:ext cx="4666582" cy="5331945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 3 </a:t>
            </a:r>
            <a:r>
              <a:rPr lang="fr-FR" dirty="0" err="1"/>
              <a:t>dicembre</a:t>
            </a:r>
            <a:r>
              <a:rPr lang="fr-FR" dirty="0"/>
              <a:t> 2015</a:t>
            </a:r>
          </a:p>
          <a:p>
            <a:r>
              <a:rPr lang="fr-FR" dirty="0"/>
              <a:t>14.00 </a:t>
            </a:r>
            <a:r>
              <a:rPr lang="fr-FR" dirty="0" err="1"/>
              <a:t>Introduzione</a:t>
            </a:r>
            <a:r>
              <a:rPr lang="fr-FR" dirty="0"/>
              <a:t> </a:t>
            </a:r>
            <a:r>
              <a:rPr lang="fr-FR" dirty="0" err="1"/>
              <a:t>Direttori</a:t>
            </a:r>
            <a:r>
              <a:rPr lang="fr-FR" dirty="0"/>
              <a:t> </a:t>
            </a:r>
            <a:r>
              <a:rPr lang="fr-FR" dirty="0" err="1"/>
              <a:t>Sez</a:t>
            </a:r>
            <a:r>
              <a:rPr lang="fr-FR" dirty="0"/>
              <a:t>. </a:t>
            </a:r>
            <a:r>
              <a:rPr lang="fr-FR" dirty="0" err="1"/>
              <a:t>Catania</a:t>
            </a:r>
            <a:r>
              <a:rPr lang="fr-FR" dirty="0"/>
              <a:t> e LNS </a:t>
            </a:r>
            <a:r>
              <a:rPr lang="fr-FR" dirty="0" err="1"/>
              <a:t>A.Insolia</a:t>
            </a:r>
            <a:r>
              <a:rPr lang="fr-FR" dirty="0"/>
              <a:t> – </a:t>
            </a:r>
            <a:r>
              <a:rPr lang="fr-FR" dirty="0" err="1"/>
              <a:t>G.Cuttone</a:t>
            </a:r>
            <a:endParaRPr lang="fr-FR" dirty="0"/>
          </a:p>
          <a:p>
            <a:r>
              <a:rPr lang="fr-FR" dirty="0"/>
              <a:t>14.10 </a:t>
            </a:r>
            <a:r>
              <a:rPr lang="fr-FR" dirty="0" err="1"/>
              <a:t>Saluti</a:t>
            </a:r>
            <a:r>
              <a:rPr lang="fr-FR" dirty="0"/>
              <a:t> </a:t>
            </a:r>
            <a:r>
              <a:rPr lang="fr-FR" dirty="0" err="1"/>
              <a:t>Autorità</a:t>
            </a:r>
            <a:r>
              <a:rPr lang="fr-FR" dirty="0"/>
              <a:t> </a:t>
            </a:r>
            <a:r>
              <a:rPr lang="fr-FR" dirty="0" err="1"/>
              <a:t>locali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confirmed</a:t>
            </a:r>
            <a:endParaRPr lang="fr-FR" dirty="0"/>
          </a:p>
          <a:p>
            <a:r>
              <a:rPr lang="fr-FR" dirty="0"/>
              <a:t>14.20 </a:t>
            </a:r>
            <a:r>
              <a:rPr lang="fr-FR" dirty="0" err="1"/>
              <a:t>Saluti</a:t>
            </a:r>
            <a:r>
              <a:rPr lang="fr-FR" dirty="0"/>
              <a:t> </a:t>
            </a:r>
            <a:r>
              <a:rPr lang="fr-FR" dirty="0" err="1"/>
              <a:t>Università</a:t>
            </a:r>
            <a:r>
              <a:rPr lang="fr-FR" dirty="0"/>
              <a:t> </a:t>
            </a:r>
            <a:r>
              <a:rPr lang="fr-FR" dirty="0" err="1"/>
              <a:t>degli</a:t>
            </a:r>
            <a:r>
              <a:rPr lang="fr-FR" dirty="0"/>
              <a:t> </a:t>
            </a:r>
            <a:r>
              <a:rPr lang="fr-FR" dirty="0" err="1"/>
              <a:t>Studi</a:t>
            </a:r>
            <a:r>
              <a:rPr lang="fr-FR" dirty="0"/>
              <a:t> di </a:t>
            </a:r>
            <a:r>
              <a:rPr lang="fr-FR" dirty="0" err="1"/>
              <a:t>Catania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confirmed</a:t>
            </a:r>
            <a:endParaRPr lang="fr-FR" dirty="0"/>
          </a:p>
          <a:p>
            <a:r>
              <a:rPr lang="fr-FR" dirty="0"/>
              <a:t>14.30 </a:t>
            </a:r>
            <a:r>
              <a:rPr lang="fr-FR" dirty="0" err="1"/>
              <a:t>Relazione</a:t>
            </a:r>
            <a:r>
              <a:rPr lang="fr-FR" dirty="0"/>
              <a:t> </a:t>
            </a:r>
            <a:r>
              <a:rPr lang="fr-FR" dirty="0" err="1"/>
              <a:t>Generale</a:t>
            </a:r>
            <a:r>
              <a:rPr lang="fr-FR" dirty="0"/>
              <a:t> Fernando </a:t>
            </a:r>
            <a:r>
              <a:rPr lang="fr-FR" dirty="0" err="1"/>
              <a:t>Ferroni</a:t>
            </a:r>
            <a:endParaRPr lang="fr-FR" dirty="0"/>
          </a:p>
          <a:p>
            <a:r>
              <a:rPr lang="fr-FR" dirty="0"/>
              <a:t>15.00 </a:t>
            </a:r>
            <a:r>
              <a:rPr lang="fr-FR" dirty="0" err="1"/>
              <a:t>Relazione</a:t>
            </a:r>
            <a:r>
              <a:rPr lang="fr-FR" dirty="0"/>
              <a:t> </a:t>
            </a:r>
            <a:r>
              <a:rPr lang="fr-FR" dirty="0" err="1"/>
              <a:t>Direttore</a:t>
            </a:r>
            <a:r>
              <a:rPr lang="fr-FR" dirty="0"/>
              <a:t> </a:t>
            </a:r>
            <a:r>
              <a:rPr lang="fr-FR" dirty="0" err="1"/>
              <a:t>Generale</a:t>
            </a:r>
            <a:r>
              <a:rPr lang="fr-FR" dirty="0"/>
              <a:t> Luigi Giunti</a:t>
            </a:r>
          </a:p>
          <a:p>
            <a:r>
              <a:rPr lang="fr-FR" dirty="0"/>
              <a:t>15.30 Dove </a:t>
            </a:r>
            <a:r>
              <a:rPr lang="fr-FR" dirty="0" err="1"/>
              <a:t>siamo</a:t>
            </a:r>
            <a:r>
              <a:rPr lang="fr-FR" dirty="0"/>
              <a:t> e </a:t>
            </a:r>
            <a:r>
              <a:rPr lang="fr-FR" dirty="0" err="1"/>
              <a:t>dove</a:t>
            </a:r>
            <a:r>
              <a:rPr lang="fr-FR" dirty="0"/>
              <a:t> </a:t>
            </a:r>
            <a:r>
              <a:rPr lang="fr-FR" dirty="0" err="1"/>
              <a:t>andiamo</a:t>
            </a:r>
            <a:r>
              <a:rPr lang="fr-FR" dirty="0"/>
              <a:t> Antonio </a:t>
            </a:r>
            <a:r>
              <a:rPr lang="fr-FR" dirty="0" err="1"/>
              <a:t>Masiero</a:t>
            </a:r>
            <a:endParaRPr lang="fr-FR" dirty="0"/>
          </a:p>
          <a:p>
            <a:r>
              <a:rPr lang="fr-FR" dirty="0"/>
              <a:t>16.30 Coffee break</a:t>
            </a:r>
          </a:p>
          <a:p>
            <a:r>
              <a:rPr lang="fr-FR" dirty="0"/>
              <a:t>17.00 </a:t>
            </a:r>
            <a:r>
              <a:rPr lang="fr-FR" dirty="0" err="1"/>
              <a:t>Materia</a:t>
            </a:r>
            <a:r>
              <a:rPr lang="fr-FR" dirty="0"/>
              <a:t> </a:t>
            </a:r>
            <a:r>
              <a:rPr lang="fr-FR" dirty="0" err="1"/>
              <a:t>Oscura</a:t>
            </a:r>
            <a:r>
              <a:rPr lang="fr-FR" dirty="0"/>
              <a:t>: </a:t>
            </a:r>
            <a:r>
              <a:rPr lang="fr-FR" dirty="0" err="1"/>
              <a:t>stato</a:t>
            </a:r>
            <a:r>
              <a:rPr lang="fr-FR" dirty="0"/>
              <a:t> e </a:t>
            </a:r>
            <a:r>
              <a:rPr lang="fr-FR" dirty="0" err="1"/>
              <a:t>prospettive</a:t>
            </a:r>
            <a:r>
              <a:rPr lang="fr-FR" dirty="0"/>
              <a:t> </a:t>
            </a:r>
            <a:r>
              <a:rPr lang="fr-FR" dirty="0" err="1"/>
              <a:t>Nicolao</a:t>
            </a:r>
            <a:r>
              <a:rPr lang="fr-FR" dirty="0"/>
              <a:t> </a:t>
            </a:r>
            <a:r>
              <a:rPr lang="fr-FR" dirty="0" err="1"/>
              <a:t>Fornengo</a:t>
            </a:r>
            <a:endParaRPr lang="fr-FR" dirty="0"/>
          </a:p>
          <a:p>
            <a:r>
              <a:rPr lang="fr-FR" dirty="0"/>
              <a:t>17.30 Argon 40: </a:t>
            </a:r>
            <a:r>
              <a:rPr lang="fr-FR" dirty="0" err="1"/>
              <a:t>un’impresa</a:t>
            </a:r>
            <a:r>
              <a:rPr lang="fr-FR" dirty="0"/>
              <a:t> </a:t>
            </a:r>
            <a:r>
              <a:rPr lang="fr-FR" dirty="0" err="1"/>
              <a:t>complessa</a:t>
            </a:r>
            <a:r>
              <a:rPr lang="fr-FR" dirty="0"/>
              <a:t> Cristiano </a:t>
            </a:r>
            <a:r>
              <a:rPr lang="fr-FR" dirty="0" err="1"/>
              <a:t>Galbiati</a:t>
            </a:r>
            <a:endParaRPr lang="fr-FR" dirty="0"/>
          </a:p>
          <a:p>
            <a:r>
              <a:rPr lang="fr-FR" dirty="0"/>
              <a:t>18.00 </a:t>
            </a:r>
            <a:r>
              <a:rPr lang="fr-FR" dirty="0" err="1"/>
              <a:t>Discussione</a:t>
            </a:r>
            <a:r>
              <a:rPr lang="fr-FR" dirty="0"/>
              <a:t> di </a:t>
            </a:r>
            <a:r>
              <a:rPr lang="fr-FR" dirty="0" err="1"/>
              <a:t>fisica</a:t>
            </a:r>
            <a:endParaRPr lang="fr-FR" dirty="0"/>
          </a:p>
          <a:p>
            <a:r>
              <a:rPr lang="fr-FR" dirty="0"/>
              <a:t>18.30 GSSI: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next</a:t>
            </a:r>
            <a:r>
              <a:rPr lang="fr-FR" dirty="0"/>
              <a:t>? Eugenio </a:t>
            </a:r>
            <a:r>
              <a:rPr lang="fr-FR" dirty="0" err="1"/>
              <a:t>Coccia</a:t>
            </a:r>
            <a:endParaRPr lang="fr-FR" dirty="0"/>
          </a:p>
          <a:p>
            <a:r>
              <a:rPr lang="fr-FR" dirty="0"/>
              <a:t>19:00 </a:t>
            </a:r>
            <a:r>
              <a:rPr lang="fr-FR" dirty="0" err="1"/>
              <a:t>Riconoscimento</a:t>
            </a:r>
            <a:r>
              <a:rPr lang="fr-FR" dirty="0"/>
              <a:t> ai </a:t>
            </a:r>
            <a:r>
              <a:rPr lang="fr-FR" dirty="0" err="1"/>
              <a:t>dipendenti</a:t>
            </a:r>
            <a:r>
              <a:rPr lang="fr-FR" dirty="0"/>
              <a:t> senior </a:t>
            </a:r>
            <a:r>
              <a:rPr lang="fr-FR" dirty="0" err="1"/>
              <a:t>dell'Istituto</a:t>
            </a:r>
            <a:endParaRPr lang="fr-FR" dirty="0"/>
          </a:p>
          <a:p>
            <a:r>
              <a:rPr lang="fr-FR" dirty="0"/>
              <a:t>20.30 </a:t>
            </a:r>
            <a:r>
              <a:rPr lang="fr-FR" dirty="0" err="1"/>
              <a:t>Cena</a:t>
            </a:r>
            <a:r>
              <a:rPr lang="fr-FR" dirty="0"/>
              <a:t> sociale presso </a:t>
            </a:r>
            <a:r>
              <a:rPr lang="fr-FR" dirty="0" err="1"/>
              <a:t>Palazzo</a:t>
            </a:r>
            <a:r>
              <a:rPr lang="fr-FR" dirty="0"/>
              <a:t> </a:t>
            </a:r>
            <a:r>
              <a:rPr lang="fr-FR" dirty="0" err="1"/>
              <a:t>Biscari</a:t>
            </a:r>
            <a:endParaRPr lang="fr-FR" dirty="0"/>
          </a:p>
          <a:p>
            <a:r>
              <a:rPr lang="fr-FR" dirty="0"/>
              <a:t> 4 </a:t>
            </a:r>
            <a:r>
              <a:rPr lang="fr-FR" dirty="0" err="1"/>
              <a:t>dicembre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Venerdì 16 Ottobre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81192" y="1110294"/>
            <a:ext cx="39701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4 </a:t>
            </a:r>
            <a:r>
              <a:rPr lang="fr-FR" dirty="0" err="1"/>
              <a:t>dicembre</a:t>
            </a:r>
            <a:r>
              <a:rPr lang="fr-FR" dirty="0"/>
              <a:t> 2015</a:t>
            </a:r>
          </a:p>
          <a:p>
            <a:r>
              <a:rPr lang="fr-FR" dirty="0"/>
              <a:t>09.00 </a:t>
            </a:r>
            <a:r>
              <a:rPr lang="fr-FR" dirty="0" err="1"/>
              <a:t>Research</a:t>
            </a:r>
            <a:r>
              <a:rPr lang="fr-FR" dirty="0"/>
              <a:t> Infrastructures: l’INFN e l’Europa Antonio </a:t>
            </a:r>
            <a:r>
              <a:rPr lang="fr-FR" dirty="0" err="1"/>
              <a:t>Zoccoli</a:t>
            </a:r>
            <a:endParaRPr lang="fr-FR" dirty="0"/>
          </a:p>
          <a:p>
            <a:r>
              <a:rPr lang="fr-FR" dirty="0"/>
              <a:t>09.30 LNS e KM3Net Giacomo </a:t>
            </a:r>
            <a:r>
              <a:rPr lang="fr-FR" dirty="0" err="1"/>
              <a:t>Cuttone</a:t>
            </a:r>
            <a:endParaRPr lang="fr-FR" dirty="0"/>
          </a:p>
          <a:p>
            <a:r>
              <a:rPr lang="fr-FR" dirty="0"/>
              <a:t>10.00 </a:t>
            </a:r>
            <a:r>
              <a:rPr lang="fr-FR" dirty="0" err="1"/>
              <a:t>Calcolo</a:t>
            </a:r>
            <a:r>
              <a:rPr lang="fr-FR" dirty="0"/>
              <a:t> </a:t>
            </a:r>
            <a:r>
              <a:rPr lang="fr-FR" dirty="0" err="1"/>
              <a:t>scientifico</a:t>
            </a:r>
            <a:r>
              <a:rPr lang="fr-FR" dirty="0"/>
              <a:t> Donatella </a:t>
            </a:r>
            <a:r>
              <a:rPr lang="fr-FR" dirty="0" err="1"/>
              <a:t>Lucchesi</a:t>
            </a:r>
            <a:endParaRPr lang="fr-FR" dirty="0"/>
          </a:p>
          <a:p>
            <a:r>
              <a:rPr lang="fr-FR" dirty="0"/>
              <a:t>10.30 Coffee break</a:t>
            </a:r>
          </a:p>
          <a:p>
            <a:r>
              <a:rPr lang="fr-FR" dirty="0"/>
              <a:t>11.00 H2020 : come </a:t>
            </a:r>
            <a:r>
              <a:rPr lang="fr-FR" dirty="0" err="1"/>
              <a:t>andiamo</a:t>
            </a:r>
            <a:r>
              <a:rPr lang="fr-FR" dirty="0"/>
              <a:t>? Veronica Valsecchi</a:t>
            </a:r>
          </a:p>
          <a:p>
            <a:r>
              <a:rPr lang="fr-FR" dirty="0"/>
              <a:t>11.30 </a:t>
            </a:r>
            <a:r>
              <a:rPr lang="fr-FR" dirty="0" err="1"/>
              <a:t>Acceleratori</a:t>
            </a:r>
            <a:r>
              <a:rPr lang="fr-FR" dirty="0"/>
              <a:t> </a:t>
            </a:r>
            <a:r>
              <a:rPr lang="fr-FR" dirty="0" err="1"/>
              <a:t>nell’INFN</a:t>
            </a:r>
            <a:r>
              <a:rPr lang="fr-FR" dirty="0"/>
              <a:t>: </a:t>
            </a:r>
            <a:r>
              <a:rPr lang="fr-FR" dirty="0" err="1"/>
              <a:t>dove</a:t>
            </a:r>
            <a:r>
              <a:rPr lang="fr-FR" dirty="0"/>
              <a:t> </a:t>
            </a:r>
            <a:r>
              <a:rPr lang="fr-FR" dirty="0" err="1"/>
              <a:t>andiamo</a:t>
            </a:r>
            <a:r>
              <a:rPr lang="fr-FR" dirty="0"/>
              <a:t> Alessandro </a:t>
            </a:r>
            <a:r>
              <a:rPr lang="fr-FR" dirty="0" err="1"/>
              <a:t>Variola</a:t>
            </a:r>
            <a:endParaRPr lang="fr-FR" dirty="0"/>
          </a:p>
          <a:p>
            <a:r>
              <a:rPr lang="fr-FR" dirty="0"/>
              <a:t>12.00 </a:t>
            </a:r>
            <a:r>
              <a:rPr lang="fr-FR" dirty="0" err="1"/>
              <a:t>Discussione</a:t>
            </a:r>
            <a:r>
              <a:rPr lang="fr-FR" dirty="0"/>
              <a:t> </a:t>
            </a:r>
            <a:r>
              <a:rPr lang="fr-FR" dirty="0" err="1"/>
              <a:t>generale</a:t>
            </a:r>
            <a:r>
              <a:rPr lang="fr-FR" dirty="0"/>
              <a:t> e </a:t>
            </a:r>
            <a:r>
              <a:rPr lang="fr-FR" dirty="0" err="1"/>
              <a:t>conclusioni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Delibere</a:t>
            </a:r>
            <a:r>
              <a:rPr lang="en-US" dirty="0" smtClean="0"/>
              <a:t> </a:t>
            </a:r>
            <a:r>
              <a:rPr lang="en-US" dirty="0" err="1" smtClean="0"/>
              <a:t>Settembre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Accordo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quadro</a:t>
            </a:r>
            <a:r>
              <a:rPr lang="en-US" dirty="0" smtClean="0">
                <a:sym typeface="Wingdings"/>
              </a:rPr>
              <a:t> con CINECA per </a:t>
            </a:r>
            <a:r>
              <a:rPr lang="en-US" dirty="0" err="1" smtClean="0">
                <a:sym typeface="Wingdings"/>
              </a:rPr>
              <a:t>calcolo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scientifico</a:t>
            </a:r>
            <a:r>
              <a:rPr lang="en-US" dirty="0" smtClean="0">
                <a:sym typeface="Wingdings"/>
              </a:rPr>
              <a:t> ,HPC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MoU</a:t>
            </a:r>
            <a:r>
              <a:rPr lang="en-US" dirty="0" smtClean="0">
                <a:sym typeface="Wingdings"/>
              </a:rPr>
              <a:t> per EU-T0 e con FERMI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Approvata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partecipazione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progetti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europei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InvisiblePlus</a:t>
            </a:r>
            <a:r>
              <a:rPr lang="en-US" dirty="0" smtClean="0">
                <a:sym typeface="Wingdings"/>
              </a:rPr>
              <a:t>, MUSE, </a:t>
            </a:r>
            <a:r>
              <a:rPr lang="en-US" dirty="0" err="1" smtClean="0">
                <a:sym typeface="Wingdings"/>
              </a:rPr>
              <a:t>Euraxia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Nuovo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regolamento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gestione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protocollo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informatico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Varie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approvazioni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graduatorie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borse</a:t>
            </a:r>
            <a:r>
              <a:rPr lang="en-US" dirty="0" smtClean="0">
                <a:sym typeface="Wingdings"/>
              </a:rPr>
              <a:t> di studio , AR , art2222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Tutte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delibere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disponibili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Presidenza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DB </a:t>
            </a:r>
            <a:r>
              <a:rPr lang="en-US" dirty="0" err="1" smtClean="0">
                <a:sym typeface="Wingdings"/>
              </a:rPr>
              <a:t>delibere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Venerdì 16 Ottobre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Dall</a:t>
            </a:r>
            <a:r>
              <a:rPr lang="en-US" dirty="0" smtClean="0">
                <a:solidFill>
                  <a:schemeClr val="tx1"/>
                </a:solidFill>
              </a:rPr>
              <a:t> ‘ </a:t>
            </a:r>
            <a:r>
              <a:rPr lang="en-US" dirty="0" err="1" smtClean="0">
                <a:solidFill>
                  <a:schemeClr val="tx1"/>
                </a:solidFill>
              </a:rPr>
              <a:t>inizio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Settembre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Amministrazione</a:t>
            </a:r>
            <a:r>
              <a:rPr lang="en-US" dirty="0" smtClean="0">
                <a:solidFill>
                  <a:schemeClr val="tx1"/>
                </a:solidFill>
              </a:rPr>
              <a:t> e’ </a:t>
            </a:r>
            <a:r>
              <a:rPr lang="en-US" dirty="0" err="1" smtClean="0">
                <a:solidFill>
                  <a:schemeClr val="tx1"/>
                </a:solidFill>
              </a:rPr>
              <a:t>rientrata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suoi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uffici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dopo</a:t>
            </a:r>
            <a:r>
              <a:rPr lang="en-US" dirty="0" smtClean="0">
                <a:solidFill>
                  <a:schemeClr val="tx1"/>
                </a:solidFill>
              </a:rPr>
              <a:t> 4 </a:t>
            </a:r>
            <a:r>
              <a:rPr lang="en-US" dirty="0" err="1" smtClean="0">
                <a:solidFill>
                  <a:schemeClr val="tx1"/>
                </a:solidFill>
              </a:rPr>
              <a:t>mesi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esilio</a:t>
            </a:r>
            <a:r>
              <a:rPr lang="en-US" dirty="0" smtClean="0">
                <a:solidFill>
                  <a:schemeClr val="tx1"/>
                </a:solidFill>
              </a:rPr>
              <a:t> e non </a:t>
            </a:r>
            <a:r>
              <a:rPr lang="en-US" dirty="0" err="1" smtClean="0">
                <a:solidFill>
                  <a:schemeClr val="tx1"/>
                </a:solidFill>
              </a:rPr>
              <a:t>pochi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disservizi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L’ultimo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quali</a:t>
            </a:r>
            <a:r>
              <a:rPr lang="en-US" dirty="0" smtClean="0">
                <a:solidFill>
                  <a:schemeClr val="tx1"/>
                </a:solidFill>
              </a:rPr>
              <a:t> e’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fatto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4 </a:t>
            </a:r>
            <a:r>
              <a:rPr lang="en-US" dirty="0" err="1" smtClean="0">
                <a:solidFill>
                  <a:schemeClr val="tx1"/>
                </a:solidFill>
              </a:rPr>
              <a:t>telefoni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digitali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guastati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tutti</a:t>
            </a:r>
            <a:r>
              <a:rPr lang="en-US" dirty="0" smtClean="0">
                <a:solidFill>
                  <a:schemeClr val="tx1"/>
                </a:solidFill>
              </a:rPr>
              <a:t> al </a:t>
            </a:r>
            <a:r>
              <a:rPr lang="en-US" dirty="0" err="1" smtClean="0">
                <a:solidFill>
                  <a:schemeClr val="tx1"/>
                </a:solidFill>
              </a:rPr>
              <a:t>momento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reinserimento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nelle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posizioni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originali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Corsi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formazione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previsti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avuto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problemi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corso</a:t>
            </a:r>
            <a:r>
              <a:rPr lang="en-US" dirty="0" smtClean="0">
                <a:solidFill>
                  <a:schemeClr val="tx1"/>
                </a:solidFill>
              </a:rPr>
              <a:t> per word e EXCELL per le </a:t>
            </a:r>
            <a:r>
              <a:rPr lang="en-US" dirty="0" err="1" smtClean="0">
                <a:solidFill>
                  <a:schemeClr val="tx1"/>
                </a:solidFill>
              </a:rPr>
              <a:t>segreterie</a:t>
            </a:r>
            <a:r>
              <a:rPr lang="en-US" dirty="0" smtClean="0">
                <a:solidFill>
                  <a:schemeClr val="tx1"/>
                </a:solidFill>
              </a:rPr>
              <a:t> e’ </a:t>
            </a:r>
            <a:r>
              <a:rPr lang="en-US" dirty="0" err="1" smtClean="0">
                <a:solidFill>
                  <a:schemeClr val="tx1"/>
                </a:solidFill>
              </a:rPr>
              <a:t>stato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annullato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ditta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Corso </a:t>
            </a:r>
            <a:r>
              <a:rPr lang="en-US" dirty="0" err="1" smtClean="0">
                <a:solidFill>
                  <a:schemeClr val="tx1"/>
                </a:solidFill>
              </a:rPr>
              <a:t>jombla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previsto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l’anno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prossimo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Corso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indico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sara</a:t>
            </a:r>
            <a:r>
              <a:rPr lang="en-US" dirty="0" smtClean="0">
                <a:solidFill>
                  <a:schemeClr val="tx1"/>
                </a:solidFill>
              </a:rPr>
              <a:t>’ a </a:t>
            </a:r>
            <a:r>
              <a:rPr lang="en-US" dirty="0" err="1" smtClean="0">
                <a:solidFill>
                  <a:schemeClr val="tx1"/>
                </a:solidFill>
              </a:rPr>
              <a:t>Novembre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Corso </a:t>
            </a:r>
            <a:r>
              <a:rPr lang="en-US" dirty="0" err="1" smtClean="0">
                <a:solidFill>
                  <a:schemeClr val="tx1"/>
                </a:solidFill>
              </a:rPr>
              <a:t>Labview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sara</a:t>
            </a:r>
            <a:r>
              <a:rPr lang="en-US" dirty="0" smtClean="0">
                <a:solidFill>
                  <a:schemeClr val="tx1"/>
                </a:solidFill>
              </a:rPr>
              <a:t>’ dal 19-23 </a:t>
            </a:r>
            <a:r>
              <a:rPr lang="en-US" dirty="0" err="1" smtClean="0">
                <a:solidFill>
                  <a:schemeClr val="tx1"/>
                </a:solidFill>
              </a:rPr>
              <a:t>ottobre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Corso </a:t>
            </a:r>
            <a:r>
              <a:rPr lang="en-US" dirty="0" err="1" smtClean="0">
                <a:solidFill>
                  <a:schemeClr val="tx1"/>
                </a:solidFill>
              </a:rPr>
              <a:t>Ansys</a:t>
            </a:r>
            <a:r>
              <a:rPr lang="en-US" dirty="0" smtClean="0">
                <a:solidFill>
                  <a:schemeClr val="tx1"/>
                </a:solidFill>
              </a:rPr>
              <a:t> C.F.D. – </a:t>
            </a:r>
            <a:r>
              <a:rPr lang="en-US" dirty="0" err="1" smtClean="0">
                <a:solidFill>
                  <a:schemeClr val="tx1"/>
                </a:solidFill>
              </a:rPr>
              <a:t>sarà</a:t>
            </a:r>
            <a:r>
              <a:rPr lang="en-US" dirty="0" smtClean="0">
                <a:solidFill>
                  <a:schemeClr val="tx1"/>
                </a:solidFill>
              </a:rPr>
              <a:t> dal 16-19 </a:t>
            </a:r>
            <a:r>
              <a:rPr lang="en-US" dirty="0" err="1" smtClean="0">
                <a:solidFill>
                  <a:schemeClr val="tx1"/>
                </a:solidFill>
              </a:rPr>
              <a:t>novembre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Venerdì 16 Ottobre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AR </a:t>
            </a:r>
            <a:r>
              <a:rPr lang="en-US" dirty="0" err="1" smtClean="0"/>
              <a:t>tecn</a:t>
            </a:r>
            <a:r>
              <a:rPr lang="en-US" dirty="0" smtClean="0"/>
              <a:t> –</a:t>
            </a:r>
            <a:r>
              <a:rPr lang="en-US" dirty="0" err="1" smtClean="0"/>
              <a:t>cofinanziato</a:t>
            </a:r>
            <a:r>
              <a:rPr lang="en-US" dirty="0" smtClean="0"/>
              <a:t> CAEN, 2Y, </a:t>
            </a:r>
            <a:r>
              <a:rPr lang="en-US" dirty="0" err="1" smtClean="0"/>
              <a:t>Agnese</a:t>
            </a:r>
            <a:r>
              <a:rPr lang="en-US" dirty="0" smtClean="0"/>
              <a:t> </a:t>
            </a:r>
            <a:r>
              <a:rPr lang="en-US" dirty="0" err="1" smtClean="0"/>
              <a:t>Giaz</a:t>
            </a:r>
            <a:r>
              <a:rPr lang="en-US" dirty="0" smtClean="0"/>
              <a:t>, </a:t>
            </a:r>
            <a:r>
              <a:rPr lang="en-US" dirty="0" err="1" smtClean="0"/>
              <a:t>assunto</a:t>
            </a:r>
            <a:r>
              <a:rPr lang="en-US" dirty="0" smtClean="0"/>
              <a:t> 6 </a:t>
            </a:r>
            <a:r>
              <a:rPr lang="en-US" dirty="0" err="1" smtClean="0"/>
              <a:t>luglio</a:t>
            </a:r>
            <a:endParaRPr lang="en-US" dirty="0" smtClean="0"/>
          </a:p>
          <a:p>
            <a:pPr>
              <a:defRPr/>
            </a:pPr>
            <a:r>
              <a:rPr lang="en-US" dirty="0"/>
              <a:t>AR </a:t>
            </a:r>
            <a:r>
              <a:rPr lang="en-US" dirty="0" err="1" smtClean="0"/>
              <a:t>tecn</a:t>
            </a:r>
            <a:r>
              <a:rPr lang="en-US" dirty="0" smtClean="0"/>
              <a:t> , JUNO</a:t>
            </a:r>
            <a:r>
              <a:rPr lang="en-US" dirty="0"/>
              <a:t>, 2Y, </a:t>
            </a:r>
            <a:r>
              <a:rPr lang="en-US" dirty="0" smtClean="0"/>
              <a:t>Ruben </a:t>
            </a:r>
            <a:r>
              <a:rPr lang="en-US" dirty="0" err="1" smtClean="0"/>
              <a:t>Pompilio</a:t>
            </a:r>
            <a:r>
              <a:rPr lang="en-US" dirty="0" smtClean="0"/>
              <a:t>, </a:t>
            </a:r>
            <a:r>
              <a:rPr lang="en-US" dirty="0" err="1"/>
              <a:t>assunto</a:t>
            </a:r>
            <a:r>
              <a:rPr lang="en-US" dirty="0"/>
              <a:t> 5 </a:t>
            </a:r>
            <a:r>
              <a:rPr lang="en-US" dirty="0" err="1"/>
              <a:t>ott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AR </a:t>
            </a:r>
            <a:r>
              <a:rPr lang="en-US" dirty="0" err="1" smtClean="0"/>
              <a:t>tecn</a:t>
            </a:r>
            <a:r>
              <a:rPr lang="en-US" dirty="0" smtClean="0"/>
              <a:t> , XFEL, 2Y, Andrea </a:t>
            </a:r>
            <a:r>
              <a:rPr lang="en-US" dirty="0" err="1" smtClean="0"/>
              <a:t>Bignami</a:t>
            </a:r>
            <a:r>
              <a:rPr lang="en-US" dirty="0" smtClean="0"/>
              <a:t>, 1 </a:t>
            </a:r>
            <a:r>
              <a:rPr lang="en-US" dirty="0" err="1" smtClean="0"/>
              <a:t>ott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AR PRIN </a:t>
            </a:r>
            <a:r>
              <a:rPr lang="en-US" dirty="0" err="1" smtClean="0"/>
              <a:t>Hteam</a:t>
            </a:r>
            <a:r>
              <a:rPr lang="en-US" dirty="0" smtClean="0"/>
              <a:t>, 2Y, Simone </a:t>
            </a:r>
            <a:r>
              <a:rPr lang="en-US" dirty="0" err="1" smtClean="0"/>
              <a:t>Monzani</a:t>
            </a:r>
            <a:r>
              <a:rPr lang="en-US" dirty="0" smtClean="0"/>
              <a:t> , 1 Nov</a:t>
            </a:r>
          </a:p>
          <a:p>
            <a:pPr>
              <a:defRPr/>
            </a:pPr>
            <a:r>
              <a:rPr lang="en-US" dirty="0" smtClean="0"/>
              <a:t>AR </a:t>
            </a:r>
            <a:r>
              <a:rPr lang="en-US" dirty="0" err="1" smtClean="0"/>
              <a:t>tecn</a:t>
            </a:r>
            <a:r>
              <a:rPr lang="en-US" dirty="0" smtClean="0"/>
              <a:t>, XFEL, Michele </a:t>
            </a:r>
            <a:r>
              <a:rPr lang="en-US" dirty="0" err="1" smtClean="0"/>
              <a:t>Bertucci</a:t>
            </a:r>
            <a:r>
              <a:rPr lang="en-US" dirty="0" smtClean="0"/>
              <a:t>, 2Y,  </a:t>
            </a:r>
            <a:r>
              <a:rPr lang="en-US" dirty="0" err="1" smtClean="0"/>
              <a:t>rinnovo</a:t>
            </a:r>
            <a:r>
              <a:rPr lang="en-US" dirty="0" smtClean="0"/>
              <a:t>, </a:t>
            </a:r>
          </a:p>
          <a:p>
            <a:pPr>
              <a:defRPr/>
            </a:pPr>
            <a:r>
              <a:rPr lang="en-US" dirty="0" smtClean="0"/>
              <a:t>AR </a:t>
            </a:r>
            <a:r>
              <a:rPr lang="en-US" dirty="0" err="1" smtClean="0"/>
              <a:t>tecn</a:t>
            </a:r>
            <a:r>
              <a:rPr lang="en-US" dirty="0" smtClean="0"/>
              <a:t>, XFEL, Chen </a:t>
            </a:r>
            <a:r>
              <a:rPr lang="en-US" dirty="0" err="1" smtClean="0"/>
              <a:t>Jinfang</a:t>
            </a:r>
            <a:r>
              <a:rPr lang="en-US" dirty="0" smtClean="0"/>
              <a:t>, </a:t>
            </a:r>
            <a:r>
              <a:rPr lang="en-US" dirty="0" err="1" smtClean="0"/>
              <a:t>Prorogato</a:t>
            </a:r>
            <a:r>
              <a:rPr lang="en-US" dirty="0" smtClean="0"/>
              <a:t> per 1 anno </a:t>
            </a:r>
          </a:p>
          <a:p>
            <a:pPr>
              <a:defRPr/>
            </a:pPr>
            <a:r>
              <a:rPr lang="en-US" dirty="0" smtClean="0"/>
              <a:t>AR </a:t>
            </a:r>
            <a:r>
              <a:rPr lang="en-US" dirty="0" err="1" smtClean="0"/>
              <a:t>tecn</a:t>
            </a:r>
            <a:r>
              <a:rPr lang="en-US" dirty="0" smtClean="0"/>
              <a:t>, LHCB, </a:t>
            </a:r>
            <a:r>
              <a:rPr lang="en-US" dirty="0" err="1" smtClean="0"/>
              <a:t>Jinlin</a:t>
            </a:r>
            <a:r>
              <a:rPr lang="en-US" dirty="0" smtClean="0"/>
              <a:t> Fu, </a:t>
            </a:r>
            <a:r>
              <a:rPr lang="en-US" dirty="0" err="1" smtClean="0"/>
              <a:t>prorogato</a:t>
            </a:r>
            <a:r>
              <a:rPr lang="en-US" dirty="0" smtClean="0"/>
              <a:t> per 1anno </a:t>
            </a:r>
            <a:r>
              <a:rPr lang="en-US" dirty="0" smtClean="0">
                <a:sym typeface="Wingdings"/>
              </a:rPr>
              <a:t>  ha </a:t>
            </a:r>
            <a:r>
              <a:rPr lang="en-US" dirty="0" err="1" smtClean="0">
                <a:sym typeface="Wingdings"/>
              </a:rPr>
              <a:t>vinto</a:t>
            </a:r>
            <a:r>
              <a:rPr lang="en-US" dirty="0" smtClean="0">
                <a:sym typeface="Wingdings"/>
              </a:rPr>
              <a:t> AR </a:t>
            </a:r>
            <a:r>
              <a:rPr lang="en-US" dirty="0" err="1" smtClean="0">
                <a:sym typeface="Wingdings"/>
              </a:rPr>
              <a:t>dipartimento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neodiplomati</a:t>
            </a:r>
            <a:r>
              <a:rPr lang="en-US" dirty="0" smtClean="0"/>
              <a:t>,(in </a:t>
            </a:r>
            <a:r>
              <a:rPr lang="en-US" dirty="0" err="1" smtClean="0"/>
              <a:t>approvazione</a:t>
            </a:r>
            <a:r>
              <a:rPr lang="en-US" dirty="0" smtClean="0"/>
              <a:t>)</a:t>
            </a:r>
          </a:p>
          <a:p>
            <a:pPr marL="0" indent="0">
              <a:buNone/>
              <a:defRPr/>
            </a:pPr>
            <a:r>
              <a:rPr lang="en-US" dirty="0" smtClean="0"/>
              <a:t>2 </a:t>
            </a:r>
            <a:r>
              <a:rPr lang="en-US" dirty="0" err="1"/>
              <a:t>bandi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settore</a:t>
            </a:r>
            <a:r>
              <a:rPr lang="en-US" dirty="0"/>
              <a:t> </a:t>
            </a:r>
            <a:r>
              <a:rPr lang="en-US" dirty="0" err="1"/>
              <a:t>elettronico</a:t>
            </a:r>
            <a:r>
              <a:rPr lang="en-US" dirty="0"/>
              <a:t> </a:t>
            </a:r>
            <a:r>
              <a:rPr lang="en-US" dirty="0" err="1"/>
              <a:t>informatico</a:t>
            </a:r>
            <a:r>
              <a:rPr lang="en-US" dirty="0"/>
              <a:t> </a:t>
            </a:r>
            <a:r>
              <a:rPr lang="en-US" dirty="0" smtClean="0"/>
              <a:t>, xx </a:t>
            </a:r>
            <a:r>
              <a:rPr lang="en-US" dirty="0" err="1" smtClean="0"/>
              <a:t>domande</a:t>
            </a:r>
            <a:r>
              <a:rPr lang="en-US" dirty="0" smtClean="0"/>
              <a:t>, 7 </a:t>
            </a:r>
            <a:r>
              <a:rPr lang="en-US" dirty="0" err="1" smtClean="0"/>
              <a:t>ammessi</a:t>
            </a:r>
            <a:r>
              <a:rPr lang="en-US" dirty="0" smtClean="0"/>
              <a:t>, 5 </a:t>
            </a:r>
            <a:r>
              <a:rPr lang="en-US" dirty="0" err="1" smtClean="0"/>
              <a:t>idonei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2 </a:t>
            </a:r>
            <a:r>
              <a:rPr lang="en-US" dirty="0" err="1"/>
              <a:t>bandi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settore</a:t>
            </a:r>
            <a:r>
              <a:rPr lang="en-US" dirty="0"/>
              <a:t> </a:t>
            </a:r>
            <a:r>
              <a:rPr lang="en-US" dirty="0" err="1" smtClean="0"/>
              <a:t>meccanico</a:t>
            </a:r>
            <a:r>
              <a:rPr lang="en-US" dirty="0"/>
              <a:t>/</a:t>
            </a:r>
            <a:r>
              <a:rPr lang="en-US" dirty="0" err="1" smtClean="0"/>
              <a:t>prog</a:t>
            </a:r>
            <a:r>
              <a:rPr lang="en-US" dirty="0" smtClean="0"/>
              <a:t>. </a:t>
            </a:r>
            <a:r>
              <a:rPr lang="en-US" dirty="0" err="1" smtClean="0"/>
              <a:t>Mecc</a:t>
            </a:r>
            <a:r>
              <a:rPr lang="en-US" dirty="0" smtClean="0"/>
              <a:t> , xx </a:t>
            </a:r>
            <a:r>
              <a:rPr lang="en-US" dirty="0" err="1" smtClean="0"/>
              <a:t>domande</a:t>
            </a:r>
            <a:r>
              <a:rPr lang="en-US" dirty="0" smtClean="0"/>
              <a:t>, 5 </a:t>
            </a:r>
            <a:r>
              <a:rPr lang="en-US" dirty="0" err="1" smtClean="0"/>
              <a:t>ammessi</a:t>
            </a:r>
            <a:r>
              <a:rPr lang="en-US" dirty="0" smtClean="0"/>
              <a:t>, 5 </a:t>
            </a:r>
            <a:r>
              <a:rPr lang="en-US" dirty="0" err="1" smtClean="0"/>
              <a:t>idonei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Bando per </a:t>
            </a:r>
            <a:r>
              <a:rPr lang="en-US" dirty="0" err="1" smtClean="0"/>
              <a:t>borsisti</a:t>
            </a:r>
            <a:r>
              <a:rPr lang="en-US" dirty="0" smtClean="0"/>
              <a:t> </a:t>
            </a:r>
            <a:r>
              <a:rPr lang="en-US" dirty="0" err="1" smtClean="0"/>
              <a:t>stranieri</a:t>
            </a:r>
            <a:r>
              <a:rPr lang="en-US" dirty="0" smtClean="0"/>
              <a:t> , </a:t>
            </a:r>
            <a:r>
              <a:rPr lang="en-US" dirty="0" err="1" smtClean="0"/>
              <a:t>teorico</a:t>
            </a:r>
            <a:r>
              <a:rPr lang="en-US" dirty="0" smtClean="0"/>
              <a:t>, </a:t>
            </a:r>
            <a:r>
              <a:rPr lang="en-US" dirty="0"/>
              <a:t>Fundamental Problems in Quantum Physics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Bando per </a:t>
            </a:r>
            <a:r>
              <a:rPr lang="en-US" dirty="0" err="1" smtClean="0"/>
              <a:t>borsisti</a:t>
            </a:r>
            <a:r>
              <a:rPr lang="en-US" dirty="0" smtClean="0"/>
              <a:t> </a:t>
            </a:r>
            <a:r>
              <a:rPr lang="en-US" dirty="0" err="1" smtClean="0"/>
              <a:t>stranieri</a:t>
            </a:r>
            <a:r>
              <a:rPr lang="en-US" dirty="0" smtClean="0"/>
              <a:t> </a:t>
            </a:r>
            <a:r>
              <a:rPr lang="en-US" dirty="0" err="1" smtClean="0"/>
              <a:t>sperimentali</a:t>
            </a:r>
            <a:r>
              <a:rPr lang="en-US" dirty="0" smtClean="0"/>
              <a:t> , fate </a:t>
            </a:r>
            <a:r>
              <a:rPr lang="en-US" dirty="0" err="1" smtClean="0"/>
              <a:t>partecipare</a:t>
            </a:r>
            <a:r>
              <a:rPr lang="en-US" dirty="0" smtClean="0"/>
              <a:t> e </a:t>
            </a:r>
            <a:r>
              <a:rPr lang="en-US" dirty="0" err="1" smtClean="0"/>
              <a:t>informate</a:t>
            </a:r>
            <a:r>
              <a:rPr lang="en-US" dirty="0" smtClean="0"/>
              <a:t> </a:t>
            </a:r>
            <a:r>
              <a:rPr lang="en-US" dirty="0" err="1" smtClean="0"/>
              <a:t>direzione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AR 2222 – </a:t>
            </a:r>
            <a:r>
              <a:rPr lang="en-US" dirty="0" err="1" smtClean="0"/>
              <a:t>fondi</a:t>
            </a:r>
            <a:r>
              <a:rPr lang="en-US" dirty="0" smtClean="0"/>
              <a:t> IRPT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Venerdì 16 Ottobre 2015</a:t>
            </a:r>
            <a:endParaRPr lang="en-US" dirty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Procedure per VQR –</a:t>
            </a:r>
          </a:p>
          <a:p>
            <a:pPr marL="0" indent="0">
              <a:buNone/>
              <a:defRPr/>
            </a:pPr>
            <a:r>
              <a:rPr lang="en-US" dirty="0" err="1" smtClean="0"/>
              <a:t>Nominati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componenti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GEV  (</a:t>
            </a:r>
            <a:r>
              <a:rPr lang="en-US" dirty="0" err="1" smtClean="0"/>
              <a:t>comitato</a:t>
            </a:r>
            <a:r>
              <a:rPr lang="en-US" dirty="0" smtClean="0"/>
              <a:t> </a:t>
            </a:r>
            <a:r>
              <a:rPr lang="en-US" dirty="0" err="1" smtClean="0"/>
              <a:t>valutatore</a:t>
            </a:r>
            <a:r>
              <a:rPr lang="en-US" dirty="0"/>
              <a:t> </a:t>
            </a:r>
            <a:r>
              <a:rPr lang="en-US" dirty="0" smtClean="0"/>
              <a:t>) </a:t>
            </a:r>
          </a:p>
          <a:p>
            <a:pPr marL="0" indent="0">
              <a:buNone/>
              <a:defRPr/>
            </a:pPr>
            <a:r>
              <a:rPr lang="en-US" dirty="0" smtClean="0"/>
              <a:t>ORCID </a:t>
            </a:r>
            <a:r>
              <a:rPr lang="en-US" dirty="0" err="1" smtClean="0"/>
              <a:t>fornito</a:t>
            </a:r>
            <a:r>
              <a:rPr lang="en-US" dirty="0" smtClean="0"/>
              <a:t> da </a:t>
            </a:r>
            <a:r>
              <a:rPr lang="en-US" dirty="0" err="1" smtClean="0"/>
              <a:t>tutti</a:t>
            </a:r>
            <a:r>
              <a:rPr lang="en-US" dirty="0" smtClean="0"/>
              <a:t> - OK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Definizione</a:t>
            </a:r>
            <a:r>
              <a:rPr lang="en-US" dirty="0" smtClean="0"/>
              <a:t> e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soggetti</a:t>
            </a:r>
            <a:r>
              <a:rPr lang="en-US" dirty="0" smtClean="0"/>
              <a:t> </a:t>
            </a:r>
            <a:r>
              <a:rPr lang="en-US" dirty="0" err="1" smtClean="0"/>
              <a:t>valutati</a:t>
            </a:r>
            <a:r>
              <a:rPr lang="en-US" dirty="0" smtClean="0"/>
              <a:t> in </a:t>
            </a:r>
            <a:r>
              <a:rPr lang="en-US" dirty="0" err="1" smtClean="0"/>
              <a:t>corso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Venerdì 16 Ottobre 2015</a:t>
            </a:r>
            <a:endParaRPr lang="en-US" dirty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Last , but not least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Occorre</a:t>
            </a:r>
            <a:r>
              <a:rPr lang="en-US" dirty="0" smtClean="0"/>
              <a:t> far </a:t>
            </a:r>
            <a:r>
              <a:rPr lang="en-US" dirty="0" err="1" smtClean="0"/>
              <a:t>partire</a:t>
            </a:r>
            <a:r>
              <a:rPr lang="en-US" dirty="0" smtClean="0"/>
              <a:t> le procedure per la </a:t>
            </a:r>
            <a:r>
              <a:rPr lang="en-US" dirty="0" err="1" smtClean="0"/>
              <a:t>nomina</a:t>
            </a:r>
            <a:r>
              <a:rPr lang="en-US" dirty="0" smtClean="0"/>
              <a:t> del </a:t>
            </a:r>
            <a:r>
              <a:rPr lang="en-US" dirty="0" err="1" smtClean="0"/>
              <a:t>Direttore</a:t>
            </a:r>
            <a:r>
              <a:rPr lang="en-US" dirty="0" smtClean="0"/>
              <a:t> di </a:t>
            </a:r>
            <a:r>
              <a:rPr lang="en-US" dirty="0" err="1" smtClean="0"/>
              <a:t>Sezione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/>
              <a:t>M</a:t>
            </a:r>
            <a:r>
              <a:rPr lang="en-US" dirty="0" err="1" smtClean="0"/>
              <a:t>andato</a:t>
            </a:r>
            <a:r>
              <a:rPr lang="en-US" dirty="0" smtClean="0"/>
              <a:t> </a:t>
            </a:r>
            <a:r>
              <a:rPr lang="en-US" dirty="0" err="1" smtClean="0"/>
              <a:t>termina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25 </a:t>
            </a:r>
            <a:r>
              <a:rPr lang="en-US" dirty="0" err="1" smtClean="0"/>
              <a:t>Aprile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Primo </a:t>
            </a:r>
            <a:r>
              <a:rPr lang="en-US" dirty="0" err="1" smtClean="0"/>
              <a:t>atto</a:t>
            </a:r>
            <a:r>
              <a:rPr lang="en-US" dirty="0" smtClean="0"/>
              <a:t> </a:t>
            </a:r>
            <a:r>
              <a:rPr lang="en-US" dirty="0" err="1" smtClean="0"/>
              <a:t>formale</a:t>
            </a:r>
            <a:r>
              <a:rPr lang="en-US" dirty="0" smtClean="0"/>
              <a:t> </a:t>
            </a:r>
            <a:r>
              <a:rPr lang="en-US" dirty="0" err="1" smtClean="0"/>
              <a:t>nomina</a:t>
            </a:r>
            <a:r>
              <a:rPr lang="en-US" dirty="0" smtClean="0"/>
              <a:t> </a:t>
            </a:r>
            <a:r>
              <a:rPr lang="en-US" dirty="0" err="1" smtClean="0"/>
              <a:t>commissione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/>
              <a:t>blasi</a:t>
            </a:r>
            <a:r>
              <a:rPr lang="en-US" dirty="0"/>
              <a:t> </a:t>
            </a:r>
            <a:r>
              <a:rPr lang="en-US" dirty="0" err="1"/>
              <a:t>nives</a:t>
            </a:r>
            <a:r>
              <a:rPr lang="en-US" dirty="0"/>
              <a:t>           </a:t>
            </a:r>
            <a:r>
              <a:rPr lang="en-US" dirty="0" err="1" smtClean="0"/>
              <a:t>sostituti</a:t>
            </a:r>
            <a:r>
              <a:rPr lang="en-US" dirty="0"/>
              <a:t>   </a:t>
            </a:r>
            <a:r>
              <a:rPr lang="en-US" dirty="0" smtClean="0"/>
              <a:t>	 </a:t>
            </a:r>
            <a:r>
              <a:rPr lang="en-US" dirty="0" err="1"/>
              <a:t>leoni</a:t>
            </a:r>
            <a:r>
              <a:rPr lang="en-US" dirty="0"/>
              <a:t> </a:t>
            </a:r>
            <a:r>
              <a:rPr lang="en-US" dirty="0" err="1"/>
              <a:t>silvia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carminati</a:t>
            </a:r>
            <a:r>
              <a:rPr lang="en-US" dirty="0"/>
              <a:t> </a:t>
            </a:r>
            <a:r>
              <a:rPr lang="en-US" dirty="0" err="1"/>
              <a:t>leonardo</a:t>
            </a:r>
            <a:r>
              <a:rPr lang="en-US" dirty="0"/>
              <a:t>       </a:t>
            </a:r>
            <a:r>
              <a:rPr lang="en-US" dirty="0" smtClean="0"/>
              <a:t> 		 </a:t>
            </a:r>
            <a:r>
              <a:rPr lang="en-US" dirty="0" err="1" smtClean="0"/>
              <a:t>vicini</a:t>
            </a:r>
            <a:r>
              <a:rPr lang="en-US" dirty="0" smtClean="0"/>
              <a:t> </a:t>
            </a:r>
            <a:r>
              <a:rPr lang="en-US" dirty="0" err="1"/>
              <a:t>alessandro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sala</a:t>
            </a:r>
            <a:r>
              <a:rPr lang="en-US" dirty="0"/>
              <a:t> </a:t>
            </a:r>
            <a:r>
              <a:rPr lang="en-US" dirty="0" err="1"/>
              <a:t>anna</a:t>
            </a:r>
            <a:r>
              <a:rPr lang="en-US" dirty="0"/>
              <a:t>                        </a:t>
            </a:r>
            <a:r>
              <a:rPr lang="en-US" dirty="0" smtClean="0"/>
              <a:t>	 </a:t>
            </a:r>
            <a:r>
              <a:rPr lang="en-US" dirty="0" err="1" smtClean="0"/>
              <a:t>palma</a:t>
            </a:r>
            <a:r>
              <a:rPr lang="en-US" dirty="0" smtClean="0"/>
              <a:t> </a:t>
            </a:r>
            <a:r>
              <a:rPr lang="en-US" dirty="0" err="1"/>
              <a:t>monica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err="1" smtClean="0"/>
              <a:t>Seguira</a:t>
            </a:r>
            <a:r>
              <a:rPr lang="en-US" dirty="0" smtClean="0"/>
              <a:t>’ </a:t>
            </a:r>
            <a:r>
              <a:rPr lang="en-US" dirty="0" err="1" smtClean="0"/>
              <a:t>riunione</a:t>
            </a:r>
            <a:r>
              <a:rPr lang="en-US" dirty="0" smtClean="0"/>
              <a:t> di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per </a:t>
            </a:r>
            <a:r>
              <a:rPr lang="en-US" dirty="0" err="1" smtClean="0"/>
              <a:t>presentazione</a:t>
            </a:r>
            <a:r>
              <a:rPr lang="en-US" dirty="0" smtClean="0"/>
              <a:t> candidature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Venerdì 16 Ottobre 2015</a:t>
            </a:r>
            <a:endParaRPr lang="en-US" dirty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Concorsi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, </a:t>
            </a:r>
            <a:r>
              <a:rPr lang="en-US" sz="3200" dirty="0" err="1"/>
              <a:t>Concorsi</a:t>
            </a:r>
            <a:r>
              <a:rPr lang="en-US" sz="3200" dirty="0" smtClean="0"/>
              <a:t> no, </a:t>
            </a:r>
            <a:r>
              <a:rPr lang="en-US" sz="3200" dirty="0" err="1"/>
              <a:t>Concorsi</a:t>
            </a:r>
            <a:r>
              <a:rPr lang="en-US" sz="3200" dirty="0" smtClean="0"/>
              <a:t> </a:t>
            </a:r>
            <a:r>
              <a:rPr lang="en-US" sz="3200" dirty="0" err="1" smtClean="0"/>
              <a:t>vedremo</a:t>
            </a:r>
            <a:r>
              <a:rPr lang="en-US" sz="3200" dirty="0" smtClean="0"/>
              <a:t>..</a:t>
            </a:r>
            <a:endParaRPr lang="en-US" sz="3200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066800"/>
            <a:ext cx="8813799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Le </a:t>
            </a:r>
            <a:r>
              <a:rPr lang="en-US" dirty="0" err="1" smtClean="0"/>
              <a:t>commissioni</a:t>
            </a:r>
            <a:r>
              <a:rPr lang="en-US" dirty="0" smtClean="0"/>
              <a:t> per I </a:t>
            </a:r>
            <a:r>
              <a:rPr lang="en-US" dirty="0" err="1" smtClean="0"/>
              <a:t>concorsi</a:t>
            </a:r>
            <a:r>
              <a:rPr lang="en-US" dirty="0" smtClean="0"/>
              <a:t> di </a:t>
            </a:r>
            <a:r>
              <a:rPr lang="en-US" dirty="0" err="1" smtClean="0"/>
              <a:t>accesso</a:t>
            </a:r>
            <a:r>
              <a:rPr lang="en-US" dirty="0" smtClean="0"/>
              <a:t> al primo e secondo </a:t>
            </a:r>
            <a:r>
              <a:rPr lang="en-US" dirty="0" err="1" smtClean="0"/>
              <a:t>livello</a:t>
            </a:r>
            <a:r>
              <a:rPr lang="en-US" dirty="0"/>
              <a:t> </a:t>
            </a:r>
            <a:r>
              <a:rPr lang="en-US" dirty="0" err="1" smtClean="0"/>
              <a:t>ric</a:t>
            </a:r>
            <a:r>
              <a:rPr lang="en-US" dirty="0" smtClean="0"/>
              <a:t>/</a:t>
            </a:r>
            <a:r>
              <a:rPr lang="en-US" dirty="0" err="1" smtClean="0"/>
              <a:t>tec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cominciato</a:t>
            </a:r>
            <a:r>
              <a:rPr lang="en-US" dirty="0" smtClean="0"/>
              <a:t> a </a:t>
            </a:r>
            <a:r>
              <a:rPr lang="en-US" dirty="0" err="1" smtClean="0"/>
              <a:t>lavorare</a:t>
            </a:r>
            <a:r>
              <a:rPr lang="en-US" dirty="0" smtClean="0"/>
              <a:t> a fine </a:t>
            </a:r>
            <a:r>
              <a:rPr lang="en-US" dirty="0" err="1" smtClean="0"/>
              <a:t>gennaio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n-US" dirty="0" err="1"/>
              <a:t>concorsi</a:t>
            </a:r>
            <a:r>
              <a:rPr lang="en-US" dirty="0"/>
              <a:t> TI con n </a:t>
            </a:r>
            <a:r>
              <a:rPr lang="en-US" dirty="0" err="1"/>
              <a:t>posti</a:t>
            </a:r>
            <a:r>
              <a:rPr lang="en-US" dirty="0"/>
              <a:t> </a:t>
            </a:r>
            <a:r>
              <a:rPr lang="en-US" dirty="0" err="1"/>
              <a:t>liberi</a:t>
            </a:r>
            <a:r>
              <a:rPr lang="en-US" dirty="0"/>
              <a:t> + n </a:t>
            </a:r>
            <a:r>
              <a:rPr lang="en-US" dirty="0" err="1"/>
              <a:t>posti</a:t>
            </a:r>
            <a:r>
              <a:rPr lang="en-US" dirty="0"/>
              <a:t> per </a:t>
            </a:r>
            <a:r>
              <a:rPr lang="en-US" dirty="0" err="1" smtClean="0"/>
              <a:t>idonei</a:t>
            </a:r>
            <a:endParaRPr lang="en-US" dirty="0"/>
          </a:p>
          <a:p>
            <a:r>
              <a:rPr lang="en-US" dirty="0" err="1"/>
              <a:t>Dirigente</a:t>
            </a:r>
            <a:r>
              <a:rPr lang="en-US" dirty="0"/>
              <a:t> di  </a:t>
            </a:r>
            <a:r>
              <a:rPr lang="en-US" dirty="0" err="1"/>
              <a:t>Ricerca</a:t>
            </a:r>
            <a:r>
              <a:rPr lang="en-US" dirty="0"/>
              <a:t>    4 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Dirigente</a:t>
            </a:r>
            <a:r>
              <a:rPr lang="en-US" dirty="0" smtClean="0"/>
              <a:t> </a:t>
            </a:r>
            <a:r>
              <a:rPr lang="en-US" dirty="0" err="1" smtClean="0"/>
              <a:t>Tecnologo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  +2 per </a:t>
            </a:r>
            <a:r>
              <a:rPr lang="en-US" dirty="0" err="1" smtClean="0"/>
              <a:t>Amministrativo</a:t>
            </a:r>
            <a:endParaRPr lang="en-US" dirty="0"/>
          </a:p>
          <a:p>
            <a:r>
              <a:rPr lang="en-US" dirty="0"/>
              <a:t>Primo </a:t>
            </a:r>
            <a:r>
              <a:rPr lang="en-US" dirty="0" err="1"/>
              <a:t>Ricercatore</a:t>
            </a:r>
            <a:r>
              <a:rPr lang="en-US" dirty="0"/>
              <a:t>        3 +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r>
              <a:rPr lang="en-US" dirty="0"/>
              <a:t>Primo </a:t>
            </a:r>
            <a:r>
              <a:rPr lang="en-US" dirty="0" err="1"/>
              <a:t>Tecnologo</a:t>
            </a:r>
            <a:r>
              <a:rPr lang="en-US" dirty="0"/>
              <a:t>          </a:t>
            </a:r>
            <a:r>
              <a:rPr lang="en-US" dirty="0" smtClean="0"/>
              <a:t>1 </a:t>
            </a:r>
            <a:r>
              <a:rPr lang="en-US" dirty="0"/>
              <a:t>+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  +1 per </a:t>
            </a:r>
            <a:r>
              <a:rPr lang="en-US" dirty="0" err="1" smtClean="0"/>
              <a:t>Amministrativo</a:t>
            </a:r>
            <a:endParaRPr lang="en-US" dirty="0" smtClean="0"/>
          </a:p>
          <a:p>
            <a:r>
              <a:rPr lang="en-US" dirty="0" err="1" smtClean="0"/>
              <a:t>Commissioni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INFN jobs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Venerdì 16 Ottobre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Luglio-Settembre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Presidente</a:t>
            </a:r>
            <a:r>
              <a:rPr lang="en-US" dirty="0" smtClean="0"/>
              <a:t> </a:t>
            </a:r>
            <a:r>
              <a:rPr lang="en-US" dirty="0" err="1" smtClean="0"/>
              <a:t>Ferroni</a:t>
            </a:r>
            <a:r>
              <a:rPr lang="en-US" dirty="0" smtClean="0"/>
              <a:t>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confermato</a:t>
            </a:r>
            <a:r>
              <a:rPr lang="en-US" dirty="0" smtClean="0"/>
              <a:t> dal </a:t>
            </a:r>
            <a:r>
              <a:rPr lang="en-US" dirty="0" err="1" smtClean="0"/>
              <a:t>Ministro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2ndo </a:t>
            </a:r>
            <a:r>
              <a:rPr lang="en-US" dirty="0" err="1" smtClean="0"/>
              <a:t>mandato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Non </a:t>
            </a:r>
            <a:r>
              <a:rPr lang="en-US" dirty="0" err="1" smtClean="0"/>
              <a:t>ancora</a:t>
            </a:r>
            <a:r>
              <a:rPr lang="en-US" dirty="0" smtClean="0"/>
              <a:t> </a:t>
            </a:r>
            <a:r>
              <a:rPr lang="en-US" dirty="0" err="1" smtClean="0"/>
              <a:t>nominati</a:t>
            </a:r>
            <a:r>
              <a:rPr lang="en-US" dirty="0" smtClean="0"/>
              <a:t> I 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componenti</a:t>
            </a:r>
            <a:r>
              <a:rPr lang="en-US" dirty="0" smtClean="0"/>
              <a:t> del CD.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Decreto</a:t>
            </a:r>
            <a:r>
              <a:rPr lang="en-US" dirty="0" smtClean="0"/>
              <a:t> di </a:t>
            </a:r>
            <a:r>
              <a:rPr lang="en-US" dirty="0" err="1" smtClean="0"/>
              <a:t>riparto</a:t>
            </a:r>
            <a:r>
              <a:rPr lang="en-US" dirty="0" smtClean="0"/>
              <a:t> del FOE 2015 e’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registrato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corte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conti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Lo </a:t>
            </a:r>
            <a:r>
              <a:rPr lang="en-US" dirty="0" err="1" smtClean="0"/>
              <a:t>stanziamento</a:t>
            </a:r>
            <a:r>
              <a:rPr lang="en-US" dirty="0" smtClean="0"/>
              <a:t> di base e’ di 228 ML  , </a:t>
            </a:r>
            <a:r>
              <a:rPr lang="en-US" dirty="0" err="1" smtClean="0"/>
              <a:t>contro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237 del 2014.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Taglio</a:t>
            </a:r>
            <a:r>
              <a:rPr lang="en-US" dirty="0" smtClean="0"/>
              <a:t> legato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legge</a:t>
            </a:r>
            <a:r>
              <a:rPr lang="en-US" dirty="0" smtClean="0"/>
              <a:t> di </a:t>
            </a:r>
            <a:r>
              <a:rPr lang="en-US" dirty="0" err="1" smtClean="0"/>
              <a:t>stabilita</a:t>
            </a:r>
            <a:r>
              <a:rPr lang="en-US" dirty="0" smtClean="0"/>
              <a:t>’. </a:t>
            </a:r>
            <a:r>
              <a:rPr lang="en-US" dirty="0" err="1" smtClean="0"/>
              <a:t>Preoccupazione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come </a:t>
            </a:r>
            <a:r>
              <a:rPr lang="en-US" dirty="0" err="1" smtClean="0"/>
              <a:t>coprire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ulteriore</a:t>
            </a:r>
            <a:r>
              <a:rPr lang="en-US" dirty="0" smtClean="0"/>
              <a:t> </a:t>
            </a:r>
            <a:r>
              <a:rPr lang="en-US" dirty="0" err="1" smtClean="0"/>
              <a:t>taglio</a:t>
            </a:r>
            <a:r>
              <a:rPr lang="en-US" dirty="0" smtClean="0"/>
              <a:t>.  </a:t>
            </a:r>
            <a:r>
              <a:rPr lang="en-US" dirty="0" err="1" smtClean="0"/>
              <a:t>C’e</a:t>
            </a:r>
            <a:r>
              <a:rPr lang="en-US" dirty="0" smtClean="0"/>
              <a:t>’ la </a:t>
            </a:r>
            <a:r>
              <a:rPr lang="en-US" dirty="0" err="1" smtClean="0"/>
              <a:t>possibilita</a:t>
            </a:r>
            <a:r>
              <a:rPr lang="en-US" dirty="0" smtClean="0"/>
              <a:t>’ di far </a:t>
            </a:r>
            <a:r>
              <a:rPr lang="en-US" dirty="0" err="1" smtClean="0"/>
              <a:t>riconoscere</a:t>
            </a:r>
            <a:r>
              <a:rPr lang="en-US" dirty="0" smtClean="0"/>
              <a:t> </a:t>
            </a:r>
            <a:r>
              <a:rPr lang="en-US" dirty="0" err="1" smtClean="0"/>
              <a:t>spese</a:t>
            </a:r>
            <a:r>
              <a:rPr lang="en-US" dirty="0" smtClean="0"/>
              <a:t> </a:t>
            </a:r>
            <a:r>
              <a:rPr lang="en-US" dirty="0" err="1" smtClean="0"/>
              <a:t>effettuati</a:t>
            </a:r>
            <a:r>
              <a:rPr lang="en-US" dirty="0" smtClean="0"/>
              <a:t> </a:t>
            </a:r>
            <a:r>
              <a:rPr lang="en-US" dirty="0" err="1" smtClean="0"/>
              <a:t>negli</a:t>
            </a:r>
            <a:r>
              <a:rPr lang="en-US" dirty="0" smtClean="0"/>
              <a:t> </a:t>
            </a:r>
            <a:r>
              <a:rPr lang="en-US" dirty="0" err="1" smtClean="0"/>
              <a:t>anni</a:t>
            </a:r>
            <a:r>
              <a:rPr lang="en-US" dirty="0" smtClean="0"/>
              <a:t> </a:t>
            </a:r>
            <a:r>
              <a:rPr lang="en-US" dirty="0" err="1" smtClean="0"/>
              <a:t>passati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region di </a:t>
            </a:r>
            <a:r>
              <a:rPr lang="en-US" dirty="0" err="1" smtClean="0"/>
              <a:t>convergenza</a:t>
            </a:r>
            <a:r>
              <a:rPr lang="en-US" dirty="0" smtClean="0"/>
              <a:t> (SUD), circa 20ME.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Pubblicato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DM con I </a:t>
            </a:r>
            <a:r>
              <a:rPr lang="en-US" dirty="0" err="1" smtClean="0"/>
              <a:t>criteri</a:t>
            </a:r>
            <a:r>
              <a:rPr lang="en-US" dirty="0" smtClean="0"/>
              <a:t> per </a:t>
            </a:r>
            <a:r>
              <a:rPr lang="en-US" dirty="0" err="1" smtClean="0"/>
              <a:t>premiali</a:t>
            </a:r>
            <a:r>
              <a:rPr lang="en-US" dirty="0" smtClean="0"/>
              <a:t> 2014, a </a:t>
            </a:r>
            <a:r>
              <a:rPr lang="en-US" dirty="0" err="1" smtClean="0"/>
              <a:t>tutti</a:t>
            </a:r>
            <a:r>
              <a:rPr lang="en-US" dirty="0" smtClean="0"/>
              <a:t> EPR, 70ML </a:t>
            </a:r>
            <a:r>
              <a:rPr lang="en-US" dirty="0" err="1" smtClean="0"/>
              <a:t>assegnati</a:t>
            </a:r>
            <a:r>
              <a:rPr lang="en-US" dirty="0" smtClean="0"/>
              <a:t> secondo VQR, 30ML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Premiali</a:t>
            </a:r>
            <a:r>
              <a:rPr lang="en-US" dirty="0" smtClean="0"/>
              <a:t> 2015 : non </a:t>
            </a:r>
            <a:r>
              <a:rPr lang="en-US" dirty="0" err="1" smtClean="0"/>
              <a:t>ancora</a:t>
            </a:r>
            <a:r>
              <a:rPr lang="en-US" dirty="0" smtClean="0"/>
              <a:t> </a:t>
            </a:r>
            <a:r>
              <a:rPr lang="en-US" dirty="0" err="1" smtClean="0"/>
              <a:t>iniziata</a:t>
            </a:r>
            <a:r>
              <a:rPr lang="en-US" dirty="0" smtClean="0"/>
              <a:t> </a:t>
            </a:r>
            <a:r>
              <a:rPr lang="en-US" dirty="0" err="1" smtClean="0"/>
              <a:t>procedura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Council CERN: a </a:t>
            </a:r>
            <a:r>
              <a:rPr lang="en-US" dirty="0" err="1" smtClean="0"/>
              <a:t>breve</a:t>
            </a:r>
            <a:r>
              <a:rPr lang="en-US" dirty="0" smtClean="0"/>
              <a:t> </a:t>
            </a:r>
            <a:r>
              <a:rPr lang="en-US" dirty="0" err="1" smtClean="0"/>
              <a:t>rinnovo</a:t>
            </a:r>
            <a:r>
              <a:rPr lang="en-US" dirty="0" smtClean="0"/>
              <a:t> </a:t>
            </a:r>
            <a:r>
              <a:rPr lang="en-US" dirty="0" err="1" smtClean="0"/>
              <a:t>presidente</a:t>
            </a:r>
            <a:r>
              <a:rPr lang="en-US" dirty="0" smtClean="0"/>
              <a:t>  e vice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Prossimo</a:t>
            </a:r>
            <a:r>
              <a:rPr lang="en-US" dirty="0" smtClean="0"/>
              <a:t> term plan </a:t>
            </a:r>
            <a:r>
              <a:rPr lang="en-US" dirty="0" err="1" smtClean="0"/>
              <a:t>conterra</a:t>
            </a:r>
            <a:r>
              <a:rPr lang="en-US" dirty="0" smtClean="0"/>
              <a:t>’ un piano di </a:t>
            </a:r>
            <a:r>
              <a:rPr lang="en-US" dirty="0" err="1" smtClean="0"/>
              <a:t>riduzione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costi</a:t>
            </a:r>
            <a:r>
              <a:rPr lang="en-US" dirty="0" smtClean="0"/>
              <a:t> (</a:t>
            </a:r>
            <a:r>
              <a:rPr lang="en-US" dirty="0" err="1" smtClean="0"/>
              <a:t>cambio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Dott.ssa</a:t>
            </a:r>
            <a:r>
              <a:rPr lang="en-US" dirty="0" smtClean="0"/>
              <a:t> </a:t>
            </a:r>
            <a:r>
              <a:rPr lang="en-US" dirty="0" err="1" smtClean="0"/>
              <a:t>Fiori</a:t>
            </a:r>
            <a:r>
              <a:rPr lang="en-US" dirty="0" smtClean="0"/>
              <a:t> (ISFOL in </a:t>
            </a:r>
            <a:r>
              <a:rPr lang="en-US" dirty="0" err="1" smtClean="0"/>
              <a:t>comando</a:t>
            </a:r>
            <a:r>
              <a:rPr lang="en-US" dirty="0" smtClean="0"/>
              <a:t>)</a:t>
            </a:r>
            <a:r>
              <a:rPr lang="en-US" dirty="0" smtClean="0">
                <a:sym typeface="Wingdings"/>
              </a:rPr>
              <a:t></a:t>
            </a:r>
            <a:r>
              <a:rPr lang="en-US" b="1" dirty="0" err="1" smtClean="0">
                <a:sym typeface="Wingdings"/>
              </a:rPr>
              <a:t>Direzione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Affari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Amministrativi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327" y="6563774"/>
            <a:ext cx="2317896" cy="329184"/>
          </a:xfrm>
        </p:spPr>
        <p:txBody>
          <a:bodyPr/>
          <a:lstStyle/>
          <a:p>
            <a:r>
              <a:rPr lang="it-IT" dirty="0" smtClean="0"/>
              <a:t>Venerdì </a:t>
            </a:r>
            <a:r>
              <a:rPr lang="it-IT" dirty="0"/>
              <a:t>16 Ottobre 2015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Bilancio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Venerdì </a:t>
            </a:r>
            <a:r>
              <a:rPr lang="it-IT" dirty="0" smtClean="0"/>
              <a:t>16 Ottobre </a:t>
            </a:r>
            <a:r>
              <a:rPr lang="it-IT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00"/>
            <a:ext cx="9144000" cy="493661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80483" y="924747"/>
            <a:ext cx="6554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serie</a:t>
            </a:r>
            <a:r>
              <a:rPr lang="en-US" dirty="0"/>
              <a:t> </a:t>
            </a:r>
            <a:r>
              <a:rPr lang="en-US" dirty="0" err="1"/>
              <a:t>storica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Entrate</a:t>
            </a:r>
            <a:r>
              <a:rPr lang="en-US" dirty="0"/>
              <a:t> secondo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vincolo</a:t>
            </a:r>
            <a:r>
              <a:rPr lang="en-US" dirty="0"/>
              <a:t> di </a:t>
            </a:r>
            <a:r>
              <a:rPr lang="en-US" dirty="0" err="1"/>
              <a:t>destinazione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prezzi</a:t>
            </a:r>
            <a:r>
              <a:rPr lang="en-US" dirty="0"/>
              <a:t> </a:t>
            </a:r>
            <a:r>
              <a:rPr lang="en-US" dirty="0" err="1"/>
              <a:t>costanti</a:t>
            </a:r>
            <a:r>
              <a:rPr lang="en-US" dirty="0"/>
              <a:t> 2014 (</a:t>
            </a:r>
            <a:r>
              <a:rPr lang="en-US" dirty="0" err="1"/>
              <a:t>milioni</a:t>
            </a:r>
            <a:r>
              <a:rPr lang="en-US" dirty="0"/>
              <a:t> di euro)</a:t>
            </a:r>
          </a:p>
          <a:p>
            <a:r>
              <a:rPr lang="en-US" dirty="0" err="1"/>
              <a:t>fonte</a:t>
            </a:r>
            <a:r>
              <a:rPr lang="en-US" dirty="0"/>
              <a:t>: </a:t>
            </a:r>
            <a:r>
              <a:rPr lang="en-US" dirty="0" err="1"/>
              <a:t>bilanci</a:t>
            </a:r>
            <a:r>
              <a:rPr lang="en-US" dirty="0"/>
              <a:t> </a:t>
            </a:r>
            <a:r>
              <a:rPr lang="en-US" dirty="0" err="1"/>
              <a:t>consuntivi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 descr="Screenshot 2015-10-15 22.01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5" y="924747"/>
            <a:ext cx="9144000" cy="584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2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shot 2015-10-15 22.15.1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5" b="5015"/>
          <a:stretch>
            <a:fillRect/>
          </a:stretch>
        </p:blipFill>
        <p:spPr>
          <a:xfrm>
            <a:off x="457200" y="1047964"/>
            <a:ext cx="8229600" cy="542903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Venerdì 16 Ottobre </a:t>
            </a:r>
            <a:r>
              <a:rPr lang="it-IT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Luglio-Settembre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Piano </a:t>
            </a:r>
            <a:r>
              <a:rPr lang="en-US" dirty="0" err="1" smtClean="0"/>
              <a:t>Triennale</a:t>
            </a:r>
            <a:r>
              <a:rPr lang="en-US" dirty="0" smtClean="0"/>
              <a:t> 2015-2017 in via di </a:t>
            </a:r>
            <a:r>
              <a:rPr lang="en-US" dirty="0" err="1" smtClean="0"/>
              <a:t>approvazione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Ferroni</a:t>
            </a:r>
            <a:r>
              <a:rPr lang="en-US" dirty="0" smtClean="0"/>
              <a:t> e </a:t>
            </a:r>
            <a:r>
              <a:rPr lang="en-US" dirty="0" err="1" smtClean="0"/>
              <a:t>Gianotti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chiesto</a:t>
            </a:r>
            <a:r>
              <a:rPr lang="en-US" dirty="0" smtClean="0"/>
              <a:t> a </a:t>
            </a:r>
            <a:r>
              <a:rPr lang="en-US" dirty="0" err="1" smtClean="0"/>
              <a:t>governo</a:t>
            </a:r>
            <a:r>
              <a:rPr lang="en-US" dirty="0" smtClean="0"/>
              <a:t> un </a:t>
            </a:r>
            <a:r>
              <a:rPr lang="en-US" dirty="0" err="1" smtClean="0"/>
              <a:t>finanziamento</a:t>
            </a:r>
            <a:r>
              <a:rPr lang="en-US" dirty="0" smtClean="0"/>
              <a:t> extra di 50Ml per upgrade </a:t>
            </a:r>
            <a:r>
              <a:rPr lang="en-US" dirty="0" err="1" smtClean="0"/>
              <a:t>esperimenti</a:t>
            </a:r>
            <a:r>
              <a:rPr lang="en-US" dirty="0" smtClean="0"/>
              <a:t> LHC e di 10ML per </a:t>
            </a:r>
            <a:r>
              <a:rPr lang="en-US" dirty="0" err="1" smtClean="0"/>
              <a:t>collaborazione</a:t>
            </a:r>
            <a:r>
              <a:rPr lang="en-US" dirty="0" smtClean="0"/>
              <a:t> con </a:t>
            </a:r>
            <a:r>
              <a:rPr lang="en-US" dirty="0" err="1" smtClean="0"/>
              <a:t>industria</a:t>
            </a:r>
            <a:r>
              <a:rPr lang="en-US" dirty="0" smtClean="0"/>
              <a:t> per </a:t>
            </a:r>
            <a:r>
              <a:rPr lang="en-US" dirty="0" err="1" smtClean="0"/>
              <a:t>superconduttivita</a:t>
            </a:r>
            <a:r>
              <a:rPr lang="en-US" dirty="0" smtClean="0"/>
              <a:t>’.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In </a:t>
            </a:r>
            <a:r>
              <a:rPr lang="en-US" dirty="0" err="1" smtClean="0"/>
              <a:t>discussione</a:t>
            </a:r>
            <a:r>
              <a:rPr lang="en-US" dirty="0" smtClean="0"/>
              <a:t> piano per </a:t>
            </a:r>
            <a:r>
              <a:rPr lang="en-US" dirty="0" err="1" smtClean="0"/>
              <a:t>assunzione</a:t>
            </a:r>
            <a:r>
              <a:rPr lang="en-US" dirty="0" smtClean="0"/>
              <a:t> </a:t>
            </a:r>
            <a:r>
              <a:rPr lang="en-US" dirty="0" err="1" smtClean="0"/>
              <a:t>straordinaria</a:t>
            </a:r>
            <a:r>
              <a:rPr lang="en-US" dirty="0" smtClean="0"/>
              <a:t> </a:t>
            </a:r>
            <a:r>
              <a:rPr lang="en-US" dirty="0" err="1" smtClean="0"/>
              <a:t>ricercatori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Ma continua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TA per </a:t>
            </a:r>
            <a:r>
              <a:rPr lang="en-US" dirty="0" err="1" smtClean="0"/>
              <a:t>riassorbimento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province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Piano </a:t>
            </a:r>
            <a:r>
              <a:rPr lang="en-US" dirty="0" err="1" smtClean="0"/>
              <a:t>Triennale</a:t>
            </a:r>
            <a:r>
              <a:rPr lang="en-US" dirty="0" smtClean="0"/>
              <a:t> a Catania , 3-4 </a:t>
            </a:r>
            <a:r>
              <a:rPr lang="en-US" dirty="0" err="1" smtClean="0"/>
              <a:t>dicembre</a:t>
            </a:r>
            <a:r>
              <a:rPr lang="en-US" dirty="0" smtClean="0"/>
              <a:t>, </a:t>
            </a:r>
            <a:r>
              <a:rPr lang="en-US" dirty="0" err="1" smtClean="0"/>
              <a:t>presso</a:t>
            </a:r>
            <a:r>
              <a:rPr lang="en-US" dirty="0" smtClean="0"/>
              <a:t> ‘le </a:t>
            </a:r>
            <a:r>
              <a:rPr lang="en-US" dirty="0" err="1" smtClean="0"/>
              <a:t>Ciminiere</a:t>
            </a:r>
            <a:r>
              <a:rPr lang="en-US" dirty="0" smtClean="0"/>
              <a:t>’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Di </a:t>
            </a:r>
            <a:r>
              <a:rPr lang="en-US" dirty="0" err="1" smtClean="0"/>
              <a:t>norma</a:t>
            </a:r>
            <a:r>
              <a:rPr lang="en-US" dirty="0" smtClean="0"/>
              <a:t> 10 </a:t>
            </a:r>
            <a:r>
              <a:rPr lang="en-US" dirty="0" err="1" smtClean="0"/>
              <a:t>posti</a:t>
            </a:r>
            <a:r>
              <a:rPr lang="en-US" dirty="0" smtClean="0"/>
              <a:t> , con </a:t>
            </a:r>
            <a:r>
              <a:rPr lang="en-US" dirty="0" err="1" smtClean="0"/>
              <a:t>priorita</a:t>
            </a:r>
            <a:r>
              <a:rPr lang="en-US" dirty="0" smtClean="0"/>
              <a:t>’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giovani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Freno</a:t>
            </a:r>
            <a:r>
              <a:rPr lang="en-US" dirty="0" smtClean="0"/>
              <a:t> </a:t>
            </a:r>
            <a:r>
              <a:rPr lang="en-US" dirty="0" err="1" smtClean="0"/>
              <a:t>associazioni</a:t>
            </a:r>
            <a:r>
              <a:rPr lang="en-US" dirty="0" smtClean="0"/>
              <a:t> (</a:t>
            </a:r>
            <a:r>
              <a:rPr lang="en-US" dirty="0" err="1" smtClean="0"/>
              <a:t>superata</a:t>
            </a:r>
            <a:r>
              <a:rPr lang="en-US" dirty="0" smtClean="0"/>
              <a:t> </a:t>
            </a:r>
            <a:r>
              <a:rPr lang="en-US" dirty="0" err="1" smtClean="0"/>
              <a:t>soglia</a:t>
            </a:r>
            <a:r>
              <a:rPr lang="en-US" dirty="0" smtClean="0"/>
              <a:t> 2400 </a:t>
            </a:r>
            <a:r>
              <a:rPr lang="en-US" dirty="0" err="1" smtClean="0"/>
              <a:t>unita</a:t>
            </a:r>
            <a:r>
              <a:rPr lang="en-US" dirty="0" smtClean="0"/>
              <a:t>’)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Chiesta</a:t>
            </a:r>
            <a:r>
              <a:rPr lang="en-US" dirty="0" smtClean="0"/>
              <a:t> </a:t>
            </a:r>
            <a:r>
              <a:rPr lang="en-US" dirty="0" err="1" smtClean="0"/>
              <a:t>ricognizione</a:t>
            </a:r>
            <a:r>
              <a:rPr lang="en-US" dirty="0" smtClean="0"/>
              <a:t> in </a:t>
            </a:r>
            <a:r>
              <a:rPr lang="en-US" dirty="0" err="1" smtClean="0"/>
              <a:t>fase</a:t>
            </a:r>
            <a:r>
              <a:rPr lang="en-US" dirty="0" smtClean="0"/>
              <a:t> di </a:t>
            </a:r>
            <a:r>
              <a:rPr lang="en-US" dirty="0" err="1" smtClean="0"/>
              <a:t>rinnovo</a:t>
            </a:r>
            <a:r>
              <a:rPr lang="en-US" dirty="0" smtClean="0"/>
              <a:t>,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incaricati</a:t>
            </a:r>
            <a:r>
              <a:rPr lang="en-US" dirty="0" smtClean="0"/>
              <a:t> e </a:t>
            </a:r>
            <a:r>
              <a:rPr lang="en-US" dirty="0" err="1" smtClean="0"/>
              <a:t>associati</a:t>
            </a:r>
            <a:r>
              <a:rPr lang="en-US" dirty="0" smtClean="0"/>
              <a:t> </a:t>
            </a:r>
            <a:r>
              <a:rPr lang="en-US" dirty="0" err="1" smtClean="0"/>
              <a:t>riceveranno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richiesta</a:t>
            </a:r>
            <a:r>
              <a:rPr lang="en-US" dirty="0" smtClean="0"/>
              <a:t> </a:t>
            </a:r>
            <a:r>
              <a:rPr lang="en-US" dirty="0" err="1" smtClean="0"/>
              <a:t>esplicita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componente</a:t>
            </a:r>
            <a:r>
              <a:rPr lang="en-US" dirty="0" smtClean="0"/>
              <a:t> del CTS prof Laura </a:t>
            </a:r>
            <a:r>
              <a:rPr lang="en-US" dirty="0" err="1" smtClean="0"/>
              <a:t>Fabbietti</a:t>
            </a:r>
            <a:r>
              <a:rPr lang="en-US" dirty="0" smtClean="0"/>
              <a:t> (</a:t>
            </a:r>
            <a:r>
              <a:rPr lang="en-US" dirty="0" err="1" smtClean="0"/>
              <a:t>nucleare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Venerdì 16 Ottobre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Settembre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Relazione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laudio </a:t>
            </a:r>
            <a:r>
              <a:rPr lang="en-US" dirty="0" err="1">
                <a:sym typeface="Wingdings"/>
              </a:rPr>
              <a:t>G</a:t>
            </a:r>
            <a:r>
              <a:rPr lang="en-US" dirty="0" err="1" smtClean="0">
                <a:sym typeface="Wingdings"/>
              </a:rPr>
              <a:t>randi</a:t>
            </a:r>
            <a:r>
              <a:rPr lang="en-US" dirty="0" smtClean="0">
                <a:sym typeface="Wingdings"/>
              </a:rPr>
              <a:t> – </a:t>
            </a:r>
          </a:p>
          <a:p>
            <a:r>
              <a:rPr lang="en-US" dirty="0" err="1"/>
              <a:t>È</a:t>
            </a:r>
            <a:r>
              <a:rPr lang="en-US" dirty="0"/>
              <a:t> in </a:t>
            </a:r>
            <a:r>
              <a:rPr lang="en-US" dirty="0" err="1"/>
              <a:t>corso</a:t>
            </a:r>
            <a:r>
              <a:rPr lang="en-US" dirty="0"/>
              <a:t> un </a:t>
            </a:r>
            <a:r>
              <a:rPr lang="en-US" dirty="0" err="1"/>
              <a:t>lavoro</a:t>
            </a:r>
            <a:r>
              <a:rPr lang="en-US" dirty="0"/>
              <a:t> di </a:t>
            </a:r>
            <a:r>
              <a:rPr lang="en-US" dirty="0" err="1"/>
              <a:t>ottimizzazione</a:t>
            </a:r>
            <a:r>
              <a:rPr lang="en-US" dirty="0"/>
              <a:t> per </a:t>
            </a:r>
            <a:r>
              <a:rPr lang="en-US" dirty="0" err="1"/>
              <a:t>acquisire</a:t>
            </a:r>
            <a:r>
              <a:rPr lang="en-US" dirty="0"/>
              <a:t>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licenze</a:t>
            </a:r>
            <a:r>
              <a:rPr lang="en-US" dirty="0"/>
              <a:t> </a:t>
            </a:r>
            <a:r>
              <a:rPr lang="en-US" dirty="0" err="1"/>
              <a:t>necessarie</a:t>
            </a:r>
            <a:r>
              <a:rPr lang="en-US" dirty="0"/>
              <a:t> </a:t>
            </a:r>
            <a:r>
              <a:rPr lang="en-US" dirty="0" err="1"/>
              <a:t>nell’Ente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evitare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faccia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di software </a:t>
            </a:r>
            <a:r>
              <a:rPr lang="en-US" dirty="0" err="1"/>
              <a:t>illegale</a:t>
            </a:r>
            <a:r>
              <a:rPr lang="en-US" dirty="0"/>
              <a:t>. </a:t>
            </a:r>
            <a:r>
              <a:rPr lang="en-US" dirty="0" err="1" smtClean="0"/>
              <a:t>Sottolinea</a:t>
            </a:r>
            <a:r>
              <a:rPr lang="en-US" dirty="0"/>
              <a:t> </a:t>
            </a:r>
            <a:r>
              <a:rPr lang="en-US" dirty="0" err="1" smtClean="0"/>
              <a:t>l’importanza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poter</a:t>
            </a:r>
            <a:r>
              <a:rPr lang="en-US" dirty="0"/>
              <a:t> </a:t>
            </a:r>
            <a:r>
              <a:rPr lang="en-US" dirty="0" err="1"/>
              <a:t>disporre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competenze</a:t>
            </a:r>
            <a:r>
              <a:rPr lang="en-US" dirty="0"/>
              <a:t> </a:t>
            </a:r>
            <a:r>
              <a:rPr lang="en-US" dirty="0" err="1"/>
              <a:t>specifiche</a:t>
            </a:r>
            <a:r>
              <a:rPr lang="en-US" dirty="0"/>
              <a:t> </a:t>
            </a:r>
            <a:r>
              <a:rPr lang="en-US" dirty="0" err="1"/>
              <a:t>sull’utilizzo</a:t>
            </a:r>
            <a:r>
              <a:rPr lang="en-US" dirty="0"/>
              <a:t> di </a:t>
            </a:r>
            <a:r>
              <a:rPr lang="en-US" dirty="0" err="1"/>
              <a:t>alcuni</a:t>
            </a:r>
            <a:r>
              <a:rPr lang="en-US" dirty="0"/>
              <a:t> software per </a:t>
            </a:r>
            <a:r>
              <a:rPr lang="en-US" dirty="0" err="1"/>
              <a:t>gestirne</a:t>
            </a:r>
            <a:r>
              <a:rPr lang="en-US" dirty="0"/>
              <a:t> al </a:t>
            </a:r>
            <a:r>
              <a:rPr lang="en-US" dirty="0" err="1"/>
              <a:t>meglio</a:t>
            </a:r>
            <a:r>
              <a:rPr lang="en-US" dirty="0"/>
              <a:t> </a:t>
            </a:r>
            <a:r>
              <a:rPr lang="en-US" dirty="0" err="1"/>
              <a:t>l’acquisto</a:t>
            </a:r>
            <a:r>
              <a:rPr lang="en-US" dirty="0"/>
              <a:t>. </a:t>
            </a:r>
            <a:r>
              <a:rPr lang="en-US" dirty="0" err="1"/>
              <a:t>L’idea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quella</a:t>
            </a:r>
            <a:r>
              <a:rPr lang="en-US" dirty="0"/>
              <a:t> di </a:t>
            </a:r>
            <a:r>
              <a:rPr lang="en-US" dirty="0" err="1"/>
              <a:t>avvalersi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/>
              <a:t>figure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saranno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referenti</a:t>
            </a:r>
            <a:r>
              <a:rPr lang="en-US" dirty="0"/>
              <a:t> </a:t>
            </a:r>
            <a:r>
              <a:rPr lang="en-US" dirty="0" err="1"/>
              <a:t>tecnici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contratti</a:t>
            </a:r>
            <a:r>
              <a:rPr lang="en-US" dirty="0"/>
              <a:t>.</a:t>
            </a:r>
          </a:p>
          <a:p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costituito</a:t>
            </a:r>
            <a:r>
              <a:rPr lang="en-US" dirty="0"/>
              <a:t> un </a:t>
            </a:r>
            <a:r>
              <a:rPr lang="en-US" dirty="0" err="1"/>
              <a:t>gruppo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 CCR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collabora</a:t>
            </a:r>
            <a:r>
              <a:rPr lang="en-US" dirty="0"/>
              <a:t> col </a:t>
            </a:r>
            <a:r>
              <a:rPr lang="en-US" dirty="0" err="1"/>
              <a:t>Servizio</a:t>
            </a:r>
            <a:r>
              <a:rPr lang="en-US" dirty="0"/>
              <a:t> </a:t>
            </a:r>
            <a:r>
              <a:rPr lang="en-US" dirty="0" err="1"/>
              <a:t>legale</a:t>
            </a:r>
            <a:r>
              <a:rPr lang="en-US" dirty="0"/>
              <a:t> per </a:t>
            </a:r>
            <a:r>
              <a:rPr lang="en-US" dirty="0" err="1"/>
              <a:t>arginare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dell’uso</a:t>
            </a:r>
            <a:r>
              <a:rPr lang="en-US" dirty="0"/>
              <a:t> </a:t>
            </a:r>
            <a:r>
              <a:rPr lang="en-US" dirty="0" err="1"/>
              <a:t>improprio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licenze</a:t>
            </a:r>
            <a:r>
              <a:rPr lang="en-US" dirty="0"/>
              <a:t>.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chiesto</a:t>
            </a:r>
            <a:r>
              <a:rPr lang="en-US" dirty="0"/>
              <a:t> </a:t>
            </a:r>
            <a:r>
              <a:rPr lang="en-US" dirty="0" err="1"/>
              <a:t>aiuto</a:t>
            </a:r>
            <a:r>
              <a:rPr lang="en-US" dirty="0"/>
              <a:t> </a:t>
            </a:r>
            <a:r>
              <a:rPr lang="en-US" dirty="0" err="1" smtClean="0"/>
              <a:t>ai</a:t>
            </a:r>
            <a:r>
              <a:rPr lang="en-US" dirty="0"/>
              <a:t> </a:t>
            </a: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/>
              <a:t>censire</a:t>
            </a:r>
            <a:r>
              <a:rPr lang="en-US" dirty="0"/>
              <a:t> le </a:t>
            </a:r>
            <a:r>
              <a:rPr lang="en-US" dirty="0" err="1"/>
              <a:t>esigenze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varie</a:t>
            </a:r>
            <a:r>
              <a:rPr lang="en-US" dirty="0"/>
              <a:t> </a:t>
            </a:r>
            <a:r>
              <a:rPr lang="en-US" dirty="0" err="1"/>
              <a:t>sedi</a:t>
            </a:r>
            <a:r>
              <a:rPr lang="en-US" dirty="0"/>
              <a:t>, </a:t>
            </a:r>
            <a:r>
              <a:rPr lang="en-US" dirty="0" err="1"/>
              <a:t>organizzare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incontri</a:t>
            </a:r>
            <a:r>
              <a:rPr lang="en-US" dirty="0"/>
              <a:t> con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utilizzatori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vari</a:t>
            </a:r>
            <a:r>
              <a:rPr lang="en-US" dirty="0"/>
              <a:t> </a:t>
            </a:r>
            <a:r>
              <a:rPr lang="en-US" dirty="0" err="1"/>
              <a:t>sw</a:t>
            </a:r>
            <a:r>
              <a:rPr lang="en-US" dirty="0"/>
              <a:t> e </a:t>
            </a:r>
            <a:r>
              <a:rPr lang="en-US" dirty="0" err="1"/>
              <a:t>stabilire</a:t>
            </a:r>
            <a:r>
              <a:rPr lang="en-US" dirty="0"/>
              <a:t> le </a:t>
            </a:r>
            <a:r>
              <a:rPr lang="en-US" dirty="0" err="1"/>
              <a:t>linee</a:t>
            </a:r>
            <a:r>
              <a:rPr lang="en-US" dirty="0"/>
              <a:t> </a:t>
            </a:r>
            <a:r>
              <a:rPr lang="en-US" dirty="0" err="1"/>
              <a:t>guida</a:t>
            </a:r>
            <a:r>
              <a:rPr lang="en-US" dirty="0"/>
              <a:t> per le </a:t>
            </a:r>
            <a:r>
              <a:rPr lang="en-US" dirty="0" err="1"/>
              <a:t>convenzioni</a:t>
            </a:r>
            <a:r>
              <a:rPr lang="en-US" dirty="0"/>
              <a:t> relative.</a:t>
            </a:r>
          </a:p>
          <a:p>
            <a:r>
              <a:rPr lang="en-US" dirty="0" err="1"/>
              <a:t>Riguardo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PEC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avviata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indagine</a:t>
            </a:r>
            <a:r>
              <a:rPr lang="en-US" dirty="0"/>
              <a:t> per </a:t>
            </a:r>
            <a:r>
              <a:rPr lang="en-US" dirty="0" err="1"/>
              <a:t>poter</a:t>
            </a:r>
            <a:r>
              <a:rPr lang="en-US" dirty="0"/>
              <a:t> </a:t>
            </a:r>
            <a:r>
              <a:rPr lang="en-US" dirty="0" err="1"/>
              <a:t>disporre</a:t>
            </a:r>
            <a:r>
              <a:rPr lang="en-US" dirty="0"/>
              <a:t> di un </a:t>
            </a:r>
            <a:r>
              <a:rPr lang="en-US" dirty="0" err="1"/>
              <a:t>unico</a:t>
            </a:r>
            <a:r>
              <a:rPr lang="en-US" dirty="0"/>
              <a:t> </a:t>
            </a:r>
            <a:r>
              <a:rPr lang="en-US" dirty="0" err="1"/>
              <a:t>fornitore</a:t>
            </a:r>
            <a:r>
              <a:rPr lang="en-US" dirty="0"/>
              <a:t>, un </a:t>
            </a:r>
            <a:r>
              <a:rPr lang="en-US" dirty="0" err="1"/>
              <a:t>unico</a:t>
            </a:r>
            <a:r>
              <a:rPr lang="en-US" dirty="0"/>
              <a:t> </a:t>
            </a:r>
            <a:r>
              <a:rPr lang="en-US" dirty="0" err="1"/>
              <a:t>dominio</a:t>
            </a:r>
            <a:r>
              <a:rPr lang="en-US" dirty="0"/>
              <a:t> e la </a:t>
            </a:r>
            <a:r>
              <a:rPr lang="en-US" dirty="0" err="1"/>
              <a:t>gestione</a:t>
            </a:r>
            <a:r>
              <a:rPr lang="en-US" dirty="0"/>
              <a:t> da parte </a:t>
            </a:r>
            <a:r>
              <a:rPr lang="en-US" dirty="0" err="1"/>
              <a:t>della</a:t>
            </a:r>
            <a:r>
              <a:rPr lang="en-US" dirty="0"/>
              <a:t> CCR. Il provider “</a:t>
            </a:r>
            <a:r>
              <a:rPr lang="en-US" dirty="0" err="1"/>
              <a:t>Aruba</a:t>
            </a:r>
            <a:r>
              <a:rPr lang="en-US" dirty="0" err="1" smtClean="0"/>
              <a:t>”offre</a:t>
            </a:r>
            <a:r>
              <a:rPr lang="en-US" dirty="0" smtClean="0"/>
              <a:t> </a:t>
            </a:r>
            <a:r>
              <a:rPr lang="en-US" dirty="0"/>
              <a:t>al </a:t>
            </a:r>
            <a:r>
              <a:rPr lang="en-US" dirty="0" err="1"/>
              <a:t>momento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servizio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economico</a:t>
            </a:r>
            <a:r>
              <a:rPr lang="en-US" dirty="0"/>
              <a:t>, circa 3 € </a:t>
            </a:r>
            <a:r>
              <a:rPr lang="en-US" dirty="0" err="1"/>
              <a:t>l‘anno</a:t>
            </a:r>
            <a:r>
              <a:rPr lang="en-US" dirty="0"/>
              <a:t> per </a:t>
            </a:r>
            <a:r>
              <a:rPr lang="en-US" dirty="0" err="1"/>
              <a:t>singolo</a:t>
            </a:r>
            <a:r>
              <a:rPr lang="en-US" dirty="0"/>
              <a:t> </a:t>
            </a:r>
            <a:r>
              <a:rPr lang="en-US" dirty="0" err="1"/>
              <a:t>utente</a:t>
            </a:r>
            <a:r>
              <a:rPr lang="en-US" dirty="0"/>
              <a:t>. Per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concerne</a:t>
            </a:r>
            <a:r>
              <a:rPr lang="en-US" dirty="0"/>
              <a:t> la firma </a:t>
            </a:r>
            <a:r>
              <a:rPr lang="en-US" dirty="0" err="1"/>
              <a:t>digitale</a:t>
            </a:r>
            <a:r>
              <a:rPr lang="en-US" dirty="0"/>
              <a:t> ci </a:t>
            </a:r>
            <a:r>
              <a:rPr lang="en-US" dirty="0" err="1"/>
              <a:t>si</a:t>
            </a:r>
            <a:r>
              <a:rPr lang="en-US" dirty="0"/>
              <a:t> continua ad </a:t>
            </a:r>
            <a:r>
              <a:rPr lang="en-US" dirty="0" err="1"/>
              <a:t>avvalere</a:t>
            </a:r>
            <a:r>
              <a:rPr lang="en-US" dirty="0"/>
              <a:t> del </a:t>
            </a:r>
            <a:r>
              <a:rPr lang="en-US" dirty="0" err="1"/>
              <a:t>servizio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Postecert</a:t>
            </a:r>
            <a:r>
              <a:rPr lang="en-US" dirty="0" smtClean="0"/>
              <a:t>. Il </a:t>
            </a:r>
            <a:r>
              <a:rPr lang="en-US" dirty="0" err="1"/>
              <a:t>Presidente</a:t>
            </a:r>
            <a:r>
              <a:rPr lang="en-US" dirty="0"/>
              <a:t> </a:t>
            </a:r>
            <a:r>
              <a:rPr lang="en-US" dirty="0" err="1"/>
              <a:t>ritiene</a:t>
            </a:r>
            <a:r>
              <a:rPr lang="en-US" dirty="0"/>
              <a:t> </a:t>
            </a:r>
            <a:r>
              <a:rPr lang="en-US" dirty="0" err="1"/>
              <a:t>necessario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dipendenti</a:t>
            </a:r>
            <a:r>
              <a:rPr lang="en-US" dirty="0"/>
              <a:t> INFN </a:t>
            </a:r>
            <a:r>
              <a:rPr lang="en-US" dirty="0" err="1"/>
              <a:t>dispongano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certificata</a:t>
            </a:r>
            <a:r>
              <a:rPr lang="en-US" dirty="0"/>
              <a:t>, per la </a:t>
            </a:r>
            <a:r>
              <a:rPr lang="en-US" dirty="0" err="1"/>
              <a:t>semplificazione</a:t>
            </a:r>
            <a:r>
              <a:rPr lang="en-US" dirty="0"/>
              <a:t> </a:t>
            </a:r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dell’Istituto</a:t>
            </a:r>
            <a:r>
              <a:rPr lang="en-US" dirty="0"/>
              <a:t>.</a:t>
            </a:r>
          </a:p>
          <a:p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discussione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segue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evidenzia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per </a:t>
            </a:r>
            <a:r>
              <a:rPr lang="en-US" dirty="0" err="1"/>
              <a:t>l’INFN</a:t>
            </a:r>
            <a:r>
              <a:rPr lang="en-US" dirty="0"/>
              <a:t> non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scontato</a:t>
            </a:r>
            <a:r>
              <a:rPr lang="en-US" dirty="0"/>
              <a:t> </a:t>
            </a:r>
            <a:r>
              <a:rPr lang="en-US" dirty="0" err="1"/>
              <a:t>avere</a:t>
            </a:r>
            <a:r>
              <a:rPr lang="en-US" dirty="0"/>
              <a:t> </a:t>
            </a:r>
            <a:r>
              <a:rPr lang="en-US" dirty="0" err="1"/>
              <a:t>licenze</a:t>
            </a:r>
            <a:r>
              <a:rPr lang="en-US" dirty="0"/>
              <a:t> di </a:t>
            </a:r>
            <a:r>
              <a:rPr lang="en-US" dirty="0" err="1"/>
              <a:t>tipo</a:t>
            </a:r>
            <a:r>
              <a:rPr lang="en-US" dirty="0"/>
              <a:t> educational in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capitare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prodotti</a:t>
            </a:r>
            <a:r>
              <a:rPr lang="en-US" dirty="0"/>
              <a:t> </a:t>
            </a:r>
            <a:r>
              <a:rPr lang="en-US" dirty="0" err="1" smtClean="0"/>
              <a:t>della</a:t>
            </a:r>
            <a:r>
              <a:rPr lang="en-US" dirty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/>
              <a:t>vengano</a:t>
            </a:r>
            <a:r>
              <a:rPr lang="en-US" dirty="0"/>
              <a:t> poi </a:t>
            </a:r>
            <a:r>
              <a:rPr lang="en-US" dirty="0" err="1"/>
              <a:t>commercializzati</a:t>
            </a:r>
            <a:r>
              <a:rPr lang="en-US" dirty="0"/>
              <a:t>. Si </a:t>
            </a:r>
            <a:r>
              <a:rPr lang="en-US" dirty="0" err="1"/>
              <a:t>evidenzia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l’opportunità</a:t>
            </a:r>
            <a:r>
              <a:rPr lang="en-US" dirty="0"/>
              <a:t> di far </a:t>
            </a:r>
            <a:r>
              <a:rPr lang="en-US" dirty="0" err="1"/>
              <a:t>sottoscrivere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dipendenti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dichiarazione</a:t>
            </a:r>
            <a:r>
              <a:rPr lang="en-US" dirty="0"/>
              <a:t> di </a:t>
            </a:r>
            <a:r>
              <a:rPr lang="en-US" dirty="0" err="1"/>
              <a:t>presa</a:t>
            </a:r>
            <a:r>
              <a:rPr lang="en-US" dirty="0"/>
              <a:t> di </a:t>
            </a:r>
            <a:r>
              <a:rPr lang="en-US" dirty="0" err="1"/>
              <a:t>responsabilità</a:t>
            </a:r>
            <a:r>
              <a:rPr lang="en-US" dirty="0"/>
              <a:t> </a:t>
            </a:r>
            <a:r>
              <a:rPr lang="en-US" dirty="0" err="1" smtClean="0"/>
              <a:t>nell’uso</a:t>
            </a:r>
            <a:r>
              <a:rPr lang="en-US" dirty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/>
              <a:t>software, in </a:t>
            </a:r>
            <a:r>
              <a:rPr lang="en-US" dirty="0" err="1"/>
              <a:t>modo</a:t>
            </a:r>
            <a:r>
              <a:rPr lang="en-US" dirty="0"/>
              <a:t> da </a:t>
            </a:r>
            <a:r>
              <a:rPr lang="en-US" dirty="0" err="1"/>
              <a:t>evitare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l’Ente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responsabile</a:t>
            </a:r>
            <a:r>
              <a:rPr lang="en-US" dirty="0"/>
              <a:t> di </a:t>
            </a:r>
            <a:r>
              <a:rPr lang="en-US" dirty="0" err="1"/>
              <a:t>danno</a:t>
            </a:r>
            <a:r>
              <a:rPr lang="en-US" dirty="0"/>
              <a:t> </a:t>
            </a:r>
            <a:r>
              <a:rPr lang="en-US" dirty="0" err="1"/>
              <a:t>erariale</a:t>
            </a:r>
            <a:r>
              <a:rPr lang="en-US" dirty="0"/>
              <a:t> in </a:t>
            </a:r>
            <a:r>
              <a:rPr lang="en-US" dirty="0" err="1"/>
              <a:t>caso</a:t>
            </a:r>
            <a:r>
              <a:rPr lang="en-US" dirty="0"/>
              <a:t> di </a:t>
            </a:r>
            <a:r>
              <a:rPr lang="en-US" dirty="0" err="1"/>
              <a:t>infrazioni</a:t>
            </a:r>
            <a:r>
              <a:rPr lang="en-US" dirty="0"/>
              <a:t> </a:t>
            </a:r>
            <a:r>
              <a:rPr lang="en-US" dirty="0" err="1"/>
              <a:t>gravi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Organizzazione</a:t>
            </a:r>
            <a:r>
              <a:rPr lang="en-US" dirty="0" smtClean="0">
                <a:sym typeface="Wingdings"/>
              </a:rPr>
              <a:t> CNAF, TIFPA, e </a:t>
            </a:r>
            <a:r>
              <a:rPr lang="en-US" dirty="0" err="1" smtClean="0">
                <a:sym typeface="Wingdings"/>
              </a:rPr>
              <a:t>prospettive</a:t>
            </a:r>
            <a:r>
              <a:rPr lang="en-US" dirty="0" smtClean="0">
                <a:sym typeface="Wingdings"/>
              </a:rPr>
              <a:t> LNF</a:t>
            </a: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Venerdì 16 Ottobre </a:t>
            </a:r>
            <a:r>
              <a:rPr lang="it-IT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Direttivo</a:t>
            </a:r>
            <a:r>
              <a:rPr lang="en-US" dirty="0"/>
              <a:t> </a:t>
            </a:r>
            <a:r>
              <a:rPr lang="en-US" dirty="0" err="1" smtClean="0"/>
              <a:t>Luglio</a:t>
            </a:r>
            <a:r>
              <a:rPr lang="en-US" dirty="0" smtClean="0"/>
              <a:t> 2015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66800"/>
            <a:ext cx="8534400" cy="54620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Direttori</a:t>
            </a:r>
            <a:r>
              <a:rPr lang="en-US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Catania </a:t>
            </a:r>
            <a:r>
              <a:rPr lang="en-US" dirty="0" err="1"/>
              <a:t>p</a:t>
            </a:r>
            <a:r>
              <a:rPr lang="en-US" dirty="0" err="1" smtClean="0"/>
              <a:t>rof.Insolia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Perugia prof.</a:t>
            </a:r>
            <a:r>
              <a:rPr lang="en-US" dirty="0"/>
              <a:t> </a:t>
            </a:r>
            <a:r>
              <a:rPr lang="en-US" dirty="0" err="1" smtClean="0"/>
              <a:t>Busso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Roma Tor </a:t>
            </a:r>
            <a:r>
              <a:rPr lang="en-US" dirty="0" err="1" smtClean="0"/>
              <a:t>Vergata</a:t>
            </a:r>
            <a:r>
              <a:rPr lang="en-US" dirty="0" smtClean="0"/>
              <a:t> prof. A. Di </a:t>
            </a:r>
            <a:r>
              <a:rPr lang="en-US" dirty="0" err="1" smtClean="0"/>
              <a:t>Ciaccio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Presidente</a:t>
            </a:r>
            <a:r>
              <a:rPr lang="en-US" dirty="0" smtClean="0"/>
              <a:t> in </a:t>
            </a:r>
            <a:r>
              <a:rPr lang="en-US" dirty="0" err="1" smtClean="0"/>
              <a:t>particolare</a:t>
            </a:r>
            <a:r>
              <a:rPr lang="en-US" dirty="0" smtClean="0"/>
              <a:t> </a:t>
            </a:r>
            <a:r>
              <a:rPr lang="en-US" dirty="0" err="1" smtClean="0"/>
              <a:t>ringrazia</a:t>
            </a:r>
            <a:r>
              <a:rPr lang="en-US" dirty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fine del </a:t>
            </a:r>
            <a:r>
              <a:rPr lang="en-US" dirty="0" err="1" smtClean="0"/>
              <a:t>mandato</a:t>
            </a:r>
            <a:r>
              <a:rPr lang="en-US" dirty="0" smtClean="0"/>
              <a:t> Paolo Valente , Angela </a:t>
            </a:r>
            <a:r>
              <a:rPr lang="en-US" dirty="0" err="1" smtClean="0"/>
              <a:t>Bracco</a:t>
            </a:r>
            <a:r>
              <a:rPr lang="en-US" dirty="0" smtClean="0"/>
              <a:t> e Paolo </a:t>
            </a:r>
            <a:r>
              <a:rPr lang="en-US" dirty="0" err="1" smtClean="0"/>
              <a:t>Bonifazi</a:t>
            </a:r>
            <a:r>
              <a:rPr lang="en-US" dirty="0" smtClean="0"/>
              <a:t>  e Umberto </a:t>
            </a:r>
            <a:r>
              <a:rPr lang="en-US" dirty="0" err="1" smtClean="0"/>
              <a:t>Dosselli</a:t>
            </a:r>
            <a:r>
              <a:rPr lang="en-US" dirty="0" smtClean="0"/>
              <a:t> 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diventa</a:t>
            </a:r>
            <a:r>
              <a:rPr lang="en-US" dirty="0" smtClean="0"/>
              <a:t> </a:t>
            </a:r>
            <a:r>
              <a:rPr lang="en-US" dirty="0" err="1" smtClean="0"/>
              <a:t>attache</a:t>
            </a:r>
            <a:r>
              <a:rPr lang="en-US" dirty="0" smtClean="0"/>
              <a:t>’ scientific a </a:t>
            </a:r>
            <a:r>
              <a:rPr lang="en-US" dirty="0" err="1" smtClean="0"/>
              <a:t>Ginevra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Direttore</a:t>
            </a:r>
            <a:r>
              <a:rPr lang="en-US" dirty="0" smtClean="0"/>
              <a:t> di Lecce –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candidato</a:t>
            </a:r>
            <a:r>
              <a:rPr lang="en-US" dirty="0" smtClean="0"/>
              <a:t> </a:t>
            </a:r>
            <a:r>
              <a:rPr lang="en-US" dirty="0" err="1" smtClean="0"/>
              <a:t>proposto</a:t>
            </a:r>
            <a:r>
              <a:rPr lang="en-US" dirty="0" smtClean="0"/>
              <a:t> non </a:t>
            </a:r>
            <a:r>
              <a:rPr lang="en-US" dirty="0" err="1" smtClean="0"/>
              <a:t>ottiene</a:t>
            </a:r>
            <a:r>
              <a:rPr lang="en-US" dirty="0" smtClean="0"/>
              <a:t> la </a:t>
            </a:r>
            <a:r>
              <a:rPr lang="en-US" dirty="0" err="1" smtClean="0"/>
              <a:t>fiducia</a:t>
            </a:r>
            <a:r>
              <a:rPr lang="en-US" dirty="0" smtClean="0"/>
              <a:t> del CD e la </a:t>
            </a:r>
            <a:r>
              <a:rPr lang="en-US" dirty="0" err="1" smtClean="0"/>
              <a:t>sezione</a:t>
            </a:r>
            <a:r>
              <a:rPr lang="en-US" dirty="0" smtClean="0"/>
              <a:t> e’ </a:t>
            </a:r>
            <a:r>
              <a:rPr lang="en-US" dirty="0" err="1" smtClean="0"/>
              <a:t>invitata</a:t>
            </a:r>
            <a:r>
              <a:rPr lang="en-US" dirty="0" smtClean="0"/>
              <a:t> a </a:t>
            </a:r>
            <a:r>
              <a:rPr lang="en-US" dirty="0" err="1" smtClean="0"/>
              <a:t>rifare</a:t>
            </a:r>
            <a:r>
              <a:rPr lang="en-US" dirty="0" smtClean="0"/>
              <a:t> le </a:t>
            </a:r>
            <a:r>
              <a:rPr lang="en-US" dirty="0" err="1" smtClean="0"/>
              <a:t>elezioni</a:t>
            </a:r>
            <a:r>
              <a:rPr lang="en-US" dirty="0" smtClean="0"/>
              <a:t>, </a:t>
            </a:r>
            <a:r>
              <a:rPr lang="en-US" dirty="0" err="1" smtClean="0"/>
              <a:t>aperte</a:t>
            </a:r>
            <a:r>
              <a:rPr lang="en-US" dirty="0" smtClean="0"/>
              <a:t> a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dirigenti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e PO con </a:t>
            </a:r>
            <a:r>
              <a:rPr lang="en-US" dirty="0" err="1" smtClean="0"/>
              <a:t>incarico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 smtClean="0"/>
              <a:t>.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Rinnovato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direttore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Padova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Mezzetto</a:t>
            </a:r>
            <a:r>
              <a:rPr lang="en-US" dirty="0" smtClean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Direttivo</a:t>
            </a:r>
            <a:r>
              <a:rPr lang="en-US" dirty="0"/>
              <a:t> </a:t>
            </a:r>
            <a:r>
              <a:rPr lang="en-US" dirty="0" err="1"/>
              <a:t>Luglio</a:t>
            </a:r>
            <a:r>
              <a:rPr lang="en-US" dirty="0"/>
              <a:t>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4747"/>
            <a:ext cx="8229600" cy="555225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Approvati</a:t>
            </a:r>
            <a:r>
              <a:rPr lang="en-US" dirty="0" smtClean="0"/>
              <a:t> </a:t>
            </a:r>
            <a:r>
              <a:rPr lang="en-US" dirty="0" err="1" smtClean="0"/>
              <a:t>concorsi</a:t>
            </a:r>
            <a:r>
              <a:rPr lang="en-US" dirty="0" smtClean="0"/>
              <a:t> I </a:t>
            </a:r>
            <a:r>
              <a:rPr lang="en-US" dirty="0" err="1" smtClean="0"/>
              <a:t>livello</a:t>
            </a:r>
            <a:endParaRPr lang="en-US" dirty="0" smtClean="0"/>
          </a:p>
          <a:p>
            <a:r>
              <a:rPr lang="en-US" dirty="0" err="1" smtClean="0"/>
              <a:t>Dirigenti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Ricerca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err="1"/>
              <a:t>vincitori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ANTINORI  Federico   </a:t>
            </a:r>
            <a:r>
              <a:rPr lang="en-US" dirty="0" err="1"/>
              <a:t>Padova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NISATI  </a:t>
            </a:r>
            <a:r>
              <a:rPr lang="en-US" dirty="0" err="1"/>
              <a:t>Aleandro</a:t>
            </a:r>
            <a:r>
              <a:rPr lang="en-US" dirty="0"/>
              <a:t>         Roma </a:t>
            </a:r>
            <a:br>
              <a:rPr lang="en-US" dirty="0"/>
            </a:br>
            <a:r>
              <a:rPr lang="en-US" dirty="0"/>
              <a:t>PICCININI  </a:t>
            </a:r>
            <a:r>
              <a:rPr lang="en-US" dirty="0" err="1"/>
              <a:t>Fulvio</a:t>
            </a:r>
            <a:r>
              <a:rPr lang="en-US" dirty="0"/>
              <a:t>        Pavia </a:t>
            </a:r>
            <a:br>
              <a:rPr lang="en-US" dirty="0"/>
            </a:br>
            <a:r>
              <a:rPr lang="en-US" dirty="0"/>
              <a:t>PREVITALI  </a:t>
            </a:r>
            <a:r>
              <a:rPr lang="en-US" dirty="0" err="1"/>
              <a:t>Ezio</a:t>
            </a:r>
            <a:r>
              <a:rPr lang="en-US" dirty="0"/>
              <a:t>           Milano  </a:t>
            </a:r>
            <a:r>
              <a:rPr lang="en-US" dirty="0" err="1"/>
              <a:t>Bicocca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idonei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PALLA  </a:t>
            </a:r>
            <a:r>
              <a:rPr lang="en-US" dirty="0" err="1"/>
              <a:t>Fabrizio</a:t>
            </a:r>
            <a:r>
              <a:rPr lang="en-US" dirty="0"/>
              <a:t>                  Pisa </a:t>
            </a:r>
            <a:br>
              <a:rPr lang="en-US" dirty="0"/>
            </a:br>
            <a:r>
              <a:rPr lang="en-US" dirty="0"/>
              <a:t>PASSSALEVA  Giovanni    Firenze </a:t>
            </a:r>
            <a:br>
              <a:rPr lang="en-US" dirty="0"/>
            </a:br>
            <a:r>
              <a:rPr lang="en-US" dirty="0"/>
              <a:t>ROSSI  </a:t>
            </a:r>
            <a:r>
              <a:rPr lang="en-US" dirty="0" err="1"/>
              <a:t>Patrizia</a:t>
            </a:r>
            <a:r>
              <a:rPr lang="en-US" dirty="0"/>
              <a:t>                  LNF </a:t>
            </a:r>
            <a:br>
              <a:rPr lang="en-US" dirty="0"/>
            </a:br>
            <a:r>
              <a:rPr lang="en-US" dirty="0"/>
              <a:t>VISSANI  Francesco         LNGS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Dirigente</a:t>
            </a:r>
            <a:r>
              <a:rPr lang="en-US" dirty="0"/>
              <a:t> </a:t>
            </a:r>
            <a:r>
              <a:rPr lang="en-US" dirty="0" err="1"/>
              <a:t>Tecnologo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vincitori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BIAGINI  Maria  </a:t>
            </a:r>
            <a:r>
              <a:rPr lang="en-US" dirty="0" err="1"/>
              <a:t>Enrica</a:t>
            </a:r>
            <a:r>
              <a:rPr lang="en-US" dirty="0"/>
              <a:t> </a:t>
            </a:r>
            <a:r>
              <a:rPr lang="en-US" dirty="0" smtClean="0"/>
              <a:t>	 </a:t>
            </a:r>
            <a:r>
              <a:rPr lang="en-US" dirty="0"/>
              <a:t>LNF </a:t>
            </a:r>
            <a:br>
              <a:rPr lang="en-US" dirty="0"/>
            </a:br>
            <a:r>
              <a:rPr lang="en-US" dirty="0"/>
              <a:t>RIFUGGIATO  </a:t>
            </a:r>
            <a:r>
              <a:rPr lang="en-US" dirty="0" err="1"/>
              <a:t>Danilo</a:t>
            </a:r>
            <a:r>
              <a:rPr lang="en-US" dirty="0"/>
              <a:t>      LNS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idonei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DELL'AGNELLO  Simone  LNF </a:t>
            </a:r>
            <a:br>
              <a:rPr lang="en-US" dirty="0"/>
            </a:br>
            <a:r>
              <a:rPr lang="en-US" dirty="0"/>
              <a:t>MARGOTTI  </a:t>
            </a:r>
            <a:r>
              <a:rPr lang="en-US" dirty="0" err="1"/>
              <a:t>Anselmo</a:t>
            </a:r>
            <a:r>
              <a:rPr lang="en-US" dirty="0"/>
              <a:t>       BO </a:t>
            </a:r>
            <a:br>
              <a:rPr lang="en-US" dirty="0"/>
            </a:br>
            <a:r>
              <a:rPr lang="en-US" dirty="0"/>
              <a:t>RIVETTI  Angelo                TO </a:t>
            </a:r>
            <a:br>
              <a:rPr lang="en-US" dirty="0"/>
            </a:br>
            <a:r>
              <a:rPr lang="en-US" dirty="0"/>
              <a:t>SERRA  Marco                    ROMA 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Giovedi' 9 luglio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94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15646</TotalTime>
  <Words>1492</Words>
  <Application>Microsoft Office PowerPoint</Application>
  <PresentationFormat>Presentazione su schermo (4:3)</PresentationFormat>
  <Paragraphs>226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Clarity</vt:lpstr>
      <vt:lpstr>Cds Ottobre 2015</vt:lpstr>
      <vt:lpstr>Direttori Luglio-Settembre 2015</vt:lpstr>
      <vt:lpstr> Bilancio 2015</vt:lpstr>
      <vt:lpstr>Presentazione standard di PowerPoint</vt:lpstr>
      <vt:lpstr>Presentazione standard di PowerPoint</vt:lpstr>
      <vt:lpstr>Direttori Luglio-Settembre 2015</vt:lpstr>
      <vt:lpstr>Direttori Settembre 2015</vt:lpstr>
      <vt:lpstr>Direttivo Luglio 2015</vt:lpstr>
      <vt:lpstr>Direttivo Luglio 2015</vt:lpstr>
      <vt:lpstr>Delibere Luglio</vt:lpstr>
      <vt:lpstr>Direttivo Settembre 2015</vt:lpstr>
      <vt:lpstr>Piano Triennale 2016-18 - Catania</vt:lpstr>
      <vt:lpstr>Delibere Settembre</vt:lpstr>
      <vt:lpstr>Notizie Locali</vt:lpstr>
      <vt:lpstr>Notizie Locali</vt:lpstr>
      <vt:lpstr>Notizie Locali</vt:lpstr>
      <vt:lpstr>Notizie Locali</vt:lpstr>
      <vt:lpstr>Di scorta</vt:lpstr>
      <vt:lpstr>Concorsi si, Concorsi no, Concorsi vedremo..</vt:lpstr>
    </vt:vector>
  </TitlesOfParts>
  <Company>INFN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creator>Chiara Meroni</dc:creator>
  <cp:lastModifiedBy>Monica Palma</cp:lastModifiedBy>
  <cp:revision>448</cp:revision>
  <cp:lastPrinted>2015-04-20T11:03:00Z</cp:lastPrinted>
  <dcterms:created xsi:type="dcterms:W3CDTF">2012-07-01T07:42:44Z</dcterms:created>
  <dcterms:modified xsi:type="dcterms:W3CDTF">2015-10-21T13:11:41Z</dcterms:modified>
</cp:coreProperties>
</file>