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8"/>
  </p:notesMasterIdLst>
  <p:handoutMasterIdLst>
    <p:handoutMasterId r:id="rId39"/>
  </p:handoutMasterIdLst>
  <p:sldIdLst>
    <p:sldId id="1121" r:id="rId2"/>
    <p:sldId id="1092" r:id="rId3"/>
    <p:sldId id="1123" r:id="rId4"/>
    <p:sldId id="1111" r:id="rId5"/>
    <p:sldId id="1112" r:id="rId6"/>
    <p:sldId id="1122" r:id="rId7"/>
    <p:sldId id="1034" r:id="rId8"/>
    <p:sldId id="1074" r:id="rId9"/>
    <p:sldId id="777" r:id="rId10"/>
    <p:sldId id="1100" r:id="rId11"/>
    <p:sldId id="1129" r:id="rId12"/>
    <p:sldId id="1109" r:id="rId13"/>
    <p:sldId id="1110" r:id="rId14"/>
    <p:sldId id="1119" r:id="rId15"/>
    <p:sldId id="1130" r:id="rId16"/>
    <p:sldId id="1103" r:id="rId17"/>
    <p:sldId id="1131" r:id="rId18"/>
    <p:sldId id="1104" r:id="rId19"/>
    <p:sldId id="1106" r:id="rId20"/>
    <p:sldId id="1085" r:id="rId21"/>
    <p:sldId id="1087" r:id="rId22"/>
    <p:sldId id="1089" r:id="rId23"/>
    <p:sldId id="1132" r:id="rId24"/>
    <p:sldId id="1133" r:id="rId25"/>
    <p:sldId id="1126" r:id="rId26"/>
    <p:sldId id="1102" r:id="rId27"/>
    <p:sldId id="1096" r:id="rId28"/>
    <p:sldId id="1127" r:id="rId29"/>
    <p:sldId id="1128" r:id="rId30"/>
    <p:sldId id="1088" r:id="rId31"/>
    <p:sldId id="1124" r:id="rId32"/>
    <p:sldId id="1093" r:id="rId33"/>
    <p:sldId id="1115" r:id="rId34"/>
    <p:sldId id="1116" r:id="rId35"/>
    <p:sldId id="1120" r:id="rId36"/>
    <p:sldId id="1105" r:id="rId3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429" autoAdjust="0"/>
  </p:normalViewPr>
  <p:slideViewPr>
    <p:cSldViewPr>
      <p:cViewPr>
        <p:scale>
          <a:sx n="108" d="100"/>
          <a:sy n="108" d="100"/>
        </p:scale>
        <p:origin x="-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2FC308-98AC-AA4A-B612-BA7FB61B981B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18BDF3-C19D-5044-8BCF-C45C37E887D9}">
      <dgm:prSet phldrT="[Text]"/>
      <dgm:spPr/>
      <dgm:t>
        <a:bodyPr/>
        <a:lstStyle/>
        <a:p>
          <a:r>
            <a:rPr lang="it-IT" b="1" dirty="0" err="1" smtClean="0">
              <a:solidFill>
                <a:srgbClr val="0000FF"/>
              </a:solidFill>
            </a:rPr>
            <a:t>Deformation</a:t>
          </a:r>
          <a:r>
            <a:rPr lang="it-IT" b="1" dirty="0" smtClean="0">
              <a:solidFill>
                <a:srgbClr val="0000FF"/>
              </a:solidFill>
            </a:rPr>
            <a:t> </a:t>
          </a:r>
          <a:r>
            <a:rPr lang="it-IT" b="1" dirty="0" err="1" smtClean="0">
              <a:solidFill>
                <a:srgbClr val="0000FF"/>
              </a:solidFill>
            </a:rPr>
            <a:t>monitoring</a:t>
          </a:r>
          <a:r>
            <a:rPr lang="it-IT" b="1" dirty="0" smtClean="0">
              <a:solidFill>
                <a:srgbClr val="0000FF"/>
              </a:solidFill>
            </a:rPr>
            <a:t> of GEM </a:t>
          </a:r>
          <a:r>
            <a:rPr lang="it-IT" b="1" dirty="0" err="1" smtClean="0">
              <a:solidFill>
                <a:srgbClr val="0000FF"/>
              </a:solidFill>
            </a:rPr>
            <a:t>films</a:t>
          </a:r>
          <a:endParaRPr lang="en-US" dirty="0"/>
        </a:p>
      </dgm:t>
    </dgm:pt>
    <dgm:pt modelId="{07D99808-7793-4A46-A2E6-9554697308D2}" type="parTrans" cxnId="{B3CCAE11-3DEC-0E41-9E23-59B8037A5072}">
      <dgm:prSet/>
      <dgm:spPr/>
      <dgm:t>
        <a:bodyPr/>
        <a:lstStyle/>
        <a:p>
          <a:endParaRPr lang="en-US"/>
        </a:p>
      </dgm:t>
    </dgm:pt>
    <dgm:pt modelId="{595AA29C-37DD-664D-BF0E-4EEF808021F6}" type="sibTrans" cxnId="{B3CCAE11-3DEC-0E41-9E23-59B8037A5072}">
      <dgm:prSet/>
      <dgm:spPr/>
      <dgm:t>
        <a:bodyPr/>
        <a:lstStyle/>
        <a:p>
          <a:endParaRPr lang="en-US"/>
        </a:p>
      </dgm:t>
    </dgm:pt>
    <dgm:pt modelId="{9422DFB1-0CB4-5749-8F90-B3708820FD75}">
      <dgm:prSet phldrT="[Text]"/>
      <dgm:spPr/>
      <dgm:t>
        <a:bodyPr/>
        <a:lstStyle/>
        <a:p>
          <a:r>
            <a:rPr lang="it-IT" dirty="0" err="1" smtClean="0">
              <a:solidFill>
                <a:srgbClr val="0000FF"/>
              </a:solidFill>
            </a:rPr>
            <a:t>Characterize</a:t>
          </a:r>
          <a:r>
            <a:rPr lang="it-IT" dirty="0" smtClean="0">
              <a:solidFill>
                <a:srgbClr val="0000FF"/>
              </a:solidFill>
            </a:rPr>
            <a:t> tensile </a:t>
          </a:r>
          <a:r>
            <a:rPr lang="it-IT" dirty="0" err="1" smtClean="0">
              <a:solidFill>
                <a:srgbClr val="0000FF"/>
              </a:solidFill>
            </a:rPr>
            <a:t>properties</a:t>
          </a:r>
          <a:r>
            <a:rPr lang="it-IT" dirty="0" smtClean="0">
              <a:solidFill>
                <a:srgbClr val="0000FF"/>
              </a:solidFill>
            </a:rPr>
            <a:t> of </a:t>
          </a:r>
          <a:r>
            <a:rPr lang="it-IT" dirty="0" err="1" smtClean="0">
              <a:solidFill>
                <a:srgbClr val="0000FF"/>
              </a:solidFill>
            </a:rPr>
            <a:t>materials</a:t>
          </a:r>
          <a:r>
            <a:rPr lang="it-IT" dirty="0" smtClean="0">
              <a:solidFill>
                <a:srgbClr val="0000FF"/>
              </a:solidFill>
            </a:rPr>
            <a:t> </a:t>
          </a:r>
          <a:r>
            <a:rPr lang="it-IT" dirty="0" err="1" smtClean="0">
              <a:solidFill>
                <a:srgbClr val="0000FF"/>
              </a:solidFill>
            </a:rPr>
            <a:t>pre</a:t>
          </a:r>
          <a:r>
            <a:rPr lang="it-IT" dirty="0" smtClean="0">
              <a:solidFill>
                <a:srgbClr val="0000FF"/>
              </a:solidFill>
            </a:rPr>
            <a:t>- and post- </a:t>
          </a:r>
          <a:r>
            <a:rPr lang="it-IT" dirty="0" err="1" smtClean="0">
              <a:solidFill>
                <a:srgbClr val="0000FF"/>
              </a:solidFill>
            </a:rPr>
            <a:t>irradiation</a:t>
          </a:r>
          <a:endParaRPr lang="en-US" dirty="0"/>
        </a:p>
      </dgm:t>
    </dgm:pt>
    <dgm:pt modelId="{706BA6C4-C836-2F4B-AB71-724C8FDF7D17}" type="parTrans" cxnId="{AE4E2E94-1368-6748-878F-AD5C904A0E8B}">
      <dgm:prSet/>
      <dgm:spPr/>
      <dgm:t>
        <a:bodyPr/>
        <a:lstStyle/>
        <a:p>
          <a:endParaRPr lang="en-US"/>
        </a:p>
      </dgm:t>
    </dgm:pt>
    <dgm:pt modelId="{A725EA24-9BC5-5C4A-8F36-98326EC27217}" type="sibTrans" cxnId="{AE4E2E94-1368-6748-878F-AD5C904A0E8B}">
      <dgm:prSet/>
      <dgm:spPr/>
      <dgm:t>
        <a:bodyPr/>
        <a:lstStyle/>
        <a:p>
          <a:endParaRPr lang="en-US"/>
        </a:p>
      </dgm:t>
    </dgm:pt>
    <dgm:pt modelId="{3E66C8A1-3C32-7E43-B9E2-E354A4D48E88}">
      <dgm:prSet phldrT="[Text]"/>
      <dgm:spPr/>
      <dgm:t>
        <a:bodyPr/>
        <a:lstStyle/>
        <a:p>
          <a:r>
            <a:rPr lang="it-IT" dirty="0" err="1" smtClean="0">
              <a:solidFill>
                <a:srgbClr val="0000FF"/>
              </a:solidFill>
            </a:rPr>
            <a:t>Characterize</a:t>
          </a:r>
          <a:r>
            <a:rPr lang="it-IT" dirty="0" smtClean="0">
              <a:solidFill>
                <a:srgbClr val="0000FF"/>
              </a:solidFill>
            </a:rPr>
            <a:t> stretching of GEM, </a:t>
          </a:r>
          <a:r>
            <a:rPr lang="it-IT" dirty="0" err="1" smtClean="0">
              <a:solidFill>
                <a:srgbClr val="0000FF"/>
              </a:solidFill>
            </a:rPr>
            <a:t>develop</a:t>
          </a:r>
          <a:r>
            <a:rPr lang="it-IT" dirty="0" smtClean="0">
              <a:solidFill>
                <a:srgbClr val="0000FF"/>
              </a:solidFill>
            </a:rPr>
            <a:t> </a:t>
          </a:r>
          <a:r>
            <a:rPr lang="it-IT" dirty="0" err="1" smtClean="0">
              <a:solidFill>
                <a:srgbClr val="0000FF"/>
              </a:solidFill>
            </a:rPr>
            <a:t>optical</a:t>
          </a:r>
          <a:r>
            <a:rPr lang="it-IT" dirty="0" smtClean="0">
              <a:solidFill>
                <a:srgbClr val="0000FF"/>
              </a:solidFill>
            </a:rPr>
            <a:t> Moire’-</a:t>
          </a:r>
          <a:r>
            <a:rPr lang="it-IT" dirty="0" err="1" smtClean="0">
              <a:solidFill>
                <a:srgbClr val="0000FF"/>
              </a:solidFill>
            </a:rPr>
            <a:t>based</a:t>
          </a:r>
          <a:r>
            <a:rPr lang="it-IT" dirty="0" smtClean="0">
              <a:solidFill>
                <a:srgbClr val="0000FF"/>
              </a:solidFill>
            </a:rPr>
            <a:t> </a:t>
          </a:r>
          <a:r>
            <a:rPr lang="it-IT" dirty="0" err="1" smtClean="0">
              <a:solidFill>
                <a:srgbClr val="0000FF"/>
              </a:solidFill>
            </a:rPr>
            <a:t>techniques</a:t>
          </a:r>
          <a:r>
            <a:rPr lang="it-IT" dirty="0" smtClean="0">
              <a:solidFill>
                <a:srgbClr val="0000FF"/>
              </a:solidFill>
            </a:rPr>
            <a:t> for QA/QC</a:t>
          </a:r>
          <a:endParaRPr lang="en-US" dirty="0"/>
        </a:p>
      </dgm:t>
    </dgm:pt>
    <dgm:pt modelId="{F1E4FFCB-CEA7-CF4A-BD81-9D5A35A0525A}" type="parTrans" cxnId="{1552C101-BA04-D74C-A6C7-6E9724488F28}">
      <dgm:prSet/>
      <dgm:spPr/>
      <dgm:t>
        <a:bodyPr/>
        <a:lstStyle/>
        <a:p>
          <a:endParaRPr lang="en-US"/>
        </a:p>
      </dgm:t>
    </dgm:pt>
    <dgm:pt modelId="{26378657-E7D8-F34E-B7ED-448F9FC9258D}" type="sibTrans" cxnId="{1552C101-BA04-D74C-A6C7-6E9724488F28}">
      <dgm:prSet/>
      <dgm:spPr/>
      <dgm:t>
        <a:bodyPr/>
        <a:lstStyle/>
        <a:p>
          <a:endParaRPr lang="en-US"/>
        </a:p>
      </dgm:t>
    </dgm:pt>
    <dgm:pt modelId="{730575EE-819F-DF4C-81E3-ACF38F52F46D}">
      <dgm:prSet phldrT="[Text]"/>
      <dgm:spPr/>
      <dgm:t>
        <a:bodyPr/>
        <a:lstStyle/>
        <a:p>
          <a:r>
            <a:rPr lang="it-IT" dirty="0" err="1" smtClean="0">
              <a:solidFill>
                <a:srgbClr val="0000FF"/>
              </a:solidFill>
            </a:rPr>
            <a:t>Install</a:t>
          </a:r>
          <a:r>
            <a:rPr lang="it-IT" dirty="0" smtClean="0">
              <a:solidFill>
                <a:srgbClr val="0000FF"/>
              </a:solidFill>
            </a:rPr>
            <a:t> </a:t>
          </a:r>
          <a:r>
            <a:rPr lang="it-IT" dirty="0" err="1" smtClean="0">
              <a:solidFill>
                <a:srgbClr val="0000FF"/>
              </a:solidFill>
            </a:rPr>
            <a:t>Fiber</a:t>
          </a:r>
          <a:r>
            <a:rPr lang="it-IT" dirty="0" smtClean="0">
              <a:solidFill>
                <a:srgbClr val="0000FF"/>
              </a:solidFill>
            </a:rPr>
            <a:t> </a:t>
          </a:r>
          <a:r>
            <a:rPr lang="it-IT" dirty="0" err="1" smtClean="0">
              <a:solidFill>
                <a:srgbClr val="0000FF"/>
              </a:solidFill>
            </a:rPr>
            <a:t>Bragg</a:t>
          </a:r>
          <a:r>
            <a:rPr lang="it-IT" dirty="0" smtClean="0">
              <a:solidFill>
                <a:srgbClr val="0000FF"/>
              </a:solidFill>
            </a:rPr>
            <a:t> </a:t>
          </a:r>
          <a:r>
            <a:rPr lang="it-IT" dirty="0" err="1" smtClean="0">
              <a:solidFill>
                <a:srgbClr val="0000FF"/>
              </a:solidFill>
            </a:rPr>
            <a:t>Grating</a:t>
          </a:r>
          <a:r>
            <a:rPr lang="it-IT" dirty="0" smtClean="0">
              <a:solidFill>
                <a:srgbClr val="0000FF"/>
              </a:solidFill>
            </a:rPr>
            <a:t> </a:t>
          </a:r>
          <a:r>
            <a:rPr lang="it-IT" dirty="0" err="1" smtClean="0">
              <a:solidFill>
                <a:srgbClr val="0000FF"/>
              </a:solidFill>
            </a:rPr>
            <a:t>optical</a:t>
          </a:r>
          <a:r>
            <a:rPr lang="it-IT" dirty="0" smtClean="0">
              <a:solidFill>
                <a:srgbClr val="0000FF"/>
              </a:solidFill>
            </a:rPr>
            <a:t> </a:t>
          </a:r>
          <a:r>
            <a:rPr lang="it-IT" dirty="0" err="1" smtClean="0">
              <a:solidFill>
                <a:srgbClr val="0000FF"/>
              </a:solidFill>
            </a:rPr>
            <a:t>deformation</a:t>
          </a:r>
          <a:r>
            <a:rPr lang="it-IT" dirty="0" smtClean="0">
              <a:solidFill>
                <a:srgbClr val="0000FF"/>
              </a:solidFill>
            </a:rPr>
            <a:t> </a:t>
          </a:r>
          <a:r>
            <a:rPr lang="it-IT" dirty="0" err="1" smtClean="0">
              <a:solidFill>
                <a:srgbClr val="0000FF"/>
              </a:solidFill>
            </a:rPr>
            <a:t>sensors</a:t>
          </a:r>
          <a:r>
            <a:rPr lang="it-IT" dirty="0" smtClean="0">
              <a:solidFill>
                <a:srgbClr val="0000FF"/>
              </a:solidFill>
            </a:rPr>
            <a:t> </a:t>
          </a:r>
          <a:r>
            <a:rPr lang="it-IT" dirty="0" err="1" smtClean="0">
              <a:solidFill>
                <a:srgbClr val="0000FF"/>
              </a:solidFill>
            </a:rPr>
            <a:t>permanently</a:t>
          </a:r>
          <a:r>
            <a:rPr lang="it-IT" dirty="0" smtClean="0">
              <a:solidFill>
                <a:srgbClr val="0000FF"/>
              </a:solidFill>
            </a:rPr>
            <a:t> on GEM </a:t>
          </a:r>
          <a:r>
            <a:rPr lang="it-IT" dirty="0" err="1" smtClean="0">
              <a:solidFill>
                <a:srgbClr val="0000FF"/>
              </a:solidFill>
            </a:rPr>
            <a:t>chambers</a:t>
          </a:r>
          <a:endParaRPr lang="it-IT" dirty="0" smtClean="0">
            <a:solidFill>
              <a:srgbClr val="0000FF"/>
            </a:solidFill>
          </a:endParaRPr>
        </a:p>
      </dgm:t>
    </dgm:pt>
    <dgm:pt modelId="{4135E33E-F9AB-A041-BE73-421808523CC3}" type="parTrans" cxnId="{D62C44B0-1A87-1542-9CF0-32E450F78087}">
      <dgm:prSet/>
      <dgm:spPr/>
      <dgm:t>
        <a:bodyPr/>
        <a:lstStyle/>
        <a:p>
          <a:endParaRPr lang="en-US"/>
        </a:p>
      </dgm:t>
    </dgm:pt>
    <dgm:pt modelId="{0067487C-3939-664A-B06D-AAC613E9E4DA}" type="sibTrans" cxnId="{D62C44B0-1A87-1542-9CF0-32E450F78087}">
      <dgm:prSet/>
      <dgm:spPr/>
      <dgm:t>
        <a:bodyPr/>
        <a:lstStyle/>
        <a:p>
          <a:endParaRPr lang="en-US"/>
        </a:p>
      </dgm:t>
    </dgm:pt>
    <dgm:pt modelId="{F591805C-9E5D-C849-B0CA-AB797CA08137}">
      <dgm:prSet phldrT="[Text]" phldr="1"/>
      <dgm:spPr/>
      <dgm:t>
        <a:bodyPr/>
        <a:lstStyle/>
        <a:p>
          <a:endParaRPr lang="en-US"/>
        </a:p>
      </dgm:t>
    </dgm:pt>
    <dgm:pt modelId="{F2617CDC-5DD9-A540-B6AF-49C09EC14A5E}" type="parTrans" cxnId="{EF9E1F83-173D-B743-9110-4D6A9DEA6113}">
      <dgm:prSet/>
      <dgm:spPr/>
      <dgm:t>
        <a:bodyPr/>
        <a:lstStyle/>
        <a:p>
          <a:endParaRPr lang="en-US"/>
        </a:p>
      </dgm:t>
    </dgm:pt>
    <dgm:pt modelId="{07AB0579-6AB6-B741-9FE3-1CE16DC6F41D}" type="sibTrans" cxnId="{EF9E1F83-173D-B743-9110-4D6A9DEA6113}">
      <dgm:prSet/>
      <dgm:spPr/>
      <dgm:t>
        <a:bodyPr/>
        <a:lstStyle/>
        <a:p>
          <a:endParaRPr lang="en-US"/>
        </a:p>
      </dgm:t>
    </dgm:pt>
    <dgm:pt modelId="{A3094A7A-44B6-EE4F-930F-A7A9814D6279}" type="pres">
      <dgm:prSet presAssocID="{592FC308-98AC-AA4A-B612-BA7FB61B981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F7DD92-9395-7B41-8796-61FB63B776DC}" type="pres">
      <dgm:prSet presAssocID="{0D18BDF3-C19D-5044-8BCF-C45C37E887D9}" presName="centerShape" presStyleLbl="node0" presStyleIdx="0" presStyleCnt="1" custScaleX="122695" custScaleY="117070"/>
      <dgm:spPr/>
      <dgm:t>
        <a:bodyPr/>
        <a:lstStyle/>
        <a:p>
          <a:endParaRPr lang="en-US"/>
        </a:p>
      </dgm:t>
    </dgm:pt>
    <dgm:pt modelId="{2E7E7688-26B0-3947-B495-F4364B92E591}" type="pres">
      <dgm:prSet presAssocID="{706BA6C4-C836-2F4B-AB71-724C8FDF7D17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D73D8FC2-A22C-AD4A-BA54-4D3FD614AD68}" type="pres">
      <dgm:prSet presAssocID="{9422DFB1-0CB4-5749-8F90-B3708820FD7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DD4DA-6C37-474B-8A51-49F4F6A6E823}" type="pres">
      <dgm:prSet presAssocID="{F1E4FFCB-CEA7-CF4A-BD81-9D5A35A0525A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7BAF31B9-B7A1-2046-846D-4F2581EAC100}" type="pres">
      <dgm:prSet presAssocID="{3E66C8A1-3C32-7E43-B9E2-E354A4D48E8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A008A-6B1A-2543-9E23-2120E0C1E31E}" type="pres">
      <dgm:prSet presAssocID="{4135E33E-F9AB-A041-BE73-421808523CC3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EC682C50-5809-384D-B4EB-BAB93DF72271}" type="pres">
      <dgm:prSet presAssocID="{730575EE-819F-DF4C-81E3-ACF38F52F46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0EC7EC-B317-F849-8C8E-AA6ACA013158}" type="presOf" srcId="{706BA6C4-C836-2F4B-AB71-724C8FDF7D17}" destId="{2E7E7688-26B0-3947-B495-F4364B92E591}" srcOrd="0" destOrd="0" presId="urn:microsoft.com/office/officeart/2005/8/layout/radial4"/>
    <dgm:cxn modelId="{AE4E2E94-1368-6748-878F-AD5C904A0E8B}" srcId="{0D18BDF3-C19D-5044-8BCF-C45C37E887D9}" destId="{9422DFB1-0CB4-5749-8F90-B3708820FD75}" srcOrd="0" destOrd="0" parTransId="{706BA6C4-C836-2F4B-AB71-724C8FDF7D17}" sibTransId="{A725EA24-9BC5-5C4A-8F36-98326EC27217}"/>
    <dgm:cxn modelId="{D62C44B0-1A87-1542-9CF0-32E450F78087}" srcId="{0D18BDF3-C19D-5044-8BCF-C45C37E887D9}" destId="{730575EE-819F-DF4C-81E3-ACF38F52F46D}" srcOrd="2" destOrd="0" parTransId="{4135E33E-F9AB-A041-BE73-421808523CC3}" sibTransId="{0067487C-3939-664A-B06D-AAC613E9E4DA}"/>
    <dgm:cxn modelId="{D2C047F9-67EE-114B-AB6B-DBDCC6575C17}" type="presOf" srcId="{F1E4FFCB-CEA7-CF4A-BD81-9D5A35A0525A}" destId="{8C4DD4DA-6C37-474B-8A51-49F4F6A6E823}" srcOrd="0" destOrd="0" presId="urn:microsoft.com/office/officeart/2005/8/layout/radial4"/>
    <dgm:cxn modelId="{C66BC4E4-61C4-5A4E-9839-660C3640C2DF}" type="presOf" srcId="{0D18BDF3-C19D-5044-8BCF-C45C37E887D9}" destId="{3AF7DD92-9395-7B41-8796-61FB63B776DC}" srcOrd="0" destOrd="0" presId="urn:microsoft.com/office/officeart/2005/8/layout/radial4"/>
    <dgm:cxn modelId="{1F00B974-8122-AB4A-A3B2-940CD174BD02}" type="presOf" srcId="{3E66C8A1-3C32-7E43-B9E2-E354A4D48E88}" destId="{7BAF31B9-B7A1-2046-846D-4F2581EAC100}" srcOrd="0" destOrd="0" presId="urn:microsoft.com/office/officeart/2005/8/layout/radial4"/>
    <dgm:cxn modelId="{D7665EE2-CAA7-FA4E-8FFE-C67CE398BDF6}" type="presOf" srcId="{592FC308-98AC-AA4A-B612-BA7FB61B981B}" destId="{A3094A7A-44B6-EE4F-930F-A7A9814D6279}" srcOrd="0" destOrd="0" presId="urn:microsoft.com/office/officeart/2005/8/layout/radial4"/>
    <dgm:cxn modelId="{F8196BEA-6270-D746-BE08-9E170E249124}" type="presOf" srcId="{730575EE-819F-DF4C-81E3-ACF38F52F46D}" destId="{EC682C50-5809-384D-B4EB-BAB93DF72271}" srcOrd="0" destOrd="0" presId="urn:microsoft.com/office/officeart/2005/8/layout/radial4"/>
    <dgm:cxn modelId="{1552C101-BA04-D74C-A6C7-6E9724488F28}" srcId="{0D18BDF3-C19D-5044-8BCF-C45C37E887D9}" destId="{3E66C8A1-3C32-7E43-B9E2-E354A4D48E88}" srcOrd="1" destOrd="0" parTransId="{F1E4FFCB-CEA7-CF4A-BD81-9D5A35A0525A}" sibTransId="{26378657-E7D8-F34E-B7ED-448F9FC9258D}"/>
    <dgm:cxn modelId="{EF9E1F83-173D-B743-9110-4D6A9DEA6113}" srcId="{592FC308-98AC-AA4A-B612-BA7FB61B981B}" destId="{F591805C-9E5D-C849-B0CA-AB797CA08137}" srcOrd="1" destOrd="0" parTransId="{F2617CDC-5DD9-A540-B6AF-49C09EC14A5E}" sibTransId="{07AB0579-6AB6-B741-9FE3-1CE16DC6F41D}"/>
    <dgm:cxn modelId="{2CC1DD92-24F9-CB4D-92E7-26D01E4E2245}" type="presOf" srcId="{9422DFB1-0CB4-5749-8F90-B3708820FD75}" destId="{D73D8FC2-A22C-AD4A-BA54-4D3FD614AD68}" srcOrd="0" destOrd="0" presId="urn:microsoft.com/office/officeart/2005/8/layout/radial4"/>
    <dgm:cxn modelId="{AF3BAF86-7272-794C-8117-3916B1BD18C5}" type="presOf" srcId="{4135E33E-F9AB-A041-BE73-421808523CC3}" destId="{C28A008A-6B1A-2543-9E23-2120E0C1E31E}" srcOrd="0" destOrd="0" presId="urn:microsoft.com/office/officeart/2005/8/layout/radial4"/>
    <dgm:cxn modelId="{B3CCAE11-3DEC-0E41-9E23-59B8037A5072}" srcId="{592FC308-98AC-AA4A-B612-BA7FB61B981B}" destId="{0D18BDF3-C19D-5044-8BCF-C45C37E887D9}" srcOrd="0" destOrd="0" parTransId="{07D99808-7793-4A46-A2E6-9554697308D2}" sibTransId="{595AA29C-37DD-664D-BF0E-4EEF808021F6}"/>
    <dgm:cxn modelId="{B2D7C396-79E7-1148-8C4C-5BCEB94DD072}" type="presParOf" srcId="{A3094A7A-44B6-EE4F-930F-A7A9814D6279}" destId="{3AF7DD92-9395-7B41-8796-61FB63B776DC}" srcOrd="0" destOrd="0" presId="urn:microsoft.com/office/officeart/2005/8/layout/radial4"/>
    <dgm:cxn modelId="{DB765623-CBB3-FF45-B7F8-635693C76AF1}" type="presParOf" srcId="{A3094A7A-44B6-EE4F-930F-A7A9814D6279}" destId="{2E7E7688-26B0-3947-B495-F4364B92E591}" srcOrd="1" destOrd="0" presId="urn:microsoft.com/office/officeart/2005/8/layout/radial4"/>
    <dgm:cxn modelId="{E555B0A9-86A9-7747-94E4-C16B089C5068}" type="presParOf" srcId="{A3094A7A-44B6-EE4F-930F-A7A9814D6279}" destId="{D73D8FC2-A22C-AD4A-BA54-4D3FD614AD68}" srcOrd="2" destOrd="0" presId="urn:microsoft.com/office/officeart/2005/8/layout/radial4"/>
    <dgm:cxn modelId="{1175435C-A42A-B34E-9825-B5AA48501F2D}" type="presParOf" srcId="{A3094A7A-44B6-EE4F-930F-A7A9814D6279}" destId="{8C4DD4DA-6C37-474B-8A51-49F4F6A6E823}" srcOrd="3" destOrd="0" presId="urn:microsoft.com/office/officeart/2005/8/layout/radial4"/>
    <dgm:cxn modelId="{96FCEB98-AE03-9741-916E-41C62951D184}" type="presParOf" srcId="{A3094A7A-44B6-EE4F-930F-A7A9814D6279}" destId="{7BAF31B9-B7A1-2046-846D-4F2581EAC100}" srcOrd="4" destOrd="0" presId="urn:microsoft.com/office/officeart/2005/8/layout/radial4"/>
    <dgm:cxn modelId="{2E70153B-25F1-4448-AE79-02203F778B40}" type="presParOf" srcId="{A3094A7A-44B6-EE4F-930F-A7A9814D6279}" destId="{C28A008A-6B1A-2543-9E23-2120E0C1E31E}" srcOrd="5" destOrd="0" presId="urn:microsoft.com/office/officeart/2005/8/layout/radial4"/>
    <dgm:cxn modelId="{F698E801-A5EC-9047-8731-B23064BFE207}" type="presParOf" srcId="{A3094A7A-44B6-EE4F-930F-A7A9814D6279}" destId="{EC682C50-5809-384D-B4EB-BAB93DF7227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7DD92-9395-7B41-8796-61FB63B776DC}">
      <dsp:nvSpPr>
        <dsp:cNvPr id="0" name=""/>
        <dsp:cNvSpPr/>
      </dsp:nvSpPr>
      <dsp:spPr>
        <a:xfrm>
          <a:off x="2370669" y="2345933"/>
          <a:ext cx="2658519" cy="25366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 err="1" smtClean="0">
              <a:solidFill>
                <a:srgbClr val="0000FF"/>
              </a:solidFill>
            </a:rPr>
            <a:t>Deformation</a:t>
          </a:r>
          <a:r>
            <a:rPr lang="it-IT" sz="2700" b="1" kern="1200" dirty="0" smtClean="0">
              <a:solidFill>
                <a:srgbClr val="0000FF"/>
              </a:solidFill>
            </a:rPr>
            <a:t> </a:t>
          </a:r>
          <a:r>
            <a:rPr lang="it-IT" sz="2700" b="1" kern="1200" dirty="0" err="1" smtClean="0">
              <a:solidFill>
                <a:srgbClr val="0000FF"/>
              </a:solidFill>
            </a:rPr>
            <a:t>monitoring</a:t>
          </a:r>
          <a:r>
            <a:rPr lang="it-IT" sz="2700" b="1" kern="1200" dirty="0" smtClean="0">
              <a:solidFill>
                <a:srgbClr val="0000FF"/>
              </a:solidFill>
            </a:rPr>
            <a:t> of GEM </a:t>
          </a:r>
          <a:r>
            <a:rPr lang="it-IT" sz="2700" b="1" kern="1200" dirty="0" err="1" smtClean="0">
              <a:solidFill>
                <a:srgbClr val="0000FF"/>
              </a:solidFill>
            </a:rPr>
            <a:t>films</a:t>
          </a:r>
          <a:endParaRPr lang="en-US" sz="2700" kern="1200" dirty="0"/>
        </a:p>
      </dsp:txBody>
      <dsp:txXfrm>
        <a:off x="2760000" y="2717415"/>
        <a:ext cx="1879857" cy="1793675"/>
      </dsp:txXfrm>
    </dsp:sp>
    <dsp:sp modelId="{2E7E7688-26B0-3947-B495-F4364B92E591}">
      <dsp:nvSpPr>
        <dsp:cNvPr id="0" name=""/>
        <dsp:cNvSpPr/>
      </dsp:nvSpPr>
      <dsp:spPr>
        <a:xfrm rot="12900000">
          <a:off x="1205277" y="2079157"/>
          <a:ext cx="1486542" cy="61752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3D8FC2-A22C-AD4A-BA54-4D3FD614AD68}">
      <dsp:nvSpPr>
        <dsp:cNvPr id="0" name=""/>
        <dsp:cNvSpPr/>
      </dsp:nvSpPr>
      <dsp:spPr>
        <a:xfrm>
          <a:off x="310480" y="1138227"/>
          <a:ext cx="2058432" cy="1646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err="1" smtClean="0">
              <a:solidFill>
                <a:srgbClr val="0000FF"/>
              </a:solidFill>
            </a:rPr>
            <a:t>Characterize</a:t>
          </a:r>
          <a:r>
            <a:rPr lang="it-IT" sz="1700" kern="1200" dirty="0" smtClean="0">
              <a:solidFill>
                <a:srgbClr val="0000FF"/>
              </a:solidFill>
            </a:rPr>
            <a:t> tensile </a:t>
          </a:r>
          <a:r>
            <a:rPr lang="it-IT" sz="1700" kern="1200" dirty="0" err="1" smtClean="0">
              <a:solidFill>
                <a:srgbClr val="0000FF"/>
              </a:solidFill>
            </a:rPr>
            <a:t>properties</a:t>
          </a:r>
          <a:r>
            <a:rPr lang="it-IT" sz="1700" kern="1200" dirty="0" smtClean="0">
              <a:solidFill>
                <a:srgbClr val="0000FF"/>
              </a:solidFill>
            </a:rPr>
            <a:t> of </a:t>
          </a:r>
          <a:r>
            <a:rPr lang="it-IT" sz="1700" kern="1200" dirty="0" err="1" smtClean="0">
              <a:solidFill>
                <a:srgbClr val="0000FF"/>
              </a:solidFill>
            </a:rPr>
            <a:t>materials</a:t>
          </a:r>
          <a:r>
            <a:rPr lang="it-IT" sz="1700" kern="1200" dirty="0" smtClean="0">
              <a:solidFill>
                <a:srgbClr val="0000FF"/>
              </a:solidFill>
            </a:rPr>
            <a:t> </a:t>
          </a:r>
          <a:r>
            <a:rPr lang="it-IT" sz="1700" kern="1200" dirty="0" err="1" smtClean="0">
              <a:solidFill>
                <a:srgbClr val="0000FF"/>
              </a:solidFill>
            </a:rPr>
            <a:t>pre</a:t>
          </a:r>
          <a:r>
            <a:rPr lang="it-IT" sz="1700" kern="1200" dirty="0" smtClean="0">
              <a:solidFill>
                <a:srgbClr val="0000FF"/>
              </a:solidFill>
            </a:rPr>
            <a:t>- and post- </a:t>
          </a:r>
          <a:r>
            <a:rPr lang="it-IT" sz="1700" kern="1200" dirty="0" err="1" smtClean="0">
              <a:solidFill>
                <a:srgbClr val="0000FF"/>
              </a:solidFill>
            </a:rPr>
            <a:t>irradiation</a:t>
          </a:r>
          <a:endParaRPr lang="en-US" sz="1700" kern="1200" dirty="0"/>
        </a:p>
      </dsp:txBody>
      <dsp:txXfrm>
        <a:off x="358712" y="1186459"/>
        <a:ext cx="1961968" cy="1550282"/>
      </dsp:txXfrm>
    </dsp:sp>
    <dsp:sp modelId="{8C4DD4DA-6C37-474B-8A51-49F4F6A6E823}">
      <dsp:nvSpPr>
        <dsp:cNvPr id="0" name=""/>
        <dsp:cNvSpPr/>
      </dsp:nvSpPr>
      <dsp:spPr>
        <a:xfrm rot="16200000">
          <a:off x="2937790" y="1186314"/>
          <a:ext cx="1524278" cy="61752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AF31B9-B7A1-2046-846D-4F2581EAC100}">
      <dsp:nvSpPr>
        <dsp:cNvPr id="0" name=""/>
        <dsp:cNvSpPr/>
      </dsp:nvSpPr>
      <dsp:spPr>
        <a:xfrm>
          <a:off x="2670713" y="-90432"/>
          <a:ext cx="2058432" cy="1646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err="1" smtClean="0">
              <a:solidFill>
                <a:srgbClr val="0000FF"/>
              </a:solidFill>
            </a:rPr>
            <a:t>Characterize</a:t>
          </a:r>
          <a:r>
            <a:rPr lang="it-IT" sz="1700" kern="1200" dirty="0" smtClean="0">
              <a:solidFill>
                <a:srgbClr val="0000FF"/>
              </a:solidFill>
            </a:rPr>
            <a:t> stretching of GEM, </a:t>
          </a:r>
          <a:r>
            <a:rPr lang="it-IT" sz="1700" kern="1200" dirty="0" err="1" smtClean="0">
              <a:solidFill>
                <a:srgbClr val="0000FF"/>
              </a:solidFill>
            </a:rPr>
            <a:t>develop</a:t>
          </a:r>
          <a:r>
            <a:rPr lang="it-IT" sz="1700" kern="1200" dirty="0" smtClean="0">
              <a:solidFill>
                <a:srgbClr val="0000FF"/>
              </a:solidFill>
            </a:rPr>
            <a:t> </a:t>
          </a:r>
          <a:r>
            <a:rPr lang="it-IT" sz="1700" kern="1200" dirty="0" err="1" smtClean="0">
              <a:solidFill>
                <a:srgbClr val="0000FF"/>
              </a:solidFill>
            </a:rPr>
            <a:t>optical</a:t>
          </a:r>
          <a:r>
            <a:rPr lang="it-IT" sz="1700" kern="1200" dirty="0" smtClean="0">
              <a:solidFill>
                <a:srgbClr val="0000FF"/>
              </a:solidFill>
            </a:rPr>
            <a:t> Moire’-</a:t>
          </a:r>
          <a:r>
            <a:rPr lang="it-IT" sz="1700" kern="1200" dirty="0" err="1" smtClean="0">
              <a:solidFill>
                <a:srgbClr val="0000FF"/>
              </a:solidFill>
            </a:rPr>
            <a:t>based</a:t>
          </a:r>
          <a:r>
            <a:rPr lang="it-IT" sz="1700" kern="1200" dirty="0" smtClean="0">
              <a:solidFill>
                <a:srgbClr val="0000FF"/>
              </a:solidFill>
            </a:rPr>
            <a:t> </a:t>
          </a:r>
          <a:r>
            <a:rPr lang="it-IT" sz="1700" kern="1200" dirty="0" err="1" smtClean="0">
              <a:solidFill>
                <a:srgbClr val="0000FF"/>
              </a:solidFill>
            </a:rPr>
            <a:t>techniques</a:t>
          </a:r>
          <a:r>
            <a:rPr lang="it-IT" sz="1700" kern="1200" dirty="0" smtClean="0">
              <a:solidFill>
                <a:srgbClr val="0000FF"/>
              </a:solidFill>
            </a:rPr>
            <a:t> for QA/QC</a:t>
          </a:r>
          <a:endParaRPr lang="en-US" sz="1700" kern="1200" dirty="0"/>
        </a:p>
      </dsp:txBody>
      <dsp:txXfrm>
        <a:off x="2718945" y="-42200"/>
        <a:ext cx="1961968" cy="1550282"/>
      </dsp:txXfrm>
    </dsp:sp>
    <dsp:sp modelId="{C28A008A-6B1A-2543-9E23-2120E0C1E31E}">
      <dsp:nvSpPr>
        <dsp:cNvPr id="0" name=""/>
        <dsp:cNvSpPr/>
      </dsp:nvSpPr>
      <dsp:spPr>
        <a:xfrm rot="19500000">
          <a:off x="4708039" y="2079157"/>
          <a:ext cx="1486542" cy="61752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682C50-5809-384D-B4EB-BAB93DF72271}">
      <dsp:nvSpPr>
        <dsp:cNvPr id="0" name=""/>
        <dsp:cNvSpPr/>
      </dsp:nvSpPr>
      <dsp:spPr>
        <a:xfrm>
          <a:off x="5030946" y="1138227"/>
          <a:ext cx="2058432" cy="1646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err="1" smtClean="0">
              <a:solidFill>
                <a:srgbClr val="0000FF"/>
              </a:solidFill>
            </a:rPr>
            <a:t>Install</a:t>
          </a:r>
          <a:r>
            <a:rPr lang="it-IT" sz="1700" kern="1200" dirty="0" smtClean="0">
              <a:solidFill>
                <a:srgbClr val="0000FF"/>
              </a:solidFill>
            </a:rPr>
            <a:t> </a:t>
          </a:r>
          <a:r>
            <a:rPr lang="it-IT" sz="1700" kern="1200" dirty="0" err="1" smtClean="0">
              <a:solidFill>
                <a:srgbClr val="0000FF"/>
              </a:solidFill>
            </a:rPr>
            <a:t>Fiber</a:t>
          </a:r>
          <a:r>
            <a:rPr lang="it-IT" sz="1700" kern="1200" dirty="0" smtClean="0">
              <a:solidFill>
                <a:srgbClr val="0000FF"/>
              </a:solidFill>
            </a:rPr>
            <a:t> </a:t>
          </a:r>
          <a:r>
            <a:rPr lang="it-IT" sz="1700" kern="1200" dirty="0" err="1" smtClean="0">
              <a:solidFill>
                <a:srgbClr val="0000FF"/>
              </a:solidFill>
            </a:rPr>
            <a:t>Bragg</a:t>
          </a:r>
          <a:r>
            <a:rPr lang="it-IT" sz="1700" kern="1200" dirty="0" smtClean="0">
              <a:solidFill>
                <a:srgbClr val="0000FF"/>
              </a:solidFill>
            </a:rPr>
            <a:t> </a:t>
          </a:r>
          <a:r>
            <a:rPr lang="it-IT" sz="1700" kern="1200" dirty="0" err="1" smtClean="0">
              <a:solidFill>
                <a:srgbClr val="0000FF"/>
              </a:solidFill>
            </a:rPr>
            <a:t>Grating</a:t>
          </a:r>
          <a:r>
            <a:rPr lang="it-IT" sz="1700" kern="1200" dirty="0" smtClean="0">
              <a:solidFill>
                <a:srgbClr val="0000FF"/>
              </a:solidFill>
            </a:rPr>
            <a:t> </a:t>
          </a:r>
          <a:r>
            <a:rPr lang="it-IT" sz="1700" kern="1200" dirty="0" err="1" smtClean="0">
              <a:solidFill>
                <a:srgbClr val="0000FF"/>
              </a:solidFill>
            </a:rPr>
            <a:t>optical</a:t>
          </a:r>
          <a:r>
            <a:rPr lang="it-IT" sz="1700" kern="1200" dirty="0" smtClean="0">
              <a:solidFill>
                <a:srgbClr val="0000FF"/>
              </a:solidFill>
            </a:rPr>
            <a:t> </a:t>
          </a:r>
          <a:r>
            <a:rPr lang="it-IT" sz="1700" kern="1200" dirty="0" err="1" smtClean="0">
              <a:solidFill>
                <a:srgbClr val="0000FF"/>
              </a:solidFill>
            </a:rPr>
            <a:t>deformation</a:t>
          </a:r>
          <a:r>
            <a:rPr lang="it-IT" sz="1700" kern="1200" dirty="0" smtClean="0">
              <a:solidFill>
                <a:srgbClr val="0000FF"/>
              </a:solidFill>
            </a:rPr>
            <a:t> </a:t>
          </a:r>
          <a:r>
            <a:rPr lang="it-IT" sz="1700" kern="1200" dirty="0" err="1" smtClean="0">
              <a:solidFill>
                <a:srgbClr val="0000FF"/>
              </a:solidFill>
            </a:rPr>
            <a:t>sensors</a:t>
          </a:r>
          <a:r>
            <a:rPr lang="it-IT" sz="1700" kern="1200" dirty="0" smtClean="0">
              <a:solidFill>
                <a:srgbClr val="0000FF"/>
              </a:solidFill>
            </a:rPr>
            <a:t> </a:t>
          </a:r>
          <a:r>
            <a:rPr lang="it-IT" sz="1700" kern="1200" dirty="0" err="1" smtClean="0">
              <a:solidFill>
                <a:srgbClr val="0000FF"/>
              </a:solidFill>
            </a:rPr>
            <a:t>permanently</a:t>
          </a:r>
          <a:r>
            <a:rPr lang="it-IT" sz="1700" kern="1200" dirty="0" smtClean="0">
              <a:solidFill>
                <a:srgbClr val="0000FF"/>
              </a:solidFill>
            </a:rPr>
            <a:t> on GEM </a:t>
          </a:r>
          <a:r>
            <a:rPr lang="it-IT" sz="1700" kern="1200" dirty="0" err="1" smtClean="0">
              <a:solidFill>
                <a:srgbClr val="0000FF"/>
              </a:solidFill>
            </a:rPr>
            <a:t>chambers</a:t>
          </a:r>
          <a:endParaRPr lang="it-IT" sz="1700" kern="1200" dirty="0" smtClean="0">
            <a:solidFill>
              <a:srgbClr val="0000FF"/>
            </a:solidFill>
          </a:endParaRPr>
        </a:p>
      </dsp:txBody>
      <dsp:txXfrm>
        <a:off x="5079178" y="1186459"/>
        <a:ext cx="1961968" cy="1550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31477BB-09F3-DE49-88D1-098292DFC8AD}" type="datetimeFigureOut">
              <a:rPr lang="en-US"/>
              <a:pPr>
                <a:defRPr/>
              </a:pPr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B14B925-47C2-D04D-A325-4FFD37D360F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048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8038E500-F1CA-284E-BD5B-419E3AA38A23}" type="datetimeFigureOut">
              <a:rPr lang="en-US"/>
              <a:pPr>
                <a:defRPr/>
              </a:pPr>
              <a:t>11/23/2015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67660246-8674-284F-A15A-30C576723BC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97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2EE9-5088-B043-A884-FAB3D4FE6CB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332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2EE9-5088-B043-A884-FAB3D4FE6CB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298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18D56F-EDF7-D94D-87CD-62BDF5D82A73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7459A5-EC2F-414A-B910-88ADB5A43FDC}" type="slidenum">
              <a:rPr lang="en-US"/>
              <a:pPr/>
              <a:t>14</a:t>
            </a:fld>
            <a:endParaRPr lang="en-US"/>
          </a:p>
        </p:txBody>
      </p:sp>
      <p:sp>
        <p:nvSpPr>
          <p:cNvPr id="51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4763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4100-FA1A-8746-A0FB-F08A56D8CAE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878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545527-06AB-8145-8061-D97B128BCCA9}" type="slidenum">
              <a:rPr lang="en-US"/>
              <a:pPr/>
              <a:t>35</a:t>
            </a:fld>
            <a:endParaRPr lang="en-US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smtClean="0"/>
              <a:t>L. Benussi  - 50th LNF Scientific Committee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70384" cy="28803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5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smtClean="0"/>
              <a:t>L. Benussi  - 50th LNF Scientific Committee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70384" cy="28803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smtClean="0"/>
              <a:t>L. Benussi  - 50th LNF Scientific Committee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70384" cy="28803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44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smtClean="0"/>
              <a:t>L. Benussi  - 50th LNF Scientific Committee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70384" cy="28803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84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 lIns="82945" tIns="41473" rIns="82945" bIns="41473"/>
          <a:lstStyle>
            <a:lvl1pPr>
              <a:defRPr/>
            </a:lvl1pPr>
          </a:lstStyle>
          <a:p>
            <a:fld id="{F0E37C62-4EE2-B946-8779-792BB2FC6853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6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smtClean="0"/>
              <a:t>L. Benussi  - 50th LNF Scientific Committee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70384" cy="28803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smtClean="0"/>
              <a:t>L. Benussi  - 50th LNF Scientific Committee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70384" cy="28803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5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smtClean="0"/>
              <a:t>L. Benussi  - 50th LNF Scientific Committee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70384" cy="28803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smtClean="0"/>
              <a:t>L. Benussi  - 50th LNF Scientific Committee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748464" y="6597352"/>
            <a:ext cx="370384" cy="28803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6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5"/>
          <p:cNvSpPr txBox="1">
            <a:spLocks/>
          </p:cNvSpPr>
          <p:nvPr userDrawn="1"/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L. Benussi  - 50th LNF Scientific Committee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70384" cy="28803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2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 txBox="1">
            <a:spLocks/>
          </p:cNvSpPr>
          <p:nvPr userDrawn="1"/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L. Benussi  - 50th LNF Scientific Committee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70384" cy="28803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3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 txBox="1">
            <a:spLocks/>
          </p:cNvSpPr>
          <p:nvPr userDrawn="1"/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L. Benussi  - 50th LNF Scientific Committee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70384" cy="28803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6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smtClean="0"/>
              <a:t>L. Benussi  - 50th LNF Scientific Committee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70384" cy="28803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3500"/>
            <a:ext cx="7571184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50"/>
            <a:ext cx="104298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ogo_INFNLNF.jp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" y="769"/>
            <a:ext cx="1404640" cy="1005680"/>
          </a:xfrm>
          <a:prstGeom prst="rect">
            <a:avLst/>
          </a:prstGeom>
        </p:spPr>
      </p:pic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48464" y="6520259"/>
            <a:ext cx="37038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15076-C8E9-1F4F-8932-C7E18925F21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smtClean="0"/>
              <a:t>L. Benussi  - 50th LNF Scientific Committee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format/1505.0164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xiv.org/format/1505.01648" TargetMode="Externa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7.gif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CMS upgrade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L. Benussi</a:t>
            </a:r>
          </a:p>
          <a:p>
            <a:r>
              <a:rPr lang="en-US" sz="1200" i="1" dirty="0" smtClean="0"/>
              <a:t>On behalf of CMS </a:t>
            </a:r>
            <a:r>
              <a:rPr lang="en-US" sz="1200" i="1" dirty="0" err="1" smtClean="0"/>
              <a:t>Frascati</a:t>
            </a:r>
            <a:r>
              <a:rPr lang="en-US" sz="1200" i="1" dirty="0" smtClean="0"/>
              <a:t> </a:t>
            </a:r>
            <a:r>
              <a:rPr lang="en-US" sz="1200" i="1" dirty="0" smtClean="0"/>
              <a:t>group</a:t>
            </a:r>
          </a:p>
          <a:p>
            <a:r>
              <a:rPr lang="en-US" sz="2400" dirty="0" smtClean="0"/>
              <a:t>50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 err="1" smtClean="0"/>
              <a:t>Frascati</a:t>
            </a:r>
            <a:r>
              <a:rPr lang="en-US" sz="2400" dirty="0" smtClean="0"/>
              <a:t> Scientific </a:t>
            </a:r>
            <a:r>
              <a:rPr lang="en-US" sz="2400" dirty="0"/>
              <a:t>Committee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264" y="116632"/>
            <a:ext cx="6923112" cy="844550"/>
          </a:xfrm>
        </p:spPr>
        <p:txBody>
          <a:bodyPr/>
          <a:lstStyle/>
          <a:p>
            <a:r>
              <a:rPr lang="en-US" sz="3500" dirty="0">
                <a:solidFill>
                  <a:srgbClr val="1F497D"/>
                </a:solidFill>
                <a:latin typeface="Calibri" charset="0"/>
              </a:rPr>
              <a:t>GE1/</a:t>
            </a:r>
            <a:r>
              <a:rPr lang="en-US" sz="3500" dirty="0" smtClean="0">
                <a:solidFill>
                  <a:srgbClr val="1F497D"/>
                </a:solidFill>
                <a:latin typeface="Calibri" charset="0"/>
              </a:rPr>
              <a:t>1</a:t>
            </a:r>
            <a:endParaRPr lang="en-US" sz="3500" dirty="0">
              <a:solidFill>
                <a:srgbClr val="1F497D"/>
              </a:solidFill>
            </a:endParaRPr>
          </a:p>
        </p:txBody>
      </p:sp>
      <p:pic>
        <p:nvPicPr>
          <p:cNvPr id="5" name="Content Placeholder 4" descr="Screen Shot 2015-11-19 at 15.43.1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3" r="-4123"/>
          <a:stretch>
            <a:fillRect/>
          </a:stretch>
        </p:blipFill>
        <p:spPr>
          <a:xfrm>
            <a:off x="457200" y="1052737"/>
            <a:ext cx="7594103" cy="4176464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70384" cy="28803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96" y="5301208"/>
            <a:ext cx="88921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GE1/1 Assembly technique completely glue-free.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Totally mechanically assembled. 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Chambers can be fully disassembled if problems during constructions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This choice is cost effective and reduce enormously the time needed for the assembly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Date Placeholder 4"/>
          <p:cNvSpPr txBox="1">
            <a:spLocks/>
          </p:cNvSpPr>
          <p:nvPr/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smtClean="0"/>
              <a:t>L. Benussi  - 50th LNF Scientific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4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320" y="117302"/>
            <a:ext cx="6563072" cy="647402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GE1/1 R&amp;D: completed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A2A7-2E00-614B-AB76-644A4B7786A7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11750869"/>
              </p:ext>
            </p:extLst>
          </p:nvPr>
        </p:nvGraphicFramePr>
        <p:xfrm>
          <a:off x="1083741" y="941116"/>
          <a:ext cx="7399859" cy="479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504" y="5661248"/>
            <a:ext cx="910969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t-IT" b="1" dirty="0">
                <a:solidFill>
                  <a:srgbClr val="0000FF"/>
                </a:solidFill>
              </a:rPr>
              <a:t>GOAL: 30</a:t>
            </a:r>
            <a:r>
              <a:rPr lang="it-IT" b="1" dirty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it-IT" b="1" dirty="0">
                <a:solidFill>
                  <a:srgbClr val="0000FF"/>
                </a:solidFill>
              </a:rPr>
              <a:t>m </a:t>
            </a:r>
            <a:r>
              <a:rPr lang="it-IT" b="1" dirty="0" err="1">
                <a:solidFill>
                  <a:srgbClr val="0000FF"/>
                </a:solidFill>
              </a:rPr>
              <a:t>precision</a:t>
            </a:r>
            <a:r>
              <a:rPr lang="it-IT" b="1" dirty="0">
                <a:solidFill>
                  <a:srgbClr val="0000FF"/>
                </a:solidFill>
              </a:rPr>
              <a:t> on </a:t>
            </a:r>
            <a:r>
              <a:rPr lang="it-IT" b="1" dirty="0" err="1">
                <a:solidFill>
                  <a:srgbClr val="0000FF"/>
                </a:solidFill>
              </a:rPr>
              <a:t>transverse</a:t>
            </a:r>
            <a:r>
              <a:rPr lang="it-IT" b="1" dirty="0">
                <a:solidFill>
                  <a:srgbClr val="0000FF"/>
                </a:solidFill>
              </a:rPr>
              <a:t> </a:t>
            </a:r>
            <a:r>
              <a:rPr lang="it-IT" b="1" dirty="0" err="1">
                <a:solidFill>
                  <a:srgbClr val="0000FF"/>
                </a:solidFill>
              </a:rPr>
              <a:t>plane</a:t>
            </a:r>
            <a:r>
              <a:rPr lang="it-IT" b="1" dirty="0">
                <a:solidFill>
                  <a:srgbClr val="0000FF"/>
                </a:solidFill>
              </a:rPr>
              <a:t> (100</a:t>
            </a:r>
            <a:r>
              <a:rPr lang="it-IT" b="1" dirty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it-IT" b="1" dirty="0">
                <a:solidFill>
                  <a:srgbClr val="0000FF"/>
                </a:solidFill>
              </a:rPr>
              <a:t>m </a:t>
            </a:r>
            <a:r>
              <a:rPr lang="it-IT" b="1" dirty="0" err="1">
                <a:solidFill>
                  <a:srgbClr val="0000FF"/>
                </a:solidFill>
              </a:rPr>
              <a:t>affects</a:t>
            </a:r>
            <a:r>
              <a:rPr lang="it-IT" b="1" dirty="0">
                <a:solidFill>
                  <a:srgbClr val="0000FF"/>
                </a:solidFill>
              </a:rPr>
              <a:t> detector </a:t>
            </a:r>
            <a:r>
              <a:rPr lang="it-IT" b="1" dirty="0" smtClean="0">
                <a:solidFill>
                  <a:srgbClr val="0000FF"/>
                </a:solidFill>
              </a:rPr>
              <a:t>performance)</a:t>
            </a:r>
            <a:endParaRPr lang="en-US" b="1" dirty="0"/>
          </a:p>
          <a:p>
            <a:endParaRPr lang="en-US" dirty="0" smtClean="0"/>
          </a:p>
          <a:p>
            <a:r>
              <a:rPr lang="en-US" sz="1400" dirty="0" smtClean="0"/>
              <a:t>See references for preliminary results</a:t>
            </a:r>
            <a:endParaRPr lang="en-US" sz="140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5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/>
          <a:lstStyle/>
          <a:p>
            <a:r>
              <a:rPr lang="en-US" sz="2800" dirty="0" err="1" smtClean="0"/>
              <a:t>Frascati</a:t>
            </a:r>
            <a:r>
              <a:rPr lang="en-US" sz="2800" dirty="0" smtClean="0"/>
              <a:t> has the responsibility to assemble up to 40 GE1/1 chambers (approved and financed by INFN)</a:t>
            </a:r>
          </a:p>
          <a:p>
            <a:r>
              <a:rPr lang="en-US" sz="2800" dirty="0" smtClean="0"/>
              <a:t>GE1/1 chambers assembly will start on the second half of 2016</a:t>
            </a:r>
          </a:p>
          <a:p>
            <a:r>
              <a:rPr lang="en-US" sz="2800" dirty="0" smtClean="0"/>
              <a:t>Assembly time budget 1 chamber/working week</a:t>
            </a:r>
          </a:p>
          <a:p>
            <a:pPr lvl="1"/>
            <a:r>
              <a:rPr lang="en-US" sz="2000" dirty="0" smtClean="0"/>
              <a:t>GE1/1 Assembly 1 day</a:t>
            </a:r>
          </a:p>
          <a:p>
            <a:pPr lvl="2"/>
            <a:r>
              <a:rPr lang="en-US" sz="1600" dirty="0" smtClean="0"/>
              <a:t>GEM </a:t>
            </a:r>
            <a:r>
              <a:rPr lang="en-US" sz="1600" dirty="0"/>
              <a:t>foils check</a:t>
            </a:r>
          </a:p>
          <a:p>
            <a:pPr lvl="2"/>
            <a:r>
              <a:rPr lang="en-US" sz="1600" dirty="0" smtClean="0"/>
              <a:t>Chamber </a:t>
            </a:r>
            <a:r>
              <a:rPr lang="en-US" sz="1600" dirty="0"/>
              <a:t>assembly</a:t>
            </a:r>
          </a:p>
          <a:p>
            <a:pPr lvl="1"/>
            <a:r>
              <a:rPr lang="en-US" sz="2000" dirty="0"/>
              <a:t>Gas Leak Test: 1 </a:t>
            </a:r>
            <a:r>
              <a:rPr lang="en-US" sz="2000" dirty="0" smtClean="0"/>
              <a:t>day</a:t>
            </a:r>
            <a:endParaRPr lang="en-US" sz="2000" dirty="0"/>
          </a:p>
          <a:p>
            <a:pPr lvl="1"/>
            <a:r>
              <a:rPr lang="en-US" sz="2000" dirty="0"/>
              <a:t>HV test and signal monitoring: 1 </a:t>
            </a:r>
            <a:r>
              <a:rPr lang="en-US" sz="2000" dirty="0" smtClean="0"/>
              <a:t>day</a:t>
            </a:r>
            <a:endParaRPr lang="en-US" sz="2000" dirty="0"/>
          </a:p>
          <a:p>
            <a:pPr lvl="1"/>
            <a:r>
              <a:rPr lang="en-US" sz="2000" dirty="0"/>
              <a:t>Gain uniformity test: 2 days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50 weeks (40 + 10 of contingences) needed to complete 40 GE1/1 chambers in </a:t>
            </a:r>
            <a:r>
              <a:rPr lang="en-US" sz="2400" dirty="0" err="1" smtClean="0"/>
              <a:t>Frascati</a:t>
            </a:r>
            <a:r>
              <a:rPr lang="en-US" sz="2400" dirty="0" smtClean="0"/>
              <a:t> (1 Physicist &amp; 2 Technicians)</a:t>
            </a:r>
            <a:endParaRPr lang="en-US" sz="20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33264" y="116632"/>
            <a:ext cx="6923112" cy="844550"/>
          </a:xfrm>
        </p:spPr>
        <p:txBody>
          <a:bodyPr/>
          <a:lstStyle/>
          <a:p>
            <a:r>
              <a:rPr lang="en-US" sz="3500" dirty="0">
                <a:solidFill>
                  <a:srgbClr val="1F497D"/>
                </a:solidFill>
                <a:latin typeface="Calibri" charset="0"/>
              </a:rPr>
              <a:t>GE1/</a:t>
            </a:r>
            <a:r>
              <a:rPr lang="en-US" sz="3500" dirty="0" smtClean="0">
                <a:solidFill>
                  <a:srgbClr val="1F497D"/>
                </a:solidFill>
                <a:latin typeface="Calibri" charset="0"/>
              </a:rPr>
              <a:t>1</a:t>
            </a:r>
            <a:endParaRPr lang="en-US" sz="3500" dirty="0">
              <a:solidFill>
                <a:srgbClr val="1F497D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70384" cy="288032"/>
          </a:xfrm>
        </p:spPr>
        <p:txBody>
          <a:bodyPr/>
          <a:lstStyle/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smtClean="0"/>
              <a:t>L. Benussi  - 50th LNF Scientific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2736"/>
            <a:ext cx="7571184" cy="5328592"/>
          </a:xfrm>
        </p:spPr>
        <p:txBody>
          <a:bodyPr numCol="2"/>
          <a:lstStyle/>
          <a:p>
            <a:pPr lvl="1"/>
            <a:r>
              <a:rPr lang="en-US" sz="1800" dirty="0" smtClean="0"/>
              <a:t>Clean </a:t>
            </a:r>
            <a:r>
              <a:rPr lang="en-US" sz="1800" dirty="0"/>
              <a:t>room </a:t>
            </a:r>
            <a:r>
              <a:rPr lang="en-US" sz="1800" dirty="0" smtClean="0"/>
              <a:t>ready and fully operational (class&lt;1000)  equipped with 2 benches for the assembly. Already used to assemble 2 prototypes  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X</a:t>
            </a:r>
            <a:r>
              <a:rPr lang="en-US" sz="1800" dirty="0"/>
              <a:t>-ray station </a:t>
            </a:r>
            <a:r>
              <a:rPr lang="en-US" sz="1800" dirty="0" smtClean="0"/>
              <a:t>for gain uniformity test ready. X-ray gun </a:t>
            </a:r>
            <a:r>
              <a:rPr lang="en-US" sz="1800" dirty="0" err="1" smtClean="0"/>
              <a:t>Amptek</a:t>
            </a:r>
            <a:r>
              <a:rPr lang="en-US" sz="1800" dirty="0" smtClean="0"/>
              <a:t> 50keV installed in the bunker. LNF Radio-Safety certified. Ongoing the installation of the gas lines. </a:t>
            </a:r>
            <a:endParaRPr lang="en-US" sz="1800" dirty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Gas system ready</a:t>
            </a:r>
          </a:p>
          <a:p>
            <a:pPr lvl="1"/>
            <a:r>
              <a:rPr lang="en-US" sz="1800" dirty="0" smtClean="0"/>
              <a:t>Leak current station under construction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>
                <a:solidFill>
                  <a:srgbClr val="1F497D"/>
                </a:solidFill>
                <a:latin typeface="Calibri" charset="0"/>
              </a:rPr>
              <a:t>GE1/</a:t>
            </a:r>
            <a:r>
              <a:rPr lang="en-US" sz="3500" dirty="0" smtClean="0">
                <a:solidFill>
                  <a:srgbClr val="1F497D"/>
                </a:solidFill>
                <a:latin typeface="Calibri" charset="0"/>
              </a:rPr>
              <a:t>1</a:t>
            </a:r>
            <a:endParaRPr lang="en-US" sz="3500" dirty="0">
              <a:solidFill>
                <a:srgbClr val="1F497D"/>
              </a:solidFill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196751"/>
            <a:ext cx="3024336" cy="226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708920"/>
            <a:ext cx="1872208" cy="3346573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70384" cy="288032"/>
          </a:xfrm>
        </p:spPr>
        <p:txBody>
          <a:bodyPr/>
          <a:lstStyle/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smtClean="0"/>
              <a:t>L. Benussi  - 50th LNF Scientific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8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080" y="3610460"/>
            <a:ext cx="5008320" cy="254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54896" y="764704"/>
            <a:ext cx="8481600" cy="36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/>
            <a:r>
              <a:rPr lang="de-DE" dirty="0" err="1">
                <a:solidFill>
                  <a:srgbClr val="0000FF"/>
                </a:solidFill>
                <a:latin typeface="+mj-lt"/>
              </a:rPr>
              <a:t>Temperature</a:t>
            </a:r>
            <a:r>
              <a:rPr lang="de-DE" dirty="0">
                <a:solidFill>
                  <a:srgbClr val="0000FF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+mj-lt"/>
              </a:rPr>
              <a:t>monitoring</a:t>
            </a:r>
            <a:r>
              <a:rPr lang="de-DE" dirty="0">
                <a:solidFill>
                  <a:srgbClr val="0000FF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+mj-lt"/>
              </a:rPr>
              <a:t>of</a:t>
            </a:r>
            <a:r>
              <a:rPr lang="de-DE" dirty="0">
                <a:solidFill>
                  <a:srgbClr val="0000FF"/>
                </a:solidFill>
                <a:latin typeface="+mj-lt"/>
              </a:rPr>
              <a:t> GEM </a:t>
            </a:r>
            <a:r>
              <a:rPr lang="de-DE" dirty="0" err="1">
                <a:solidFill>
                  <a:srgbClr val="0000FF"/>
                </a:solidFill>
                <a:latin typeface="+mj-lt"/>
              </a:rPr>
              <a:t>by</a:t>
            </a:r>
            <a:r>
              <a:rPr lang="de-DE" dirty="0">
                <a:solidFill>
                  <a:srgbClr val="0000FF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+mj-lt"/>
              </a:rPr>
              <a:t>use</a:t>
            </a:r>
            <a:r>
              <a:rPr lang="de-DE" dirty="0">
                <a:solidFill>
                  <a:srgbClr val="0000FF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+mj-lt"/>
              </a:rPr>
              <a:t>of</a:t>
            </a:r>
            <a:r>
              <a:rPr lang="de-DE" dirty="0">
                <a:solidFill>
                  <a:srgbClr val="0000FF"/>
                </a:solidFill>
                <a:latin typeface="+mj-lt"/>
              </a:rPr>
              <a:t> Fiber Bragg </a:t>
            </a:r>
            <a:r>
              <a:rPr lang="de-DE" dirty="0" err="1">
                <a:solidFill>
                  <a:srgbClr val="0000FF"/>
                </a:solidFill>
                <a:latin typeface="+mj-lt"/>
              </a:rPr>
              <a:t>Grating</a:t>
            </a:r>
            <a:r>
              <a:rPr lang="de-DE" dirty="0">
                <a:solidFill>
                  <a:srgbClr val="0000FF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+mj-lt"/>
              </a:rPr>
              <a:t>sensors</a:t>
            </a:r>
            <a:endParaRPr lang="de-DE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288000" y="1110343"/>
            <a:ext cx="8631360" cy="2684442"/>
          </a:xfrm>
          <a:prstGeom prst="roundRect">
            <a:avLst>
              <a:gd name="adj" fmla="val 16667"/>
            </a:avLst>
          </a:prstGeom>
          <a:solidFill>
            <a:srgbClr val="E6E6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928800" y="1852037"/>
            <a:ext cx="4504320" cy="1441"/>
          </a:xfrm>
          <a:prstGeom prst="line">
            <a:avLst/>
          </a:prstGeom>
          <a:noFill/>
          <a:ln w="3600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1212480" y="1852037"/>
            <a:ext cx="774720" cy="805045"/>
          </a:xfrm>
          <a:prstGeom prst="ellipse">
            <a:avLst/>
          </a:prstGeom>
          <a:noFill/>
          <a:ln w="3600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1278720" y="1852037"/>
            <a:ext cx="774720" cy="805045"/>
          </a:xfrm>
          <a:prstGeom prst="ellipse">
            <a:avLst/>
          </a:prstGeom>
          <a:noFill/>
          <a:ln w="3600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4021921" y="1852037"/>
            <a:ext cx="774720" cy="805045"/>
          </a:xfrm>
          <a:prstGeom prst="ellipse">
            <a:avLst/>
          </a:prstGeom>
          <a:noFill/>
          <a:ln w="3600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4086720" y="1852037"/>
            <a:ext cx="774720" cy="805045"/>
          </a:xfrm>
          <a:prstGeom prst="ellipse">
            <a:avLst/>
          </a:prstGeom>
          <a:noFill/>
          <a:ln w="3600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2551680" y="1852037"/>
            <a:ext cx="774720" cy="805045"/>
          </a:xfrm>
          <a:prstGeom prst="ellipse">
            <a:avLst/>
          </a:prstGeom>
          <a:noFill/>
          <a:ln w="3600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2617920" y="1852037"/>
            <a:ext cx="774720" cy="805045"/>
          </a:xfrm>
          <a:prstGeom prst="ellipse">
            <a:avLst/>
          </a:prstGeom>
          <a:noFill/>
          <a:ln w="3600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2085120" y="1830435"/>
            <a:ext cx="387360" cy="59046"/>
          </a:xfrm>
          <a:prstGeom prst="ellipse">
            <a:avLst/>
          </a:prstGeom>
          <a:solidFill>
            <a:srgbClr val="FF0000"/>
          </a:solidFill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>
            <a:off x="3489121" y="1830435"/>
            <a:ext cx="387360" cy="59046"/>
          </a:xfrm>
          <a:prstGeom prst="ellipse">
            <a:avLst/>
          </a:prstGeom>
          <a:solidFill>
            <a:srgbClr val="FF0000"/>
          </a:solidFill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V="1">
            <a:off x="5257441" y="1853477"/>
            <a:ext cx="1010880" cy="11521"/>
          </a:xfrm>
          <a:prstGeom prst="line">
            <a:avLst/>
          </a:prstGeom>
          <a:noFill/>
          <a:ln w="36000" cap="flat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5057280" y="1830435"/>
            <a:ext cx="387360" cy="59046"/>
          </a:xfrm>
          <a:prstGeom prst="ellipse">
            <a:avLst/>
          </a:prstGeom>
          <a:solidFill>
            <a:srgbClr val="FF0000"/>
          </a:solidFill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802080" y="1853478"/>
            <a:ext cx="148320" cy="1440"/>
          </a:xfrm>
          <a:prstGeom prst="line">
            <a:avLst/>
          </a:prstGeom>
          <a:noFill/>
          <a:ln w="72000" cap="flat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941760" y="1340784"/>
            <a:ext cx="1440" cy="393161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2280960" y="1340784"/>
            <a:ext cx="1440" cy="393161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3684961" y="1340784"/>
            <a:ext cx="1440" cy="393161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5251681" y="1340784"/>
            <a:ext cx="1440" cy="393161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1012320" y="1444475"/>
            <a:ext cx="122112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2384640" y="1444475"/>
            <a:ext cx="122112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3886560" y="1444475"/>
            <a:ext cx="122112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1530720" y="1198209"/>
            <a:ext cx="401760" cy="26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/>
          <a:p>
            <a:r>
              <a:rPr lang="de-DE" sz="1300">
                <a:solidFill>
                  <a:srgbClr val="000000"/>
                </a:solidFill>
              </a:rPr>
              <a:t>L1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2836801" y="1198209"/>
            <a:ext cx="401760" cy="26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/>
          <a:p>
            <a:r>
              <a:rPr lang="de-DE" sz="1300">
                <a:solidFill>
                  <a:srgbClr val="000000"/>
                </a:solidFill>
              </a:rPr>
              <a:t>L2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4338720" y="1198209"/>
            <a:ext cx="401760" cy="26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/>
          <a:p>
            <a:r>
              <a:rPr lang="de-DE" sz="1300">
                <a:solidFill>
                  <a:srgbClr val="000000"/>
                </a:solidFill>
              </a:rPr>
              <a:t>L3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3510720" y="2736290"/>
            <a:ext cx="1205280" cy="34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r>
              <a:rPr lang="de-DE" sz="1300"/>
              <a:t>FBG sensor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715681" y="2720449"/>
            <a:ext cx="1205280" cy="34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r>
              <a:rPr lang="de-DE" sz="1300"/>
              <a:t>F.O connector</a:t>
            </a:r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 flipH="1" flipV="1">
            <a:off x="3733920" y="2037817"/>
            <a:ext cx="17280" cy="60342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 flipV="1">
            <a:off x="849600" y="1964368"/>
            <a:ext cx="1440" cy="66247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5299200" y="1453116"/>
            <a:ext cx="122112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5751360" y="1206849"/>
            <a:ext cx="590400" cy="44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/>
          <a:p>
            <a:r>
              <a:rPr lang="de-DE" sz="1300">
                <a:solidFill>
                  <a:srgbClr val="000000"/>
                </a:solidFill>
              </a:rPr>
              <a:t>L4 (?)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519840" y="3081926"/>
            <a:ext cx="8228623" cy="77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r>
              <a:rPr lang="en-GB" dirty="0"/>
              <a:t>Production and calibration of  arrays of FBG sensors, custom dimensions, </a:t>
            </a:r>
            <a:r>
              <a:rPr lang="en-GB" dirty="0" smtClean="0"/>
              <a:t>ready </a:t>
            </a:r>
            <a:r>
              <a:rPr lang="en-GB" dirty="0"/>
              <a:t>to be deployed on: Cooling Plate; GEB; </a:t>
            </a:r>
            <a:r>
              <a:rPr lang="en-GB" dirty="0" smtClean="0"/>
              <a:t>Readout </a:t>
            </a:r>
            <a:r>
              <a:rPr lang="en-GB" dirty="0"/>
              <a:t>Board</a:t>
            </a:r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>
            <a:off x="5868143" y="3645024"/>
            <a:ext cx="1292977" cy="228696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>
            <a:off x="4860032" y="3645024"/>
            <a:ext cx="630688" cy="1672014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>
            <a:off x="3563888" y="3645023"/>
            <a:ext cx="1209712" cy="132061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3999310"/>
            <a:ext cx="2954880" cy="115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107504" y="5301208"/>
            <a:ext cx="4033416" cy="1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r>
              <a:rPr lang="en-GB" dirty="0"/>
              <a:t>Array of FBG sensors on GEM: 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GB" dirty="0"/>
              <a:t>'bare' Optical Fibre (d=0.25mm)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GB" dirty="0"/>
              <a:t>Fast response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GB" dirty="0"/>
              <a:t>Can fit between </a:t>
            </a:r>
            <a:r>
              <a:rPr lang="en-GB" dirty="0" smtClean="0"/>
              <a:t>boards</a:t>
            </a:r>
            <a:endParaRPr lang="en-GB" dirty="0"/>
          </a:p>
        </p:txBody>
      </p:sp>
      <p:pic>
        <p:nvPicPr>
          <p:cNvPr id="3110" name="Picture 3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1" y="2507307"/>
            <a:ext cx="1101600" cy="95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401" y="1296138"/>
            <a:ext cx="1055520" cy="146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07904" y="116632"/>
            <a:ext cx="1476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</a:rPr>
              <a:t>GE1/1</a:t>
            </a:r>
            <a:endParaRPr lang="en-US" sz="4000" dirty="0">
              <a:latin typeface="+mj-lt"/>
            </a:endParaRPr>
          </a:p>
        </p:txBody>
      </p:sp>
      <p:sp>
        <p:nvSpPr>
          <p:cNvPr id="4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70384" cy="288032"/>
          </a:xfrm>
        </p:spPr>
        <p:txBody>
          <a:bodyPr/>
          <a:lstStyle/>
          <a:p>
            <a:pPr>
              <a:defRPr/>
            </a:pPr>
            <a:fld id="{69115076-C8E9-1F4F-8932-C7E18925F210}" type="slidenum">
              <a:rPr lang="en-US" sz="1200" smtClean="0"/>
              <a:pPr>
                <a:defRPr/>
              </a:pPr>
              <a:t>14</a:t>
            </a:fld>
            <a:endParaRPr lang="en-US" sz="1200" dirty="0"/>
          </a:p>
        </p:txBody>
      </p:sp>
      <p:sp>
        <p:nvSpPr>
          <p:cNvPr id="44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4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smtClean="0"/>
              <a:t>L. Benussi  - 50th LNF Scientific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09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4406900"/>
            <a:ext cx="8784975" cy="1362075"/>
          </a:xfrm>
        </p:spPr>
        <p:txBody>
          <a:bodyPr/>
          <a:lstStyle/>
          <a:p>
            <a:pPr lvl="1" algn="l"/>
            <a:r>
              <a:rPr lang="en-US" sz="4000" dirty="0" smtClean="0"/>
              <a:t>From GE1/1 to GE2/1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smtClean="0"/>
              <a:t>L. Benussi  - 50th LNF Scientific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2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004836" y="44624"/>
            <a:ext cx="7023548" cy="72008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0090"/>
                </a:solidFill>
              </a:rPr>
              <a:t>GE2/1 Detector layout</a:t>
            </a:r>
            <a:endParaRPr lang="en-US" sz="4000" dirty="0">
              <a:solidFill>
                <a:srgbClr val="00009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1916832"/>
            <a:ext cx="6732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73" dirty="0" smtClean="0">
                <a:solidFill>
                  <a:srgbClr val="CC0000"/>
                </a:solidFill>
                <a:latin typeface="Times New Roman"/>
                <a:cs typeface="Times New Roman"/>
              </a:rPr>
              <a:t>-for GE21 (only 81 mm available, 20 mm less than GE11) </a:t>
            </a:r>
            <a:endParaRPr lang="en-US" sz="2000" dirty="0"/>
          </a:p>
        </p:txBody>
      </p:sp>
      <p:grpSp>
        <p:nvGrpSpPr>
          <p:cNvPr id="36" name="Gruppo 35"/>
          <p:cNvGrpSpPr/>
          <p:nvPr/>
        </p:nvGrpSpPr>
        <p:grpSpPr>
          <a:xfrm>
            <a:off x="5940152" y="1412776"/>
            <a:ext cx="3024336" cy="3456384"/>
            <a:chOff x="6969224" y="2175864"/>
            <a:chExt cx="2936776" cy="3583865"/>
          </a:xfrm>
        </p:grpSpPr>
        <p:grpSp>
          <p:nvGrpSpPr>
            <p:cNvPr id="13" name="Group 12"/>
            <p:cNvGrpSpPr/>
            <p:nvPr/>
          </p:nvGrpSpPr>
          <p:grpSpPr>
            <a:xfrm>
              <a:off x="6969224" y="2175864"/>
              <a:ext cx="2936776" cy="2597610"/>
              <a:chOff x="3980131" y="-39839"/>
              <a:chExt cx="5014782" cy="583435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760"/>
              <a:stretch/>
            </p:blipFill>
            <p:spPr>
              <a:xfrm>
                <a:off x="5806696" y="1088850"/>
                <a:ext cx="2077672" cy="4705663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5851202" y="1219296"/>
                <a:ext cx="546464" cy="150590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1100" dirty="0" smtClean="0">
                    <a:solidFill>
                      <a:schemeClr val="bg1"/>
                    </a:solidFill>
                  </a:rPr>
                  <a:t>YE2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313669" y="1213856"/>
                <a:ext cx="594957" cy="108116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1100" dirty="0" smtClean="0">
                    <a:solidFill>
                      <a:schemeClr val="bg1"/>
                    </a:solidFill>
                  </a:rPr>
                  <a:t>YE1</a:t>
                </a:r>
              </a:p>
            </p:txBody>
          </p:sp>
          <p:cxnSp>
            <p:nvCxnSpPr>
              <p:cNvPr id="17" name="Straight Arrow Connector 16"/>
              <p:cNvCxnSpPr>
                <a:stCxn id="18" idx="1"/>
              </p:cNvCxnSpPr>
              <p:nvPr/>
            </p:nvCxnSpPr>
            <p:spPr>
              <a:xfrm flipH="1" flipV="1">
                <a:off x="7205861" y="4092822"/>
                <a:ext cx="941095" cy="104419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8146956" y="4596428"/>
                <a:ext cx="847957" cy="108116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1100" dirty="0" err="1" smtClean="0"/>
                  <a:t>Shielding</a:t>
                </a:r>
                <a:endParaRPr lang="fr-CH" sz="1100" dirty="0" smtClean="0"/>
              </a:p>
            </p:txBody>
          </p:sp>
          <p:cxnSp>
            <p:nvCxnSpPr>
              <p:cNvPr id="19" name="Straight Arrow Connector 18"/>
              <p:cNvCxnSpPr>
                <a:stCxn id="18" idx="1"/>
              </p:cNvCxnSpPr>
              <p:nvPr/>
            </p:nvCxnSpPr>
            <p:spPr>
              <a:xfrm flipH="1" flipV="1">
                <a:off x="6730991" y="4437126"/>
                <a:ext cx="1415965" cy="69988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5252572" y="2519881"/>
                <a:ext cx="1653412" cy="4606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3980131" y="2127829"/>
                <a:ext cx="1410230" cy="108116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1100" dirty="0" smtClean="0"/>
                  <a:t>ME2/1 CSC</a:t>
                </a: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6876256" y="548984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22"/>
              <p:cNvGrpSpPr/>
              <p:nvPr/>
            </p:nvGrpSpPr>
            <p:grpSpPr>
              <a:xfrm>
                <a:off x="6730988" y="426851"/>
                <a:ext cx="813467" cy="3572741"/>
                <a:chOff x="6742287" y="197141"/>
                <a:chExt cx="813467" cy="3572741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7185634" y="763380"/>
                  <a:ext cx="20220" cy="300650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V="1">
                  <a:off x="7092280" y="763380"/>
                  <a:ext cx="0" cy="300650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 flipV="1">
                  <a:off x="6742287" y="535298"/>
                  <a:ext cx="349993" cy="22808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6742287" y="246962"/>
                  <a:ext cx="0" cy="2883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7205854" y="485477"/>
                  <a:ext cx="349900" cy="27790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7555754" y="197141"/>
                  <a:ext cx="0" cy="2883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 flipH="1">
                  <a:off x="6742287" y="341309"/>
                  <a:ext cx="813467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Box 23"/>
              <p:cNvSpPr txBox="1"/>
              <p:nvPr/>
            </p:nvSpPr>
            <p:spPr>
              <a:xfrm>
                <a:off x="6591952" y="-39839"/>
                <a:ext cx="1091538" cy="656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 smtClean="0">
                    <a:solidFill>
                      <a:srgbClr val="FF0000"/>
                    </a:solidFill>
                  </a:rPr>
                  <a:t>81 mm</a:t>
                </a:r>
                <a:endParaRPr lang="en-GB" sz="1100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224" y="4669598"/>
              <a:ext cx="2713555" cy="1090131"/>
            </a:xfrm>
            <a:prstGeom prst="rect">
              <a:avLst/>
            </a:prstGeom>
          </p:spPr>
        </p:pic>
      </p:grpSp>
      <p:sp>
        <p:nvSpPr>
          <p:cNvPr id="37" name="Rettangolo 36"/>
          <p:cNvSpPr/>
          <p:nvPr/>
        </p:nvSpPr>
        <p:spPr>
          <a:xfrm>
            <a:off x="-1" y="1179751"/>
            <a:ext cx="63666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  <a:cs typeface="Calibri"/>
              </a:rPr>
              <a:t>20°</a:t>
            </a:r>
            <a:r>
              <a:rPr lang="en-GB" sz="2000" b="1" dirty="0">
                <a:latin typeface="+mn-lt"/>
                <a:ea typeface="Adobe Ming Std L" pitchFamily="18" charset="-128"/>
              </a:rPr>
              <a:t> GE2/1, with more than 3 times the area of GE1/1, will be the largest GEM detector ever built.</a:t>
            </a:r>
          </a:p>
        </p:txBody>
      </p:sp>
      <p:sp>
        <p:nvSpPr>
          <p:cNvPr id="41" name="Rettangolo 40"/>
          <p:cNvSpPr/>
          <p:nvPr/>
        </p:nvSpPr>
        <p:spPr>
          <a:xfrm>
            <a:off x="47568" y="2550383"/>
            <a:ext cx="57169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dirty="0" smtClean="0">
                <a:solidFill>
                  <a:prstClr val="black"/>
                </a:solidFill>
                <a:latin typeface="Calibri"/>
                <a:ea typeface="Adobe Ming Std L" pitchFamily="18" charset="-128"/>
                <a:cs typeface="Calibri"/>
              </a:rPr>
              <a:t>The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Adobe Ming Std L" pitchFamily="18" charset="-128"/>
                <a:cs typeface="Calibri"/>
              </a:rPr>
              <a:t>construction of a GEM requires some time-consuming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Adobe Ming Std L" pitchFamily="18" charset="-128"/>
                <a:cs typeface="Calibri"/>
              </a:rPr>
              <a:t>assembly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Adobe Ming Std L" pitchFamily="18" charset="-128"/>
                <a:cs typeface="Calibri"/>
              </a:rPr>
              <a:t>steps such as the stretching (with quite large mechanical tension to cope with,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Adobe Ming Std L" pitchFamily="18" charset="-128"/>
                <a:cs typeface="Calibri"/>
              </a:rPr>
              <a:t>1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Adobe Ming Std L" pitchFamily="18" charset="-128"/>
                <a:cs typeface="Calibri"/>
              </a:rPr>
              <a:t>kg/cm) of  GEM foils.   </a:t>
            </a:r>
            <a:endParaRPr lang="en-US" sz="2000" dirty="0" smtClean="0">
              <a:solidFill>
                <a:prstClr val="black"/>
              </a:solidFill>
              <a:latin typeface="Calibri"/>
              <a:ea typeface="Adobe Ming Std L" pitchFamily="18" charset="-128"/>
              <a:cs typeface="Calibri"/>
            </a:endParaRPr>
          </a:p>
          <a:p>
            <a:pPr lvl="0" algn="just"/>
            <a:r>
              <a:rPr lang="en-GB" sz="2000" dirty="0" smtClean="0">
                <a:solidFill>
                  <a:prstClr val="black"/>
                </a:solidFill>
                <a:latin typeface="Calibri"/>
                <a:ea typeface="Adobe Ming Std L" pitchFamily="18" charset="-128"/>
                <a:cs typeface="Calibri"/>
              </a:rPr>
              <a:t>The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Adobe Ming Std L" pitchFamily="18" charset="-128"/>
                <a:cs typeface="Calibri"/>
              </a:rPr>
              <a:t>splicing/joining of </a:t>
            </a:r>
            <a:r>
              <a:rPr lang="en-GB" sz="2000" dirty="0" smtClean="0">
                <a:solidFill>
                  <a:srgbClr val="FF0000"/>
                </a:solidFill>
                <a:latin typeface="Calibri"/>
                <a:ea typeface="Adobe Ming Std L" pitchFamily="18" charset="-128"/>
                <a:cs typeface="Calibri"/>
              </a:rPr>
              <a:t>GEM foils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Adobe Ming Std L" pitchFamily="18" charset="-128"/>
                <a:cs typeface="Calibri"/>
              </a:rPr>
              <a:t> smaller detectors</a:t>
            </a:r>
            <a:r>
              <a:rPr lang="en-GB" sz="2000" strike="sngStrike" dirty="0" smtClean="0">
                <a:solidFill>
                  <a:prstClr val="black"/>
                </a:solidFill>
                <a:latin typeface="Calibri"/>
                <a:ea typeface="Adobe Ming Std L" pitchFamily="18" charset="-128"/>
                <a:cs typeface="Calibri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Adobe Ming Std L" pitchFamily="18" charset="-128"/>
                <a:cs typeface="Calibri"/>
              </a:rPr>
              <a:t>to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Adobe Ming Std L" pitchFamily="18" charset="-128"/>
                <a:cs typeface="Calibri"/>
              </a:rPr>
              <a:t>realize large surfaces  is difficult unless introducing not negligible dead zones (2÷3 mm).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582" y="5169386"/>
            <a:ext cx="8930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 smtClean="0">
                <a:solidFill>
                  <a:prstClr val="black"/>
                </a:solidFill>
                <a:latin typeface="Calibri"/>
                <a:ea typeface="Adobe Ming Std L" pitchFamily="18" charset="-128"/>
                <a:cs typeface="Calibri"/>
              </a:rPr>
              <a:t>Foil stretching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Adobe Ming Std L" pitchFamily="18" charset="-128"/>
                <a:cs typeface="Calibri"/>
              </a:rPr>
              <a:t>without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Adobe Ming Std L" pitchFamily="18" charset="-128"/>
                <a:cs typeface="Calibri"/>
              </a:rPr>
              <a:t>spacers and no-gluing (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Adobe Ming Std L" pitchFamily="18" charset="-128"/>
                <a:cs typeface="Calibri"/>
              </a:rPr>
              <a:t>NS2 technique developed for GE1/1) should be validate for the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Adobe Ming Std L" pitchFamily="18" charset="-128"/>
                <a:cs typeface="Calibri"/>
              </a:rPr>
              <a:t>larger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Adobe Ming Std L" pitchFamily="18" charset="-128"/>
                <a:cs typeface="Calibri"/>
              </a:rPr>
              <a:t>area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Adobe Ming Std L" pitchFamily="18" charset="-128"/>
                <a:cs typeface="Calibri"/>
              </a:rPr>
              <a:t>of GE2/1</a:t>
            </a:r>
            <a:endParaRPr lang="en-GB" sz="2000" dirty="0">
              <a:solidFill>
                <a:prstClr val="black"/>
              </a:solidFill>
              <a:latin typeface="Calibri"/>
              <a:ea typeface="Adobe Ming Std L" pitchFamily="18" charset="-128"/>
              <a:cs typeface="Calibri"/>
            </a:endParaRP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70384" cy="288032"/>
          </a:xfrm>
        </p:spPr>
        <p:txBody>
          <a:bodyPr/>
          <a:lstStyle/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4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6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87624" y="1916832"/>
            <a:ext cx="6462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Clr>
                <a:schemeClr val="tx1"/>
              </a:buClr>
              <a:buFont typeface="Wingdings 2"/>
              <a:buNone/>
            </a:pPr>
            <a:r>
              <a:rPr lang="en-GB" sz="2800" dirty="0">
                <a:solidFill>
                  <a:srgbClr val="000090"/>
                </a:solidFill>
                <a:latin typeface="Calibri"/>
                <a:ea typeface="Adobe Ming Std L" pitchFamily="18" charset="-128"/>
                <a:cs typeface="Calibri"/>
              </a:rPr>
              <a:t>CMS is currently investigating the application of the following technology for GE2/1 station :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9752" y="3717032"/>
            <a:ext cx="51125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 dirty="0">
                <a:solidFill>
                  <a:srgbClr val="000090"/>
                </a:solidFill>
                <a:latin typeface="Calibri"/>
                <a:ea typeface="Adobe Ming Std L" pitchFamily="18" charset="-128"/>
                <a:cs typeface="Calibri"/>
              </a:rPr>
              <a:t>The µ-RWELL (by</a:t>
            </a:r>
            <a:r>
              <a:rPr lang="en-GB" sz="2400" b="1" dirty="0">
                <a:solidFill>
                  <a:srgbClr val="000090"/>
                </a:solidFill>
                <a:latin typeface="Calibri"/>
                <a:ea typeface="Adobe Ming Std L" pitchFamily="18" charset="-128"/>
                <a:cs typeface="Calibri"/>
              </a:rPr>
              <a:t> </a:t>
            </a:r>
            <a:r>
              <a:rPr lang="en-GB" sz="2400" b="1" dirty="0" smtClean="0">
                <a:solidFill>
                  <a:srgbClr val="000090"/>
                </a:solidFill>
                <a:latin typeface="Calibri"/>
                <a:ea typeface="Adobe Ming Std L" pitchFamily="18" charset="-128"/>
                <a:cs typeface="Calibri"/>
              </a:rPr>
              <a:t>G. </a:t>
            </a:r>
            <a:r>
              <a:rPr lang="en-GB" sz="2400" b="1" dirty="0" err="1" smtClean="0">
                <a:solidFill>
                  <a:srgbClr val="000090"/>
                </a:solidFill>
                <a:latin typeface="Calibri"/>
                <a:ea typeface="Adobe Ming Std L" pitchFamily="18" charset="-128"/>
                <a:cs typeface="Calibri"/>
              </a:rPr>
              <a:t>Bencivenni</a:t>
            </a:r>
            <a:r>
              <a:rPr lang="en-GB" sz="2400" b="1" dirty="0" smtClean="0">
                <a:solidFill>
                  <a:srgbClr val="000090"/>
                </a:solidFill>
                <a:latin typeface="Calibri"/>
                <a:ea typeface="Adobe Ming Std L" pitchFamily="18" charset="-128"/>
                <a:cs typeface="Calibri"/>
              </a:rPr>
              <a:t> </a:t>
            </a:r>
            <a:r>
              <a:rPr lang="en-GB" sz="2400" dirty="0">
                <a:solidFill>
                  <a:srgbClr val="000090"/>
                </a:solidFill>
                <a:latin typeface="Calibri"/>
                <a:ea typeface="Adobe Ming Std L" pitchFamily="18" charset="-128"/>
                <a:cs typeface="Calibri"/>
              </a:rPr>
              <a:t>et al</a:t>
            </a:r>
            <a:r>
              <a:rPr lang="en-GB" sz="2400" dirty="0" smtClean="0">
                <a:solidFill>
                  <a:srgbClr val="000090"/>
                </a:solidFill>
                <a:latin typeface="Calibri"/>
                <a:ea typeface="Adobe Ming Std L" pitchFamily="18" charset="-128"/>
                <a:cs typeface="Calibri"/>
              </a:rPr>
              <a:t>) </a:t>
            </a:r>
            <a:r>
              <a:rPr lang="en-GB" sz="2400" b="1" u="sng" dirty="0" smtClean="0">
                <a:solidFill>
                  <a:srgbClr val="000090"/>
                </a:solidFill>
                <a:latin typeface="Calibri"/>
                <a:ea typeface="Adobe Ming Std L" pitchFamily="18" charset="-128"/>
                <a:cs typeface="Calibri"/>
              </a:rPr>
              <a:t> </a:t>
            </a:r>
            <a:endParaRPr lang="en-GB" sz="2400" b="1" u="sng" dirty="0">
              <a:solidFill>
                <a:srgbClr val="000090"/>
              </a:solidFill>
              <a:latin typeface="Calibri"/>
              <a:ea typeface="Adobe Ming Std L" pitchFamily="18" charset="-128"/>
              <a:cs typeface="Calibri"/>
            </a:endParaRPr>
          </a:p>
        </p:txBody>
      </p:sp>
      <p:sp>
        <p:nvSpPr>
          <p:cNvPr id="5" name="Rectangle 1"/>
          <p:cNvSpPr/>
          <p:nvPr/>
        </p:nvSpPr>
        <p:spPr>
          <a:xfrm>
            <a:off x="2483768" y="4221088"/>
            <a:ext cx="410445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368425" indent="3175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1825625" indent="3175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r>
              <a: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Ref. To be published in NIM A, </a:t>
            </a:r>
            <a:r>
              <a:rPr lang="en-US" sz="1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</a:t>
            </a:r>
            <a:r>
              <a: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ELBA </a:t>
            </a:r>
            <a:r>
              <a:rPr lang="en-US" sz="1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</a:t>
            </a:r>
            <a:r>
              <a: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19810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5259823" y="2028588"/>
            <a:ext cx="3617794" cy="1952842"/>
            <a:chOff x="7010399" y="2652333"/>
            <a:chExt cx="4406538" cy="2381879"/>
          </a:xfrm>
        </p:grpSpPr>
        <p:grpSp>
          <p:nvGrpSpPr>
            <p:cNvPr id="14" name="Gruppo 13"/>
            <p:cNvGrpSpPr/>
            <p:nvPr/>
          </p:nvGrpSpPr>
          <p:grpSpPr>
            <a:xfrm>
              <a:off x="7010399" y="2652333"/>
              <a:ext cx="4406538" cy="2381879"/>
              <a:chOff x="6871063" y="1396139"/>
              <a:chExt cx="4406538" cy="238187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" t="12661" r="48455" b="766"/>
              <a:stretch/>
            </p:blipFill>
            <p:spPr bwMode="auto">
              <a:xfrm>
                <a:off x="6871063" y="1396139"/>
                <a:ext cx="4406538" cy="2287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CasellaDiTesto 19"/>
              <p:cNvSpPr txBox="1"/>
              <p:nvPr/>
            </p:nvSpPr>
            <p:spPr>
              <a:xfrm>
                <a:off x="8077289" y="3470242"/>
                <a:ext cx="2962777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/>
                  <a:t>The simplest scheme of µ-RWELL detector </a:t>
                </a:r>
              </a:p>
            </p:txBody>
          </p:sp>
        </p:grpSp>
        <p:sp>
          <p:nvSpPr>
            <p:cNvPr id="15" name="Ovale 14"/>
            <p:cNvSpPr/>
            <p:nvPr/>
          </p:nvSpPr>
          <p:spPr>
            <a:xfrm>
              <a:off x="8438607" y="3491822"/>
              <a:ext cx="330926" cy="339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1" dirty="0"/>
                <a:t>1</a:t>
              </a:r>
            </a:p>
          </p:txBody>
        </p:sp>
        <p:sp>
          <p:nvSpPr>
            <p:cNvPr id="16" name="Ovale 15"/>
            <p:cNvSpPr/>
            <p:nvPr/>
          </p:nvSpPr>
          <p:spPr>
            <a:xfrm>
              <a:off x="9987740" y="3919390"/>
              <a:ext cx="178441" cy="1831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1" dirty="0"/>
                <a:t>2</a:t>
              </a:r>
            </a:p>
          </p:txBody>
        </p:sp>
        <p:sp>
          <p:nvSpPr>
            <p:cNvPr id="17" name="Ovale 16"/>
            <p:cNvSpPr/>
            <p:nvPr/>
          </p:nvSpPr>
          <p:spPr>
            <a:xfrm>
              <a:off x="10778606" y="4127868"/>
              <a:ext cx="330926" cy="339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1" dirty="0"/>
                <a:t>3</a:t>
              </a: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7343192" y="3638939"/>
              <a:ext cx="709126" cy="1212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1079562" y="16783"/>
            <a:ext cx="7062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rgbClr val="1F497D"/>
                </a:solidFill>
                <a:latin typeface="+mj-lt"/>
                <a:ea typeface="Adobe Ming Std L" pitchFamily="18" charset="-128"/>
                <a:cs typeface="Times New Roman"/>
              </a:rPr>
              <a:t>The </a:t>
            </a:r>
            <a:r>
              <a:rPr lang="en-GB" sz="4000" dirty="0" smtClean="0">
                <a:solidFill>
                  <a:srgbClr val="1F497D"/>
                </a:solidFill>
                <a:latin typeface="+mj-lt"/>
                <a:ea typeface="Adobe Ming Std L" pitchFamily="18" charset="-128"/>
                <a:cs typeface="Times New Roman"/>
              </a:rPr>
              <a:t>µ-RWELL: </a:t>
            </a:r>
            <a:r>
              <a:rPr lang="en-GB" sz="3600" dirty="0" smtClean="0">
                <a:solidFill>
                  <a:srgbClr val="1F497D"/>
                </a:solidFill>
                <a:latin typeface="+mj-lt"/>
                <a:ea typeface="Adobe Ming Std L" pitchFamily="18" charset="-128"/>
                <a:cs typeface="Times New Roman"/>
              </a:rPr>
              <a:t>a novel architecture</a:t>
            </a:r>
            <a:endParaRPr lang="en-GB" sz="3600" dirty="0">
              <a:solidFill>
                <a:srgbClr val="1F497D"/>
              </a:solidFill>
              <a:latin typeface="+mj-lt"/>
              <a:ea typeface="Adobe Ming Std L" pitchFamily="18" charset="-128"/>
              <a:cs typeface="Times New Roman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3882" y="119772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  <a:ea typeface="Adobe Ming Std L" pitchFamily="18" charset="-128"/>
                <a:cs typeface="Times New Roman"/>
              </a:rPr>
              <a:t>The </a:t>
            </a:r>
            <a:r>
              <a:rPr lang="en-US" sz="1600" dirty="0" smtClean="0">
                <a:latin typeface="+mn-lt"/>
                <a:ea typeface="Adobe Ming Std L" pitchFamily="18" charset="-128"/>
                <a:cs typeface="Times New Roman"/>
              </a:rPr>
              <a:t>goal </a:t>
            </a:r>
            <a:r>
              <a:rPr lang="en-US" sz="1600" dirty="0">
                <a:latin typeface="+mn-lt"/>
                <a:ea typeface="Adobe Ming Std L" pitchFamily="18" charset="-128"/>
                <a:cs typeface="Times New Roman"/>
              </a:rPr>
              <a:t>of </a:t>
            </a:r>
            <a:r>
              <a:rPr lang="en-US" sz="1600" dirty="0" smtClean="0">
                <a:latin typeface="+mn-lt"/>
                <a:ea typeface="Adobe Ming Std L" pitchFamily="18" charset="-128"/>
                <a:cs typeface="Times New Roman"/>
              </a:rPr>
              <a:t>this study is </a:t>
            </a:r>
            <a:r>
              <a:rPr lang="en-US" sz="1600" dirty="0">
                <a:latin typeface="+mn-lt"/>
                <a:ea typeface="Adobe Ming Std L" pitchFamily="18" charset="-128"/>
                <a:cs typeface="Times New Roman"/>
              </a:rPr>
              <a:t>the </a:t>
            </a:r>
            <a:r>
              <a:rPr lang="en-US" sz="1600" b="1" u="sng" dirty="0">
                <a:latin typeface="+mn-lt"/>
                <a:ea typeface="Adobe Ming Std L" pitchFamily="18" charset="-128"/>
                <a:cs typeface="Times New Roman"/>
              </a:rPr>
              <a:t>development of a novel MPGD</a:t>
            </a:r>
            <a:r>
              <a:rPr lang="en-US" sz="1600" b="1" dirty="0">
                <a:latin typeface="+mn-lt"/>
                <a:ea typeface="Adobe Ming Std L" pitchFamily="18" charset="-128"/>
                <a:cs typeface="Times New Roman"/>
              </a:rPr>
              <a:t> </a:t>
            </a:r>
            <a:r>
              <a:rPr lang="en-US" sz="1600" b="1" dirty="0" smtClean="0">
                <a:latin typeface="+mn-lt"/>
                <a:ea typeface="Adobe Ming Std L" pitchFamily="18" charset="-128"/>
                <a:cs typeface="Times New Roman"/>
              </a:rPr>
              <a:t> </a:t>
            </a:r>
            <a:r>
              <a:rPr lang="en-US" sz="1600" dirty="0" smtClean="0">
                <a:latin typeface="+mn-lt"/>
                <a:ea typeface="Adobe Ming Std L" pitchFamily="18" charset="-128"/>
                <a:cs typeface="Times New Roman"/>
              </a:rPr>
              <a:t>by </a:t>
            </a:r>
            <a:r>
              <a:rPr lang="en-US" sz="1600" b="1" u="sng" dirty="0">
                <a:latin typeface="+mn-lt"/>
                <a:ea typeface="Adobe Ming Std L" pitchFamily="18" charset="-128"/>
                <a:cs typeface="Times New Roman"/>
              </a:rPr>
              <a:t>combining in a unique </a:t>
            </a:r>
            <a:r>
              <a:rPr lang="en-US" sz="1600" b="1" u="sng" dirty="0" smtClean="0">
                <a:latin typeface="+mn-lt"/>
                <a:ea typeface="Adobe Ming Std L" pitchFamily="18" charset="-128"/>
                <a:cs typeface="Times New Roman"/>
              </a:rPr>
              <a:t>approach</a:t>
            </a:r>
            <a:r>
              <a:rPr lang="en-US" sz="1600" dirty="0" smtClean="0">
                <a:latin typeface="+mn-lt"/>
                <a:ea typeface="Adobe Ming Std L" pitchFamily="18" charset="-128"/>
                <a:cs typeface="Times New Roman"/>
              </a:rPr>
              <a:t> the </a:t>
            </a:r>
            <a:r>
              <a:rPr lang="en-US" sz="1600" b="1" u="sng" dirty="0">
                <a:latin typeface="+mn-lt"/>
                <a:ea typeface="Adobe Ming Std L" pitchFamily="18" charset="-128"/>
                <a:cs typeface="Times New Roman"/>
              </a:rPr>
              <a:t>solutions</a:t>
            </a:r>
            <a:r>
              <a:rPr lang="en-US" sz="1600" dirty="0">
                <a:latin typeface="+mn-lt"/>
                <a:ea typeface="Adobe Ming Std L" pitchFamily="18" charset="-128"/>
                <a:cs typeface="Times New Roman"/>
              </a:rPr>
              <a:t> </a:t>
            </a:r>
            <a:r>
              <a:rPr lang="en-US" sz="1600" dirty="0" smtClean="0">
                <a:latin typeface="+mn-lt"/>
                <a:ea typeface="Adobe Ming Std L" pitchFamily="18" charset="-128"/>
                <a:cs typeface="Times New Roman"/>
              </a:rPr>
              <a:t>and </a:t>
            </a:r>
            <a:r>
              <a:rPr lang="en-US" sz="1600" b="1" u="sng" dirty="0">
                <a:latin typeface="+mn-lt"/>
                <a:ea typeface="Adobe Ming Std L" pitchFamily="18" charset="-128"/>
                <a:cs typeface="Times New Roman"/>
              </a:rPr>
              <a:t>improvements</a:t>
            </a:r>
            <a:r>
              <a:rPr lang="en-US" sz="1600" dirty="0">
                <a:latin typeface="+mn-lt"/>
                <a:ea typeface="Adobe Ming Std L" pitchFamily="18" charset="-128"/>
                <a:cs typeface="Times New Roman"/>
              </a:rPr>
              <a:t>  </a:t>
            </a:r>
            <a:r>
              <a:rPr lang="en-US" sz="1600" dirty="0" smtClean="0">
                <a:latin typeface="+mn-lt"/>
                <a:ea typeface="Adobe Ming Std L" pitchFamily="18" charset="-128"/>
                <a:cs typeface="Times New Roman"/>
              </a:rPr>
              <a:t>proposed </a:t>
            </a:r>
            <a:r>
              <a:rPr lang="en-US" sz="1600" b="1" dirty="0" smtClean="0">
                <a:latin typeface="+mn-lt"/>
                <a:ea typeface="Adobe Ming Std L" pitchFamily="18" charset="-128"/>
                <a:cs typeface="Times New Roman"/>
              </a:rPr>
              <a:t>in </a:t>
            </a:r>
            <a:r>
              <a:rPr lang="en-US" sz="1600" b="1" dirty="0">
                <a:latin typeface="+mn-lt"/>
                <a:ea typeface="Adobe Ming Std L" pitchFamily="18" charset="-128"/>
                <a:cs typeface="Times New Roman"/>
              </a:rPr>
              <a:t>the </a:t>
            </a:r>
            <a:r>
              <a:rPr lang="en-US" sz="1600" b="1" u="sng" dirty="0">
                <a:latin typeface="+mn-lt"/>
                <a:ea typeface="Adobe Ming Std L" pitchFamily="18" charset="-128"/>
                <a:cs typeface="Times New Roman"/>
              </a:rPr>
              <a:t>last years in the MPGD </a:t>
            </a:r>
            <a:r>
              <a:rPr lang="en-US" sz="1600" b="1" u="sng" dirty="0" smtClean="0">
                <a:latin typeface="+mn-lt"/>
                <a:ea typeface="Adobe Ming Std L" pitchFamily="18" charset="-128"/>
                <a:cs typeface="Times New Roman"/>
              </a:rPr>
              <a:t>field</a:t>
            </a:r>
            <a:r>
              <a:rPr lang="en-US" sz="1600" b="1" dirty="0">
                <a:latin typeface="+mn-lt"/>
                <a:ea typeface="Adobe Ming Std L" pitchFamily="18" charset="-128"/>
                <a:cs typeface="Times New Roman"/>
              </a:rPr>
              <a:t> </a:t>
            </a:r>
            <a:r>
              <a:rPr lang="en-US" sz="1600" b="1" dirty="0" smtClean="0">
                <a:latin typeface="+mn-lt"/>
                <a:ea typeface="Adobe Ming Std L" pitchFamily="18" charset="-128"/>
                <a:cs typeface="Times New Roman"/>
              </a:rPr>
              <a:t>(RD51).</a:t>
            </a:r>
            <a:endParaRPr lang="en-US" sz="1600" b="1" i="1" dirty="0" smtClean="0">
              <a:latin typeface="+mn-lt"/>
              <a:ea typeface="Adobe Ming Std L" pitchFamily="18" charset="-128"/>
              <a:cs typeface="Times New Roman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47206" y="3717028"/>
            <a:ext cx="606901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ea typeface="Adobe Ming Std L" pitchFamily="18" charset="-128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+mn-lt"/>
                <a:ea typeface="Adobe Ming Std L" pitchFamily="18" charset="-128"/>
                <a:cs typeface="Times New Roman" panose="02020603050405020304" pitchFamily="18" charset="0"/>
              </a:rPr>
              <a:t>detector is</a:t>
            </a:r>
            <a:r>
              <a:rPr lang="en-US" b="1" dirty="0" smtClean="0">
                <a:latin typeface="+mn-lt"/>
                <a:ea typeface="Adobe Ming Std L" pitchFamily="18" charset="-128"/>
                <a:cs typeface="Times New Roman" panose="02020603050405020304" pitchFamily="18" charset="0"/>
              </a:rPr>
              <a:t> compact, simple </a:t>
            </a:r>
            <a:r>
              <a:rPr lang="en-US" b="1" dirty="0">
                <a:latin typeface="+mn-lt"/>
                <a:ea typeface="Adobe Ming Std L" pitchFamily="18" charset="-128"/>
                <a:cs typeface="Times New Roman" panose="02020603050405020304" pitchFamily="18" charset="0"/>
              </a:rPr>
              <a:t>to build </a:t>
            </a:r>
            <a:r>
              <a:rPr lang="en-US" b="1" dirty="0" smtClean="0">
                <a:latin typeface="+mn-lt"/>
                <a:ea typeface="Adobe Ming Std L" pitchFamily="18" charset="-128"/>
                <a:cs typeface="Times New Roman" panose="02020603050405020304" pitchFamily="18" charset="0"/>
              </a:rPr>
              <a:t>&amp; cost </a:t>
            </a:r>
            <a:r>
              <a:rPr lang="en-US" b="1" dirty="0">
                <a:latin typeface="+mn-lt"/>
                <a:ea typeface="Adobe Ming Std L" pitchFamily="18" charset="-128"/>
                <a:cs typeface="Times New Roman" panose="02020603050405020304" pitchFamily="18" charset="0"/>
              </a:rPr>
              <a:t>effective : </a:t>
            </a:r>
            <a:endParaRPr lang="en-US" sz="1100" b="1" dirty="0">
              <a:latin typeface="+mn-lt"/>
              <a:ea typeface="Adobe Ming Std L" pitchFamily="18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Adobe Ming Std L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only two mechanical components: </a:t>
            </a:r>
            <a:r>
              <a:rPr lang="en-GB" dirty="0">
                <a:latin typeface="+mn-lt"/>
                <a:ea typeface="Adobe Ming Std L" pitchFamily="18" charset="-128"/>
                <a:cs typeface="Times New Roman" panose="02020603050405020304" pitchFamily="18" charset="0"/>
              </a:rPr>
              <a:t>µ</a:t>
            </a:r>
            <a:r>
              <a:rPr lang="en-US" dirty="0">
                <a:latin typeface="+mn-lt"/>
                <a:ea typeface="Adobe Ming Std L" pitchFamily="18" charset="-128"/>
                <a:cs typeface="Times New Roman" panose="02020603050405020304" pitchFamily="18" charset="0"/>
              </a:rPr>
              <a:t>-RWELL_PCB </a:t>
            </a:r>
            <a:r>
              <a:rPr lang="en-US" dirty="0">
                <a:latin typeface="+mn-lt"/>
                <a:ea typeface="Adobe Ming Std L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+ cathode  </a:t>
            </a:r>
            <a:endParaRPr lang="en-US" dirty="0">
              <a:latin typeface="+mn-lt"/>
              <a:ea typeface="Adobe Ming Std L" pitchFamily="18" charset="-128"/>
              <a:cs typeface="Times New Roman" panose="02020603050405020304" pitchFamily="18" charset="0"/>
            </a:endParaRPr>
          </a:p>
          <a:p>
            <a:pPr marL="257168" indent="-257168">
              <a:buFont typeface="Arial"/>
              <a:buChar char="•"/>
            </a:pPr>
            <a:r>
              <a:rPr lang="en-US" dirty="0">
                <a:latin typeface="+mn-lt"/>
                <a:ea typeface="Adobe Ming Std L" pitchFamily="18" charset="-128"/>
                <a:cs typeface="Times New Roman" panose="02020603050405020304" pitchFamily="18" charset="0"/>
              </a:rPr>
              <a:t>no critical &amp; time consuming assembly steps</a:t>
            </a:r>
            <a:r>
              <a:rPr lang="en-US" dirty="0" smtClean="0">
                <a:latin typeface="+mn-lt"/>
                <a:ea typeface="Adobe Ming Std L" pitchFamily="18" charset="-128"/>
                <a:cs typeface="Times New Roman" panose="02020603050405020304" pitchFamily="18" charset="0"/>
              </a:rPr>
              <a:t>: no gluing, no stretching, easy </a:t>
            </a:r>
            <a:r>
              <a:rPr lang="en-US" dirty="0">
                <a:latin typeface="+mn-lt"/>
                <a:ea typeface="Adobe Ming Std L" pitchFamily="18" charset="-128"/>
                <a:cs typeface="Times New Roman" panose="02020603050405020304" pitchFamily="18" charset="0"/>
              </a:rPr>
              <a:t>handling</a:t>
            </a:r>
          </a:p>
          <a:p>
            <a:pPr marL="257168" indent="-257168">
              <a:buFont typeface="Arial"/>
              <a:buChar char="•"/>
            </a:pPr>
            <a:r>
              <a:rPr lang="en-US" dirty="0">
                <a:latin typeface="+mn-lt"/>
                <a:ea typeface="Adobe Ming Std L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no stiff &amp; large frames</a:t>
            </a:r>
          </a:p>
          <a:p>
            <a:pPr marL="257168" indent="-257168">
              <a:buFont typeface="Arial"/>
              <a:buChar char="•"/>
            </a:pPr>
            <a:r>
              <a:rPr lang="en-US" dirty="0">
                <a:latin typeface="+mn-lt"/>
                <a:ea typeface="Adobe Ming Std L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large area with PCB splicing technique </a:t>
            </a:r>
            <a:r>
              <a:rPr lang="en-US" dirty="0" smtClean="0">
                <a:latin typeface="+mn-lt"/>
                <a:ea typeface="Adobe Ming Std L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(dead zone &lt;0.5 mm)</a:t>
            </a:r>
          </a:p>
          <a:p>
            <a:pPr marL="257168" indent="-257168">
              <a:buFont typeface="Arial"/>
              <a:buChar char="•"/>
            </a:pPr>
            <a:endParaRPr lang="en-US" sz="1200" dirty="0" smtClean="0">
              <a:latin typeface="+mn-lt"/>
              <a:ea typeface="Adobe Ming Std L" pitchFamily="18" charset="-128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>
                <a:latin typeface="+mn-lt"/>
                <a:ea typeface="Adobe Ming Std L" pitchFamily="18" charset="-128"/>
                <a:cs typeface="Times New Roman" panose="02020603050405020304" pitchFamily="18" charset="0"/>
              </a:rPr>
              <a:t>The </a:t>
            </a:r>
            <a:r>
              <a:rPr lang="en-GB" b="1" dirty="0">
                <a:latin typeface="+mn-lt"/>
                <a:ea typeface="Adobe Ming Std L" pitchFamily="18" charset="-128"/>
                <a:cs typeface="Times New Roman" panose="02020603050405020304" pitchFamily="18" charset="0"/>
              </a:rPr>
              <a:t>µ</a:t>
            </a:r>
            <a:r>
              <a:rPr lang="en-US" b="1" dirty="0">
                <a:latin typeface="+mn-lt"/>
                <a:ea typeface="Adobe Ming Std L" pitchFamily="18" charset="-128"/>
                <a:cs typeface="Times New Roman" panose="02020603050405020304" pitchFamily="18" charset="0"/>
              </a:rPr>
              <a:t>-RWELL is easy to operate: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very simple HV supply: 2 independent channels or a trivial passive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divider</a:t>
            </a:r>
            <a:endParaRPr lang="en-US" dirty="0">
              <a:latin typeface="+mn-lt"/>
              <a:ea typeface="Adobe Ming Std L" pitchFamily="18" charset="-128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44336" y="2094986"/>
            <a:ext cx="5279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  <a:ea typeface="Adobe Ming Std L" pitchFamily="18" charset="-128"/>
                <a:cs typeface="Times New Roman"/>
              </a:rPr>
              <a:t>The </a:t>
            </a:r>
            <a:r>
              <a:rPr lang="en-GB" sz="1600" b="1" dirty="0">
                <a:latin typeface="+mn-lt"/>
                <a:ea typeface="Adobe Ming Std L" pitchFamily="18" charset="-128"/>
                <a:cs typeface="Times New Roman"/>
              </a:rPr>
              <a:t>µ</a:t>
            </a:r>
            <a:r>
              <a:rPr lang="en-US" sz="1600" b="1" dirty="0">
                <a:latin typeface="+mn-lt"/>
                <a:ea typeface="Adobe Ming Std L" pitchFamily="18" charset="-128"/>
                <a:cs typeface="Times New Roman"/>
              </a:rPr>
              <a:t>-RWELL </a:t>
            </a:r>
            <a:r>
              <a:rPr lang="en-US" sz="1600" dirty="0">
                <a:latin typeface="+mn-lt"/>
                <a:ea typeface="Adobe Ming Std L" pitchFamily="18" charset="-128"/>
                <a:cs typeface="Times New Roman"/>
              </a:rPr>
              <a:t>is realized by coupling</a:t>
            </a:r>
            <a:r>
              <a:rPr lang="en-US" sz="1600" dirty="0" smtClean="0">
                <a:latin typeface="+mn-lt"/>
                <a:ea typeface="Adobe Ming Std L" pitchFamily="18" charset="-128"/>
                <a:cs typeface="Times New Roman"/>
              </a:rPr>
              <a:t>:</a:t>
            </a:r>
            <a:endParaRPr lang="en-US" sz="1600" dirty="0">
              <a:latin typeface="+mn-lt"/>
              <a:ea typeface="Adobe Ming Std L" pitchFamily="18" charset="-128"/>
              <a:cs typeface="Times New Roman"/>
            </a:endParaRPr>
          </a:p>
          <a:p>
            <a:pPr marL="257168" indent="-257168">
              <a:buAutoNum type="arabicPeriod"/>
            </a:pPr>
            <a:r>
              <a:rPr lang="en-US" sz="1600" dirty="0">
                <a:latin typeface="+mn-lt"/>
                <a:ea typeface="Adobe Ming Std L" pitchFamily="18" charset="-128"/>
                <a:cs typeface="Times New Roman"/>
              </a:rPr>
              <a:t>a “</a:t>
            </a:r>
            <a:r>
              <a:rPr lang="en-US" sz="1600" b="1" dirty="0">
                <a:latin typeface="+mn-lt"/>
                <a:ea typeface="Adobe Ming Std L" pitchFamily="18" charset="-128"/>
                <a:cs typeface="Times New Roman"/>
              </a:rPr>
              <a:t>suitable patterned GEM foil</a:t>
            </a:r>
            <a:r>
              <a:rPr lang="en-US" sz="1600" dirty="0">
                <a:latin typeface="+mn-lt"/>
                <a:ea typeface="Adobe Ming Std L" pitchFamily="18" charset="-128"/>
                <a:cs typeface="Times New Roman"/>
              </a:rPr>
              <a:t>” for the “amplification stage” </a:t>
            </a:r>
            <a:r>
              <a:rPr lang="en-US" sz="1600" dirty="0">
                <a:latin typeface="+mn-lt"/>
                <a:ea typeface="Adobe Ming Std L" pitchFamily="18" charset="-128"/>
                <a:cs typeface="Times New Roman"/>
                <a:sym typeface="Wingdings" panose="05000000000000000000" pitchFamily="2" charset="2"/>
              </a:rPr>
              <a:t> OK</a:t>
            </a:r>
            <a:r>
              <a:rPr lang="en-US" sz="1600" dirty="0" smtClean="0">
                <a:latin typeface="+mn-lt"/>
                <a:ea typeface="Adobe Ming Std L" pitchFamily="18" charset="-128"/>
                <a:cs typeface="Times New Roman"/>
              </a:rPr>
              <a:t>;</a:t>
            </a:r>
            <a:endParaRPr lang="en-US" sz="1600" dirty="0">
              <a:latin typeface="+mn-lt"/>
              <a:ea typeface="Adobe Ming Std L" pitchFamily="18" charset="-128"/>
              <a:cs typeface="Times New Roman"/>
            </a:endParaRPr>
          </a:p>
          <a:p>
            <a:pPr marL="257168" indent="-257168">
              <a:buAutoNum type="arabicPeriod"/>
            </a:pPr>
            <a:r>
              <a:rPr lang="en-US" sz="1600" dirty="0">
                <a:latin typeface="+mn-lt"/>
                <a:ea typeface="Adobe Ming Std L" pitchFamily="18" charset="-128"/>
                <a:cs typeface="Times New Roman"/>
              </a:rPr>
              <a:t>a </a:t>
            </a:r>
            <a:r>
              <a:rPr lang="en-US" sz="1600" b="1" dirty="0">
                <a:latin typeface="+mn-lt"/>
                <a:ea typeface="Adobe Ming Std L" pitchFamily="18" charset="-128"/>
                <a:cs typeface="Times New Roman"/>
              </a:rPr>
              <a:t>“resistive stage”  </a:t>
            </a:r>
            <a:r>
              <a:rPr lang="en-US" sz="1600" dirty="0">
                <a:latin typeface="+mn-lt"/>
                <a:ea typeface="Adobe Ming Std L" pitchFamily="18" charset="-128"/>
                <a:cs typeface="Times New Roman"/>
              </a:rPr>
              <a:t>for the discharge suppression &amp; current </a:t>
            </a:r>
            <a:r>
              <a:rPr lang="en-US" sz="1600" dirty="0" smtClean="0">
                <a:latin typeface="+mn-lt"/>
                <a:ea typeface="Adobe Ming Std L" pitchFamily="18" charset="-128"/>
                <a:cs typeface="Times New Roman"/>
              </a:rPr>
              <a:t>evacuation</a:t>
            </a:r>
            <a:endParaRPr lang="en-US" sz="1600" dirty="0">
              <a:latin typeface="+mn-lt"/>
              <a:ea typeface="Adobe Ming Std L" pitchFamily="18" charset="-128"/>
              <a:cs typeface="Times New Roman"/>
            </a:endParaRPr>
          </a:p>
          <a:p>
            <a:pPr marL="257168" indent="-257168">
              <a:buAutoNum type="arabicPeriod"/>
            </a:pPr>
            <a:r>
              <a:rPr lang="en-US" sz="1600" dirty="0" smtClean="0">
                <a:latin typeface="+mn-lt"/>
                <a:ea typeface="Adobe Ming Std L" pitchFamily="18" charset="-128"/>
                <a:cs typeface="Times New Roman"/>
              </a:rPr>
              <a:t>a </a:t>
            </a:r>
            <a:r>
              <a:rPr lang="en-US" sz="1600" b="1" dirty="0">
                <a:latin typeface="+mn-lt"/>
                <a:ea typeface="Adobe Ming Std L" pitchFamily="18" charset="-128"/>
                <a:cs typeface="Times New Roman"/>
              </a:rPr>
              <a:t>simple readout PCB </a:t>
            </a:r>
            <a:r>
              <a:rPr lang="en-US" sz="1600" dirty="0">
                <a:latin typeface="+mn-lt"/>
                <a:ea typeface="Adobe Ming Std L" pitchFamily="18" charset="-128"/>
                <a:cs typeface="Times New Roman"/>
              </a:rPr>
              <a:t>board </a:t>
            </a:r>
            <a:r>
              <a:rPr lang="en-US" sz="1600" dirty="0" smtClean="0">
                <a:latin typeface="+mn-lt"/>
                <a:ea typeface="Adobe Ming Std L" pitchFamily="18" charset="-128"/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sz="1600" dirty="0">
                <a:latin typeface="+mn-lt"/>
                <a:ea typeface="Adobe Ming Std L" pitchFamily="18" charset="-128"/>
                <a:cs typeface="Times New Roman"/>
                <a:sym typeface="Wingdings" panose="05000000000000000000" pitchFamily="2" charset="2"/>
              </a:rPr>
              <a:t>OK</a:t>
            </a:r>
            <a:endParaRPr lang="en-US" sz="1600" dirty="0">
              <a:latin typeface="+mn-lt"/>
              <a:ea typeface="Adobe Ming Std L" pitchFamily="18" charset="-128"/>
              <a:cs typeface="Times New Roman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974787" y="620688"/>
            <a:ext cx="7400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latin typeface="+mn-lt"/>
                <a:ea typeface="Adobe Ming Std L" pitchFamily="18" charset="-128"/>
                <a:cs typeface="Times New Roman"/>
              </a:rPr>
              <a:t>By G</a:t>
            </a:r>
            <a:r>
              <a:rPr lang="en-GB" sz="1600" i="1" dirty="0">
                <a:latin typeface="+mn-lt"/>
                <a:ea typeface="Adobe Ming Std L" pitchFamily="18" charset="-128"/>
                <a:cs typeface="Times New Roman"/>
              </a:rPr>
              <a:t>. </a:t>
            </a:r>
            <a:r>
              <a:rPr lang="en-GB" sz="1600" i="1" dirty="0" err="1" smtClean="0">
                <a:latin typeface="+mn-lt"/>
                <a:ea typeface="Adobe Ming Std L" pitchFamily="18" charset="-128"/>
                <a:cs typeface="Times New Roman"/>
              </a:rPr>
              <a:t>Bencivenni</a:t>
            </a:r>
            <a:r>
              <a:rPr lang="en-GB" sz="1600" i="1" dirty="0" smtClean="0">
                <a:latin typeface="+mn-lt"/>
                <a:ea typeface="Adobe Ming Std L" pitchFamily="18" charset="-128"/>
                <a:cs typeface="Times New Roman"/>
              </a:rPr>
              <a:t>, R. De Oliveira, G</a:t>
            </a:r>
            <a:r>
              <a:rPr lang="en-GB" sz="1600" i="1" dirty="0">
                <a:latin typeface="+mn-lt"/>
                <a:ea typeface="Adobe Ming Std L" pitchFamily="18" charset="-128"/>
                <a:cs typeface="Times New Roman"/>
              </a:rPr>
              <a:t>. </a:t>
            </a:r>
            <a:r>
              <a:rPr lang="en-GB" sz="1600" i="1" dirty="0" smtClean="0">
                <a:latin typeface="+mn-lt"/>
                <a:ea typeface="Adobe Ming Std L" pitchFamily="18" charset="-128"/>
                <a:cs typeface="Times New Roman"/>
              </a:rPr>
              <a:t>Morello, M</a:t>
            </a:r>
            <a:r>
              <a:rPr lang="en-GB" sz="1600" i="1" dirty="0">
                <a:latin typeface="+mn-lt"/>
                <a:ea typeface="Adobe Ming Std L" pitchFamily="18" charset="-128"/>
                <a:cs typeface="Times New Roman"/>
              </a:rPr>
              <a:t>. </a:t>
            </a:r>
            <a:r>
              <a:rPr lang="en-GB" sz="1600" i="1" dirty="0" err="1">
                <a:latin typeface="+mn-lt"/>
                <a:ea typeface="Adobe Ming Std L" pitchFamily="18" charset="-128"/>
                <a:cs typeface="Times New Roman"/>
              </a:rPr>
              <a:t>Poli</a:t>
            </a:r>
            <a:r>
              <a:rPr lang="en-GB" sz="1600" i="1" dirty="0">
                <a:latin typeface="+mn-lt"/>
                <a:ea typeface="Adobe Ming Std L" pitchFamily="18" charset="-128"/>
                <a:cs typeface="Times New Roman"/>
              </a:rPr>
              <a:t> </a:t>
            </a:r>
            <a:r>
              <a:rPr lang="en-GB" sz="1600" i="1" dirty="0" err="1" smtClean="0">
                <a:latin typeface="+mn-lt"/>
                <a:ea typeface="Adobe Ming Std L" pitchFamily="18" charset="-128"/>
                <a:cs typeface="Times New Roman"/>
              </a:rPr>
              <a:t>Lener</a:t>
            </a:r>
            <a:r>
              <a:rPr lang="en-GB" sz="2000" i="1" dirty="0" smtClean="0">
                <a:latin typeface="+mn-lt"/>
                <a:ea typeface="Adobe Ming Std L" pitchFamily="18" charset="-128"/>
                <a:cs typeface="Times New Roman"/>
              </a:rPr>
              <a:t> </a:t>
            </a:r>
            <a:endParaRPr lang="en-GB" i="1" dirty="0">
              <a:latin typeface="+mn-lt"/>
              <a:ea typeface="Adobe Ming Std L" pitchFamily="18" charset="-128"/>
              <a:cs typeface="Times New Roman"/>
            </a:endParaRPr>
          </a:p>
        </p:txBody>
      </p:sp>
      <p:grpSp>
        <p:nvGrpSpPr>
          <p:cNvPr id="22" name="Gruppo 7"/>
          <p:cNvGrpSpPr/>
          <p:nvPr/>
        </p:nvGrpSpPr>
        <p:grpSpPr>
          <a:xfrm>
            <a:off x="6716610" y="4390412"/>
            <a:ext cx="1944216" cy="2088232"/>
            <a:chOff x="1513823" y="2636912"/>
            <a:chExt cx="2858762" cy="2755147"/>
          </a:xfrm>
        </p:grpSpPr>
        <p:pic>
          <p:nvPicPr>
            <p:cNvPr id="23" name="Picture 5" descr="F:\DCIM\100OLYMP\P7150428.JPG"/>
            <p:cNvPicPr>
              <a:picLocks noChangeAspect="1" noChangeArrowheads="1"/>
            </p:cNvPicPr>
            <p:nvPr/>
          </p:nvPicPr>
          <p:blipFill rotWithShape="1">
            <a:blip r:embed="rId3"/>
            <a:srcRect l="6924" t="22612" r="7005" b="15166"/>
            <a:stretch/>
          </p:blipFill>
          <p:spPr bwMode="auto">
            <a:xfrm>
              <a:off x="1513823" y="2636912"/>
              <a:ext cx="2858762" cy="2755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Straight Arrow Connector 4"/>
            <p:cNvCxnSpPr/>
            <p:nvPr/>
          </p:nvCxnSpPr>
          <p:spPr>
            <a:xfrm>
              <a:off x="2195736" y="3140968"/>
              <a:ext cx="1512168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5"/>
            <p:cNvSpPr txBox="1"/>
            <p:nvPr/>
          </p:nvSpPr>
          <p:spPr>
            <a:xfrm>
              <a:off x="2555776" y="2780928"/>
              <a:ext cx="1152128" cy="487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5 cm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Rettangolo 1"/>
          <p:cNvSpPr/>
          <p:nvPr/>
        </p:nvSpPr>
        <p:spPr>
          <a:xfrm>
            <a:off x="7114243" y="5974588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/>
                <a:ea typeface="Adobe Ming Std L" pitchFamily="18" charset="-128"/>
                <a:cs typeface="Times New Roman"/>
              </a:rPr>
              <a:t>100 M</a:t>
            </a:r>
            <a:r>
              <a:rPr lang="en-US" b="1" dirty="0">
                <a:solidFill>
                  <a:schemeClr val="bg1"/>
                </a:solidFill>
                <a:latin typeface="Times New Roman"/>
                <a:ea typeface="Adobe Ming Std L" pitchFamily="18" charset="-128"/>
                <a:cs typeface="Times New Roman"/>
                <a:sym typeface="Symbol"/>
              </a:rPr>
              <a:t></a:t>
            </a:r>
            <a:r>
              <a:rPr lang="en-US" b="1" dirty="0" smtClean="0">
                <a:solidFill>
                  <a:schemeClr val="bg1"/>
                </a:solidFill>
                <a:latin typeface="Times New Roman"/>
                <a:ea typeface="Adobe Ming Std L" pitchFamily="18" charset="-128"/>
                <a:cs typeface="Times New Roman"/>
              </a:rPr>
              <a:t>/</a:t>
            </a:r>
            <a:r>
              <a:rPr lang="en-US" b="1" dirty="0" smtClean="0">
                <a:solidFill>
                  <a:schemeClr val="bg1"/>
                </a:solidFill>
                <a:latin typeface="ＭＳ ゴシック"/>
                <a:ea typeface="ＭＳ ゴシック"/>
                <a:cs typeface="ＭＳ ゴシック"/>
              </a:rPr>
              <a:t>☐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70384" cy="288032"/>
          </a:xfrm>
        </p:spPr>
        <p:txBody>
          <a:bodyPr/>
          <a:lstStyle/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8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29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smtClean="0"/>
              <a:t>L. Benussi  - 50th LNF Scientific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4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411760" y="1707773"/>
            <a:ext cx="45836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As a first step, the prototype will be based on the GE1/1 PCB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readout: 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PCB r/o </a:t>
            </a:r>
            <a:r>
              <a:rPr lang="en-US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~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1.2x0.5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m divided in 8 r/o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sectors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One single resistive layer with DLC technique with edge current evacuation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scheme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expected part. Rate ~</a:t>
            </a:r>
            <a:r>
              <a:rPr lang="en-US" dirty="0" smtClean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10 kHz/cm</a:t>
            </a:r>
            <a:r>
              <a:rPr lang="en-US" baseline="30000" dirty="0" smtClean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 smtClean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 )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One amplification stage (50 µm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or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125 µm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thick)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35496" y="1423035"/>
            <a:ext cx="2444106" cy="4577716"/>
            <a:chOff x="238800" y="1423035"/>
            <a:chExt cx="2444106" cy="4577716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483" y="1423035"/>
              <a:ext cx="2353423" cy="4577716"/>
            </a:xfrm>
            <a:prstGeom prst="rect">
              <a:avLst/>
            </a:prstGeom>
          </p:spPr>
        </p:pic>
        <p:cxnSp>
          <p:nvCxnSpPr>
            <p:cNvPr id="8" name="Connettore 2 7"/>
            <p:cNvCxnSpPr/>
            <p:nvPr/>
          </p:nvCxnSpPr>
          <p:spPr>
            <a:xfrm>
              <a:off x="518429" y="1877196"/>
              <a:ext cx="0" cy="361970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/>
            <p:cNvSpPr txBox="1"/>
            <p:nvPr/>
          </p:nvSpPr>
          <p:spPr>
            <a:xfrm rot="16200000">
              <a:off x="-185250" y="3257104"/>
              <a:ext cx="1148309" cy="3002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51" b="1" dirty="0"/>
                <a:t>1200 mm</a:t>
              </a: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6882287" y="1912186"/>
            <a:ext cx="2295407" cy="3786803"/>
            <a:chOff x="6785183" y="1912186"/>
            <a:chExt cx="2295407" cy="3786803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1310" y="1912186"/>
              <a:ext cx="2130077" cy="3786803"/>
            </a:xfrm>
            <a:prstGeom prst="rect">
              <a:avLst/>
            </a:prstGeom>
          </p:spPr>
        </p:pic>
        <p:sp>
          <p:nvSpPr>
            <p:cNvPr id="12" name="CasellaDiTesto 11"/>
            <p:cNvSpPr txBox="1"/>
            <p:nvPr/>
          </p:nvSpPr>
          <p:spPr>
            <a:xfrm rot="16200000">
              <a:off x="6618160" y="3248832"/>
              <a:ext cx="2569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r/o sectors</a:t>
              </a:r>
            </a:p>
          </p:txBody>
        </p:sp>
        <p:cxnSp>
          <p:nvCxnSpPr>
            <p:cNvPr id="13" name="Connettore 1 12"/>
            <p:cNvCxnSpPr/>
            <p:nvPr/>
          </p:nvCxnSpPr>
          <p:spPr>
            <a:xfrm flipH="1">
              <a:off x="6841310" y="2116886"/>
              <a:ext cx="667503" cy="155354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>
              <a:off x="8327575" y="2109887"/>
              <a:ext cx="643812" cy="144857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uppo 14"/>
            <p:cNvGrpSpPr/>
            <p:nvPr/>
          </p:nvGrpSpPr>
          <p:grpSpPr>
            <a:xfrm>
              <a:off x="7270948" y="2121936"/>
              <a:ext cx="195942" cy="168985"/>
              <a:chOff x="10030409" y="634482"/>
              <a:chExt cx="261256" cy="225314"/>
            </a:xfrm>
          </p:grpSpPr>
          <p:cxnSp>
            <p:nvCxnSpPr>
              <p:cNvPr id="94" name="Connettore 1 93"/>
              <p:cNvCxnSpPr/>
              <p:nvPr/>
            </p:nvCxnSpPr>
            <p:spPr>
              <a:xfrm>
                <a:off x="10122001" y="754379"/>
                <a:ext cx="16966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ttore 1 94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ttore 1 95"/>
              <p:cNvCxnSpPr/>
              <p:nvPr/>
            </p:nvCxnSpPr>
            <p:spPr>
              <a:xfrm>
                <a:off x="10030409" y="717055"/>
                <a:ext cx="0" cy="86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ttore 1 96"/>
              <p:cNvCxnSpPr/>
              <p:nvPr/>
            </p:nvCxnSpPr>
            <p:spPr>
              <a:xfrm>
                <a:off x="10122001" y="634482"/>
                <a:ext cx="0" cy="206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ttore 1 97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ttore 1 98"/>
              <p:cNvCxnSpPr/>
              <p:nvPr/>
            </p:nvCxnSpPr>
            <p:spPr>
              <a:xfrm>
                <a:off x="10077061" y="653144"/>
                <a:ext cx="0" cy="17865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po 15"/>
            <p:cNvGrpSpPr/>
            <p:nvPr/>
          </p:nvGrpSpPr>
          <p:grpSpPr>
            <a:xfrm>
              <a:off x="7193972" y="2285676"/>
              <a:ext cx="195942" cy="168985"/>
              <a:chOff x="10030409" y="634482"/>
              <a:chExt cx="261256" cy="225314"/>
            </a:xfrm>
          </p:grpSpPr>
          <p:cxnSp>
            <p:nvCxnSpPr>
              <p:cNvPr id="88" name="Connettore 1 87"/>
              <p:cNvCxnSpPr/>
              <p:nvPr/>
            </p:nvCxnSpPr>
            <p:spPr>
              <a:xfrm>
                <a:off x="10122001" y="754379"/>
                <a:ext cx="16966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ttore 1 88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ttore 1 89"/>
              <p:cNvCxnSpPr/>
              <p:nvPr/>
            </p:nvCxnSpPr>
            <p:spPr>
              <a:xfrm>
                <a:off x="10030409" y="717055"/>
                <a:ext cx="0" cy="86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ttore 1 90"/>
              <p:cNvCxnSpPr/>
              <p:nvPr/>
            </p:nvCxnSpPr>
            <p:spPr>
              <a:xfrm>
                <a:off x="10122001" y="634482"/>
                <a:ext cx="0" cy="206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ttore 1 91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ttore 1 92"/>
              <p:cNvCxnSpPr/>
              <p:nvPr/>
            </p:nvCxnSpPr>
            <p:spPr>
              <a:xfrm>
                <a:off x="10077061" y="653144"/>
                <a:ext cx="0" cy="17865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po 16"/>
            <p:cNvGrpSpPr/>
            <p:nvPr/>
          </p:nvGrpSpPr>
          <p:grpSpPr>
            <a:xfrm>
              <a:off x="7032446" y="2664069"/>
              <a:ext cx="195942" cy="168985"/>
              <a:chOff x="10030409" y="634482"/>
              <a:chExt cx="261256" cy="225314"/>
            </a:xfrm>
          </p:grpSpPr>
          <p:cxnSp>
            <p:nvCxnSpPr>
              <p:cNvPr id="82" name="Connettore 1 81"/>
              <p:cNvCxnSpPr/>
              <p:nvPr/>
            </p:nvCxnSpPr>
            <p:spPr>
              <a:xfrm>
                <a:off x="10122001" y="754379"/>
                <a:ext cx="16966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ttore 1 82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ttore 1 83"/>
              <p:cNvCxnSpPr/>
              <p:nvPr/>
            </p:nvCxnSpPr>
            <p:spPr>
              <a:xfrm>
                <a:off x="10030409" y="717055"/>
                <a:ext cx="0" cy="86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ttore 1 84"/>
              <p:cNvCxnSpPr/>
              <p:nvPr/>
            </p:nvCxnSpPr>
            <p:spPr>
              <a:xfrm>
                <a:off x="10122001" y="634482"/>
                <a:ext cx="0" cy="206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ttore 1 85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ttore 1 86"/>
              <p:cNvCxnSpPr/>
              <p:nvPr/>
            </p:nvCxnSpPr>
            <p:spPr>
              <a:xfrm>
                <a:off x="10077061" y="653144"/>
                <a:ext cx="0" cy="17865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uppo 17"/>
            <p:cNvGrpSpPr/>
            <p:nvPr/>
          </p:nvGrpSpPr>
          <p:grpSpPr>
            <a:xfrm rot="10800000">
              <a:off x="8369134" y="2114938"/>
              <a:ext cx="195942" cy="168985"/>
              <a:chOff x="10030409" y="634482"/>
              <a:chExt cx="261256" cy="225314"/>
            </a:xfrm>
          </p:grpSpPr>
          <p:cxnSp>
            <p:nvCxnSpPr>
              <p:cNvPr id="76" name="Connettore 1 75"/>
              <p:cNvCxnSpPr/>
              <p:nvPr/>
            </p:nvCxnSpPr>
            <p:spPr>
              <a:xfrm>
                <a:off x="10122001" y="754379"/>
                <a:ext cx="16966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ttore 1 76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ttore 1 77"/>
              <p:cNvCxnSpPr/>
              <p:nvPr/>
            </p:nvCxnSpPr>
            <p:spPr>
              <a:xfrm>
                <a:off x="10030409" y="717055"/>
                <a:ext cx="0" cy="86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ttore 1 78"/>
              <p:cNvCxnSpPr/>
              <p:nvPr/>
            </p:nvCxnSpPr>
            <p:spPr>
              <a:xfrm>
                <a:off x="10122001" y="634482"/>
                <a:ext cx="0" cy="206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ttore 1 79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ttore 1 80"/>
              <p:cNvCxnSpPr/>
              <p:nvPr/>
            </p:nvCxnSpPr>
            <p:spPr>
              <a:xfrm>
                <a:off x="10077061" y="653144"/>
                <a:ext cx="0" cy="17865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po 18"/>
            <p:cNvGrpSpPr/>
            <p:nvPr/>
          </p:nvGrpSpPr>
          <p:grpSpPr>
            <a:xfrm rot="10800000">
              <a:off x="8441445" y="2271229"/>
              <a:ext cx="195942" cy="168985"/>
              <a:chOff x="10030409" y="634482"/>
              <a:chExt cx="261256" cy="225314"/>
            </a:xfrm>
          </p:grpSpPr>
          <p:cxnSp>
            <p:nvCxnSpPr>
              <p:cNvPr id="70" name="Connettore 1 69"/>
              <p:cNvCxnSpPr/>
              <p:nvPr/>
            </p:nvCxnSpPr>
            <p:spPr>
              <a:xfrm>
                <a:off x="10122001" y="754379"/>
                <a:ext cx="16966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ttore 1 70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ttore 1 71"/>
              <p:cNvCxnSpPr/>
              <p:nvPr/>
            </p:nvCxnSpPr>
            <p:spPr>
              <a:xfrm>
                <a:off x="10030409" y="717055"/>
                <a:ext cx="0" cy="86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ttore 1 72"/>
              <p:cNvCxnSpPr/>
              <p:nvPr/>
            </p:nvCxnSpPr>
            <p:spPr>
              <a:xfrm>
                <a:off x="10122001" y="634482"/>
                <a:ext cx="0" cy="206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ttore 1 73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ttore 1 74"/>
              <p:cNvCxnSpPr/>
              <p:nvPr/>
            </p:nvCxnSpPr>
            <p:spPr>
              <a:xfrm>
                <a:off x="10077061" y="653144"/>
                <a:ext cx="0" cy="17865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uppo 19"/>
            <p:cNvGrpSpPr/>
            <p:nvPr/>
          </p:nvGrpSpPr>
          <p:grpSpPr>
            <a:xfrm rot="10800000">
              <a:off x="8520753" y="2448509"/>
              <a:ext cx="195942" cy="168985"/>
              <a:chOff x="10030409" y="634482"/>
              <a:chExt cx="261256" cy="225314"/>
            </a:xfrm>
          </p:grpSpPr>
          <p:cxnSp>
            <p:nvCxnSpPr>
              <p:cNvPr id="64" name="Connettore 1 63"/>
              <p:cNvCxnSpPr/>
              <p:nvPr/>
            </p:nvCxnSpPr>
            <p:spPr>
              <a:xfrm>
                <a:off x="10122001" y="754379"/>
                <a:ext cx="16966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ttore 1 64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ttore 1 65"/>
              <p:cNvCxnSpPr/>
              <p:nvPr/>
            </p:nvCxnSpPr>
            <p:spPr>
              <a:xfrm>
                <a:off x="10030409" y="717055"/>
                <a:ext cx="0" cy="86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ttore 1 66"/>
              <p:cNvCxnSpPr/>
              <p:nvPr/>
            </p:nvCxnSpPr>
            <p:spPr>
              <a:xfrm>
                <a:off x="10122001" y="634482"/>
                <a:ext cx="0" cy="206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ttore 1 67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ttore 1 68"/>
              <p:cNvCxnSpPr/>
              <p:nvPr/>
            </p:nvCxnSpPr>
            <p:spPr>
              <a:xfrm>
                <a:off x="10077061" y="653144"/>
                <a:ext cx="0" cy="17865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o 20"/>
            <p:cNvGrpSpPr/>
            <p:nvPr/>
          </p:nvGrpSpPr>
          <p:grpSpPr>
            <a:xfrm>
              <a:off x="7125751" y="2463459"/>
              <a:ext cx="195942" cy="168985"/>
              <a:chOff x="10030409" y="634482"/>
              <a:chExt cx="261256" cy="225314"/>
            </a:xfrm>
          </p:grpSpPr>
          <p:cxnSp>
            <p:nvCxnSpPr>
              <p:cNvPr id="58" name="Connettore 1 57"/>
              <p:cNvCxnSpPr/>
              <p:nvPr/>
            </p:nvCxnSpPr>
            <p:spPr>
              <a:xfrm>
                <a:off x="10122001" y="754379"/>
                <a:ext cx="16966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ttore 1 58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ttore 1 59"/>
              <p:cNvCxnSpPr/>
              <p:nvPr/>
            </p:nvCxnSpPr>
            <p:spPr>
              <a:xfrm>
                <a:off x="10030409" y="717055"/>
                <a:ext cx="0" cy="86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ttore 1 60"/>
              <p:cNvCxnSpPr/>
              <p:nvPr/>
            </p:nvCxnSpPr>
            <p:spPr>
              <a:xfrm>
                <a:off x="10122001" y="634482"/>
                <a:ext cx="0" cy="206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ttore 1 61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ttore 1 62"/>
              <p:cNvCxnSpPr/>
              <p:nvPr/>
            </p:nvCxnSpPr>
            <p:spPr>
              <a:xfrm>
                <a:off x="10077061" y="653144"/>
                <a:ext cx="0" cy="17865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o 21"/>
            <p:cNvGrpSpPr/>
            <p:nvPr/>
          </p:nvGrpSpPr>
          <p:grpSpPr>
            <a:xfrm>
              <a:off x="6915813" y="2960318"/>
              <a:ext cx="195942" cy="168985"/>
              <a:chOff x="10030409" y="634482"/>
              <a:chExt cx="261256" cy="225314"/>
            </a:xfrm>
          </p:grpSpPr>
          <p:cxnSp>
            <p:nvCxnSpPr>
              <p:cNvPr id="52" name="Connettore 1 51"/>
              <p:cNvCxnSpPr/>
              <p:nvPr/>
            </p:nvCxnSpPr>
            <p:spPr>
              <a:xfrm>
                <a:off x="10122001" y="754379"/>
                <a:ext cx="16966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1 52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1 53"/>
              <p:cNvCxnSpPr/>
              <p:nvPr/>
            </p:nvCxnSpPr>
            <p:spPr>
              <a:xfrm>
                <a:off x="10030409" y="717055"/>
                <a:ext cx="0" cy="86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ttore 1 54"/>
              <p:cNvCxnSpPr/>
              <p:nvPr/>
            </p:nvCxnSpPr>
            <p:spPr>
              <a:xfrm>
                <a:off x="10122001" y="634482"/>
                <a:ext cx="0" cy="206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1 55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ttore 1 56"/>
              <p:cNvCxnSpPr/>
              <p:nvPr/>
            </p:nvCxnSpPr>
            <p:spPr>
              <a:xfrm>
                <a:off x="10077061" y="653144"/>
                <a:ext cx="0" cy="17865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o 22"/>
            <p:cNvGrpSpPr/>
            <p:nvPr/>
          </p:nvGrpSpPr>
          <p:grpSpPr>
            <a:xfrm>
              <a:off x="6785183" y="3284557"/>
              <a:ext cx="195942" cy="168985"/>
              <a:chOff x="10030409" y="634482"/>
              <a:chExt cx="261256" cy="225314"/>
            </a:xfrm>
          </p:grpSpPr>
          <p:cxnSp>
            <p:nvCxnSpPr>
              <p:cNvPr id="46" name="Connettore 1 45"/>
              <p:cNvCxnSpPr/>
              <p:nvPr/>
            </p:nvCxnSpPr>
            <p:spPr>
              <a:xfrm>
                <a:off x="10122001" y="754379"/>
                <a:ext cx="16966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1 46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/>
              <p:nvPr/>
            </p:nvCxnSpPr>
            <p:spPr>
              <a:xfrm>
                <a:off x="10030409" y="717055"/>
                <a:ext cx="0" cy="86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1 48"/>
              <p:cNvCxnSpPr/>
              <p:nvPr/>
            </p:nvCxnSpPr>
            <p:spPr>
              <a:xfrm>
                <a:off x="10122001" y="634482"/>
                <a:ext cx="0" cy="206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1 49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1 50"/>
              <p:cNvCxnSpPr/>
              <p:nvPr/>
            </p:nvCxnSpPr>
            <p:spPr>
              <a:xfrm>
                <a:off x="10077061" y="653144"/>
                <a:ext cx="0" cy="17865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o 23"/>
            <p:cNvGrpSpPr/>
            <p:nvPr/>
          </p:nvGrpSpPr>
          <p:grpSpPr>
            <a:xfrm rot="10800000">
              <a:off x="8600062" y="2632791"/>
              <a:ext cx="195942" cy="168985"/>
              <a:chOff x="10030409" y="634482"/>
              <a:chExt cx="261256" cy="225314"/>
            </a:xfrm>
          </p:grpSpPr>
          <p:cxnSp>
            <p:nvCxnSpPr>
              <p:cNvPr id="40" name="Connettore 1 39"/>
              <p:cNvCxnSpPr/>
              <p:nvPr/>
            </p:nvCxnSpPr>
            <p:spPr>
              <a:xfrm>
                <a:off x="10122001" y="754379"/>
                <a:ext cx="16966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1 40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1 41"/>
              <p:cNvCxnSpPr/>
              <p:nvPr/>
            </p:nvCxnSpPr>
            <p:spPr>
              <a:xfrm>
                <a:off x="10030409" y="717055"/>
                <a:ext cx="0" cy="86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1 42"/>
              <p:cNvCxnSpPr/>
              <p:nvPr/>
            </p:nvCxnSpPr>
            <p:spPr>
              <a:xfrm>
                <a:off x="10122001" y="634482"/>
                <a:ext cx="0" cy="206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1 43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1 44"/>
              <p:cNvCxnSpPr/>
              <p:nvPr/>
            </p:nvCxnSpPr>
            <p:spPr>
              <a:xfrm>
                <a:off x="10077061" y="653144"/>
                <a:ext cx="0" cy="17865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o 24"/>
            <p:cNvGrpSpPr/>
            <p:nvPr/>
          </p:nvGrpSpPr>
          <p:grpSpPr>
            <a:xfrm rot="10800000">
              <a:off x="8742355" y="2957028"/>
              <a:ext cx="195942" cy="168985"/>
              <a:chOff x="10030409" y="634482"/>
              <a:chExt cx="261256" cy="225314"/>
            </a:xfrm>
          </p:grpSpPr>
          <p:cxnSp>
            <p:nvCxnSpPr>
              <p:cNvPr id="34" name="Connettore 1 33"/>
              <p:cNvCxnSpPr/>
              <p:nvPr/>
            </p:nvCxnSpPr>
            <p:spPr>
              <a:xfrm>
                <a:off x="10122001" y="754379"/>
                <a:ext cx="16966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1 34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1 35"/>
              <p:cNvCxnSpPr/>
              <p:nvPr/>
            </p:nvCxnSpPr>
            <p:spPr>
              <a:xfrm>
                <a:off x="10030409" y="717055"/>
                <a:ext cx="0" cy="86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/>
              <p:nvPr/>
            </p:nvCxnSpPr>
            <p:spPr>
              <a:xfrm>
                <a:off x="10122001" y="634482"/>
                <a:ext cx="0" cy="206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1 37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1 38"/>
              <p:cNvCxnSpPr/>
              <p:nvPr/>
            </p:nvCxnSpPr>
            <p:spPr>
              <a:xfrm>
                <a:off x="10077061" y="653144"/>
                <a:ext cx="0" cy="17865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o 25"/>
            <p:cNvGrpSpPr/>
            <p:nvPr/>
          </p:nvGrpSpPr>
          <p:grpSpPr>
            <a:xfrm rot="10800000">
              <a:off x="8884648" y="3274270"/>
              <a:ext cx="195942" cy="168985"/>
              <a:chOff x="10030409" y="634482"/>
              <a:chExt cx="261256" cy="225314"/>
            </a:xfrm>
          </p:grpSpPr>
          <p:cxnSp>
            <p:nvCxnSpPr>
              <p:cNvPr id="28" name="Connettore 1 27"/>
              <p:cNvCxnSpPr/>
              <p:nvPr/>
            </p:nvCxnSpPr>
            <p:spPr>
              <a:xfrm>
                <a:off x="10122001" y="754379"/>
                <a:ext cx="16966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1 28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1 29"/>
              <p:cNvCxnSpPr/>
              <p:nvPr/>
            </p:nvCxnSpPr>
            <p:spPr>
              <a:xfrm>
                <a:off x="10030409" y="717055"/>
                <a:ext cx="0" cy="86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1 30"/>
              <p:cNvCxnSpPr/>
              <p:nvPr/>
            </p:nvCxnSpPr>
            <p:spPr>
              <a:xfrm>
                <a:off x="10122001" y="634482"/>
                <a:ext cx="0" cy="206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1 31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ttore 1 32"/>
              <p:cNvCxnSpPr/>
              <p:nvPr/>
            </p:nvCxnSpPr>
            <p:spPr>
              <a:xfrm>
                <a:off x="10077061" y="653144"/>
                <a:ext cx="0" cy="17865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e 26"/>
            <p:cNvSpPr/>
            <p:nvPr/>
          </p:nvSpPr>
          <p:spPr>
            <a:xfrm rot="17766721">
              <a:off x="6435560" y="2352696"/>
              <a:ext cx="1542339" cy="741883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</p:grpSp>
      <p:cxnSp>
        <p:nvCxnSpPr>
          <p:cNvPr id="100" name="Connettore 2 99"/>
          <p:cNvCxnSpPr/>
          <p:nvPr/>
        </p:nvCxnSpPr>
        <p:spPr>
          <a:xfrm flipV="1">
            <a:off x="6372200" y="2462506"/>
            <a:ext cx="697606" cy="5344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asellaDiTesto 100"/>
          <p:cNvSpPr txBox="1"/>
          <p:nvPr/>
        </p:nvSpPr>
        <p:spPr>
          <a:xfrm>
            <a:off x="2741587" y="5011906"/>
            <a:ext cx="380137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A very simplified </a:t>
            </a:r>
          </a:p>
          <a:p>
            <a:pPr algn="ctr"/>
            <a:r>
              <a:rPr lang="en-US" sz="2400" u="sng" dirty="0" smtClean="0"/>
              <a:t>detector scheme</a:t>
            </a:r>
            <a:endParaRPr lang="en-US" sz="2400" u="sng" dirty="0"/>
          </a:p>
        </p:txBody>
      </p:sp>
      <p:sp>
        <p:nvSpPr>
          <p:cNvPr id="102" name="CasellaDiTesto 101"/>
          <p:cNvSpPr txBox="1"/>
          <p:nvPr/>
        </p:nvSpPr>
        <p:spPr>
          <a:xfrm>
            <a:off x="1880163" y="63886"/>
            <a:ext cx="54908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1F497D"/>
                </a:solidFill>
                <a:latin typeface="+mj-lt"/>
                <a:ea typeface="Adobe Ming Std L" pitchFamily="18" charset="-128"/>
                <a:cs typeface="Times New Roman"/>
              </a:rPr>
              <a:t>µ-RWELL </a:t>
            </a:r>
            <a:r>
              <a:rPr lang="en-GB" sz="3200" dirty="0">
                <a:solidFill>
                  <a:srgbClr val="1F497D"/>
                </a:solidFill>
                <a:latin typeface="+mj-lt"/>
                <a:ea typeface="Adobe Ming Std L" pitchFamily="18" charset="-128"/>
                <a:cs typeface="Times New Roman"/>
              </a:rPr>
              <a:t>for </a:t>
            </a:r>
            <a:r>
              <a:rPr lang="en-GB" sz="3200" dirty="0" smtClean="0">
                <a:solidFill>
                  <a:srgbClr val="1F497D"/>
                </a:solidFill>
                <a:latin typeface="+mj-lt"/>
                <a:ea typeface="Adobe Ming Std L" pitchFamily="18" charset="-128"/>
                <a:cs typeface="Times New Roman"/>
              </a:rPr>
              <a:t>CMS-Muon system</a:t>
            </a:r>
            <a:endParaRPr lang="en-GB" sz="3200" dirty="0">
              <a:solidFill>
                <a:srgbClr val="1F497D"/>
              </a:solidFill>
              <a:latin typeface="+mj-lt"/>
              <a:ea typeface="Adobe Ming Std L" pitchFamily="18" charset="-128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1680" y="764704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ea typeface="Adobe Ming Std L" pitchFamily="18" charset="-128"/>
                <a:cs typeface="Times New Roman"/>
              </a:rPr>
              <a:t>In collaboration with </a:t>
            </a:r>
          </a:p>
          <a:p>
            <a:pPr algn="ctr"/>
            <a:r>
              <a:rPr lang="en-GB" i="1" dirty="0">
                <a:ea typeface="Adobe Ming Std L" pitchFamily="18" charset="-128"/>
                <a:cs typeface="Times New Roman"/>
              </a:rPr>
              <a:t>G. </a:t>
            </a:r>
            <a:r>
              <a:rPr lang="en-GB" i="1" dirty="0" err="1">
                <a:ea typeface="Adobe Ming Std L" pitchFamily="18" charset="-128"/>
                <a:cs typeface="Times New Roman"/>
              </a:rPr>
              <a:t>Bencivenni</a:t>
            </a:r>
            <a:r>
              <a:rPr lang="en-GB" i="1" dirty="0">
                <a:ea typeface="Adobe Ming Std L" pitchFamily="18" charset="-128"/>
                <a:cs typeface="Times New Roman"/>
              </a:rPr>
              <a:t>, R. De Oliveira, G. </a:t>
            </a:r>
            <a:r>
              <a:rPr lang="en-GB" i="1" dirty="0" err="1">
                <a:ea typeface="Adobe Ming Std L" pitchFamily="18" charset="-128"/>
                <a:cs typeface="Times New Roman"/>
              </a:rPr>
              <a:t>Morello</a:t>
            </a:r>
            <a:r>
              <a:rPr lang="en-GB" i="1" dirty="0">
                <a:ea typeface="Adobe Ming Std L" pitchFamily="18" charset="-128"/>
                <a:cs typeface="Times New Roman"/>
              </a:rPr>
              <a:t>, M. </a:t>
            </a:r>
            <a:r>
              <a:rPr lang="en-GB" i="1" dirty="0" err="1">
                <a:ea typeface="Adobe Ming Std L" pitchFamily="18" charset="-128"/>
                <a:cs typeface="Times New Roman"/>
              </a:rPr>
              <a:t>Poli</a:t>
            </a:r>
            <a:r>
              <a:rPr lang="en-GB" i="1" dirty="0">
                <a:ea typeface="Adobe Ming Std L" pitchFamily="18" charset="-128"/>
                <a:cs typeface="Times New Roman"/>
              </a:rPr>
              <a:t> </a:t>
            </a:r>
            <a:r>
              <a:rPr lang="en-GB" i="1" dirty="0" err="1">
                <a:ea typeface="Adobe Ming Std L" pitchFamily="18" charset="-128"/>
                <a:cs typeface="Times New Roman"/>
              </a:rPr>
              <a:t>Lener</a:t>
            </a:r>
            <a:endParaRPr lang="en-US" dirty="0"/>
          </a:p>
        </p:txBody>
      </p:sp>
      <p:sp>
        <p:nvSpPr>
          <p:cNvPr id="10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70384" cy="288032"/>
          </a:xfrm>
        </p:spPr>
        <p:txBody>
          <a:bodyPr/>
          <a:lstStyle/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04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10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smtClean="0"/>
              <a:t>L. Benussi  - 50th LNF Scientific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1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63500"/>
            <a:ext cx="7571184" cy="844550"/>
          </a:xfrm>
        </p:spPr>
        <p:txBody>
          <a:bodyPr/>
          <a:lstStyle/>
          <a:p>
            <a:r>
              <a:rPr lang="en-US" dirty="0" smtClean="0"/>
              <a:t>CMS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28803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Content</a:t>
            </a:r>
          </a:p>
          <a:p>
            <a:pPr lvl="1"/>
            <a:r>
              <a:rPr lang="en-US" sz="2400" dirty="0"/>
              <a:t>Search for high mass resonances in </a:t>
            </a:r>
            <a:r>
              <a:rPr lang="en-US" sz="2400" dirty="0" err="1" smtClean="0"/>
              <a:t>dimuon</a:t>
            </a:r>
            <a:r>
              <a:rPr lang="en-US" sz="2400" dirty="0" smtClean="0"/>
              <a:t> </a:t>
            </a:r>
            <a:r>
              <a:rPr lang="en-US" sz="2400" dirty="0"/>
              <a:t>channels</a:t>
            </a:r>
          </a:p>
          <a:p>
            <a:pPr lvl="1"/>
            <a:r>
              <a:rPr lang="en-US" sz="2400" dirty="0" smtClean="0"/>
              <a:t>Upgrade for Phase2 RPC and GEM</a:t>
            </a:r>
          </a:p>
          <a:p>
            <a:pPr lvl="2"/>
            <a:r>
              <a:rPr lang="en-US" sz="1800" dirty="0" smtClean="0"/>
              <a:t>GE1/1 assembly site</a:t>
            </a:r>
          </a:p>
          <a:p>
            <a:pPr lvl="2"/>
            <a:r>
              <a:rPr lang="en-US" sz="1800" dirty="0" smtClean="0"/>
              <a:t>R&amp;D on new detector technologies for the Phase2 Upgrade GE2/1(</a:t>
            </a:r>
            <a:r>
              <a:rPr lang="el-GR" sz="1800" dirty="0" smtClean="0">
                <a:sym typeface="Wingdings"/>
              </a:rPr>
              <a:t>μ</a:t>
            </a:r>
            <a:r>
              <a:rPr lang="en-US" sz="1800" dirty="0" smtClean="0">
                <a:sym typeface="Wingdings"/>
              </a:rPr>
              <a:t>-</a:t>
            </a:r>
            <a:r>
              <a:rPr lang="en-US" sz="1800" dirty="0" err="1" smtClean="0">
                <a:sym typeface="Wingdings"/>
              </a:rPr>
              <a:t>rWELL</a:t>
            </a:r>
            <a:r>
              <a:rPr lang="en-US" sz="1800" dirty="0" smtClean="0"/>
              <a:t>)</a:t>
            </a:r>
            <a:endParaRPr lang="en-US" dirty="0" smtClean="0"/>
          </a:p>
          <a:p>
            <a:pPr lvl="2"/>
            <a:r>
              <a:rPr lang="en-US" sz="1800" dirty="0" smtClean="0"/>
              <a:t>Search for ECO-Gas and new materials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3568" y="3371513"/>
            <a:ext cx="417646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latin typeface="Arial"/>
                <a:cs typeface="Arial"/>
              </a:rPr>
              <a:t>LNF staff</a:t>
            </a:r>
          </a:p>
          <a:p>
            <a:pPr lvl="1">
              <a:buFont typeface="Courier New"/>
              <a:buChar char="o"/>
            </a:pPr>
            <a:r>
              <a:rPr lang="en-US" sz="1400" dirty="0" smtClean="0">
                <a:latin typeface="Arial"/>
                <a:cs typeface="Arial"/>
              </a:rPr>
              <a:t>Benussi L. 100% LNF </a:t>
            </a:r>
          </a:p>
          <a:p>
            <a:pPr lvl="1">
              <a:buFont typeface="Courier New"/>
              <a:buChar char="o"/>
            </a:pPr>
            <a:r>
              <a:rPr lang="en-US" sz="1400" dirty="0" err="1" smtClean="0">
                <a:latin typeface="Arial"/>
                <a:cs typeface="Arial"/>
              </a:rPr>
              <a:t>Bianco</a:t>
            </a:r>
            <a:r>
              <a:rPr lang="en-US" sz="1400" dirty="0" smtClean="0">
                <a:latin typeface="Arial"/>
                <a:cs typeface="Arial"/>
              </a:rPr>
              <a:t> S. 100% LNF</a:t>
            </a:r>
          </a:p>
          <a:p>
            <a:pPr lvl="1">
              <a:buFont typeface="Courier New"/>
              <a:buChar char="o"/>
            </a:pPr>
            <a:r>
              <a:rPr lang="en-US" sz="1400" dirty="0" smtClean="0">
                <a:latin typeface="Arial"/>
                <a:cs typeface="Arial"/>
              </a:rPr>
              <a:t>Muhammad S. 100% LNF PhD Student</a:t>
            </a:r>
          </a:p>
          <a:p>
            <a:pPr lvl="1">
              <a:buFont typeface="Courier New"/>
              <a:buChar char="o"/>
            </a:pPr>
            <a:r>
              <a:rPr lang="en-US" sz="1400" dirty="0" err="1"/>
              <a:t>Raffone</a:t>
            </a:r>
            <a:r>
              <a:rPr lang="en-US" sz="1400" dirty="0"/>
              <a:t> G. 50% </a:t>
            </a:r>
            <a:r>
              <a:rPr lang="en-US" sz="1400" dirty="0" smtClean="0"/>
              <a:t>LNF</a:t>
            </a:r>
            <a:endParaRPr lang="en-US" sz="1400" dirty="0" smtClean="0">
              <a:latin typeface="Arial"/>
              <a:cs typeface="Arial"/>
            </a:endParaRPr>
          </a:p>
          <a:p>
            <a:pPr lvl="1">
              <a:buFont typeface="Courier New"/>
              <a:buChar char="o"/>
            </a:pPr>
            <a:r>
              <a:rPr lang="en-US" sz="1400" dirty="0" smtClean="0">
                <a:latin typeface="Arial"/>
                <a:cs typeface="Arial"/>
              </a:rPr>
              <a:t>Piccolo D. 100% LNF </a:t>
            </a:r>
          </a:p>
          <a:p>
            <a:pPr lvl="1">
              <a:buFont typeface="Courier New"/>
              <a:buChar char="o"/>
            </a:pPr>
            <a:r>
              <a:rPr lang="en-US" sz="1400" dirty="0" smtClean="0">
                <a:latin typeface="Arial"/>
                <a:cs typeface="Arial"/>
              </a:rPr>
              <a:t>Primavera F. 100% </a:t>
            </a:r>
            <a:r>
              <a:rPr lang="en-US" sz="1400" dirty="0" smtClean="0">
                <a:latin typeface="Arial"/>
                <a:cs typeface="Arial"/>
              </a:rPr>
              <a:t>LNF</a:t>
            </a:r>
            <a:endParaRPr lang="en-US" sz="1400" dirty="0" smtClean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6056" y="3356992"/>
            <a:ext cx="338437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b="1" dirty="0" smtClean="0"/>
              <a:t>Associated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400" dirty="0" err="1" smtClean="0"/>
              <a:t>Ferrini</a:t>
            </a:r>
            <a:r>
              <a:rPr lang="en-US" sz="1400" dirty="0" smtClean="0"/>
              <a:t> M. </a:t>
            </a:r>
            <a:r>
              <a:rPr lang="en-US" sz="1400" dirty="0"/>
              <a:t>80% Roma1 </a:t>
            </a:r>
            <a:r>
              <a:rPr lang="en-US" sz="1400" dirty="0" smtClean="0"/>
              <a:t>Univ.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400" dirty="0" err="1" smtClean="0"/>
              <a:t>Saviano</a:t>
            </a:r>
            <a:r>
              <a:rPr lang="en-US" sz="1400" dirty="0" smtClean="0"/>
              <a:t> </a:t>
            </a:r>
            <a:r>
              <a:rPr lang="en-US" sz="1400" dirty="0"/>
              <a:t>G. 90% Roma1 </a:t>
            </a:r>
            <a:r>
              <a:rPr lang="en-US" sz="1400" dirty="0" err="1" smtClean="0"/>
              <a:t>Univ.Materials</a:t>
            </a:r>
            <a:r>
              <a:rPr lang="en-US" sz="1400" dirty="0" smtClean="0"/>
              <a:t> </a:t>
            </a:r>
            <a:r>
              <a:rPr lang="en-US" sz="1400" dirty="0" err="1" smtClean="0"/>
              <a:t>Eng</a:t>
            </a:r>
            <a:endParaRPr lang="en-US" sz="1400" dirty="0" smtClean="0"/>
          </a:p>
          <a:p>
            <a:pPr marL="742950" lvl="1" indent="-285750">
              <a:buFont typeface="Courier New"/>
              <a:buChar char="o"/>
            </a:pPr>
            <a:r>
              <a:rPr lang="en-US" sz="1400" dirty="0" err="1">
                <a:latin typeface="Arial"/>
                <a:cs typeface="Arial"/>
              </a:rPr>
              <a:t>Parvis</a:t>
            </a:r>
            <a:r>
              <a:rPr lang="en-US" sz="1400" dirty="0">
                <a:latin typeface="Arial"/>
                <a:cs typeface="Arial"/>
              </a:rPr>
              <a:t> M. 100% </a:t>
            </a:r>
            <a:r>
              <a:rPr lang="en-US" sz="1400" dirty="0" err="1" smtClean="0">
                <a:latin typeface="Arial"/>
                <a:cs typeface="Arial"/>
              </a:rPr>
              <a:t>Poli</a:t>
            </a:r>
            <a:r>
              <a:rPr lang="en-US" sz="1400" dirty="0" smtClean="0">
                <a:latin typeface="Arial"/>
                <a:cs typeface="Arial"/>
              </a:rPr>
              <a:t> Torino Chem. Eng.</a:t>
            </a:r>
            <a:endParaRPr lang="en-US" sz="1400" dirty="0">
              <a:latin typeface="Arial"/>
              <a:cs typeface="Arial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400" dirty="0" err="1">
                <a:latin typeface="Arial"/>
                <a:cs typeface="Arial"/>
              </a:rPr>
              <a:t>Caponero</a:t>
            </a:r>
            <a:r>
              <a:rPr lang="en-US" sz="1400" dirty="0">
                <a:latin typeface="Arial"/>
                <a:cs typeface="Arial"/>
              </a:rPr>
              <a:t> M. 70% </a:t>
            </a:r>
            <a:r>
              <a:rPr lang="en-US" sz="1400" dirty="0" smtClean="0">
                <a:latin typeface="Arial"/>
                <a:cs typeface="Arial"/>
              </a:rPr>
              <a:t>ENEA </a:t>
            </a:r>
            <a:r>
              <a:rPr lang="en-US" sz="1400" dirty="0" err="1" smtClean="0">
                <a:latin typeface="Arial"/>
                <a:cs typeface="Arial"/>
              </a:rPr>
              <a:t>Frascati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Optoelectornics</a:t>
            </a:r>
            <a:endParaRPr lang="en-US" sz="1400" dirty="0">
              <a:latin typeface="Arial"/>
              <a:cs typeface="Arial"/>
            </a:endParaRPr>
          </a:p>
          <a:p>
            <a:pPr lvl="1"/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b="1" dirty="0" smtClean="0"/>
              <a:t>Technicians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400" dirty="0" err="1" smtClean="0"/>
              <a:t>Passamonti</a:t>
            </a:r>
            <a:r>
              <a:rPr lang="en-US" sz="1400" dirty="0" smtClean="0"/>
              <a:t> L 50% LNF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400" dirty="0" err="1" smtClean="0"/>
              <a:t>Pierluigi</a:t>
            </a:r>
            <a:r>
              <a:rPr lang="en-US" sz="1400" dirty="0" smtClean="0"/>
              <a:t> D. 50% LNF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400" dirty="0" smtClean="0"/>
              <a:t>Russo A.  50% LNF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5517232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group grows by two FTE with respect to 2014. One FTE (F.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rimavera) focused on Z’ analysis.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70384" cy="288032"/>
          </a:xfrm>
        </p:spPr>
        <p:txBody>
          <a:bodyPr/>
          <a:lstStyle/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smtClean="0"/>
              <a:t>L. Benussi  - 50th LNF Scientific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17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General issues</a:t>
            </a:r>
            <a:endParaRPr lang="en-US" sz="2000" dirty="0"/>
          </a:p>
          <a:p>
            <a:r>
              <a:rPr lang="en-US" sz="2000" dirty="0" smtClean="0"/>
              <a:t>We are looking for an eco-gas component to replace R134a and eventually SF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 with performance similar to present RPC and GEM system and working if possible with the same front end electronics</a:t>
            </a:r>
          </a:p>
          <a:p>
            <a:pPr lvl="1"/>
            <a:r>
              <a:rPr lang="en-US" sz="2000" dirty="0" smtClean="0"/>
              <a:t>FEB threshold ~150 </a:t>
            </a:r>
            <a:r>
              <a:rPr lang="en-US" sz="2000" dirty="0" err="1" smtClean="0"/>
              <a:t>fC</a:t>
            </a:r>
            <a:endParaRPr lang="en-US" sz="2000" dirty="0" smtClean="0"/>
          </a:p>
          <a:p>
            <a:pPr lvl="1"/>
            <a:r>
              <a:rPr lang="en-US" sz="2000" dirty="0" smtClean="0"/>
              <a:t>Total charge per hit ~30pC (imply ~1.5 </a:t>
            </a:r>
            <a:r>
              <a:rPr lang="en-US" sz="2000" dirty="0" err="1" smtClean="0"/>
              <a:t>pC</a:t>
            </a:r>
            <a:r>
              <a:rPr lang="en-US" sz="2000" dirty="0" smtClean="0"/>
              <a:t> induced charge)</a:t>
            </a:r>
          </a:p>
          <a:p>
            <a:pPr lvl="1"/>
            <a:r>
              <a:rPr lang="en-US" sz="2000" dirty="0" smtClean="0"/>
              <a:t>Cluster size ~2</a:t>
            </a:r>
          </a:p>
          <a:p>
            <a:r>
              <a:rPr lang="en-US" sz="2000" dirty="0" smtClean="0"/>
              <a:t>Identified Gas components</a:t>
            </a:r>
          </a:p>
          <a:p>
            <a:pPr lvl="1"/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</a:p>
          <a:p>
            <a:pPr lvl="1"/>
            <a:r>
              <a:rPr lang="en-US" sz="2000" dirty="0" smtClean="0"/>
              <a:t>HFO1234ze </a:t>
            </a:r>
            <a:r>
              <a:rPr lang="en-US" sz="2000" i="1" dirty="0" err="1" smtClean="0"/>
              <a:t>tetrafluoreprophene</a:t>
            </a:r>
            <a:endParaRPr lang="en-US" sz="2000" i="1" dirty="0" smtClean="0"/>
          </a:p>
          <a:p>
            <a:pPr lvl="1"/>
            <a:r>
              <a:rPr lang="en-US" sz="2000" dirty="0" smtClean="0"/>
              <a:t>HFO1234yf (warning HMIS =2 moderate flammability)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467544" y="4797152"/>
            <a:ext cx="828092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/>
          </a:p>
          <a:p>
            <a:r>
              <a:rPr lang="en-US" sz="1200" dirty="0" smtClean="0"/>
              <a:t>Ref: </a:t>
            </a:r>
          </a:p>
          <a:p>
            <a:r>
              <a:rPr lang="nb-NO" sz="1200" dirty="0" smtClean="0">
                <a:solidFill>
                  <a:srgbClr val="000000"/>
                </a:solidFill>
              </a:rPr>
              <a:t>L</a:t>
            </a:r>
            <a:r>
              <a:rPr lang="nb-NO" sz="1200" dirty="0">
                <a:solidFill>
                  <a:srgbClr val="000000"/>
                </a:solidFill>
              </a:rPr>
              <a:t>. </a:t>
            </a:r>
            <a:r>
              <a:rPr lang="nb-NO" sz="1200" dirty="0" smtClean="0">
                <a:solidFill>
                  <a:srgbClr val="000000"/>
                </a:solidFill>
              </a:rPr>
              <a:t>Benussi</a:t>
            </a:r>
            <a:r>
              <a:rPr lang="nb-NO" sz="1200" i="1" dirty="0">
                <a:solidFill>
                  <a:srgbClr val="000000"/>
                </a:solidFill>
              </a:rPr>
              <a:t> </a:t>
            </a:r>
            <a:r>
              <a:rPr lang="nb-NO" sz="1200" i="1" dirty="0" smtClean="0">
                <a:solidFill>
                  <a:srgbClr val="000000"/>
                </a:solidFill>
              </a:rPr>
              <a:t>et al.</a:t>
            </a:r>
            <a:endParaRPr lang="nb-NO" sz="1200" i="1" dirty="0">
              <a:solidFill>
                <a:srgbClr val="000000"/>
              </a:solidFill>
            </a:endParaRPr>
          </a:p>
          <a:p>
            <a:r>
              <a:rPr lang="en-US" sz="1200" dirty="0" smtClean="0"/>
              <a:t>A </a:t>
            </a:r>
            <a:r>
              <a:rPr lang="en-US" sz="1200" dirty="0"/>
              <a:t>study of HFO-1234ze (1,3,3,3-Tetrafluoropropene) as an eco-friendly replacement in RPC </a:t>
            </a:r>
            <a:r>
              <a:rPr lang="en-US" sz="1200" dirty="0" smtClean="0"/>
              <a:t>detectors</a:t>
            </a:r>
          </a:p>
          <a:p>
            <a:r>
              <a:rPr lang="en-US" sz="1200" dirty="0" smtClean="0"/>
              <a:t>E-Print: arXiv</a:t>
            </a:r>
            <a:r>
              <a:rPr lang="en-US" sz="1200" dirty="0"/>
              <a:t>-1505.01648 </a:t>
            </a:r>
            <a:endParaRPr lang="en-US" sz="1200" dirty="0">
              <a:hlinkClick r:id="rId2"/>
            </a:endParaRPr>
          </a:p>
          <a:p>
            <a:endParaRPr lang="en-US" sz="1200" dirty="0"/>
          </a:p>
          <a:p>
            <a:r>
              <a:rPr lang="nb-NO" sz="1200" dirty="0" smtClean="0">
                <a:solidFill>
                  <a:srgbClr val="000000"/>
                </a:solidFill>
              </a:rPr>
              <a:t>L</a:t>
            </a:r>
            <a:r>
              <a:rPr lang="nb-NO" sz="1200" dirty="0">
                <a:solidFill>
                  <a:srgbClr val="000000"/>
                </a:solidFill>
              </a:rPr>
              <a:t>. </a:t>
            </a:r>
            <a:r>
              <a:rPr lang="nb-NO" sz="1200" dirty="0" smtClean="0">
                <a:solidFill>
                  <a:srgbClr val="000000"/>
                </a:solidFill>
              </a:rPr>
              <a:t>Benussi </a:t>
            </a:r>
            <a:r>
              <a:rPr lang="nb-NO" sz="1200" i="1" dirty="0" smtClean="0">
                <a:solidFill>
                  <a:srgbClr val="000000"/>
                </a:solidFill>
              </a:rPr>
              <a:t>et al.</a:t>
            </a:r>
            <a:endParaRPr lang="nb-NO" sz="1200" i="1" dirty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Properties </a:t>
            </a:r>
            <a:r>
              <a:rPr lang="en-US" sz="1200" dirty="0">
                <a:solidFill>
                  <a:srgbClr val="000000"/>
                </a:solidFill>
              </a:rPr>
              <a:t>of potential eco-friendly gas replacements for particle detectors in high-energy physics </a:t>
            </a:r>
          </a:p>
          <a:p>
            <a:r>
              <a:rPr lang="de-DE" sz="1200" dirty="0" err="1" smtClean="0">
                <a:solidFill>
                  <a:srgbClr val="000000"/>
                </a:solidFill>
              </a:rPr>
              <a:t>e</a:t>
            </a:r>
            <a:r>
              <a:rPr lang="de-DE" sz="1200" dirty="0">
                <a:solidFill>
                  <a:srgbClr val="000000"/>
                </a:solidFill>
              </a:rPr>
              <a:t>-Print: arXiv:</a:t>
            </a:r>
            <a:r>
              <a:rPr lang="de-DE" sz="1200" dirty="0" smtClean="0">
                <a:solidFill>
                  <a:srgbClr val="000000"/>
                </a:solidFill>
              </a:rPr>
              <a:t>1505.00701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7974" y="0"/>
            <a:ext cx="47914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R&amp;D phase2: </a:t>
            </a:r>
          </a:p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Eco-friendly </a:t>
            </a:r>
            <a:r>
              <a:rPr lang="en-US" sz="3200" dirty="0">
                <a:solidFill>
                  <a:schemeClr val="tx2"/>
                </a:solidFill>
              </a:rPr>
              <a:t>gas </a:t>
            </a:r>
            <a:r>
              <a:rPr lang="en-US" sz="3200" dirty="0" smtClean="0">
                <a:solidFill>
                  <a:schemeClr val="tx2"/>
                </a:solidFill>
              </a:rPr>
              <a:t>mixtures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70384" cy="288032"/>
          </a:xfrm>
        </p:spPr>
        <p:txBody>
          <a:bodyPr/>
          <a:lstStyle/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smtClean="0"/>
              <a:t>L. Benussi  - 50th LNF Scientific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1524001" y="0"/>
            <a:ext cx="67818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000" dirty="0" smtClean="0">
                <a:solidFill>
                  <a:srgbClr val="1F497D"/>
                </a:solidFill>
                <a:latin typeface="+mj-lt"/>
              </a:rPr>
              <a:t>Common R&amp;D with ATLAS</a:t>
            </a:r>
          </a:p>
        </p:txBody>
      </p:sp>
      <p:pic>
        <p:nvPicPr>
          <p:cNvPr id="5" name="Immagine 4" descr="CMS_logo_co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35466" y="-27385"/>
            <a:ext cx="790099" cy="788099"/>
          </a:xfrm>
          <a:prstGeom prst="rect">
            <a:avLst/>
          </a:prstGeom>
        </p:spPr>
      </p:pic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9F789D-9B0F-5845-AC99-603B234A55DB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268" y="908720"/>
            <a:ext cx="8229600" cy="49685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 common R&amp;D (ATLAS+CMS) has been funded by INFN on this subject. LNF has a major role with the responsibility this task for the CMS RPC and GEM.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Testing HFO 1234ze/</a:t>
            </a:r>
            <a:r>
              <a:rPr lang="en-US" sz="2400" dirty="0" err="1" smtClean="0">
                <a:solidFill>
                  <a:srgbClr val="000000"/>
                </a:solidFill>
              </a:rPr>
              <a:t>Ar</a:t>
            </a:r>
            <a:r>
              <a:rPr lang="en-US" sz="2400" dirty="0" smtClean="0">
                <a:solidFill>
                  <a:srgbClr val="000000"/>
                </a:solidFill>
              </a:rPr>
              <a:t> eco-friendly gas mixtures 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1" name="Immagin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104" r="11317"/>
          <a:stretch/>
        </p:blipFill>
        <p:spPr>
          <a:xfrm>
            <a:off x="4688700" y="2859073"/>
            <a:ext cx="4275787" cy="280217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5816885" y="3219160"/>
            <a:ext cx="0" cy="21882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60854" y="3222019"/>
            <a:ext cx="0" cy="21882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514734" y="3219160"/>
            <a:ext cx="0" cy="21882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4049" y="5724128"/>
            <a:ext cx="3960440" cy="5847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Thanks to Barbara </a:t>
            </a:r>
            <a:r>
              <a:rPr lang="en-US" dirty="0" err="1" smtClean="0">
                <a:solidFill>
                  <a:srgbClr val="0070C0"/>
                </a:solidFill>
              </a:rPr>
              <a:t>Liberti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Univ. Roma Tor </a:t>
            </a:r>
            <a:r>
              <a:rPr lang="en-US" sz="1400" dirty="0" err="1" smtClean="0">
                <a:solidFill>
                  <a:srgbClr val="0070C0"/>
                </a:solidFill>
              </a:rPr>
              <a:t>Vergata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92" y="2852936"/>
            <a:ext cx="4482908" cy="30360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0540" y="5888980"/>
            <a:ext cx="40774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LNF measurements: D. Piccolo et al.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242088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rgbClr val="000000"/>
                </a:solidFill>
              </a:rPr>
              <a:t>L. </a:t>
            </a:r>
            <a:r>
              <a:rPr lang="nb-NO" sz="1200" dirty="0" smtClean="0">
                <a:solidFill>
                  <a:srgbClr val="000000"/>
                </a:solidFill>
              </a:rPr>
              <a:t>Benussi </a:t>
            </a:r>
            <a:r>
              <a:rPr lang="nb-NO" sz="1200" i="1" dirty="0" smtClean="0">
                <a:solidFill>
                  <a:srgbClr val="000000"/>
                </a:solidFill>
              </a:rPr>
              <a:t>et al.,</a:t>
            </a:r>
            <a:endParaRPr lang="nb-NO" sz="1200" i="1" dirty="0">
              <a:solidFill>
                <a:srgbClr val="000000"/>
              </a:solidFill>
            </a:endParaRPr>
          </a:p>
          <a:p>
            <a:r>
              <a:rPr lang="en-US" sz="1200" dirty="0"/>
              <a:t>A study of HFO-1234ze (1,3,3,3-Tetrafluoropropene) as an eco-friendly replacement in RPC detectors</a:t>
            </a:r>
          </a:p>
          <a:p>
            <a:r>
              <a:rPr lang="en-US" sz="1200" dirty="0"/>
              <a:t>E-Print: arXiv-1505.01648 </a:t>
            </a:r>
            <a:endParaRPr lang="en-US" sz="1200" dirty="0">
              <a:hlinkClick r:id="rId6"/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8748464" y="6597352"/>
            <a:ext cx="370384" cy="288032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smtClean="0"/>
              <a:t>L. Benussi  - 50th LNF Scientific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Material Studies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304800" y="1412776"/>
            <a:ext cx="8610600" cy="4530824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Once identified a good candidate we have to study chemical compatibility with RPC and GEM material.</a:t>
            </a:r>
          </a:p>
          <a:p>
            <a:r>
              <a:rPr lang="en-US" sz="2000" dirty="0"/>
              <a:t>The strategy followed is two-fold, namely a static and a dynamic search. </a:t>
            </a:r>
          </a:p>
          <a:p>
            <a:pPr lvl="1"/>
            <a:r>
              <a:rPr lang="en-US" sz="2000" dirty="0"/>
              <a:t>The static search is performed by comparing materials properties (by means of SEM-EDS, XPS, XRD, FTIR analyses) before and after exposure to candidate </a:t>
            </a:r>
            <a:r>
              <a:rPr lang="en-US" sz="2000" dirty="0" err="1"/>
              <a:t>ecogases</a:t>
            </a:r>
            <a:r>
              <a:rPr lang="en-US" sz="2000" dirty="0"/>
              <a:t> in standard operating conditions.</a:t>
            </a:r>
          </a:p>
          <a:p>
            <a:pPr lvl="1"/>
            <a:r>
              <a:rPr lang="en-US" sz="2000" dirty="0"/>
              <a:t>The dynamic search consists of sampling and analysis (mass </a:t>
            </a:r>
            <a:r>
              <a:rPr lang="en-US" sz="2000" dirty="0" err="1"/>
              <a:t>spectrography</a:t>
            </a:r>
            <a:r>
              <a:rPr lang="en-US" sz="2000" dirty="0"/>
              <a:t>, F- </a:t>
            </a:r>
            <a:r>
              <a:rPr lang="en-US" sz="2000" dirty="0" smtClean="0"/>
              <a:t>and </a:t>
            </a:r>
            <a:r>
              <a:rPr lang="en-US" sz="2000" dirty="0" err="1" smtClean="0"/>
              <a:t>Cl</a:t>
            </a:r>
            <a:r>
              <a:rPr lang="en-US" sz="2000" dirty="0"/>
              <a:t>- sensors) of candidate </a:t>
            </a:r>
            <a:r>
              <a:rPr lang="en-US" sz="2000" dirty="0" err="1"/>
              <a:t>ecogases</a:t>
            </a:r>
            <a:r>
              <a:rPr lang="en-US" sz="2000" dirty="0"/>
              <a:t> as exhausted by detectors after operation in electric fields and </a:t>
            </a:r>
            <a:r>
              <a:rPr lang="en-US" sz="2000" dirty="0" smtClean="0"/>
              <a:t>irradiation conditions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/>
              <a:t>A</a:t>
            </a:r>
            <a:r>
              <a:rPr lang="en-US" sz="2000" dirty="0" smtClean="0"/>
              <a:t>ctivity </a:t>
            </a:r>
            <a:r>
              <a:rPr lang="en-US" sz="2000" dirty="0"/>
              <a:t>coordinated by Associates engineers of ENEA</a:t>
            </a:r>
            <a:r>
              <a:rPr lang="en-US" sz="2000" dirty="0" smtClean="0"/>
              <a:t>, </a:t>
            </a:r>
            <a:r>
              <a:rPr lang="en-US" sz="2000" dirty="0" err="1" smtClean="0"/>
              <a:t>Sapienza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 err="1"/>
              <a:t>Politecnico</a:t>
            </a:r>
            <a:r>
              <a:rPr lang="en-US" sz="2000" dirty="0"/>
              <a:t> </a:t>
            </a:r>
            <a:r>
              <a:rPr lang="en-US" sz="2000" dirty="0" smtClean="0"/>
              <a:t>Torino</a:t>
            </a:r>
          </a:p>
          <a:p>
            <a:r>
              <a:rPr lang="en-US" sz="2000" dirty="0">
                <a:solidFill>
                  <a:schemeClr val="tx2"/>
                </a:solidFill>
              </a:rPr>
              <a:t>Joint ATLAS-CMS phase 2 R&amp;</a:t>
            </a:r>
            <a:r>
              <a:rPr lang="en-US" sz="2000" dirty="0" smtClean="0">
                <a:solidFill>
                  <a:schemeClr val="tx2"/>
                </a:solidFill>
              </a:rPr>
              <a:t>D approved and financed by INFN</a:t>
            </a:r>
            <a:endParaRPr lang="en-US" sz="2000" dirty="0" smtClean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70384" cy="288032"/>
          </a:xfrm>
        </p:spPr>
        <p:txBody>
          <a:bodyPr/>
          <a:lstStyle/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smtClean="0"/>
              <a:t>L. Benussi  - 50th LNF Scientific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sz="2800" dirty="0" smtClean="0"/>
              <a:t>The group has grown in size</a:t>
            </a:r>
          </a:p>
          <a:p>
            <a:r>
              <a:rPr lang="en-US" sz="2800" dirty="0" smtClean="0"/>
              <a:t>CMS </a:t>
            </a:r>
            <a:r>
              <a:rPr lang="en-US" sz="2800" dirty="0" err="1" smtClean="0"/>
              <a:t>Frascati</a:t>
            </a:r>
            <a:r>
              <a:rPr lang="en-US" sz="2800" dirty="0" smtClean="0"/>
              <a:t> group has past experience in experiment construction and QC</a:t>
            </a:r>
            <a:endParaRPr lang="en-US" sz="2800" dirty="0"/>
          </a:p>
          <a:p>
            <a:r>
              <a:rPr lang="en-US" sz="2800" dirty="0"/>
              <a:t> </a:t>
            </a:r>
            <a:r>
              <a:rPr lang="en-US" sz="2800" dirty="0" smtClean="0"/>
              <a:t>Relevant contribution to R&amp;D in progress  for </a:t>
            </a:r>
            <a:r>
              <a:rPr lang="en-US" sz="2800" dirty="0" err="1" smtClean="0"/>
              <a:t>Muon</a:t>
            </a:r>
            <a:r>
              <a:rPr lang="en-US" sz="2800" dirty="0"/>
              <a:t> </a:t>
            </a:r>
            <a:r>
              <a:rPr lang="en-US" sz="2800" dirty="0" smtClean="0"/>
              <a:t>upgrade </a:t>
            </a:r>
          </a:p>
          <a:p>
            <a:r>
              <a:rPr lang="en-US" sz="2800" dirty="0" smtClean="0"/>
              <a:t>Both construction plan and R&amp;D plan fit well with the group size and skills</a:t>
            </a:r>
          </a:p>
          <a:p>
            <a:r>
              <a:rPr lang="en-US" sz="2800" dirty="0" smtClean="0"/>
              <a:t>R&amp;D and Construction timelines well </a:t>
            </a:r>
            <a:r>
              <a:rPr lang="en-US" sz="2800" dirty="0" err="1" smtClean="0"/>
              <a:t>syncrhonized</a:t>
            </a:r>
            <a:endParaRPr lang="en-US" sz="2800" dirty="0" smtClean="0"/>
          </a:p>
          <a:p>
            <a:r>
              <a:rPr lang="en-US" sz="2800" dirty="0" smtClean="0"/>
              <a:t>New resources are also </a:t>
            </a:r>
            <a:r>
              <a:rPr lang="en-US" sz="2800" smtClean="0"/>
              <a:t>contributing to simulation </a:t>
            </a:r>
            <a:r>
              <a:rPr lang="en-US" sz="2800" dirty="0" smtClean="0"/>
              <a:t>for </a:t>
            </a:r>
            <a:r>
              <a:rPr lang="en-US" sz="2800" dirty="0" err="1"/>
              <a:t>M</a:t>
            </a:r>
            <a:r>
              <a:rPr lang="en-US" sz="2800" dirty="0" err="1" smtClean="0"/>
              <a:t>uon</a:t>
            </a:r>
            <a:r>
              <a:rPr lang="en-US" sz="2800" dirty="0" smtClean="0"/>
              <a:t> upgrade studies 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smtClean="0"/>
              <a:t>L. Benussi  - 50th LNF Scientific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5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2015 References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4525963"/>
          </a:xfrm>
        </p:spPr>
        <p:txBody>
          <a:bodyPr/>
          <a:lstStyle/>
          <a:p>
            <a:r>
              <a:rPr lang="en-US" sz="1200" b="1" dirty="0" smtClean="0"/>
              <a:t>Fiber </a:t>
            </a:r>
            <a:r>
              <a:rPr lang="en-US" sz="1200" b="1" dirty="0"/>
              <a:t>Bragg grating sensors for deformation monitoring of GEM foils in HEP detectors 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nb-NO" sz="1200" dirty="0" smtClean="0"/>
              <a:t>L</a:t>
            </a:r>
            <a:r>
              <a:rPr lang="nb-NO" sz="1200" dirty="0"/>
              <a:t>. Benussi</a:t>
            </a:r>
            <a:r>
              <a:rPr lang="nb-NO" sz="1200" i="1" dirty="0"/>
              <a:t> et al</a:t>
            </a:r>
            <a:r>
              <a:rPr lang="nb-NO" sz="1200" i="1" dirty="0" smtClean="0"/>
              <a:t>. </a:t>
            </a:r>
            <a:r>
              <a:rPr lang="en-US" sz="1200" dirty="0" smtClean="0"/>
              <a:t>Published </a:t>
            </a:r>
            <a:r>
              <a:rPr lang="en-US" sz="1200" dirty="0"/>
              <a:t>in </a:t>
            </a:r>
            <a:r>
              <a:rPr lang="en-US" sz="1200" b="1" dirty="0"/>
              <a:t>IEEE </a:t>
            </a:r>
            <a:r>
              <a:rPr lang="en-US" sz="1200" b="1" dirty="0" err="1"/>
              <a:t>Nucl.Sci.Symp.Conf.Rec</a:t>
            </a:r>
            <a:r>
              <a:rPr lang="en-US" sz="1200" b="1" dirty="0"/>
              <a:t>. </a:t>
            </a:r>
            <a:r>
              <a:rPr lang="en-US" sz="1200" b="1" dirty="0" smtClean="0"/>
              <a:t>2015</a:t>
            </a:r>
            <a:endParaRPr lang="sk-SK" sz="1200" b="1" dirty="0" smtClean="0"/>
          </a:p>
          <a:p>
            <a:endParaRPr lang="sk-SK" sz="1200" b="1" dirty="0" smtClean="0"/>
          </a:p>
          <a:p>
            <a:r>
              <a:rPr lang="sk-SK" sz="1200" b="1" dirty="0" smtClean="0"/>
              <a:t>A </a:t>
            </a:r>
            <a:r>
              <a:rPr lang="sk-SK" sz="1200" b="1" dirty="0"/>
              <a:t>study of HFO-1234ze (1,3,3,3-Tetrafluoropropene) as an eco-friendly replacement in RPC detectors</a:t>
            </a:r>
            <a:r>
              <a:rPr lang="sk-SK" sz="1200" dirty="0"/>
              <a:t> </a:t>
            </a:r>
            <a:r>
              <a:rPr lang="sk-SK" sz="1200" dirty="0" smtClean="0"/>
              <a:t> </a:t>
            </a:r>
            <a:br>
              <a:rPr lang="sk-SK" sz="1200" dirty="0" smtClean="0"/>
            </a:br>
            <a:r>
              <a:rPr lang="nb-NO" sz="1200" dirty="0" smtClean="0"/>
              <a:t>L</a:t>
            </a:r>
            <a:r>
              <a:rPr lang="nb-NO" sz="1200" dirty="0"/>
              <a:t>. Benussi</a:t>
            </a:r>
            <a:r>
              <a:rPr lang="nb-NO" sz="1200" i="1" dirty="0"/>
              <a:t> et al</a:t>
            </a:r>
            <a:r>
              <a:rPr lang="nb-NO" sz="1200" i="1" dirty="0" smtClean="0"/>
              <a:t>. </a:t>
            </a:r>
            <a:r>
              <a:rPr lang="sk-SK" sz="1200" dirty="0" smtClean="0"/>
              <a:t>e</a:t>
            </a:r>
            <a:r>
              <a:rPr lang="sk-SK" sz="1200" dirty="0"/>
              <a:t>-Print: </a:t>
            </a:r>
            <a:r>
              <a:rPr lang="sk-SK" sz="1200" b="1" u="sng" dirty="0"/>
              <a:t>arXiv:</a:t>
            </a:r>
            <a:r>
              <a:rPr lang="sk-SK" sz="1200" b="1" u="sng" dirty="0" smtClean="0"/>
              <a:t>1505.01648</a:t>
            </a:r>
            <a:endParaRPr lang="sk-SK" sz="1200" dirty="0"/>
          </a:p>
          <a:p>
            <a:endParaRPr lang="sk-SK" sz="1200" b="1" dirty="0" smtClean="0"/>
          </a:p>
          <a:p>
            <a:r>
              <a:rPr lang="sk-SK" sz="1200" b="1" dirty="0" smtClean="0"/>
              <a:t>Properties </a:t>
            </a:r>
            <a:r>
              <a:rPr lang="sk-SK" sz="1200" b="1" dirty="0"/>
              <a:t>of potential eco-friendly gas replacements for particle detectors in high-energy physics</a:t>
            </a:r>
            <a:r>
              <a:rPr lang="sk-SK" sz="1200" dirty="0"/>
              <a:t> </a:t>
            </a:r>
            <a:r>
              <a:rPr lang="sk-SK" sz="1200" dirty="0" smtClean="0"/>
              <a:t> </a:t>
            </a:r>
            <a:br>
              <a:rPr lang="sk-SK" sz="1200" dirty="0" smtClean="0"/>
            </a:br>
            <a:r>
              <a:rPr lang="nb-NO" sz="1200" dirty="0" smtClean="0"/>
              <a:t>L</a:t>
            </a:r>
            <a:r>
              <a:rPr lang="nb-NO" sz="1200" dirty="0"/>
              <a:t>. </a:t>
            </a:r>
            <a:r>
              <a:rPr lang="nb-NO" sz="1200" dirty="0" smtClean="0"/>
              <a:t>Benussi</a:t>
            </a:r>
            <a:r>
              <a:rPr lang="nb-NO" sz="1200" i="1" dirty="0"/>
              <a:t> </a:t>
            </a:r>
            <a:r>
              <a:rPr lang="nb-NO" sz="1200" i="1" dirty="0" smtClean="0"/>
              <a:t>et </a:t>
            </a:r>
            <a:r>
              <a:rPr lang="nb-NO" sz="1200" i="1" dirty="0"/>
              <a:t>al.. May 4, 2015. 38 pp. </a:t>
            </a:r>
            <a:r>
              <a:rPr lang="de-DE" sz="1200" dirty="0" err="1" smtClean="0"/>
              <a:t>e</a:t>
            </a:r>
            <a:r>
              <a:rPr lang="de-DE" sz="1200" dirty="0"/>
              <a:t>-Print: </a:t>
            </a:r>
            <a:r>
              <a:rPr lang="de-DE" sz="1200" b="1" u="sng" dirty="0"/>
              <a:t>arXiv:</a:t>
            </a:r>
            <a:r>
              <a:rPr lang="de-DE" sz="1200" b="1" u="sng" dirty="0" smtClean="0"/>
              <a:t>1505.00701</a:t>
            </a:r>
            <a:endParaRPr lang="de-DE" sz="1200" dirty="0"/>
          </a:p>
          <a:p>
            <a:endParaRPr lang="en-US" sz="1200" b="1" dirty="0" smtClean="0"/>
          </a:p>
          <a:p>
            <a:r>
              <a:rPr lang="en-US" sz="1200" b="1" dirty="0" smtClean="0"/>
              <a:t>A </a:t>
            </a:r>
            <a:r>
              <a:rPr lang="en-US" sz="1200" b="1" dirty="0"/>
              <a:t>novel application of Fiber Bragg Grating (FBG) sensors </a:t>
            </a:r>
            <a:r>
              <a:rPr lang="en-US" sz="1200" b="1" dirty="0" smtClean="0"/>
              <a:t>in MPGD </a:t>
            </a:r>
            <a:br>
              <a:rPr lang="en-US" sz="1200" b="1" dirty="0" smtClean="0"/>
            </a:br>
            <a:r>
              <a:rPr lang="en-US" sz="1200" dirty="0" smtClean="0"/>
              <a:t>presented by L. Benussi at MPGD Trieste 2015</a:t>
            </a:r>
            <a:endParaRPr lang="de-DE" sz="1200" dirty="0" smtClean="0"/>
          </a:p>
          <a:p>
            <a:endParaRPr lang="de-DE" sz="1200" b="1" dirty="0" smtClean="0"/>
          </a:p>
          <a:p>
            <a:r>
              <a:rPr lang="de-DE" sz="1200" b="1" dirty="0" err="1" smtClean="0"/>
              <a:t>Candidate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eco-friendly</a:t>
            </a:r>
            <a:r>
              <a:rPr lang="de-DE" sz="1200" b="1" dirty="0" smtClean="0"/>
              <a:t> gas </a:t>
            </a:r>
            <a:r>
              <a:rPr lang="de-DE" sz="1200" b="1" dirty="0" err="1" smtClean="0"/>
              <a:t>mixtures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for</a:t>
            </a:r>
            <a:r>
              <a:rPr lang="de-DE" sz="1200" b="1" dirty="0" smtClean="0"/>
              <a:t> MPGD </a:t>
            </a:r>
            <a:br>
              <a:rPr lang="de-DE" sz="1200" b="1" dirty="0" smtClean="0"/>
            </a:br>
            <a:r>
              <a:rPr lang="de-DE" sz="1200" dirty="0" err="1" smtClean="0"/>
              <a:t>presented</a:t>
            </a:r>
            <a:r>
              <a:rPr lang="de-DE" sz="1200" dirty="0" smtClean="0"/>
              <a:t> </a:t>
            </a:r>
            <a:r>
              <a:rPr lang="de-DE" sz="1200" dirty="0" err="1" smtClean="0"/>
              <a:t>by</a:t>
            </a:r>
            <a:r>
              <a:rPr lang="de-DE" sz="1200" dirty="0" smtClean="0"/>
              <a:t> G. </a:t>
            </a:r>
            <a:r>
              <a:rPr lang="de-DE" sz="1200" dirty="0" err="1" smtClean="0"/>
              <a:t>saviano</a:t>
            </a:r>
            <a:r>
              <a:rPr lang="de-DE" sz="1200" dirty="0" smtClean="0"/>
              <a:t> </a:t>
            </a:r>
            <a:r>
              <a:rPr lang="de-DE" sz="1200" dirty="0" err="1" smtClean="0"/>
              <a:t>at</a:t>
            </a:r>
            <a:r>
              <a:rPr lang="de-DE" sz="1200" dirty="0" smtClean="0"/>
              <a:t> MPGD </a:t>
            </a:r>
            <a:r>
              <a:rPr lang="de-DE" sz="1200" dirty="0" err="1" smtClean="0"/>
              <a:t>trieste</a:t>
            </a:r>
            <a:r>
              <a:rPr lang="de-DE" sz="1200" dirty="0" smtClean="0"/>
              <a:t> 2015</a:t>
            </a:r>
            <a:endParaRPr lang="de-DE" sz="1200" dirty="0"/>
          </a:p>
          <a:p>
            <a:endParaRPr lang="en-US" sz="1200" b="1" dirty="0" smtClean="0"/>
          </a:p>
          <a:p>
            <a:r>
              <a:rPr lang="en-US" sz="1200" b="1" dirty="0" smtClean="0"/>
              <a:t>Characterization of gem foils and materials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smtClean="0"/>
              <a:t>presented by S. Muhammad at MPGD </a:t>
            </a:r>
            <a:r>
              <a:rPr lang="en-US" sz="1200" dirty="0" err="1" smtClean="0"/>
              <a:t>trieste</a:t>
            </a:r>
            <a:r>
              <a:rPr lang="en-US" sz="1200" dirty="0" smtClean="0"/>
              <a:t> 2015</a:t>
            </a:r>
          </a:p>
          <a:p>
            <a:endParaRPr lang="en-US" sz="1200" b="1" dirty="0"/>
          </a:p>
          <a:p>
            <a:r>
              <a:rPr lang="en-US" sz="1200" b="1" dirty="0" smtClean="0"/>
              <a:t>Fiber </a:t>
            </a:r>
            <a:r>
              <a:rPr lang="en-US" sz="1200" b="1" dirty="0"/>
              <a:t>Bragg Grating sensors for deformation </a:t>
            </a:r>
            <a:r>
              <a:rPr lang="en-US" sz="1200" b="1" dirty="0" smtClean="0"/>
              <a:t>monitoring of </a:t>
            </a:r>
            <a:r>
              <a:rPr lang="en-US" sz="1200" b="1" dirty="0"/>
              <a:t>GEM foils in HEP </a:t>
            </a:r>
            <a:r>
              <a:rPr lang="en-US" sz="1200" b="1" dirty="0" smtClean="0"/>
              <a:t>detectors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smtClean="0"/>
              <a:t>presented by M. </a:t>
            </a:r>
            <a:r>
              <a:rPr lang="en-US" sz="1200" dirty="0" err="1" smtClean="0"/>
              <a:t>Caponero</a:t>
            </a:r>
            <a:r>
              <a:rPr lang="en-US" sz="1200" dirty="0" smtClean="0"/>
              <a:t> at IWAI Gallipoli 2015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Materials studies for gaseous </a:t>
            </a:r>
            <a:r>
              <a:rPr lang="en-US" sz="1200" b="1" dirty="0" err="1" smtClean="0"/>
              <a:t>muon</a:t>
            </a:r>
            <a:r>
              <a:rPr lang="en-US" sz="1200" b="1" dirty="0" smtClean="0"/>
              <a:t> detector at HL-LHC </a:t>
            </a:r>
            <a:br>
              <a:rPr lang="en-US" sz="1200" b="1" dirty="0" smtClean="0"/>
            </a:br>
            <a:r>
              <a:rPr lang="en-US" sz="1200" dirty="0" smtClean="0"/>
              <a:t>presented by S. Muhammad at </a:t>
            </a:r>
            <a:r>
              <a:rPr lang="en-US" sz="1200" dirty="0" err="1" smtClean="0"/>
              <a:t>Euroforum</a:t>
            </a:r>
            <a:r>
              <a:rPr lang="en-US" sz="1200" dirty="0" smtClean="0"/>
              <a:t> school Strasbourg France 2015</a:t>
            </a:r>
          </a:p>
          <a:p>
            <a:endParaRPr lang="en-US" sz="1200" b="1" dirty="0" smtClean="0"/>
          </a:p>
          <a:p>
            <a:r>
              <a:rPr lang="en-US" sz="1200" b="1" dirty="0" err="1" smtClean="0"/>
              <a:t>Fibre</a:t>
            </a:r>
            <a:r>
              <a:rPr lang="en-US" sz="1200" b="1" dirty="0" smtClean="0"/>
              <a:t> </a:t>
            </a:r>
            <a:r>
              <a:rPr lang="en-US" sz="1200" b="1" dirty="0"/>
              <a:t>Bragg Grating (FBG) sensors as flatness and mechanical stretching </a:t>
            </a:r>
            <a:r>
              <a:rPr lang="en-US" sz="1200" b="1" dirty="0" smtClean="0"/>
              <a:t>sensors </a:t>
            </a:r>
            <a:br>
              <a:rPr lang="en-US" sz="1200" b="1" dirty="0" smtClean="0"/>
            </a:br>
            <a:r>
              <a:rPr lang="en-US" sz="1200" dirty="0" smtClean="0"/>
              <a:t>presented by S. Muhammad at Elba2015</a:t>
            </a:r>
          </a:p>
          <a:p>
            <a:pPr marL="0" indent="0">
              <a:buNone/>
            </a:pPr>
            <a:r>
              <a:rPr lang="en-US" sz="1200" dirty="0" smtClean="0"/>
              <a:t> </a:t>
            </a:r>
            <a:endParaRPr lang="de-D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smtClean="0"/>
              <a:t>L. Benussi  - 50th LNF Scientific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7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068960"/>
            <a:ext cx="662938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5-11-19 at 15.43.47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34" r="-4034"/>
          <a:stretch>
            <a:fillRect/>
          </a:stretch>
        </p:blipFill>
        <p:spPr>
          <a:xfrm>
            <a:off x="4206626" y="2426186"/>
            <a:ext cx="4973887" cy="265899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59F5418-43DE-3445-B831-03A5DC71616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8" name="Content Placeholder 4" descr="Screen Shot 2015-11-19 at 15.43.2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7" r="-3767"/>
          <a:stretch>
            <a:fillRect/>
          </a:stretch>
        </p:blipFill>
        <p:spPr bwMode="auto">
          <a:xfrm>
            <a:off x="0" y="2498194"/>
            <a:ext cx="4503719" cy="24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>
                <a:solidFill>
                  <a:srgbClr val="1F497D"/>
                </a:solidFill>
                <a:latin typeface="Calibri" charset="0"/>
              </a:rPr>
              <a:t>GE1/1 and R&amp;D for Phase2</a:t>
            </a:r>
            <a:endParaRPr lang="en-US" sz="3500" dirty="0"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1844824"/>
            <a:ext cx="475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GEM characteristics and performances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4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368152"/>
          </a:xfrm>
        </p:spPr>
        <p:txBody>
          <a:bodyPr>
            <a:normAutofit fontScale="90000"/>
          </a:bodyPr>
          <a:lstStyle/>
          <a:p>
            <a:pPr algn="l" fontAlgn="t"/>
            <a:r>
              <a:rPr lang="it-IT" sz="1400" dirty="0" smtClean="0"/>
              <a:t>Test molecules </a:t>
            </a:r>
            <a:r>
              <a:rPr lang="it-IT" sz="1400" dirty="0" err="1" smtClean="0"/>
              <a:t>similar</a:t>
            </a:r>
            <a:r>
              <a:rPr lang="it-IT" sz="1400" dirty="0" smtClean="0"/>
              <a:t> </a:t>
            </a:r>
            <a:r>
              <a:rPr lang="it-IT" sz="1400" dirty="0" err="1" smtClean="0"/>
              <a:t>to</a:t>
            </a:r>
            <a:r>
              <a:rPr lang="it-IT" sz="1400" dirty="0" smtClean="0"/>
              <a:t> </a:t>
            </a:r>
            <a:r>
              <a:rPr lang="en-US" sz="1400" dirty="0" smtClean="0">
                <a:cs typeface="Times New Roman" pitchFamily="18" charset="0"/>
                <a:sym typeface="Wingdings" pitchFamily="2" charset="2"/>
              </a:rPr>
              <a:t>banned  </a:t>
            </a:r>
            <a:r>
              <a:rPr lang="en-US" sz="1400" baseline="-25000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400" dirty="0" smtClean="0">
                <a:cs typeface="Times New Roman" pitchFamily="18" charset="0"/>
                <a:sym typeface="Wingdings" pitchFamily="2" charset="2"/>
              </a:rPr>
              <a:t>but with lower Global Warming  / Ozone Depleting Power </a:t>
            </a:r>
            <a:br>
              <a:rPr lang="en-US" sz="1400" dirty="0" smtClean="0">
                <a:cs typeface="Times New Roman" pitchFamily="18" charset="0"/>
                <a:sym typeface="Wingdings" pitchFamily="2" charset="2"/>
              </a:rPr>
            </a:br>
            <a:r>
              <a:rPr lang="en-US" sz="1400" dirty="0" smtClean="0">
                <a:cs typeface="Times New Roman" pitchFamily="18" charset="0"/>
                <a:sym typeface="Wingdings" pitchFamily="2" charset="2"/>
              </a:rPr>
              <a:t>(</a:t>
            </a:r>
            <a:r>
              <a:rPr lang="it-IT" sz="1400" b="1" dirty="0" smtClean="0"/>
              <a:t>3,3,3-tetrafluoropropene HFO-1234yf</a:t>
            </a:r>
            <a:r>
              <a:rPr lang="en-US" sz="1400" b="1" dirty="0" smtClean="0"/>
              <a:t> , </a:t>
            </a:r>
            <a:r>
              <a:rPr lang="it-IT" sz="1400" b="1" dirty="0" smtClean="0"/>
              <a:t>1,3,3,3-tetrafluoropropene HFO-1234ze</a:t>
            </a:r>
            <a:r>
              <a:rPr lang="en-US" sz="1400" dirty="0" smtClean="0"/>
              <a:t>, </a:t>
            </a:r>
            <a:r>
              <a:rPr lang="en-US" sz="1400" b="1" dirty="0" smtClean="0"/>
              <a:t>3,3,3-trifluoropropene HFO-1233zd </a:t>
            </a:r>
            <a:r>
              <a:rPr lang="en-US" sz="1400" dirty="0" smtClean="0"/>
              <a:t>, </a:t>
            </a:r>
            <a:r>
              <a:rPr lang="en-US" sz="1400" b="1" dirty="0" err="1" smtClean="0"/>
              <a:t>trifluoroiodo</a:t>
            </a:r>
            <a:r>
              <a:rPr lang="en-US" sz="1400" b="1" dirty="0" smtClean="0"/>
              <a:t>- CF</a:t>
            </a:r>
            <a:r>
              <a:rPr lang="en-US" sz="1400" b="1" baseline="-25000" dirty="0" smtClean="0"/>
              <a:t>3</a:t>
            </a:r>
            <a:r>
              <a:rPr lang="en-US" sz="1400" b="1" dirty="0" smtClean="0"/>
              <a:t>i</a:t>
            </a:r>
            <a:r>
              <a:rPr lang="en-US" sz="1400" dirty="0" smtClean="0"/>
              <a:t>)</a:t>
            </a:r>
            <a:br>
              <a:rPr lang="en-US" sz="1400" dirty="0" smtClean="0"/>
            </a:br>
            <a:r>
              <a:rPr lang="en-US" sz="1400" dirty="0" smtClean="0"/>
              <a:t>- </a:t>
            </a:r>
            <a:r>
              <a:rPr lang="en-US" sz="1400" dirty="0" smtClean="0">
                <a:cs typeface="Times New Roman" pitchFamily="18" charset="0"/>
                <a:sym typeface="Wingdings" pitchFamily="2" charset="2"/>
              </a:rPr>
              <a:t>Test gas compatibility with GEM and GEM materials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- Gas gain measurements for different gas mixture.  studies of gas gain vs. environmental pressure and temperature for different gas mixture, Time resolution studies </a:t>
            </a:r>
            <a:endParaRPr lang="en-US" sz="1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95536" y="2996952"/>
            <a:ext cx="5616624" cy="3024336"/>
            <a:chOff x="250300" y="2276872"/>
            <a:chExt cx="5786696" cy="3870895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6" t="7729" r="8003"/>
            <a:stretch/>
          </p:blipFill>
          <p:spPr bwMode="auto">
            <a:xfrm>
              <a:off x="250300" y="3216158"/>
              <a:ext cx="4176186" cy="2931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619501" y="2649296"/>
              <a:ext cx="200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Ar/CO</a:t>
              </a:r>
              <a:r>
                <a:rPr lang="en-US" sz="1200" dirty="0" smtClean="0">
                  <a:solidFill>
                    <a:srgbClr val="FF0000"/>
                  </a:solidFill>
                </a:rPr>
                <a:t>2</a:t>
              </a:r>
              <a:r>
                <a:rPr lang="en-US" dirty="0" smtClean="0">
                  <a:solidFill>
                    <a:srgbClr val="FF0000"/>
                  </a:solidFill>
                </a:rPr>
                <a:t> 90/10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81501" y="2276872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Ar/CO</a:t>
              </a:r>
              <a:r>
                <a:rPr lang="en-US" sz="1100" dirty="0" smtClean="0">
                  <a:solidFill>
                    <a:srgbClr val="7030A0"/>
                  </a:solidFill>
                </a:rPr>
                <a:t>2</a:t>
              </a:r>
              <a:r>
                <a:rPr lang="en-US" dirty="0" smtClean="0">
                  <a:solidFill>
                    <a:srgbClr val="7030A0"/>
                  </a:solidFill>
                </a:rPr>
                <a:t> 80/20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26101" y="3374071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Ar/CO</a:t>
              </a:r>
              <a:r>
                <a:rPr lang="en-US" sz="1100" dirty="0" smtClean="0">
                  <a:solidFill>
                    <a:srgbClr val="00B050"/>
                  </a:solidFill>
                </a:rPr>
                <a:t>2</a:t>
              </a:r>
              <a:r>
                <a:rPr lang="en-US" dirty="0" smtClean="0">
                  <a:solidFill>
                    <a:srgbClr val="00B050"/>
                  </a:solidFill>
                </a:rPr>
                <a:t> 70/30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32515" y="2829857"/>
              <a:ext cx="2704481" cy="472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FF"/>
                  </a:solidFill>
                </a:rPr>
                <a:t>Ar</a:t>
              </a:r>
              <a:r>
                <a:rPr lang="en-US" dirty="0">
                  <a:solidFill>
                    <a:srgbClr val="FF00FF"/>
                  </a:solidFill>
                </a:rPr>
                <a:t>/</a:t>
              </a:r>
              <a:r>
                <a:rPr lang="en-US" dirty="0" smtClean="0">
                  <a:solidFill>
                    <a:srgbClr val="FF00FF"/>
                  </a:solidFill>
                </a:rPr>
                <a:t>CO</a:t>
              </a:r>
              <a:r>
                <a:rPr lang="en-US" sz="1100" dirty="0" smtClean="0">
                  <a:solidFill>
                    <a:srgbClr val="FF00FF"/>
                  </a:solidFill>
                </a:rPr>
                <a:t>2</a:t>
              </a:r>
              <a:r>
                <a:rPr lang="en-US" dirty="0">
                  <a:solidFill>
                    <a:srgbClr val="FF00FF"/>
                  </a:solidFill>
                </a:rPr>
                <a:t>/</a:t>
              </a:r>
              <a:r>
                <a:rPr lang="en-US" dirty="0" smtClean="0">
                  <a:solidFill>
                    <a:srgbClr val="FF00FF"/>
                  </a:solidFill>
                </a:rPr>
                <a:t>CF</a:t>
              </a:r>
              <a:r>
                <a:rPr lang="en-US" sz="1050" dirty="0" smtClean="0">
                  <a:solidFill>
                    <a:srgbClr val="FF00FF"/>
                  </a:solidFill>
                </a:rPr>
                <a:t>4 </a:t>
              </a:r>
              <a:r>
                <a:rPr lang="en-US" dirty="0" smtClean="0">
                  <a:solidFill>
                    <a:srgbClr val="FF00FF"/>
                  </a:solidFill>
                </a:rPr>
                <a:t>45/15/40 </a:t>
              </a:r>
              <a:endParaRPr lang="en-US" dirty="0">
                <a:solidFill>
                  <a:srgbClr val="FF00FF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1165299" y="3018628"/>
              <a:ext cx="457502" cy="96935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25" idx="2"/>
            </p:cNvCxnSpPr>
            <p:nvPr/>
          </p:nvCxnSpPr>
          <p:spPr>
            <a:xfrm flipH="1">
              <a:off x="1880709" y="2646204"/>
              <a:ext cx="491392" cy="857099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28" idx="6"/>
            </p:cNvCxnSpPr>
            <p:nvPr/>
          </p:nvCxnSpPr>
          <p:spPr>
            <a:xfrm flipH="1">
              <a:off x="2372865" y="3743403"/>
              <a:ext cx="906628" cy="957016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 rot="1870035">
              <a:off x="3467445" y="3948697"/>
              <a:ext cx="591461" cy="179349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4184018" y="3203294"/>
              <a:ext cx="592604" cy="807782"/>
            </a:xfrm>
            <a:prstGeom prst="straightConnector1">
              <a:avLst/>
            </a:prstGeom>
            <a:ln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 rot="1141962">
              <a:off x="1797571" y="3283859"/>
              <a:ext cx="591461" cy="2640240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5311" y="2708920"/>
            <a:ext cx="3279493" cy="245962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211114" y="5229200"/>
            <a:ext cx="3446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Data are acquired by means of a 10 </a:t>
            </a:r>
          </a:p>
          <a:p>
            <a:r>
              <a:rPr lang="en-US" sz="1600" dirty="0" smtClean="0"/>
              <a:t>Giga sample oscilloscope. </a:t>
            </a:r>
          </a:p>
          <a:p>
            <a:r>
              <a:rPr lang="en-US" sz="1600" dirty="0" smtClean="0"/>
              <a:t>Signals are analyzed offline.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267135" y="0"/>
            <a:ext cx="64331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Eco-friendly </a:t>
            </a:r>
            <a:r>
              <a:rPr lang="en-US" sz="3200" dirty="0">
                <a:solidFill>
                  <a:schemeClr val="tx2"/>
                </a:solidFill>
              </a:rPr>
              <a:t>gas </a:t>
            </a:r>
            <a:r>
              <a:rPr lang="en-US" sz="3200" dirty="0" smtClean="0">
                <a:solidFill>
                  <a:schemeClr val="tx2"/>
                </a:solidFill>
              </a:rPr>
              <a:t>mixtures for GEM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>
          <a:xfrm>
            <a:off x="457200" y="6500366"/>
            <a:ext cx="2133600" cy="365125"/>
          </a:xfrm>
        </p:spPr>
        <p:txBody>
          <a:bodyPr/>
          <a:lstStyle/>
          <a:p>
            <a:fld id="{9AE5BC16-63B4-4167-8B9A-2F176B3D91FD}" type="datetime1">
              <a:rPr lang="it-IT" smtClean="0"/>
              <a:t>23/11/2015</a:t>
            </a:fld>
            <a:endParaRPr lang="it-IT"/>
          </a:p>
        </p:txBody>
      </p:sp>
      <p:sp>
        <p:nvSpPr>
          <p:cNvPr id="31" name="Rectangle 30"/>
          <p:cNvSpPr/>
          <p:nvPr/>
        </p:nvSpPr>
        <p:spPr>
          <a:xfrm>
            <a:off x="179512" y="2258288"/>
            <a:ext cx="91085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The laboratory has environmental sensors to continuously ambient Pressure, Temperature and Relative Humidity. Sensors are also located into the gas lines to monitor P,T and RH of the gas. </a:t>
            </a:r>
          </a:p>
          <a:p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0" y="2708920"/>
            <a:ext cx="565212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10X10 cm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triple GEM chamber (3-1-2-1) using a Fe</a:t>
            </a:r>
            <a:r>
              <a:rPr lang="en-US" sz="1400" baseline="30000" dirty="0" smtClean="0"/>
              <a:t>55 </a:t>
            </a:r>
            <a:r>
              <a:rPr lang="en-US" sz="1400" dirty="0" smtClean="0"/>
              <a:t>or X-ray gun   </a:t>
            </a:r>
            <a:endParaRPr lang="en-US" sz="1400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27</a:t>
            </a:fld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587727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have been done with standard gas mixtures to validate the system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4009" y="6093296"/>
            <a:ext cx="44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 the beginning of May 2015 started to test </a:t>
            </a:r>
            <a:r>
              <a:rPr lang="en-US" b="1" dirty="0" err="1" smtClean="0"/>
              <a:t>Ar</a:t>
            </a:r>
            <a:r>
              <a:rPr lang="en-US" b="1" dirty="0" smtClean="0"/>
              <a:t>-HFO based gas mixtures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7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1524001" y="323944"/>
            <a:ext cx="6504383" cy="5847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 err="1" smtClean="0">
                <a:solidFill>
                  <a:srgbClr val="1F497D"/>
                </a:solidFill>
                <a:latin typeface="+mj-lt"/>
              </a:rPr>
              <a:t>Experimental</a:t>
            </a:r>
            <a:r>
              <a:rPr lang="it-IT" sz="3200" dirty="0" smtClean="0">
                <a:solidFill>
                  <a:srgbClr val="1F497D"/>
                </a:solidFill>
                <a:latin typeface="+mj-lt"/>
              </a:rPr>
              <a:t> Set-up in Frascati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03" y="1116636"/>
            <a:ext cx="8530897" cy="2528388"/>
          </a:xfrm>
          <a:prstGeom prst="rect">
            <a:avLst/>
          </a:prstGeom>
        </p:spPr>
      </p:pic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152400" y="3781325"/>
            <a:ext cx="5029200" cy="2239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12 single gap </a:t>
            </a:r>
            <a:r>
              <a:rPr lang="en-US" sz="1800" dirty="0" err="1" smtClean="0"/>
              <a:t>RPCs</a:t>
            </a:r>
            <a:r>
              <a:rPr lang="en-US" sz="1800" dirty="0" smtClean="0"/>
              <a:t>, 2 mm wide gas gap</a:t>
            </a:r>
            <a:endParaRPr lang="en-GB" sz="1800" dirty="0" smtClean="0"/>
          </a:p>
          <a:p>
            <a:r>
              <a:rPr lang="en-US" sz="1800" dirty="0" smtClean="0"/>
              <a:t>50 </a:t>
            </a:r>
            <a:r>
              <a:rPr lang="en-US" sz="1800" dirty="0" err="1" smtClean="0"/>
              <a:t>x</a:t>
            </a:r>
            <a:r>
              <a:rPr lang="en-US" sz="1800" dirty="0" smtClean="0"/>
              <a:t> 50 cm</a:t>
            </a:r>
            <a:r>
              <a:rPr lang="en-US" sz="1800" baseline="30000" dirty="0" smtClean="0"/>
              <a:t>2</a:t>
            </a:r>
            <a:endParaRPr lang="en-GB" sz="1800" baseline="30000" dirty="0" smtClean="0"/>
          </a:p>
          <a:p>
            <a:r>
              <a:rPr lang="it-IT" sz="1800" dirty="0" err="1" smtClean="0"/>
              <a:t>Double</a:t>
            </a:r>
            <a:r>
              <a:rPr lang="it-IT" sz="1800" dirty="0" smtClean="0"/>
              <a:t> </a:t>
            </a:r>
            <a:r>
              <a:rPr lang="it-IT" sz="1800" dirty="0" err="1" smtClean="0"/>
              <a:t>P</a:t>
            </a:r>
            <a:r>
              <a:rPr lang="en-GB" sz="1800" dirty="0" smtClean="0"/>
              <a:t>ad readout </a:t>
            </a:r>
          </a:p>
          <a:p>
            <a:pPr lvl="1"/>
            <a:r>
              <a:rPr lang="en-GB" sz="1500" dirty="0" smtClean="0"/>
              <a:t>partial cancellation on single mode noise</a:t>
            </a:r>
          </a:p>
          <a:p>
            <a:pPr lvl="1"/>
            <a:r>
              <a:rPr lang="it-IT" sz="1500" dirty="0" smtClean="0"/>
              <a:t>E</a:t>
            </a:r>
            <a:r>
              <a:rPr lang="en-GB" sz="1500" dirty="0" err="1" smtClean="0"/>
              <a:t>xpected</a:t>
            </a:r>
            <a:r>
              <a:rPr lang="en-GB" sz="1500" dirty="0" smtClean="0"/>
              <a:t> about x2 induced signal charge </a:t>
            </a:r>
          </a:p>
          <a:p>
            <a:r>
              <a:rPr lang="it-IT" sz="1800" dirty="0" err="1" smtClean="0"/>
              <a:t>S</a:t>
            </a:r>
            <a:r>
              <a:rPr lang="en-GB" sz="1800" dirty="0" err="1" smtClean="0"/>
              <a:t>cintillator</a:t>
            </a:r>
            <a:r>
              <a:rPr lang="en-GB" sz="1800" dirty="0" smtClean="0"/>
              <a:t> layers on top and bottom for trigger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4860032" y="3751148"/>
            <a:ext cx="4131568" cy="21981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 chromatograph: for gas mixture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baseline="0" dirty="0" smtClean="0"/>
              <a:t>4 channels Oscilloscope</a:t>
            </a:r>
            <a:r>
              <a:rPr lang="en-US" dirty="0" smtClean="0"/>
              <a:t> </a:t>
            </a:r>
            <a:r>
              <a:rPr lang="it-IT" dirty="0" smtClean="0"/>
              <a:t>lecroy104xi (</a:t>
            </a:r>
            <a:r>
              <a:rPr lang="it-IT" dirty="0" err="1" smtClean="0"/>
              <a:t>5</a:t>
            </a:r>
            <a:r>
              <a:rPr lang="it-IT" dirty="0" smtClean="0"/>
              <a:t> </a:t>
            </a:r>
            <a:r>
              <a:rPr lang="it-IT" dirty="0" err="1" smtClean="0"/>
              <a:t>Gsamples</a:t>
            </a:r>
            <a:r>
              <a:rPr lang="it-IT" dirty="0" smtClean="0"/>
              <a:t>, </a:t>
            </a:r>
            <a:r>
              <a:rPr lang="it-IT" dirty="0" err="1" smtClean="0"/>
              <a:t>1</a:t>
            </a:r>
            <a:r>
              <a:rPr lang="it-IT" dirty="0" smtClean="0"/>
              <a:t> </a:t>
            </a:r>
            <a:r>
              <a:rPr lang="it-IT" dirty="0" err="1" smtClean="0"/>
              <a:t>GHz</a:t>
            </a:r>
            <a:r>
              <a:rPr lang="it-IT" dirty="0" smtClean="0"/>
              <a:t>):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signal</a:t>
            </a:r>
            <a:r>
              <a:rPr lang="it-IT" dirty="0" smtClean="0"/>
              <a:t> </a:t>
            </a:r>
            <a:r>
              <a:rPr lang="it-IT" dirty="0" err="1" smtClean="0"/>
              <a:t>readout</a:t>
            </a:r>
            <a:endParaRPr lang="it-IT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it-IT" dirty="0" smtClean="0"/>
              <a:t>Full </a:t>
            </a:r>
            <a:r>
              <a:rPr lang="it-IT" dirty="0" err="1" smtClean="0"/>
              <a:t>digitization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signal</a:t>
            </a:r>
            <a:endParaRPr lang="it-IT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hand</a:t>
            </a:r>
            <a:r>
              <a:rPr lang="it-IT" dirty="0" smtClean="0"/>
              <a:t> </a:t>
            </a:r>
            <a:r>
              <a:rPr lang="it-IT" dirty="0" err="1" smtClean="0"/>
              <a:t>measurement</a:t>
            </a:r>
            <a:r>
              <a:rPr lang="it-IT" dirty="0" smtClean="0"/>
              <a:t>  </a:t>
            </a: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9F789D-9B0F-5845-AC99-603B234A55DB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0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0136"/>
            <a:ext cx="8229600" cy="63894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Sampling before and after RPC chambers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20151027_14290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67544" y="4170692"/>
            <a:ext cx="3888686" cy="213862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B8D7C8-BE6C-244F-AA80-1E3FEBD9A8D9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 descr="20151027_1428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53417"/>
            <a:ext cx="3832717" cy="2155903"/>
          </a:xfrm>
          <a:prstGeom prst="rect">
            <a:avLst/>
          </a:prstGeom>
        </p:spPr>
      </p:pic>
      <p:pic>
        <p:nvPicPr>
          <p:cNvPr id="8" name="Content Placeholder 5" descr="20151027_14292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1199580"/>
            <a:ext cx="4536504" cy="249490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srgbClr val="1F497D"/>
                </a:solidFill>
              </a:rPr>
              <a:t>Gaschromatograph</a:t>
            </a:r>
            <a:r>
              <a:rPr lang="en-US" sz="3200" dirty="0" smtClean="0">
                <a:solidFill>
                  <a:srgbClr val="1F497D"/>
                </a:solidFill>
              </a:rPr>
              <a:t> in-line </a:t>
            </a:r>
          </a:p>
          <a:p>
            <a:r>
              <a:rPr lang="en-US" sz="3200" dirty="0" smtClean="0">
                <a:solidFill>
                  <a:srgbClr val="1F497D"/>
                </a:solidFill>
              </a:rPr>
              <a:t>with RPC chambers</a:t>
            </a:r>
            <a:endParaRPr lang="en-US" sz="3200" dirty="0">
              <a:solidFill>
                <a:srgbClr val="1F497D"/>
              </a:solidFill>
            </a:endParaRPr>
          </a:p>
        </p:txBody>
      </p:sp>
      <p:pic>
        <p:nvPicPr>
          <p:cNvPr id="11" name="Immagine 7" descr="CMS_logo_co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5466" y="-27385"/>
            <a:ext cx="790099" cy="788099"/>
          </a:xfrm>
          <a:prstGeom prst="rect">
            <a:avLst/>
          </a:prstGeom>
        </p:spPr>
      </p:pic>
      <p:pic>
        <p:nvPicPr>
          <p:cNvPr id="12" name="Picture 5" descr="intestat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52400"/>
            <a:ext cx="1219200" cy="682625"/>
          </a:xfrm>
          <a:prstGeom prst="rect">
            <a:avLst/>
          </a:prstGeom>
          <a:noFill/>
        </p:spPr>
      </p:pic>
      <p:pic>
        <p:nvPicPr>
          <p:cNvPr id="13" name="Content Placeholder 5" descr="MixAtlas sporca.pd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b="30568"/>
          <a:stretch>
            <a:fillRect/>
          </a:stretch>
        </p:blipFill>
        <p:spPr>
          <a:xfrm>
            <a:off x="4921696" y="1349636"/>
            <a:ext cx="4042792" cy="222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4406900"/>
            <a:ext cx="8784975" cy="1362075"/>
          </a:xfrm>
        </p:spPr>
        <p:txBody>
          <a:bodyPr/>
          <a:lstStyle/>
          <a:p>
            <a:pPr lvl="1" algn="l"/>
            <a:r>
              <a:rPr lang="en-US" sz="4000" dirty="0"/>
              <a:t>Search for high mass resonances in </a:t>
            </a:r>
            <a:r>
              <a:rPr lang="en-US" sz="4000" dirty="0" err="1" smtClean="0"/>
              <a:t>dimuon</a:t>
            </a:r>
            <a:r>
              <a:rPr lang="en-US" sz="4000" dirty="0" smtClean="0"/>
              <a:t> </a:t>
            </a:r>
            <a:r>
              <a:rPr lang="en-US" sz="4000" dirty="0"/>
              <a:t>channels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smtClean="0"/>
              <a:t>L. Benussi  - 50th LNF Scientific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7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299864" y="1745521"/>
            <a:ext cx="3389312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00FF"/>
                </a:solidFill>
              </a:rPr>
              <a:t>From R134a to </a:t>
            </a:r>
          </a:p>
          <a:p>
            <a:pPr algn="ctr"/>
            <a:r>
              <a:rPr lang="it-IT" sz="3200" b="1" dirty="0" smtClean="0">
                <a:solidFill>
                  <a:srgbClr val="0000FF"/>
                </a:solidFill>
              </a:rPr>
              <a:t>HFO1234ze</a:t>
            </a:r>
          </a:p>
        </p:txBody>
      </p:sp>
      <p:pic>
        <p:nvPicPr>
          <p:cNvPr id="5" name="Immagine 4" descr="CMS_logo_co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5466" y="-27385"/>
            <a:ext cx="790099" cy="788099"/>
          </a:xfrm>
          <a:prstGeom prst="rect">
            <a:avLst/>
          </a:prstGeom>
        </p:spPr>
      </p:pic>
      <p:pic>
        <p:nvPicPr>
          <p:cNvPr id="6" name="Picture 5" descr="intest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1219200" cy="682625"/>
          </a:xfrm>
          <a:prstGeom prst="rect">
            <a:avLst/>
          </a:prstGeom>
          <a:noFill/>
        </p:spPr>
      </p:pic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9F789D-9B0F-5845-AC99-603B234A55DB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>
          <a:xfrm rot="16200000">
            <a:off x="-1687512" y="3254375"/>
            <a:ext cx="37592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D. Piccolo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7" y="3068960"/>
            <a:ext cx="4668077" cy="3161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3067436"/>
            <a:ext cx="4680520" cy="3169876"/>
          </a:xfrm>
          <a:prstGeom prst="rect">
            <a:avLst/>
          </a:prstGeom>
        </p:spPr>
      </p:pic>
      <p:sp>
        <p:nvSpPr>
          <p:cNvPr id="12" name="Rettangolo 3"/>
          <p:cNvSpPr>
            <a:spLocks noChangeArrowheads="1"/>
          </p:cNvSpPr>
          <p:nvPr/>
        </p:nvSpPr>
        <p:spPr bwMode="auto">
          <a:xfrm>
            <a:off x="4436840" y="1759168"/>
            <a:ext cx="424996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00FF"/>
                </a:solidFill>
              </a:rPr>
              <a:t>CO2- HFO1234ze</a:t>
            </a:r>
          </a:p>
          <a:p>
            <a:pPr algn="ctr"/>
            <a:r>
              <a:rPr lang="it-IT" sz="3200" b="1" dirty="0" err="1" smtClean="0">
                <a:solidFill>
                  <a:srgbClr val="0000FF"/>
                </a:solidFill>
              </a:rPr>
              <a:t>Based</a:t>
            </a:r>
            <a:r>
              <a:rPr lang="it-IT" sz="3200" b="1" dirty="0" smtClean="0">
                <a:solidFill>
                  <a:srgbClr val="0000FF"/>
                </a:solidFill>
              </a:rPr>
              <a:t> </a:t>
            </a:r>
            <a:r>
              <a:rPr lang="it-IT" sz="3200" b="1" dirty="0" err="1" smtClean="0">
                <a:solidFill>
                  <a:srgbClr val="0000FF"/>
                </a:solidFill>
              </a:rPr>
              <a:t>mixtures</a:t>
            </a:r>
            <a:endParaRPr lang="it-IT" sz="3200" b="1" dirty="0" smtClean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406771"/>
            <a:ext cx="5914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Tests at LNF laboratory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A2A7-2E00-614B-AB76-644A4B7786A7}" type="slidenum">
              <a:rPr lang="en-US" smtClean="0"/>
              <a:t>31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36512" y="2017871"/>
            <a:ext cx="92890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cs typeface="Times New Roman"/>
              </a:rPr>
              <a:t>WP Electrodes (up to 1-2 kHz)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>
                <a:cs typeface="Times New Roman"/>
              </a:rPr>
              <a:t>Lower resistivity (&lt; 10</a:t>
            </a:r>
            <a:r>
              <a:rPr lang="en-US" baseline="30000" dirty="0" smtClean="0">
                <a:cs typeface="Times New Roman"/>
              </a:rPr>
              <a:t>10</a:t>
            </a:r>
            <a:r>
              <a:rPr lang="en-US" dirty="0" smtClean="0">
                <a:cs typeface="Times New Roman"/>
              </a:rPr>
              <a:t>) materials (HPL, glass) and thinner electrodes (&lt; 2mm)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cs typeface="Times New Roman"/>
              </a:rPr>
              <a:t>WP Gap and Chamber Prototypes (new configuration)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>
                <a:cs typeface="Times New Roman"/>
              </a:rPr>
              <a:t>Double- and multi-gap, smaller gap (&lt; 2 mm), improved time resolution (100 </a:t>
            </a:r>
            <a:r>
              <a:rPr lang="en-US" dirty="0" err="1" smtClean="0">
                <a:cs typeface="Times New Roman"/>
              </a:rPr>
              <a:t>ps</a:t>
            </a:r>
            <a:r>
              <a:rPr lang="en-US" dirty="0" smtClean="0">
                <a:cs typeface="Times New Roman"/>
              </a:rPr>
              <a:t>), technological improvements (mechanics, gas distribution, high voltage connector and cooling)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cs typeface="Times New Roman"/>
              </a:rPr>
              <a:t>WP Low-threshold Front End Electronics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cs typeface="Times New Roman"/>
              </a:rPr>
              <a:t>WP Eco-friendly gas mixtures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>
                <a:cs typeface="Times New Roman"/>
              </a:rPr>
              <a:t>Search for replacements of </a:t>
            </a:r>
            <a:r>
              <a:rPr lang="en-US" dirty="0">
                <a:cs typeface="Times New Roman" pitchFamily="18" charset="0"/>
                <a:sym typeface="Wingdings" pitchFamily="2" charset="2"/>
              </a:rPr>
              <a:t>C</a:t>
            </a:r>
            <a:r>
              <a:rPr lang="en-US" baseline="-25000" dirty="0">
                <a:cs typeface="Times New Roman" pitchFamily="18" charset="0"/>
                <a:sym typeface="Wingdings" pitchFamily="2" charset="2"/>
              </a:rPr>
              <a:t>2</a:t>
            </a:r>
            <a:r>
              <a:rPr lang="en-US" dirty="0">
                <a:cs typeface="Times New Roman" pitchFamily="18" charset="0"/>
                <a:sym typeface="Wingdings" pitchFamily="2" charset="2"/>
              </a:rPr>
              <a:t>H</a:t>
            </a:r>
            <a:r>
              <a:rPr lang="en-US" baseline="-25000" dirty="0">
                <a:cs typeface="Times New Roman" pitchFamily="18" charset="0"/>
                <a:sym typeface="Wingdings" pitchFamily="2" charset="2"/>
              </a:rPr>
              <a:t>2</a:t>
            </a:r>
            <a:r>
              <a:rPr lang="en-US" dirty="0">
                <a:cs typeface="Times New Roman" pitchFamily="18" charset="0"/>
                <a:sym typeface="Wingdings" pitchFamily="2" charset="2"/>
              </a:rPr>
              <a:t>F</a:t>
            </a:r>
            <a:r>
              <a:rPr lang="en-US" baseline="-25000" dirty="0">
                <a:cs typeface="Times New Roman" pitchFamily="18" charset="0"/>
                <a:sym typeface="Wingdings" pitchFamily="2" charset="2"/>
              </a:rPr>
              <a:t>4</a:t>
            </a:r>
            <a:r>
              <a:rPr lang="en-US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(</a:t>
            </a:r>
            <a:r>
              <a:rPr lang="en-US" dirty="0" smtClean="0">
                <a:cs typeface="Times New Roman"/>
              </a:rPr>
              <a:t>R134a) and SF</a:t>
            </a:r>
            <a:r>
              <a:rPr lang="en-US" baseline="-25000" dirty="0" smtClean="0">
                <a:cs typeface="Times New Roman"/>
              </a:rPr>
              <a:t>6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cs typeface="Times New Roman"/>
              </a:rPr>
              <a:t>WP Irradiation studies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>
                <a:cs typeface="Times New Roman"/>
              </a:rPr>
              <a:t>GIF++ (aging), </a:t>
            </a:r>
            <a:r>
              <a:rPr lang="en-US" dirty="0" err="1" smtClean="0">
                <a:cs typeface="Times New Roman"/>
              </a:rPr>
              <a:t>Frascati</a:t>
            </a:r>
            <a:r>
              <a:rPr lang="en-US" dirty="0" smtClean="0">
                <a:cs typeface="Times New Roman"/>
              </a:rPr>
              <a:t> BTF (n/</a:t>
            </a:r>
            <a:r>
              <a:rPr lang="el-GR" dirty="0" smtClean="0">
                <a:cs typeface="Times New Roman"/>
              </a:rPr>
              <a:t>γ</a:t>
            </a:r>
            <a:r>
              <a:rPr lang="en-US" dirty="0" smtClean="0">
                <a:cs typeface="Times New Roman"/>
              </a:rPr>
              <a:t> sensitivity), Louvain &amp; Pavia (FEE)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71600" y="44624"/>
            <a:ext cx="7427168" cy="113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2"/>
                </a:solidFill>
              </a:rPr>
              <a:t>RPC Phase2 Material Studies</a:t>
            </a:r>
            <a:br>
              <a:rPr lang="en-US" sz="4000" dirty="0" smtClean="0">
                <a:solidFill>
                  <a:schemeClr val="tx2"/>
                </a:solidFill>
              </a:rPr>
            </a:br>
            <a:r>
              <a:rPr lang="en-US" sz="2200" dirty="0" smtClean="0">
                <a:solidFill>
                  <a:schemeClr val="tx2"/>
                </a:solidFill>
              </a:rPr>
              <a:t>Joint ATLAS-CMS phase 2 R&amp;D</a:t>
            </a:r>
            <a:endParaRPr lang="en-US" sz="2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4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2" t="17267" r="65273" b="54437"/>
          <a:stretch/>
        </p:blipFill>
        <p:spPr>
          <a:xfrm>
            <a:off x="107504" y="1096144"/>
            <a:ext cx="2244438" cy="1828800"/>
          </a:xfrm>
          <a:prstGeom prst="rect">
            <a:avLst/>
          </a:prstGeom>
        </p:spPr>
      </p:pic>
      <p:sp>
        <p:nvSpPr>
          <p:cNvPr id="8" name="Freccia a destra 7"/>
          <p:cNvSpPr/>
          <p:nvPr/>
        </p:nvSpPr>
        <p:spPr>
          <a:xfrm>
            <a:off x="2267744" y="1207086"/>
            <a:ext cx="557726" cy="1501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 rot="5400000">
            <a:off x="917930" y="2236866"/>
            <a:ext cx="557726" cy="1501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5496" y="3140968"/>
            <a:ext cx="2566375" cy="1679007"/>
            <a:chOff x="11885" y="7742"/>
            <a:chExt cx="3643" cy="2240"/>
          </a:xfrm>
        </p:grpSpPr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1885" y="7742"/>
              <a:ext cx="3643" cy="2240"/>
            </a:xfrm>
            <a:custGeom>
              <a:avLst/>
              <a:gdLst>
                <a:gd name="T0" fmla="+- 0 11885 11885"/>
                <a:gd name="T1" fmla="*/ T0 w 3643"/>
                <a:gd name="T2" fmla="+- 0 10562 7742"/>
                <a:gd name="T3" fmla="*/ 10562 h 2240"/>
                <a:gd name="T4" fmla="+- 0 11885 11885"/>
                <a:gd name="T5" fmla="*/ T4 w 3643"/>
                <a:gd name="T6" fmla="+- 0 8322 7742"/>
                <a:gd name="T7" fmla="*/ 8322 h 2240"/>
                <a:gd name="T8" fmla="+- 0 15528 11885"/>
                <a:gd name="T9" fmla="*/ T8 w 3643"/>
                <a:gd name="T10" fmla="+- 0 8322 7742"/>
                <a:gd name="T11" fmla="*/ 8322 h 2240"/>
                <a:gd name="T12" fmla="+- 0 15528 11885"/>
                <a:gd name="T13" fmla="*/ T12 w 3643"/>
                <a:gd name="T14" fmla="+- 0 10562 7742"/>
                <a:gd name="T15" fmla="*/ 10562 h 2240"/>
                <a:gd name="T16" fmla="+- 0 11885 11885"/>
                <a:gd name="T17" fmla="*/ T16 w 3643"/>
                <a:gd name="T18" fmla="+- 0 10562 7742"/>
                <a:gd name="T19" fmla="*/ 10562 h 22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643" h="2240">
                  <a:moveTo>
                    <a:pt x="0" y="2820"/>
                  </a:moveTo>
                  <a:lnTo>
                    <a:pt x="0" y="580"/>
                  </a:lnTo>
                  <a:lnTo>
                    <a:pt x="3643" y="580"/>
                  </a:lnTo>
                  <a:lnTo>
                    <a:pt x="3643" y="2820"/>
                  </a:lnTo>
                  <a:lnTo>
                    <a:pt x="0" y="282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7" y="7852"/>
              <a:ext cx="3279" cy="1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Freeform 9"/>
          <p:cNvSpPr>
            <a:spLocks/>
          </p:cNvSpPr>
          <p:nvPr/>
        </p:nvSpPr>
        <p:spPr bwMode="auto">
          <a:xfrm rot="995014">
            <a:off x="57610" y="4347982"/>
            <a:ext cx="1447564" cy="369064"/>
          </a:xfrm>
          <a:custGeom>
            <a:avLst/>
            <a:gdLst>
              <a:gd name="T0" fmla="+- 0 12031 12031"/>
              <a:gd name="T1" fmla="*/ T0 w 2995"/>
              <a:gd name="T2" fmla="+- 0 9302 9302"/>
              <a:gd name="T3" fmla="*/ 9302 h 485"/>
              <a:gd name="T4" fmla="+- 0 15027 12031"/>
              <a:gd name="T5" fmla="*/ T4 w 2995"/>
              <a:gd name="T6" fmla="+- 0 9302 9302"/>
              <a:gd name="T7" fmla="*/ 9302 h 485"/>
              <a:gd name="T8" fmla="+- 0 15027 12031"/>
              <a:gd name="T9" fmla="*/ T8 w 2995"/>
              <a:gd name="T10" fmla="+- 0 9786 9302"/>
              <a:gd name="T11" fmla="*/ 9786 h 485"/>
              <a:gd name="T12" fmla="+- 0 12031 12031"/>
              <a:gd name="T13" fmla="*/ T12 w 2995"/>
              <a:gd name="T14" fmla="+- 0 9786 9302"/>
              <a:gd name="T15" fmla="*/ 9786 h 485"/>
              <a:gd name="T16" fmla="+- 0 12031 12031"/>
              <a:gd name="T17" fmla="*/ T16 w 2995"/>
              <a:gd name="T18" fmla="+- 0 9302 9302"/>
              <a:gd name="T19" fmla="*/ 9302 h 48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995" h="485">
                <a:moveTo>
                  <a:pt x="0" y="0"/>
                </a:moveTo>
                <a:lnTo>
                  <a:pt x="2996" y="0"/>
                </a:lnTo>
                <a:lnTo>
                  <a:pt x="2996" y="484"/>
                </a:lnTo>
                <a:lnTo>
                  <a:pt x="0" y="484"/>
                </a:lnTo>
                <a:lnTo>
                  <a:pt x="0" y="0"/>
                </a:lnTo>
              </a:path>
            </a:pathLst>
          </a:custGeom>
          <a:solidFill>
            <a:srgbClr val="FF2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it-IT" sz="1200" b="1" dirty="0" smtClean="0">
                <a:solidFill>
                  <a:srgbClr val="FFFF00"/>
                </a:solidFill>
              </a:rPr>
              <a:t>MOIRE` PRELIMINARY</a:t>
            </a:r>
            <a:endParaRPr lang="it-IT" sz="1200" b="1" dirty="0">
              <a:solidFill>
                <a:srgbClr val="FFFF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47864" y="2204864"/>
            <a:ext cx="5077986" cy="2520280"/>
            <a:chOff x="3707904" y="980770"/>
            <a:chExt cx="5366018" cy="2681948"/>
          </a:xfrm>
        </p:grpSpPr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1045345"/>
              <a:ext cx="1244600" cy="172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338447"/>
              <a:ext cx="1887855" cy="180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1" t="55080" r="61273" b="11221"/>
            <a:stretch/>
          </p:blipFill>
          <p:spPr>
            <a:xfrm>
              <a:off x="6181093" y="1484784"/>
              <a:ext cx="2892829" cy="2177934"/>
            </a:xfrm>
            <a:prstGeom prst="rect">
              <a:avLst/>
            </a:prstGeom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62" y="980770"/>
              <a:ext cx="1792605" cy="99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CasellaDiTesto 19"/>
            <p:cNvSpPr txBox="1"/>
            <p:nvPr/>
          </p:nvSpPr>
          <p:spPr>
            <a:xfrm>
              <a:off x="5020542" y="2243322"/>
              <a:ext cx="164019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/>
                <a:t>DGEM=(3.3 ± 0.1)10-­‐10 cm2/s</a:t>
              </a:r>
              <a:endParaRPr lang="it-IT" sz="9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260A2A7-2E00-614B-AB76-644A4B7786A7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23" name="Content Placeholder 4" descr="MoireStrutturaConOptics20140911_155624_resized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8" r="-1185"/>
          <a:stretch/>
        </p:blipFill>
        <p:spPr>
          <a:xfrm>
            <a:off x="2208003" y="4437112"/>
            <a:ext cx="1205839" cy="2079343"/>
          </a:xfrm>
          <a:prstGeom prst="rect">
            <a:avLst/>
          </a:prstGeom>
        </p:spPr>
      </p:pic>
      <p:sp>
        <p:nvSpPr>
          <p:cNvPr id="24" name="CasellaDiTesto 21"/>
          <p:cNvSpPr txBox="1"/>
          <p:nvPr/>
        </p:nvSpPr>
        <p:spPr>
          <a:xfrm rot="19690708">
            <a:off x="2841966" y="5912019"/>
            <a:ext cx="774571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FF00"/>
                </a:solidFill>
              </a:rPr>
              <a:t>READY</a:t>
            </a:r>
            <a:endParaRPr lang="it-IT" sz="1600" b="1" dirty="0">
              <a:solidFill>
                <a:srgbClr val="FFFF00"/>
              </a:solidFill>
            </a:endParaRPr>
          </a:p>
        </p:txBody>
      </p:sp>
      <p:sp>
        <p:nvSpPr>
          <p:cNvPr id="28" name="CasellaDiTesto 21"/>
          <p:cNvSpPr txBox="1"/>
          <p:nvPr/>
        </p:nvSpPr>
        <p:spPr>
          <a:xfrm>
            <a:off x="1032412" y="5733256"/>
            <a:ext cx="1353180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FFFF00"/>
                </a:solidFill>
              </a:rPr>
              <a:t>PROJECTOR</a:t>
            </a:r>
          </a:p>
          <a:p>
            <a:r>
              <a:rPr lang="it-IT" sz="1200" b="1" dirty="0" smtClean="0">
                <a:solidFill>
                  <a:srgbClr val="FFFF00"/>
                </a:solidFill>
              </a:rPr>
              <a:t>STEPPING MOTOR</a:t>
            </a:r>
          </a:p>
          <a:p>
            <a:r>
              <a:rPr lang="it-IT" sz="1200" b="1" dirty="0" smtClean="0">
                <a:solidFill>
                  <a:srgbClr val="FFFF00"/>
                </a:solidFill>
              </a:rPr>
              <a:t>RONCHI GRATING</a:t>
            </a:r>
            <a:endParaRPr lang="it-IT" sz="1200" b="1" dirty="0">
              <a:solidFill>
                <a:srgbClr val="FFFF00"/>
              </a:solidFill>
            </a:endParaRPr>
          </a:p>
        </p:txBody>
      </p:sp>
      <p:sp>
        <p:nvSpPr>
          <p:cNvPr id="29" name="CasellaDiTesto 21"/>
          <p:cNvSpPr txBox="1"/>
          <p:nvPr/>
        </p:nvSpPr>
        <p:spPr>
          <a:xfrm>
            <a:off x="1032412" y="4797152"/>
            <a:ext cx="1325678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FFFF00"/>
                </a:solidFill>
              </a:rPr>
              <a:t>CAMERA</a:t>
            </a:r>
          </a:p>
          <a:p>
            <a:r>
              <a:rPr lang="it-IT" sz="1200" b="1" dirty="0" smtClean="0">
                <a:solidFill>
                  <a:srgbClr val="FFFF00"/>
                </a:solidFill>
              </a:rPr>
              <a:t>RECEIVER LENS</a:t>
            </a:r>
          </a:p>
          <a:p>
            <a:r>
              <a:rPr lang="it-IT" sz="1200" b="1" dirty="0" smtClean="0">
                <a:solidFill>
                  <a:srgbClr val="FFFF00"/>
                </a:solidFill>
              </a:rPr>
              <a:t>RONCHI GRATING</a:t>
            </a:r>
            <a:endParaRPr lang="it-IT" sz="1200" b="1" dirty="0">
              <a:solidFill>
                <a:srgbClr val="FFFF00"/>
              </a:solidFill>
            </a:endParaRPr>
          </a:p>
        </p:txBody>
      </p:sp>
      <p:pic>
        <p:nvPicPr>
          <p:cNvPr id="11" name="Picture 10" descr="Screen Shot 2014-09-12 at 11.19.55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093" y="4581128"/>
            <a:ext cx="2728925" cy="19830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63888" y="5733256"/>
            <a:ext cx="265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step Inter-calibration </a:t>
            </a:r>
          </a:p>
          <a:p>
            <a:r>
              <a:rPr lang="en-US" dirty="0" smtClean="0"/>
              <a:t>between FBG and </a:t>
            </a:r>
            <a:r>
              <a:rPr lang="en-US" dirty="0" err="1" smtClean="0"/>
              <a:t>Moire</a:t>
            </a:r>
            <a:endParaRPr lang="en-US" dirty="0"/>
          </a:p>
        </p:txBody>
      </p:sp>
      <p:sp>
        <p:nvSpPr>
          <p:cNvPr id="13" name="Left-Right Arrow 12"/>
          <p:cNvSpPr/>
          <p:nvPr/>
        </p:nvSpPr>
        <p:spPr>
          <a:xfrm>
            <a:off x="3791204" y="4797152"/>
            <a:ext cx="2040636" cy="82271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olo 1"/>
          <p:cNvSpPr txBox="1">
            <a:spLocks/>
          </p:cNvSpPr>
          <p:nvPr/>
        </p:nvSpPr>
        <p:spPr>
          <a:xfrm>
            <a:off x="1296144" y="44624"/>
            <a:ext cx="694826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dirty="0" err="1" smtClean="0">
                <a:solidFill>
                  <a:schemeClr val="tx2"/>
                </a:solidFill>
              </a:rPr>
              <a:t>Monitoring</a:t>
            </a:r>
            <a:r>
              <a:rPr lang="it-IT" sz="3200" dirty="0" smtClean="0">
                <a:solidFill>
                  <a:schemeClr val="tx2"/>
                </a:solidFill>
              </a:rPr>
              <a:t> </a:t>
            </a:r>
            <a:r>
              <a:rPr lang="it-IT" sz="3200" dirty="0" err="1" smtClean="0">
                <a:solidFill>
                  <a:schemeClr val="tx2"/>
                </a:solidFill>
              </a:rPr>
              <a:t>of</a:t>
            </a:r>
            <a:r>
              <a:rPr lang="it-IT" sz="3200" dirty="0" smtClean="0">
                <a:solidFill>
                  <a:schemeClr val="tx2"/>
                </a:solidFill>
              </a:rPr>
              <a:t> </a:t>
            </a:r>
            <a:r>
              <a:rPr lang="it-IT" sz="3200" dirty="0" err="1" smtClean="0">
                <a:solidFill>
                  <a:schemeClr val="tx2"/>
                </a:solidFill>
              </a:rPr>
              <a:t>Deformation</a:t>
            </a:r>
            <a:r>
              <a:rPr lang="it-IT" sz="3200" dirty="0" smtClean="0">
                <a:solidFill>
                  <a:schemeClr val="tx2"/>
                </a:solidFill>
              </a:rPr>
              <a:t> </a:t>
            </a:r>
            <a:r>
              <a:rPr lang="it-IT" sz="3200" dirty="0" err="1" smtClean="0">
                <a:solidFill>
                  <a:schemeClr val="tx2"/>
                </a:solidFill>
              </a:rPr>
              <a:t>of</a:t>
            </a:r>
            <a:r>
              <a:rPr lang="it-IT" sz="3200" dirty="0" smtClean="0">
                <a:solidFill>
                  <a:schemeClr val="tx2"/>
                </a:solidFill>
              </a:rPr>
              <a:t> GEM </a:t>
            </a:r>
            <a:r>
              <a:rPr lang="it-IT" sz="3200" dirty="0" err="1" smtClean="0">
                <a:solidFill>
                  <a:schemeClr val="tx2"/>
                </a:solidFill>
              </a:rPr>
              <a:t>films</a:t>
            </a:r>
            <a:endParaRPr lang="it-IT" sz="3200" dirty="0">
              <a:solidFill>
                <a:schemeClr val="tx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42592" y="1004535"/>
            <a:ext cx="6065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-514350"/>
            <a:r>
              <a:rPr lang="it-IT" dirty="0" smtClean="0">
                <a:solidFill>
                  <a:prstClr val="black"/>
                </a:solidFill>
              </a:rPr>
              <a:t>1) </a:t>
            </a:r>
            <a:r>
              <a:rPr lang="it-IT" dirty="0" err="1" smtClean="0">
                <a:solidFill>
                  <a:prstClr val="black"/>
                </a:solidFill>
              </a:rPr>
              <a:t>Characterize</a:t>
            </a:r>
            <a:r>
              <a:rPr lang="it-IT" dirty="0" smtClean="0">
                <a:solidFill>
                  <a:prstClr val="black"/>
                </a:solidFill>
              </a:rPr>
              <a:t> stretching of GEM, </a:t>
            </a:r>
            <a:r>
              <a:rPr lang="it-IT" dirty="0" err="1" smtClean="0">
                <a:solidFill>
                  <a:prstClr val="black"/>
                </a:solidFill>
              </a:rPr>
              <a:t>develop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dirty="0" err="1" smtClean="0">
                <a:solidFill>
                  <a:prstClr val="black"/>
                </a:solidFill>
              </a:rPr>
              <a:t>optical</a:t>
            </a:r>
            <a:r>
              <a:rPr lang="it-IT" dirty="0" smtClean="0">
                <a:solidFill>
                  <a:prstClr val="black"/>
                </a:solidFill>
              </a:rPr>
              <a:t> Moire’</a:t>
            </a:r>
          </a:p>
          <a:p>
            <a:pPr marL="57150" indent="-514350"/>
            <a:r>
              <a:rPr lang="it-IT" dirty="0" err="1" smtClean="0">
                <a:solidFill>
                  <a:prstClr val="black"/>
                </a:solidFill>
              </a:rPr>
              <a:t>based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dirty="0" err="1" smtClean="0">
                <a:solidFill>
                  <a:prstClr val="black"/>
                </a:solidFill>
              </a:rPr>
              <a:t>techniques</a:t>
            </a:r>
            <a:r>
              <a:rPr lang="it-IT" dirty="0" smtClean="0">
                <a:solidFill>
                  <a:prstClr val="black"/>
                </a:solidFill>
              </a:rPr>
              <a:t> for QA/QC. </a:t>
            </a:r>
          </a:p>
          <a:p>
            <a:pPr marL="57150" indent="-514350"/>
            <a:r>
              <a:rPr lang="it-IT" dirty="0" smtClean="0">
                <a:solidFill>
                  <a:prstClr val="black"/>
                </a:solidFill>
              </a:rPr>
              <a:t>2) </a:t>
            </a:r>
            <a:r>
              <a:rPr lang="it-IT" dirty="0" err="1" smtClean="0">
                <a:solidFill>
                  <a:prstClr val="black"/>
                </a:solidFill>
              </a:rPr>
              <a:t>Characterize</a:t>
            </a:r>
            <a:r>
              <a:rPr lang="it-IT" dirty="0" smtClean="0">
                <a:solidFill>
                  <a:prstClr val="black"/>
                </a:solidFill>
              </a:rPr>
              <a:t> tensile </a:t>
            </a:r>
            <a:r>
              <a:rPr lang="it-IT" dirty="0" err="1" smtClean="0">
                <a:solidFill>
                  <a:prstClr val="black"/>
                </a:solidFill>
              </a:rPr>
              <a:t>properties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dirty="0">
                <a:solidFill>
                  <a:prstClr val="black"/>
                </a:solidFill>
              </a:rPr>
              <a:t>of </a:t>
            </a:r>
            <a:r>
              <a:rPr lang="it-IT" dirty="0" err="1">
                <a:solidFill>
                  <a:prstClr val="black"/>
                </a:solidFill>
              </a:rPr>
              <a:t>materials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pre</a:t>
            </a:r>
            <a:r>
              <a:rPr lang="it-IT" dirty="0">
                <a:solidFill>
                  <a:prstClr val="black"/>
                </a:solidFill>
              </a:rPr>
              <a:t>- and post- </a:t>
            </a:r>
            <a:r>
              <a:rPr lang="it-IT" dirty="0" err="1" smtClean="0">
                <a:solidFill>
                  <a:prstClr val="black"/>
                </a:solidFill>
              </a:rPr>
              <a:t>irradiation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75705" y="6525344"/>
            <a:ext cx="9219705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Ready to start studies of stretching </a:t>
            </a:r>
            <a:r>
              <a:rPr lang="en-US" sz="2000" dirty="0" err="1" smtClean="0">
                <a:solidFill>
                  <a:srgbClr val="FF0000"/>
                </a:solidFill>
              </a:rPr>
              <a:t>monitorin&amp;tensile</a:t>
            </a:r>
            <a:r>
              <a:rPr lang="en-US" sz="2000" dirty="0" smtClean="0">
                <a:solidFill>
                  <a:srgbClr val="FF0000"/>
                </a:solidFill>
              </a:rPr>
              <a:t> load characterization on GE1/1</a:t>
            </a:r>
            <a:endParaRPr lang="en-US" dirty="0"/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6A888A4-3CFF-4732-87EF-D9D957F5C700}" type="datetime1">
              <a:rPr lang="it-IT" smtClean="0"/>
              <a:t>23/11/2015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3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256" y="63500"/>
            <a:ext cx="7571184" cy="844550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</a:rPr>
              <a:t>Fiber Bragg Grating applications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202" name="Picture 201" descr="IMG_145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016"/>
            <a:ext cx="3826579" cy="2869934"/>
          </a:xfrm>
          <a:prstGeom prst="rect">
            <a:avLst/>
          </a:prstGeom>
        </p:spPr>
      </p:pic>
      <p:pic>
        <p:nvPicPr>
          <p:cNvPr id="203" name="Picture 202" descr="Fiber_Bragg_Grating-e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645024"/>
            <a:ext cx="2293969" cy="1800200"/>
          </a:xfrm>
          <a:prstGeom prst="rect">
            <a:avLst/>
          </a:prstGeom>
        </p:spPr>
      </p:pic>
      <p:grpSp>
        <p:nvGrpSpPr>
          <p:cNvPr id="204" name="Group 203"/>
          <p:cNvGrpSpPr/>
          <p:nvPr/>
        </p:nvGrpSpPr>
        <p:grpSpPr>
          <a:xfrm rot="5400000">
            <a:off x="3887923" y="3969061"/>
            <a:ext cx="2304257" cy="1512168"/>
            <a:chOff x="248294" y="148046"/>
            <a:chExt cx="8362306" cy="5341552"/>
          </a:xfrm>
        </p:grpSpPr>
        <p:grpSp>
          <p:nvGrpSpPr>
            <p:cNvPr id="205" name="Group 204"/>
            <p:cNvGrpSpPr/>
            <p:nvPr/>
          </p:nvGrpSpPr>
          <p:grpSpPr>
            <a:xfrm>
              <a:off x="248294" y="148046"/>
              <a:ext cx="8362306" cy="5341552"/>
              <a:chOff x="248294" y="148046"/>
              <a:chExt cx="8362306" cy="5341552"/>
            </a:xfrm>
          </p:grpSpPr>
          <p:sp>
            <p:nvSpPr>
              <p:cNvPr id="266" name="Trapezoid 265"/>
              <p:cNvSpPr/>
              <p:nvPr/>
            </p:nvSpPr>
            <p:spPr>
              <a:xfrm rot="16200000">
                <a:off x="2442588" y="-432313"/>
                <a:ext cx="3743762" cy="6967114"/>
              </a:xfrm>
              <a:prstGeom prst="trapezoid">
                <a:avLst>
                  <a:gd name="adj" fmla="val 17462"/>
                </a:avLst>
              </a:prstGeom>
              <a:ln/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  <p:cxnSp>
            <p:nvCxnSpPr>
              <p:cNvPr id="267" name="Straight Connector 266"/>
              <p:cNvCxnSpPr/>
              <p:nvPr/>
            </p:nvCxnSpPr>
            <p:spPr>
              <a:xfrm>
                <a:off x="2984290" y="988519"/>
                <a:ext cx="5040000" cy="871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>
                <a:off x="516833" y="2427106"/>
                <a:ext cx="1257192" cy="1175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2652442" y="2459552"/>
                <a:ext cx="5780358" cy="871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>
                <a:stCxn id="290" idx="6"/>
              </p:cNvCxnSpPr>
              <p:nvPr/>
            </p:nvCxnSpPr>
            <p:spPr>
              <a:xfrm>
                <a:off x="356290" y="3796046"/>
                <a:ext cx="326849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flipV="1">
                <a:off x="516833" y="2924996"/>
                <a:ext cx="5331838" cy="2068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flipV="1">
                <a:off x="4503206" y="3812783"/>
                <a:ext cx="3522471" cy="2442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flipH="1" flipV="1">
                <a:off x="6727089" y="2953154"/>
                <a:ext cx="1847951" cy="2163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>
                <a:stCxn id="292" idx="0"/>
              </p:cNvCxnSpPr>
              <p:nvPr/>
            </p:nvCxnSpPr>
            <p:spPr>
              <a:xfrm>
                <a:off x="2960878" y="1068351"/>
                <a:ext cx="17494" cy="171157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flipH="1">
                <a:off x="2937212" y="3556230"/>
                <a:ext cx="1" cy="1589889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>
                <a:off x="5167139" y="1207693"/>
                <a:ext cx="0" cy="1511999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flipH="1">
                <a:off x="7020394" y="3570692"/>
                <a:ext cx="1" cy="1589889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>
                <a:endCxn id="286" idx="4"/>
              </p:cNvCxnSpPr>
              <p:nvPr/>
            </p:nvCxnSpPr>
            <p:spPr>
              <a:xfrm flipH="1">
                <a:off x="5102822" y="3589501"/>
                <a:ext cx="23160" cy="1835999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>
                <a:off x="7065765" y="664178"/>
                <a:ext cx="0" cy="2037524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0" name="Cube 279"/>
              <p:cNvSpPr/>
              <p:nvPr/>
            </p:nvSpPr>
            <p:spPr>
              <a:xfrm rot="5400000">
                <a:off x="8117840" y="1295400"/>
                <a:ext cx="619760" cy="365760"/>
              </a:xfrm>
              <a:prstGeom prst="cub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  <p:cxnSp>
            <p:nvCxnSpPr>
              <p:cNvPr id="281" name="Straight Connector 280"/>
              <p:cNvCxnSpPr/>
              <p:nvPr/>
            </p:nvCxnSpPr>
            <p:spPr>
              <a:xfrm>
                <a:off x="8432800" y="1757680"/>
                <a:ext cx="0" cy="71058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>
                <a:off x="8422640" y="568671"/>
                <a:ext cx="0" cy="599729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3" name="Oval 282"/>
              <p:cNvSpPr>
                <a:spLocks noChangeAspect="1"/>
              </p:cNvSpPr>
              <p:nvPr/>
            </p:nvSpPr>
            <p:spPr>
              <a:xfrm>
                <a:off x="8368642" y="2414266"/>
                <a:ext cx="107996" cy="107996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84" name="Straight Connector 283"/>
              <p:cNvCxnSpPr/>
              <p:nvPr/>
            </p:nvCxnSpPr>
            <p:spPr>
              <a:xfrm>
                <a:off x="516833" y="2419050"/>
                <a:ext cx="0" cy="53756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Oval 284"/>
              <p:cNvSpPr>
                <a:spLocks noChangeAspect="1"/>
              </p:cNvSpPr>
              <p:nvPr/>
            </p:nvSpPr>
            <p:spPr>
              <a:xfrm>
                <a:off x="462835" y="2902613"/>
                <a:ext cx="107996" cy="107996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86" name="Oval 285"/>
              <p:cNvSpPr>
                <a:spLocks noChangeAspect="1"/>
              </p:cNvSpPr>
              <p:nvPr/>
            </p:nvSpPr>
            <p:spPr>
              <a:xfrm>
                <a:off x="5048824" y="5381602"/>
                <a:ext cx="107996" cy="107996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87" name="Straight Connector 286"/>
              <p:cNvCxnSpPr/>
              <p:nvPr/>
            </p:nvCxnSpPr>
            <p:spPr>
              <a:xfrm>
                <a:off x="8575040" y="2965636"/>
                <a:ext cx="0" cy="246996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>
                <a:off x="5125979" y="5435600"/>
                <a:ext cx="344906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>
                <a:off x="312452" y="1210904"/>
                <a:ext cx="0" cy="257624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0" name="Oval 289"/>
              <p:cNvSpPr>
                <a:spLocks noChangeAspect="1"/>
              </p:cNvSpPr>
              <p:nvPr/>
            </p:nvSpPr>
            <p:spPr>
              <a:xfrm>
                <a:off x="248294" y="3742048"/>
                <a:ext cx="107996" cy="107996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91" name="Straight Connector 290"/>
              <p:cNvCxnSpPr/>
              <p:nvPr/>
            </p:nvCxnSpPr>
            <p:spPr>
              <a:xfrm>
                <a:off x="8025677" y="997231"/>
                <a:ext cx="0" cy="281555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Oval 291"/>
              <p:cNvSpPr>
                <a:spLocks noChangeAspect="1"/>
              </p:cNvSpPr>
              <p:nvPr/>
            </p:nvSpPr>
            <p:spPr>
              <a:xfrm flipV="1">
                <a:off x="2896826" y="940247"/>
                <a:ext cx="128104" cy="12810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93" name="Straight Connector 292"/>
              <p:cNvCxnSpPr/>
              <p:nvPr/>
            </p:nvCxnSpPr>
            <p:spPr>
              <a:xfrm flipV="1">
                <a:off x="2926722" y="5157820"/>
                <a:ext cx="4093673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4" name="Oval 293"/>
              <p:cNvSpPr>
                <a:spLocks noChangeAspect="1"/>
              </p:cNvSpPr>
              <p:nvPr/>
            </p:nvSpPr>
            <p:spPr>
              <a:xfrm>
                <a:off x="6957769" y="5092121"/>
                <a:ext cx="107996" cy="107996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95" name="Freeform 294"/>
              <p:cNvSpPr/>
              <p:nvPr/>
            </p:nvSpPr>
            <p:spPr>
              <a:xfrm>
                <a:off x="7046953" y="148046"/>
                <a:ext cx="433709" cy="518675"/>
              </a:xfrm>
              <a:custGeom>
                <a:avLst/>
                <a:gdLst>
                  <a:gd name="connsiteX0" fmla="*/ 39555 w 951948"/>
                  <a:gd name="connsiteY0" fmla="*/ 926929 h 926929"/>
                  <a:gd name="connsiteX1" fmla="*/ 32256 w 951948"/>
                  <a:gd name="connsiteY1" fmla="*/ 744463 h 926929"/>
                  <a:gd name="connsiteX2" fmla="*/ 24957 w 951948"/>
                  <a:gd name="connsiteY2" fmla="*/ 722567 h 926929"/>
                  <a:gd name="connsiteX3" fmla="*/ 10358 w 951948"/>
                  <a:gd name="connsiteY3" fmla="*/ 671476 h 926929"/>
                  <a:gd name="connsiteX4" fmla="*/ 10358 w 951948"/>
                  <a:gd name="connsiteY4" fmla="*/ 459815 h 926929"/>
                  <a:gd name="connsiteX5" fmla="*/ 17658 w 951948"/>
                  <a:gd name="connsiteY5" fmla="*/ 437919 h 926929"/>
                  <a:gd name="connsiteX6" fmla="*/ 32256 w 951948"/>
                  <a:gd name="connsiteY6" fmla="*/ 408724 h 926929"/>
                  <a:gd name="connsiteX7" fmla="*/ 39555 w 951948"/>
                  <a:gd name="connsiteY7" fmla="*/ 379530 h 926929"/>
                  <a:gd name="connsiteX8" fmla="*/ 83350 w 951948"/>
                  <a:gd name="connsiteY8" fmla="*/ 321140 h 926929"/>
                  <a:gd name="connsiteX9" fmla="*/ 105247 w 951948"/>
                  <a:gd name="connsiteY9" fmla="*/ 284647 h 926929"/>
                  <a:gd name="connsiteX10" fmla="*/ 119846 w 951948"/>
                  <a:gd name="connsiteY10" fmla="*/ 255453 h 926929"/>
                  <a:gd name="connsiteX11" fmla="*/ 134444 w 951948"/>
                  <a:gd name="connsiteY11" fmla="*/ 233557 h 926929"/>
                  <a:gd name="connsiteX12" fmla="*/ 149042 w 951948"/>
                  <a:gd name="connsiteY12" fmla="*/ 204362 h 926929"/>
                  <a:gd name="connsiteX13" fmla="*/ 170940 w 951948"/>
                  <a:gd name="connsiteY13" fmla="*/ 153271 h 926929"/>
                  <a:gd name="connsiteX14" fmla="*/ 207435 w 951948"/>
                  <a:gd name="connsiteY14" fmla="*/ 124077 h 926929"/>
                  <a:gd name="connsiteX15" fmla="*/ 280427 w 951948"/>
                  <a:gd name="connsiteY15" fmla="*/ 94882 h 926929"/>
                  <a:gd name="connsiteX16" fmla="*/ 302324 w 951948"/>
                  <a:gd name="connsiteY16" fmla="*/ 87583 h 926929"/>
                  <a:gd name="connsiteX17" fmla="*/ 360717 w 951948"/>
                  <a:gd name="connsiteY17" fmla="*/ 72986 h 926929"/>
                  <a:gd name="connsiteX18" fmla="*/ 608888 w 951948"/>
                  <a:gd name="connsiteY18" fmla="*/ 87583 h 926929"/>
                  <a:gd name="connsiteX19" fmla="*/ 630786 w 951948"/>
                  <a:gd name="connsiteY19" fmla="*/ 102181 h 926929"/>
                  <a:gd name="connsiteX20" fmla="*/ 652683 w 951948"/>
                  <a:gd name="connsiteY20" fmla="*/ 109479 h 926929"/>
                  <a:gd name="connsiteX21" fmla="*/ 674580 w 951948"/>
                  <a:gd name="connsiteY21" fmla="*/ 124077 h 926929"/>
                  <a:gd name="connsiteX22" fmla="*/ 703777 w 951948"/>
                  <a:gd name="connsiteY22" fmla="*/ 138674 h 926929"/>
                  <a:gd name="connsiteX23" fmla="*/ 718375 w 951948"/>
                  <a:gd name="connsiteY23" fmla="*/ 160570 h 926929"/>
                  <a:gd name="connsiteX24" fmla="*/ 747572 w 951948"/>
                  <a:gd name="connsiteY24" fmla="*/ 189765 h 926929"/>
                  <a:gd name="connsiteX25" fmla="*/ 769469 w 951948"/>
                  <a:gd name="connsiteY25" fmla="*/ 233557 h 926929"/>
                  <a:gd name="connsiteX26" fmla="*/ 776768 w 951948"/>
                  <a:gd name="connsiteY26" fmla="*/ 255453 h 926929"/>
                  <a:gd name="connsiteX27" fmla="*/ 791367 w 951948"/>
                  <a:gd name="connsiteY27" fmla="*/ 291946 h 926929"/>
                  <a:gd name="connsiteX28" fmla="*/ 784068 w 951948"/>
                  <a:gd name="connsiteY28" fmla="*/ 423322 h 926929"/>
                  <a:gd name="connsiteX29" fmla="*/ 747572 w 951948"/>
                  <a:gd name="connsiteY29" fmla="*/ 467114 h 926929"/>
                  <a:gd name="connsiteX30" fmla="*/ 725674 w 951948"/>
                  <a:gd name="connsiteY30" fmla="*/ 503607 h 926929"/>
                  <a:gd name="connsiteX31" fmla="*/ 703777 w 951948"/>
                  <a:gd name="connsiteY31" fmla="*/ 547399 h 926929"/>
                  <a:gd name="connsiteX32" fmla="*/ 674580 w 951948"/>
                  <a:gd name="connsiteY32" fmla="*/ 569295 h 926929"/>
                  <a:gd name="connsiteX33" fmla="*/ 652683 w 951948"/>
                  <a:gd name="connsiteY33" fmla="*/ 591191 h 926929"/>
                  <a:gd name="connsiteX34" fmla="*/ 630786 w 951948"/>
                  <a:gd name="connsiteY34" fmla="*/ 605788 h 926929"/>
                  <a:gd name="connsiteX35" fmla="*/ 616187 w 951948"/>
                  <a:gd name="connsiteY35" fmla="*/ 620385 h 926929"/>
                  <a:gd name="connsiteX36" fmla="*/ 579692 w 951948"/>
                  <a:gd name="connsiteY36" fmla="*/ 627684 h 926929"/>
                  <a:gd name="connsiteX37" fmla="*/ 375316 w 951948"/>
                  <a:gd name="connsiteY37" fmla="*/ 620385 h 926929"/>
                  <a:gd name="connsiteX38" fmla="*/ 353418 w 951948"/>
                  <a:gd name="connsiteY38" fmla="*/ 605788 h 926929"/>
                  <a:gd name="connsiteX39" fmla="*/ 302324 w 951948"/>
                  <a:gd name="connsiteY39" fmla="*/ 583892 h 926929"/>
                  <a:gd name="connsiteX40" fmla="*/ 273128 w 951948"/>
                  <a:gd name="connsiteY40" fmla="*/ 540100 h 926929"/>
                  <a:gd name="connsiteX41" fmla="*/ 251230 w 951948"/>
                  <a:gd name="connsiteY41" fmla="*/ 510906 h 926929"/>
                  <a:gd name="connsiteX42" fmla="*/ 229333 w 951948"/>
                  <a:gd name="connsiteY42" fmla="*/ 452516 h 926929"/>
                  <a:gd name="connsiteX43" fmla="*/ 214734 w 951948"/>
                  <a:gd name="connsiteY43" fmla="*/ 423322 h 926929"/>
                  <a:gd name="connsiteX44" fmla="*/ 200136 w 951948"/>
                  <a:gd name="connsiteY44" fmla="*/ 372231 h 926929"/>
                  <a:gd name="connsiteX45" fmla="*/ 192837 w 951948"/>
                  <a:gd name="connsiteY45" fmla="*/ 343036 h 926929"/>
                  <a:gd name="connsiteX46" fmla="*/ 200136 w 951948"/>
                  <a:gd name="connsiteY46" fmla="*/ 248154 h 926929"/>
                  <a:gd name="connsiteX47" fmla="*/ 214734 w 951948"/>
                  <a:gd name="connsiteY47" fmla="*/ 226258 h 926929"/>
                  <a:gd name="connsiteX48" fmla="*/ 229333 w 951948"/>
                  <a:gd name="connsiteY48" fmla="*/ 182466 h 926929"/>
                  <a:gd name="connsiteX49" fmla="*/ 265828 w 951948"/>
                  <a:gd name="connsiteY49" fmla="*/ 131375 h 926929"/>
                  <a:gd name="connsiteX50" fmla="*/ 302324 w 951948"/>
                  <a:gd name="connsiteY50" fmla="*/ 94882 h 926929"/>
                  <a:gd name="connsiteX51" fmla="*/ 316922 w 951948"/>
                  <a:gd name="connsiteY51" fmla="*/ 72986 h 926929"/>
                  <a:gd name="connsiteX52" fmla="*/ 389914 w 951948"/>
                  <a:gd name="connsiteY52" fmla="*/ 36493 h 926929"/>
                  <a:gd name="connsiteX53" fmla="*/ 411811 w 951948"/>
                  <a:gd name="connsiteY53" fmla="*/ 21896 h 926929"/>
                  <a:gd name="connsiteX54" fmla="*/ 528598 w 951948"/>
                  <a:gd name="connsiteY54" fmla="*/ 7298 h 926929"/>
                  <a:gd name="connsiteX55" fmla="*/ 645384 w 951948"/>
                  <a:gd name="connsiteY55" fmla="*/ 14597 h 926929"/>
                  <a:gd name="connsiteX56" fmla="*/ 711076 w 951948"/>
                  <a:gd name="connsiteY56" fmla="*/ 36493 h 926929"/>
                  <a:gd name="connsiteX57" fmla="*/ 732974 w 951948"/>
                  <a:gd name="connsiteY57" fmla="*/ 43792 h 926929"/>
                  <a:gd name="connsiteX58" fmla="*/ 784068 w 951948"/>
                  <a:gd name="connsiteY58" fmla="*/ 94882 h 926929"/>
                  <a:gd name="connsiteX59" fmla="*/ 835162 w 951948"/>
                  <a:gd name="connsiteY59" fmla="*/ 160570 h 926929"/>
                  <a:gd name="connsiteX60" fmla="*/ 849760 w 951948"/>
                  <a:gd name="connsiteY60" fmla="*/ 197063 h 926929"/>
                  <a:gd name="connsiteX61" fmla="*/ 864358 w 951948"/>
                  <a:gd name="connsiteY61" fmla="*/ 218959 h 926929"/>
                  <a:gd name="connsiteX62" fmla="*/ 871657 w 951948"/>
                  <a:gd name="connsiteY62" fmla="*/ 284647 h 926929"/>
                  <a:gd name="connsiteX63" fmla="*/ 864358 w 951948"/>
                  <a:gd name="connsiteY63" fmla="*/ 445218 h 926929"/>
                  <a:gd name="connsiteX64" fmla="*/ 849760 w 951948"/>
                  <a:gd name="connsiteY64" fmla="*/ 467114 h 926929"/>
                  <a:gd name="connsiteX65" fmla="*/ 835162 w 951948"/>
                  <a:gd name="connsiteY65" fmla="*/ 503607 h 926929"/>
                  <a:gd name="connsiteX66" fmla="*/ 820563 w 951948"/>
                  <a:gd name="connsiteY66" fmla="*/ 554697 h 926929"/>
                  <a:gd name="connsiteX67" fmla="*/ 791367 w 951948"/>
                  <a:gd name="connsiteY67" fmla="*/ 569295 h 926929"/>
                  <a:gd name="connsiteX68" fmla="*/ 740273 w 951948"/>
                  <a:gd name="connsiteY68" fmla="*/ 605788 h 926929"/>
                  <a:gd name="connsiteX69" fmla="*/ 681880 w 951948"/>
                  <a:gd name="connsiteY69" fmla="*/ 620385 h 926929"/>
                  <a:gd name="connsiteX70" fmla="*/ 667281 w 951948"/>
                  <a:gd name="connsiteY70" fmla="*/ 634983 h 926929"/>
                  <a:gd name="connsiteX71" fmla="*/ 499401 w 951948"/>
                  <a:gd name="connsiteY71" fmla="*/ 627684 h 926929"/>
                  <a:gd name="connsiteX72" fmla="*/ 477504 w 951948"/>
                  <a:gd name="connsiteY72" fmla="*/ 620385 h 926929"/>
                  <a:gd name="connsiteX73" fmla="*/ 448307 w 951948"/>
                  <a:gd name="connsiteY73" fmla="*/ 613087 h 926929"/>
                  <a:gd name="connsiteX74" fmla="*/ 433709 w 951948"/>
                  <a:gd name="connsiteY74" fmla="*/ 598489 h 926929"/>
                  <a:gd name="connsiteX75" fmla="*/ 411811 w 951948"/>
                  <a:gd name="connsiteY75" fmla="*/ 591191 h 926929"/>
                  <a:gd name="connsiteX76" fmla="*/ 404512 w 951948"/>
                  <a:gd name="connsiteY76" fmla="*/ 569295 h 926929"/>
                  <a:gd name="connsiteX77" fmla="*/ 382615 w 951948"/>
                  <a:gd name="connsiteY77" fmla="*/ 547399 h 926929"/>
                  <a:gd name="connsiteX78" fmla="*/ 353418 w 951948"/>
                  <a:gd name="connsiteY78" fmla="*/ 496308 h 926929"/>
                  <a:gd name="connsiteX79" fmla="*/ 324222 w 951948"/>
                  <a:gd name="connsiteY79" fmla="*/ 437919 h 926929"/>
                  <a:gd name="connsiteX80" fmla="*/ 331521 w 951948"/>
                  <a:gd name="connsiteY80" fmla="*/ 211661 h 926929"/>
                  <a:gd name="connsiteX81" fmla="*/ 338820 w 951948"/>
                  <a:gd name="connsiteY81" fmla="*/ 189765 h 926929"/>
                  <a:gd name="connsiteX82" fmla="*/ 353418 w 951948"/>
                  <a:gd name="connsiteY82" fmla="*/ 175167 h 926929"/>
                  <a:gd name="connsiteX83" fmla="*/ 375316 w 951948"/>
                  <a:gd name="connsiteY83" fmla="*/ 145973 h 926929"/>
                  <a:gd name="connsiteX84" fmla="*/ 404512 w 951948"/>
                  <a:gd name="connsiteY84" fmla="*/ 109479 h 926929"/>
                  <a:gd name="connsiteX85" fmla="*/ 426410 w 951948"/>
                  <a:gd name="connsiteY85" fmla="*/ 102181 h 926929"/>
                  <a:gd name="connsiteX86" fmla="*/ 477504 w 951948"/>
                  <a:gd name="connsiteY86" fmla="*/ 65688 h 926929"/>
                  <a:gd name="connsiteX87" fmla="*/ 492102 w 951948"/>
                  <a:gd name="connsiteY87" fmla="*/ 51090 h 926929"/>
                  <a:gd name="connsiteX88" fmla="*/ 535897 w 951948"/>
                  <a:gd name="connsiteY88" fmla="*/ 43792 h 926929"/>
                  <a:gd name="connsiteX89" fmla="*/ 565093 w 951948"/>
                  <a:gd name="connsiteY89" fmla="*/ 36493 h 926929"/>
                  <a:gd name="connsiteX90" fmla="*/ 630786 w 951948"/>
                  <a:gd name="connsiteY90" fmla="*/ 14597 h 926929"/>
                  <a:gd name="connsiteX91" fmla="*/ 652683 w 951948"/>
                  <a:gd name="connsiteY91" fmla="*/ 7298 h 926929"/>
                  <a:gd name="connsiteX92" fmla="*/ 711076 w 951948"/>
                  <a:gd name="connsiteY92" fmla="*/ 0 h 926929"/>
                  <a:gd name="connsiteX93" fmla="*/ 827862 w 951948"/>
                  <a:gd name="connsiteY93" fmla="*/ 7298 h 926929"/>
                  <a:gd name="connsiteX94" fmla="*/ 842461 w 951948"/>
                  <a:gd name="connsiteY94" fmla="*/ 21896 h 926929"/>
                  <a:gd name="connsiteX95" fmla="*/ 864358 w 951948"/>
                  <a:gd name="connsiteY95" fmla="*/ 29194 h 926929"/>
                  <a:gd name="connsiteX96" fmla="*/ 893555 w 951948"/>
                  <a:gd name="connsiteY96" fmla="*/ 43792 h 926929"/>
                  <a:gd name="connsiteX97" fmla="*/ 944649 w 951948"/>
                  <a:gd name="connsiteY97" fmla="*/ 58389 h 926929"/>
                  <a:gd name="connsiteX98" fmla="*/ 951948 w 951948"/>
                  <a:gd name="connsiteY98" fmla="*/ 65688 h 92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951948" h="926929">
                    <a:moveTo>
                      <a:pt x="39555" y="926929"/>
                    </a:moveTo>
                    <a:cubicBezTo>
                      <a:pt x="37122" y="866107"/>
                      <a:pt x="36593" y="805179"/>
                      <a:pt x="32256" y="744463"/>
                    </a:cubicBezTo>
                    <a:cubicBezTo>
                      <a:pt x="31708" y="736789"/>
                      <a:pt x="27071" y="729964"/>
                      <a:pt x="24957" y="722567"/>
                    </a:cubicBezTo>
                    <a:cubicBezTo>
                      <a:pt x="6634" y="658441"/>
                      <a:pt x="27854" y="723955"/>
                      <a:pt x="10358" y="671476"/>
                    </a:cubicBezTo>
                    <a:cubicBezTo>
                      <a:pt x="-5045" y="579064"/>
                      <a:pt x="-1764" y="617387"/>
                      <a:pt x="10358" y="459815"/>
                    </a:cubicBezTo>
                    <a:cubicBezTo>
                      <a:pt x="10948" y="452144"/>
                      <a:pt x="14627" y="444990"/>
                      <a:pt x="17658" y="437919"/>
                    </a:cubicBezTo>
                    <a:cubicBezTo>
                      <a:pt x="21944" y="427918"/>
                      <a:pt x="28435" y="418912"/>
                      <a:pt x="32256" y="408724"/>
                    </a:cubicBezTo>
                    <a:cubicBezTo>
                      <a:pt x="35778" y="399332"/>
                      <a:pt x="34500" y="388194"/>
                      <a:pt x="39555" y="379530"/>
                    </a:cubicBezTo>
                    <a:cubicBezTo>
                      <a:pt x="51815" y="358515"/>
                      <a:pt x="83350" y="321140"/>
                      <a:pt x="83350" y="321140"/>
                    </a:cubicBezTo>
                    <a:cubicBezTo>
                      <a:pt x="100291" y="270321"/>
                      <a:pt x="78531" y="324718"/>
                      <a:pt x="105247" y="284647"/>
                    </a:cubicBezTo>
                    <a:cubicBezTo>
                      <a:pt x="111283" y="275594"/>
                      <a:pt x="114448" y="264899"/>
                      <a:pt x="119846" y="255453"/>
                    </a:cubicBezTo>
                    <a:cubicBezTo>
                      <a:pt x="124198" y="247837"/>
                      <a:pt x="130092" y="241173"/>
                      <a:pt x="134444" y="233557"/>
                    </a:cubicBezTo>
                    <a:cubicBezTo>
                      <a:pt x="139842" y="224110"/>
                      <a:pt x="144756" y="214363"/>
                      <a:pt x="149042" y="204362"/>
                    </a:cubicBezTo>
                    <a:cubicBezTo>
                      <a:pt x="156613" y="186697"/>
                      <a:pt x="157382" y="168765"/>
                      <a:pt x="170940" y="153271"/>
                    </a:cubicBezTo>
                    <a:cubicBezTo>
                      <a:pt x="181199" y="141547"/>
                      <a:pt x="194473" y="132718"/>
                      <a:pt x="207435" y="124077"/>
                    </a:cubicBezTo>
                    <a:cubicBezTo>
                      <a:pt x="228918" y="109756"/>
                      <a:pt x="256682" y="102796"/>
                      <a:pt x="280427" y="94882"/>
                    </a:cubicBezTo>
                    <a:cubicBezTo>
                      <a:pt x="287726" y="92449"/>
                      <a:pt x="294860" y="89449"/>
                      <a:pt x="302324" y="87583"/>
                    </a:cubicBezTo>
                    <a:lnTo>
                      <a:pt x="360717" y="72986"/>
                    </a:lnTo>
                    <a:cubicBezTo>
                      <a:pt x="443441" y="77852"/>
                      <a:pt x="526501" y="78677"/>
                      <a:pt x="608888" y="87583"/>
                    </a:cubicBezTo>
                    <a:cubicBezTo>
                      <a:pt x="617610" y="88526"/>
                      <a:pt x="622939" y="98258"/>
                      <a:pt x="630786" y="102181"/>
                    </a:cubicBezTo>
                    <a:cubicBezTo>
                      <a:pt x="637668" y="105622"/>
                      <a:pt x="645384" y="107046"/>
                      <a:pt x="652683" y="109479"/>
                    </a:cubicBezTo>
                    <a:cubicBezTo>
                      <a:pt x="659982" y="114345"/>
                      <a:pt x="666963" y="119725"/>
                      <a:pt x="674580" y="124077"/>
                    </a:cubicBezTo>
                    <a:cubicBezTo>
                      <a:pt x="684027" y="129475"/>
                      <a:pt x="695418" y="131709"/>
                      <a:pt x="703777" y="138674"/>
                    </a:cubicBezTo>
                    <a:cubicBezTo>
                      <a:pt x="710516" y="144289"/>
                      <a:pt x="712666" y="153910"/>
                      <a:pt x="718375" y="160570"/>
                    </a:cubicBezTo>
                    <a:cubicBezTo>
                      <a:pt x="727332" y="171019"/>
                      <a:pt x="737840" y="180033"/>
                      <a:pt x="747572" y="189765"/>
                    </a:cubicBezTo>
                    <a:cubicBezTo>
                      <a:pt x="765918" y="244801"/>
                      <a:pt x="741170" y="176962"/>
                      <a:pt x="769469" y="233557"/>
                    </a:cubicBezTo>
                    <a:cubicBezTo>
                      <a:pt x="772910" y="240438"/>
                      <a:pt x="774066" y="248249"/>
                      <a:pt x="776768" y="255453"/>
                    </a:cubicBezTo>
                    <a:cubicBezTo>
                      <a:pt x="781369" y="267720"/>
                      <a:pt x="786501" y="279782"/>
                      <a:pt x="791367" y="291946"/>
                    </a:cubicBezTo>
                    <a:cubicBezTo>
                      <a:pt x="788934" y="335738"/>
                      <a:pt x="791914" y="380170"/>
                      <a:pt x="784068" y="423322"/>
                    </a:cubicBezTo>
                    <a:cubicBezTo>
                      <a:pt x="780491" y="442993"/>
                      <a:pt x="758072" y="452416"/>
                      <a:pt x="747572" y="467114"/>
                    </a:cubicBezTo>
                    <a:cubicBezTo>
                      <a:pt x="739326" y="478658"/>
                      <a:pt x="732019" y="490919"/>
                      <a:pt x="725674" y="503607"/>
                    </a:cubicBezTo>
                    <a:cubicBezTo>
                      <a:pt x="713800" y="527352"/>
                      <a:pt x="724696" y="526482"/>
                      <a:pt x="703777" y="547399"/>
                    </a:cubicBezTo>
                    <a:cubicBezTo>
                      <a:pt x="695175" y="556001"/>
                      <a:pt x="683817" y="561378"/>
                      <a:pt x="674580" y="569295"/>
                    </a:cubicBezTo>
                    <a:cubicBezTo>
                      <a:pt x="666743" y="576012"/>
                      <a:pt x="660613" y="584583"/>
                      <a:pt x="652683" y="591191"/>
                    </a:cubicBezTo>
                    <a:cubicBezTo>
                      <a:pt x="645944" y="596807"/>
                      <a:pt x="637636" y="600308"/>
                      <a:pt x="630786" y="605788"/>
                    </a:cubicBezTo>
                    <a:cubicBezTo>
                      <a:pt x="625412" y="610087"/>
                      <a:pt x="622512" y="617674"/>
                      <a:pt x="616187" y="620385"/>
                    </a:cubicBezTo>
                    <a:cubicBezTo>
                      <a:pt x="604784" y="625272"/>
                      <a:pt x="591857" y="625251"/>
                      <a:pt x="579692" y="627684"/>
                    </a:cubicBezTo>
                    <a:cubicBezTo>
                      <a:pt x="511567" y="625251"/>
                      <a:pt x="443168" y="626951"/>
                      <a:pt x="375316" y="620385"/>
                    </a:cubicBezTo>
                    <a:cubicBezTo>
                      <a:pt x="366584" y="619540"/>
                      <a:pt x="361035" y="610140"/>
                      <a:pt x="353418" y="605788"/>
                    </a:cubicBezTo>
                    <a:cubicBezTo>
                      <a:pt x="328163" y="591358"/>
                      <a:pt x="326891" y="592081"/>
                      <a:pt x="302324" y="583892"/>
                    </a:cubicBezTo>
                    <a:cubicBezTo>
                      <a:pt x="292592" y="569295"/>
                      <a:pt x="283655" y="554135"/>
                      <a:pt x="273128" y="540100"/>
                    </a:cubicBezTo>
                    <a:cubicBezTo>
                      <a:pt x="265829" y="530369"/>
                      <a:pt x="257138" y="521540"/>
                      <a:pt x="251230" y="510906"/>
                    </a:cubicBezTo>
                    <a:cubicBezTo>
                      <a:pt x="232325" y="476880"/>
                      <a:pt x="241626" y="481198"/>
                      <a:pt x="229333" y="452516"/>
                    </a:cubicBezTo>
                    <a:cubicBezTo>
                      <a:pt x="225047" y="442516"/>
                      <a:pt x="219600" y="433053"/>
                      <a:pt x="214734" y="423322"/>
                    </a:cubicBezTo>
                    <a:cubicBezTo>
                      <a:pt x="191916" y="332053"/>
                      <a:pt x="221079" y="445527"/>
                      <a:pt x="200136" y="372231"/>
                    </a:cubicBezTo>
                    <a:cubicBezTo>
                      <a:pt x="197380" y="362586"/>
                      <a:pt x="195270" y="352768"/>
                      <a:pt x="192837" y="343036"/>
                    </a:cubicBezTo>
                    <a:cubicBezTo>
                      <a:pt x="195270" y="311409"/>
                      <a:pt x="194290" y="279331"/>
                      <a:pt x="200136" y="248154"/>
                    </a:cubicBezTo>
                    <a:cubicBezTo>
                      <a:pt x="201753" y="239532"/>
                      <a:pt x="211171" y="234274"/>
                      <a:pt x="214734" y="226258"/>
                    </a:cubicBezTo>
                    <a:cubicBezTo>
                      <a:pt x="220984" y="212197"/>
                      <a:pt x="220797" y="195269"/>
                      <a:pt x="229333" y="182466"/>
                    </a:cubicBezTo>
                    <a:cubicBezTo>
                      <a:pt x="239797" y="166771"/>
                      <a:pt x="253758" y="144952"/>
                      <a:pt x="265828" y="131375"/>
                    </a:cubicBezTo>
                    <a:cubicBezTo>
                      <a:pt x="277258" y="118517"/>
                      <a:pt x="292781" y="109196"/>
                      <a:pt x="302324" y="94882"/>
                    </a:cubicBezTo>
                    <a:cubicBezTo>
                      <a:pt x="307190" y="87583"/>
                      <a:pt x="310320" y="78762"/>
                      <a:pt x="316922" y="72986"/>
                    </a:cubicBezTo>
                    <a:cubicBezTo>
                      <a:pt x="351682" y="42573"/>
                      <a:pt x="353635" y="45562"/>
                      <a:pt x="389914" y="36493"/>
                    </a:cubicBezTo>
                    <a:cubicBezTo>
                      <a:pt x="397213" y="31627"/>
                      <a:pt x="403597" y="24976"/>
                      <a:pt x="411811" y="21896"/>
                    </a:cubicBezTo>
                    <a:cubicBezTo>
                      <a:pt x="435946" y="12846"/>
                      <a:pt x="519811" y="8097"/>
                      <a:pt x="528598" y="7298"/>
                    </a:cubicBezTo>
                    <a:cubicBezTo>
                      <a:pt x="567527" y="9731"/>
                      <a:pt x="606737" y="9327"/>
                      <a:pt x="645384" y="14597"/>
                    </a:cubicBezTo>
                    <a:cubicBezTo>
                      <a:pt x="645393" y="14598"/>
                      <a:pt x="700123" y="32842"/>
                      <a:pt x="711076" y="36493"/>
                    </a:cubicBezTo>
                    <a:lnTo>
                      <a:pt x="732974" y="43792"/>
                    </a:lnTo>
                    <a:cubicBezTo>
                      <a:pt x="750005" y="60822"/>
                      <a:pt x="770708" y="74842"/>
                      <a:pt x="784068" y="94882"/>
                    </a:cubicBezTo>
                    <a:cubicBezTo>
                      <a:pt x="818990" y="147263"/>
                      <a:pt x="800858" y="126269"/>
                      <a:pt x="835162" y="160570"/>
                    </a:cubicBezTo>
                    <a:cubicBezTo>
                      <a:pt x="840028" y="172734"/>
                      <a:pt x="843901" y="185345"/>
                      <a:pt x="849760" y="197063"/>
                    </a:cubicBezTo>
                    <a:cubicBezTo>
                      <a:pt x="853683" y="204909"/>
                      <a:pt x="862230" y="210449"/>
                      <a:pt x="864358" y="218959"/>
                    </a:cubicBezTo>
                    <a:cubicBezTo>
                      <a:pt x="869701" y="240332"/>
                      <a:pt x="869224" y="262751"/>
                      <a:pt x="871657" y="284647"/>
                    </a:cubicBezTo>
                    <a:cubicBezTo>
                      <a:pt x="869224" y="338171"/>
                      <a:pt x="870742" y="392021"/>
                      <a:pt x="864358" y="445218"/>
                    </a:cubicBezTo>
                    <a:cubicBezTo>
                      <a:pt x="863313" y="453928"/>
                      <a:pt x="853683" y="459268"/>
                      <a:pt x="849760" y="467114"/>
                    </a:cubicBezTo>
                    <a:cubicBezTo>
                      <a:pt x="843901" y="478832"/>
                      <a:pt x="839305" y="491178"/>
                      <a:pt x="835162" y="503607"/>
                    </a:cubicBezTo>
                    <a:cubicBezTo>
                      <a:pt x="835068" y="503889"/>
                      <a:pt x="824077" y="551183"/>
                      <a:pt x="820563" y="554697"/>
                    </a:cubicBezTo>
                    <a:cubicBezTo>
                      <a:pt x="812869" y="562391"/>
                      <a:pt x="800594" y="563528"/>
                      <a:pt x="791367" y="569295"/>
                    </a:cubicBezTo>
                    <a:cubicBezTo>
                      <a:pt x="778146" y="577558"/>
                      <a:pt x="755711" y="598069"/>
                      <a:pt x="740273" y="605788"/>
                    </a:cubicBezTo>
                    <a:cubicBezTo>
                      <a:pt x="725308" y="613270"/>
                      <a:pt x="695765" y="617608"/>
                      <a:pt x="681880" y="620385"/>
                    </a:cubicBezTo>
                    <a:cubicBezTo>
                      <a:pt x="677014" y="625251"/>
                      <a:pt x="674157" y="634708"/>
                      <a:pt x="667281" y="634983"/>
                    </a:cubicBezTo>
                    <a:cubicBezTo>
                      <a:pt x="611313" y="637222"/>
                      <a:pt x="555249" y="631980"/>
                      <a:pt x="499401" y="627684"/>
                    </a:cubicBezTo>
                    <a:cubicBezTo>
                      <a:pt x="491730" y="627094"/>
                      <a:pt x="484902" y="622498"/>
                      <a:pt x="477504" y="620385"/>
                    </a:cubicBezTo>
                    <a:cubicBezTo>
                      <a:pt x="467858" y="617629"/>
                      <a:pt x="458039" y="615520"/>
                      <a:pt x="448307" y="613087"/>
                    </a:cubicBezTo>
                    <a:cubicBezTo>
                      <a:pt x="443441" y="608221"/>
                      <a:pt x="439610" y="602029"/>
                      <a:pt x="433709" y="598489"/>
                    </a:cubicBezTo>
                    <a:cubicBezTo>
                      <a:pt x="427111" y="594531"/>
                      <a:pt x="417252" y="596631"/>
                      <a:pt x="411811" y="591191"/>
                    </a:cubicBezTo>
                    <a:cubicBezTo>
                      <a:pt x="406371" y="585751"/>
                      <a:pt x="408780" y="575696"/>
                      <a:pt x="404512" y="569295"/>
                    </a:cubicBezTo>
                    <a:cubicBezTo>
                      <a:pt x="398786" y="560707"/>
                      <a:pt x="389223" y="555328"/>
                      <a:pt x="382615" y="547399"/>
                    </a:cubicBezTo>
                    <a:cubicBezTo>
                      <a:pt x="366445" y="527996"/>
                      <a:pt x="366402" y="519028"/>
                      <a:pt x="353418" y="496308"/>
                    </a:cubicBezTo>
                    <a:cubicBezTo>
                      <a:pt x="324263" y="445289"/>
                      <a:pt x="352965" y="509772"/>
                      <a:pt x="324222" y="437919"/>
                    </a:cubicBezTo>
                    <a:cubicBezTo>
                      <a:pt x="326655" y="362500"/>
                      <a:pt x="327090" y="286989"/>
                      <a:pt x="331521" y="211661"/>
                    </a:cubicBezTo>
                    <a:cubicBezTo>
                      <a:pt x="331973" y="203981"/>
                      <a:pt x="334862" y="196362"/>
                      <a:pt x="338820" y="189765"/>
                    </a:cubicBezTo>
                    <a:cubicBezTo>
                      <a:pt x="342361" y="183864"/>
                      <a:pt x="349012" y="180453"/>
                      <a:pt x="353418" y="175167"/>
                    </a:cubicBezTo>
                    <a:cubicBezTo>
                      <a:pt x="361206" y="165822"/>
                      <a:pt x="368245" y="155872"/>
                      <a:pt x="375316" y="145973"/>
                    </a:cubicBezTo>
                    <a:cubicBezTo>
                      <a:pt x="382774" y="135532"/>
                      <a:pt x="392307" y="116802"/>
                      <a:pt x="404512" y="109479"/>
                    </a:cubicBezTo>
                    <a:cubicBezTo>
                      <a:pt x="411110" y="105521"/>
                      <a:pt x="419111" y="104614"/>
                      <a:pt x="426410" y="102181"/>
                    </a:cubicBezTo>
                    <a:cubicBezTo>
                      <a:pt x="474231" y="54362"/>
                      <a:pt x="419858" y="104117"/>
                      <a:pt x="477504" y="65688"/>
                    </a:cubicBezTo>
                    <a:cubicBezTo>
                      <a:pt x="483230" y="61871"/>
                      <a:pt x="485659" y="53506"/>
                      <a:pt x="492102" y="51090"/>
                    </a:cubicBezTo>
                    <a:cubicBezTo>
                      <a:pt x="505959" y="45894"/>
                      <a:pt x="521385" y="46694"/>
                      <a:pt x="535897" y="43792"/>
                    </a:cubicBezTo>
                    <a:cubicBezTo>
                      <a:pt x="545734" y="41825"/>
                      <a:pt x="555485" y="39375"/>
                      <a:pt x="565093" y="36493"/>
                    </a:cubicBezTo>
                    <a:cubicBezTo>
                      <a:pt x="565111" y="36488"/>
                      <a:pt x="619828" y="18249"/>
                      <a:pt x="630786" y="14597"/>
                    </a:cubicBezTo>
                    <a:cubicBezTo>
                      <a:pt x="638085" y="12164"/>
                      <a:pt x="645049" y="8252"/>
                      <a:pt x="652683" y="7298"/>
                    </a:cubicBezTo>
                    <a:lnTo>
                      <a:pt x="711076" y="0"/>
                    </a:lnTo>
                    <a:cubicBezTo>
                      <a:pt x="750005" y="2433"/>
                      <a:pt x="789388" y="886"/>
                      <a:pt x="827862" y="7298"/>
                    </a:cubicBezTo>
                    <a:cubicBezTo>
                      <a:pt x="834650" y="8429"/>
                      <a:pt x="836560" y="18356"/>
                      <a:pt x="842461" y="21896"/>
                    </a:cubicBezTo>
                    <a:cubicBezTo>
                      <a:pt x="849058" y="25854"/>
                      <a:pt x="857286" y="26163"/>
                      <a:pt x="864358" y="29194"/>
                    </a:cubicBezTo>
                    <a:cubicBezTo>
                      <a:pt x="874359" y="33480"/>
                      <a:pt x="883367" y="39972"/>
                      <a:pt x="893555" y="43792"/>
                    </a:cubicBezTo>
                    <a:cubicBezTo>
                      <a:pt x="912270" y="50810"/>
                      <a:pt x="926998" y="49564"/>
                      <a:pt x="944649" y="58389"/>
                    </a:cubicBezTo>
                    <a:cubicBezTo>
                      <a:pt x="947727" y="59928"/>
                      <a:pt x="949515" y="63255"/>
                      <a:pt x="951948" y="65688"/>
                    </a:cubicBezTo>
                  </a:path>
                </a:pathLst>
              </a:cu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6" name="Straight Connector 295"/>
              <p:cNvCxnSpPr/>
              <p:nvPr/>
            </p:nvCxnSpPr>
            <p:spPr>
              <a:xfrm flipV="1">
                <a:off x="312452" y="1210904"/>
                <a:ext cx="4854687" cy="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" name="Group 205"/>
            <p:cNvGrpSpPr/>
            <p:nvPr/>
          </p:nvGrpSpPr>
          <p:grpSpPr>
            <a:xfrm rot="5400000">
              <a:off x="2521524" y="2958271"/>
              <a:ext cx="878417" cy="317500"/>
              <a:chOff x="105833" y="5662083"/>
              <a:chExt cx="2635250" cy="571500"/>
            </a:xfrm>
          </p:grpSpPr>
          <p:cxnSp>
            <p:nvCxnSpPr>
              <p:cNvPr id="257" name="Straight Connector 256"/>
              <p:cNvCxnSpPr/>
              <p:nvPr/>
            </p:nvCxnSpPr>
            <p:spPr>
              <a:xfrm flipV="1">
                <a:off x="878417" y="5662083"/>
                <a:ext cx="201083" cy="571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1079500" y="5662083"/>
                <a:ext cx="254000" cy="571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flipV="1">
                <a:off x="1333500" y="5662083"/>
                <a:ext cx="201083" cy="571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flipV="1">
                <a:off x="1788583" y="5662083"/>
                <a:ext cx="201083" cy="571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>
                <a:off x="1534583" y="5662083"/>
                <a:ext cx="254000" cy="571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>
                <a:off x="740833" y="5916083"/>
                <a:ext cx="137584" cy="317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flipH="1" flipV="1">
                <a:off x="1989667" y="5662083"/>
                <a:ext cx="116416" cy="328084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flipH="1">
                <a:off x="2106083" y="5990167"/>
                <a:ext cx="635000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flipH="1">
                <a:off x="105833" y="5916083"/>
                <a:ext cx="635000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Group 206"/>
            <p:cNvGrpSpPr/>
            <p:nvPr/>
          </p:nvGrpSpPr>
          <p:grpSpPr>
            <a:xfrm>
              <a:off x="1774025" y="2285995"/>
              <a:ext cx="878417" cy="317500"/>
              <a:chOff x="105833" y="5662083"/>
              <a:chExt cx="2635250" cy="571500"/>
            </a:xfrm>
          </p:grpSpPr>
          <p:cxnSp>
            <p:nvCxnSpPr>
              <p:cNvPr id="248" name="Straight Connector 247"/>
              <p:cNvCxnSpPr/>
              <p:nvPr/>
            </p:nvCxnSpPr>
            <p:spPr>
              <a:xfrm flipV="1">
                <a:off x="878417" y="5662083"/>
                <a:ext cx="201083" cy="571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>
                <a:off x="1079500" y="5662083"/>
                <a:ext cx="254000" cy="571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flipV="1">
                <a:off x="1333500" y="5662083"/>
                <a:ext cx="201083" cy="571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 flipV="1">
                <a:off x="1788583" y="5662083"/>
                <a:ext cx="201083" cy="571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>
                <a:off x="1534583" y="5662083"/>
                <a:ext cx="254000" cy="571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>
                <a:off x="740833" y="5916083"/>
                <a:ext cx="137584" cy="317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flipH="1" flipV="1">
                <a:off x="1989667" y="5662083"/>
                <a:ext cx="116416" cy="328084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flipH="1">
                <a:off x="2106083" y="5990167"/>
                <a:ext cx="635000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flipH="1">
                <a:off x="105833" y="5916083"/>
                <a:ext cx="635000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Group 207"/>
            <p:cNvGrpSpPr/>
            <p:nvPr/>
          </p:nvGrpSpPr>
          <p:grpSpPr>
            <a:xfrm rot="5400000">
              <a:off x="4710291" y="2982735"/>
              <a:ext cx="878417" cy="317500"/>
              <a:chOff x="105833" y="5662083"/>
              <a:chExt cx="2635250" cy="571500"/>
            </a:xfrm>
          </p:grpSpPr>
          <p:cxnSp>
            <p:nvCxnSpPr>
              <p:cNvPr id="239" name="Straight Connector 238"/>
              <p:cNvCxnSpPr/>
              <p:nvPr/>
            </p:nvCxnSpPr>
            <p:spPr>
              <a:xfrm flipV="1">
                <a:off x="878417" y="5662083"/>
                <a:ext cx="201083" cy="571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>
                <a:off x="1079500" y="5662083"/>
                <a:ext cx="254000" cy="571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flipV="1">
                <a:off x="1333500" y="5662083"/>
                <a:ext cx="201083" cy="571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flipV="1">
                <a:off x="1788583" y="5662083"/>
                <a:ext cx="201083" cy="571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>
                <a:off x="1534583" y="5662083"/>
                <a:ext cx="254000" cy="571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740833" y="5916083"/>
                <a:ext cx="137584" cy="317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flipH="1" flipV="1">
                <a:off x="1989667" y="5662083"/>
                <a:ext cx="116416" cy="328084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flipH="1">
                <a:off x="2106083" y="5990167"/>
                <a:ext cx="635000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flipH="1">
                <a:off x="105833" y="5916083"/>
                <a:ext cx="635000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9" name="Group 208"/>
            <p:cNvGrpSpPr/>
            <p:nvPr/>
          </p:nvGrpSpPr>
          <p:grpSpPr>
            <a:xfrm>
              <a:off x="3624789" y="3654935"/>
              <a:ext cx="878417" cy="317500"/>
              <a:chOff x="105833" y="5662083"/>
              <a:chExt cx="2635250" cy="571500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 flipV="1">
                <a:off x="878417" y="5662083"/>
                <a:ext cx="201083" cy="571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1079500" y="5662083"/>
                <a:ext cx="254000" cy="571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flipV="1">
                <a:off x="1333500" y="5662083"/>
                <a:ext cx="201083" cy="571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flipV="1">
                <a:off x="1788583" y="5662083"/>
                <a:ext cx="201083" cy="571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1534583" y="5662083"/>
                <a:ext cx="254000" cy="571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740833" y="5916083"/>
                <a:ext cx="137584" cy="317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flipH="1" flipV="1">
                <a:off x="1989667" y="5662083"/>
                <a:ext cx="116416" cy="328084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flipH="1">
                <a:off x="2106083" y="5990167"/>
                <a:ext cx="635000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flipH="1">
                <a:off x="105833" y="5916083"/>
                <a:ext cx="635000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Group 209"/>
            <p:cNvGrpSpPr/>
            <p:nvPr/>
          </p:nvGrpSpPr>
          <p:grpSpPr>
            <a:xfrm>
              <a:off x="5848671" y="2774342"/>
              <a:ext cx="878417" cy="317500"/>
              <a:chOff x="105833" y="5662083"/>
              <a:chExt cx="2635250" cy="571500"/>
            </a:xfrm>
          </p:grpSpPr>
          <p:cxnSp>
            <p:nvCxnSpPr>
              <p:cNvPr id="221" name="Straight Connector 220"/>
              <p:cNvCxnSpPr/>
              <p:nvPr/>
            </p:nvCxnSpPr>
            <p:spPr>
              <a:xfrm flipV="1">
                <a:off x="878417" y="5662083"/>
                <a:ext cx="201083" cy="571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1079500" y="5662083"/>
                <a:ext cx="254000" cy="571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flipV="1">
                <a:off x="1333500" y="5662083"/>
                <a:ext cx="201083" cy="571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flipV="1">
                <a:off x="1788583" y="5662083"/>
                <a:ext cx="201083" cy="571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1534583" y="5662083"/>
                <a:ext cx="254000" cy="571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740833" y="5916083"/>
                <a:ext cx="137584" cy="317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flipH="1" flipV="1">
                <a:off x="1989667" y="5662083"/>
                <a:ext cx="116416" cy="328084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flipH="1">
                <a:off x="2106083" y="5990167"/>
                <a:ext cx="635000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H="1">
                <a:off x="105833" y="5916083"/>
                <a:ext cx="635000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/>
            <p:cNvGrpSpPr/>
            <p:nvPr/>
          </p:nvGrpSpPr>
          <p:grpSpPr>
            <a:xfrm rot="5400000">
              <a:off x="6604704" y="2982735"/>
              <a:ext cx="878417" cy="317500"/>
              <a:chOff x="105833" y="5662083"/>
              <a:chExt cx="2635250" cy="571500"/>
            </a:xfrm>
          </p:grpSpPr>
          <p:cxnSp>
            <p:nvCxnSpPr>
              <p:cNvPr id="212" name="Straight Connector 211"/>
              <p:cNvCxnSpPr/>
              <p:nvPr/>
            </p:nvCxnSpPr>
            <p:spPr>
              <a:xfrm flipV="1">
                <a:off x="878417" y="5662083"/>
                <a:ext cx="201083" cy="571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1079500" y="5662083"/>
                <a:ext cx="254000" cy="571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flipV="1">
                <a:off x="1333500" y="5662083"/>
                <a:ext cx="201083" cy="571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flipV="1">
                <a:off x="1788583" y="5662083"/>
                <a:ext cx="201083" cy="571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1534583" y="5662083"/>
                <a:ext cx="254000" cy="571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740833" y="5916083"/>
                <a:ext cx="137584" cy="3175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flipH="1" flipV="1">
                <a:off x="1989667" y="5662083"/>
                <a:ext cx="116416" cy="328084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flipH="1">
                <a:off x="2106083" y="5990167"/>
                <a:ext cx="635000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flipH="1">
                <a:off x="105833" y="5916083"/>
                <a:ext cx="635000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4" name="TextBox 313"/>
          <p:cNvSpPr txBox="1"/>
          <p:nvPr/>
        </p:nvSpPr>
        <p:spPr>
          <a:xfrm>
            <a:off x="179512" y="1340768"/>
            <a:ext cx="89306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validate the GE1/1 mechanical technology (Glue-Free assembly)</a:t>
            </a:r>
          </a:p>
          <a:p>
            <a:r>
              <a:rPr lang="en-US" dirty="0"/>
              <a:t>w</a:t>
            </a:r>
            <a:r>
              <a:rPr lang="en-US" dirty="0" smtClean="0"/>
              <a:t>e used an FBG array glued on the GME foils of a real size GE1/1 prototype</a:t>
            </a:r>
          </a:p>
          <a:p>
            <a:endParaRPr lang="en-US" dirty="0"/>
          </a:p>
          <a:p>
            <a:r>
              <a:rPr lang="en-US" dirty="0" smtClean="0"/>
              <a:t>Objectives: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Verify the simultaneous stretching of the foils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Quantify the applied force and verify that is still in the “Young” region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Optimization of the assembly procedure and the definition of the assembly protocol</a:t>
            </a:r>
          </a:p>
          <a:p>
            <a:endParaRPr lang="en-US" dirty="0"/>
          </a:p>
        </p:txBody>
      </p:sp>
      <p:sp>
        <p:nvSpPr>
          <p:cNvPr id="315" name="TextBox 314"/>
          <p:cNvSpPr txBox="1"/>
          <p:nvPr/>
        </p:nvSpPr>
        <p:spPr>
          <a:xfrm>
            <a:off x="6084168" y="5445224"/>
            <a:ext cx="29523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FBG working principle: </a:t>
            </a:r>
          </a:p>
          <a:p>
            <a:pPr algn="just"/>
            <a:r>
              <a:rPr lang="en-US" sz="1400" dirty="0" smtClean="0"/>
              <a:t>The grating reflects only its  characteristics light wave-length. If the grating is deformed the wavelength shifts.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52027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256" y="63500"/>
            <a:ext cx="7571184" cy="844550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</a:rPr>
              <a:t>Fiber Bragg Grating applications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201" name="Picture 200" descr="sensori.pd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r="11574" b="5077"/>
          <a:stretch/>
        </p:blipFill>
        <p:spPr>
          <a:xfrm>
            <a:off x="107504" y="1124744"/>
            <a:ext cx="3560672" cy="2066282"/>
          </a:xfrm>
          <a:prstGeom prst="rect">
            <a:avLst/>
          </a:prstGeom>
        </p:spPr>
      </p:pic>
      <p:pic>
        <p:nvPicPr>
          <p:cNvPr id="297" name="Picture 296" descr="correlation1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194" r="21382" b="-195"/>
          <a:stretch/>
        </p:blipFill>
        <p:spPr>
          <a:xfrm>
            <a:off x="3563888" y="1124744"/>
            <a:ext cx="1460752" cy="1368152"/>
          </a:xfrm>
          <a:prstGeom prst="rect">
            <a:avLst/>
          </a:prstGeom>
        </p:spPr>
      </p:pic>
      <p:grpSp>
        <p:nvGrpSpPr>
          <p:cNvPr id="313" name="Group 312"/>
          <p:cNvGrpSpPr/>
          <p:nvPr/>
        </p:nvGrpSpPr>
        <p:grpSpPr>
          <a:xfrm>
            <a:off x="3995936" y="3717032"/>
            <a:ext cx="4896544" cy="3068960"/>
            <a:chOff x="-5885" y="1051007"/>
            <a:chExt cx="10090843" cy="5806993"/>
          </a:xfrm>
        </p:grpSpPr>
        <p:pic>
          <p:nvPicPr>
            <p:cNvPr id="299" name="Picture 298"/>
            <p:cNvPicPr>
              <a:picLocks noChangeAspect="1"/>
            </p:cNvPicPr>
            <p:nvPr/>
          </p:nvPicPr>
          <p:blipFill rotWithShape="1">
            <a:blip r:embed="rId4"/>
            <a:srcRect l="7382" t="9055" r="6662" b="2965"/>
            <a:stretch/>
          </p:blipFill>
          <p:spPr>
            <a:xfrm>
              <a:off x="-5885" y="1051007"/>
              <a:ext cx="10090843" cy="5806993"/>
            </a:xfrm>
            <a:prstGeom prst="rect">
              <a:avLst/>
            </a:prstGeom>
          </p:spPr>
        </p:pic>
        <p:sp>
          <p:nvSpPr>
            <p:cNvPr id="300" name="Rectangle 299"/>
            <p:cNvSpPr/>
            <p:nvPr/>
          </p:nvSpPr>
          <p:spPr>
            <a:xfrm>
              <a:off x="1145091" y="1314535"/>
              <a:ext cx="1364528" cy="46436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11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1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2525391" y="1314536"/>
              <a:ext cx="1314200" cy="4643641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11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3866615" y="1331825"/>
              <a:ext cx="385820" cy="4643641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11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1181273" y="1323510"/>
              <a:ext cx="1929132" cy="698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/>
                <a:t>Initial </a:t>
              </a:r>
            </a:p>
            <a:p>
              <a:r>
                <a:rPr lang="en-US" sz="600" b="1" dirty="0" smtClean="0"/>
                <a:t>operational</a:t>
              </a:r>
            </a:p>
            <a:p>
              <a:r>
                <a:rPr lang="en-US" sz="600" b="1" dirty="0" smtClean="0"/>
                <a:t>conditions</a:t>
              </a:r>
              <a:endParaRPr lang="en-US" sz="600" b="1" dirty="0"/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2516826" y="2822275"/>
              <a:ext cx="1335553" cy="698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/>
                <a:t>Stretching screw </a:t>
              </a:r>
            </a:p>
            <a:p>
              <a:r>
                <a:rPr lang="en-US" sz="600" b="1" dirty="0" smtClean="0"/>
                <a:t>removed</a:t>
              </a:r>
              <a:endParaRPr lang="en-US" sz="600" b="1" dirty="0"/>
            </a:p>
          </p:txBody>
        </p:sp>
        <p:sp>
          <p:nvSpPr>
            <p:cNvPr id="305" name="TextBox 304"/>
            <p:cNvSpPr txBox="1"/>
            <p:nvPr/>
          </p:nvSpPr>
          <p:spPr>
            <a:xfrm>
              <a:off x="3781913" y="2033883"/>
              <a:ext cx="515649" cy="407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A</a:t>
              </a:r>
              <a:endParaRPr lang="en-US" sz="800" b="1" dirty="0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4350114" y="1318315"/>
              <a:ext cx="506448" cy="4643641"/>
            </a:xfrm>
            <a:prstGeom prst="rect">
              <a:avLst/>
            </a:prstGeom>
            <a:solidFill>
              <a:schemeClr val="accent3">
                <a:alpha val="11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TextBox 306"/>
            <p:cNvSpPr txBox="1"/>
            <p:nvPr/>
          </p:nvSpPr>
          <p:spPr>
            <a:xfrm>
              <a:off x="4352013" y="2042407"/>
              <a:ext cx="539128" cy="407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B</a:t>
              </a:r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4839308" y="1314536"/>
              <a:ext cx="895627" cy="4643641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11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4891142" y="1765409"/>
              <a:ext cx="1483948" cy="407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A+B=C</a:t>
              </a:r>
              <a:endParaRPr lang="en-US" sz="800" b="1" dirty="0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5870417" y="1323150"/>
              <a:ext cx="867894" cy="46436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11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1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6156349" y="2108437"/>
              <a:ext cx="318473" cy="407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D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076056" y="1052736"/>
            <a:ext cx="35421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The sensors placed in the middle of the foils are monitored during the stretching procedure.</a:t>
            </a:r>
          </a:p>
          <a:p>
            <a:pPr algn="just"/>
            <a:r>
              <a:rPr lang="en-US" sz="1400" dirty="0" smtClean="0"/>
              <a:t>After the complete relaxation of the GEM stack the foils were stretched again up to the operational value. </a:t>
            </a:r>
          </a:p>
          <a:p>
            <a:pPr algn="just"/>
            <a:r>
              <a:rPr lang="en-US" sz="1400" dirty="0" smtClean="0"/>
              <a:t>The final position of “ALL” the FBG sensors reproduce almost perfectly the initial position before relaxation. </a:t>
            </a:r>
          </a:p>
          <a:p>
            <a:pPr algn="just"/>
            <a:r>
              <a:rPr lang="en-US" sz="1400" dirty="0" smtClean="0"/>
              <a:t>This demonstrate that the stretching procedure of the GE1/1 chambers act on each layer in the same way.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536" y="3861048"/>
            <a:ext cx="3499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Helvetica"/>
                <a:cs typeface="Helvetica"/>
              </a:rPr>
              <a:t>FBG as load gauge:</a:t>
            </a:r>
          </a:p>
          <a:p>
            <a:pPr algn="just"/>
            <a:r>
              <a:rPr lang="en-US" sz="1400" dirty="0" smtClean="0">
                <a:latin typeface="Helvetica"/>
                <a:cs typeface="Helvetica"/>
              </a:rPr>
              <a:t>By applying different weights on a single screw (replaced by a eyelet) we measured the weight equivalent to the operational tensile load. This is necessary to tune the dynamometric screwdriver used during assembly</a:t>
            </a:r>
          </a:p>
          <a:p>
            <a:pPr algn="just"/>
            <a:endParaRPr lang="en-US" sz="1400" dirty="0">
              <a:latin typeface="Helvetica"/>
              <a:cs typeface="Helvetica"/>
            </a:endParaRPr>
          </a:p>
          <a:p>
            <a:pPr algn="just"/>
            <a:r>
              <a:rPr lang="en-US" sz="1400" dirty="0" smtClean="0">
                <a:latin typeface="Helvetica"/>
                <a:cs typeface="Helvetica"/>
              </a:rPr>
              <a:t>A</a:t>
            </a:r>
            <a:r>
              <a:rPr lang="en-US" sz="1400" dirty="0">
                <a:latin typeface="Helvetica"/>
                <a:cs typeface="Helvetica"/>
              </a:rPr>
              <a:t>=2.86 </a:t>
            </a:r>
            <a:r>
              <a:rPr lang="en-US" sz="1400" dirty="0" smtClean="0">
                <a:latin typeface="Helvetica"/>
                <a:cs typeface="Helvetica"/>
              </a:rPr>
              <a:t>kg</a:t>
            </a:r>
            <a:endParaRPr lang="en-US" sz="1400" dirty="0">
              <a:latin typeface="Helvetica"/>
              <a:cs typeface="Helvetica"/>
            </a:endParaRPr>
          </a:p>
          <a:p>
            <a:pPr algn="just"/>
            <a:r>
              <a:rPr lang="en-US" sz="1400" dirty="0" smtClean="0">
                <a:latin typeface="Helvetica"/>
                <a:cs typeface="Helvetica"/>
              </a:rPr>
              <a:t>B</a:t>
            </a:r>
            <a:r>
              <a:rPr lang="en-US" sz="1400" dirty="0">
                <a:latin typeface="Helvetica"/>
                <a:cs typeface="Helvetica"/>
              </a:rPr>
              <a:t>=5.65 </a:t>
            </a:r>
            <a:r>
              <a:rPr lang="en-US" sz="1400" dirty="0" smtClean="0">
                <a:latin typeface="Helvetica"/>
                <a:cs typeface="Helvetica"/>
              </a:rPr>
              <a:t>kg</a:t>
            </a:r>
            <a:endParaRPr lang="en-US" sz="1400" dirty="0">
              <a:latin typeface="Helvetica"/>
              <a:cs typeface="Helvetica"/>
            </a:endParaRPr>
          </a:p>
          <a:p>
            <a:pPr algn="just"/>
            <a:r>
              <a:rPr lang="en-US" sz="1400" dirty="0" smtClean="0">
                <a:latin typeface="Helvetica"/>
                <a:cs typeface="Helvetica"/>
              </a:rPr>
              <a:t>C</a:t>
            </a:r>
            <a:r>
              <a:rPr lang="en-US" sz="1400" dirty="0">
                <a:latin typeface="Helvetica"/>
                <a:cs typeface="Helvetica"/>
              </a:rPr>
              <a:t>=8.5 </a:t>
            </a:r>
            <a:r>
              <a:rPr lang="en-US" sz="1400" dirty="0" smtClean="0">
                <a:latin typeface="Helvetica"/>
                <a:cs typeface="Helvetica"/>
              </a:rPr>
              <a:t>kg</a:t>
            </a:r>
            <a:endParaRPr lang="en-US" sz="1400" dirty="0">
              <a:latin typeface="Helvetica"/>
              <a:cs typeface="Helvetica"/>
            </a:endParaRPr>
          </a:p>
          <a:p>
            <a:pPr algn="just"/>
            <a:r>
              <a:rPr lang="en-US" sz="1400" dirty="0" smtClean="0">
                <a:latin typeface="Helvetica"/>
                <a:cs typeface="Helvetica"/>
              </a:rPr>
              <a:t>D</a:t>
            </a:r>
            <a:r>
              <a:rPr lang="en-US" sz="1400" dirty="0">
                <a:latin typeface="Helvetica"/>
                <a:cs typeface="Helvetica"/>
              </a:rPr>
              <a:t>=11.3 kg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8733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480" y="3542772"/>
            <a:ext cx="1411200" cy="141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467544" y="1071488"/>
            <a:ext cx="8087040" cy="4877792"/>
            <a:chOff x="340" y="481"/>
            <a:chExt cx="5616" cy="3387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018"/>
              <a:ext cx="2267" cy="1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" y="481"/>
              <a:ext cx="2267" cy="1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" y="1243"/>
              <a:ext cx="2267" cy="1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102" name="Line 6"/>
            <p:cNvSpPr>
              <a:spLocks noChangeShapeType="1"/>
            </p:cNvSpPr>
            <p:nvPr/>
          </p:nvSpPr>
          <p:spPr bwMode="auto">
            <a:xfrm flipH="1">
              <a:off x="3552" y="590"/>
              <a:ext cx="575" cy="43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auto">
            <a:xfrm>
              <a:off x="4106" y="583"/>
              <a:ext cx="22" cy="22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auto">
            <a:xfrm>
              <a:off x="3992" y="674"/>
              <a:ext cx="22" cy="22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3879" y="765"/>
              <a:ext cx="22" cy="22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 flipH="1">
              <a:off x="3825" y="726"/>
              <a:ext cx="575" cy="43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4378" y="720"/>
              <a:ext cx="22" cy="22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4265" y="810"/>
              <a:ext cx="22" cy="22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4129" y="901"/>
              <a:ext cx="22" cy="22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 flipH="1">
              <a:off x="4188" y="907"/>
              <a:ext cx="575" cy="43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4741" y="901"/>
              <a:ext cx="22" cy="22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Oval 16"/>
            <p:cNvSpPr>
              <a:spLocks noChangeArrowheads="1"/>
            </p:cNvSpPr>
            <p:nvPr/>
          </p:nvSpPr>
          <p:spPr bwMode="auto">
            <a:xfrm>
              <a:off x="4628" y="992"/>
              <a:ext cx="22" cy="22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Oval 17"/>
            <p:cNvSpPr>
              <a:spLocks noChangeArrowheads="1"/>
            </p:cNvSpPr>
            <p:nvPr/>
          </p:nvSpPr>
          <p:spPr bwMode="auto">
            <a:xfrm>
              <a:off x="4469" y="1105"/>
              <a:ext cx="22" cy="22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 flipH="1">
              <a:off x="4460" y="1020"/>
              <a:ext cx="575" cy="43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Oval 19"/>
            <p:cNvSpPr>
              <a:spLocks noChangeArrowheads="1"/>
            </p:cNvSpPr>
            <p:nvPr/>
          </p:nvSpPr>
          <p:spPr bwMode="auto">
            <a:xfrm>
              <a:off x="5013" y="1014"/>
              <a:ext cx="22" cy="22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Oval 20"/>
            <p:cNvSpPr>
              <a:spLocks noChangeArrowheads="1"/>
            </p:cNvSpPr>
            <p:nvPr/>
          </p:nvSpPr>
          <p:spPr bwMode="auto">
            <a:xfrm>
              <a:off x="4877" y="1128"/>
              <a:ext cx="22" cy="22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Oval 21"/>
            <p:cNvSpPr>
              <a:spLocks noChangeArrowheads="1"/>
            </p:cNvSpPr>
            <p:nvPr/>
          </p:nvSpPr>
          <p:spPr bwMode="auto">
            <a:xfrm>
              <a:off x="4719" y="1241"/>
              <a:ext cx="22" cy="22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Line 22"/>
            <p:cNvSpPr>
              <a:spLocks noChangeShapeType="1"/>
            </p:cNvSpPr>
            <p:nvPr/>
          </p:nvSpPr>
          <p:spPr bwMode="auto">
            <a:xfrm flipH="1">
              <a:off x="4846" y="1225"/>
              <a:ext cx="575" cy="43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Oval 23"/>
            <p:cNvSpPr>
              <a:spLocks noChangeArrowheads="1"/>
            </p:cNvSpPr>
            <p:nvPr/>
          </p:nvSpPr>
          <p:spPr bwMode="auto">
            <a:xfrm>
              <a:off x="5399" y="1218"/>
              <a:ext cx="22" cy="22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Oval 24"/>
            <p:cNvSpPr>
              <a:spLocks noChangeArrowheads="1"/>
            </p:cNvSpPr>
            <p:nvPr/>
          </p:nvSpPr>
          <p:spPr bwMode="auto">
            <a:xfrm>
              <a:off x="5240" y="1332"/>
              <a:ext cx="22" cy="22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5104" y="1445"/>
              <a:ext cx="22" cy="22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 flipH="1">
              <a:off x="2131" y="1475"/>
              <a:ext cx="575" cy="43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Oval 27"/>
            <p:cNvSpPr>
              <a:spLocks noChangeArrowheads="1"/>
            </p:cNvSpPr>
            <p:nvPr/>
          </p:nvSpPr>
          <p:spPr bwMode="auto">
            <a:xfrm>
              <a:off x="2684" y="1469"/>
              <a:ext cx="22" cy="22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2571" y="1560"/>
              <a:ext cx="22" cy="22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Oval 29"/>
            <p:cNvSpPr>
              <a:spLocks noChangeArrowheads="1"/>
            </p:cNvSpPr>
            <p:nvPr/>
          </p:nvSpPr>
          <p:spPr bwMode="auto">
            <a:xfrm>
              <a:off x="2458" y="1650"/>
              <a:ext cx="22" cy="22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auto">
            <a:xfrm flipH="1">
              <a:off x="3126" y="2014"/>
              <a:ext cx="565" cy="42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Oval 31"/>
            <p:cNvSpPr>
              <a:spLocks noChangeArrowheads="1"/>
            </p:cNvSpPr>
            <p:nvPr/>
          </p:nvSpPr>
          <p:spPr bwMode="auto">
            <a:xfrm>
              <a:off x="3567" y="2090"/>
              <a:ext cx="22" cy="22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Oval 32"/>
            <p:cNvSpPr>
              <a:spLocks noChangeArrowheads="1"/>
            </p:cNvSpPr>
            <p:nvPr/>
          </p:nvSpPr>
          <p:spPr bwMode="auto">
            <a:xfrm>
              <a:off x="3454" y="2181"/>
              <a:ext cx="22" cy="22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Line 33"/>
            <p:cNvSpPr>
              <a:spLocks noChangeShapeType="1"/>
            </p:cNvSpPr>
            <p:nvPr/>
          </p:nvSpPr>
          <p:spPr bwMode="auto">
            <a:xfrm flipH="1">
              <a:off x="3130" y="1816"/>
              <a:ext cx="240" cy="1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Oval 34"/>
            <p:cNvSpPr>
              <a:spLocks noChangeArrowheads="1"/>
            </p:cNvSpPr>
            <p:nvPr/>
          </p:nvSpPr>
          <p:spPr bwMode="auto">
            <a:xfrm>
              <a:off x="3247" y="1892"/>
              <a:ext cx="22" cy="22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auto">
            <a:xfrm>
              <a:off x="3133" y="1983"/>
              <a:ext cx="22" cy="22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Freeform 36"/>
            <p:cNvSpPr>
              <a:spLocks noChangeArrowheads="1"/>
            </p:cNvSpPr>
            <p:nvPr/>
          </p:nvSpPr>
          <p:spPr bwMode="auto">
            <a:xfrm>
              <a:off x="3374" y="1765"/>
              <a:ext cx="397" cy="244"/>
            </a:xfrm>
            <a:custGeom>
              <a:avLst/>
              <a:gdLst>
                <a:gd name="T0" fmla="*/ 0 w 1753"/>
                <a:gd name="T1" fmla="*/ 211 h 1081"/>
                <a:gd name="T2" fmla="*/ 217 w 1753"/>
                <a:gd name="T3" fmla="*/ 18 h 1081"/>
                <a:gd name="T4" fmla="*/ 644 w 1753"/>
                <a:gd name="T5" fmla="*/ 42 h 1081"/>
                <a:gd name="T6" fmla="*/ 893 w 1753"/>
                <a:gd name="T7" fmla="*/ 139 h 1081"/>
                <a:gd name="T8" fmla="*/ 1142 w 1753"/>
                <a:gd name="T9" fmla="*/ 252 h 1081"/>
                <a:gd name="T10" fmla="*/ 1383 w 1753"/>
                <a:gd name="T11" fmla="*/ 380 h 1081"/>
                <a:gd name="T12" fmla="*/ 1641 w 1753"/>
                <a:gd name="T13" fmla="*/ 541 h 1081"/>
                <a:gd name="T14" fmla="*/ 1721 w 1753"/>
                <a:gd name="T15" fmla="*/ 782 h 1081"/>
                <a:gd name="T16" fmla="*/ 1416 w 1753"/>
                <a:gd name="T17" fmla="*/ 1072 h 1081"/>
                <a:gd name="T18" fmla="*/ 1408 w 1753"/>
                <a:gd name="T19" fmla="*/ 1080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3" h="1081">
                  <a:moveTo>
                    <a:pt x="0" y="211"/>
                  </a:moveTo>
                  <a:cubicBezTo>
                    <a:pt x="78" y="185"/>
                    <a:pt x="137" y="36"/>
                    <a:pt x="217" y="18"/>
                  </a:cubicBezTo>
                  <a:cubicBezTo>
                    <a:pt x="297" y="0"/>
                    <a:pt x="564" y="27"/>
                    <a:pt x="644" y="42"/>
                  </a:cubicBezTo>
                  <a:cubicBezTo>
                    <a:pt x="730" y="58"/>
                    <a:pt x="810" y="110"/>
                    <a:pt x="893" y="139"/>
                  </a:cubicBezTo>
                  <a:cubicBezTo>
                    <a:pt x="978" y="169"/>
                    <a:pt x="1055" y="216"/>
                    <a:pt x="1142" y="252"/>
                  </a:cubicBezTo>
                  <a:cubicBezTo>
                    <a:pt x="1228" y="287"/>
                    <a:pt x="1299" y="341"/>
                    <a:pt x="1383" y="380"/>
                  </a:cubicBezTo>
                  <a:cubicBezTo>
                    <a:pt x="1475" y="422"/>
                    <a:pt x="1576" y="463"/>
                    <a:pt x="1641" y="541"/>
                  </a:cubicBezTo>
                  <a:cubicBezTo>
                    <a:pt x="1695" y="606"/>
                    <a:pt x="1699" y="691"/>
                    <a:pt x="1721" y="782"/>
                  </a:cubicBezTo>
                  <a:cubicBezTo>
                    <a:pt x="1752" y="907"/>
                    <a:pt x="1488" y="1045"/>
                    <a:pt x="1416" y="1072"/>
                  </a:cubicBezTo>
                  <a:lnTo>
                    <a:pt x="1408" y="108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auto">
            <a:xfrm>
              <a:off x="3681" y="1999"/>
              <a:ext cx="22" cy="22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auto">
            <a:xfrm>
              <a:off x="3360" y="1801"/>
              <a:ext cx="22" cy="22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5" name="Line 39"/>
            <p:cNvSpPr>
              <a:spLocks noChangeShapeType="1"/>
            </p:cNvSpPr>
            <p:nvPr/>
          </p:nvSpPr>
          <p:spPr bwMode="auto">
            <a:xfrm>
              <a:off x="766" y="2210"/>
              <a:ext cx="1369" cy="69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Line 40"/>
            <p:cNvSpPr>
              <a:spLocks noChangeShapeType="1"/>
            </p:cNvSpPr>
            <p:nvPr/>
          </p:nvSpPr>
          <p:spPr bwMode="auto">
            <a:xfrm>
              <a:off x="702" y="2283"/>
              <a:ext cx="1854" cy="93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Freeform 41"/>
            <p:cNvSpPr>
              <a:spLocks noChangeArrowheads="1"/>
            </p:cNvSpPr>
            <p:nvPr/>
          </p:nvSpPr>
          <p:spPr bwMode="auto">
            <a:xfrm>
              <a:off x="624" y="2182"/>
              <a:ext cx="143" cy="100"/>
            </a:xfrm>
            <a:custGeom>
              <a:avLst/>
              <a:gdLst>
                <a:gd name="T0" fmla="*/ 353 w 636"/>
                <a:gd name="T1" fmla="*/ 444 h 445"/>
                <a:gd name="T2" fmla="*/ 127 w 636"/>
                <a:gd name="T3" fmla="*/ 308 h 445"/>
                <a:gd name="T4" fmla="*/ 7 w 636"/>
                <a:gd name="T5" fmla="*/ 147 h 445"/>
                <a:gd name="T6" fmla="*/ 139 w 636"/>
                <a:gd name="T7" fmla="*/ 21 h 445"/>
                <a:gd name="T8" fmla="*/ 330 w 636"/>
                <a:gd name="T9" fmla="*/ 15 h 445"/>
                <a:gd name="T10" fmla="*/ 444 w 636"/>
                <a:gd name="T11" fmla="*/ 36 h 445"/>
                <a:gd name="T12" fmla="*/ 570 w 636"/>
                <a:gd name="T13" fmla="*/ 81 h 445"/>
                <a:gd name="T14" fmla="*/ 635 w 636"/>
                <a:gd name="T15" fmla="*/ 123 h 445"/>
                <a:gd name="T16" fmla="*/ 607 w 636"/>
                <a:gd name="T17" fmla="*/ 118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6" h="445">
                  <a:moveTo>
                    <a:pt x="353" y="444"/>
                  </a:moveTo>
                  <a:cubicBezTo>
                    <a:pt x="276" y="434"/>
                    <a:pt x="191" y="334"/>
                    <a:pt x="127" y="308"/>
                  </a:cubicBezTo>
                  <a:cubicBezTo>
                    <a:pt x="63" y="283"/>
                    <a:pt x="13" y="222"/>
                    <a:pt x="7" y="147"/>
                  </a:cubicBezTo>
                  <a:cubicBezTo>
                    <a:pt x="0" y="57"/>
                    <a:pt x="85" y="40"/>
                    <a:pt x="139" y="21"/>
                  </a:cubicBezTo>
                  <a:cubicBezTo>
                    <a:pt x="198" y="0"/>
                    <a:pt x="266" y="21"/>
                    <a:pt x="330" y="15"/>
                  </a:cubicBezTo>
                  <a:cubicBezTo>
                    <a:pt x="393" y="10"/>
                    <a:pt x="379" y="36"/>
                    <a:pt x="444" y="36"/>
                  </a:cubicBezTo>
                  <a:lnTo>
                    <a:pt x="570" y="81"/>
                  </a:lnTo>
                  <a:lnTo>
                    <a:pt x="635" y="123"/>
                  </a:lnTo>
                  <a:lnTo>
                    <a:pt x="607" y="118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Oval 42"/>
            <p:cNvSpPr>
              <a:spLocks noChangeArrowheads="1"/>
            </p:cNvSpPr>
            <p:nvPr/>
          </p:nvSpPr>
          <p:spPr bwMode="auto">
            <a:xfrm>
              <a:off x="620" y="2218"/>
              <a:ext cx="22" cy="22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9" name="Oval 43"/>
            <p:cNvSpPr>
              <a:spLocks noChangeArrowheads="1"/>
            </p:cNvSpPr>
            <p:nvPr/>
          </p:nvSpPr>
          <p:spPr bwMode="auto">
            <a:xfrm>
              <a:off x="1925" y="2900"/>
              <a:ext cx="22" cy="22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0" name="Oval 44"/>
            <p:cNvSpPr>
              <a:spLocks noChangeArrowheads="1"/>
            </p:cNvSpPr>
            <p:nvPr/>
          </p:nvSpPr>
          <p:spPr bwMode="auto">
            <a:xfrm>
              <a:off x="1440" y="2544"/>
              <a:ext cx="22" cy="22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1" name="Text Box 45"/>
            <p:cNvSpPr txBox="1">
              <a:spLocks noChangeArrowheads="1"/>
            </p:cNvSpPr>
            <p:nvPr/>
          </p:nvSpPr>
          <p:spPr bwMode="auto">
            <a:xfrm>
              <a:off x="3044" y="2515"/>
              <a:ext cx="1236" cy="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r>
                <a:rPr lang="en-GB" dirty="0"/>
                <a:t>Step 2</a:t>
              </a:r>
            </a:p>
            <a:p>
              <a:r>
                <a:rPr lang="en-GB" dirty="0"/>
                <a:t>Mount GEB </a:t>
              </a:r>
            </a:p>
            <a:p>
              <a:r>
                <a:rPr lang="en-GB" dirty="0"/>
                <a:t>and install FBGs</a:t>
              </a:r>
            </a:p>
          </p:txBody>
        </p:sp>
        <p:sp>
          <p:nvSpPr>
            <p:cNvPr id="4142" name="Text Box 46"/>
            <p:cNvSpPr txBox="1">
              <a:spLocks noChangeArrowheads="1"/>
            </p:cNvSpPr>
            <p:nvPr/>
          </p:nvSpPr>
          <p:spPr bwMode="auto">
            <a:xfrm>
              <a:off x="4712" y="1760"/>
              <a:ext cx="1173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r>
                <a:rPr lang="en-GB"/>
                <a:t>Step 1</a:t>
              </a:r>
            </a:p>
            <a:p>
              <a:r>
                <a:rPr lang="en-GB"/>
                <a:t>Install FBGs on </a:t>
              </a:r>
            </a:p>
            <a:p>
              <a:r>
                <a:rPr lang="en-GB"/>
                <a:t>Reading Board</a:t>
              </a:r>
            </a:p>
          </p:txBody>
        </p:sp>
        <p:sp>
          <p:nvSpPr>
            <p:cNvPr id="4143" name="Text Box 47"/>
            <p:cNvSpPr txBox="1">
              <a:spLocks noChangeArrowheads="1"/>
            </p:cNvSpPr>
            <p:nvPr/>
          </p:nvSpPr>
          <p:spPr bwMode="auto">
            <a:xfrm>
              <a:off x="1354" y="3318"/>
              <a:ext cx="1462" cy="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r>
                <a:rPr lang="en-GB" dirty="0"/>
                <a:t>Step 3</a:t>
              </a:r>
            </a:p>
            <a:p>
              <a:r>
                <a:rPr lang="en-GB" dirty="0"/>
                <a:t>Mount Cooling Plate </a:t>
              </a:r>
            </a:p>
            <a:p>
              <a:r>
                <a:rPr lang="en-GB" dirty="0"/>
                <a:t>and install FBGs</a:t>
              </a:r>
            </a:p>
          </p:txBody>
        </p:sp>
        <p:grpSp>
          <p:nvGrpSpPr>
            <p:cNvPr id="4144" name="Group 48"/>
            <p:cNvGrpSpPr>
              <a:grpSpLocks/>
            </p:cNvGrpSpPr>
            <p:nvPr/>
          </p:nvGrpSpPr>
          <p:grpSpPr bwMode="auto">
            <a:xfrm>
              <a:off x="3313" y="880"/>
              <a:ext cx="284" cy="151"/>
              <a:chOff x="3313" y="880"/>
              <a:chExt cx="284" cy="151"/>
            </a:xfrm>
          </p:grpSpPr>
          <p:grpSp>
            <p:nvGrpSpPr>
              <p:cNvPr id="4145" name="Group 49"/>
              <p:cNvGrpSpPr>
                <a:grpSpLocks/>
              </p:cNvGrpSpPr>
              <p:nvPr/>
            </p:nvGrpSpPr>
            <p:grpSpPr bwMode="auto">
              <a:xfrm>
                <a:off x="3435" y="880"/>
                <a:ext cx="162" cy="151"/>
                <a:chOff x="3435" y="880"/>
                <a:chExt cx="162" cy="151"/>
              </a:xfrm>
            </p:grpSpPr>
            <p:sp>
              <p:nvSpPr>
                <p:cNvPr id="4146" name="Oval 50"/>
                <p:cNvSpPr>
                  <a:spLocks noChangeArrowheads="1"/>
                </p:cNvSpPr>
                <p:nvPr/>
              </p:nvSpPr>
              <p:spPr bwMode="auto">
                <a:xfrm>
                  <a:off x="3435" y="880"/>
                  <a:ext cx="143" cy="126"/>
                </a:xfrm>
                <a:prstGeom prst="ellipse">
                  <a:avLst/>
                </a:prstGeom>
                <a:noFill/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7" name="Oval 51"/>
                <p:cNvSpPr>
                  <a:spLocks noChangeArrowheads="1"/>
                </p:cNvSpPr>
                <p:nvPr/>
              </p:nvSpPr>
              <p:spPr bwMode="auto">
                <a:xfrm>
                  <a:off x="3455" y="880"/>
                  <a:ext cx="141" cy="151"/>
                </a:xfrm>
                <a:prstGeom prst="ellipse">
                  <a:avLst/>
                </a:prstGeom>
                <a:noFill/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48" name="Line 52"/>
              <p:cNvSpPr>
                <a:spLocks noChangeShapeType="1"/>
              </p:cNvSpPr>
              <p:nvPr/>
            </p:nvSpPr>
            <p:spPr bwMode="auto">
              <a:xfrm flipH="1">
                <a:off x="3312" y="1022"/>
                <a:ext cx="184" cy="9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49" name="Group 53"/>
            <p:cNvGrpSpPr>
              <a:grpSpLocks/>
            </p:cNvGrpSpPr>
            <p:nvPr/>
          </p:nvGrpSpPr>
          <p:grpSpPr bwMode="auto">
            <a:xfrm>
              <a:off x="3585" y="1016"/>
              <a:ext cx="284" cy="151"/>
              <a:chOff x="3585" y="1016"/>
              <a:chExt cx="284" cy="151"/>
            </a:xfrm>
          </p:grpSpPr>
          <p:grpSp>
            <p:nvGrpSpPr>
              <p:cNvPr id="4150" name="Group 54"/>
              <p:cNvGrpSpPr>
                <a:grpSpLocks/>
              </p:cNvGrpSpPr>
              <p:nvPr/>
            </p:nvGrpSpPr>
            <p:grpSpPr bwMode="auto">
              <a:xfrm>
                <a:off x="3707" y="1016"/>
                <a:ext cx="162" cy="151"/>
                <a:chOff x="3707" y="1016"/>
                <a:chExt cx="162" cy="151"/>
              </a:xfrm>
            </p:grpSpPr>
            <p:sp>
              <p:nvSpPr>
                <p:cNvPr id="4151" name="Oval 55"/>
                <p:cNvSpPr>
                  <a:spLocks noChangeArrowheads="1"/>
                </p:cNvSpPr>
                <p:nvPr/>
              </p:nvSpPr>
              <p:spPr bwMode="auto">
                <a:xfrm>
                  <a:off x="3707" y="1016"/>
                  <a:ext cx="143" cy="126"/>
                </a:xfrm>
                <a:prstGeom prst="ellipse">
                  <a:avLst/>
                </a:prstGeom>
                <a:noFill/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2" name="Oval 56"/>
                <p:cNvSpPr>
                  <a:spLocks noChangeArrowheads="1"/>
                </p:cNvSpPr>
                <p:nvPr/>
              </p:nvSpPr>
              <p:spPr bwMode="auto">
                <a:xfrm>
                  <a:off x="3727" y="1016"/>
                  <a:ext cx="141" cy="151"/>
                </a:xfrm>
                <a:prstGeom prst="ellipse">
                  <a:avLst/>
                </a:prstGeom>
                <a:noFill/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53" name="Line 57"/>
              <p:cNvSpPr>
                <a:spLocks noChangeShapeType="1"/>
              </p:cNvSpPr>
              <p:nvPr/>
            </p:nvSpPr>
            <p:spPr bwMode="auto">
              <a:xfrm flipH="1">
                <a:off x="3584" y="1158"/>
                <a:ext cx="184" cy="9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54" name="Group 58"/>
            <p:cNvGrpSpPr>
              <a:grpSpLocks/>
            </p:cNvGrpSpPr>
            <p:nvPr/>
          </p:nvGrpSpPr>
          <p:grpSpPr bwMode="auto">
            <a:xfrm>
              <a:off x="3948" y="1197"/>
              <a:ext cx="284" cy="151"/>
              <a:chOff x="3948" y="1197"/>
              <a:chExt cx="284" cy="151"/>
            </a:xfrm>
          </p:grpSpPr>
          <p:grpSp>
            <p:nvGrpSpPr>
              <p:cNvPr id="4155" name="Group 59"/>
              <p:cNvGrpSpPr>
                <a:grpSpLocks/>
              </p:cNvGrpSpPr>
              <p:nvPr/>
            </p:nvGrpSpPr>
            <p:grpSpPr bwMode="auto">
              <a:xfrm>
                <a:off x="4070" y="1197"/>
                <a:ext cx="162" cy="151"/>
                <a:chOff x="4070" y="1197"/>
                <a:chExt cx="162" cy="151"/>
              </a:xfrm>
            </p:grpSpPr>
            <p:sp>
              <p:nvSpPr>
                <p:cNvPr id="4156" name="Oval 60"/>
                <p:cNvSpPr>
                  <a:spLocks noChangeArrowheads="1"/>
                </p:cNvSpPr>
                <p:nvPr/>
              </p:nvSpPr>
              <p:spPr bwMode="auto">
                <a:xfrm>
                  <a:off x="4070" y="1197"/>
                  <a:ext cx="143" cy="126"/>
                </a:xfrm>
                <a:prstGeom prst="ellipse">
                  <a:avLst/>
                </a:prstGeom>
                <a:noFill/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7" name="Oval 61"/>
                <p:cNvSpPr>
                  <a:spLocks noChangeArrowheads="1"/>
                </p:cNvSpPr>
                <p:nvPr/>
              </p:nvSpPr>
              <p:spPr bwMode="auto">
                <a:xfrm>
                  <a:off x="4090" y="1197"/>
                  <a:ext cx="141" cy="151"/>
                </a:xfrm>
                <a:prstGeom prst="ellipse">
                  <a:avLst/>
                </a:prstGeom>
                <a:noFill/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58" name="Line 62"/>
              <p:cNvSpPr>
                <a:spLocks noChangeShapeType="1"/>
              </p:cNvSpPr>
              <p:nvPr/>
            </p:nvSpPr>
            <p:spPr bwMode="auto">
              <a:xfrm flipH="1">
                <a:off x="3947" y="1339"/>
                <a:ext cx="184" cy="9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59" name="Group 63"/>
            <p:cNvGrpSpPr>
              <a:grpSpLocks/>
            </p:cNvGrpSpPr>
            <p:nvPr/>
          </p:nvGrpSpPr>
          <p:grpSpPr bwMode="auto">
            <a:xfrm>
              <a:off x="4220" y="1311"/>
              <a:ext cx="284" cy="151"/>
              <a:chOff x="4220" y="1311"/>
              <a:chExt cx="284" cy="151"/>
            </a:xfrm>
          </p:grpSpPr>
          <p:grpSp>
            <p:nvGrpSpPr>
              <p:cNvPr id="4160" name="Group 64"/>
              <p:cNvGrpSpPr>
                <a:grpSpLocks/>
              </p:cNvGrpSpPr>
              <p:nvPr/>
            </p:nvGrpSpPr>
            <p:grpSpPr bwMode="auto">
              <a:xfrm>
                <a:off x="4342" y="1311"/>
                <a:ext cx="162" cy="151"/>
                <a:chOff x="4342" y="1311"/>
                <a:chExt cx="162" cy="151"/>
              </a:xfrm>
            </p:grpSpPr>
            <p:sp>
              <p:nvSpPr>
                <p:cNvPr id="4161" name="Oval 65"/>
                <p:cNvSpPr>
                  <a:spLocks noChangeArrowheads="1"/>
                </p:cNvSpPr>
                <p:nvPr/>
              </p:nvSpPr>
              <p:spPr bwMode="auto">
                <a:xfrm>
                  <a:off x="4342" y="1311"/>
                  <a:ext cx="143" cy="126"/>
                </a:xfrm>
                <a:prstGeom prst="ellipse">
                  <a:avLst/>
                </a:prstGeom>
                <a:noFill/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62" name="Oval 66"/>
                <p:cNvSpPr>
                  <a:spLocks noChangeArrowheads="1"/>
                </p:cNvSpPr>
                <p:nvPr/>
              </p:nvSpPr>
              <p:spPr bwMode="auto">
                <a:xfrm>
                  <a:off x="4362" y="1311"/>
                  <a:ext cx="141" cy="151"/>
                </a:xfrm>
                <a:prstGeom prst="ellipse">
                  <a:avLst/>
                </a:prstGeom>
                <a:noFill/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63" name="Line 67"/>
              <p:cNvSpPr>
                <a:spLocks noChangeShapeType="1"/>
              </p:cNvSpPr>
              <p:nvPr/>
            </p:nvSpPr>
            <p:spPr bwMode="auto">
              <a:xfrm flipH="1">
                <a:off x="4219" y="1453"/>
                <a:ext cx="184" cy="9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64" name="Group 68"/>
            <p:cNvGrpSpPr>
              <a:grpSpLocks/>
            </p:cNvGrpSpPr>
            <p:nvPr/>
          </p:nvGrpSpPr>
          <p:grpSpPr bwMode="auto">
            <a:xfrm>
              <a:off x="4606" y="1515"/>
              <a:ext cx="284" cy="151"/>
              <a:chOff x="4606" y="1515"/>
              <a:chExt cx="284" cy="151"/>
            </a:xfrm>
          </p:grpSpPr>
          <p:grpSp>
            <p:nvGrpSpPr>
              <p:cNvPr id="4165" name="Group 69"/>
              <p:cNvGrpSpPr>
                <a:grpSpLocks/>
              </p:cNvGrpSpPr>
              <p:nvPr/>
            </p:nvGrpSpPr>
            <p:grpSpPr bwMode="auto">
              <a:xfrm>
                <a:off x="4728" y="1515"/>
                <a:ext cx="162" cy="151"/>
                <a:chOff x="4728" y="1515"/>
                <a:chExt cx="162" cy="151"/>
              </a:xfrm>
            </p:grpSpPr>
            <p:sp>
              <p:nvSpPr>
                <p:cNvPr id="4166" name="Oval 70"/>
                <p:cNvSpPr>
                  <a:spLocks noChangeArrowheads="1"/>
                </p:cNvSpPr>
                <p:nvPr/>
              </p:nvSpPr>
              <p:spPr bwMode="auto">
                <a:xfrm>
                  <a:off x="4728" y="1515"/>
                  <a:ext cx="143" cy="126"/>
                </a:xfrm>
                <a:prstGeom prst="ellipse">
                  <a:avLst/>
                </a:prstGeom>
                <a:noFill/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67" name="Oval 71"/>
                <p:cNvSpPr>
                  <a:spLocks noChangeArrowheads="1"/>
                </p:cNvSpPr>
                <p:nvPr/>
              </p:nvSpPr>
              <p:spPr bwMode="auto">
                <a:xfrm>
                  <a:off x="4748" y="1515"/>
                  <a:ext cx="141" cy="151"/>
                </a:xfrm>
                <a:prstGeom prst="ellipse">
                  <a:avLst/>
                </a:prstGeom>
                <a:noFill/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68" name="Line 72"/>
              <p:cNvSpPr>
                <a:spLocks noChangeShapeType="1"/>
              </p:cNvSpPr>
              <p:nvPr/>
            </p:nvSpPr>
            <p:spPr bwMode="auto">
              <a:xfrm flipH="1">
                <a:off x="4605" y="1657"/>
                <a:ext cx="184" cy="9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69" name="Group 73"/>
            <p:cNvGrpSpPr>
              <a:grpSpLocks/>
            </p:cNvGrpSpPr>
            <p:nvPr/>
          </p:nvGrpSpPr>
          <p:grpSpPr bwMode="auto">
            <a:xfrm>
              <a:off x="2883" y="2290"/>
              <a:ext cx="284" cy="151"/>
              <a:chOff x="2883" y="2290"/>
              <a:chExt cx="284" cy="151"/>
            </a:xfrm>
          </p:grpSpPr>
          <p:grpSp>
            <p:nvGrpSpPr>
              <p:cNvPr id="4170" name="Group 74"/>
              <p:cNvGrpSpPr>
                <a:grpSpLocks/>
              </p:cNvGrpSpPr>
              <p:nvPr/>
            </p:nvGrpSpPr>
            <p:grpSpPr bwMode="auto">
              <a:xfrm>
                <a:off x="3006" y="2290"/>
                <a:ext cx="162" cy="151"/>
                <a:chOff x="3006" y="2290"/>
                <a:chExt cx="162" cy="151"/>
              </a:xfrm>
            </p:grpSpPr>
            <p:sp>
              <p:nvSpPr>
                <p:cNvPr id="4171" name="Oval 75"/>
                <p:cNvSpPr>
                  <a:spLocks noChangeArrowheads="1"/>
                </p:cNvSpPr>
                <p:nvPr/>
              </p:nvSpPr>
              <p:spPr bwMode="auto">
                <a:xfrm>
                  <a:off x="3006" y="2290"/>
                  <a:ext cx="143" cy="126"/>
                </a:xfrm>
                <a:prstGeom prst="ellipse">
                  <a:avLst/>
                </a:prstGeom>
                <a:noFill/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72" name="Oval 76"/>
                <p:cNvSpPr>
                  <a:spLocks noChangeArrowheads="1"/>
                </p:cNvSpPr>
                <p:nvPr/>
              </p:nvSpPr>
              <p:spPr bwMode="auto">
                <a:xfrm>
                  <a:off x="3026" y="2290"/>
                  <a:ext cx="141" cy="151"/>
                </a:xfrm>
                <a:prstGeom prst="ellipse">
                  <a:avLst/>
                </a:prstGeom>
                <a:noFill/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73" name="Line 77"/>
              <p:cNvSpPr>
                <a:spLocks noChangeShapeType="1"/>
              </p:cNvSpPr>
              <p:nvPr/>
            </p:nvSpPr>
            <p:spPr bwMode="auto">
              <a:xfrm flipH="1">
                <a:off x="2883" y="2432"/>
                <a:ext cx="184" cy="9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74" name="Group 78"/>
            <p:cNvGrpSpPr>
              <a:grpSpLocks/>
            </p:cNvGrpSpPr>
            <p:nvPr/>
          </p:nvGrpSpPr>
          <p:grpSpPr bwMode="auto">
            <a:xfrm>
              <a:off x="1886" y="1768"/>
              <a:ext cx="284" cy="151"/>
              <a:chOff x="1886" y="1768"/>
              <a:chExt cx="284" cy="151"/>
            </a:xfrm>
          </p:grpSpPr>
          <p:grpSp>
            <p:nvGrpSpPr>
              <p:cNvPr id="4175" name="Group 79"/>
              <p:cNvGrpSpPr>
                <a:grpSpLocks/>
              </p:cNvGrpSpPr>
              <p:nvPr/>
            </p:nvGrpSpPr>
            <p:grpSpPr bwMode="auto">
              <a:xfrm>
                <a:off x="2008" y="1768"/>
                <a:ext cx="162" cy="151"/>
                <a:chOff x="2008" y="1768"/>
                <a:chExt cx="162" cy="151"/>
              </a:xfrm>
            </p:grpSpPr>
            <p:sp>
              <p:nvSpPr>
                <p:cNvPr id="4176" name="Oval 80"/>
                <p:cNvSpPr>
                  <a:spLocks noChangeArrowheads="1"/>
                </p:cNvSpPr>
                <p:nvPr/>
              </p:nvSpPr>
              <p:spPr bwMode="auto">
                <a:xfrm>
                  <a:off x="2008" y="1768"/>
                  <a:ext cx="143" cy="126"/>
                </a:xfrm>
                <a:prstGeom prst="ellipse">
                  <a:avLst/>
                </a:prstGeom>
                <a:noFill/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77" name="Oval 81"/>
                <p:cNvSpPr>
                  <a:spLocks noChangeArrowheads="1"/>
                </p:cNvSpPr>
                <p:nvPr/>
              </p:nvSpPr>
              <p:spPr bwMode="auto">
                <a:xfrm>
                  <a:off x="2028" y="1768"/>
                  <a:ext cx="141" cy="151"/>
                </a:xfrm>
                <a:prstGeom prst="ellipse">
                  <a:avLst/>
                </a:prstGeom>
                <a:noFill/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78" name="Line 82"/>
              <p:cNvSpPr>
                <a:spLocks noChangeShapeType="1"/>
              </p:cNvSpPr>
              <p:nvPr/>
            </p:nvSpPr>
            <p:spPr bwMode="auto">
              <a:xfrm flipH="1">
                <a:off x="1885" y="1911"/>
                <a:ext cx="184" cy="9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79" name="Group 83"/>
            <p:cNvGrpSpPr>
              <a:grpSpLocks/>
            </p:cNvGrpSpPr>
            <p:nvPr/>
          </p:nvGrpSpPr>
          <p:grpSpPr bwMode="auto">
            <a:xfrm>
              <a:off x="2339" y="3220"/>
              <a:ext cx="284" cy="151"/>
              <a:chOff x="2339" y="3220"/>
              <a:chExt cx="284" cy="151"/>
            </a:xfrm>
          </p:grpSpPr>
          <p:grpSp>
            <p:nvGrpSpPr>
              <p:cNvPr id="4180" name="Group 84"/>
              <p:cNvGrpSpPr>
                <a:grpSpLocks/>
              </p:cNvGrpSpPr>
              <p:nvPr/>
            </p:nvGrpSpPr>
            <p:grpSpPr bwMode="auto">
              <a:xfrm>
                <a:off x="2461" y="3220"/>
                <a:ext cx="162" cy="151"/>
                <a:chOff x="2461" y="3220"/>
                <a:chExt cx="162" cy="151"/>
              </a:xfrm>
            </p:grpSpPr>
            <p:sp>
              <p:nvSpPr>
                <p:cNvPr id="4181" name="Oval 85"/>
                <p:cNvSpPr>
                  <a:spLocks noChangeArrowheads="1"/>
                </p:cNvSpPr>
                <p:nvPr/>
              </p:nvSpPr>
              <p:spPr bwMode="auto">
                <a:xfrm>
                  <a:off x="2461" y="3220"/>
                  <a:ext cx="143" cy="126"/>
                </a:xfrm>
                <a:prstGeom prst="ellipse">
                  <a:avLst/>
                </a:prstGeom>
                <a:noFill/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2" name="Oval 86"/>
                <p:cNvSpPr>
                  <a:spLocks noChangeArrowheads="1"/>
                </p:cNvSpPr>
                <p:nvPr/>
              </p:nvSpPr>
              <p:spPr bwMode="auto">
                <a:xfrm>
                  <a:off x="2482" y="3220"/>
                  <a:ext cx="141" cy="151"/>
                </a:xfrm>
                <a:prstGeom prst="ellipse">
                  <a:avLst/>
                </a:prstGeom>
                <a:noFill/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83" name="Line 87"/>
              <p:cNvSpPr>
                <a:spLocks noChangeShapeType="1"/>
              </p:cNvSpPr>
              <p:nvPr/>
            </p:nvSpPr>
            <p:spPr bwMode="auto">
              <a:xfrm flipH="1">
                <a:off x="2338" y="3362"/>
                <a:ext cx="184" cy="9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84" name="Text Box 88"/>
          <p:cNvSpPr txBox="1">
            <a:spLocks noChangeArrowheads="1"/>
          </p:cNvSpPr>
          <p:nvPr/>
        </p:nvSpPr>
        <p:spPr bwMode="auto">
          <a:xfrm>
            <a:off x="107504" y="1052736"/>
            <a:ext cx="4808248" cy="170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GB" dirty="0"/>
              <a:t>Array of FBG sensors prepared @ LNF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FBG </a:t>
            </a:r>
            <a:r>
              <a:rPr lang="en-GB" dirty="0"/>
              <a:t>sensors installed during GEM chamber assembly @ CERN</a:t>
            </a:r>
          </a:p>
          <a:p>
            <a:endParaRPr lang="en-GB" dirty="0"/>
          </a:p>
        </p:txBody>
      </p:sp>
      <p:pic>
        <p:nvPicPr>
          <p:cNvPr id="4185" name="Picture 8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0" b="14221"/>
          <a:stretch>
            <a:fillRect/>
          </a:stretch>
        </p:blipFill>
        <p:spPr bwMode="auto">
          <a:xfrm>
            <a:off x="5126401" y="5062150"/>
            <a:ext cx="3765600" cy="139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0110" b="1422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86" name="Line 90"/>
          <p:cNvSpPr>
            <a:spLocks noChangeShapeType="1"/>
          </p:cNvSpPr>
          <p:nvPr/>
        </p:nvSpPr>
        <p:spPr bwMode="auto">
          <a:xfrm flipH="1">
            <a:off x="6984001" y="4306052"/>
            <a:ext cx="79344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87" name="Line 91"/>
          <p:cNvSpPr>
            <a:spLocks noChangeShapeType="1"/>
          </p:cNvSpPr>
          <p:nvPr/>
        </p:nvSpPr>
        <p:spPr bwMode="auto">
          <a:xfrm flipH="1">
            <a:off x="6886081" y="4272929"/>
            <a:ext cx="79344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88" name="Line 92"/>
          <p:cNvSpPr>
            <a:spLocks noChangeShapeType="1"/>
          </p:cNvSpPr>
          <p:nvPr/>
        </p:nvSpPr>
        <p:spPr bwMode="auto">
          <a:xfrm flipH="1">
            <a:off x="7081921" y="4339176"/>
            <a:ext cx="79344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89" name="Line 93"/>
          <p:cNvSpPr>
            <a:spLocks noChangeShapeType="1"/>
          </p:cNvSpPr>
          <p:nvPr/>
        </p:nvSpPr>
        <p:spPr bwMode="auto">
          <a:xfrm flipH="1">
            <a:off x="7212960" y="4370860"/>
            <a:ext cx="79344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90" name="Oval 94"/>
          <p:cNvSpPr>
            <a:spLocks noChangeArrowheads="1"/>
          </p:cNvSpPr>
          <p:nvPr/>
        </p:nvSpPr>
        <p:spPr bwMode="auto">
          <a:xfrm>
            <a:off x="6654240" y="4274369"/>
            <a:ext cx="466560" cy="362918"/>
          </a:xfrm>
          <a:prstGeom prst="ellips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191" name="Oval 95"/>
          <p:cNvSpPr>
            <a:spLocks noChangeArrowheads="1"/>
          </p:cNvSpPr>
          <p:nvPr/>
        </p:nvSpPr>
        <p:spPr bwMode="auto">
          <a:xfrm>
            <a:off x="6752160" y="4306052"/>
            <a:ext cx="466560" cy="362918"/>
          </a:xfrm>
          <a:prstGeom prst="ellips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192" name="Oval 96"/>
          <p:cNvSpPr>
            <a:spLocks noChangeArrowheads="1"/>
          </p:cNvSpPr>
          <p:nvPr/>
        </p:nvSpPr>
        <p:spPr bwMode="auto">
          <a:xfrm>
            <a:off x="6981120" y="4372299"/>
            <a:ext cx="466560" cy="362918"/>
          </a:xfrm>
          <a:prstGeom prst="ellips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193" name="Oval 97"/>
          <p:cNvSpPr>
            <a:spLocks noChangeArrowheads="1"/>
          </p:cNvSpPr>
          <p:nvPr/>
        </p:nvSpPr>
        <p:spPr bwMode="auto">
          <a:xfrm>
            <a:off x="6851520" y="4339176"/>
            <a:ext cx="466560" cy="362918"/>
          </a:xfrm>
          <a:prstGeom prst="ellips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194" name="Line 98"/>
          <p:cNvSpPr>
            <a:spLocks noChangeShapeType="1"/>
          </p:cNvSpPr>
          <p:nvPr/>
        </p:nvSpPr>
        <p:spPr bwMode="auto">
          <a:xfrm>
            <a:off x="6852961" y="4503354"/>
            <a:ext cx="1440" cy="83096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95" name="Line 99"/>
          <p:cNvSpPr>
            <a:spLocks noChangeShapeType="1"/>
          </p:cNvSpPr>
          <p:nvPr/>
        </p:nvSpPr>
        <p:spPr bwMode="auto">
          <a:xfrm>
            <a:off x="6654241" y="4447187"/>
            <a:ext cx="1440" cy="83096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96" name="Line 100"/>
          <p:cNvSpPr>
            <a:spLocks noChangeShapeType="1"/>
          </p:cNvSpPr>
          <p:nvPr/>
        </p:nvSpPr>
        <p:spPr bwMode="auto">
          <a:xfrm>
            <a:off x="6752161" y="4467349"/>
            <a:ext cx="1440" cy="83096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97" name="Line 101"/>
          <p:cNvSpPr>
            <a:spLocks noChangeShapeType="1"/>
          </p:cNvSpPr>
          <p:nvPr/>
        </p:nvSpPr>
        <p:spPr bwMode="auto">
          <a:xfrm>
            <a:off x="6986880" y="4516314"/>
            <a:ext cx="1440" cy="83096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98" name="Text Box 102"/>
          <p:cNvSpPr txBox="1">
            <a:spLocks noChangeArrowheads="1"/>
          </p:cNvSpPr>
          <p:nvPr/>
        </p:nvSpPr>
        <p:spPr bwMode="auto">
          <a:xfrm>
            <a:off x="35496" y="1988840"/>
            <a:ext cx="3441600" cy="54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r>
              <a:rPr lang="en-GB" dirty="0"/>
              <a:t>Test @ CERN </a:t>
            </a:r>
            <a:r>
              <a:rPr lang="en-GB" dirty="0" err="1" smtClean="0"/>
              <a:t>ongoing</a:t>
            </a:r>
            <a:endParaRPr lang="en-GB" dirty="0"/>
          </a:p>
        </p:txBody>
      </p:sp>
      <p:sp>
        <p:nvSpPr>
          <p:cNvPr id="104" name="Text Box 2"/>
          <p:cNvSpPr txBox="1">
            <a:spLocks noChangeArrowheads="1"/>
          </p:cNvSpPr>
          <p:nvPr/>
        </p:nvSpPr>
        <p:spPr bwMode="auto">
          <a:xfrm>
            <a:off x="554896" y="764704"/>
            <a:ext cx="8481600" cy="36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/>
            <a:r>
              <a:rPr lang="de-DE" dirty="0" err="1">
                <a:solidFill>
                  <a:srgbClr val="0000FF"/>
                </a:solidFill>
                <a:latin typeface="+mj-lt"/>
              </a:rPr>
              <a:t>Temperature</a:t>
            </a:r>
            <a:r>
              <a:rPr lang="de-DE" dirty="0">
                <a:solidFill>
                  <a:srgbClr val="0000FF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+mj-lt"/>
              </a:rPr>
              <a:t>monitoring</a:t>
            </a:r>
            <a:r>
              <a:rPr lang="de-DE" dirty="0">
                <a:solidFill>
                  <a:srgbClr val="0000FF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+mj-lt"/>
              </a:rPr>
              <a:t>of</a:t>
            </a:r>
            <a:r>
              <a:rPr lang="de-DE" dirty="0">
                <a:solidFill>
                  <a:srgbClr val="0000FF"/>
                </a:solidFill>
                <a:latin typeface="+mj-lt"/>
              </a:rPr>
              <a:t> GEM </a:t>
            </a:r>
            <a:r>
              <a:rPr lang="de-DE" dirty="0" err="1">
                <a:solidFill>
                  <a:srgbClr val="0000FF"/>
                </a:solidFill>
                <a:latin typeface="+mj-lt"/>
              </a:rPr>
              <a:t>by</a:t>
            </a:r>
            <a:r>
              <a:rPr lang="de-DE" dirty="0">
                <a:solidFill>
                  <a:srgbClr val="0000FF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+mj-lt"/>
              </a:rPr>
              <a:t>use</a:t>
            </a:r>
            <a:r>
              <a:rPr lang="de-DE" dirty="0">
                <a:solidFill>
                  <a:srgbClr val="0000FF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+mj-lt"/>
              </a:rPr>
              <a:t>of</a:t>
            </a:r>
            <a:r>
              <a:rPr lang="de-DE" dirty="0">
                <a:solidFill>
                  <a:srgbClr val="0000FF"/>
                </a:solidFill>
                <a:latin typeface="+mj-lt"/>
              </a:rPr>
              <a:t> Fiber Bragg </a:t>
            </a:r>
            <a:r>
              <a:rPr lang="de-DE" dirty="0" err="1">
                <a:solidFill>
                  <a:srgbClr val="0000FF"/>
                </a:solidFill>
                <a:latin typeface="+mj-lt"/>
              </a:rPr>
              <a:t>Grating</a:t>
            </a:r>
            <a:r>
              <a:rPr lang="de-DE" dirty="0">
                <a:solidFill>
                  <a:srgbClr val="0000FF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+mj-lt"/>
              </a:rPr>
              <a:t>sensors</a:t>
            </a:r>
            <a:endParaRPr lang="de-DE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414293" y="44624"/>
            <a:ext cx="68301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+mj-lt"/>
              </a:rPr>
              <a:t>Fiber Bragg Grating applications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1425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714706" y="44624"/>
            <a:ext cx="184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it-IT" sz="4000" dirty="0" smtClean="0">
              <a:latin typeface="Times New Roman"/>
              <a:ea typeface="DejaVu Sans" pitchFamily="2"/>
              <a:cs typeface="Times New Roman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4746702" y="4089506"/>
            <a:ext cx="4320480" cy="2631969"/>
            <a:chOff x="2123728" y="4077072"/>
            <a:chExt cx="4320480" cy="2631969"/>
          </a:xfrm>
        </p:grpSpPr>
        <p:sp>
          <p:nvSpPr>
            <p:cNvPr id="34" name="Rettangolo 33"/>
            <p:cNvSpPr/>
            <p:nvPr/>
          </p:nvSpPr>
          <p:spPr>
            <a:xfrm>
              <a:off x="2123728" y="4077072"/>
              <a:ext cx="4320480" cy="26319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2852275" y="4437112"/>
              <a:ext cx="3089825" cy="22205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CasellaDiTesto 42"/>
            <p:cNvSpPr txBox="1"/>
            <p:nvPr/>
          </p:nvSpPr>
          <p:spPr>
            <a:xfrm>
              <a:off x="2232108" y="4329645"/>
              <a:ext cx="1858955" cy="683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lIns="90000" tIns="45000" rIns="90000" bIns="45000" compatLnSpc="0"/>
            <a:lstStyle/>
            <a:p>
              <a:pPr lvl="0" algn="ctr" hangingPunct="0">
                <a:spcBef>
                  <a:spcPts val="0"/>
                </a:spcBef>
                <a:spcAft>
                  <a:spcPts val="0"/>
                </a:spcAft>
                <a:defRPr b="1"/>
              </a:pPr>
              <a:r>
                <a:rPr lang="it-IT" sz="1400" b="1" dirty="0"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  <a:sym typeface="Symbol"/>
                </a:rPr>
                <a:t></a:t>
              </a:r>
              <a:r>
                <a:rPr lang="it-IT" sz="1400" b="1" baseline="-25000" dirty="0"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  <a:sym typeface="Symbol"/>
                </a:rPr>
                <a:t>RWELL</a:t>
              </a:r>
              <a:r>
                <a:rPr lang="it-IT" sz="1400" b="1" dirty="0"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  <a:sym typeface="Symbol"/>
                </a:rPr>
                <a:t> </a:t>
              </a:r>
              <a:r>
                <a:rPr lang="it-IT" sz="1400" b="1" i="0" u="none" strike="noStrike" kern="1200" dirty="0" smtClean="0">
                  <a:ln>
                    <a:noFill/>
                  </a:ln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</a:rPr>
                <a:t>= (</a:t>
              </a:r>
              <a:r>
                <a:rPr lang="it-IT" sz="1400" b="1" dirty="0" smtClean="0"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</a:rPr>
                <a:t>52</a:t>
              </a:r>
              <a:r>
                <a:rPr lang="it-IT" sz="1400" b="1" i="0" u="none" strike="noStrike" kern="1200" dirty="0" smtClean="0">
                  <a:ln>
                    <a:noFill/>
                  </a:ln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</a:rPr>
                <a:t>+-6) </a:t>
              </a:r>
              <a:r>
                <a:rPr lang="it-IT" sz="1400" b="1" i="0" u="none" strike="noStrike" kern="1200" dirty="0" smtClean="0">
                  <a:ln>
                    <a:noFill/>
                  </a:ln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Arial"/>
                </a:rPr>
                <a:t>µ</a:t>
              </a:r>
              <a:r>
                <a:rPr lang="it-IT" sz="1400" b="1" i="0" u="none" strike="noStrike" kern="1200" dirty="0" smtClean="0">
                  <a:ln>
                    <a:noFill/>
                  </a:ln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</a:rPr>
                <a:t>m</a:t>
              </a:r>
              <a:endParaRPr lang="it-IT" sz="1400" b="1" i="0" u="none" strike="noStrike" kern="1200" dirty="0">
                <a:ln>
                  <a:noFill/>
                </a:ln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  <a:cs typeface="DejaVu Sans" pitchFamily="2"/>
              </a:endParaRP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b="1"/>
              </a:pPr>
              <a:r>
                <a:rPr lang="it-IT" sz="14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</a:rPr>
                <a:t>@ B= </a:t>
              </a:r>
              <a:r>
                <a:rPr lang="it-IT" sz="1400" b="1" i="0" u="none" strike="noStrike" kern="1200" dirty="0" smtClean="0">
                  <a:ln>
                    <a:noFill/>
                  </a:ln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</a:rPr>
                <a:t>0T </a:t>
              </a:r>
              <a:r>
                <a:rPr lang="it-IT" sz="1200" b="1" i="0" u="none" strike="noStrike" kern="1200" dirty="0" err="1" smtClean="0">
                  <a:ln>
                    <a:noFill/>
                  </a:ln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</a:rPr>
                <a:t>after</a:t>
              </a:r>
              <a:r>
                <a:rPr lang="it-IT" sz="1200" b="1" i="0" u="none" strike="noStrike" kern="1200" dirty="0" smtClean="0">
                  <a:ln>
                    <a:noFill/>
                  </a:ln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</a:rPr>
                <a:t> </a:t>
              </a:r>
              <a:r>
                <a:rPr lang="it-IT" sz="1200" b="1" i="0" u="none" strike="noStrike" kern="1200" dirty="0" err="1" smtClean="0">
                  <a:ln>
                    <a:noFill/>
                  </a:ln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</a:rPr>
                <a:t>TRKs</a:t>
              </a:r>
              <a:r>
                <a:rPr lang="it-IT" sz="1200" b="1" i="0" u="none" strike="noStrike" kern="1200" dirty="0" smtClean="0">
                  <a:ln>
                    <a:noFill/>
                  </a:ln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</a:rPr>
                <a:t> </a:t>
              </a:r>
              <a:r>
                <a:rPr lang="it-IT" sz="1200" b="1" i="0" u="none" strike="noStrike" kern="1200" dirty="0" err="1" smtClean="0">
                  <a:ln>
                    <a:noFill/>
                  </a:ln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</a:rPr>
                <a:t>contribution</a:t>
              </a:r>
              <a:r>
                <a:rPr lang="it-IT" sz="1200" b="1" i="0" u="none" strike="noStrike" kern="1200" dirty="0" smtClean="0">
                  <a:ln>
                    <a:noFill/>
                  </a:ln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</a:rPr>
                <a:t> </a:t>
              </a:r>
              <a:r>
                <a:rPr lang="it-IT" sz="1200" b="1" i="0" u="none" strike="noStrike" kern="1200" dirty="0" err="1" smtClean="0">
                  <a:ln>
                    <a:noFill/>
                  </a:ln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</a:rPr>
                <a:t>substruction</a:t>
              </a:r>
              <a:endParaRPr lang="it-IT" sz="1200" b="1" i="0" u="none" strike="noStrike" kern="1200" dirty="0">
                <a:ln>
                  <a:noFill/>
                </a:ln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  <a:cs typeface="DejaVu Sans" pitchFamily="2"/>
              </a:endParaRP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346831" y="3717032"/>
            <a:ext cx="3750716" cy="2863789"/>
            <a:chOff x="179512" y="764704"/>
            <a:chExt cx="4384728" cy="3096345"/>
          </a:xfrm>
        </p:grpSpPr>
        <p:sp>
          <p:nvSpPr>
            <p:cNvPr id="33" name="Rettangolo 32"/>
            <p:cNvSpPr/>
            <p:nvPr/>
          </p:nvSpPr>
          <p:spPr>
            <a:xfrm>
              <a:off x="179512" y="764705"/>
              <a:ext cx="4176464" cy="3096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7" name="Gruppo 26"/>
            <p:cNvGrpSpPr/>
            <p:nvPr/>
          </p:nvGrpSpPr>
          <p:grpSpPr>
            <a:xfrm>
              <a:off x="499266" y="1074480"/>
              <a:ext cx="3956623" cy="2541951"/>
              <a:chOff x="381000" y="914400"/>
              <a:chExt cx="3956623" cy="2541951"/>
            </a:xfrm>
          </p:grpSpPr>
          <p:pic>
            <p:nvPicPr>
              <p:cNvPr id="23" name="Immagine 22" descr="efficiency_vs_B_new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000" y="914400"/>
                <a:ext cx="3733800" cy="2541951"/>
              </a:xfrm>
              <a:prstGeom prst="rect">
                <a:avLst/>
              </a:prstGeom>
            </p:spPr>
          </p:pic>
          <p:grpSp>
            <p:nvGrpSpPr>
              <p:cNvPr id="24" name="Gruppo 23"/>
              <p:cNvGrpSpPr/>
              <p:nvPr/>
            </p:nvGrpSpPr>
            <p:grpSpPr>
              <a:xfrm>
                <a:off x="838200" y="1524000"/>
                <a:ext cx="3499423" cy="307777"/>
                <a:chOff x="865387" y="1657067"/>
                <a:chExt cx="3499423" cy="307777"/>
              </a:xfrm>
            </p:grpSpPr>
            <p:cxnSp>
              <p:nvCxnSpPr>
                <p:cNvPr id="18" name="Connettore 1 17"/>
                <p:cNvCxnSpPr/>
                <p:nvPr/>
              </p:nvCxnSpPr>
              <p:spPr>
                <a:xfrm>
                  <a:off x="865387" y="1785555"/>
                  <a:ext cx="2804712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CasellaDiTesto 19"/>
                <p:cNvSpPr txBox="1"/>
                <p:nvPr/>
              </p:nvSpPr>
              <p:spPr>
                <a:xfrm>
                  <a:off x="3585429" y="1657067"/>
                  <a:ext cx="779381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b="1" dirty="0" smtClean="0">
                      <a:solidFill>
                        <a:srgbClr val="FF0000"/>
                      </a:solidFill>
                      <a:sym typeface="Symbol"/>
                    </a:rPr>
                    <a:t></a:t>
                  </a:r>
                  <a:r>
                    <a:rPr lang="it-IT" sz="1400" b="1" dirty="0" smtClean="0">
                      <a:solidFill>
                        <a:srgbClr val="FF0000"/>
                      </a:solidFill>
                    </a:rPr>
                    <a:t>98 %</a:t>
                  </a:r>
                  <a:endParaRPr lang="it-IT" sz="14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4" name="CasellaDiTesto 3"/>
            <p:cNvSpPr txBox="1"/>
            <p:nvPr/>
          </p:nvSpPr>
          <p:spPr>
            <a:xfrm>
              <a:off x="220543" y="764704"/>
              <a:ext cx="4343697" cy="45952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81639" tIns="40820" rIns="81639" bIns="40820" anchorCtr="0" compatLnSpc="0">
              <a:spAutoFit/>
            </a:bodyPr>
            <a:lstStyle/>
            <a:p>
              <a:pPr algn="ctr"/>
              <a:r>
                <a:rPr lang="it-IT" sz="2400" b="1" dirty="0" smtClean="0">
                  <a:latin typeface="Times New Roman"/>
                  <a:ea typeface="Adobe Ming Std L" pitchFamily="18" charset="-128"/>
                  <a:cs typeface="Times New Roman"/>
                  <a:sym typeface="Symbol"/>
                </a:rPr>
                <a:t>-RWELL </a:t>
              </a:r>
              <a:r>
                <a:rPr lang="it-IT" sz="2400" dirty="0" smtClean="0">
                  <a:latin typeface="Times New Roman"/>
                  <a:ea typeface="Adobe Ming Std L" pitchFamily="18" charset="-128"/>
                  <a:cs typeface="Times New Roman"/>
                  <a:sym typeface="Symbol"/>
                </a:rPr>
                <a:t>vs </a:t>
              </a:r>
              <a:r>
                <a:rPr lang="it-IT" sz="2400" b="1" dirty="0" smtClean="0">
                  <a:latin typeface="Times New Roman"/>
                  <a:ea typeface="Adobe Ming Std L" pitchFamily="18" charset="-128"/>
                  <a:cs typeface="Times New Roman"/>
                  <a:sym typeface="Symbol"/>
                </a:rPr>
                <a:t>B </a:t>
              </a:r>
              <a:r>
                <a:rPr lang="it-IT" sz="2400" dirty="0" smtClean="0">
                  <a:latin typeface="Times New Roman"/>
                  <a:ea typeface="Adobe Ming Std L" pitchFamily="18" charset="-128"/>
                  <a:cs typeface="Times New Roman"/>
                  <a:sym typeface="Symbol"/>
                </a:rPr>
                <a:t>(</a:t>
              </a:r>
              <a:r>
                <a:rPr lang="it-IT" sz="2400" dirty="0" smtClean="0">
                  <a:latin typeface="Times New Roman"/>
                  <a:ea typeface="Adobe Ming Std L" pitchFamily="18" charset="-128"/>
                  <a:cs typeface="Times New Roman"/>
                </a:rPr>
                <a:t>G = 4000</a:t>
              </a:r>
              <a:r>
                <a:rPr lang="it-IT" sz="2400" dirty="0" smtClean="0">
                  <a:latin typeface="Times New Roman"/>
                  <a:ea typeface="DejaVu Sans" pitchFamily="2"/>
                  <a:cs typeface="Times New Roman"/>
                </a:rPr>
                <a:t>)</a:t>
              </a:r>
              <a:endParaRPr lang="it-IT" sz="2400" dirty="0">
                <a:latin typeface="Times New Roman"/>
                <a:ea typeface="DejaVu Sans" pitchFamily="2"/>
                <a:cs typeface="Times New Roman"/>
              </a:endParaRPr>
            </a:p>
          </p:txBody>
        </p:sp>
      </p:grpSp>
      <p:sp>
        <p:nvSpPr>
          <p:cNvPr id="25" name="Rectangle 1"/>
          <p:cNvSpPr/>
          <p:nvPr/>
        </p:nvSpPr>
        <p:spPr>
          <a:xfrm>
            <a:off x="3583955" y="6353053"/>
            <a:ext cx="205366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368425" indent="3175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1825625" indent="3175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r>
              <a: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Ref. To be published in NIM A, </a:t>
            </a:r>
            <a:r>
              <a:rPr lang="en-US" sz="1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</a:t>
            </a:r>
            <a:r>
              <a: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ELBA </a:t>
            </a:r>
            <a:r>
              <a:rPr lang="en-US" sz="1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</a:t>
            </a:r>
            <a:r>
              <a: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2079011" y="16783"/>
            <a:ext cx="5063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tx2"/>
                </a:solidFill>
                <a:latin typeface="+mn-lt"/>
                <a:ea typeface="Adobe Ming Std L" pitchFamily="18" charset="-128"/>
                <a:cs typeface="Times New Roman"/>
              </a:rPr>
              <a:t>µ-RWELL performances</a:t>
            </a:r>
            <a:endParaRPr lang="en-GB" sz="3600" dirty="0">
              <a:solidFill>
                <a:schemeClr val="tx2"/>
              </a:solidFill>
              <a:latin typeface="+mn-lt"/>
              <a:ea typeface="Adobe Ming Std L" pitchFamily="18" charset="-128"/>
              <a:cs typeface="Times New Roman"/>
            </a:endParaRPr>
          </a:p>
        </p:txBody>
      </p:sp>
      <p:pic>
        <p:nvPicPr>
          <p:cNvPr id="30" name="Picture 4" descr="gain_ar_iso_100_80_pro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291" y="1171920"/>
            <a:ext cx="3761080" cy="267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asellaDiTesto 40"/>
          <p:cNvSpPr txBox="1"/>
          <p:nvPr/>
        </p:nvSpPr>
        <p:spPr>
          <a:xfrm>
            <a:off x="6814868" y="2367151"/>
            <a:ext cx="207624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GAIN  UP TO 10</a:t>
            </a:r>
            <a:r>
              <a:rPr lang="it-IT" b="1" baseline="30000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4</a:t>
            </a:r>
            <a:endParaRPr lang="it-IT" b="1" baseline="30000" dirty="0">
              <a:solidFill>
                <a:schemeClr val="bg1"/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  <p:sp>
        <p:nvSpPr>
          <p:cNvPr id="42" name="Freccia a destra 41"/>
          <p:cNvSpPr/>
          <p:nvPr/>
        </p:nvSpPr>
        <p:spPr>
          <a:xfrm>
            <a:off x="5995885" y="2246502"/>
            <a:ext cx="818983" cy="61063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7"/>
          <p:cNvSpPr txBox="1"/>
          <p:nvPr/>
        </p:nvSpPr>
        <p:spPr>
          <a:xfrm rot="1997430">
            <a:off x="1826484" y="5482287"/>
            <a:ext cx="826508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Test Beam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 rot="1997430">
            <a:off x="7280678" y="5609590"/>
            <a:ext cx="826508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Test Beam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 rot="1997430">
            <a:off x="5222306" y="1288810"/>
            <a:ext cx="827791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X-Ray Gun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974787" y="620688"/>
            <a:ext cx="74006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ea typeface="Adobe Ming Std L" pitchFamily="18" charset="-128"/>
                <a:cs typeface="Times New Roman"/>
              </a:rPr>
              <a:t>In collaboration with </a:t>
            </a:r>
          </a:p>
          <a:p>
            <a:pPr algn="ctr"/>
            <a:r>
              <a:rPr lang="en-GB" sz="1600" i="1" dirty="0">
                <a:ea typeface="Adobe Ming Std L" pitchFamily="18" charset="-128"/>
                <a:cs typeface="Times New Roman"/>
              </a:rPr>
              <a:t>G. </a:t>
            </a:r>
            <a:r>
              <a:rPr lang="en-GB" sz="1600" i="1" dirty="0" err="1">
                <a:ea typeface="Adobe Ming Std L" pitchFamily="18" charset="-128"/>
                <a:cs typeface="Times New Roman"/>
              </a:rPr>
              <a:t>Bencivenni</a:t>
            </a:r>
            <a:r>
              <a:rPr lang="en-GB" sz="1600" i="1" dirty="0">
                <a:ea typeface="Adobe Ming Std L" pitchFamily="18" charset="-128"/>
                <a:cs typeface="Times New Roman"/>
              </a:rPr>
              <a:t>, R. De Oliveira, G. </a:t>
            </a:r>
            <a:r>
              <a:rPr lang="en-GB" sz="1600" i="1" dirty="0" err="1">
                <a:ea typeface="Adobe Ming Std L" pitchFamily="18" charset="-128"/>
                <a:cs typeface="Times New Roman"/>
              </a:rPr>
              <a:t>Morello</a:t>
            </a:r>
            <a:r>
              <a:rPr lang="en-GB" sz="1600" i="1" dirty="0">
                <a:ea typeface="Adobe Ming Std L" pitchFamily="18" charset="-128"/>
                <a:cs typeface="Times New Roman"/>
              </a:rPr>
              <a:t>, M. </a:t>
            </a:r>
            <a:r>
              <a:rPr lang="en-GB" sz="1600" i="1" dirty="0" err="1">
                <a:ea typeface="Adobe Ming Std L" pitchFamily="18" charset="-128"/>
                <a:cs typeface="Times New Roman"/>
              </a:rPr>
              <a:t>Poli</a:t>
            </a:r>
            <a:r>
              <a:rPr lang="en-GB" sz="1600" i="1" dirty="0">
                <a:ea typeface="Adobe Ming Std L" pitchFamily="18" charset="-128"/>
                <a:cs typeface="Times New Roman"/>
              </a:rPr>
              <a:t> </a:t>
            </a:r>
            <a:r>
              <a:rPr lang="en-GB" sz="1600" i="1" dirty="0" err="1">
                <a:ea typeface="Adobe Ming Std L" pitchFamily="18" charset="-128"/>
                <a:cs typeface="Times New Roman"/>
              </a:rPr>
              <a:t>Lener</a:t>
            </a:r>
            <a:endParaRPr lang="en-GB" sz="1600" i="1" dirty="0">
              <a:latin typeface="+mn-lt"/>
              <a:ea typeface="Adobe Ming Std L" pitchFamily="18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68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5EA10-0C36-474F-8A08-DDE1AD9E77C6}" type="slidenum">
              <a:rPr lang="en-GB" smtClean="0"/>
              <a:t>4</a:t>
            </a:fld>
            <a:endParaRPr lang="en-GB" dirty="0"/>
          </a:p>
        </p:txBody>
      </p:sp>
      <p:pic>
        <p:nvPicPr>
          <p:cNvPr id="10" name="Picture 9" descr="8TeVLimi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4354740" cy="27303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51520" y="4077072"/>
            <a:ext cx="8467040" cy="2253783"/>
          </a:xfrm>
        </p:spPr>
        <p:txBody>
          <a:bodyPr>
            <a:noAutofit/>
          </a:bodyPr>
          <a:lstStyle/>
          <a:p>
            <a:pPr marL="0" indent="0" algn="just">
              <a:buNone/>
              <a:tabLst>
                <a:tab pos="367506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Run 1 results using 20.6/fb of data at √s = 8 </a:t>
            </a:r>
            <a:r>
              <a:rPr lang="en-US" sz="2000" dirty="0" err="1" smtClean="0">
                <a:solidFill>
                  <a:srgbClr val="000000"/>
                </a:solidFill>
              </a:rPr>
              <a:t>TeV</a:t>
            </a:r>
            <a:r>
              <a:rPr lang="en-US" sz="2000" dirty="0" smtClean="0">
                <a:solidFill>
                  <a:srgbClr val="000000"/>
                </a:solidFill>
              </a:rPr>
              <a:t>:</a:t>
            </a:r>
          </a:p>
          <a:p>
            <a:pPr marL="0" indent="0" algn="just">
              <a:buNone/>
              <a:tabLst>
                <a:tab pos="367506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e</a:t>
            </a:r>
            <a:r>
              <a:rPr lang="en-US" sz="2000" dirty="0" smtClean="0">
                <a:solidFill>
                  <a:srgbClr val="000000"/>
                </a:solidFill>
              </a:rPr>
              <a:t>xcluded Z’</a:t>
            </a:r>
            <a:r>
              <a:rPr lang="el-GR" sz="2000" baseline="-25000" dirty="0" smtClean="0">
                <a:solidFill>
                  <a:srgbClr val="000000"/>
                </a:solidFill>
              </a:rPr>
              <a:t>ψ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(Z’</a:t>
            </a:r>
            <a:r>
              <a:rPr lang="en-US" sz="2000" baseline="-25000" dirty="0">
                <a:solidFill>
                  <a:srgbClr val="000000"/>
                </a:solidFill>
              </a:rPr>
              <a:t>SSM</a:t>
            </a:r>
            <a:r>
              <a:rPr lang="en-US" sz="2000" dirty="0" smtClean="0">
                <a:solidFill>
                  <a:srgbClr val="000000"/>
                </a:solidFill>
              </a:rPr>
              <a:t>) with mass up to 2.4 (2.8) </a:t>
            </a:r>
            <a:r>
              <a:rPr lang="en-US" sz="2000" dirty="0" err="1" smtClean="0">
                <a:solidFill>
                  <a:srgbClr val="000000"/>
                </a:solidFill>
              </a:rPr>
              <a:t>TeV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marL="0" indent="0" algn="just">
              <a:buNone/>
              <a:tabLst>
                <a:tab pos="3675063" algn="l"/>
              </a:tabLst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0" indent="0" algn="just">
              <a:buNone/>
              <a:tabLst>
                <a:tab pos="367506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Perspectives for Run2: </a:t>
            </a:r>
          </a:p>
          <a:p>
            <a:pPr marL="0" indent="0" algn="just">
              <a:buNone/>
              <a:tabLst>
                <a:tab pos="367506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for resonances with mass between 2 and 3 </a:t>
            </a:r>
            <a:r>
              <a:rPr lang="en-US" sz="2000" dirty="0" err="1" smtClean="0">
                <a:solidFill>
                  <a:srgbClr val="000000"/>
                </a:solidFill>
              </a:rPr>
              <a:t>TeV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we can reach the same sensitivity of Run1 with ~1 </a:t>
            </a:r>
            <a:r>
              <a:rPr lang="en-US" sz="2000" dirty="0">
                <a:solidFill>
                  <a:srgbClr val="000000"/>
                </a:solidFill>
              </a:rPr>
              <a:t>fb</a:t>
            </a:r>
            <a:r>
              <a:rPr lang="en-US" sz="2000" baseline="30000" dirty="0">
                <a:solidFill>
                  <a:srgbClr val="000000"/>
                </a:solidFill>
              </a:rPr>
              <a:t>-1 </a:t>
            </a:r>
            <a:r>
              <a:rPr lang="en-US" sz="2000" dirty="0" smtClean="0">
                <a:solidFill>
                  <a:srgbClr val="000000"/>
                </a:solidFill>
              </a:rPr>
              <a:t>of data collected at 13 </a:t>
            </a:r>
            <a:r>
              <a:rPr lang="en-US" sz="2000" dirty="0" err="1" smtClean="0">
                <a:solidFill>
                  <a:srgbClr val="000000"/>
                </a:solidFill>
              </a:rPr>
              <a:t>TeV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marL="0" indent="0" algn="just">
              <a:buNone/>
              <a:tabLst>
                <a:tab pos="367506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The search for Z’ decaying into di-lepton pairs is one of the CMS “early analysis”.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76056" y="1268760"/>
            <a:ext cx="1178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  <a:latin typeface="+mn-lt"/>
              </a:rPr>
              <a:t>EXO-12-061</a:t>
            </a:r>
            <a:endParaRPr lang="it-IT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75326" y="-27384"/>
            <a:ext cx="682506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Search for high mass resonances in </a:t>
            </a:r>
            <a:r>
              <a:rPr lang="en-US" sz="3600" dirty="0" err="1" smtClean="0"/>
              <a:t>dimuon</a:t>
            </a:r>
            <a:r>
              <a:rPr lang="en-US" sz="3600" dirty="0" smtClean="0"/>
              <a:t> channels</a:t>
            </a:r>
            <a:endParaRPr lang="en-US" sz="360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smtClean="0"/>
              <a:t>L. Benussi  - 50th LNF Scientific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9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5EA10-0C36-474F-8A08-DDE1AD9E77C6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6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</a:rPr>
              <a:t>LNF </a:t>
            </a:r>
            <a:r>
              <a:rPr lang="en-US" dirty="0" smtClean="0">
                <a:solidFill>
                  <a:srgbClr val="000000"/>
                </a:solidFill>
              </a:rPr>
              <a:t>contribution: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Hotline analysis (using the Official Package developed since Run1 and modified for Run2)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Background </a:t>
            </a:r>
            <a:r>
              <a:rPr lang="en-US" dirty="0">
                <a:solidFill>
                  <a:srgbClr val="000000"/>
                </a:solidFill>
              </a:rPr>
              <a:t>estimation 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Trigger studies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Plan is to use the present analysis expertise to study the impact of </a:t>
            </a:r>
            <a:r>
              <a:rPr lang="en-US" dirty="0" err="1" smtClean="0">
                <a:solidFill>
                  <a:srgbClr val="000000"/>
                </a:solidFill>
              </a:rPr>
              <a:t>muon</a:t>
            </a:r>
            <a:r>
              <a:rPr lang="en-US" dirty="0" smtClean="0">
                <a:solidFill>
                  <a:srgbClr val="000000"/>
                </a:solidFill>
              </a:rPr>
              <a:t> upgrade on Z’ for HL-LHC</a:t>
            </a:r>
          </a:p>
          <a:p>
            <a:pPr lvl="2"/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sz="1600" dirty="0">
                <a:solidFill>
                  <a:srgbClr val="000000"/>
                </a:solidFill>
              </a:rPr>
              <a:t>Ref. </a:t>
            </a:r>
            <a:r>
              <a:rPr lang="en-US" sz="1600" dirty="0" err="1" smtClean="0">
                <a:solidFill>
                  <a:srgbClr val="000000"/>
                </a:solidFill>
              </a:rPr>
              <a:t>F.Primavera</a:t>
            </a:r>
            <a:r>
              <a:rPr lang="en-US" sz="1600" dirty="0" smtClean="0">
                <a:solidFill>
                  <a:srgbClr val="000000"/>
                </a:solidFill>
              </a:rPr>
              <a:t> (LNF) AN</a:t>
            </a:r>
            <a:r>
              <a:rPr lang="en-US" sz="1600" dirty="0">
                <a:solidFill>
                  <a:srgbClr val="000000"/>
                </a:solidFill>
              </a:rPr>
              <a:t>-15-061, AN-15-223 and PAS EXO-15-005</a:t>
            </a:r>
          </a:p>
          <a:p>
            <a:pPr lvl="2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75326" y="-27384"/>
            <a:ext cx="682506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Search for high mass resonances in </a:t>
            </a:r>
            <a:r>
              <a:rPr lang="en-US" sz="3600" dirty="0" err="1" smtClean="0"/>
              <a:t>dimuon</a:t>
            </a:r>
            <a:r>
              <a:rPr lang="en-US" sz="3600" dirty="0" smtClean="0"/>
              <a:t> channels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smtClean="0"/>
              <a:t>L. Benussi  - 50th LNF Scientific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6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4406900"/>
            <a:ext cx="8784975" cy="1362075"/>
          </a:xfrm>
        </p:spPr>
        <p:txBody>
          <a:bodyPr/>
          <a:lstStyle/>
          <a:p>
            <a:pPr lvl="1" algn="l"/>
            <a:r>
              <a:rPr lang="en-US" sz="4000" dirty="0"/>
              <a:t>Upgrade for Phase2 RPC and </a:t>
            </a:r>
            <a:r>
              <a:rPr lang="en-US" sz="4000" dirty="0" smtClean="0"/>
              <a:t>GEM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smtClean="0"/>
              <a:t>L. Benussi  - 50th LNF Scientific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96" y="1029074"/>
            <a:ext cx="5432782" cy="304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 (Body)"/>
              <a:cs typeface="Calibri (Body)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62708" y="4330265"/>
            <a:ext cx="303541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0000CC"/>
                </a:solidFill>
                <a:latin typeface="Calibri (Body)"/>
                <a:cs typeface="Calibri (Body)"/>
              </a:rPr>
              <a:t>GE2/1</a:t>
            </a:r>
            <a:r>
              <a:rPr sz="2000" spc="-10" dirty="0" smtClean="0">
                <a:latin typeface="Calibri (Body)"/>
                <a:cs typeface="Calibri (Body)"/>
              </a:rPr>
              <a:t>:</a:t>
            </a:r>
            <a:r>
              <a:rPr lang="en-US" sz="2000" spc="-10" dirty="0">
                <a:latin typeface="Calibri (Body)"/>
                <a:cs typeface="Calibri (Body)"/>
              </a:rPr>
              <a:t>R&amp;D </a:t>
            </a:r>
            <a:r>
              <a:rPr lang="en-US" sz="2000" spc="-10" dirty="0" smtClean="0">
                <a:latin typeface="Calibri (Body)"/>
                <a:cs typeface="Calibri (Body)"/>
              </a:rPr>
              <a:t>in progress </a:t>
            </a:r>
            <a:endParaRPr sz="2000" dirty="0">
              <a:latin typeface="Calibri (Body)"/>
              <a:cs typeface="Calibri (Body)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5156" y="4777407"/>
            <a:ext cx="268467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 smtClean="0">
                <a:solidFill>
                  <a:srgbClr val="0000CC"/>
                </a:solidFill>
                <a:latin typeface="Calibri (Body)"/>
                <a:cs typeface="Calibri (Body)"/>
              </a:rPr>
              <a:t>ME0</a:t>
            </a:r>
            <a:r>
              <a:rPr lang="en-US" sz="2000" b="1" spc="-15" dirty="0" smtClean="0">
                <a:solidFill>
                  <a:srgbClr val="0000CC"/>
                </a:solidFill>
                <a:latin typeface="Calibri (Body)"/>
                <a:cs typeface="Calibri (Body)"/>
              </a:rPr>
              <a:t> </a:t>
            </a:r>
            <a:r>
              <a:rPr sz="2000" spc="-10" dirty="0" smtClean="0">
                <a:latin typeface="Calibri (Body)"/>
                <a:cs typeface="Calibri (Body)"/>
              </a:rPr>
              <a:t>:</a:t>
            </a:r>
            <a:r>
              <a:rPr lang="en-US" sz="2000" spc="-10" dirty="0" smtClean="0">
                <a:latin typeface="Calibri (Body)"/>
                <a:cs typeface="Calibri (Body)"/>
              </a:rPr>
              <a:t> R&amp;D in progress </a:t>
            </a:r>
            <a:endParaRPr sz="2000" dirty="0">
              <a:latin typeface="Calibri (Body)"/>
              <a:cs typeface="Calibri (Body)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69125" y="1413165"/>
            <a:ext cx="3016587" cy="17997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 (Body)"/>
              <a:cs typeface="Calibri (Body)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36044" y="1447801"/>
            <a:ext cx="2779628" cy="1587500"/>
          </a:xfrm>
          <a:custGeom>
            <a:avLst/>
            <a:gdLst/>
            <a:ahLst/>
            <a:cxnLst/>
            <a:rect l="l" t="t" r="r" b="b"/>
            <a:pathLst>
              <a:path w="2569845" h="1587500">
                <a:moveTo>
                  <a:pt x="2569355" y="0"/>
                </a:moveTo>
                <a:lnTo>
                  <a:pt x="0" y="1586954"/>
                </a:lnTo>
              </a:path>
            </a:pathLst>
          </a:custGeom>
          <a:ln w="25399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>
              <a:latin typeface="Calibri (Body)"/>
              <a:cs typeface="Calibri (Body)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14601" y="2942390"/>
            <a:ext cx="132559" cy="106045"/>
          </a:xfrm>
          <a:custGeom>
            <a:avLst/>
            <a:gdLst/>
            <a:ahLst/>
            <a:cxnLst/>
            <a:rect l="l" t="t" r="r" b="b"/>
            <a:pathLst>
              <a:path w="122555" h="106044">
                <a:moveTo>
                  <a:pt x="62697" y="0"/>
                </a:moveTo>
                <a:lnTo>
                  <a:pt x="55004" y="2345"/>
                </a:lnTo>
                <a:lnTo>
                  <a:pt x="0" y="105611"/>
                </a:lnTo>
                <a:lnTo>
                  <a:pt x="116965" y="102661"/>
                </a:lnTo>
                <a:lnTo>
                  <a:pt x="122505" y="96833"/>
                </a:lnTo>
                <a:lnTo>
                  <a:pt x="122152" y="82810"/>
                </a:lnTo>
                <a:lnTo>
                  <a:pt x="118273" y="79122"/>
                </a:lnTo>
                <a:lnTo>
                  <a:pt x="42887" y="79122"/>
                </a:lnTo>
                <a:lnTo>
                  <a:pt x="77423" y="14287"/>
                </a:lnTo>
                <a:lnTo>
                  <a:pt x="75078" y="6595"/>
                </a:lnTo>
                <a:lnTo>
                  <a:pt x="62697" y="0"/>
                </a:lnTo>
                <a:close/>
              </a:path>
              <a:path w="122555" h="106044">
                <a:moveTo>
                  <a:pt x="116324" y="77269"/>
                </a:moveTo>
                <a:lnTo>
                  <a:pt x="42887" y="79122"/>
                </a:lnTo>
                <a:lnTo>
                  <a:pt x="118273" y="79122"/>
                </a:lnTo>
                <a:lnTo>
                  <a:pt x="116324" y="77269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>
            <a:endParaRPr>
              <a:latin typeface="Calibri (Body)"/>
              <a:cs typeface="Calibri (Body)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28376" y="3445745"/>
            <a:ext cx="1542438" cy="991368"/>
          </a:xfrm>
          <a:custGeom>
            <a:avLst/>
            <a:gdLst/>
            <a:ahLst/>
            <a:cxnLst/>
            <a:rect l="l" t="t" r="r" b="b"/>
            <a:pathLst>
              <a:path w="1353185" h="1202689">
                <a:moveTo>
                  <a:pt x="1352761" y="1202454"/>
                </a:moveTo>
                <a:lnTo>
                  <a:pt x="0" y="0"/>
                </a:lnTo>
              </a:path>
            </a:pathLst>
          </a:custGeom>
          <a:ln w="25399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>
              <a:latin typeface="Calibri (Body)"/>
              <a:cs typeface="Calibri (Body)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76599" y="3429003"/>
            <a:ext cx="129125" cy="114935"/>
          </a:xfrm>
          <a:custGeom>
            <a:avLst/>
            <a:gdLst/>
            <a:ahLst/>
            <a:cxnLst/>
            <a:rect l="l" t="t" r="r" b="b"/>
            <a:pathLst>
              <a:path w="119379" h="114935">
                <a:moveTo>
                  <a:pt x="0" y="0"/>
                </a:moveTo>
                <a:lnTo>
                  <a:pt x="36368" y="111206"/>
                </a:lnTo>
                <a:lnTo>
                  <a:pt x="43540" y="114842"/>
                </a:lnTo>
                <a:lnTo>
                  <a:pt x="56874" y="110482"/>
                </a:lnTo>
                <a:lnTo>
                  <a:pt x="60510" y="103310"/>
                </a:lnTo>
                <a:lnTo>
                  <a:pt x="37677" y="33489"/>
                </a:lnTo>
                <a:lnTo>
                  <a:pt x="118409" y="33489"/>
                </a:lnTo>
                <a:lnTo>
                  <a:pt x="119156" y="29776"/>
                </a:lnTo>
                <a:lnTo>
                  <a:pt x="114703" y="23079"/>
                </a:lnTo>
                <a:lnTo>
                  <a:pt x="0" y="0"/>
                </a:lnTo>
                <a:close/>
              </a:path>
              <a:path w="119379" h="114935">
                <a:moveTo>
                  <a:pt x="118409" y="33489"/>
                </a:moveTo>
                <a:lnTo>
                  <a:pt x="37677" y="33489"/>
                </a:lnTo>
                <a:lnTo>
                  <a:pt x="109692" y="47980"/>
                </a:lnTo>
                <a:lnTo>
                  <a:pt x="116389" y="43527"/>
                </a:lnTo>
                <a:lnTo>
                  <a:pt x="118409" y="33489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>
            <a:endParaRPr>
              <a:latin typeface="Calibri (Body)"/>
              <a:cs typeface="Calibri (Body)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19200" y="3827095"/>
            <a:ext cx="1051547" cy="897890"/>
          </a:xfrm>
          <a:custGeom>
            <a:avLst/>
            <a:gdLst/>
            <a:ahLst/>
            <a:cxnLst/>
            <a:rect l="l" t="t" r="r" b="b"/>
            <a:pathLst>
              <a:path w="972185" h="897889">
                <a:moveTo>
                  <a:pt x="0" y="897303"/>
                </a:moveTo>
                <a:lnTo>
                  <a:pt x="972079" y="0"/>
                </a:lnTo>
              </a:path>
            </a:pathLst>
          </a:custGeom>
          <a:ln w="25399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>
              <a:latin typeface="Calibri (Body)"/>
              <a:cs typeface="Calibri (Body)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91223" y="3810002"/>
            <a:ext cx="128438" cy="116205"/>
          </a:xfrm>
          <a:custGeom>
            <a:avLst/>
            <a:gdLst/>
            <a:ahLst/>
            <a:cxnLst/>
            <a:rect l="l" t="t" r="r" b="b"/>
            <a:pathLst>
              <a:path w="118744" h="116204">
                <a:moveTo>
                  <a:pt x="108100" y="34192"/>
                </a:moveTo>
                <a:lnTo>
                  <a:pt x="81535" y="34192"/>
                </a:lnTo>
                <a:lnTo>
                  <a:pt x="60015" y="104428"/>
                </a:lnTo>
                <a:lnTo>
                  <a:pt x="63785" y="111531"/>
                </a:lnTo>
                <a:lnTo>
                  <a:pt x="77198" y="115641"/>
                </a:lnTo>
                <a:lnTo>
                  <a:pt x="84301" y="111869"/>
                </a:lnTo>
                <a:lnTo>
                  <a:pt x="108100" y="34192"/>
                </a:lnTo>
                <a:close/>
              </a:path>
              <a:path w="118744" h="116204">
                <a:moveTo>
                  <a:pt x="118576" y="0"/>
                </a:moveTo>
                <a:lnTo>
                  <a:pt x="4325" y="25229"/>
                </a:lnTo>
                <a:lnTo>
                  <a:pt x="0" y="32009"/>
                </a:lnTo>
                <a:lnTo>
                  <a:pt x="3025" y="45706"/>
                </a:lnTo>
                <a:lnTo>
                  <a:pt x="9803" y="50032"/>
                </a:lnTo>
                <a:lnTo>
                  <a:pt x="81535" y="34192"/>
                </a:lnTo>
                <a:lnTo>
                  <a:pt x="108100" y="34192"/>
                </a:lnTo>
                <a:lnTo>
                  <a:pt x="118576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>
            <a:endParaRPr>
              <a:latin typeface="Calibri (Body)"/>
              <a:cs typeface="Calibri (Body)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13810" y="1124744"/>
            <a:ext cx="3830190" cy="457200"/>
          </a:xfrm>
          <a:custGeom>
            <a:avLst/>
            <a:gdLst/>
            <a:ahLst/>
            <a:cxnLst/>
            <a:rect l="l" t="t" r="r" b="b"/>
            <a:pathLst>
              <a:path w="1219200" h="457200">
                <a:moveTo>
                  <a:pt x="0" y="228599"/>
                </a:moveTo>
                <a:lnTo>
                  <a:pt x="17716" y="173664"/>
                </a:lnTo>
                <a:lnTo>
                  <a:pt x="47905" y="139618"/>
                </a:lnTo>
                <a:lnTo>
                  <a:pt x="91332" y="108183"/>
                </a:lnTo>
                <a:lnTo>
                  <a:pt x="146741" y="79829"/>
                </a:lnTo>
                <a:lnTo>
                  <a:pt x="212878" y="55028"/>
                </a:lnTo>
                <a:lnTo>
                  <a:pt x="249578" y="44106"/>
                </a:lnTo>
                <a:lnTo>
                  <a:pt x="288488" y="34249"/>
                </a:lnTo>
                <a:lnTo>
                  <a:pt x="329453" y="25515"/>
                </a:lnTo>
                <a:lnTo>
                  <a:pt x="372316" y="17964"/>
                </a:lnTo>
                <a:lnTo>
                  <a:pt x="416919" y="11654"/>
                </a:lnTo>
                <a:lnTo>
                  <a:pt x="463106" y="6643"/>
                </a:lnTo>
                <a:lnTo>
                  <a:pt x="510719" y="2991"/>
                </a:lnTo>
                <a:lnTo>
                  <a:pt x="559603" y="757"/>
                </a:lnTo>
                <a:lnTo>
                  <a:pt x="609599" y="0"/>
                </a:lnTo>
                <a:lnTo>
                  <a:pt x="659596" y="757"/>
                </a:lnTo>
                <a:lnTo>
                  <a:pt x="708480" y="2991"/>
                </a:lnTo>
                <a:lnTo>
                  <a:pt x="756093" y="6643"/>
                </a:lnTo>
                <a:lnTo>
                  <a:pt x="802280" y="11654"/>
                </a:lnTo>
                <a:lnTo>
                  <a:pt x="846883" y="17964"/>
                </a:lnTo>
                <a:lnTo>
                  <a:pt x="889746" y="25515"/>
                </a:lnTo>
                <a:lnTo>
                  <a:pt x="930710" y="34249"/>
                </a:lnTo>
                <a:lnTo>
                  <a:pt x="969621" y="44106"/>
                </a:lnTo>
                <a:lnTo>
                  <a:pt x="1006320" y="55028"/>
                </a:lnTo>
                <a:lnTo>
                  <a:pt x="1072458" y="79829"/>
                </a:lnTo>
                <a:lnTo>
                  <a:pt x="1127867" y="108183"/>
                </a:lnTo>
                <a:lnTo>
                  <a:pt x="1171294" y="139618"/>
                </a:lnTo>
                <a:lnTo>
                  <a:pt x="1201483" y="173664"/>
                </a:lnTo>
                <a:lnTo>
                  <a:pt x="1217178" y="209851"/>
                </a:lnTo>
                <a:lnTo>
                  <a:pt x="1219199" y="228599"/>
                </a:lnTo>
                <a:lnTo>
                  <a:pt x="1217178" y="247348"/>
                </a:lnTo>
                <a:lnTo>
                  <a:pt x="1201483" y="283535"/>
                </a:lnTo>
                <a:lnTo>
                  <a:pt x="1171294" y="317581"/>
                </a:lnTo>
                <a:lnTo>
                  <a:pt x="1127867" y="349016"/>
                </a:lnTo>
                <a:lnTo>
                  <a:pt x="1072458" y="377370"/>
                </a:lnTo>
                <a:lnTo>
                  <a:pt x="1006320" y="402171"/>
                </a:lnTo>
                <a:lnTo>
                  <a:pt x="969621" y="413093"/>
                </a:lnTo>
                <a:lnTo>
                  <a:pt x="930710" y="422950"/>
                </a:lnTo>
                <a:lnTo>
                  <a:pt x="889746" y="431684"/>
                </a:lnTo>
                <a:lnTo>
                  <a:pt x="846883" y="439235"/>
                </a:lnTo>
                <a:lnTo>
                  <a:pt x="802280" y="445545"/>
                </a:lnTo>
                <a:lnTo>
                  <a:pt x="756093" y="450556"/>
                </a:lnTo>
                <a:lnTo>
                  <a:pt x="708480" y="454207"/>
                </a:lnTo>
                <a:lnTo>
                  <a:pt x="659596" y="456442"/>
                </a:lnTo>
                <a:lnTo>
                  <a:pt x="609599" y="457199"/>
                </a:lnTo>
                <a:lnTo>
                  <a:pt x="559603" y="456442"/>
                </a:lnTo>
                <a:lnTo>
                  <a:pt x="510719" y="454207"/>
                </a:lnTo>
                <a:lnTo>
                  <a:pt x="463106" y="450556"/>
                </a:lnTo>
                <a:lnTo>
                  <a:pt x="416919" y="445545"/>
                </a:lnTo>
                <a:lnTo>
                  <a:pt x="372316" y="439235"/>
                </a:lnTo>
                <a:lnTo>
                  <a:pt x="329453" y="431684"/>
                </a:lnTo>
                <a:lnTo>
                  <a:pt x="288488" y="422950"/>
                </a:lnTo>
                <a:lnTo>
                  <a:pt x="249578" y="413093"/>
                </a:lnTo>
                <a:lnTo>
                  <a:pt x="212878" y="402171"/>
                </a:lnTo>
                <a:lnTo>
                  <a:pt x="146741" y="377370"/>
                </a:lnTo>
                <a:lnTo>
                  <a:pt x="91332" y="349016"/>
                </a:lnTo>
                <a:lnTo>
                  <a:pt x="47905" y="317581"/>
                </a:lnTo>
                <a:lnTo>
                  <a:pt x="17716" y="283535"/>
                </a:lnTo>
                <a:lnTo>
                  <a:pt x="2020" y="247348"/>
                </a:lnTo>
                <a:lnTo>
                  <a:pt x="0" y="228599"/>
                </a:lnTo>
                <a:close/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>
              <a:latin typeface="Calibri (Body)"/>
              <a:cs typeface="Calibri (Body)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275326" y="188640"/>
            <a:ext cx="682506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Calibri" charset="0"/>
              </a:rPr>
              <a:t>GE1/1 and </a:t>
            </a:r>
            <a:r>
              <a:rPr lang="en-US" sz="3600" dirty="0" smtClean="0">
                <a:latin typeface="Calibri" charset="0"/>
              </a:rPr>
              <a:t>GEM R</a:t>
            </a:r>
            <a:r>
              <a:rPr lang="en-US" sz="3600" dirty="0">
                <a:latin typeface="Calibri" charset="0"/>
              </a:rPr>
              <a:t>&amp;D for Phase2</a:t>
            </a:r>
            <a:endParaRPr lang="en-US" sz="3600" dirty="0"/>
          </a:p>
        </p:txBody>
      </p:sp>
      <p:sp>
        <p:nvSpPr>
          <p:cNvPr id="29" name="Rectangle 28"/>
          <p:cNvSpPr/>
          <p:nvPr/>
        </p:nvSpPr>
        <p:spPr>
          <a:xfrm>
            <a:off x="5410039" y="1484785"/>
            <a:ext cx="373396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Trigger and reconstruction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1.55 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&lt; |</a:t>
            </a:r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| &lt; 2.18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baseline 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detector for GEM project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36 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staggered super-chambers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(SC) per</a:t>
            </a:r>
            <a:endParaRPr lang="en-US" sz="14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     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endcap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, each super-chamber spans 10°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One super-chamber is made of 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      2 back-to-back triple-GEM detectors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Installation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: LS2 (2018-19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144 Chambers</a:t>
            </a:r>
          </a:p>
          <a:p>
            <a:r>
              <a:rPr lang="en-US" sz="1600" b="1" dirty="0" smtClean="0">
                <a:solidFill>
                  <a:srgbClr val="FF5050"/>
                </a:solidFill>
                <a:latin typeface="Calibri"/>
                <a:cs typeface="Calibri"/>
              </a:rPr>
              <a:t>CMS </a:t>
            </a:r>
            <a:r>
              <a:rPr lang="en-US" sz="1600" b="1" dirty="0" err="1" smtClean="0">
                <a:solidFill>
                  <a:srgbClr val="FF5050"/>
                </a:solidFill>
                <a:latin typeface="Calibri"/>
                <a:cs typeface="Calibri"/>
              </a:rPr>
              <a:t>Frascati</a:t>
            </a:r>
            <a:r>
              <a:rPr lang="en-US" sz="1600" b="1" dirty="0" smtClean="0">
                <a:solidFill>
                  <a:srgbClr val="FF5050"/>
                </a:solidFill>
                <a:latin typeface="Calibri"/>
                <a:cs typeface="Calibri"/>
              </a:rPr>
              <a:t> heavily involved in chamber final design, assembly protocol definition and detector production. </a:t>
            </a:r>
          </a:p>
          <a:p>
            <a:endParaRPr lang="en-US" sz="1600" dirty="0">
              <a:solidFill>
                <a:srgbClr val="FF5050"/>
              </a:solidFill>
              <a:latin typeface="Calibri"/>
              <a:cs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08512" y="4725144"/>
            <a:ext cx="44279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Trigger and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reconstruction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1.55 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&lt; |</a:t>
            </a:r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| &lt; 2.45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18 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staggered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SC per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endcap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endParaRPr lang="en-US" sz="1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chamber spans 20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°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Installation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: LS3 (2022-24) </a:t>
            </a:r>
            <a:endParaRPr lang="en-US" sz="1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216 Chambers</a:t>
            </a:r>
          </a:p>
          <a:p>
            <a:r>
              <a:rPr lang="en-US" sz="1600" b="1" dirty="0" smtClean="0">
                <a:solidFill>
                  <a:srgbClr val="FF5050"/>
                </a:solidFill>
                <a:latin typeface="Calibri"/>
                <a:cs typeface="Calibri"/>
              </a:rPr>
              <a:t>CMS </a:t>
            </a:r>
            <a:r>
              <a:rPr lang="en-US" sz="1600" b="1" dirty="0" err="1" smtClean="0">
                <a:solidFill>
                  <a:srgbClr val="FF5050"/>
                </a:solidFill>
                <a:latin typeface="Calibri"/>
                <a:cs typeface="Calibri"/>
              </a:rPr>
              <a:t>Frascati</a:t>
            </a:r>
            <a:r>
              <a:rPr lang="en-US" sz="1600" b="1" dirty="0" smtClean="0">
                <a:solidFill>
                  <a:srgbClr val="FF5050"/>
                </a:solidFill>
                <a:latin typeface="Calibri"/>
                <a:cs typeface="Calibri"/>
              </a:rPr>
              <a:t>  starting an R&amp;D for new detector technology for GE2/1</a:t>
            </a:r>
            <a:endParaRPr lang="en-US" sz="1600" b="1" dirty="0">
              <a:solidFill>
                <a:srgbClr val="FF5050"/>
              </a:solidFill>
              <a:latin typeface="Calibri"/>
              <a:cs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8582" y="5129897"/>
            <a:ext cx="37222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Calibri"/>
                <a:cs typeface="Calibri"/>
              </a:rPr>
              <a:t>Muon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 tagger at highest 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endParaRPr lang="en-US" sz="1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6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layers of Triple-GEM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chamber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spans 20°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Installation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: LS3 (2022-24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72 Chambers</a:t>
            </a: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5" name="object 7"/>
          <p:cNvSpPr txBox="1"/>
          <p:nvPr/>
        </p:nvSpPr>
        <p:spPr>
          <a:xfrm>
            <a:off x="5508104" y="1177008"/>
            <a:ext cx="411553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 smtClean="0">
                <a:solidFill>
                  <a:srgbClr val="0000CC"/>
                </a:solidFill>
                <a:latin typeface="Calibri (Body)"/>
                <a:cs typeface="Calibri (Body)"/>
              </a:rPr>
              <a:t>GE</a:t>
            </a:r>
            <a:r>
              <a:rPr lang="en-US" sz="2000" b="1" spc="-15" dirty="0" smtClean="0">
                <a:solidFill>
                  <a:srgbClr val="0000CC"/>
                </a:solidFill>
                <a:latin typeface="Calibri (Body)"/>
                <a:cs typeface="Calibri (Body)"/>
              </a:rPr>
              <a:t>1</a:t>
            </a:r>
            <a:r>
              <a:rPr sz="2000" b="1" spc="-15" dirty="0" smtClean="0">
                <a:solidFill>
                  <a:srgbClr val="0000CC"/>
                </a:solidFill>
                <a:latin typeface="Calibri (Body)"/>
                <a:cs typeface="Calibri (Body)"/>
              </a:rPr>
              <a:t>/</a:t>
            </a:r>
            <a:r>
              <a:rPr sz="2000" b="1" spc="-15" dirty="0">
                <a:solidFill>
                  <a:srgbClr val="0000CC"/>
                </a:solidFill>
                <a:latin typeface="Calibri (Body)"/>
                <a:cs typeface="Calibri (Body)"/>
              </a:rPr>
              <a:t>1</a:t>
            </a:r>
            <a:r>
              <a:rPr sz="2000" spc="-10" dirty="0" smtClean="0">
                <a:latin typeface="Calibri (Body)"/>
                <a:cs typeface="Calibri (Body)"/>
              </a:rPr>
              <a:t>:</a:t>
            </a:r>
            <a:r>
              <a:rPr lang="en-US" sz="2000" spc="-10" dirty="0" smtClean="0">
                <a:latin typeface="Calibri (Body)"/>
                <a:cs typeface="Calibri (Body)"/>
              </a:rPr>
              <a:t> Embarking on production</a:t>
            </a:r>
            <a:endParaRPr sz="2000" dirty="0">
              <a:latin typeface="Calibri (Body)"/>
              <a:cs typeface="Calibri (Body)"/>
            </a:endParaRPr>
          </a:p>
        </p:txBody>
      </p:sp>
      <p:sp>
        <p:nvSpPr>
          <p:cNvPr id="26" name="object 22"/>
          <p:cNvSpPr/>
          <p:nvPr/>
        </p:nvSpPr>
        <p:spPr>
          <a:xfrm>
            <a:off x="4788024" y="4293096"/>
            <a:ext cx="3366082" cy="457200"/>
          </a:xfrm>
          <a:custGeom>
            <a:avLst/>
            <a:gdLst/>
            <a:ahLst/>
            <a:cxnLst/>
            <a:rect l="l" t="t" r="r" b="b"/>
            <a:pathLst>
              <a:path w="1219200" h="457200">
                <a:moveTo>
                  <a:pt x="0" y="228599"/>
                </a:moveTo>
                <a:lnTo>
                  <a:pt x="17716" y="173664"/>
                </a:lnTo>
                <a:lnTo>
                  <a:pt x="47905" y="139618"/>
                </a:lnTo>
                <a:lnTo>
                  <a:pt x="91332" y="108183"/>
                </a:lnTo>
                <a:lnTo>
                  <a:pt x="146741" y="79829"/>
                </a:lnTo>
                <a:lnTo>
                  <a:pt x="212878" y="55028"/>
                </a:lnTo>
                <a:lnTo>
                  <a:pt x="249578" y="44106"/>
                </a:lnTo>
                <a:lnTo>
                  <a:pt x="288488" y="34249"/>
                </a:lnTo>
                <a:lnTo>
                  <a:pt x="329453" y="25515"/>
                </a:lnTo>
                <a:lnTo>
                  <a:pt x="372316" y="17964"/>
                </a:lnTo>
                <a:lnTo>
                  <a:pt x="416919" y="11654"/>
                </a:lnTo>
                <a:lnTo>
                  <a:pt x="463106" y="6643"/>
                </a:lnTo>
                <a:lnTo>
                  <a:pt x="510719" y="2991"/>
                </a:lnTo>
                <a:lnTo>
                  <a:pt x="559603" y="757"/>
                </a:lnTo>
                <a:lnTo>
                  <a:pt x="609599" y="0"/>
                </a:lnTo>
                <a:lnTo>
                  <a:pt x="659596" y="757"/>
                </a:lnTo>
                <a:lnTo>
                  <a:pt x="708480" y="2991"/>
                </a:lnTo>
                <a:lnTo>
                  <a:pt x="756093" y="6643"/>
                </a:lnTo>
                <a:lnTo>
                  <a:pt x="802280" y="11654"/>
                </a:lnTo>
                <a:lnTo>
                  <a:pt x="846883" y="17964"/>
                </a:lnTo>
                <a:lnTo>
                  <a:pt x="889746" y="25515"/>
                </a:lnTo>
                <a:lnTo>
                  <a:pt x="930710" y="34249"/>
                </a:lnTo>
                <a:lnTo>
                  <a:pt x="969621" y="44106"/>
                </a:lnTo>
                <a:lnTo>
                  <a:pt x="1006320" y="55028"/>
                </a:lnTo>
                <a:lnTo>
                  <a:pt x="1072458" y="79829"/>
                </a:lnTo>
                <a:lnTo>
                  <a:pt x="1127867" y="108183"/>
                </a:lnTo>
                <a:lnTo>
                  <a:pt x="1171294" y="139618"/>
                </a:lnTo>
                <a:lnTo>
                  <a:pt x="1201483" y="173664"/>
                </a:lnTo>
                <a:lnTo>
                  <a:pt x="1217178" y="209851"/>
                </a:lnTo>
                <a:lnTo>
                  <a:pt x="1219199" y="228599"/>
                </a:lnTo>
                <a:lnTo>
                  <a:pt x="1217178" y="247348"/>
                </a:lnTo>
                <a:lnTo>
                  <a:pt x="1201483" y="283535"/>
                </a:lnTo>
                <a:lnTo>
                  <a:pt x="1171294" y="317581"/>
                </a:lnTo>
                <a:lnTo>
                  <a:pt x="1127867" y="349016"/>
                </a:lnTo>
                <a:lnTo>
                  <a:pt x="1072458" y="377370"/>
                </a:lnTo>
                <a:lnTo>
                  <a:pt x="1006320" y="402171"/>
                </a:lnTo>
                <a:lnTo>
                  <a:pt x="969621" y="413093"/>
                </a:lnTo>
                <a:lnTo>
                  <a:pt x="930710" y="422950"/>
                </a:lnTo>
                <a:lnTo>
                  <a:pt x="889746" y="431684"/>
                </a:lnTo>
                <a:lnTo>
                  <a:pt x="846883" y="439235"/>
                </a:lnTo>
                <a:lnTo>
                  <a:pt x="802280" y="445545"/>
                </a:lnTo>
                <a:lnTo>
                  <a:pt x="756093" y="450556"/>
                </a:lnTo>
                <a:lnTo>
                  <a:pt x="708480" y="454207"/>
                </a:lnTo>
                <a:lnTo>
                  <a:pt x="659596" y="456442"/>
                </a:lnTo>
                <a:lnTo>
                  <a:pt x="609599" y="457199"/>
                </a:lnTo>
                <a:lnTo>
                  <a:pt x="559603" y="456442"/>
                </a:lnTo>
                <a:lnTo>
                  <a:pt x="510719" y="454207"/>
                </a:lnTo>
                <a:lnTo>
                  <a:pt x="463106" y="450556"/>
                </a:lnTo>
                <a:lnTo>
                  <a:pt x="416919" y="445545"/>
                </a:lnTo>
                <a:lnTo>
                  <a:pt x="372316" y="439235"/>
                </a:lnTo>
                <a:lnTo>
                  <a:pt x="329453" y="431684"/>
                </a:lnTo>
                <a:lnTo>
                  <a:pt x="288488" y="422950"/>
                </a:lnTo>
                <a:lnTo>
                  <a:pt x="249578" y="413093"/>
                </a:lnTo>
                <a:lnTo>
                  <a:pt x="212878" y="402171"/>
                </a:lnTo>
                <a:lnTo>
                  <a:pt x="146741" y="377370"/>
                </a:lnTo>
                <a:lnTo>
                  <a:pt x="91332" y="349016"/>
                </a:lnTo>
                <a:lnTo>
                  <a:pt x="47905" y="317581"/>
                </a:lnTo>
                <a:lnTo>
                  <a:pt x="17716" y="283535"/>
                </a:lnTo>
                <a:lnTo>
                  <a:pt x="2020" y="247348"/>
                </a:lnTo>
                <a:lnTo>
                  <a:pt x="0" y="228599"/>
                </a:lnTo>
                <a:close/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>
              <a:latin typeface="Calibri (Body)"/>
              <a:cs typeface="Calibri (Body)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70384" cy="288032"/>
          </a:xfrm>
        </p:spPr>
        <p:txBody>
          <a:bodyPr/>
          <a:lstStyle/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smtClean="0"/>
              <a:t>L. Benussi  - 50th LNF Scientific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8-26 at 12.14.5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3" y="1052736"/>
            <a:ext cx="7269393" cy="352839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187624" y="116632"/>
            <a:ext cx="692311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500" dirty="0" smtClean="0">
                <a:solidFill>
                  <a:srgbClr val="000090"/>
                </a:solidFill>
                <a:latin typeface="Calibri" charset="0"/>
              </a:rPr>
              <a:t>GE1/1 and GEM R&amp;D for Phase2</a:t>
            </a:r>
            <a:endParaRPr lang="en-US" sz="3500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5013176"/>
            <a:ext cx="830604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GE1/1 timescale fully compatible with GE2/1 R&amp;D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GE1/1 fully approved financed by INFN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GEM R&amp;D Phase2 approved and financed by INFN</a:t>
            </a:r>
            <a:endParaRPr lang="en-US" sz="24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70384" cy="288032"/>
          </a:xfrm>
        </p:spPr>
        <p:txBody>
          <a:bodyPr/>
          <a:lstStyle/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smtClean="0"/>
              <a:t>L. Benussi  - 50th LNF Scientific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5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8" descr="\\cern.ch\dfs\Users\a\aconde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t="61243" r="49483" b="1070"/>
          <a:stretch>
            <a:fillRect/>
          </a:stretch>
        </p:blipFill>
        <p:spPr bwMode="auto">
          <a:xfrm>
            <a:off x="1666875" y="1049338"/>
            <a:ext cx="2554288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1"/>
          <a:stretch>
            <a:fillRect/>
          </a:stretch>
        </p:blipFill>
        <p:spPr bwMode="auto">
          <a:xfrm>
            <a:off x="96242" y="2925763"/>
            <a:ext cx="159543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841375" y="2060575"/>
            <a:ext cx="1755775" cy="103346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97000" y="2667000"/>
            <a:ext cx="1401763" cy="191611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9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9813" r="10342" b="21402"/>
          <a:stretch>
            <a:fillRect/>
          </a:stretch>
        </p:blipFill>
        <p:spPr bwMode="auto">
          <a:xfrm>
            <a:off x="1825625" y="4219575"/>
            <a:ext cx="235743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H="1" flipV="1">
            <a:off x="1244600" y="4483100"/>
            <a:ext cx="869950" cy="2063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1" name="TextBox 24"/>
          <p:cNvSpPr txBox="1">
            <a:spLocks noChangeArrowheads="1"/>
          </p:cNvSpPr>
          <p:nvPr/>
        </p:nvSpPr>
        <p:spPr bwMode="auto">
          <a:xfrm>
            <a:off x="2098675" y="4918075"/>
            <a:ext cx="517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/>
              <a:t>10</a:t>
            </a:r>
            <a:r>
              <a:rPr lang="en-US" sz="1100" b="1" baseline="30000"/>
              <a:t>o</a:t>
            </a:r>
            <a:endParaRPr lang="en-US" sz="1100" b="1"/>
          </a:p>
        </p:txBody>
      </p:sp>
      <p:sp>
        <p:nvSpPr>
          <p:cNvPr id="26" name="TextBox 25"/>
          <p:cNvSpPr txBox="1"/>
          <p:nvPr/>
        </p:nvSpPr>
        <p:spPr>
          <a:xfrm rot="17867212">
            <a:off x="2051050" y="4903788"/>
            <a:ext cx="11906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latin typeface="Arial" pitchFamily="34" charset="0"/>
                <a:ea typeface="+mn-ea"/>
                <a:cs typeface="+mn-cs"/>
              </a:rPr>
              <a:t>superchambers</a:t>
            </a:r>
          </a:p>
        </p:txBody>
      </p:sp>
      <p:sp>
        <p:nvSpPr>
          <p:cNvPr id="36873" name="TextBox 26"/>
          <p:cNvSpPr txBox="1">
            <a:spLocks noChangeArrowheads="1"/>
          </p:cNvSpPr>
          <p:nvPr/>
        </p:nvSpPr>
        <p:spPr bwMode="auto">
          <a:xfrm rot="-3231506">
            <a:off x="2701926" y="5080000"/>
            <a:ext cx="5381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/>
              <a:t>short</a:t>
            </a:r>
          </a:p>
        </p:txBody>
      </p:sp>
      <p:sp>
        <p:nvSpPr>
          <p:cNvPr id="36874" name="TextBox 27"/>
          <p:cNvSpPr txBox="1">
            <a:spLocks noChangeArrowheads="1"/>
          </p:cNvSpPr>
          <p:nvPr/>
        </p:nvSpPr>
        <p:spPr bwMode="auto">
          <a:xfrm rot="-2856176">
            <a:off x="3020219" y="5212556"/>
            <a:ext cx="482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/>
              <a:t>long</a:t>
            </a:r>
            <a:endParaRPr lang="en-US" sz="700" b="1"/>
          </a:p>
        </p:txBody>
      </p:sp>
      <p:sp>
        <p:nvSpPr>
          <p:cNvPr id="36875" name="TextBox 28"/>
          <p:cNvSpPr txBox="1">
            <a:spLocks noChangeArrowheads="1"/>
          </p:cNvSpPr>
          <p:nvPr/>
        </p:nvSpPr>
        <p:spPr bwMode="auto">
          <a:xfrm>
            <a:off x="3995936" y="1052736"/>
            <a:ext cx="5112568" cy="1549142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1600" dirty="0"/>
              <a:t>GE1/1 in high-</a:t>
            </a:r>
            <a:r>
              <a:rPr lang="el-GR" sz="1600" dirty="0"/>
              <a:t>η </a:t>
            </a:r>
            <a:r>
              <a:rPr lang="en-US" sz="1600" dirty="0"/>
              <a:t>region1.5&lt;|</a:t>
            </a:r>
            <a:r>
              <a:rPr lang="el-GR" sz="1600" dirty="0"/>
              <a:t>η</a:t>
            </a:r>
            <a:r>
              <a:rPr lang="en-US" sz="1600" dirty="0"/>
              <a:t>|&lt;2.2 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dirty="0"/>
              <a:t>10</a:t>
            </a:r>
            <a:r>
              <a:rPr lang="en-US" sz="1600" baseline="30000" dirty="0"/>
              <a:t>0  </a:t>
            </a:r>
            <a:r>
              <a:rPr lang="en-US" sz="1600" dirty="0" smtClean="0"/>
              <a:t>trapezoidal </a:t>
            </a:r>
            <a:r>
              <a:rPr lang="en-US" sz="1600" dirty="0"/>
              <a:t>triple-</a:t>
            </a:r>
            <a:r>
              <a:rPr lang="en-US" sz="1600" dirty="0" smtClean="0"/>
              <a:t>GEM chambers, 144 in total</a:t>
            </a:r>
            <a:endParaRPr lang="en-US" sz="1600" dirty="0"/>
          </a:p>
          <a:p>
            <a:pPr eaLnBrk="1" hangingPunct="1">
              <a:lnSpc>
                <a:spcPct val="150000"/>
              </a:lnSpc>
            </a:pPr>
            <a:r>
              <a:rPr lang="en-US" sz="1600" dirty="0"/>
              <a:t>Long (1.5&lt;|</a:t>
            </a:r>
            <a:r>
              <a:rPr lang="el-GR" sz="1600" dirty="0"/>
              <a:t>η</a:t>
            </a:r>
            <a:r>
              <a:rPr lang="en-US" sz="1600" dirty="0"/>
              <a:t>|&lt;2.2) and short (1.6&lt;|</a:t>
            </a:r>
            <a:r>
              <a:rPr lang="el-GR" sz="1600" dirty="0"/>
              <a:t>η</a:t>
            </a:r>
            <a:r>
              <a:rPr lang="en-US" sz="1600" dirty="0"/>
              <a:t>|&lt;2.2) version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dirty="0"/>
              <a:t>36 </a:t>
            </a:r>
            <a:r>
              <a:rPr lang="en-US" sz="1600" dirty="0" smtClean="0"/>
              <a:t>super-chambers </a:t>
            </a:r>
            <a:r>
              <a:rPr lang="en-US" sz="1600" dirty="0"/>
              <a:t>in each </a:t>
            </a:r>
            <a:r>
              <a:rPr lang="en-US" sz="1600" dirty="0" err="1" smtClean="0"/>
              <a:t>endcap</a:t>
            </a:r>
            <a:r>
              <a:rPr lang="en-US" sz="1600" dirty="0"/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71713" y="1495425"/>
            <a:ext cx="1052512" cy="57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Muon </a:t>
            </a:r>
          </a:p>
          <a:p>
            <a:pPr algn="ctr">
              <a:defRPr/>
            </a:pPr>
            <a:r>
              <a:rPr lang="en-US" sz="1050" b="1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Endcap </a:t>
            </a:r>
          </a:p>
          <a:p>
            <a:pPr algn="ctr">
              <a:defRPr/>
            </a:pPr>
            <a:r>
              <a:rPr lang="en-US" sz="1050" b="1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Station 1</a:t>
            </a:r>
          </a:p>
        </p:txBody>
      </p:sp>
      <p:sp>
        <p:nvSpPr>
          <p:cNvPr id="36877" name="TextBox 30"/>
          <p:cNvSpPr txBox="1">
            <a:spLocks noChangeArrowheads="1"/>
          </p:cNvSpPr>
          <p:nvPr/>
        </p:nvSpPr>
        <p:spPr bwMode="auto">
          <a:xfrm>
            <a:off x="-31750" y="2913063"/>
            <a:ext cx="1052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/>
              <a:t>GE1/1</a:t>
            </a:r>
          </a:p>
        </p:txBody>
      </p:sp>
      <p:sp>
        <p:nvSpPr>
          <p:cNvPr id="36878" name="TextBox 108"/>
          <p:cNvSpPr txBox="1">
            <a:spLocks noChangeArrowheads="1"/>
          </p:cNvSpPr>
          <p:nvPr/>
        </p:nvSpPr>
        <p:spPr bwMode="auto">
          <a:xfrm>
            <a:off x="2092325" y="2997200"/>
            <a:ext cx="185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600" b="1">
              <a:latin typeface="Calibri" charset="0"/>
            </a:endParaRPr>
          </a:p>
        </p:txBody>
      </p:sp>
      <p:sp>
        <p:nvSpPr>
          <p:cNvPr id="36879" name="Title 4"/>
          <p:cNvSpPr>
            <a:spLocks noGrp="1"/>
          </p:cNvSpPr>
          <p:nvPr>
            <p:ph type="title"/>
          </p:nvPr>
        </p:nvSpPr>
        <p:spPr>
          <a:xfrm>
            <a:off x="1475656" y="63500"/>
            <a:ext cx="6552728" cy="844550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Calibri" charset="0"/>
              </a:rPr>
              <a:t>GE1/</a:t>
            </a:r>
            <a:r>
              <a:rPr lang="en-US" sz="3200" dirty="0" smtClean="0">
                <a:solidFill>
                  <a:schemeClr val="tx2"/>
                </a:solidFill>
                <a:latin typeface="Calibri" charset="0"/>
              </a:rPr>
              <a:t>1</a:t>
            </a:r>
            <a:endParaRPr lang="en-US" sz="3200" dirty="0">
              <a:solidFill>
                <a:schemeClr val="tx2"/>
              </a:solidFill>
            </a:endParaRPr>
          </a:p>
        </p:txBody>
      </p:sp>
      <p:grpSp>
        <p:nvGrpSpPr>
          <p:cNvPr id="36881" name="Grouper 16"/>
          <p:cNvGrpSpPr>
            <a:grpSpLocks noChangeAspect="1"/>
          </p:cNvGrpSpPr>
          <p:nvPr/>
        </p:nvGrpSpPr>
        <p:grpSpPr bwMode="auto">
          <a:xfrm>
            <a:off x="3419475" y="2636838"/>
            <a:ext cx="3614738" cy="2727325"/>
            <a:chOff x="3967257" y="1175390"/>
            <a:chExt cx="5674288" cy="4806038"/>
          </a:xfrm>
        </p:grpSpPr>
        <p:sp>
          <p:nvSpPr>
            <p:cNvPr id="23" name="Ellipse 18"/>
            <p:cNvSpPr/>
            <p:nvPr/>
          </p:nvSpPr>
          <p:spPr>
            <a:xfrm>
              <a:off x="3967257" y="1175390"/>
              <a:ext cx="5674288" cy="4806038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67000">
                  <a:srgbClr val="0000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36893" name="Image 20" descr="GE11_III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2306" y="1419850"/>
              <a:ext cx="3735295" cy="3988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flipV="1">
            <a:off x="3708400" y="4581525"/>
            <a:ext cx="71438" cy="714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flipV="1">
            <a:off x="3779838" y="3357563"/>
            <a:ext cx="576262" cy="115093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 flipV="1">
            <a:off x="3995738" y="5013325"/>
            <a:ext cx="1008062" cy="14446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Arrow Connector 50"/>
          <p:cNvCxnSpPr>
            <a:cxnSpLocks noChangeShapeType="1"/>
            <a:endCxn id="3" idx="1"/>
          </p:cNvCxnSpPr>
          <p:nvPr/>
        </p:nvCxnSpPr>
        <p:spPr bwMode="auto">
          <a:xfrm>
            <a:off x="6084168" y="4725144"/>
            <a:ext cx="864096" cy="410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TextBox 53"/>
          <p:cNvSpPr txBox="1"/>
          <p:nvPr/>
        </p:nvSpPr>
        <p:spPr>
          <a:xfrm>
            <a:off x="7308850" y="3860800"/>
            <a:ext cx="1166813" cy="369888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ea typeface="+mn-ea"/>
                <a:cs typeface="+mn-cs"/>
              </a:rPr>
              <a:t>Front-end 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124744"/>
            <a:ext cx="1835696" cy="85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G_1025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861048"/>
            <a:ext cx="1912026" cy="2549368"/>
          </a:xfrm>
          <a:prstGeom prst="rect">
            <a:avLst/>
          </a:prstGeom>
        </p:spPr>
      </p:pic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70384" cy="288032"/>
          </a:xfrm>
        </p:spPr>
        <p:txBody>
          <a:bodyPr/>
          <a:lstStyle/>
          <a:p>
            <a:pPr>
              <a:defRPr/>
            </a:pPr>
            <a:fld id="{69115076-C8E9-1F4F-8932-C7E18925F21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3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5496" y="6597352"/>
            <a:ext cx="802432" cy="2410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605EB79-02D2-714F-BC12-5F9EF05125DA}" type="datetime1">
              <a:rPr lang="it-IT" smtClean="0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34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29024" y="6597352"/>
            <a:ext cx="2967112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smtClean="0"/>
              <a:t>L. Benussi  - 50th LNF Scientific Committee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48860</TotalTime>
  <Words>2675</Words>
  <Application>Microsoft Office PowerPoint</Application>
  <PresentationFormat>Presentazione su schermo (4:3)</PresentationFormat>
  <Paragraphs>453</Paragraphs>
  <Slides>36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Office Theme</vt:lpstr>
      <vt:lpstr>CMS upgrade</vt:lpstr>
      <vt:lpstr>CMS upgrade</vt:lpstr>
      <vt:lpstr>Search for high mass resonances in dimuon channels</vt:lpstr>
      <vt:lpstr>Presentazione standard di PowerPoint</vt:lpstr>
      <vt:lpstr>Presentazione standard di PowerPoint</vt:lpstr>
      <vt:lpstr>Upgrade for Phase2 RPC and GEM</vt:lpstr>
      <vt:lpstr>Presentazione standard di PowerPoint</vt:lpstr>
      <vt:lpstr>Presentazione standard di PowerPoint</vt:lpstr>
      <vt:lpstr>GE1/1</vt:lpstr>
      <vt:lpstr>GE1/1</vt:lpstr>
      <vt:lpstr>GE1/1 R&amp;D: completed</vt:lpstr>
      <vt:lpstr>GE1/1</vt:lpstr>
      <vt:lpstr>GE1/1</vt:lpstr>
      <vt:lpstr>Presentazione standard di PowerPoint</vt:lpstr>
      <vt:lpstr>From GE1/1 to GE2/1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</vt:lpstr>
      <vt:lpstr>  </vt:lpstr>
      <vt:lpstr>Material Studies</vt:lpstr>
      <vt:lpstr>Conclusions</vt:lpstr>
      <vt:lpstr>2015 References</vt:lpstr>
      <vt:lpstr>Spares</vt:lpstr>
      <vt:lpstr>GE1/1 and R&amp;D for Phase2</vt:lpstr>
      <vt:lpstr>Test molecules similar to banned   but with lower Global Warming  / Ozone Depleting Power  (3,3,3-tetrafluoropropene HFO-1234yf , 1,3,3,3-tetrafluoropropene HFO-1234ze, 3,3,3-trifluoropropene HFO-1233zd , trifluoroiodo- CF3i) - Test gas compatibility with GEM and GEM materials - Gas gain measurements for different gas mixture.  studies of gas gain vs. environmental pressure and temperature for different gas mixture, Time resolution studies </vt:lpstr>
      <vt:lpstr>  </vt:lpstr>
      <vt:lpstr>Sampling before and after RPC chambers</vt:lpstr>
      <vt:lpstr>Presentazione standard di PowerPoint</vt:lpstr>
      <vt:lpstr>Presentazione standard di PowerPoint</vt:lpstr>
      <vt:lpstr>Presentazione standard di PowerPoint</vt:lpstr>
      <vt:lpstr>Fiber Bragg Grating applications</vt:lpstr>
      <vt:lpstr>Fiber Bragg Grating applications</vt:lpstr>
      <vt:lpstr>Presentazione standard di PowerPoint</vt:lpstr>
      <vt:lpstr>Presentazione standard di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1917</cp:revision>
  <cp:lastPrinted>2015-11-23T12:35:07Z</cp:lastPrinted>
  <dcterms:created xsi:type="dcterms:W3CDTF">2014-05-06T15:15:47Z</dcterms:created>
  <dcterms:modified xsi:type="dcterms:W3CDTF">2015-11-23T12:51:56Z</dcterms:modified>
</cp:coreProperties>
</file>