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84" r:id="rId3"/>
    <p:sldId id="286" r:id="rId4"/>
    <p:sldId id="257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2" r:id="rId15"/>
    <p:sldId id="283" r:id="rId16"/>
    <p:sldId id="285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19D51-DFDA-417C-9E7E-900696BD57C5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08/10/2015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C4440-4036-43AE-BDDB-E02A44D3CF8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9093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448DF-016A-42E3-AB07-27BF1EF57C4C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08/10/2015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96A22-4128-48E8-8968-085D2B66868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1117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517D7-FDD0-40F1-982E-EA460729663D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08/10/2015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1AD57-437C-4FA6-AAC1-D0391DE629A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288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922E8-5EFF-4134-ADC9-B552237E2A10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08/10/2015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FD512D-6B10-4CC2-801B-D7C05F860FB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88798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84979-262B-4969-B54B-69E189E5F280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08/10/2015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C1014-3E48-4C80-885F-54745E37903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73975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AEF71-B30A-4F14-9409-A951758E796A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08/10/2015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36E28-AF57-41C9-A1A2-45F41841EB9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4527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F8A12-AFDD-455C-8E6A-36FC726F933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08/10/2015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F0D41-259A-4C29-9199-F31EF657BB5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8723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3567E-669C-4E9E-ADA3-11E2EEDA2357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08/10/2015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DF15F-F46E-4148-97C5-D11301906CE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7883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B1896-74D5-4D58-8A4D-6A38F6581B62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08/10/2015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4329F-81FA-45A5-ADF9-D7FA0A9A519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0906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E6B5B-69F6-4CA7-B042-BF9865E17C86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08/10/2015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3F8AA-21D8-4628-B49B-9018BC20BD5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93734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C0C3-9A44-49A8-B6A8-0581601B3F7A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08/10/2015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532CC-28BE-4567-B28C-8AE617D9C7C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8627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7BA120-6C98-458D-B2E1-35BC0E21BB87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08/10/2015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2ED31AF-80E1-4679-92A4-1ED7569A3FFE}" type="slidenum">
              <a:rPr lang="it-IT" altLang="it-IT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 altLang="it-IT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29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Study</a:t>
            </a:r>
            <a:r>
              <a:rPr lang="it-IT" dirty="0" smtClean="0"/>
              <a:t> of </a:t>
            </a:r>
            <a:r>
              <a:rPr lang="it-IT" dirty="0" err="1" smtClean="0"/>
              <a:t>CsI</a:t>
            </a:r>
            <a:r>
              <a:rPr lang="it-IT" dirty="0" smtClean="0"/>
              <a:t>(</a:t>
            </a:r>
            <a:r>
              <a:rPr lang="it-IT" dirty="0" err="1" smtClean="0"/>
              <a:t>tl</a:t>
            </a:r>
            <a:r>
              <a:rPr lang="it-IT" dirty="0" smtClean="0"/>
              <a:t>) </a:t>
            </a:r>
            <a:r>
              <a:rPr lang="it-IT" dirty="0" err="1" smtClean="0"/>
              <a:t>eltx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Pre-amp</a:t>
            </a:r>
            <a:r>
              <a:rPr lang="it-IT" dirty="0" smtClean="0"/>
              <a:t> </a:t>
            </a:r>
            <a:r>
              <a:rPr lang="it-IT" dirty="0" err="1" smtClean="0"/>
              <a:t>Pulse</a:t>
            </a:r>
            <a:r>
              <a:rPr lang="it-IT" dirty="0" smtClean="0"/>
              <a:t> processing</a:t>
            </a:r>
          </a:p>
          <a:p>
            <a:r>
              <a:rPr lang="it-IT" dirty="0" err="1" smtClean="0"/>
              <a:t>Kuzim</a:t>
            </a:r>
            <a:r>
              <a:rPr lang="it-IT" dirty="0" smtClean="0"/>
              <a:t> </a:t>
            </a:r>
            <a:r>
              <a:rPr lang="it-IT" dirty="0" err="1" smtClean="0"/>
              <a:t>ditribution</a:t>
            </a:r>
            <a:r>
              <a:rPr lang="it-IT" dirty="0" smtClean="0"/>
              <a:t> </a:t>
            </a:r>
            <a:r>
              <a:rPr lang="it-IT" dirty="0" err="1" smtClean="0"/>
              <a:t>study</a:t>
            </a:r>
            <a:endParaRPr lang="it-IT" dirty="0" smtClean="0"/>
          </a:p>
          <a:p>
            <a:r>
              <a:rPr lang="it-IT" dirty="0" err="1" smtClean="0"/>
              <a:t>Eltx</a:t>
            </a:r>
            <a:r>
              <a:rPr lang="it-IT" dirty="0" smtClean="0"/>
              <a:t> </a:t>
            </a:r>
            <a:r>
              <a:rPr lang="it-IT" dirty="0" err="1" smtClean="0"/>
              <a:t>scheme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083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Fit</a:t>
            </a:r>
            <a:r>
              <a:rPr lang="it-IT" dirty="0" smtClean="0"/>
              <a:t> </a:t>
            </a:r>
            <a:r>
              <a:rPr lang="it-IT" dirty="0" err="1" smtClean="0"/>
              <a:t>Kuzmin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2) </a:t>
            </a:r>
            <a:r>
              <a:rPr lang="it-IT" dirty="0" err="1" smtClean="0"/>
              <a:t>Simpler</a:t>
            </a:r>
            <a:r>
              <a:rPr lang="it-IT" dirty="0"/>
              <a:t> </a:t>
            </a:r>
            <a:r>
              <a:rPr lang="it-IT" dirty="0" err="1" smtClean="0"/>
              <a:t>hypothesis</a:t>
            </a:r>
            <a:r>
              <a:rPr lang="it-IT" dirty="0" smtClean="0"/>
              <a:t>:</a:t>
            </a:r>
          </a:p>
          <a:p>
            <a:pPr marL="0" indent="0">
              <a:buNone/>
            </a:pPr>
            <a:r>
              <a:rPr lang="it-IT" sz="2400" dirty="0"/>
              <a:t> </a:t>
            </a:r>
            <a:r>
              <a:rPr lang="it-IT" sz="2400" dirty="0" smtClean="0"/>
              <a:t>   </a:t>
            </a:r>
            <a:r>
              <a:rPr lang="it-IT" sz="2400" dirty="0" err="1" smtClean="0"/>
              <a:t>fun</a:t>
            </a:r>
            <a:r>
              <a:rPr lang="it-IT" sz="2400" dirty="0"/>
              <a:t>=</a:t>
            </a:r>
            <a:r>
              <a:rPr lang="it-IT" sz="2400" dirty="0" smtClean="0"/>
              <a:t> </a:t>
            </a:r>
            <a:r>
              <a:rPr lang="en-US" sz="2400" dirty="0"/>
              <a:t>[2]*((x)**[0])*</a:t>
            </a:r>
            <a:r>
              <a:rPr lang="en-US" sz="2400" dirty="0" err="1"/>
              <a:t>exp</a:t>
            </a:r>
            <a:r>
              <a:rPr lang="en-US" sz="2400" dirty="0"/>
              <a:t>(-(x)*[1</a:t>
            </a:r>
            <a:r>
              <a:rPr lang="en-US" sz="2400" dirty="0" smtClean="0"/>
              <a:t>])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sz="1800" dirty="0"/>
              <a:t>EXTERNAL ERROR MATRIX.    NDIM=   3    NPAR=  3    ERR DEF=1</a:t>
            </a:r>
          </a:p>
          <a:p>
            <a:pPr marL="0" indent="0">
              <a:buNone/>
            </a:pPr>
            <a:r>
              <a:rPr lang="it-IT" sz="1800" dirty="0"/>
              <a:t>  7.256e-03  4.680e-05 -1.190e-16</a:t>
            </a:r>
          </a:p>
          <a:p>
            <a:pPr marL="0" indent="0">
              <a:buNone/>
            </a:pPr>
            <a:r>
              <a:rPr lang="it-IT" sz="1800" dirty="0"/>
              <a:t>  4.680e-05  3.059e-07 -7.653e-19</a:t>
            </a:r>
          </a:p>
          <a:p>
            <a:pPr marL="0" indent="0">
              <a:buNone/>
            </a:pPr>
            <a:r>
              <a:rPr lang="it-IT" sz="1800" dirty="0"/>
              <a:t> -1.190e-16 -7.653e-19  1.955e-30</a:t>
            </a:r>
          </a:p>
          <a:p>
            <a:pPr marL="0" indent="0">
              <a:buNone/>
            </a:pPr>
            <a:r>
              <a:rPr lang="it-IT" sz="1800" dirty="0"/>
              <a:t> FCN=327.797 FROM MIGRAD    STATUS=CONVERGED      61 CALLS          62 TOTAL</a:t>
            </a:r>
          </a:p>
          <a:p>
            <a:pPr marL="0" indent="0">
              <a:buNone/>
            </a:pPr>
            <a:r>
              <a:rPr lang="it-IT" sz="1800" dirty="0"/>
              <a:t>                     EDM=7.25556e-09    STRATEGY= 1      ERROR MATRIX ACCURATE</a:t>
            </a:r>
          </a:p>
          <a:p>
            <a:pPr marL="0" indent="0">
              <a:buNone/>
            </a:pPr>
            <a:r>
              <a:rPr lang="it-IT" sz="1800" dirty="0"/>
              <a:t>  EXT PARAMETER                  PARABOLIC         MINOS ERRORS</a:t>
            </a:r>
          </a:p>
          <a:p>
            <a:pPr marL="0" indent="0">
              <a:buNone/>
            </a:pPr>
            <a:r>
              <a:rPr lang="it-IT" sz="1800" dirty="0"/>
              <a:t>  NO.   NAME      VALUE            ERROR      NEGATIVE      POSITIVE</a:t>
            </a:r>
          </a:p>
          <a:p>
            <a:pPr marL="0" indent="0">
              <a:buNone/>
            </a:pPr>
            <a:r>
              <a:rPr lang="it-IT" sz="1800" dirty="0"/>
              <a:t>   1  p0           1.00777e+01   8.51800e-02</a:t>
            </a:r>
          </a:p>
          <a:p>
            <a:pPr marL="0" indent="0">
              <a:buNone/>
            </a:pPr>
            <a:r>
              <a:rPr lang="it-IT" sz="1800" dirty="0"/>
              <a:t>   2  p1           6.98135e-02   5.53098e-04</a:t>
            </a:r>
          </a:p>
          <a:p>
            <a:pPr marL="0" indent="0">
              <a:buNone/>
            </a:pPr>
            <a:r>
              <a:rPr lang="it-IT" sz="1800" dirty="0"/>
              <a:t>   3  p2           4.10362e-15   1.39827e-15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43469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0862"/>
            <a:ext cx="10972800" cy="1143000"/>
          </a:xfrm>
        </p:spPr>
        <p:txBody>
          <a:bodyPr/>
          <a:lstStyle/>
          <a:p>
            <a:r>
              <a:rPr lang="it-IT" dirty="0" err="1" smtClean="0"/>
              <a:t>Results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075" y="1028674"/>
            <a:ext cx="8875961" cy="569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1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92750"/>
            <a:ext cx="10972800" cy="1143000"/>
          </a:xfrm>
        </p:spPr>
        <p:txBody>
          <a:bodyPr/>
          <a:lstStyle/>
          <a:p>
            <a:r>
              <a:rPr lang="it-IT" dirty="0" err="1" smtClean="0"/>
              <a:t>Choice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272651"/>
            <a:ext cx="10972800" cy="4525963"/>
          </a:xfrm>
        </p:spPr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second</a:t>
            </a:r>
            <a:r>
              <a:rPr lang="it-IT" dirty="0" smtClean="0"/>
              <a:t> </a:t>
            </a:r>
            <a:r>
              <a:rPr lang="it-IT" dirty="0" err="1" smtClean="0"/>
              <a:t>Hypothesis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simpler</a:t>
            </a:r>
            <a:r>
              <a:rPr lang="it-IT" dirty="0" smtClean="0"/>
              <a:t>:</a:t>
            </a:r>
          </a:p>
          <a:p>
            <a:pPr marL="0" indent="0">
              <a:buNone/>
            </a:pPr>
            <a:r>
              <a:rPr lang="it-IT" dirty="0" smtClean="0"/>
              <a:t>The </a:t>
            </a:r>
            <a:r>
              <a:rPr lang="it-IT" dirty="0" err="1" smtClean="0"/>
              <a:t>circuit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   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440" y="2904289"/>
            <a:ext cx="9958982" cy="3404438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5977719" y="2702257"/>
            <a:ext cx="13648" cy="360647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magin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4535" y="2702257"/>
            <a:ext cx="67062" cy="3639627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9962866" y="2415654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smtClean="0">
                <a:solidFill>
                  <a:srgbClr val="FF0000"/>
                </a:solidFill>
              </a:rPr>
              <a:t>10</a:t>
            </a:r>
            <a:endParaRPr lang="it-IT" sz="2400" dirty="0">
              <a:solidFill>
                <a:srgbClr val="FF0000"/>
              </a:solidFill>
            </a:endParaRPr>
          </a:p>
        </p:txBody>
      </p:sp>
      <p:cxnSp>
        <p:nvCxnSpPr>
          <p:cNvPr id="11" name="Connettore 2 10"/>
          <p:cNvCxnSpPr/>
          <p:nvPr/>
        </p:nvCxnSpPr>
        <p:spPr>
          <a:xfrm flipH="1">
            <a:off x="4981433" y="1951630"/>
            <a:ext cx="2033516" cy="75062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7383439" y="1992573"/>
            <a:ext cx="4174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If</a:t>
            </a:r>
            <a:r>
              <a:rPr lang="it-IT" dirty="0" smtClean="0"/>
              <a:t> R</a:t>
            </a:r>
            <a:r>
              <a:rPr lang="it-IT" baseline="-25000" dirty="0" smtClean="0"/>
              <a:t>1</a:t>
            </a:r>
            <a:r>
              <a:rPr lang="it-IT" dirty="0" smtClean="0"/>
              <a:t>C</a:t>
            </a:r>
            <a:r>
              <a:rPr lang="it-IT" baseline="-25000" dirty="0" smtClean="0"/>
              <a:t>1      </a:t>
            </a:r>
            <a:r>
              <a:rPr lang="it-IT" dirty="0" smtClean="0"/>
              <a:t>&lt;&lt; </a:t>
            </a:r>
            <a:r>
              <a:rPr lang="it-IT" dirty="0" smtClean="0">
                <a:latin typeface="Symbol" panose="05050102010706020507" pitchFamily="18" charset="2"/>
              </a:rPr>
              <a:t>t</a:t>
            </a:r>
            <a:r>
              <a:rPr lang="it-IT" dirty="0" smtClean="0"/>
              <a:t> </a:t>
            </a:r>
            <a:r>
              <a:rPr lang="it-IT" dirty="0" err="1" smtClean="0"/>
              <a:t>pre-amp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derives</a:t>
            </a:r>
            <a:r>
              <a:rPr lang="it-IT" dirty="0" smtClean="0"/>
              <a:t> the </a:t>
            </a:r>
            <a:r>
              <a:rPr lang="it-IT" dirty="0" err="1" smtClean="0"/>
              <a:t>signal</a:t>
            </a:r>
            <a:r>
              <a:rPr lang="it-IT" baseline="-25000" dirty="0" smtClean="0"/>
              <a:t>   </a:t>
            </a:r>
            <a:endParaRPr lang="it-IT" baseline="-25000" dirty="0"/>
          </a:p>
        </p:txBody>
      </p:sp>
    </p:spTree>
    <p:extLst>
      <p:ext uri="{BB962C8B-B14F-4D97-AF65-F5344CB8AC3E}">
        <p14:creationId xmlns:p14="http://schemas.microsoft.com/office/powerpoint/2010/main" val="352869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output for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circuit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/>
              <p:cNvSpPr txBox="1"/>
              <p:nvPr/>
            </p:nvSpPr>
            <p:spPr>
              <a:xfrm>
                <a:off x="259298" y="2288973"/>
                <a:ext cx="5677468" cy="151451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5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it-IT" sz="5400" b="0" i="1" baseline="-25000" smtClean="0"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it-IT" sz="5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sz="5400" b="0" i="1" smtClean="0">
                          <a:latin typeface="Cambria Math" panose="02040503050406030204" pitchFamily="18" charset="0"/>
                        </a:rPr>
                        <m:t>𝑉𝑖𝑛</m:t>
                      </m:r>
                      <m:sSup>
                        <m:sSupPr>
                          <m:ctrlPr>
                            <a:rPr lang="it-IT" sz="5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5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it-IT" sz="5400" i="1" baseline="-2500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5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num>
                            <m:den>
                              <m:r>
                                <a:rPr lang="it-IT" sz="5400" i="1">
                                  <a:latin typeface="Cambria Math" panose="02040503050406030204" pitchFamily="18" charset="0"/>
                                </a:rPr>
                                <m:t>𝞽</m:t>
                              </m:r>
                            </m:den>
                          </m:f>
                          <m:r>
                            <a:rPr lang="it-IT" sz="5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it-IT" sz="5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it-IT" sz="5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it-IT" sz="5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5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it-IT" sz="5400" b="0" i="1" smtClean="0">
                              <a:latin typeface="Cambria Math" panose="02040503050406030204" pitchFamily="18" charset="0"/>
                            </a:rPr>
                            <m:t>−(</m:t>
                          </m:r>
                          <m:f>
                            <m:fPr>
                              <m:ctrlPr>
                                <a:rPr lang="it-IT" sz="5400" i="1" baseline="-2500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5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num>
                            <m:den>
                              <m:r>
                                <a:rPr lang="it-IT" sz="5400" i="1">
                                  <a:latin typeface="Cambria Math" panose="02040503050406030204" pitchFamily="18" charset="0"/>
                                </a:rPr>
                                <m:t>𝞽</m:t>
                              </m:r>
                            </m:den>
                          </m:f>
                          <m:r>
                            <a:rPr lang="it-IT" sz="5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it-IT" sz="5400" dirty="0"/>
              </a:p>
            </p:txBody>
          </p:sp>
        </mc:Choice>
        <mc:Fallback xmlns=""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298" y="2288973"/>
                <a:ext cx="5677468" cy="1514517"/>
              </a:xfrm>
              <a:prstGeom prst="rect">
                <a:avLst/>
              </a:prstGeom>
              <a:blipFill rotWithShape="0">
                <a:blip r:embed="rId2"/>
                <a:stretch>
                  <a:fillRect b="-1044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asellaDiTesto 6"/>
          <p:cNvSpPr txBox="1"/>
          <p:nvPr/>
        </p:nvSpPr>
        <p:spPr>
          <a:xfrm>
            <a:off x="300248" y="1692323"/>
            <a:ext cx="116961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err="1" smtClean="0"/>
              <a:t>Where</a:t>
            </a:r>
            <a:r>
              <a:rPr lang="it-IT" sz="2800" dirty="0" smtClean="0"/>
              <a:t> the input </a:t>
            </a:r>
            <a:r>
              <a:rPr lang="it-IT" sz="2800" dirty="0" err="1" smtClean="0"/>
              <a:t>is</a:t>
            </a:r>
            <a:r>
              <a:rPr lang="it-IT" sz="2800" dirty="0" smtClean="0"/>
              <a:t> </a:t>
            </a:r>
            <a:r>
              <a:rPr lang="it-IT" sz="2800" dirty="0" err="1" smtClean="0"/>
              <a:t>assumed</a:t>
            </a:r>
            <a:r>
              <a:rPr lang="it-IT" sz="2800" dirty="0" smtClean="0"/>
              <a:t> to be a </a:t>
            </a:r>
            <a:r>
              <a:rPr lang="it-IT" sz="2800" dirty="0" smtClean="0">
                <a:latin typeface="Symbol" panose="05050102010706020507" pitchFamily="18" charset="2"/>
              </a:rPr>
              <a:t>q(</a:t>
            </a:r>
            <a:r>
              <a:rPr lang="it-IT" sz="2800" dirty="0" smtClean="0">
                <a:latin typeface="+mj-lt"/>
              </a:rPr>
              <a:t>t) the </a:t>
            </a:r>
            <a:r>
              <a:rPr lang="it-IT" sz="2800" dirty="0" err="1" smtClean="0">
                <a:latin typeface="+mj-lt"/>
              </a:rPr>
              <a:t>pre-amp</a:t>
            </a:r>
            <a:r>
              <a:rPr lang="it-IT" sz="2800" dirty="0" smtClean="0">
                <a:latin typeface="+mj-lt"/>
              </a:rPr>
              <a:t> output </a:t>
            </a:r>
            <a:r>
              <a:rPr lang="it-IT" sz="2800" dirty="0" err="1" smtClean="0">
                <a:latin typeface="+mj-lt"/>
              </a:rPr>
              <a:t>is</a:t>
            </a:r>
            <a:r>
              <a:rPr lang="it-IT" sz="2800" dirty="0" smtClean="0">
                <a:latin typeface="+mj-lt"/>
              </a:rPr>
              <a:t> </a:t>
            </a:r>
            <a:r>
              <a:rPr lang="it-IT" sz="2800" dirty="0" err="1" smtClean="0">
                <a:latin typeface="+mj-lt"/>
              </a:rPr>
              <a:t>close</a:t>
            </a:r>
            <a:r>
              <a:rPr lang="it-IT" sz="2800" dirty="0" smtClean="0">
                <a:latin typeface="+mj-lt"/>
              </a:rPr>
              <a:t> to </a:t>
            </a:r>
            <a:r>
              <a:rPr lang="it-IT" sz="2800" dirty="0" err="1" smtClean="0">
                <a:latin typeface="+mj-lt"/>
              </a:rPr>
              <a:t>it</a:t>
            </a:r>
            <a:r>
              <a:rPr lang="it-IT" sz="2800" dirty="0" smtClean="0">
                <a:latin typeface="+mj-lt"/>
              </a:rPr>
              <a:t> (</a:t>
            </a:r>
            <a:r>
              <a:rPr lang="it-IT" sz="2800" dirty="0" smtClean="0">
                <a:latin typeface="Symbol" panose="05050102010706020507" pitchFamily="18" charset="2"/>
              </a:rPr>
              <a:t>t</a:t>
            </a:r>
            <a:r>
              <a:rPr lang="it-IT" sz="2800" dirty="0" smtClean="0">
                <a:latin typeface="+mj-lt"/>
              </a:rPr>
              <a:t>=40 </a:t>
            </a:r>
            <a:r>
              <a:rPr lang="it-IT" sz="2800" dirty="0" err="1" smtClean="0">
                <a:latin typeface="Symbol" panose="05050102010706020507" pitchFamily="18" charset="2"/>
              </a:rPr>
              <a:t>m</a:t>
            </a:r>
            <a:r>
              <a:rPr lang="it-IT" sz="2800" dirty="0" err="1" smtClean="0">
                <a:latin typeface="+mj-lt"/>
              </a:rPr>
              <a:t>s</a:t>
            </a:r>
            <a:r>
              <a:rPr lang="it-IT" sz="2800" dirty="0" smtClean="0">
                <a:latin typeface="+mj-lt"/>
              </a:rPr>
              <a:t>)</a:t>
            </a:r>
            <a:endParaRPr lang="it-IT" sz="2800" dirty="0">
              <a:latin typeface="Symbol" panose="05050102010706020507" pitchFamily="18" charset="2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887103" y="5732056"/>
            <a:ext cx="29288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>
                <a:solidFill>
                  <a:srgbClr val="FF0000"/>
                </a:solidFill>
              </a:rPr>
              <a:t>In </a:t>
            </a:r>
            <a:r>
              <a:rPr lang="it-IT" sz="3200" dirty="0" err="1" smtClean="0">
                <a:solidFill>
                  <a:srgbClr val="FF0000"/>
                </a:solidFill>
              </a:rPr>
              <a:t>our</a:t>
            </a:r>
            <a:r>
              <a:rPr lang="it-IT" sz="3200" dirty="0" smtClean="0">
                <a:solidFill>
                  <a:srgbClr val="FF0000"/>
                </a:solidFill>
              </a:rPr>
              <a:t> </a:t>
            </a:r>
            <a:r>
              <a:rPr lang="it-IT" sz="3200" smtClean="0">
                <a:solidFill>
                  <a:srgbClr val="FF0000"/>
                </a:solidFill>
              </a:rPr>
              <a:t>case n=10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533564" y="2702257"/>
            <a:ext cx="41779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P0=n=10                                          </a:t>
            </a:r>
            <a:r>
              <a:rPr lang="it-IT" dirty="0" err="1" smtClean="0"/>
              <a:t>fit</a:t>
            </a:r>
            <a:r>
              <a:rPr lang="it-IT" dirty="0" smtClean="0"/>
              <a:t> </a:t>
            </a:r>
            <a:r>
              <a:rPr lang="it-IT" dirty="0" err="1" smtClean="0"/>
              <a:t>result</a:t>
            </a:r>
            <a:endParaRPr lang="it-IT" dirty="0" smtClean="0"/>
          </a:p>
          <a:p>
            <a:r>
              <a:rPr lang="it-IT" dirty="0" smtClean="0"/>
              <a:t>P1=1/</a:t>
            </a:r>
            <a:r>
              <a:rPr lang="it-IT" dirty="0" smtClean="0">
                <a:latin typeface="Symbol" panose="05050102010706020507" pitchFamily="18" charset="2"/>
              </a:rPr>
              <a:t>t </a:t>
            </a:r>
            <a:r>
              <a:rPr lang="it-IT" dirty="0" err="1" smtClean="0">
                <a:latin typeface="Symbol" panose="05050102010706020507" pitchFamily="18" charset="2"/>
              </a:rPr>
              <a:t>t</a:t>
            </a:r>
            <a:r>
              <a:rPr lang="it-IT" dirty="0" smtClean="0">
                <a:latin typeface="Symbol" panose="05050102010706020507" pitchFamily="18" charset="2"/>
              </a:rPr>
              <a:t>= 14.32*17.7=</a:t>
            </a:r>
            <a:r>
              <a:rPr lang="it-IT" dirty="0" smtClean="0">
                <a:latin typeface="+mj-lt"/>
              </a:rPr>
              <a:t> 250 ns       </a:t>
            </a:r>
            <a:r>
              <a:rPr lang="it-IT" dirty="0" err="1" smtClean="0">
                <a:latin typeface="+mj-lt"/>
              </a:rPr>
              <a:t>fit</a:t>
            </a:r>
            <a:r>
              <a:rPr lang="it-IT" dirty="0" smtClean="0">
                <a:latin typeface="+mj-lt"/>
              </a:rPr>
              <a:t> </a:t>
            </a:r>
            <a:r>
              <a:rPr lang="it-IT" dirty="0" err="1" smtClean="0">
                <a:latin typeface="+mj-lt"/>
              </a:rPr>
              <a:t>result</a:t>
            </a:r>
            <a:endParaRPr lang="it-IT" dirty="0" smtClean="0">
              <a:latin typeface="+mj-lt"/>
            </a:endParaRPr>
          </a:p>
          <a:p>
            <a:r>
              <a:rPr lang="it-IT" dirty="0" smtClean="0">
                <a:latin typeface="+mj-lt"/>
              </a:rPr>
              <a:t>P2=V</a:t>
            </a:r>
            <a:r>
              <a:rPr lang="it-IT" baseline="-25000" dirty="0" smtClean="0">
                <a:latin typeface="+mj-lt"/>
              </a:rPr>
              <a:t>in</a:t>
            </a:r>
            <a:r>
              <a:rPr lang="it-IT" dirty="0" smtClean="0">
                <a:latin typeface="Symbol" panose="05050102010706020507" pitchFamily="18" charset="2"/>
              </a:rPr>
              <a:t>  (1/t)</a:t>
            </a:r>
            <a:r>
              <a:rPr lang="it-IT" baseline="30000" dirty="0" smtClean="0">
                <a:latin typeface="+mj-lt"/>
              </a:rPr>
              <a:t>n</a:t>
            </a:r>
            <a:r>
              <a:rPr lang="it-IT" dirty="0" smtClean="0">
                <a:latin typeface="+mj-lt"/>
              </a:rPr>
              <a:t>= 4.1*10</a:t>
            </a:r>
            <a:r>
              <a:rPr lang="it-IT" baseline="30000" dirty="0" smtClean="0">
                <a:latin typeface="+mj-lt"/>
              </a:rPr>
              <a:t>-15    </a:t>
            </a:r>
            <a:endParaRPr lang="it-IT" dirty="0">
              <a:latin typeface="+mj-lt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227093" y="3889610"/>
            <a:ext cx="521014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Abbiamo un piccolo problema:</a:t>
            </a:r>
          </a:p>
          <a:p>
            <a:endParaRPr lang="it-IT" dirty="0"/>
          </a:p>
          <a:p>
            <a:r>
              <a:rPr lang="it-IT" dirty="0" smtClean="0"/>
              <a:t>Se assumiamo che Guglielmo abbia ragione ne segue:</a:t>
            </a:r>
          </a:p>
          <a:p>
            <a:pPr marL="285750" indent="-285750">
              <a:buFont typeface="Symbol" panose="05050102010706020507" pitchFamily="18" charset="2"/>
              <a:buChar char="t"/>
            </a:pPr>
            <a:r>
              <a:rPr lang="it-IT" dirty="0" smtClean="0">
                <a:latin typeface="Symbol" panose="05050102010706020507" pitchFamily="18" charset="2"/>
              </a:rPr>
              <a:t>= 250 </a:t>
            </a:r>
            <a:r>
              <a:rPr lang="it-IT" dirty="0" smtClean="0">
                <a:latin typeface="+mj-lt"/>
              </a:rPr>
              <a:t>ns (</a:t>
            </a:r>
            <a:r>
              <a:rPr lang="it-IT" dirty="0" err="1" smtClean="0">
                <a:latin typeface="+mj-lt"/>
              </a:rPr>
              <a:t>tick</a:t>
            </a:r>
            <a:r>
              <a:rPr lang="it-IT" dirty="0" smtClean="0">
                <a:latin typeface="+mj-lt"/>
              </a:rPr>
              <a:t> da 17.7 ns).</a:t>
            </a:r>
          </a:p>
          <a:p>
            <a:pPr marL="285750" indent="-285750">
              <a:buFont typeface="Symbol" panose="05050102010706020507" pitchFamily="18" charset="2"/>
              <a:buChar char="t"/>
            </a:pPr>
            <a:endParaRPr lang="it-IT" dirty="0" smtClean="0">
              <a:latin typeface="+mj-lt"/>
            </a:endParaRPr>
          </a:p>
          <a:p>
            <a:r>
              <a:rPr lang="it-IT" dirty="0" smtClean="0">
                <a:latin typeface="+mj-lt"/>
              </a:rPr>
              <a:t>Altrimenti:</a:t>
            </a:r>
          </a:p>
          <a:p>
            <a:r>
              <a:rPr lang="it-IT" dirty="0">
                <a:latin typeface="Symbol" panose="05050102010706020507" pitchFamily="18" charset="2"/>
              </a:rPr>
              <a:t>t = </a:t>
            </a:r>
            <a:r>
              <a:rPr lang="it-IT" dirty="0" smtClean="0">
                <a:latin typeface="Symbol" panose="05050102010706020507" pitchFamily="18" charset="2"/>
              </a:rPr>
              <a:t>250*32 </a:t>
            </a:r>
            <a:r>
              <a:rPr lang="it-IT" dirty="0"/>
              <a:t>ns </a:t>
            </a:r>
            <a:r>
              <a:rPr lang="it-IT" dirty="0" smtClean="0"/>
              <a:t>= 8 </a:t>
            </a:r>
            <a:r>
              <a:rPr lang="it-IT" dirty="0" err="1" smtClean="0">
                <a:latin typeface="Symbol" panose="05050102010706020507" pitchFamily="18" charset="2"/>
              </a:rPr>
              <a:t>m</a:t>
            </a:r>
            <a:r>
              <a:rPr lang="it-IT" dirty="0" err="1" smtClean="0"/>
              <a:t>s</a:t>
            </a:r>
            <a:r>
              <a:rPr lang="it-IT" dirty="0" smtClean="0"/>
              <a:t> (</a:t>
            </a:r>
            <a:r>
              <a:rPr lang="it-IT" dirty="0" err="1" smtClean="0"/>
              <a:t>tick</a:t>
            </a:r>
            <a:r>
              <a:rPr lang="it-IT" dirty="0" smtClean="0"/>
              <a:t> </a:t>
            </a:r>
            <a:r>
              <a:rPr lang="it-IT" dirty="0"/>
              <a:t>da </a:t>
            </a:r>
            <a:r>
              <a:rPr lang="it-IT" dirty="0" smtClean="0"/>
              <a:t>17.7*32 </a:t>
            </a:r>
            <a:r>
              <a:rPr lang="it-IT" dirty="0"/>
              <a:t>ns</a:t>
            </a:r>
            <a:r>
              <a:rPr lang="it-IT" dirty="0" smtClean="0"/>
              <a:t>).</a:t>
            </a:r>
            <a:endParaRPr lang="it-IT" dirty="0"/>
          </a:p>
          <a:p>
            <a:endParaRPr lang="it-IT" dirty="0" smtClean="0">
              <a:latin typeface="+mj-lt"/>
            </a:endParaRPr>
          </a:p>
          <a:p>
            <a:r>
              <a:rPr lang="it-IT" dirty="0"/>
              <a:t> 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068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Pile up </a:t>
            </a:r>
            <a:r>
              <a:rPr lang="it-IT" dirty="0" err="1" smtClean="0"/>
              <a:t>simulated</a:t>
            </a:r>
            <a:r>
              <a:rPr lang="it-IT" dirty="0" smtClean="0"/>
              <a:t> </a:t>
            </a:r>
            <a:r>
              <a:rPr lang="it-IT" dirty="0" err="1" smtClean="0"/>
              <a:t>studies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2" t="4818" r="4101" b="5033"/>
          <a:stretch/>
        </p:blipFill>
        <p:spPr>
          <a:xfrm>
            <a:off x="122828" y="1417638"/>
            <a:ext cx="4176215" cy="403752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955336" y="1856096"/>
            <a:ext cx="2378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Input </a:t>
            </a:r>
            <a:r>
              <a:rPr lang="it-IT" dirty="0" err="1" smtClean="0"/>
              <a:t>signal</a:t>
            </a:r>
            <a:r>
              <a:rPr lang="it-IT" dirty="0" smtClean="0"/>
              <a:t> to </a:t>
            </a:r>
            <a:r>
              <a:rPr lang="it-IT" dirty="0" err="1" smtClean="0"/>
              <a:t>pre-amp</a:t>
            </a:r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1" t="3698" r="3462" b="4880"/>
          <a:stretch/>
        </p:blipFill>
        <p:spPr>
          <a:xfrm>
            <a:off x="6564572" y="1566654"/>
            <a:ext cx="3794077" cy="3739487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7738279" y="3125337"/>
            <a:ext cx="2267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Pre-amp</a:t>
            </a:r>
            <a:r>
              <a:rPr lang="it-IT" dirty="0" smtClean="0"/>
              <a:t> output </a:t>
            </a:r>
            <a:r>
              <a:rPr lang="it-IT" dirty="0" err="1" smtClean="0"/>
              <a:t>signal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329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6270"/>
            <a:ext cx="10972800" cy="1143000"/>
          </a:xfrm>
        </p:spPr>
        <p:txBody>
          <a:bodyPr/>
          <a:lstStyle/>
          <a:p>
            <a:r>
              <a:rPr lang="it-IT" dirty="0" smtClean="0"/>
              <a:t>Pile –up 2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4" t="6238" r="3592" b="4687"/>
          <a:stretch/>
        </p:blipFill>
        <p:spPr>
          <a:xfrm>
            <a:off x="6359856" y="1310186"/>
            <a:ext cx="5322627" cy="5090615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897" y="1837542"/>
            <a:ext cx="4176122" cy="403590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402006" y="2429301"/>
            <a:ext cx="22502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After</a:t>
            </a:r>
            <a:r>
              <a:rPr lang="it-IT" dirty="0" smtClean="0"/>
              <a:t> the derivative of</a:t>
            </a:r>
          </a:p>
          <a:p>
            <a:r>
              <a:rPr lang="it-IT" dirty="0"/>
              <a:t>t</a:t>
            </a:r>
            <a:r>
              <a:rPr lang="it-IT" dirty="0" smtClean="0"/>
              <a:t>he </a:t>
            </a:r>
            <a:r>
              <a:rPr lang="it-IT" dirty="0" err="1" smtClean="0"/>
              <a:t>pre</a:t>
            </a:r>
            <a:r>
              <a:rPr lang="it-IT" dirty="0" smtClean="0"/>
              <a:t> output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042239" y="1869741"/>
            <a:ext cx="4152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After</a:t>
            </a:r>
            <a:r>
              <a:rPr lang="it-IT" dirty="0" smtClean="0"/>
              <a:t> </a:t>
            </a:r>
            <a:r>
              <a:rPr lang="it-IT" dirty="0" err="1" smtClean="0"/>
              <a:t>convolution</a:t>
            </a:r>
            <a:r>
              <a:rPr lang="it-IT" dirty="0" smtClean="0"/>
              <a:t> with </a:t>
            </a:r>
            <a:r>
              <a:rPr lang="it-IT" dirty="0" err="1" smtClean="0"/>
              <a:t>kuzmin</a:t>
            </a:r>
            <a:r>
              <a:rPr lang="it-IT" dirty="0" smtClean="0"/>
              <a:t> </a:t>
            </a:r>
            <a:r>
              <a:rPr lang="it-IT" dirty="0" err="1" smtClean="0"/>
              <a:t>distribution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114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Codes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-9102" y="1997839"/>
            <a:ext cx="44992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/>
              <a:t>void</a:t>
            </a:r>
            <a:r>
              <a:rPr lang="it-IT" dirty="0"/>
              <a:t> </a:t>
            </a:r>
            <a:r>
              <a:rPr lang="it-IT" dirty="0" err="1"/>
              <a:t>Computederiv</a:t>
            </a:r>
            <a:r>
              <a:rPr lang="it-IT" dirty="0"/>
              <a:t>(</a:t>
            </a:r>
            <a:r>
              <a:rPr lang="it-IT" dirty="0" err="1"/>
              <a:t>const</a:t>
            </a:r>
            <a:r>
              <a:rPr lang="it-IT" dirty="0"/>
              <a:t> double* </a:t>
            </a:r>
            <a:r>
              <a:rPr lang="it-IT" dirty="0" err="1"/>
              <a:t>const</a:t>
            </a:r>
            <a:r>
              <a:rPr lang="it-IT" dirty="0"/>
              <a:t> input,</a:t>
            </a:r>
          </a:p>
          <a:p>
            <a:r>
              <a:rPr lang="it-IT" dirty="0"/>
              <a:t>              double* output,</a:t>
            </a:r>
          </a:p>
          <a:p>
            <a:r>
              <a:rPr lang="it-IT" dirty="0"/>
              <a:t>              </a:t>
            </a:r>
            <a:r>
              <a:rPr lang="it-IT" dirty="0" err="1"/>
              <a:t>int</a:t>
            </a:r>
            <a:r>
              <a:rPr lang="it-IT" dirty="0"/>
              <a:t> </a:t>
            </a:r>
            <a:r>
              <a:rPr lang="it-IT" dirty="0" err="1"/>
              <a:t>len</a:t>
            </a:r>
            <a:r>
              <a:rPr lang="it-IT" dirty="0"/>
              <a:t>)</a:t>
            </a:r>
          </a:p>
          <a:p>
            <a:r>
              <a:rPr lang="it-IT" dirty="0"/>
              <a:t>{</a:t>
            </a:r>
          </a:p>
          <a:p>
            <a:r>
              <a:rPr lang="it-IT" dirty="0"/>
              <a:t>     </a:t>
            </a:r>
            <a:r>
              <a:rPr lang="it-IT" dirty="0" err="1"/>
              <a:t>int</a:t>
            </a:r>
            <a:r>
              <a:rPr lang="it-IT" dirty="0"/>
              <a:t> j;</a:t>
            </a:r>
          </a:p>
          <a:p>
            <a:r>
              <a:rPr lang="it-IT" dirty="0"/>
              <a:t>     for(j=0;j&lt;len-1;j++)</a:t>
            </a:r>
          </a:p>
          <a:p>
            <a:r>
              <a:rPr lang="it-IT" dirty="0"/>
              <a:t>     {</a:t>
            </a:r>
          </a:p>
          <a:p>
            <a:r>
              <a:rPr lang="it-IT" dirty="0"/>
              <a:t>        output[j-1]=input[j+1]-input[j];</a:t>
            </a:r>
          </a:p>
          <a:p>
            <a:r>
              <a:rPr lang="it-IT" dirty="0"/>
              <a:t>     }</a:t>
            </a:r>
          </a:p>
          <a:p>
            <a:r>
              <a:rPr lang="it-IT" dirty="0"/>
              <a:t>}</a:t>
            </a:r>
          </a:p>
        </p:txBody>
      </p:sp>
      <p:sp>
        <p:nvSpPr>
          <p:cNvPr id="5" name="Rettangolo 4"/>
          <p:cNvSpPr/>
          <p:nvPr/>
        </p:nvSpPr>
        <p:spPr>
          <a:xfrm>
            <a:off x="5763910" y="1505511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400" dirty="0" err="1"/>
              <a:t>void</a:t>
            </a:r>
            <a:r>
              <a:rPr lang="it-IT" sz="1400" dirty="0"/>
              <a:t> Convolve(</a:t>
            </a:r>
            <a:r>
              <a:rPr lang="it-IT" sz="1400" dirty="0" err="1"/>
              <a:t>const</a:t>
            </a:r>
            <a:r>
              <a:rPr lang="it-IT" sz="1400" dirty="0"/>
              <a:t> double* </a:t>
            </a:r>
            <a:r>
              <a:rPr lang="it-IT" sz="1400" dirty="0" err="1"/>
              <a:t>const</a:t>
            </a:r>
            <a:r>
              <a:rPr lang="it-IT" sz="1400" dirty="0"/>
              <a:t> input,</a:t>
            </a:r>
          </a:p>
          <a:p>
            <a:r>
              <a:rPr lang="it-IT" sz="1400" dirty="0"/>
              <a:t>              </a:t>
            </a:r>
            <a:r>
              <a:rPr lang="it-IT" sz="1400" dirty="0" err="1"/>
              <a:t>unsigned</a:t>
            </a:r>
            <a:r>
              <a:rPr lang="it-IT" sz="1400" dirty="0"/>
              <a:t> </a:t>
            </a:r>
            <a:r>
              <a:rPr lang="it-IT" sz="1400" dirty="0" err="1"/>
              <a:t>int</a:t>
            </a:r>
            <a:r>
              <a:rPr lang="it-IT" sz="1400" dirty="0"/>
              <a:t> </a:t>
            </a:r>
            <a:r>
              <a:rPr lang="it-IT" sz="1400" dirty="0" err="1"/>
              <a:t>inputLength</a:t>
            </a:r>
            <a:r>
              <a:rPr lang="it-IT" sz="1400" dirty="0"/>
              <a:t>,</a:t>
            </a:r>
          </a:p>
          <a:p>
            <a:r>
              <a:rPr lang="it-IT" sz="1400" dirty="0"/>
              <a:t>              </a:t>
            </a:r>
            <a:r>
              <a:rPr lang="it-IT" sz="1400" dirty="0" err="1"/>
              <a:t>const</a:t>
            </a:r>
            <a:r>
              <a:rPr lang="it-IT" sz="1400" dirty="0"/>
              <a:t> double* </a:t>
            </a:r>
            <a:r>
              <a:rPr lang="it-IT" sz="1400" dirty="0" err="1"/>
              <a:t>const</a:t>
            </a:r>
            <a:r>
              <a:rPr lang="it-IT" sz="1400" dirty="0"/>
              <a:t> </a:t>
            </a:r>
            <a:r>
              <a:rPr lang="it-IT" sz="1400" dirty="0" err="1"/>
              <a:t>filter</a:t>
            </a:r>
            <a:r>
              <a:rPr lang="it-IT" sz="1400" dirty="0"/>
              <a:t>,</a:t>
            </a:r>
          </a:p>
          <a:p>
            <a:r>
              <a:rPr lang="it-IT" sz="1400" dirty="0"/>
              <a:t>              </a:t>
            </a:r>
            <a:r>
              <a:rPr lang="it-IT" sz="1400" dirty="0" err="1"/>
              <a:t>unsigned</a:t>
            </a:r>
            <a:r>
              <a:rPr lang="it-IT" sz="1400" dirty="0"/>
              <a:t> </a:t>
            </a:r>
            <a:r>
              <a:rPr lang="it-IT" sz="1400" dirty="0" err="1"/>
              <a:t>int</a:t>
            </a:r>
            <a:r>
              <a:rPr lang="it-IT" sz="1400" dirty="0"/>
              <a:t> </a:t>
            </a:r>
            <a:r>
              <a:rPr lang="it-IT" sz="1400" dirty="0" err="1"/>
              <a:t>filterLength</a:t>
            </a:r>
            <a:r>
              <a:rPr lang="it-IT" sz="1400" dirty="0"/>
              <a:t>,</a:t>
            </a:r>
          </a:p>
          <a:p>
            <a:r>
              <a:rPr lang="it-IT" sz="1400" dirty="0"/>
              <a:t>              double* output)</a:t>
            </a:r>
          </a:p>
          <a:p>
            <a:r>
              <a:rPr lang="it-IT" sz="1400" dirty="0"/>
              <a:t>{</a:t>
            </a:r>
          </a:p>
          <a:p>
            <a:r>
              <a:rPr lang="it-IT" sz="1400" dirty="0"/>
              <a:t>        </a:t>
            </a:r>
            <a:r>
              <a:rPr lang="it-IT" sz="1400" dirty="0" err="1"/>
              <a:t>unsigned</a:t>
            </a:r>
            <a:r>
              <a:rPr lang="it-IT" sz="1400" dirty="0"/>
              <a:t> </a:t>
            </a:r>
            <a:r>
              <a:rPr lang="it-IT" sz="1400" dirty="0" err="1"/>
              <a:t>int</a:t>
            </a:r>
            <a:r>
              <a:rPr lang="it-IT" sz="1400" dirty="0"/>
              <a:t> i;</a:t>
            </a:r>
          </a:p>
          <a:p>
            <a:r>
              <a:rPr lang="it-IT" sz="1400" dirty="0"/>
              <a:t>        </a:t>
            </a:r>
            <a:r>
              <a:rPr lang="it-IT" sz="1400" dirty="0" err="1"/>
              <a:t>unsigned</a:t>
            </a:r>
            <a:r>
              <a:rPr lang="it-IT" sz="1400" dirty="0"/>
              <a:t> </a:t>
            </a:r>
            <a:r>
              <a:rPr lang="it-IT" sz="1400" dirty="0" err="1"/>
              <a:t>int</a:t>
            </a:r>
            <a:r>
              <a:rPr lang="it-IT" sz="1400" dirty="0"/>
              <a:t> j;</a:t>
            </a:r>
          </a:p>
          <a:p>
            <a:r>
              <a:rPr lang="it-IT" sz="1400" dirty="0"/>
              <a:t>        </a:t>
            </a:r>
            <a:r>
              <a:rPr lang="it-IT" sz="1400" dirty="0" err="1"/>
              <a:t>unsigned</a:t>
            </a:r>
            <a:r>
              <a:rPr lang="it-IT" sz="1400" dirty="0"/>
              <a:t> </a:t>
            </a:r>
            <a:r>
              <a:rPr lang="it-IT" sz="1400" dirty="0" err="1"/>
              <a:t>int</a:t>
            </a:r>
            <a:r>
              <a:rPr lang="it-IT" sz="1400" dirty="0"/>
              <a:t> </a:t>
            </a:r>
            <a:r>
              <a:rPr lang="it-IT" sz="1400" dirty="0" err="1"/>
              <a:t>lengthOfOutput</a:t>
            </a:r>
            <a:r>
              <a:rPr lang="it-IT" sz="1400" dirty="0"/>
              <a:t> = </a:t>
            </a:r>
            <a:r>
              <a:rPr lang="it-IT" sz="1400" dirty="0" err="1"/>
              <a:t>inputLength</a:t>
            </a:r>
            <a:endParaRPr lang="it-IT" sz="1400" dirty="0"/>
          </a:p>
          <a:p>
            <a:r>
              <a:rPr lang="it-IT" sz="1400" dirty="0"/>
              <a:t>                                    + </a:t>
            </a:r>
            <a:r>
              <a:rPr lang="it-IT" sz="1400" dirty="0" err="1"/>
              <a:t>filterLength</a:t>
            </a:r>
            <a:r>
              <a:rPr lang="it-IT" sz="1400" dirty="0"/>
              <a:t> - 1;</a:t>
            </a:r>
          </a:p>
          <a:p>
            <a:endParaRPr lang="it-IT" sz="1400" dirty="0"/>
          </a:p>
          <a:p>
            <a:r>
              <a:rPr lang="it-IT" sz="1400" dirty="0"/>
              <a:t>        for(i = 0; i &lt; </a:t>
            </a:r>
            <a:r>
              <a:rPr lang="it-IT" sz="1400" dirty="0" err="1"/>
              <a:t>lengthOfOutput</a:t>
            </a:r>
            <a:r>
              <a:rPr lang="it-IT" sz="1400" dirty="0"/>
              <a:t>; ++i)</a:t>
            </a:r>
          </a:p>
          <a:p>
            <a:r>
              <a:rPr lang="it-IT" sz="1400" dirty="0"/>
              <a:t>        {</a:t>
            </a:r>
          </a:p>
          <a:p>
            <a:r>
              <a:rPr lang="it-IT" sz="1400" dirty="0"/>
              <a:t>                output[i] = 0.f;</a:t>
            </a:r>
          </a:p>
          <a:p>
            <a:r>
              <a:rPr lang="it-IT" sz="1400" dirty="0"/>
              <a:t>        }</a:t>
            </a:r>
          </a:p>
          <a:p>
            <a:endParaRPr lang="it-IT" sz="1400" dirty="0"/>
          </a:p>
          <a:p>
            <a:r>
              <a:rPr lang="it-IT" sz="1400" dirty="0"/>
              <a:t>        for(i = 0; i &lt; </a:t>
            </a:r>
            <a:r>
              <a:rPr lang="it-IT" sz="1400" dirty="0" err="1"/>
              <a:t>inputLength</a:t>
            </a:r>
            <a:r>
              <a:rPr lang="it-IT" sz="1400" dirty="0"/>
              <a:t>; ++i)</a:t>
            </a:r>
          </a:p>
          <a:p>
            <a:r>
              <a:rPr lang="it-IT" sz="1400" dirty="0"/>
              <a:t>        {</a:t>
            </a:r>
          </a:p>
          <a:p>
            <a:r>
              <a:rPr lang="it-IT" sz="1400" dirty="0"/>
              <a:t>                for(j = 0; j &lt; </a:t>
            </a:r>
            <a:r>
              <a:rPr lang="it-IT" sz="1400" dirty="0" err="1"/>
              <a:t>filterLength</a:t>
            </a:r>
            <a:r>
              <a:rPr lang="it-IT" sz="1400" dirty="0"/>
              <a:t>; ++j)</a:t>
            </a:r>
          </a:p>
          <a:p>
            <a:r>
              <a:rPr lang="it-IT" sz="1400" dirty="0"/>
              <a:t>                {</a:t>
            </a:r>
          </a:p>
          <a:p>
            <a:r>
              <a:rPr lang="it-IT" sz="1400" dirty="0"/>
              <a:t>                        output[i + j] += input[i] * </a:t>
            </a:r>
            <a:r>
              <a:rPr lang="it-IT" sz="1400" dirty="0" err="1"/>
              <a:t>filter</a:t>
            </a:r>
            <a:r>
              <a:rPr lang="it-IT" sz="1400" dirty="0"/>
              <a:t>[j];</a:t>
            </a:r>
          </a:p>
          <a:p>
            <a:r>
              <a:rPr lang="it-IT" sz="1400" dirty="0"/>
              <a:t>                }</a:t>
            </a:r>
          </a:p>
          <a:p>
            <a:r>
              <a:rPr lang="it-IT" sz="1400" dirty="0"/>
              <a:t>        }</a:t>
            </a:r>
          </a:p>
          <a:p>
            <a:r>
              <a:rPr lang="it-IT" sz="1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7850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Eltx</a:t>
            </a:r>
            <a:r>
              <a:rPr lang="it-IT" dirty="0" smtClean="0"/>
              <a:t> General layout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964" y="2047163"/>
            <a:ext cx="4440072" cy="2069446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6096000" y="1992573"/>
            <a:ext cx="3348251" cy="21426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6960357" y="2729551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Shaper</a:t>
            </a:r>
            <a:endParaRPr lang="it-IT" dirty="0"/>
          </a:p>
        </p:txBody>
      </p:sp>
      <p:cxnSp>
        <p:nvCxnSpPr>
          <p:cNvPr id="8" name="Connettore 2 7"/>
          <p:cNvCxnSpPr/>
          <p:nvPr/>
        </p:nvCxnSpPr>
        <p:spPr>
          <a:xfrm>
            <a:off x="9444251" y="2729551"/>
            <a:ext cx="832513" cy="0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/>
          <p:cNvSpPr txBox="1"/>
          <p:nvPr/>
        </p:nvSpPr>
        <p:spPr>
          <a:xfrm>
            <a:off x="10631606" y="2593071"/>
            <a:ext cx="876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To DAQ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3894342" y="2975207"/>
            <a:ext cx="22106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It’s</a:t>
            </a:r>
            <a:r>
              <a:rPr lang="it-IT" dirty="0" smtClean="0"/>
              <a:t> </a:t>
            </a:r>
            <a:r>
              <a:rPr lang="it-IT" dirty="0" smtClean="0">
                <a:latin typeface="Symbol" panose="05050102010706020507" pitchFamily="18" charset="2"/>
              </a:rPr>
              <a:t>t </a:t>
            </a:r>
            <a:r>
              <a:rPr lang="it-IT" dirty="0" err="1" smtClean="0">
                <a:latin typeface="Calibri" panose="020F0502020204030204" pitchFamily="34" charset="0"/>
              </a:rPr>
              <a:t>is</a:t>
            </a:r>
            <a:r>
              <a:rPr lang="it-IT" dirty="0" smtClean="0">
                <a:latin typeface="Calibri" panose="020F0502020204030204" pitchFamily="34" charset="0"/>
              </a:rPr>
              <a:t> </a:t>
            </a:r>
          </a:p>
          <a:p>
            <a:r>
              <a:rPr lang="it-IT" dirty="0">
                <a:latin typeface="Calibri" panose="020F0502020204030204" pitchFamily="34" charset="0"/>
              </a:rPr>
              <a:t>t</a:t>
            </a:r>
            <a:r>
              <a:rPr lang="it-IT" dirty="0" smtClean="0">
                <a:latin typeface="Calibri" panose="020F0502020204030204" pitchFamily="34" charset="0"/>
              </a:rPr>
              <a:t>he </a:t>
            </a:r>
            <a:r>
              <a:rPr lang="it-IT" dirty="0" err="1" smtClean="0">
                <a:latin typeface="Calibri" panose="020F0502020204030204" pitchFamily="34" charset="0"/>
              </a:rPr>
              <a:t>main</a:t>
            </a:r>
            <a:endParaRPr lang="it-IT" dirty="0">
              <a:latin typeface="Symbol" panose="05050102010706020507" pitchFamily="18" charset="2"/>
            </a:endParaRPr>
          </a:p>
          <a:p>
            <a:r>
              <a:rPr lang="it-IT" dirty="0" err="1">
                <a:latin typeface="Calibri" panose="020F0502020204030204" pitchFamily="34" charset="0"/>
              </a:rPr>
              <a:t>f</a:t>
            </a:r>
            <a:r>
              <a:rPr lang="it-IT" dirty="0" err="1" smtClean="0">
                <a:latin typeface="Calibri" panose="020F0502020204030204" pitchFamily="34" charset="0"/>
              </a:rPr>
              <a:t>eature</a:t>
            </a:r>
            <a:r>
              <a:rPr lang="it-IT" dirty="0" smtClean="0">
                <a:latin typeface="Calibri" panose="020F0502020204030204" pitchFamily="34" charset="0"/>
              </a:rPr>
              <a:t> of</a:t>
            </a:r>
          </a:p>
          <a:p>
            <a:r>
              <a:rPr lang="it-IT" dirty="0" err="1">
                <a:latin typeface="Calibri" panose="020F0502020204030204" pitchFamily="34" charset="0"/>
              </a:rPr>
              <a:t>t</a:t>
            </a:r>
            <a:r>
              <a:rPr lang="it-IT" dirty="0" err="1" smtClean="0">
                <a:latin typeface="Calibri" panose="020F0502020204030204" pitchFamily="34" charset="0"/>
              </a:rPr>
              <a:t>his</a:t>
            </a:r>
            <a:r>
              <a:rPr lang="it-IT" dirty="0" smtClean="0">
                <a:latin typeface="Calibri" panose="020F0502020204030204" pitchFamily="34" charset="0"/>
              </a:rPr>
              <a:t> </a:t>
            </a:r>
            <a:r>
              <a:rPr lang="it-IT" dirty="0" smtClean="0">
                <a:latin typeface="Calibri" panose="020F0502020204030204" pitchFamily="34" charset="0"/>
              </a:rPr>
              <a:t>part of the </a:t>
            </a:r>
            <a:r>
              <a:rPr lang="it-IT" dirty="0" err="1" smtClean="0">
                <a:latin typeface="Calibri" panose="020F0502020204030204" pitchFamily="34" charset="0"/>
              </a:rPr>
              <a:t>circuit</a:t>
            </a:r>
            <a:endParaRPr lang="it-IT" dirty="0" smtClean="0">
              <a:latin typeface="Calibri" panose="020F0502020204030204" pitchFamily="34" charset="0"/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9738" y="4410796"/>
            <a:ext cx="6946139" cy="2376311"/>
          </a:xfrm>
          <a:prstGeom prst="rect">
            <a:avLst/>
          </a:prstGeom>
        </p:spPr>
      </p:pic>
      <p:cxnSp>
        <p:nvCxnSpPr>
          <p:cNvPr id="13" name="Connettore 1 12"/>
          <p:cNvCxnSpPr>
            <a:stCxn id="11" idx="0"/>
          </p:cNvCxnSpPr>
          <p:nvPr/>
        </p:nvCxnSpPr>
        <p:spPr>
          <a:xfrm flipH="1">
            <a:off x="7512807" y="4410796"/>
            <a:ext cx="1" cy="2249311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/>
          <p:cNvSpPr txBox="1"/>
          <p:nvPr/>
        </p:nvSpPr>
        <p:spPr>
          <a:xfrm>
            <a:off x="5909481" y="4421869"/>
            <a:ext cx="14670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/>
              <a:t>N </a:t>
            </a:r>
            <a:r>
              <a:rPr lang="it-IT" sz="3200" dirty="0" err="1" smtClean="0"/>
              <a:t>times</a:t>
            </a:r>
            <a:endParaRPr lang="it-IT" sz="3200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8652678" y="4464543"/>
            <a:ext cx="1553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/>
              <a:t>M </a:t>
            </a:r>
            <a:r>
              <a:rPr lang="it-IT" sz="3200" dirty="0" err="1" smtClean="0"/>
              <a:t>times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36539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Some </a:t>
            </a:r>
            <a:r>
              <a:rPr lang="it-IT" dirty="0" err="1" smtClean="0"/>
              <a:t>theory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0626"/>
            <a:ext cx="6655156" cy="2312729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2300" y="4497665"/>
            <a:ext cx="3150290" cy="1028953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2636281" y="3987422"/>
            <a:ext cx="34997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The output of </a:t>
            </a:r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 smtClean="0"/>
              <a:t>filter</a:t>
            </a:r>
            <a:r>
              <a:rPr lang="it-IT" dirty="0" smtClean="0"/>
              <a:t> to a </a:t>
            </a:r>
            <a:r>
              <a:rPr lang="it-IT" dirty="0" smtClean="0">
                <a:latin typeface="Symbol" panose="05050102010706020507" pitchFamily="18" charset="2"/>
              </a:rPr>
              <a:t>q(</a:t>
            </a:r>
            <a:r>
              <a:rPr lang="it-IT" dirty="0" smtClean="0">
                <a:latin typeface="+mj-lt"/>
              </a:rPr>
              <a:t>t</a:t>
            </a:r>
            <a:r>
              <a:rPr lang="it-IT" dirty="0" smtClean="0">
                <a:latin typeface="Symbol" panose="05050102010706020507" pitchFamily="18" charset="2"/>
              </a:rPr>
              <a:t>) 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: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3521124" y="5732058"/>
            <a:ext cx="2208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If</a:t>
            </a:r>
            <a:r>
              <a:rPr lang="it-IT" dirty="0" smtClean="0"/>
              <a:t> </a:t>
            </a:r>
            <a:r>
              <a:rPr lang="it-IT" dirty="0" smtClean="0">
                <a:latin typeface="Symbol" panose="05050102010706020507" pitchFamily="18" charset="2"/>
              </a:rPr>
              <a:t>t</a:t>
            </a:r>
            <a:r>
              <a:rPr lang="it-IT" baseline="-25000" dirty="0" smtClean="0">
                <a:latin typeface="Symbol" panose="05050102010706020507" pitchFamily="18" charset="2"/>
              </a:rPr>
              <a:t>1</a:t>
            </a:r>
            <a:r>
              <a:rPr lang="it-IT" dirty="0" smtClean="0">
                <a:latin typeface="Symbol" panose="05050102010706020507" pitchFamily="18" charset="2"/>
              </a:rPr>
              <a:t>  </a:t>
            </a:r>
            <a:r>
              <a:rPr lang="it-IT" dirty="0" err="1" smtClean="0">
                <a:latin typeface="+mj-lt"/>
              </a:rPr>
              <a:t>different</a:t>
            </a:r>
            <a:r>
              <a:rPr lang="it-IT" dirty="0" smtClean="0">
                <a:latin typeface="+mj-lt"/>
              </a:rPr>
              <a:t> from </a:t>
            </a:r>
            <a:r>
              <a:rPr lang="it-IT" dirty="0" smtClean="0">
                <a:latin typeface="Symbol" panose="05050102010706020507" pitchFamily="18" charset="2"/>
              </a:rPr>
              <a:t>t</a:t>
            </a:r>
            <a:r>
              <a:rPr lang="it-IT" baseline="-25000" dirty="0" smtClean="0">
                <a:latin typeface="Symbol" panose="05050102010706020507" pitchFamily="18" charset="2"/>
              </a:rPr>
              <a:t>2</a:t>
            </a:r>
            <a:endParaRPr lang="it-IT" baseline="-25000" dirty="0">
              <a:latin typeface="+mj-lt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6537280" y="4848365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or</a:t>
            </a:r>
            <a:endParaRPr lang="it-IT" dirty="0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8614" y="4668737"/>
            <a:ext cx="1778390" cy="800297"/>
          </a:xfrm>
          <a:prstGeom prst="rect">
            <a:avLst/>
          </a:prstGeom>
        </p:spPr>
      </p:pic>
      <p:sp>
        <p:nvSpPr>
          <p:cNvPr id="13" name="CasellaDiTesto 12"/>
          <p:cNvSpPr txBox="1"/>
          <p:nvPr/>
        </p:nvSpPr>
        <p:spPr>
          <a:xfrm>
            <a:off x="7767861" y="5693386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If</a:t>
            </a:r>
            <a:r>
              <a:rPr lang="it-IT" dirty="0" smtClean="0"/>
              <a:t> </a:t>
            </a:r>
            <a:r>
              <a:rPr lang="it-IT" dirty="0" smtClean="0">
                <a:latin typeface="Symbol" panose="05050102010706020507" pitchFamily="18" charset="2"/>
              </a:rPr>
              <a:t>t</a:t>
            </a:r>
            <a:r>
              <a:rPr lang="it-IT" baseline="-25000" dirty="0" smtClean="0">
                <a:latin typeface="Symbol" panose="05050102010706020507" pitchFamily="18" charset="2"/>
              </a:rPr>
              <a:t>1</a:t>
            </a:r>
            <a:r>
              <a:rPr lang="it-IT" dirty="0" smtClean="0">
                <a:latin typeface="Symbol" panose="05050102010706020507" pitchFamily="18" charset="2"/>
              </a:rPr>
              <a:t>  </a:t>
            </a:r>
            <a:r>
              <a:rPr lang="it-IT" dirty="0" smtClean="0">
                <a:latin typeface="+mj-lt"/>
              </a:rPr>
              <a:t>=  </a:t>
            </a:r>
            <a:r>
              <a:rPr lang="it-IT" dirty="0" smtClean="0">
                <a:latin typeface="Symbol" panose="05050102010706020507" pitchFamily="18" charset="2"/>
              </a:rPr>
              <a:t>t</a:t>
            </a:r>
            <a:r>
              <a:rPr lang="it-IT" baseline="-25000" dirty="0" smtClean="0">
                <a:latin typeface="Symbol" panose="05050102010706020507" pitchFamily="18" charset="2"/>
              </a:rPr>
              <a:t>2</a:t>
            </a:r>
            <a:endParaRPr lang="it-IT" baseline="-25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3817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4876800" y="406400"/>
            <a:ext cx="36115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dirty="0" err="1" smtClean="0"/>
              <a:t>Pre-amp</a:t>
            </a:r>
            <a:r>
              <a:rPr lang="it-IT" sz="4000" dirty="0" smtClean="0"/>
              <a:t> output </a:t>
            </a:r>
            <a:endParaRPr lang="it-IT" sz="400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1528549" y="1501254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Pulsing</a:t>
            </a:r>
            <a:r>
              <a:rPr lang="it-IT" dirty="0" smtClean="0"/>
              <a:t> with a led  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69" y="2390976"/>
            <a:ext cx="5254390" cy="334495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8940" y="2259760"/>
            <a:ext cx="5158851" cy="3353344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2818264" y="4544704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Channel 2 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093122" y="4681182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Channel 3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-68240" y="5936774"/>
            <a:ext cx="11909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The </a:t>
            </a:r>
            <a:r>
              <a:rPr lang="it-IT" dirty="0" err="1" smtClean="0"/>
              <a:t>two</a:t>
            </a:r>
            <a:r>
              <a:rPr lang="it-IT" dirty="0" smtClean="0"/>
              <a:t> </a:t>
            </a:r>
            <a:r>
              <a:rPr lang="it-IT" dirty="0" err="1" smtClean="0"/>
              <a:t>channel</a:t>
            </a:r>
            <a:r>
              <a:rPr lang="it-IT" dirty="0" smtClean="0"/>
              <a:t> are </a:t>
            </a:r>
            <a:r>
              <a:rPr lang="it-IT" dirty="0" err="1" smtClean="0"/>
              <a:t>very</a:t>
            </a:r>
            <a:r>
              <a:rPr lang="it-IT" dirty="0" smtClean="0"/>
              <a:t> </a:t>
            </a:r>
            <a:r>
              <a:rPr lang="it-IT" dirty="0" err="1" smtClean="0"/>
              <a:t>similar</a:t>
            </a:r>
            <a:r>
              <a:rPr lang="it-IT" dirty="0" smtClean="0"/>
              <a:t> </a:t>
            </a:r>
            <a:r>
              <a:rPr lang="it-IT" dirty="0" err="1" smtClean="0"/>
              <a:t>if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identical</a:t>
            </a:r>
            <a:r>
              <a:rPr lang="it-IT" dirty="0" smtClean="0"/>
              <a:t> </a:t>
            </a:r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the output </a:t>
            </a:r>
            <a:r>
              <a:rPr lang="it-IT" dirty="0" err="1" smtClean="0"/>
              <a:t>given</a:t>
            </a:r>
            <a:r>
              <a:rPr lang="it-IT" dirty="0" smtClean="0"/>
              <a:t> to an </a:t>
            </a:r>
            <a:r>
              <a:rPr lang="it-IT" dirty="0" err="1" smtClean="0"/>
              <a:t>approx</a:t>
            </a:r>
            <a:r>
              <a:rPr lang="it-IT" dirty="0" smtClean="0"/>
              <a:t> </a:t>
            </a:r>
            <a:r>
              <a:rPr lang="it-IT" dirty="0" err="1" smtClean="0"/>
              <a:t>Dirca</a:t>
            </a:r>
            <a:r>
              <a:rPr lang="it-IT" dirty="0" smtClean="0"/>
              <a:t> delta (By D. </a:t>
            </a:r>
            <a:r>
              <a:rPr lang="it-IT" dirty="0" err="1" smtClean="0"/>
              <a:t>Tagnani</a:t>
            </a:r>
            <a:r>
              <a:rPr lang="it-IT" dirty="0" smtClean="0"/>
              <a:t>&amp; R. De Sangro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599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5329"/>
            <a:ext cx="10972800" cy="1143000"/>
          </a:xfrm>
        </p:spPr>
        <p:txBody>
          <a:bodyPr/>
          <a:lstStyle/>
          <a:p>
            <a:r>
              <a:rPr lang="it-IT" dirty="0" err="1" smtClean="0"/>
              <a:t>Fit</a:t>
            </a:r>
            <a:r>
              <a:rPr lang="it-IT" dirty="0" smtClean="0"/>
              <a:t> to the </a:t>
            </a:r>
            <a:r>
              <a:rPr lang="it-IT" dirty="0" err="1" smtClean="0"/>
              <a:t>shape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858" y="1028504"/>
            <a:ext cx="8993121" cy="5736011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616655" y="4694830"/>
            <a:ext cx="1398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latin typeface="Symbol" panose="05050102010706020507" pitchFamily="18" charset="2"/>
              </a:rPr>
              <a:t>t</a:t>
            </a:r>
            <a:r>
              <a:rPr lang="it-IT" sz="2800" dirty="0" smtClean="0"/>
              <a:t>=40 </a:t>
            </a:r>
            <a:r>
              <a:rPr lang="it-IT" sz="2800" dirty="0" err="1" smtClean="0">
                <a:latin typeface="Symbol" panose="05050102010706020507" pitchFamily="18" charset="2"/>
              </a:rPr>
              <a:t>m</a:t>
            </a:r>
            <a:r>
              <a:rPr lang="it-IT" sz="2800" dirty="0" err="1" smtClean="0"/>
              <a:t>s</a:t>
            </a:r>
            <a:r>
              <a:rPr lang="it-IT" sz="2800" dirty="0" smtClean="0"/>
              <a:t>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81722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5329"/>
            <a:ext cx="10972800" cy="1143000"/>
          </a:xfrm>
        </p:spPr>
        <p:txBody>
          <a:bodyPr/>
          <a:lstStyle/>
          <a:p>
            <a:r>
              <a:rPr lang="it-IT" dirty="0" err="1" smtClean="0"/>
              <a:t>Kuzmin</a:t>
            </a:r>
            <a:r>
              <a:rPr lang="it-IT" dirty="0" smtClean="0"/>
              <a:t> </a:t>
            </a:r>
            <a:r>
              <a:rPr lang="it-IT" dirty="0" err="1" smtClean="0"/>
              <a:t>parametrization</a:t>
            </a:r>
            <a:r>
              <a:rPr lang="it-IT" dirty="0" smtClean="0"/>
              <a:t>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931459"/>
            <a:ext cx="10062949" cy="842748"/>
          </a:xfrm>
        </p:spPr>
        <p:txBody>
          <a:bodyPr/>
          <a:lstStyle/>
          <a:p>
            <a:r>
              <a:rPr lang="it-IT" sz="2400" dirty="0"/>
              <a:t>H</a:t>
            </a:r>
            <a:r>
              <a:rPr lang="it-IT" sz="2400" dirty="0" smtClean="0"/>
              <a:t>e </a:t>
            </a:r>
            <a:r>
              <a:rPr lang="it-IT" sz="2400" dirty="0" err="1" smtClean="0"/>
              <a:t>assumes</a:t>
            </a:r>
            <a:r>
              <a:rPr lang="it-IT" sz="2400" dirty="0" smtClean="0"/>
              <a:t> the </a:t>
            </a:r>
            <a:r>
              <a:rPr lang="it-IT" sz="2400" dirty="0" err="1" smtClean="0"/>
              <a:t>scintillation</a:t>
            </a:r>
            <a:r>
              <a:rPr lang="it-IT" sz="2400" dirty="0" smtClean="0"/>
              <a:t> </a:t>
            </a:r>
            <a:r>
              <a:rPr lang="it-IT" sz="2400" dirty="0" err="1" smtClean="0"/>
              <a:t>charateristc</a:t>
            </a:r>
            <a:r>
              <a:rPr lang="it-IT" sz="2400" dirty="0" smtClean="0"/>
              <a:t> </a:t>
            </a:r>
            <a:r>
              <a:rPr lang="it-IT" sz="2400" dirty="0" err="1" smtClean="0"/>
              <a:t>energy</a:t>
            </a:r>
            <a:r>
              <a:rPr lang="it-IT" sz="2400" dirty="0" smtClean="0"/>
              <a:t> </a:t>
            </a:r>
            <a:r>
              <a:rPr lang="it-IT" sz="2400" dirty="0" err="1" smtClean="0"/>
              <a:t>realease</a:t>
            </a:r>
            <a:r>
              <a:rPr lang="it-IT" sz="2400" dirty="0" smtClean="0"/>
              <a:t> time</a:t>
            </a:r>
          </a:p>
          <a:p>
            <a:pPr marL="0" indent="0">
              <a:buNone/>
            </a:pPr>
            <a:r>
              <a:rPr lang="it-IT" sz="2400" dirty="0"/>
              <a:t> </a:t>
            </a:r>
            <a:r>
              <a:rPr lang="it-IT" sz="2400" dirty="0" smtClean="0"/>
              <a:t>   are small with </a:t>
            </a:r>
            <a:r>
              <a:rPr lang="it-IT" sz="2400" dirty="0" err="1" smtClean="0"/>
              <a:t>respect</a:t>
            </a:r>
            <a:r>
              <a:rPr lang="it-IT" sz="2400" dirty="0" smtClean="0"/>
              <a:t> to </a:t>
            </a:r>
            <a:r>
              <a:rPr lang="it-IT" sz="2400" dirty="0" err="1" smtClean="0"/>
              <a:t>pre-amp</a:t>
            </a:r>
            <a:r>
              <a:rPr lang="it-IT" sz="2400" dirty="0" smtClean="0"/>
              <a:t> stage output (</a:t>
            </a:r>
            <a:r>
              <a:rPr lang="it-IT" sz="2400" dirty="0" err="1" smtClean="0"/>
              <a:t>physics</a:t>
            </a:r>
            <a:r>
              <a:rPr lang="it-IT" sz="2400" dirty="0" smtClean="0"/>
              <a:t> </a:t>
            </a:r>
            <a:r>
              <a:rPr lang="it-IT" sz="2400" dirty="0" err="1" smtClean="0"/>
              <a:t>driven</a:t>
            </a:r>
            <a:r>
              <a:rPr lang="it-IT" sz="2400" dirty="0" smtClean="0"/>
              <a:t> </a:t>
            </a:r>
            <a:r>
              <a:rPr lang="it-IT" sz="2400" dirty="0" err="1" smtClean="0"/>
              <a:t>assumption</a:t>
            </a:r>
            <a:r>
              <a:rPr lang="it-IT" sz="2400" dirty="0" smtClean="0"/>
              <a:t>)</a:t>
            </a:r>
          </a:p>
          <a:p>
            <a:pPr marL="0" indent="0">
              <a:buNone/>
            </a:pPr>
            <a:endParaRPr lang="it-IT" sz="2400" dirty="0"/>
          </a:p>
          <a:p>
            <a:r>
              <a:rPr lang="it-IT" sz="2400" dirty="0" smtClean="0"/>
              <a:t>The </a:t>
            </a:r>
            <a:r>
              <a:rPr lang="it-IT" sz="2400" dirty="0" err="1" smtClean="0"/>
              <a:t>shaping</a:t>
            </a:r>
            <a:r>
              <a:rPr lang="it-IT" sz="2400" dirty="0" smtClean="0"/>
              <a:t> </a:t>
            </a:r>
            <a:r>
              <a:rPr lang="it-IT" sz="2400" dirty="0" err="1" smtClean="0"/>
              <a:t>circuit</a:t>
            </a:r>
            <a:r>
              <a:rPr lang="it-IT" sz="2400" dirty="0" smtClean="0"/>
              <a:t> </a:t>
            </a:r>
            <a:r>
              <a:rPr lang="it-IT" sz="2400" dirty="0" err="1" smtClean="0"/>
              <a:t>shaping</a:t>
            </a:r>
            <a:r>
              <a:rPr lang="it-IT" sz="2400" dirty="0" smtClean="0"/>
              <a:t> time are small with </a:t>
            </a:r>
            <a:r>
              <a:rPr lang="it-IT" sz="2400" dirty="0" err="1" smtClean="0"/>
              <a:t>respect</a:t>
            </a:r>
            <a:r>
              <a:rPr lang="it-IT" sz="2400" dirty="0" smtClean="0"/>
              <a:t> to the </a:t>
            </a:r>
            <a:r>
              <a:rPr lang="it-IT" sz="2400" dirty="0" err="1" smtClean="0"/>
              <a:t>pre-amp</a:t>
            </a:r>
            <a:r>
              <a:rPr lang="it-IT" sz="2400" dirty="0" smtClean="0"/>
              <a:t> </a:t>
            </a:r>
            <a:r>
              <a:rPr lang="it-IT" sz="2400" dirty="0" err="1" smtClean="0"/>
              <a:t>integration</a:t>
            </a:r>
            <a:r>
              <a:rPr lang="it-IT" sz="2400" dirty="0" smtClean="0"/>
              <a:t> time. </a:t>
            </a:r>
            <a:r>
              <a:rPr lang="it-IT" sz="2400" dirty="0" err="1" smtClean="0"/>
              <a:t>We</a:t>
            </a:r>
            <a:r>
              <a:rPr lang="it-IT" sz="2400" dirty="0" smtClean="0"/>
              <a:t> </a:t>
            </a:r>
            <a:r>
              <a:rPr lang="it-IT" sz="2400" dirty="0" err="1" smtClean="0"/>
              <a:t>think</a:t>
            </a:r>
            <a:r>
              <a:rPr lang="it-IT" sz="2400" dirty="0" smtClean="0"/>
              <a:t> </a:t>
            </a:r>
            <a:r>
              <a:rPr lang="it-IT" sz="2400" dirty="0" err="1" smtClean="0"/>
              <a:t>this</a:t>
            </a:r>
            <a:r>
              <a:rPr lang="it-IT" sz="2400" dirty="0" smtClean="0"/>
              <a:t> </a:t>
            </a:r>
            <a:r>
              <a:rPr lang="it-IT" sz="2400" dirty="0" err="1" smtClean="0"/>
              <a:t>assumption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correct</a:t>
            </a:r>
            <a:r>
              <a:rPr lang="it-IT" sz="2400" dirty="0" smtClean="0"/>
              <a:t>.</a:t>
            </a:r>
          </a:p>
          <a:p>
            <a:endParaRPr lang="it-IT" sz="2400" dirty="0" smtClean="0"/>
          </a:p>
          <a:p>
            <a:pPr marL="0" indent="0">
              <a:buNone/>
            </a:pPr>
            <a:r>
              <a:rPr lang="it-IT" sz="1800" dirty="0">
                <a:solidFill>
                  <a:srgbClr val="FF0000"/>
                </a:solidFill>
              </a:rPr>
              <a:t>Non ne sono sicuro ma</a:t>
            </a:r>
            <a:r>
              <a:rPr lang="it-IT" sz="1800" dirty="0" smtClean="0">
                <a:solidFill>
                  <a:srgbClr val="FF0000"/>
                </a:solidFill>
              </a:rPr>
              <a:t>:</a:t>
            </a:r>
            <a:endParaRPr lang="it-IT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1800" dirty="0">
                <a:solidFill>
                  <a:srgbClr val="FF0000"/>
                </a:solidFill>
              </a:rPr>
              <a:t>a) 32 tic della funzione dovrebbero corrispondere a un tic dell' ADC</a:t>
            </a:r>
            <a:r>
              <a:rPr lang="it-IT" sz="1800" dirty="0" smtClean="0">
                <a:solidFill>
                  <a:srgbClr val="FF0000"/>
                </a:solidFill>
              </a:rPr>
              <a:t>.</a:t>
            </a:r>
            <a:endParaRPr lang="it-IT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1800" dirty="0">
                <a:solidFill>
                  <a:srgbClr val="FF0000"/>
                </a:solidFill>
              </a:rPr>
              <a:t>b) 1 tic dell’ADC dura DT = 0.567 microsecondi (questo è sicuro</a:t>
            </a:r>
            <a:r>
              <a:rPr lang="it-IT" sz="1800" dirty="0" smtClean="0">
                <a:solidFill>
                  <a:srgbClr val="FF0000"/>
                </a:solidFill>
              </a:rPr>
              <a:t>)</a:t>
            </a:r>
            <a:endParaRPr lang="it-IT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1800" dirty="0">
                <a:solidFill>
                  <a:srgbClr val="FF0000"/>
                </a:solidFill>
              </a:rPr>
              <a:t>Quindi direi che un  tic della funzione dura DT / 32 = 17.7 </a:t>
            </a:r>
            <a:r>
              <a:rPr lang="it-IT" sz="1800" dirty="0" smtClean="0">
                <a:solidFill>
                  <a:srgbClr val="FF0000"/>
                </a:solidFill>
              </a:rPr>
              <a:t>nanosecondi</a:t>
            </a:r>
          </a:p>
          <a:p>
            <a:pPr marL="0" indent="0">
              <a:buNone/>
            </a:pPr>
            <a:r>
              <a:rPr lang="it-IT" sz="1800" dirty="0" smtClean="0">
                <a:solidFill>
                  <a:srgbClr val="FF0000"/>
                </a:solidFill>
              </a:rPr>
              <a:t>By G. De Nardo</a:t>
            </a:r>
            <a:endParaRPr lang="it-IT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1126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5329"/>
            <a:ext cx="10972800" cy="1143000"/>
          </a:xfrm>
        </p:spPr>
        <p:txBody>
          <a:bodyPr/>
          <a:lstStyle/>
          <a:p>
            <a:r>
              <a:rPr lang="it-IT" dirty="0" err="1" smtClean="0"/>
              <a:t>Kuzmin</a:t>
            </a:r>
            <a:r>
              <a:rPr lang="it-IT" dirty="0" smtClean="0"/>
              <a:t> </a:t>
            </a:r>
            <a:r>
              <a:rPr lang="it-IT" dirty="0" err="1" smtClean="0"/>
              <a:t>parametrization</a:t>
            </a:r>
            <a:r>
              <a:rPr lang="it-IT" dirty="0" smtClean="0"/>
              <a:t> 2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236" y="1158329"/>
            <a:ext cx="7525726" cy="4899495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8980227" y="1665027"/>
            <a:ext cx="2624180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smtClean="0"/>
              <a:t>Under Guglielmo</a:t>
            </a:r>
          </a:p>
          <a:p>
            <a:r>
              <a:rPr lang="it-IT" sz="2400" dirty="0" err="1"/>
              <a:t>a</a:t>
            </a:r>
            <a:r>
              <a:rPr lang="it-IT" sz="2400" dirty="0" err="1" smtClean="0"/>
              <a:t>ssumption</a:t>
            </a:r>
            <a:r>
              <a:rPr lang="it-IT" sz="2400" dirty="0" smtClean="0"/>
              <a:t> </a:t>
            </a:r>
            <a:r>
              <a:rPr lang="it-IT" sz="2400" dirty="0" err="1" smtClean="0"/>
              <a:t>we</a:t>
            </a:r>
            <a:r>
              <a:rPr lang="it-IT" sz="2400" dirty="0" smtClean="0"/>
              <a:t> </a:t>
            </a:r>
            <a:r>
              <a:rPr lang="it-IT" sz="2400" dirty="0" err="1" smtClean="0"/>
              <a:t>get</a:t>
            </a:r>
            <a:r>
              <a:rPr lang="it-IT" sz="2400" dirty="0" smtClean="0"/>
              <a:t>:</a:t>
            </a:r>
          </a:p>
          <a:p>
            <a:endParaRPr lang="it-IT" sz="2400" dirty="0"/>
          </a:p>
          <a:p>
            <a:r>
              <a:rPr lang="it-IT" sz="2400" dirty="0" smtClean="0"/>
              <a:t>2.2*</a:t>
            </a:r>
            <a:r>
              <a:rPr lang="it-IT" sz="2400" dirty="0" smtClean="0">
                <a:latin typeface="Symbol" panose="05050102010706020507" pitchFamily="18" charset="2"/>
              </a:rPr>
              <a:t>t</a:t>
            </a:r>
            <a:r>
              <a:rPr lang="it-IT" sz="2400" dirty="0" smtClean="0"/>
              <a:t>=300*17.7 ns</a:t>
            </a:r>
          </a:p>
          <a:p>
            <a:r>
              <a:rPr lang="it-IT" sz="2400" dirty="0">
                <a:latin typeface="Symbol" panose="05050102010706020507" pitchFamily="18" charset="2"/>
              </a:rPr>
              <a:t>t</a:t>
            </a:r>
            <a:r>
              <a:rPr lang="it-IT" sz="2400" dirty="0" smtClean="0">
                <a:latin typeface="Symbol" panose="05050102010706020507" pitchFamily="18" charset="2"/>
              </a:rPr>
              <a:t> = 2.6 </a:t>
            </a:r>
            <a:r>
              <a:rPr lang="it-IT" sz="2400" dirty="0" err="1" smtClean="0">
                <a:latin typeface="Symbol" panose="05050102010706020507" pitchFamily="18" charset="2"/>
              </a:rPr>
              <a:t>m</a:t>
            </a:r>
            <a:r>
              <a:rPr lang="it-IT" sz="2400" dirty="0" err="1" smtClean="0">
                <a:latin typeface="+mj-lt"/>
              </a:rPr>
              <a:t>s</a:t>
            </a:r>
            <a:endParaRPr lang="it-IT" sz="2400" dirty="0">
              <a:latin typeface="+mj-lt"/>
            </a:endParaRPr>
          </a:p>
          <a:p>
            <a:endParaRPr lang="it-IT" dirty="0" smtClean="0"/>
          </a:p>
          <a:p>
            <a:endParaRPr lang="it-IT" dirty="0"/>
          </a:p>
        </p:txBody>
      </p:sp>
      <p:cxnSp>
        <p:nvCxnSpPr>
          <p:cNvPr id="8" name="Connettore 2 7"/>
          <p:cNvCxnSpPr/>
          <p:nvPr/>
        </p:nvCxnSpPr>
        <p:spPr>
          <a:xfrm>
            <a:off x="1555845" y="5540991"/>
            <a:ext cx="4540155" cy="13648"/>
          </a:xfrm>
          <a:prstGeom prst="straightConnector1">
            <a:avLst/>
          </a:prstGeom>
          <a:ln w="476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3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Fit</a:t>
            </a:r>
            <a:r>
              <a:rPr lang="it-IT" dirty="0" smtClean="0"/>
              <a:t> of the output </a:t>
            </a:r>
            <a:r>
              <a:rPr lang="it-IT" dirty="0" err="1" smtClean="0"/>
              <a:t>shapes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2"/>
            <a:ext cx="11345839" cy="1088407"/>
          </a:xfrm>
        </p:spPr>
        <p:txBody>
          <a:bodyPr/>
          <a:lstStyle/>
          <a:p>
            <a:r>
              <a:rPr lang="it-IT" dirty="0" smtClean="0"/>
              <a:t>2 </a:t>
            </a:r>
            <a:r>
              <a:rPr lang="it-IT" dirty="0" err="1" smtClean="0"/>
              <a:t>hypothesys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   </a:t>
            </a:r>
            <a:r>
              <a:rPr lang="it-IT" sz="2000" dirty="0" smtClean="0"/>
              <a:t>1) </a:t>
            </a:r>
            <a:r>
              <a:rPr lang="it-IT" sz="2000" dirty="0" err="1" smtClean="0"/>
              <a:t>cr-rc</a:t>
            </a:r>
            <a:r>
              <a:rPr lang="it-IT" sz="2000" dirty="0" smtClean="0"/>
              <a:t> with </a:t>
            </a:r>
            <a:r>
              <a:rPr lang="it-IT" sz="2000" dirty="0" err="1" smtClean="0"/>
              <a:t>different</a:t>
            </a:r>
            <a:r>
              <a:rPr lang="it-IT" sz="2000" dirty="0" smtClean="0"/>
              <a:t> </a:t>
            </a:r>
            <a:r>
              <a:rPr lang="it-IT" sz="2000" dirty="0" err="1" smtClean="0">
                <a:latin typeface="Symbol" panose="05050102010706020507" pitchFamily="18" charset="2"/>
              </a:rPr>
              <a:t>t</a:t>
            </a:r>
            <a:r>
              <a:rPr lang="it-IT" sz="2000" dirty="0" err="1" smtClean="0"/>
              <a:t>s</a:t>
            </a:r>
            <a:r>
              <a:rPr lang="it-IT" sz="2000" dirty="0" smtClean="0"/>
              <a:t>:   </a:t>
            </a:r>
            <a:r>
              <a:rPr lang="it-IT" sz="2000" dirty="0" err="1" smtClean="0"/>
              <a:t>fun</a:t>
            </a:r>
            <a:r>
              <a:rPr lang="it-IT" sz="2000" dirty="0" smtClean="0"/>
              <a:t> = [2]*(x**[0])*</a:t>
            </a:r>
            <a:r>
              <a:rPr lang="it-IT" sz="2000" dirty="0" err="1" smtClean="0"/>
              <a:t>exp</a:t>
            </a:r>
            <a:r>
              <a:rPr lang="it-IT" sz="2000" dirty="0" smtClean="0"/>
              <a:t>(-(x)*[1])+[5]*(x**[3])*</a:t>
            </a:r>
            <a:r>
              <a:rPr lang="it-IT" sz="2000" dirty="0" err="1" smtClean="0"/>
              <a:t>exp</a:t>
            </a:r>
            <a:r>
              <a:rPr lang="it-IT" sz="2000" dirty="0" smtClean="0"/>
              <a:t>(-(x)*[4])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765107" y="2770491"/>
            <a:ext cx="7924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 NO.   NAME      VALUE            ERROR      NEGATIVE      POSITIVE</a:t>
            </a:r>
          </a:p>
          <a:p>
            <a:r>
              <a:rPr lang="it-IT" dirty="0"/>
              <a:t>   1  p0           4.25733e+00   6.10326e-06</a:t>
            </a:r>
          </a:p>
          <a:p>
            <a:r>
              <a:rPr lang="it-IT" dirty="0"/>
              <a:t>   2  p1           5.14089e-02   2.49127e-07</a:t>
            </a:r>
          </a:p>
          <a:p>
            <a:r>
              <a:rPr lang="it-IT" dirty="0"/>
              <a:t>   3  p2          -4.94500e-01   1.26221e-05</a:t>
            </a:r>
          </a:p>
          <a:p>
            <a:r>
              <a:rPr lang="it-IT" dirty="0"/>
              <a:t>   4  p3           4.25175e+00   6.10543e-06</a:t>
            </a:r>
          </a:p>
          <a:p>
            <a:r>
              <a:rPr lang="it-IT" dirty="0"/>
              <a:t>   5  p4           5.13272e-02   2.47983e-07</a:t>
            </a:r>
          </a:p>
          <a:p>
            <a:r>
              <a:rPr lang="it-IT" dirty="0"/>
              <a:t>   6  p5           5.03530e-01   1.28593e-05</a:t>
            </a:r>
          </a:p>
          <a:p>
            <a:r>
              <a:rPr lang="it-IT" dirty="0"/>
              <a:t> EXTERNAL ERROR MATRIX.    NDIM=   6    NPAR=  6    ERR DEF=1</a:t>
            </a:r>
          </a:p>
          <a:p>
            <a:r>
              <a:rPr lang="it-IT" dirty="0"/>
              <a:t>  3.725e-11  1.511e-13  2.383e-11  9.657e-12 -1.478e-13  2.418e-11</a:t>
            </a:r>
          </a:p>
          <a:p>
            <a:r>
              <a:rPr lang="it-IT" dirty="0"/>
              <a:t>  1.511e-13  6.206e-14  1.489e-13 -1.540e-13  5.325e-14  1.448e-13</a:t>
            </a:r>
          </a:p>
          <a:p>
            <a:r>
              <a:rPr lang="it-IT" dirty="0"/>
              <a:t>  2.383e-11  1.489e-13  1.593e-10 -2.372e-11 -1.530e-13 -6.866e-11</a:t>
            </a:r>
          </a:p>
          <a:p>
            <a:r>
              <a:rPr lang="it-IT" dirty="0"/>
              <a:t>  9.657e-12 -1.540e-13 -2.372e-11  3.728e-11  1.513e-13 -2.411e-11</a:t>
            </a:r>
          </a:p>
          <a:p>
            <a:r>
              <a:rPr lang="it-IT" dirty="0"/>
              <a:t> -1.478e-13  5.325e-14 -1.530e-13  1.513e-13  6.150e-14 -1.493e-13</a:t>
            </a:r>
          </a:p>
          <a:p>
            <a:r>
              <a:rPr lang="it-IT" dirty="0"/>
              <a:t>  2.418e-11  1.448e-13 -6.866e-11 -2.411e-11 -1.493e-13  1.654e-10</a:t>
            </a:r>
          </a:p>
        </p:txBody>
      </p:sp>
    </p:spTree>
    <p:extLst>
      <p:ext uri="{BB962C8B-B14F-4D97-AF65-F5344CB8AC3E}">
        <p14:creationId xmlns:p14="http://schemas.microsoft.com/office/powerpoint/2010/main" val="303429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8975"/>
            <a:ext cx="10972800" cy="1143000"/>
          </a:xfrm>
        </p:spPr>
        <p:txBody>
          <a:bodyPr/>
          <a:lstStyle/>
          <a:p>
            <a:r>
              <a:rPr lang="it-IT" dirty="0" err="1" smtClean="0"/>
              <a:t>Fit</a:t>
            </a:r>
            <a:r>
              <a:rPr lang="it-IT" dirty="0" smtClean="0"/>
              <a:t> </a:t>
            </a:r>
            <a:r>
              <a:rPr lang="it-IT" dirty="0" err="1" smtClean="0"/>
              <a:t>result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/>
          <a:srcRect t="2031"/>
          <a:stretch/>
        </p:blipFill>
        <p:spPr>
          <a:xfrm>
            <a:off x="514066" y="1009935"/>
            <a:ext cx="8952178" cy="551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55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765</Words>
  <Application>Microsoft Office PowerPoint</Application>
  <PresentationFormat>Widescreen</PresentationFormat>
  <Paragraphs>140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 Math</vt:lpstr>
      <vt:lpstr>Symbol</vt:lpstr>
      <vt:lpstr>1_Tema di Office</vt:lpstr>
      <vt:lpstr>Study of CsI(tl) eltx</vt:lpstr>
      <vt:lpstr>Eltx General layout</vt:lpstr>
      <vt:lpstr>Some theory</vt:lpstr>
      <vt:lpstr>Presentazione standard di PowerPoint</vt:lpstr>
      <vt:lpstr>Fit to the shape</vt:lpstr>
      <vt:lpstr>Kuzmin parametrization 1</vt:lpstr>
      <vt:lpstr>Kuzmin parametrization 2</vt:lpstr>
      <vt:lpstr>Fit of the output shapes</vt:lpstr>
      <vt:lpstr>Fit result</vt:lpstr>
      <vt:lpstr>Fit Kuzmin</vt:lpstr>
      <vt:lpstr>Results</vt:lpstr>
      <vt:lpstr>Choice</vt:lpstr>
      <vt:lpstr>The output for that circuit is</vt:lpstr>
      <vt:lpstr>Pile up simulated studies</vt:lpstr>
      <vt:lpstr>Pile –up 2</vt:lpstr>
      <vt:lpstr>Codes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 event study</dc:title>
  <dc:creator>Paolo</dc:creator>
  <cp:lastModifiedBy>Paolo</cp:lastModifiedBy>
  <cp:revision>64</cp:revision>
  <dcterms:created xsi:type="dcterms:W3CDTF">2015-03-19T17:26:47Z</dcterms:created>
  <dcterms:modified xsi:type="dcterms:W3CDTF">2015-10-08T08:48:20Z</dcterms:modified>
</cp:coreProperties>
</file>