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73" r:id="rId11"/>
    <p:sldId id="270" r:id="rId12"/>
    <p:sldId id="268" r:id="rId13"/>
    <p:sldId id="269" r:id="rId14"/>
    <p:sldId id="271" r:id="rId15"/>
    <p:sldId id="274" r:id="rId16"/>
    <p:sldId id="272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ED020-0B89-49E9-8035-C41ABE2DF8C5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D7BF1-F01E-41C6-A560-2F63E538936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5478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D7BF1-F01E-41C6-A560-2F63E5389365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1509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CE45A-7AE4-48E8-90F8-66BC8BF01799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DCE45A-7AE4-48E8-90F8-66BC8BF01799}" type="datetimeFigureOut">
              <a:rPr lang="it-IT" smtClean="0"/>
              <a:t>03/12/2015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CCB8BA-8654-497F-B796-3AFEA8F01EF5}" type="slidenum">
              <a:rPr lang="it-IT" smtClean="0"/>
              <a:t>‹#›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proposta_discip_concorsi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../../../../Documents/bonifici-lavinia-lorenzo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Comunicazioni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Assemblea</a:t>
            </a:r>
            <a:r>
              <a:rPr lang="en-US" dirty="0" smtClean="0"/>
              <a:t> </a:t>
            </a:r>
            <a:r>
              <a:rPr lang="en-US" dirty="0" err="1" smtClean="0"/>
              <a:t>nazionale</a:t>
            </a:r>
            <a:r>
              <a:rPr lang="en-US" dirty="0" smtClean="0"/>
              <a:t> TTA 2-3 </a:t>
            </a:r>
            <a:r>
              <a:rPr lang="en-US" dirty="0" err="1" smtClean="0"/>
              <a:t>dicembre</a:t>
            </a:r>
            <a:r>
              <a:rPr lang="en-US" dirty="0" smtClean="0"/>
              <a:t> Catania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829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Provvedimenti</a:t>
            </a:r>
            <a:r>
              <a:rPr lang="en-US" dirty="0" smtClean="0"/>
              <a:t> </a:t>
            </a:r>
            <a:r>
              <a:rPr lang="en-US" dirty="0" err="1" smtClean="0"/>
              <a:t>organizzativi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Gruppo</a:t>
            </a:r>
            <a:r>
              <a:rPr lang="en-US" dirty="0" smtClean="0"/>
              <a:t> di </a:t>
            </a:r>
            <a:r>
              <a:rPr lang="en-US" dirty="0" err="1" smtClean="0"/>
              <a:t>lavoro</a:t>
            </a:r>
            <a:r>
              <a:rPr lang="en-US" dirty="0" smtClean="0"/>
              <a:t> </a:t>
            </a:r>
            <a:r>
              <a:rPr lang="en-US" dirty="0" err="1" smtClean="0"/>
              <a:t>ancora</a:t>
            </a:r>
            <a:r>
              <a:rPr lang="en-US" dirty="0" smtClean="0"/>
              <a:t> in </a:t>
            </a:r>
            <a:r>
              <a:rPr lang="en-US" dirty="0" err="1" smtClean="0"/>
              <a:t>attivita</a:t>
            </a:r>
            <a:r>
              <a:rPr lang="en-US" dirty="0" smtClean="0"/>
              <a:t>’ per </a:t>
            </a:r>
            <a:r>
              <a:rPr lang="en-US" dirty="0" err="1" smtClean="0"/>
              <a:t>produrre</a:t>
            </a:r>
            <a:r>
              <a:rPr lang="en-US" dirty="0" smtClean="0"/>
              <a:t> template</a:t>
            </a:r>
          </a:p>
          <a:p>
            <a:r>
              <a:rPr lang="en-US" dirty="0" err="1" smtClean="0"/>
              <a:t>Approvati</a:t>
            </a:r>
            <a:r>
              <a:rPr lang="en-US" dirty="0" smtClean="0"/>
              <a:t> </a:t>
            </a:r>
            <a:r>
              <a:rPr lang="en-US" dirty="0" err="1" smtClean="0"/>
              <a:t>nuovi</a:t>
            </a:r>
            <a:r>
              <a:rPr lang="en-US" dirty="0" smtClean="0"/>
              <a:t> </a:t>
            </a:r>
            <a:r>
              <a:rPr lang="en-US" dirty="0" err="1" smtClean="0"/>
              <a:t>provvedimenti</a:t>
            </a:r>
            <a:r>
              <a:rPr lang="en-US" dirty="0" smtClean="0"/>
              <a:t> TIFPA, CNAF e LNL</a:t>
            </a:r>
          </a:p>
          <a:p>
            <a:r>
              <a:rPr lang="en-US" dirty="0" err="1" smtClean="0"/>
              <a:t>Discussione</a:t>
            </a:r>
            <a:r>
              <a:rPr lang="en-US" dirty="0" smtClean="0"/>
              <a:t> per LNL</a:t>
            </a:r>
            <a:r>
              <a:rPr lang="it-IT" dirty="0"/>
              <a:t> </a:t>
            </a:r>
            <a:r>
              <a:rPr lang="it-IT" dirty="0" smtClean="0"/>
              <a:t>–votazione con 10 astenuti e 1 contrario con impegno a rivederlo in seguito alle proposte per i Lab del GL come anche per TIFPA</a:t>
            </a:r>
          </a:p>
          <a:p>
            <a:r>
              <a:rPr lang="en-US" dirty="0" err="1" smtClean="0"/>
              <a:t>Provvedimento</a:t>
            </a:r>
            <a:r>
              <a:rPr lang="en-US" dirty="0" smtClean="0"/>
              <a:t> AC – </a:t>
            </a:r>
            <a:r>
              <a:rPr lang="en-US" dirty="0" err="1" smtClean="0"/>
              <a:t>presentato</a:t>
            </a:r>
            <a:r>
              <a:rPr lang="en-US" dirty="0" smtClean="0"/>
              <a:t> e </a:t>
            </a:r>
            <a:r>
              <a:rPr lang="en-US" dirty="0" err="1" smtClean="0"/>
              <a:t>discusso</a:t>
            </a:r>
            <a:r>
              <a:rPr lang="en-US" dirty="0" smtClean="0"/>
              <a:t> </a:t>
            </a:r>
            <a:endParaRPr lang="it-IT" dirty="0" smtClean="0"/>
          </a:p>
          <a:p>
            <a:endParaRPr lang="it-IT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602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Tempi </a:t>
            </a:r>
            <a:r>
              <a:rPr lang="it-IT" dirty="0"/>
              <a:t>determinati in scadenza il 31-12-2016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A seguito dell'approvazione della delibera di proroga di vari </a:t>
            </a:r>
            <a:r>
              <a:rPr lang="it-IT" dirty="0" smtClean="0"/>
              <a:t> contratti </a:t>
            </a:r>
            <a:r>
              <a:rPr lang="it-IT" dirty="0"/>
              <a:t>a tempo determinato su fondi interni per personale </a:t>
            </a:r>
            <a:r>
              <a:rPr lang="it-IT" dirty="0" smtClean="0"/>
              <a:t> tecnico-</a:t>
            </a:r>
            <a:r>
              <a:rPr lang="it-IT" dirty="0" err="1" smtClean="0"/>
              <a:t>amministrvo</a:t>
            </a:r>
            <a:r>
              <a:rPr lang="it-IT" dirty="0" smtClean="0"/>
              <a:t> </a:t>
            </a:r>
            <a:r>
              <a:rPr lang="it-IT" dirty="0"/>
              <a:t>(in forza del noto accordo sindacale valido fino al </a:t>
            </a:r>
            <a:r>
              <a:rPr lang="it-IT" dirty="0" smtClean="0"/>
              <a:t> 31-12-2016</a:t>
            </a:r>
            <a:r>
              <a:rPr lang="it-IT" dirty="0"/>
              <a:t>) il </a:t>
            </a:r>
            <a:r>
              <a:rPr lang="it-IT" dirty="0" smtClean="0"/>
              <a:t>Presidente </a:t>
            </a:r>
            <a:r>
              <a:rPr lang="it-IT" dirty="0"/>
              <a:t>ha ricordato che </a:t>
            </a:r>
            <a:r>
              <a:rPr lang="it-IT" dirty="0" smtClean="0"/>
              <a:t>ci </a:t>
            </a:r>
            <a:r>
              <a:rPr lang="it-IT" dirty="0" err="1" smtClean="0"/>
              <a:t>sonoparecchi</a:t>
            </a:r>
            <a:r>
              <a:rPr lang="it-IT" dirty="0" smtClean="0"/>
              <a:t>  contratti </a:t>
            </a:r>
            <a:r>
              <a:rPr lang="it-IT" dirty="0"/>
              <a:t>art.36 per ricercatori e tecnologi a tempo determinato in </a:t>
            </a:r>
            <a:r>
              <a:rPr lang="it-IT" dirty="0" smtClean="0"/>
              <a:t>scadenza </a:t>
            </a:r>
            <a:r>
              <a:rPr lang="it-IT" dirty="0"/>
              <a:t>proprio a fine 2016 (contratti convertiti da art.23 a art.36 lo </a:t>
            </a:r>
            <a:r>
              <a:rPr lang="it-IT" dirty="0" smtClean="0"/>
              <a:t>scorso </a:t>
            </a:r>
            <a:r>
              <a:rPr lang="it-IT" dirty="0"/>
              <a:t>anno). </a:t>
            </a:r>
            <a:endParaRPr lang="it-IT" dirty="0" smtClean="0"/>
          </a:p>
          <a:p>
            <a:r>
              <a:rPr lang="it-IT" dirty="0" smtClean="0"/>
              <a:t>Il </a:t>
            </a:r>
            <a:r>
              <a:rPr lang="it-IT" dirty="0"/>
              <a:t>presidente ha dichiarato che </a:t>
            </a:r>
            <a:endParaRPr lang="it-IT" dirty="0" smtClean="0"/>
          </a:p>
          <a:p>
            <a:pPr lvl="1"/>
            <a:r>
              <a:rPr lang="it-IT" dirty="0" smtClean="0"/>
              <a:t>non </a:t>
            </a:r>
            <a:r>
              <a:rPr lang="it-IT" dirty="0"/>
              <a:t>intende più fare </a:t>
            </a:r>
            <a:r>
              <a:rPr lang="it-IT" dirty="0" smtClean="0"/>
              <a:t>accordi sindacali di </a:t>
            </a:r>
            <a:r>
              <a:rPr lang="it-IT" dirty="0"/>
              <a:t>proroga oltre tale scadenza </a:t>
            </a:r>
            <a:endParaRPr lang="it-IT" dirty="0" smtClean="0"/>
          </a:p>
          <a:p>
            <a:pPr lvl="1"/>
            <a:r>
              <a:rPr lang="it-IT" dirty="0" smtClean="0"/>
              <a:t>comunque </a:t>
            </a:r>
            <a:r>
              <a:rPr lang="it-IT" dirty="0"/>
              <a:t>i contratti del </a:t>
            </a:r>
            <a:r>
              <a:rPr lang="it-IT" dirty="0" smtClean="0"/>
              <a:t> personale </a:t>
            </a:r>
            <a:r>
              <a:rPr lang="it-IT" dirty="0"/>
              <a:t>tecnico e amministrativo saranno </a:t>
            </a:r>
            <a:r>
              <a:rPr lang="it-IT" dirty="0" smtClean="0"/>
              <a:t>preservati fino alla selezione che </a:t>
            </a:r>
            <a:r>
              <a:rPr lang="it-IT" dirty="0"/>
              <a:t>permetta </a:t>
            </a:r>
            <a:r>
              <a:rPr lang="it-IT" dirty="0" smtClean="0"/>
              <a:t>l’inserimento con contratto a tempo indeterminato</a:t>
            </a:r>
            <a:endParaRPr lang="it-IT" dirty="0"/>
          </a:p>
          <a:p>
            <a:pPr lvl="1"/>
            <a:r>
              <a:rPr lang="it-IT" dirty="0" smtClean="0"/>
              <a:t>Ricercatori e tecnologi saranno mantenuti solo se il direttore della Struttura di appartenenza </a:t>
            </a:r>
            <a:r>
              <a:rPr lang="it-IT" dirty="0" err="1" smtClean="0"/>
              <a:t>rendera</a:t>
            </a:r>
            <a:r>
              <a:rPr lang="it-IT" dirty="0" smtClean="0"/>
              <a:t> esplicito l’interesse al loro mantenimento in servizio (sono circa 40 i </a:t>
            </a:r>
            <a:r>
              <a:rPr lang="it-IT" dirty="0"/>
              <a:t>tempi determinati di </a:t>
            </a:r>
            <a:r>
              <a:rPr lang="it-IT" dirty="0" smtClean="0"/>
              <a:t>ricercatori e tecnologi  </a:t>
            </a:r>
            <a:r>
              <a:rPr lang="it-IT" dirty="0"/>
              <a:t>in scadenza a fine </a:t>
            </a:r>
            <a:r>
              <a:rPr lang="it-IT" dirty="0" smtClean="0"/>
              <a:t>2016)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090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Proposta </a:t>
            </a:r>
            <a:r>
              <a:rPr lang="en-US" dirty="0" err="1" smtClean="0"/>
              <a:t>ricercatori</a:t>
            </a:r>
            <a:r>
              <a:rPr lang="en-US" dirty="0" smtClean="0"/>
              <a:t> per </a:t>
            </a:r>
            <a:r>
              <a:rPr lang="en-US" dirty="0" err="1" smtClean="0"/>
              <a:t>concorsi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 </a:t>
            </a:r>
            <a:r>
              <a:rPr lang="it-IT" dirty="0"/>
              <a:t>il concorso a primo ricercatore ripristinare le tre distinte commissioni per: sperimentali di gr.1-2-3, </a:t>
            </a:r>
            <a:r>
              <a:rPr lang="it-IT" dirty="0" smtClean="0"/>
              <a:t>teorici</a:t>
            </a:r>
            <a:r>
              <a:rPr lang="it-IT" dirty="0"/>
              <a:t>, ricercatori gr.5</a:t>
            </a:r>
            <a:r>
              <a:rPr lang="it-IT" dirty="0" smtClean="0"/>
              <a:t>.</a:t>
            </a:r>
          </a:p>
          <a:p>
            <a:r>
              <a:rPr lang="en-US" dirty="0" smtClean="0">
                <a:hlinkClick r:id="rId3" action="ppaction://hlinkfile"/>
              </a:rPr>
              <a:t>Proposta </a:t>
            </a:r>
            <a:r>
              <a:rPr lang="en-US" dirty="0" err="1" smtClean="0">
                <a:hlinkClick r:id="rId3" action="ppaction://hlinkfile"/>
              </a:rPr>
              <a:t>modifica</a:t>
            </a:r>
            <a:r>
              <a:rPr lang="en-US" dirty="0" smtClean="0">
                <a:hlinkClick r:id="rId3" action="ppaction://hlinkfile"/>
              </a:rPr>
              <a:t> </a:t>
            </a:r>
            <a:r>
              <a:rPr lang="en-US" dirty="0" err="1" smtClean="0">
                <a:hlinkClick r:id="rId3" action="ppaction://hlinkfile"/>
              </a:rPr>
              <a:t>regolamento</a:t>
            </a:r>
            <a:endParaRPr lang="en-US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537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200" dirty="0"/>
              <a:t>Proposta richiesta di dati per analisi dei concorsi per passaggi di livello per ricercatori e tecnologi (da discutere con </a:t>
            </a:r>
            <a:r>
              <a:rPr lang="it-IT" sz="3200" dirty="0" err="1"/>
              <a:t>rappr</a:t>
            </a:r>
            <a:r>
              <a:rPr lang="it-IT" sz="3200" dirty="0"/>
              <a:t>. Nazionali TTA e </a:t>
            </a:r>
            <a:r>
              <a:rPr lang="it-IT" sz="3200" dirty="0" err="1"/>
              <a:t>Ric</a:t>
            </a:r>
            <a:r>
              <a:rPr lang="it-IT" sz="3200" dirty="0"/>
              <a:t>) </a:t>
            </a:r>
            <a:endParaRPr lang="it-IT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5303520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Richiesta </a:t>
            </a:r>
            <a:r>
              <a:rPr lang="it-IT" dirty="0"/>
              <a:t>relativa agli ultimi 15 anni (o almeno tre tornate di concorso)</a:t>
            </a:r>
          </a:p>
          <a:p>
            <a:endParaRPr lang="it-IT" dirty="0"/>
          </a:p>
          <a:p>
            <a:r>
              <a:rPr lang="it-IT" b="1" dirty="0"/>
              <a:t>Dati riguardanti la composizione delle commissioni di concorso 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Elenco nominativo contenente: </a:t>
            </a:r>
            <a:r>
              <a:rPr lang="it-IT" dirty="0" smtClean="0"/>
              <a:t>età</a:t>
            </a:r>
            <a:r>
              <a:rPr lang="it-IT" dirty="0"/>
              <a:t>, </a:t>
            </a:r>
            <a:r>
              <a:rPr lang="it-IT" dirty="0" smtClean="0"/>
              <a:t>genere, CV,  </a:t>
            </a:r>
            <a:r>
              <a:rPr lang="it-IT" dirty="0"/>
              <a:t>sezione di </a:t>
            </a:r>
            <a:r>
              <a:rPr lang="it-IT" dirty="0" smtClean="0"/>
              <a:t>afferenza, dipendente </a:t>
            </a:r>
            <a:r>
              <a:rPr lang="it-IT" dirty="0"/>
              <a:t>INFN o </a:t>
            </a:r>
            <a:r>
              <a:rPr lang="it-IT" dirty="0" smtClean="0"/>
              <a:t>meno, linea </a:t>
            </a:r>
            <a:r>
              <a:rPr lang="it-IT" dirty="0"/>
              <a:t>di ricerca a cui </a:t>
            </a:r>
            <a:r>
              <a:rPr lang="it-IT" dirty="0" smtClean="0"/>
              <a:t>partecipa e per </a:t>
            </a:r>
            <a:r>
              <a:rPr lang="it-IT" dirty="0"/>
              <a:t>ultimi concorsi, richiedere anche esperimento a cui partecipa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b="1" dirty="0"/>
              <a:t>Dati riguardanti i </a:t>
            </a:r>
            <a:r>
              <a:rPr lang="it-IT" b="1" dirty="0" smtClean="0"/>
              <a:t>concorrenti (</a:t>
            </a:r>
            <a:r>
              <a:rPr lang="it-IT" dirty="0"/>
              <a:t>p</a:t>
            </a:r>
            <a:r>
              <a:rPr lang="it-IT" dirty="0" smtClean="0"/>
              <a:t>er </a:t>
            </a:r>
            <a:r>
              <a:rPr lang="it-IT" dirty="0"/>
              <a:t>tutti coloro che hanno fatto domanda </a:t>
            </a:r>
            <a:r>
              <a:rPr lang="it-IT" dirty="0" smtClean="0"/>
              <a:t>richiedere):</a:t>
            </a:r>
            <a:endParaRPr lang="it-IT" dirty="0"/>
          </a:p>
          <a:p>
            <a:pPr marL="708660" lvl="1" indent="-342900"/>
            <a:r>
              <a:rPr lang="it-IT" dirty="0" smtClean="0"/>
              <a:t>elenco </a:t>
            </a:r>
            <a:r>
              <a:rPr lang="it-IT" dirty="0"/>
              <a:t>nominativo contenente: </a:t>
            </a:r>
            <a:r>
              <a:rPr lang="it-IT" dirty="0" smtClean="0"/>
              <a:t>età</a:t>
            </a:r>
            <a:r>
              <a:rPr lang="it-IT" dirty="0"/>
              <a:t>, </a:t>
            </a:r>
            <a:r>
              <a:rPr lang="it-IT" dirty="0" smtClean="0"/>
              <a:t>genere</a:t>
            </a:r>
            <a:r>
              <a:rPr lang="it-IT" dirty="0"/>
              <a:t>, </a:t>
            </a:r>
            <a:r>
              <a:rPr lang="it-IT" dirty="0" smtClean="0"/>
              <a:t>data </a:t>
            </a:r>
            <a:r>
              <a:rPr lang="it-IT" dirty="0"/>
              <a:t>di assunzione, </a:t>
            </a:r>
            <a:r>
              <a:rPr lang="it-IT" dirty="0" smtClean="0"/>
              <a:t>sezione </a:t>
            </a:r>
            <a:r>
              <a:rPr lang="it-IT" dirty="0"/>
              <a:t>di appartenenza, </a:t>
            </a:r>
            <a:r>
              <a:rPr lang="it-IT" dirty="0" smtClean="0"/>
              <a:t>linea </a:t>
            </a:r>
            <a:r>
              <a:rPr lang="it-IT" dirty="0"/>
              <a:t>di ricerca, </a:t>
            </a:r>
            <a:r>
              <a:rPr lang="it-IT" dirty="0" smtClean="0"/>
              <a:t>per </a:t>
            </a:r>
            <a:r>
              <a:rPr lang="it-IT" dirty="0"/>
              <a:t>ultimi concorsi, richiedere anche esperimento a cui </a:t>
            </a:r>
            <a:r>
              <a:rPr lang="it-IT" dirty="0" smtClean="0"/>
              <a:t>partecipa</a:t>
            </a:r>
            <a:endParaRPr lang="it-IT" dirty="0"/>
          </a:p>
          <a:p>
            <a:pPr lvl="2"/>
            <a:r>
              <a:rPr lang="it-IT" dirty="0" smtClean="0"/>
              <a:t>a)se </a:t>
            </a:r>
            <a:r>
              <a:rPr lang="it-IT" dirty="0"/>
              <a:t>e </a:t>
            </a:r>
            <a:r>
              <a:rPr lang="it-IT" dirty="0" err="1"/>
              <a:t>perchè</a:t>
            </a:r>
            <a:r>
              <a:rPr lang="it-IT" dirty="0"/>
              <a:t> le domande sono state escluse per motivazioni amministrative iniziali </a:t>
            </a:r>
          </a:p>
          <a:p>
            <a:pPr lvl="2"/>
            <a:r>
              <a:rPr lang="it-IT" dirty="0" smtClean="0"/>
              <a:t>b)se </a:t>
            </a:r>
            <a:r>
              <a:rPr lang="it-IT" dirty="0"/>
              <a:t>ammessi all’orale</a:t>
            </a:r>
          </a:p>
          <a:p>
            <a:pPr lvl="2"/>
            <a:r>
              <a:rPr lang="it-IT" dirty="0" smtClean="0"/>
              <a:t>c)se vincitori</a:t>
            </a:r>
            <a:endParaRPr lang="it-IT" dirty="0"/>
          </a:p>
          <a:p>
            <a:r>
              <a:rPr lang="it-IT" b="1" dirty="0"/>
              <a:t>Inoltre per ogni </a:t>
            </a:r>
            <a:r>
              <a:rPr lang="it-IT" b="1" dirty="0" err="1" smtClean="0"/>
              <a:t>concorso:</a:t>
            </a:r>
            <a:r>
              <a:rPr lang="it-IT" dirty="0" err="1" smtClean="0"/>
              <a:t>Testo</a:t>
            </a:r>
            <a:r>
              <a:rPr lang="it-IT" dirty="0" smtClean="0"/>
              <a:t> </a:t>
            </a:r>
            <a:r>
              <a:rPr lang="it-IT" dirty="0"/>
              <a:t>del bando di </a:t>
            </a:r>
            <a:r>
              <a:rPr lang="it-IT" dirty="0" smtClean="0"/>
              <a:t>concorso e Verbale </a:t>
            </a:r>
            <a:r>
              <a:rPr lang="it-IT" dirty="0"/>
              <a:t>del concorso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841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Ulteriore</a:t>
            </a:r>
            <a:r>
              <a:rPr lang="en-US" dirty="0" smtClean="0"/>
              <a:t> </a:t>
            </a:r>
            <a:r>
              <a:rPr lang="en-US" dirty="0" err="1" smtClean="0"/>
              <a:t>proposta</a:t>
            </a:r>
            <a:r>
              <a:rPr lang="en-US" dirty="0" smtClean="0"/>
              <a:t> CUG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</a:t>
            </a:r>
            <a:r>
              <a:rPr lang="it-IT" dirty="0" smtClean="0"/>
              <a:t>n'assemblea </a:t>
            </a:r>
            <a:r>
              <a:rPr lang="it-IT" dirty="0"/>
              <a:t>congiunta : TTA, RIC e CUG per discutere insieme del PTAP e di azioni </a:t>
            </a:r>
            <a:r>
              <a:rPr lang="it-IT" dirty="0" smtClean="0"/>
              <a:t>comuni</a:t>
            </a:r>
          </a:p>
          <a:p>
            <a:r>
              <a:rPr lang="en-US" dirty="0" smtClean="0"/>
              <a:t>Passeri </a:t>
            </a:r>
            <a:r>
              <a:rPr lang="en-US" dirty="0" err="1" smtClean="0"/>
              <a:t>proponeva</a:t>
            </a:r>
            <a:r>
              <a:rPr lang="en-US" dirty="0" smtClean="0"/>
              <a:t> 18 </a:t>
            </a:r>
            <a:r>
              <a:rPr lang="en-US" dirty="0" err="1" smtClean="0"/>
              <a:t>febbraio</a:t>
            </a:r>
            <a:r>
              <a:rPr lang="en-US" dirty="0" smtClean="0"/>
              <a:t> 2016 in coda al 16-17 </a:t>
            </a:r>
            <a:r>
              <a:rPr lang="en-US" dirty="0" err="1" smtClean="0"/>
              <a:t>febbraio</a:t>
            </a:r>
            <a:r>
              <a:rPr lang="en-US" dirty="0" smtClean="0"/>
              <a:t> </a:t>
            </a:r>
            <a:r>
              <a:rPr lang="en-US" dirty="0" err="1" smtClean="0"/>
              <a:t>dopo</a:t>
            </a:r>
            <a:r>
              <a:rPr lang="en-US" dirty="0" smtClean="0"/>
              <a:t> </a:t>
            </a:r>
            <a:r>
              <a:rPr lang="en-US" i="1" dirty="0" smtClean="0"/>
              <a:t>what next </a:t>
            </a:r>
          </a:p>
          <a:p>
            <a:r>
              <a:rPr lang="en-US" dirty="0" smtClean="0"/>
              <a:t>per </a:t>
            </a:r>
            <a:r>
              <a:rPr lang="en-US" dirty="0" err="1" smtClean="0"/>
              <a:t>noi</a:t>
            </a:r>
            <a:r>
              <a:rPr lang="en-US" dirty="0" smtClean="0"/>
              <a:t> difficile </a:t>
            </a:r>
            <a:r>
              <a:rPr lang="en-US" dirty="0" err="1" smtClean="0"/>
              <a:t>organizzarla</a:t>
            </a:r>
            <a:r>
              <a:rPr lang="en-US" dirty="0" smtClean="0"/>
              <a:t> in </a:t>
            </a:r>
            <a:r>
              <a:rPr lang="en-US" dirty="0" err="1" smtClean="0"/>
              <a:t>febbraio</a:t>
            </a:r>
            <a:r>
              <a:rPr lang="en-US" dirty="0" smtClean="0"/>
              <a:t>, </a:t>
            </a:r>
            <a:r>
              <a:rPr lang="en-US" dirty="0" err="1" smtClean="0"/>
              <a:t>vediamo</a:t>
            </a:r>
            <a:r>
              <a:rPr lang="en-US" dirty="0" smtClean="0"/>
              <a:t> se </a:t>
            </a:r>
            <a:r>
              <a:rPr lang="en-US" dirty="0" err="1" smtClean="0"/>
              <a:t>possiamo</a:t>
            </a:r>
            <a:r>
              <a:rPr lang="en-US" dirty="0" smtClean="0"/>
              <a:t> </a:t>
            </a:r>
            <a:r>
              <a:rPr lang="en-US" dirty="0" err="1" smtClean="0"/>
              <a:t>proporre</a:t>
            </a:r>
            <a:r>
              <a:rPr lang="en-US" dirty="0" smtClean="0"/>
              <a:t> </a:t>
            </a:r>
            <a:r>
              <a:rPr lang="en-US" dirty="0" err="1" smtClean="0"/>
              <a:t>alternativa</a:t>
            </a:r>
            <a:r>
              <a:rPr lang="en-US" dirty="0" smtClean="0"/>
              <a:t> – </a:t>
            </a:r>
            <a:r>
              <a:rPr lang="en-US" dirty="0" err="1" smtClean="0"/>
              <a:t>commenti</a:t>
            </a:r>
            <a:r>
              <a:rPr lang="en-US" dirty="0" smtClean="0"/>
              <a:t>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680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Albo</a:t>
            </a:r>
            <a:r>
              <a:rPr lang="en-US" dirty="0" smtClean="0"/>
              <a:t> REPRISE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Quest'anno il </a:t>
            </a:r>
            <a:r>
              <a:rPr lang="it-IT" dirty="0"/>
              <a:t>MIUR ha creato un nuovo albo, il REPRISE (</a:t>
            </a:r>
            <a:r>
              <a:rPr lang="it-IT" i="1" dirty="0" err="1"/>
              <a:t>Register</a:t>
            </a:r>
            <a:r>
              <a:rPr lang="it-IT" i="1" dirty="0"/>
              <a:t> of Expert Peer-</a:t>
            </a:r>
            <a:r>
              <a:rPr lang="it-IT" i="1" dirty="0" err="1"/>
              <a:t>Reviewers</a:t>
            </a:r>
            <a:r>
              <a:rPr lang="it-IT" i="1" dirty="0"/>
              <a:t> for </a:t>
            </a:r>
            <a:r>
              <a:rPr lang="it-IT" i="1" dirty="0" err="1"/>
              <a:t>Italian</a:t>
            </a:r>
            <a:r>
              <a:rPr lang="it-IT" i="1" dirty="0"/>
              <a:t> </a:t>
            </a:r>
            <a:r>
              <a:rPr lang="it-IT" i="1" dirty="0" err="1"/>
              <a:t>Scientific</a:t>
            </a:r>
            <a:r>
              <a:rPr lang="it-IT" i="1" dirty="0"/>
              <a:t> Evaluation</a:t>
            </a:r>
            <a:r>
              <a:rPr lang="it-IT" dirty="0"/>
              <a:t>, è un registro di esperti scientifici indipendenti, italiani e </a:t>
            </a:r>
            <a:r>
              <a:rPr lang="it-IT" dirty="0" smtClean="0"/>
              <a:t>stranieri) in </a:t>
            </a:r>
            <a:r>
              <a:rPr lang="it-IT" dirty="0"/>
              <a:t>cui sono stati riversati i dati del vecchio albo, che </a:t>
            </a:r>
            <a:r>
              <a:rPr lang="it-IT" dirty="0" err="1"/>
              <a:t>pero'</a:t>
            </a:r>
            <a:r>
              <a:rPr lang="it-IT" dirty="0"/>
              <a:t> devono essere confermati.</a:t>
            </a:r>
          </a:p>
          <a:p>
            <a:r>
              <a:rPr lang="it-IT" dirty="0" smtClean="0"/>
              <a:t>Alcuni colleghi tecnologi hanno provato </a:t>
            </a:r>
            <a:r>
              <a:rPr lang="it-IT" dirty="0"/>
              <a:t>a farlo e, dopo avere aggiornato i </a:t>
            </a:r>
            <a:r>
              <a:rPr lang="it-IT" dirty="0" smtClean="0"/>
              <a:t>propri </a:t>
            </a:r>
            <a:r>
              <a:rPr lang="it-IT" dirty="0"/>
              <a:t>dati, </a:t>
            </a:r>
            <a:r>
              <a:rPr lang="it-IT" dirty="0" smtClean="0"/>
              <a:t>gli </a:t>
            </a:r>
            <a:r>
              <a:rPr lang="it-IT" dirty="0" err="1"/>
              <a:t>e'</a:t>
            </a:r>
            <a:r>
              <a:rPr lang="it-IT" dirty="0"/>
              <a:t> comparso il messaggio che non </a:t>
            </a:r>
            <a:r>
              <a:rPr lang="it-IT" dirty="0" smtClean="0"/>
              <a:t>possono </a:t>
            </a:r>
            <a:r>
              <a:rPr lang="it-IT" dirty="0"/>
              <a:t>essere </a:t>
            </a:r>
            <a:r>
              <a:rPr lang="it-IT" dirty="0" smtClean="0"/>
              <a:t>inclusi </a:t>
            </a:r>
            <a:r>
              <a:rPr lang="it-IT" dirty="0" err="1"/>
              <a:t>perche</a:t>
            </a:r>
            <a:r>
              <a:rPr lang="it-IT" dirty="0"/>
              <a:t>'  non </a:t>
            </a:r>
            <a:r>
              <a:rPr lang="it-IT" dirty="0" smtClean="0"/>
              <a:t>rispettano </a:t>
            </a:r>
            <a:r>
              <a:rPr lang="it-IT" dirty="0"/>
              <a:t>l'art. 5 del regolamento. In effetti </a:t>
            </a:r>
            <a:r>
              <a:rPr lang="it-IT" dirty="0" err="1"/>
              <a:t>e'</a:t>
            </a:r>
            <a:r>
              <a:rPr lang="it-IT" dirty="0"/>
              <a:t> vero' </a:t>
            </a:r>
            <a:r>
              <a:rPr lang="it-IT" dirty="0" err="1"/>
              <a:t>perche</a:t>
            </a:r>
            <a:r>
              <a:rPr lang="it-IT" dirty="0"/>
              <a:t>' quando viene  chiesta la qualifica posseduta i tecnologi non sono proprio contemplati, mentre ci sono i ricercatori e i professori. L'unica </a:t>
            </a:r>
            <a:r>
              <a:rPr lang="it-IT" dirty="0" err="1" smtClean="0"/>
              <a:t>possibilita'e</a:t>
            </a:r>
            <a:r>
              <a:rPr lang="it-IT" dirty="0"/>
              <a:t>' di </a:t>
            </a:r>
            <a:r>
              <a:rPr lang="it-IT" dirty="0" smtClean="0"/>
              <a:t>dichiararsi </a:t>
            </a:r>
            <a:r>
              <a:rPr lang="it-IT" dirty="0"/>
              <a:t>"</a:t>
            </a:r>
            <a:r>
              <a:rPr lang="it-IT" dirty="0" smtClean="0"/>
              <a:t>Esperti", </a:t>
            </a:r>
            <a:r>
              <a:rPr lang="it-IT" dirty="0"/>
              <a:t>ma questo comporta automaticamente l'esclusione dall'albo, almeno per la ricerca di base</a:t>
            </a:r>
          </a:p>
          <a:p>
            <a:r>
              <a:rPr lang="en-US" dirty="0" err="1" smtClean="0"/>
              <a:t>Altre</a:t>
            </a:r>
            <a:r>
              <a:rPr lang="en-US" dirty="0" smtClean="0"/>
              <a:t> </a:t>
            </a:r>
            <a:r>
              <a:rPr lang="en-US" dirty="0" err="1" smtClean="0"/>
              <a:t>esperienze</a:t>
            </a:r>
            <a:r>
              <a:rPr lang="en-US" dirty="0" smtClean="0"/>
              <a:t>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6240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5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Benvenuti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Mariaelena</a:t>
            </a:r>
            <a:r>
              <a:rPr lang="en-US" dirty="0" smtClean="0"/>
              <a:t> </a:t>
            </a:r>
            <a:r>
              <a:rPr lang="en-US" dirty="0" err="1" smtClean="0"/>
              <a:t>Fedi</a:t>
            </a:r>
            <a:r>
              <a:rPr lang="en-US" dirty="0" smtClean="0"/>
              <a:t> – </a:t>
            </a:r>
            <a:r>
              <a:rPr lang="en-US" dirty="0" err="1" smtClean="0"/>
              <a:t>rapp</a:t>
            </a:r>
            <a:r>
              <a:rPr lang="en-US" dirty="0" smtClean="0"/>
              <a:t>. </a:t>
            </a:r>
            <a:r>
              <a:rPr lang="en-US" dirty="0" err="1" smtClean="0"/>
              <a:t>Tecnologi</a:t>
            </a:r>
            <a:r>
              <a:rPr lang="en-US" dirty="0" smtClean="0"/>
              <a:t> Firenze</a:t>
            </a:r>
          </a:p>
          <a:p>
            <a:r>
              <a:rPr lang="en-US" dirty="0" smtClean="0"/>
              <a:t>Franco </a:t>
            </a:r>
            <a:r>
              <a:rPr lang="en-US" dirty="0" err="1" smtClean="0"/>
              <a:t>Spinella</a:t>
            </a:r>
            <a:r>
              <a:rPr lang="en-US" dirty="0" smtClean="0"/>
              <a:t> – </a:t>
            </a:r>
            <a:r>
              <a:rPr lang="en-US" dirty="0" err="1" smtClean="0"/>
              <a:t>rapp</a:t>
            </a:r>
            <a:r>
              <a:rPr lang="en-US" dirty="0" smtClean="0"/>
              <a:t>. </a:t>
            </a:r>
            <a:r>
              <a:rPr lang="en-US" dirty="0" err="1" smtClean="0"/>
              <a:t>Tecnologi</a:t>
            </a:r>
            <a:r>
              <a:rPr lang="en-US" dirty="0" smtClean="0"/>
              <a:t> Pisa</a:t>
            </a:r>
          </a:p>
          <a:p>
            <a:r>
              <a:rPr lang="en-US" smtClean="0"/>
              <a:t>Davide </a:t>
            </a:r>
            <a:r>
              <a:rPr lang="en-US" dirty="0" err="1" smtClean="0"/>
              <a:t>Marras</a:t>
            </a:r>
            <a:r>
              <a:rPr lang="en-US" dirty="0" smtClean="0"/>
              <a:t> – </a:t>
            </a:r>
            <a:r>
              <a:rPr lang="en-US" dirty="0" err="1" smtClean="0"/>
              <a:t>rapp</a:t>
            </a:r>
            <a:r>
              <a:rPr lang="en-US" dirty="0" smtClean="0"/>
              <a:t>. TTA Cagliari</a:t>
            </a:r>
          </a:p>
        </p:txBody>
      </p:sp>
    </p:spTree>
    <p:extLst>
      <p:ext uri="{BB962C8B-B14F-4D97-AF65-F5344CB8AC3E}">
        <p14:creationId xmlns:p14="http://schemas.microsoft.com/office/powerpoint/2010/main" val="206353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Telelavoro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Circolare</a:t>
            </a:r>
            <a:r>
              <a:rPr lang="en-US" dirty="0" smtClean="0"/>
              <a:t> 5903 del 1 </a:t>
            </a:r>
            <a:r>
              <a:rPr lang="en-US" dirty="0" err="1" smtClean="0"/>
              <a:t>settembre</a:t>
            </a:r>
            <a:r>
              <a:rPr lang="en-US" dirty="0" smtClean="0"/>
              <a:t>  </a:t>
            </a:r>
            <a:r>
              <a:rPr lang="en-US" dirty="0" err="1" smtClean="0"/>
              <a:t>dà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via </a:t>
            </a:r>
            <a:r>
              <a:rPr lang="en-US" dirty="0" err="1" smtClean="0"/>
              <a:t>all’istituto</a:t>
            </a:r>
            <a:r>
              <a:rPr lang="en-US" dirty="0" smtClean="0"/>
              <a:t> del </a:t>
            </a:r>
            <a:r>
              <a:rPr lang="en-US" dirty="0" err="1" smtClean="0"/>
              <a:t>telelavoro</a:t>
            </a:r>
            <a:r>
              <a:rPr lang="en-US" dirty="0" smtClean="0"/>
              <a:t> </a:t>
            </a:r>
            <a:r>
              <a:rPr lang="en-US" dirty="0" err="1" smtClean="0"/>
              <a:t>approvato</a:t>
            </a:r>
            <a:r>
              <a:rPr lang="en-US" dirty="0" smtClean="0"/>
              <a:t> dalla </a:t>
            </a:r>
            <a:r>
              <a:rPr lang="en-US" dirty="0" err="1" smtClean="0"/>
              <a:t>delibera</a:t>
            </a:r>
            <a:r>
              <a:rPr lang="en-US" dirty="0" smtClean="0"/>
              <a:t> 13734 del 29 </a:t>
            </a:r>
            <a:r>
              <a:rPr lang="en-US" dirty="0" err="1" smtClean="0"/>
              <a:t>maggio</a:t>
            </a:r>
            <a:r>
              <a:rPr lang="en-US" dirty="0" smtClean="0"/>
              <a:t> 2015;</a:t>
            </a:r>
          </a:p>
          <a:p>
            <a:r>
              <a:rPr lang="en-US" dirty="0" err="1" smtClean="0"/>
              <a:t>Disposizione</a:t>
            </a:r>
            <a:r>
              <a:rPr lang="en-US" dirty="0" smtClean="0"/>
              <a:t> del Presidente 17755 del 25 </a:t>
            </a:r>
            <a:r>
              <a:rPr lang="en-US" dirty="0" err="1" smtClean="0"/>
              <a:t>novembre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nomima</a:t>
            </a:r>
            <a:r>
              <a:rPr lang="en-US" dirty="0" smtClean="0"/>
              <a:t> la </a:t>
            </a:r>
            <a:r>
              <a:rPr lang="en-US" dirty="0" err="1" smtClean="0"/>
              <a:t>commissione</a:t>
            </a:r>
            <a:r>
              <a:rPr lang="en-US" dirty="0" smtClean="0"/>
              <a:t> 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telelavoro</a:t>
            </a:r>
            <a:r>
              <a:rPr lang="en-US" dirty="0" smtClean="0"/>
              <a:t>; </a:t>
            </a:r>
            <a:r>
              <a:rPr lang="en-US" dirty="0" err="1" smtClean="0"/>
              <a:t>componenti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Chiara Meroni (Presidente – MI)</a:t>
            </a:r>
          </a:p>
          <a:p>
            <a:pPr lvl="1"/>
            <a:r>
              <a:rPr lang="en-US" dirty="0" smtClean="0"/>
              <a:t>Antonio Passeri (RM3)</a:t>
            </a:r>
          </a:p>
          <a:p>
            <a:pPr lvl="1"/>
            <a:r>
              <a:rPr lang="en-US" dirty="0" smtClean="0"/>
              <a:t>Roberto Gomezel (TS)</a:t>
            </a:r>
          </a:p>
          <a:p>
            <a:pPr lvl="1"/>
            <a:r>
              <a:rPr lang="en-US" dirty="0" smtClean="0"/>
              <a:t>Marino Nicoletto (PD)</a:t>
            </a:r>
          </a:p>
          <a:p>
            <a:pPr lvl="1"/>
            <a:r>
              <a:rPr lang="en-US" dirty="0" smtClean="0"/>
              <a:t>Emanuela Righi (AC)</a:t>
            </a:r>
          </a:p>
          <a:p>
            <a:pPr lvl="1"/>
            <a:r>
              <a:rPr lang="en-US" dirty="0" smtClean="0"/>
              <a:t>Tiziana Ciucci (AC)</a:t>
            </a:r>
          </a:p>
          <a:p>
            <a:pPr lvl="1"/>
            <a:endParaRPr lang="en-US" dirty="0"/>
          </a:p>
          <a:p>
            <a:pPr marL="393192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967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Iniziativa</a:t>
            </a:r>
            <a:r>
              <a:rPr lang="en-US" dirty="0" smtClean="0"/>
              <a:t> per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figli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colleghe</a:t>
            </a:r>
            <a:r>
              <a:rPr lang="en-US" dirty="0" smtClean="0"/>
              <a:t> di Pisa e Lecce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Disposizione</a:t>
            </a:r>
            <a:r>
              <a:rPr lang="en-US" dirty="0" smtClean="0"/>
              <a:t> di </a:t>
            </a:r>
            <a:r>
              <a:rPr lang="en-US" dirty="0" err="1" smtClean="0"/>
              <a:t>chiusura</a:t>
            </a:r>
            <a:r>
              <a:rPr lang="en-US" dirty="0" smtClean="0"/>
              <a:t> del </a:t>
            </a:r>
            <a:r>
              <a:rPr lang="en-US" dirty="0" err="1" smtClean="0"/>
              <a:t>conto</a:t>
            </a:r>
            <a:r>
              <a:rPr lang="en-US" dirty="0" smtClean="0"/>
              <a:t> </a:t>
            </a:r>
            <a:r>
              <a:rPr lang="en-US" dirty="0" err="1" smtClean="0"/>
              <a:t>temporaneo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Unicredit</a:t>
            </a:r>
            <a:r>
              <a:rPr lang="en-US" dirty="0" smtClean="0"/>
              <a:t> con IBAN:</a:t>
            </a:r>
          </a:p>
          <a:p>
            <a:pPr lvl="1"/>
            <a:r>
              <a:rPr lang="en-US" dirty="0"/>
              <a:t> IT 71 F 02008 02239 </a:t>
            </a:r>
            <a:r>
              <a:rPr lang="en-US" dirty="0" smtClean="0"/>
              <a:t>000103923780</a:t>
            </a:r>
          </a:p>
          <a:p>
            <a:r>
              <a:rPr lang="en-US" dirty="0" err="1" smtClean="0"/>
              <a:t>Ordinato</a:t>
            </a:r>
            <a:r>
              <a:rPr lang="en-US" dirty="0" smtClean="0"/>
              <a:t> </a:t>
            </a:r>
            <a:r>
              <a:rPr lang="en-US" dirty="0" smtClean="0">
                <a:hlinkClick r:id="rId2" action="ppaction://hlinkfile"/>
              </a:rPr>
              <a:t>bonifico</a:t>
            </a:r>
            <a:r>
              <a:rPr lang="en-US" dirty="0" smtClean="0"/>
              <a:t> </a:t>
            </a:r>
            <a:r>
              <a:rPr lang="en-US" dirty="0" err="1" smtClean="0"/>
              <a:t>equamente</a:t>
            </a:r>
            <a:r>
              <a:rPr lang="en-US" dirty="0" smtClean="0"/>
              <a:t> </a:t>
            </a:r>
            <a:r>
              <a:rPr lang="en-US" dirty="0" err="1" smtClean="0"/>
              <a:t>diviso</a:t>
            </a:r>
            <a:r>
              <a:rPr lang="en-US" dirty="0" smtClean="0"/>
              <a:t> (7094,22 euro)  per due </a:t>
            </a:r>
            <a:r>
              <a:rPr lang="en-US" dirty="0" err="1" smtClean="0"/>
              <a:t>iniziative</a:t>
            </a:r>
            <a:r>
              <a:rPr lang="en-US" dirty="0" smtClean="0"/>
              <a:t>:</a:t>
            </a:r>
          </a:p>
          <a:p>
            <a:pPr lvl="1"/>
            <a:r>
              <a:rPr lang="it-IT" dirty="0" smtClean="0"/>
              <a:t>Associazione </a:t>
            </a:r>
            <a:r>
              <a:rPr lang="it-IT" dirty="0" err="1" smtClean="0"/>
              <a:t>ACeSM</a:t>
            </a:r>
            <a:r>
              <a:rPr lang="it-IT" dirty="0" smtClean="0"/>
              <a:t> in memoria di Lavinia</a:t>
            </a:r>
          </a:p>
          <a:p>
            <a:pPr lvl="1"/>
            <a:r>
              <a:rPr lang="it-IT" dirty="0" smtClean="0"/>
              <a:t>Promozione di una </a:t>
            </a:r>
            <a:r>
              <a:rPr lang="it-IT" dirty="0"/>
              <a:t>campagna di sensibilizzazione di "Primo Soccorso" nei luoghi affollati e maggior conoscenza delle patologie </a:t>
            </a:r>
            <a:r>
              <a:rPr lang="it-IT" dirty="0" smtClean="0"/>
              <a:t>cardiovascolari in memoria di Lorenzo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7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Gruppi</a:t>
            </a:r>
            <a:r>
              <a:rPr lang="en-US" dirty="0" smtClean="0"/>
              <a:t> di </a:t>
            </a:r>
            <a:r>
              <a:rPr lang="en-US" dirty="0" err="1" smtClean="0"/>
              <a:t>lavoro</a:t>
            </a:r>
            <a:r>
              <a:rPr lang="en-US" dirty="0" smtClean="0"/>
              <a:t> CD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Riforma </a:t>
            </a:r>
            <a:r>
              <a:rPr lang="it-IT" b="1" dirty="0" smtClean="0"/>
              <a:t>Statuto</a:t>
            </a:r>
            <a:r>
              <a:rPr lang="it-IT" dirty="0"/>
              <a:t>: Mando’ (coordinatore), Bettoni, Diemoz, Meroni, Gomezel e Passeri. </a:t>
            </a:r>
            <a:r>
              <a:rPr lang="it-IT" dirty="0" smtClean="0"/>
              <a:t>Supervisione: Masiero </a:t>
            </a:r>
          </a:p>
          <a:p>
            <a:r>
              <a:rPr lang="it-IT" b="1" dirty="0" smtClean="0"/>
              <a:t>Disciplinare </a:t>
            </a:r>
            <a:r>
              <a:rPr lang="it-IT" b="1" dirty="0"/>
              <a:t>concorsi</a:t>
            </a:r>
            <a:r>
              <a:rPr lang="it-IT" dirty="0"/>
              <a:t>: Cuttone, Diemoz, Ragazzi, </a:t>
            </a:r>
            <a:r>
              <a:rPr lang="it-IT" dirty="0" smtClean="0"/>
              <a:t>Valente</a:t>
            </a:r>
            <a:r>
              <a:rPr lang="it-IT" dirty="0"/>
              <a:t>, Gomezel e Zoccoli, </a:t>
            </a:r>
            <a:r>
              <a:rPr lang="it-IT" dirty="0" smtClean="0"/>
              <a:t>Carletti</a:t>
            </a:r>
          </a:p>
          <a:p>
            <a:r>
              <a:rPr lang="it-IT" b="1" dirty="0" smtClean="0"/>
              <a:t>Lavoro istruttorio su Gruppi collegati</a:t>
            </a:r>
            <a:r>
              <a:rPr lang="it-IT" dirty="0"/>
              <a:t>: Falciano come componente di GE e </a:t>
            </a:r>
            <a:r>
              <a:rPr lang="it-IT" dirty="0" smtClean="0"/>
              <a:t>poi Grassi</a:t>
            </a:r>
            <a:r>
              <a:rPr lang="it-IT" dirty="0"/>
              <a:t>, Bruni e Dalla </a:t>
            </a:r>
            <a:r>
              <a:rPr lang="it-IT" dirty="0" smtClean="0"/>
              <a:t>Torre</a:t>
            </a:r>
          </a:p>
        </p:txBody>
      </p:sp>
    </p:spTree>
    <p:extLst>
      <p:ext uri="{BB962C8B-B14F-4D97-AF65-F5344CB8AC3E}">
        <p14:creationId xmlns:p14="http://schemas.microsoft.com/office/powerpoint/2010/main" val="73636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Elezioni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Bologna</a:t>
            </a:r>
            <a:r>
              <a:rPr lang="en-US" dirty="0" smtClean="0"/>
              <a:t>: </a:t>
            </a:r>
            <a:r>
              <a:rPr lang="en-US" dirty="0" err="1" smtClean="0"/>
              <a:t>GrazianoBruni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Lecce</a:t>
            </a:r>
            <a:r>
              <a:rPr lang="en-US" dirty="0" smtClean="0"/>
              <a:t>: Fabio </a:t>
            </a:r>
            <a:r>
              <a:rPr lang="en-US" dirty="0" err="1" smtClean="0"/>
              <a:t>Bossi</a:t>
            </a:r>
            <a:endParaRPr lang="en-US" dirty="0" smtClean="0"/>
          </a:p>
          <a:p>
            <a:r>
              <a:rPr lang="en-US" b="1" dirty="0" smtClean="0"/>
              <a:t>Trieste</a:t>
            </a:r>
            <a:r>
              <a:rPr lang="en-US" dirty="0" smtClean="0"/>
              <a:t>: Rinaldo Rui</a:t>
            </a:r>
          </a:p>
          <a:p>
            <a:endParaRPr lang="en-US" dirty="0"/>
          </a:p>
          <a:p>
            <a:r>
              <a:rPr lang="en-US" b="1" dirty="0" err="1" smtClean="0"/>
              <a:t>Giunta</a:t>
            </a:r>
            <a:r>
              <a:rPr lang="en-US" b="1" dirty="0" smtClean="0"/>
              <a:t> </a:t>
            </a:r>
            <a:r>
              <a:rPr lang="en-US" b="1" dirty="0" err="1" smtClean="0"/>
              <a:t>Esecutiva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Riconfermati</a:t>
            </a:r>
            <a:r>
              <a:rPr lang="en-US" dirty="0" smtClean="0"/>
              <a:t> Speranza Falciano e Antonio Zoccoli</a:t>
            </a:r>
          </a:p>
          <a:p>
            <a:pPr lvl="1"/>
            <a:r>
              <a:rPr lang="en-US" dirty="0" err="1" smtClean="0"/>
              <a:t>Eletti</a:t>
            </a:r>
            <a:r>
              <a:rPr lang="en-US" dirty="0" smtClean="0"/>
              <a:t> </a:t>
            </a:r>
            <a:r>
              <a:rPr lang="en-US" dirty="0" err="1" smtClean="0"/>
              <a:t>vicepresidenti</a:t>
            </a:r>
            <a:r>
              <a:rPr lang="en-US" dirty="0" smtClean="0"/>
              <a:t>: Antonio Masiero e Speranza Falciano</a:t>
            </a:r>
          </a:p>
          <a:p>
            <a:endParaRPr lang="en-US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224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Formazione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Piano </a:t>
            </a:r>
            <a:r>
              <a:rPr lang="en-US" dirty="0" err="1" smtClean="0"/>
              <a:t>formativo</a:t>
            </a:r>
            <a:r>
              <a:rPr lang="en-US" dirty="0" smtClean="0"/>
              <a:t> in </a:t>
            </a:r>
            <a:r>
              <a:rPr lang="en-US" dirty="0" err="1" smtClean="0"/>
              <a:t>approvazione</a:t>
            </a:r>
            <a:endParaRPr lang="en-US" dirty="0" smtClean="0"/>
          </a:p>
          <a:p>
            <a:r>
              <a:rPr lang="en-US" dirty="0" err="1" smtClean="0"/>
              <a:t>Discussione</a:t>
            </a:r>
            <a:r>
              <a:rPr lang="en-US" dirty="0" smtClean="0"/>
              <a:t> 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ridefinizione</a:t>
            </a:r>
            <a:r>
              <a:rPr lang="en-US" dirty="0" smtClean="0"/>
              <a:t> </a:t>
            </a:r>
            <a:r>
              <a:rPr lang="en-US" dirty="0" err="1" smtClean="0"/>
              <a:t>ruolo</a:t>
            </a:r>
            <a:r>
              <a:rPr lang="en-US" dirty="0" smtClean="0"/>
              <a:t> dei </a:t>
            </a:r>
            <a:r>
              <a:rPr lang="en-US" dirty="0" err="1" smtClean="0"/>
              <a:t>referenti</a:t>
            </a:r>
            <a:endParaRPr lang="en-US" dirty="0" smtClean="0"/>
          </a:p>
          <a:p>
            <a:r>
              <a:rPr lang="en-US" dirty="0" smtClean="0"/>
              <a:t>Si </a:t>
            </a:r>
            <a:r>
              <a:rPr lang="en-US" dirty="0" err="1" smtClean="0"/>
              <a:t>prevede</a:t>
            </a:r>
            <a:r>
              <a:rPr lang="en-US" dirty="0" smtClean="0"/>
              <a:t> </a:t>
            </a:r>
            <a:r>
              <a:rPr lang="en-US" dirty="0" err="1" smtClean="0"/>
              <a:t>estensione</a:t>
            </a:r>
            <a:r>
              <a:rPr lang="en-US" dirty="0" smtClean="0"/>
              <a:t> del </a:t>
            </a:r>
            <a:r>
              <a:rPr lang="en-US" dirty="0" err="1" smtClean="0"/>
              <a:t>corso</a:t>
            </a:r>
            <a:r>
              <a:rPr lang="en-US" dirty="0" smtClean="0"/>
              <a:t> di management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nuovi</a:t>
            </a:r>
            <a:r>
              <a:rPr lang="en-US" dirty="0" smtClean="0"/>
              <a:t> </a:t>
            </a:r>
            <a:r>
              <a:rPr lang="en-US" dirty="0" err="1" smtClean="0"/>
              <a:t>direttori</a:t>
            </a:r>
            <a:endParaRPr lang="en-US" dirty="0" smtClean="0"/>
          </a:p>
          <a:p>
            <a:r>
              <a:rPr lang="en-US" dirty="0" smtClean="0"/>
              <a:t>Si </a:t>
            </a:r>
            <a:r>
              <a:rPr lang="en-US" dirty="0" err="1" smtClean="0"/>
              <a:t>definiranno</a:t>
            </a:r>
            <a:r>
              <a:rPr lang="en-US" dirty="0" smtClean="0"/>
              <a:t> </a:t>
            </a:r>
            <a:r>
              <a:rPr lang="en-US" dirty="0" err="1" smtClean="0"/>
              <a:t>programmi</a:t>
            </a:r>
            <a:r>
              <a:rPr lang="en-US" dirty="0" smtClean="0"/>
              <a:t> di </a:t>
            </a:r>
            <a:r>
              <a:rPr lang="en-US" dirty="0" err="1" smtClean="0"/>
              <a:t>formazione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gestione </a:t>
            </a:r>
            <a:r>
              <a:rPr lang="en-US" dirty="0" err="1" smtClean="0"/>
              <a:t>risorse</a:t>
            </a:r>
            <a:r>
              <a:rPr lang="en-US" dirty="0" smtClean="0"/>
              <a:t> </a:t>
            </a:r>
            <a:r>
              <a:rPr lang="en-US" dirty="0" err="1" smtClean="0"/>
              <a:t>umane</a:t>
            </a:r>
            <a:r>
              <a:rPr lang="en-US" dirty="0" smtClean="0"/>
              <a:t> e </a:t>
            </a:r>
            <a:r>
              <a:rPr lang="en-US" dirty="0" err="1" smtClean="0"/>
              <a:t>comunicazione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Personale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coordina</a:t>
            </a:r>
            <a:r>
              <a:rPr lang="en-US" dirty="0" smtClean="0"/>
              <a:t> </a:t>
            </a:r>
            <a:r>
              <a:rPr lang="en-US" dirty="0" err="1" smtClean="0"/>
              <a:t>gruppi</a:t>
            </a:r>
            <a:r>
              <a:rPr lang="en-US" dirty="0" smtClean="0"/>
              <a:t> </a:t>
            </a:r>
            <a:r>
              <a:rPr lang="en-US" dirty="0" err="1" smtClean="0"/>
              <a:t>sperimentali</a:t>
            </a:r>
            <a:r>
              <a:rPr lang="en-US" dirty="0" smtClean="0"/>
              <a:t> e servizi</a:t>
            </a:r>
          </a:p>
          <a:p>
            <a:r>
              <a:rPr lang="en-US" dirty="0" err="1" smtClean="0"/>
              <a:t>Approvato</a:t>
            </a:r>
            <a:r>
              <a:rPr lang="en-US" dirty="0" smtClean="0"/>
              <a:t> </a:t>
            </a:r>
            <a:r>
              <a:rPr lang="en-US" dirty="0" err="1" smtClean="0"/>
              <a:t>corso</a:t>
            </a:r>
            <a:r>
              <a:rPr lang="en-US" dirty="0" smtClean="0"/>
              <a:t> base per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rappresentanti</a:t>
            </a:r>
            <a:r>
              <a:rPr lang="en-US" dirty="0" smtClean="0"/>
              <a:t> (</a:t>
            </a:r>
            <a:r>
              <a:rPr lang="en-US" dirty="0" err="1" smtClean="0"/>
              <a:t>maggiori</a:t>
            </a:r>
            <a:r>
              <a:rPr lang="en-US" dirty="0" smtClean="0"/>
              <a:t> </a:t>
            </a:r>
            <a:r>
              <a:rPr lang="en-US" dirty="0" err="1" smtClean="0"/>
              <a:t>dettagli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presentazione</a:t>
            </a:r>
            <a:r>
              <a:rPr lang="en-US" dirty="0" smtClean="0"/>
              <a:t> del GL </a:t>
            </a:r>
            <a:r>
              <a:rPr lang="en-US" dirty="0" err="1" smtClean="0"/>
              <a:t>corso</a:t>
            </a:r>
            <a:r>
              <a:rPr lang="en-US" dirty="0"/>
              <a:t> </a:t>
            </a:r>
            <a:r>
              <a:rPr lang="en-US" dirty="0" err="1" smtClean="0"/>
              <a:t>rapp</a:t>
            </a:r>
            <a:r>
              <a:rPr lang="en-US" dirty="0" smtClean="0"/>
              <a:t>.)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066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Legge</a:t>
            </a:r>
            <a:r>
              <a:rPr lang="en-US" dirty="0" smtClean="0"/>
              <a:t> </a:t>
            </a:r>
            <a:r>
              <a:rPr lang="en-US" dirty="0" err="1" smtClean="0"/>
              <a:t>stabilita</a:t>
            </a:r>
            <a:r>
              <a:rPr lang="en-US" dirty="0" smtClean="0"/>
              <a:t>’ 2016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Orientamenti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Al </a:t>
            </a:r>
            <a:r>
              <a:rPr lang="en-US" dirty="0" err="1" smtClean="0"/>
              <a:t>momento</a:t>
            </a:r>
            <a:r>
              <a:rPr lang="en-US" dirty="0" smtClean="0"/>
              <a:t> </a:t>
            </a:r>
            <a:r>
              <a:rPr lang="en-US" dirty="0" err="1" smtClean="0"/>
              <a:t>rimane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turnover al 60% per </a:t>
            </a:r>
            <a:r>
              <a:rPr lang="en-US" dirty="0" err="1" smtClean="0"/>
              <a:t>ricercatori</a:t>
            </a:r>
            <a:r>
              <a:rPr lang="en-US" dirty="0" smtClean="0"/>
              <a:t> e </a:t>
            </a:r>
            <a:r>
              <a:rPr lang="en-US" dirty="0" err="1" smtClean="0"/>
              <a:t>tecnologi</a:t>
            </a:r>
            <a:endParaRPr lang="en-US" dirty="0" smtClean="0"/>
          </a:p>
          <a:p>
            <a:pPr lvl="1"/>
            <a:r>
              <a:rPr lang="en-US" dirty="0" smtClean="0"/>
              <a:t>25% per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ruoli</a:t>
            </a:r>
            <a:r>
              <a:rPr lang="en-US" dirty="0" smtClean="0"/>
              <a:t> </a:t>
            </a:r>
            <a:r>
              <a:rPr lang="en-US" dirty="0" err="1" smtClean="0"/>
              <a:t>amministrativi</a:t>
            </a:r>
            <a:endParaRPr lang="en-US" dirty="0" smtClean="0"/>
          </a:p>
          <a:p>
            <a:pPr lvl="1"/>
            <a:r>
              <a:rPr lang="en-US" dirty="0" err="1" smtClean="0"/>
              <a:t>Probabile</a:t>
            </a:r>
            <a:r>
              <a:rPr lang="en-US" dirty="0" smtClean="0"/>
              <a:t> </a:t>
            </a:r>
            <a:r>
              <a:rPr lang="en-US" dirty="0" err="1" smtClean="0"/>
              <a:t>aumento</a:t>
            </a:r>
            <a:r>
              <a:rPr lang="en-US" dirty="0" smtClean="0"/>
              <a:t> turnover per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tecnici</a:t>
            </a:r>
            <a:r>
              <a:rPr lang="en-US" dirty="0" smtClean="0"/>
              <a:t>  </a:t>
            </a:r>
            <a:r>
              <a:rPr lang="en-US" dirty="0" err="1" smtClean="0"/>
              <a:t>rispetto</a:t>
            </a:r>
            <a:r>
              <a:rPr lang="en-US" dirty="0" smtClean="0"/>
              <a:t> al 25% </a:t>
            </a:r>
            <a:r>
              <a:rPr lang="en-US" dirty="0" err="1" smtClean="0"/>
              <a:t>previsto</a:t>
            </a:r>
            <a:r>
              <a:rPr lang="en-US" dirty="0" smtClean="0"/>
              <a:t> </a:t>
            </a:r>
            <a:r>
              <a:rPr lang="en-US" dirty="0" err="1" smtClean="0"/>
              <a:t>inizialmente</a:t>
            </a:r>
            <a:endParaRPr lang="en-US" dirty="0" smtClean="0"/>
          </a:p>
          <a:p>
            <a:r>
              <a:rPr lang="en-US" dirty="0" err="1" smtClean="0"/>
              <a:t>Comunque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attende</a:t>
            </a:r>
            <a:r>
              <a:rPr lang="en-US" dirty="0" smtClean="0"/>
              <a:t> la </a:t>
            </a:r>
            <a:r>
              <a:rPr lang="en-US" dirty="0" err="1" smtClean="0"/>
              <a:t>formulazione</a:t>
            </a:r>
            <a:r>
              <a:rPr lang="en-US" dirty="0" smtClean="0"/>
              <a:t> finale </a:t>
            </a:r>
            <a:r>
              <a:rPr lang="en-US" dirty="0" err="1" smtClean="0"/>
              <a:t>approvata</a:t>
            </a:r>
            <a:endParaRPr lang="en-US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0200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 </a:t>
            </a:r>
            <a:r>
              <a:rPr lang="en-US" dirty="0" err="1" smtClean="0"/>
              <a:t>Ministeri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Bozza di riordino del CNR in mano del Ministero e in questo riordino compaiono anche altri enti di </a:t>
            </a:r>
            <a:r>
              <a:rPr lang="it-IT" dirty="0" smtClean="0"/>
              <a:t>ricerca </a:t>
            </a:r>
          </a:p>
          <a:p>
            <a:r>
              <a:rPr lang="it-IT" dirty="0" smtClean="0"/>
              <a:t>Avviata la ricerca per la nomina del </a:t>
            </a:r>
            <a:r>
              <a:rPr lang="it-IT" dirty="0"/>
              <a:t>Presidente del </a:t>
            </a:r>
            <a:r>
              <a:rPr lang="it-IT" dirty="0" smtClean="0"/>
              <a:t>CNR</a:t>
            </a:r>
          </a:p>
          <a:p>
            <a:r>
              <a:rPr lang="it-IT" dirty="0"/>
              <a:t>Per decreto legge sono stati dati soldi all’IIT, 80 </a:t>
            </a:r>
            <a:r>
              <a:rPr lang="it-IT" dirty="0" err="1"/>
              <a:t>Meuro</a:t>
            </a:r>
            <a:r>
              <a:rPr lang="it-IT" dirty="0"/>
              <a:t> a dicembre </a:t>
            </a:r>
            <a:r>
              <a:rPr lang="it-IT" dirty="0" smtClean="0"/>
              <a:t>2015</a:t>
            </a:r>
          </a:p>
          <a:p>
            <a:r>
              <a:rPr lang="it-IT" dirty="0"/>
              <a:t>Decreto sulle chiamate dirette (1.5 </a:t>
            </a:r>
            <a:r>
              <a:rPr lang="it-IT" dirty="0" err="1"/>
              <a:t>Meuro</a:t>
            </a:r>
            <a:r>
              <a:rPr lang="it-IT" dirty="0"/>
              <a:t> – circa 20 </a:t>
            </a:r>
            <a:r>
              <a:rPr lang="it-IT" dirty="0" smtClean="0"/>
              <a:t>chiamate possibili)</a:t>
            </a:r>
          </a:p>
          <a:p>
            <a:r>
              <a:rPr lang="it-IT" dirty="0" smtClean="0"/>
              <a:t>Per nuovi ricercatori previsti 9.5Meuro</a:t>
            </a:r>
            <a:r>
              <a:rPr lang="it-IT" dirty="0"/>
              <a:t>; qui la partita è quanti riusciamo ad averci noi; partita molto aggressiva. </a:t>
            </a:r>
            <a:endParaRPr lang="it-IT" dirty="0" smtClean="0"/>
          </a:p>
          <a:p>
            <a:r>
              <a:rPr lang="it-IT" dirty="0"/>
              <a:t>È stato esaminato il </a:t>
            </a:r>
            <a:r>
              <a:rPr lang="it-IT" dirty="0" smtClean="0"/>
              <a:t>progetto </a:t>
            </a:r>
            <a:r>
              <a:rPr lang="it-IT" dirty="0" err="1" smtClean="0"/>
              <a:t>Carbosulcis</a:t>
            </a:r>
            <a:r>
              <a:rPr lang="it-IT" dirty="0" smtClean="0"/>
              <a:t> </a:t>
            </a:r>
            <a:r>
              <a:rPr lang="it-IT" dirty="0"/>
              <a:t>per la produzione di Argon-40 per </a:t>
            </a:r>
            <a:r>
              <a:rPr lang="it-IT" dirty="0" smtClean="0"/>
              <a:t>DARKSIDE da </a:t>
            </a:r>
            <a:r>
              <a:rPr lang="it-IT" dirty="0"/>
              <a:t>MEF e apprezzato, ma va creata una company. Quindi si lavora in questa direzione</a:t>
            </a:r>
          </a:p>
        </p:txBody>
      </p:sp>
    </p:spTree>
    <p:extLst>
      <p:ext uri="{BB962C8B-B14F-4D97-AF65-F5344CB8AC3E}">
        <p14:creationId xmlns:p14="http://schemas.microsoft.com/office/powerpoint/2010/main" val="326683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176</TotalTime>
  <Words>1045</Words>
  <Application>Microsoft Office PowerPoint</Application>
  <PresentationFormat>On-screen Show (4:3)</PresentationFormat>
  <Paragraphs>87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Comunicazioni</vt:lpstr>
      <vt:lpstr>Benvenuti</vt:lpstr>
      <vt:lpstr>Telelavoro</vt:lpstr>
      <vt:lpstr>Iniziativa per i figli delle colleghe di Pisa e Lecce</vt:lpstr>
      <vt:lpstr>Gruppi di lavoro CD</vt:lpstr>
      <vt:lpstr>Elezioni</vt:lpstr>
      <vt:lpstr>Formazione</vt:lpstr>
      <vt:lpstr>Legge stabilita’ 2016</vt:lpstr>
      <vt:lpstr>News Ministeri</vt:lpstr>
      <vt:lpstr>Provvedimenti organizzativi</vt:lpstr>
      <vt:lpstr>Tempi determinati in scadenza il 31-12-2016</vt:lpstr>
      <vt:lpstr>Proposta ricercatori per concorsi</vt:lpstr>
      <vt:lpstr>Proposta richiesta di dati per analisi dei concorsi per passaggi di livello per ricercatori e tecnologi (da discutere con rappr. Nazionali TTA e Ric) </vt:lpstr>
      <vt:lpstr>Ulteriore proposta CUG</vt:lpstr>
      <vt:lpstr>Albo REPRISE</vt:lpstr>
      <vt:lpstr>PowerPoint Presentation</vt:lpstr>
    </vt:vector>
  </TitlesOfParts>
  <Company>Sezione di Trieste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Comunicazioni</dc:title>
  <dc:creator>Roberto Gomezel</dc:creator>
  <cp:lastModifiedBy>Roberto Gomezel</cp:lastModifiedBy>
  <cp:revision>66</cp:revision>
  <dcterms:created xsi:type="dcterms:W3CDTF">2015-09-22T11:25:38Z</dcterms:created>
  <dcterms:modified xsi:type="dcterms:W3CDTF">2015-12-03T16:31:55Z</dcterms:modified>
</cp:coreProperties>
</file>