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9" autoAdjust="0"/>
  </p:normalViewPr>
  <p:slideViewPr>
    <p:cSldViewPr>
      <p:cViewPr>
        <p:scale>
          <a:sx n="105" d="100"/>
          <a:sy n="105" d="100"/>
        </p:scale>
        <p:origin x="-57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365C-94F3-9746-8D6E-42FDDA40C9BA}" type="datetime1">
              <a:rPr lang="it-IT" smtClean="0"/>
              <a:pPr/>
              <a:t>01/12/2015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F8AE0-EAB9-5348-9131-E2FDEA4A23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932853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A4BA3F4-2DBA-0745-87AF-17C9C58C5726}" type="datetime1">
              <a:rPr lang="it-IT" smtClean="0"/>
              <a:pPr/>
              <a:t>01/12/2015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249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E2D2D2-ACD5-5446-8A71-E1407BA7F67E}" type="datetime2">
              <a:rPr lang="it-IT" smtClean="0"/>
              <a:pPr/>
              <a:t>martedì 1 dicembre 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‹N›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350B4-EF1C-9444-B7EA-6E5088BC3BBD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3427C-93F9-0346-A1F3-3667AB90E549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928884-B9BA-434E-97E7-26D32DAAC585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20739F-FCB7-9142-950C-F188CD8456EF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050D8-859F-CF40-AC6C-1D6CC4B193F4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85A3-0722-1A4D-AA49-E4476FEC6478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21A090-A92C-7649-826F-66259A556CE7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7D291B-E7D5-874F-9B0E-11566B8F93F5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CD8D00-399A-E848-BAA5-E2B3016CAAEB}" type="datetime2">
              <a:rPr lang="it-IT" smtClean="0"/>
              <a:pPr/>
              <a:t>martedì 1 dicembre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6F5B4C-2CF5-3541-AFB4-ADB4486F446B}" type="datetime2">
              <a:rPr lang="it-IT" smtClean="0"/>
              <a:pPr/>
              <a:t>martedì 1 dicembre 2015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‹N›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6B99FABE-FE38-1C4C-B409-99FAE5D503CB}" type="datetime2">
              <a:rPr lang="it-IT" smtClean="0"/>
              <a:pPr/>
              <a:t>martedì 1 dicembre 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829761"/>
          </a:xfrm>
        </p:spPr>
        <p:txBody>
          <a:bodyPr anchor="ctr">
            <a:normAutofit/>
          </a:bodyPr>
          <a:lstStyle/>
          <a:p>
            <a:pPr algn="ctr"/>
            <a:r>
              <a:rPr lang="it-IT" sz="3200" b="1" kern="1200" dirty="0" smtClean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Assemblea Nazionale RPTTA</a:t>
            </a:r>
            <a:br>
              <a:rPr lang="it-IT" sz="3200" b="1" kern="1200" dirty="0" smtClean="0">
                <a:solidFill>
                  <a:schemeClr val="bg2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it-IT" sz="3200" dirty="0" smtClean="0">
                <a:solidFill>
                  <a:schemeClr val="bg2">
                    <a:lumMod val="50000"/>
                  </a:schemeClr>
                </a:solidFill>
              </a:rPr>
              <a:t>Catania 3 dicembre 2015</a:t>
            </a:r>
            <a:endParaRPr lang="it-IT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500" b="1" cap="small" dirty="0"/>
              <a:t>Direzione Affari Contrattuali - Valeria De Nicola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45292C34-3E5E-4BA5-AF54-F1601B144FB0}" type="slidenum">
              <a:rPr lang="en-US" b="1" smtClean="0"/>
              <a:pPr algn="ctr"/>
              <a:t>1</a:t>
            </a:fld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03996"/>
          </a:xfrm>
        </p:spPr>
        <p:txBody>
          <a:bodyPr>
            <a:noAutofit/>
          </a:bodyPr>
          <a:lstStyle/>
          <a:p>
            <a:pPr algn="ctr"/>
            <a:r>
              <a:rPr lang="it-IT" sz="3200" b="1" kern="1200" dirty="0" smtClean="0">
                <a:solidFill>
                  <a:srgbClr val="1FAECD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DIREZIONE AFFARI CONTRATTUALI</a:t>
            </a:r>
            <a:endParaRPr lang="it-IT" sz="3200" dirty="0">
              <a:solidFill>
                <a:srgbClr val="1FAECD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039202"/>
            <a:ext cx="8229600" cy="475199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2000" kern="1200" dirty="0" smtClean="0">
                <a:solidFill>
                  <a:schemeClr val="tx2"/>
                </a:solidFill>
              </a:rPr>
              <a:t>Discip</a:t>
            </a:r>
            <a:r>
              <a:rPr lang="it-IT" sz="2000" dirty="0" smtClean="0">
                <a:solidFill>
                  <a:schemeClr val="tx2"/>
                </a:solidFill>
              </a:rPr>
              <a:t>linare Organizzativo Amministrazione Centrale</a:t>
            </a:r>
          </a:p>
          <a:p>
            <a:pPr marL="109728" indent="0" algn="ctr">
              <a:buNone/>
            </a:pPr>
            <a:r>
              <a:rPr lang="it-IT" sz="1800" dirty="0" smtClean="0">
                <a:solidFill>
                  <a:schemeClr val="tx2"/>
                </a:solidFill>
              </a:rPr>
              <a:t>(GE 10825 del 16.09.2015)</a:t>
            </a:r>
          </a:p>
          <a:p>
            <a:pPr marL="109728" indent="0" algn="ctr">
              <a:buNone/>
            </a:pPr>
            <a:endParaRPr lang="it-IT" sz="2400" dirty="0" smtClean="0">
              <a:solidFill>
                <a:schemeClr val="tx2"/>
              </a:solidFill>
            </a:endParaRPr>
          </a:p>
          <a:p>
            <a:pPr algn="just"/>
            <a:r>
              <a:rPr lang="it-IT" sz="2400" b="1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Art. 9:</a:t>
            </a:r>
          </a:p>
          <a:p>
            <a:pPr marL="365760" lvl="1" indent="0" algn="just">
              <a:buNone/>
            </a:pPr>
            <a:r>
              <a:rPr lang="it-IT" sz="2400" i="1" dirty="0" smtClean="0">
                <a:solidFill>
                  <a:schemeClr val="tx2"/>
                </a:solidFill>
              </a:rPr>
              <a:t>“ La Direzione provvede a tutti gli adempimenti in materia di contratti e procedure relativi agli approvvigionamenti di lavori, servizi e forniture, per i quali sono richieste autorizzazioni centralizzate a livello d’Istituto e coordina la corrispondente attività decentrata; cura, altresì, la redazione del piano pluriennale delle opere pubbliche”</a:t>
            </a:r>
          </a:p>
          <a:p>
            <a:pPr marL="109728" indent="0">
              <a:buNone/>
            </a:pPr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2</a:t>
            </a:fld>
            <a:endParaRPr 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59997"/>
          </a:xfrm>
        </p:spPr>
        <p:txBody>
          <a:bodyPr>
            <a:normAutofit fontScale="90000"/>
          </a:bodyPr>
          <a:lstStyle/>
          <a:p>
            <a:endParaRPr lang="it-IT" sz="18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944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it-IT" sz="2400" dirty="0" smtClean="0"/>
          </a:p>
          <a:p>
            <a:pPr marL="109728" indent="0" algn="just">
              <a:buNone/>
            </a:pPr>
            <a:r>
              <a:rPr lang="it-IT" sz="2800" kern="1200" dirty="0" smtClean="0">
                <a:solidFill>
                  <a:schemeClr val="tx2"/>
                </a:solidFill>
              </a:rPr>
              <a:t>Oltre agli appalti, la Direzione provvede anche a tutti gli adempimenti relativi ad altre tipologie contrattuali (es.: locazioni, comodati, permute, etc.)</a:t>
            </a:r>
            <a:endParaRPr lang="it-IT" sz="2800" i="1" dirty="0" smtClean="0">
              <a:solidFill>
                <a:schemeClr val="tx2"/>
              </a:solidFill>
            </a:endParaRPr>
          </a:p>
          <a:p>
            <a:pPr marL="109728" indent="0">
              <a:buNone/>
            </a:pPr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3</a:t>
            </a:fld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2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533400"/>
            <a:ext cx="8244000" cy="54360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it-IT" sz="2400" kern="1200" dirty="0" smtClean="0">
                <a:solidFill>
                  <a:schemeClr val="tx2"/>
                </a:solidFill>
              </a:rPr>
              <a:t>La Direzione Affari Contrattuali si articola in:</a:t>
            </a:r>
          </a:p>
          <a:p>
            <a:pPr marL="109728" indent="0" algn="just" defTabSz="714375">
              <a:buNone/>
            </a:pPr>
            <a:r>
              <a:rPr lang="it-IT" sz="2800" kern="1200" dirty="0" smtClean="0">
                <a:solidFill>
                  <a:schemeClr val="bg2">
                    <a:lumMod val="50000"/>
                  </a:schemeClr>
                </a:solidFill>
              </a:rPr>
              <a:t>							</a:t>
            </a:r>
            <a:endParaRPr lang="it-IT" sz="1800" kern="1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 algn="just">
              <a:buNone/>
            </a:pPr>
            <a:r>
              <a:rPr lang="it-IT" sz="2800" kern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it-IT" sz="28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b="1" cap="all" dirty="0" smtClean="0">
                <a:solidFill>
                  <a:srgbClr val="464646"/>
                </a:solidFill>
              </a:rPr>
              <a:t>Direzione </a:t>
            </a:r>
          </a:p>
          <a:p>
            <a:pPr marL="363538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 smtClean="0">
                <a:solidFill>
                  <a:schemeClr val="bg2">
                    <a:lumMod val="50000"/>
                  </a:schemeClr>
                </a:solidFill>
              </a:rPr>
              <a:t>Valeria De Nicola</a:t>
            </a:r>
          </a:p>
          <a:p>
            <a:pPr marL="109538" indent="0">
              <a:spcBef>
                <a:spcPts val="0"/>
              </a:spcBef>
              <a:buNone/>
            </a:pPr>
            <a:r>
              <a:rPr lang="it-IT" sz="1600" b="1" dirty="0" smtClean="0">
                <a:solidFill>
                  <a:srgbClr val="464646"/>
                </a:solidFill>
              </a:rPr>
              <a:t>a) </a:t>
            </a:r>
            <a:r>
              <a:rPr lang="it-IT" sz="1800" b="1" cap="all" dirty="0" smtClean="0">
                <a:solidFill>
                  <a:srgbClr val="464646"/>
                </a:solidFill>
              </a:rPr>
              <a:t>Ufficio </a:t>
            </a:r>
            <a:r>
              <a:rPr lang="it-IT" sz="1800" b="1" cap="all" dirty="0">
                <a:solidFill>
                  <a:srgbClr val="464646"/>
                </a:solidFill>
              </a:rPr>
              <a:t>di </a:t>
            </a:r>
            <a:r>
              <a:rPr lang="it-IT" sz="1800" b="1" cap="all" dirty="0" smtClean="0">
                <a:solidFill>
                  <a:srgbClr val="464646"/>
                </a:solidFill>
              </a:rPr>
              <a:t>Segreteria</a:t>
            </a:r>
            <a:endParaRPr lang="it-IT" sz="2000" b="1" cap="all" dirty="0" smtClean="0">
              <a:solidFill>
                <a:srgbClr val="464646"/>
              </a:solidFill>
            </a:endParaRPr>
          </a:p>
          <a:p>
            <a:pPr marL="36353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400" b="1" dirty="0" err="1" smtClean="0">
                <a:solidFill>
                  <a:schemeClr val="bg2">
                    <a:lumMod val="50000"/>
                  </a:schemeClr>
                </a:solidFill>
              </a:rPr>
              <a:t>resp</a:t>
            </a:r>
            <a:r>
              <a:rPr lang="it-IT" sz="1400" b="1" cap="all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sz="1400" b="1" dirty="0" smtClean="0">
                <a:solidFill>
                  <a:schemeClr val="bg2">
                    <a:lumMod val="50000"/>
                  </a:schemeClr>
                </a:solidFill>
              </a:rPr>
              <a:t>Edvige Cimino</a:t>
            </a:r>
            <a:endParaRPr lang="it-IT" sz="1400" b="1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1400" b="1" dirty="0" smtClean="0">
                <a:solidFill>
                  <a:srgbClr val="464646"/>
                </a:solidFill>
              </a:rPr>
              <a:t>b) </a:t>
            </a:r>
            <a:r>
              <a:rPr lang="it-IT" sz="1800" b="1" cap="all" dirty="0" smtClean="0">
                <a:solidFill>
                  <a:srgbClr val="464646"/>
                </a:solidFill>
              </a:rPr>
              <a:t>Ufficio </a:t>
            </a:r>
            <a:r>
              <a:rPr lang="it-IT" sz="1800" b="1" cap="all" dirty="0">
                <a:solidFill>
                  <a:srgbClr val="464646"/>
                </a:solidFill>
              </a:rPr>
              <a:t>Selezione </a:t>
            </a:r>
            <a:r>
              <a:rPr lang="it-IT" sz="1800" b="1" cap="all" dirty="0" smtClean="0">
                <a:solidFill>
                  <a:srgbClr val="464646"/>
                </a:solidFill>
              </a:rPr>
              <a:t>Contraenti</a:t>
            </a:r>
            <a:endParaRPr lang="it-IT" sz="2000" b="1" cap="all" dirty="0" smtClean="0">
              <a:solidFill>
                <a:srgbClr val="464646"/>
              </a:solidFill>
            </a:endParaRPr>
          </a:p>
          <a:p>
            <a:pPr marL="36353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</a:rPr>
              <a:t>resp</a:t>
            </a:r>
            <a:r>
              <a:rPr lang="it-IT" sz="1600" b="1" cap="all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sz="1600" b="1" dirty="0" smtClean="0">
                <a:solidFill>
                  <a:schemeClr val="bg2">
                    <a:lumMod val="50000"/>
                  </a:schemeClr>
                </a:solidFill>
              </a:rPr>
              <a:t>Maria Piccolo</a:t>
            </a:r>
            <a:endParaRPr lang="it-IT" sz="1600" b="1" cap="all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1600" b="1" dirty="0" smtClean="0">
                <a:solidFill>
                  <a:srgbClr val="464646"/>
                </a:solidFill>
              </a:rPr>
              <a:t>c) </a:t>
            </a:r>
            <a:r>
              <a:rPr lang="it-IT" sz="1800" b="1" cap="all" dirty="0" smtClean="0">
                <a:solidFill>
                  <a:srgbClr val="464646"/>
                </a:solidFill>
              </a:rPr>
              <a:t>Ufficio </a:t>
            </a:r>
            <a:r>
              <a:rPr lang="it-IT" sz="1800" b="1" cap="all" dirty="0">
                <a:solidFill>
                  <a:srgbClr val="464646"/>
                </a:solidFill>
              </a:rPr>
              <a:t>Bandi di </a:t>
            </a:r>
            <a:r>
              <a:rPr lang="it-IT" sz="1800" b="1" cap="all" dirty="0" smtClean="0">
                <a:solidFill>
                  <a:srgbClr val="464646"/>
                </a:solidFill>
              </a:rPr>
              <a:t>Gara</a:t>
            </a:r>
            <a:endParaRPr lang="it-IT" sz="2000" b="1" cap="all" dirty="0" smtClean="0">
              <a:solidFill>
                <a:srgbClr val="464646"/>
              </a:solidFill>
            </a:endParaRPr>
          </a:p>
          <a:p>
            <a:pPr marL="36353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</a:rPr>
              <a:t>resp</a:t>
            </a:r>
            <a:r>
              <a:rPr lang="it-IT" sz="1600" b="1" cap="all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sz="1600" b="1" dirty="0" smtClean="0">
                <a:solidFill>
                  <a:schemeClr val="bg2">
                    <a:lumMod val="50000"/>
                  </a:schemeClr>
                </a:solidFill>
              </a:rPr>
              <a:t>Claudia Formenti</a:t>
            </a:r>
            <a:endParaRPr lang="it-IT" sz="1600" b="1" cap="all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1600" b="1" dirty="0" smtClean="0">
                <a:solidFill>
                  <a:srgbClr val="464646"/>
                </a:solidFill>
              </a:rPr>
              <a:t>d) </a:t>
            </a:r>
            <a:r>
              <a:rPr lang="it-IT" sz="1800" b="1" cap="all" dirty="0" smtClean="0">
                <a:solidFill>
                  <a:srgbClr val="464646"/>
                </a:solidFill>
              </a:rPr>
              <a:t>Ufficio Contratti</a:t>
            </a:r>
            <a:endParaRPr lang="it-IT" sz="2000" b="1" cap="all" dirty="0" smtClean="0">
              <a:solidFill>
                <a:srgbClr val="464646"/>
              </a:solidFill>
            </a:endParaRPr>
          </a:p>
          <a:p>
            <a:pPr marL="36353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</a:rPr>
              <a:t>resp</a:t>
            </a:r>
            <a:r>
              <a:rPr lang="it-IT" sz="1600" b="1" cap="all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sz="1600" b="1" dirty="0" smtClean="0">
                <a:solidFill>
                  <a:schemeClr val="bg2">
                    <a:lumMod val="50000"/>
                  </a:schemeClr>
                </a:solidFill>
              </a:rPr>
              <a:t>Stefania Bonito</a:t>
            </a:r>
            <a:endParaRPr lang="it-IT" sz="1600" b="1" cap="all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1600" b="1" dirty="0" smtClean="0">
                <a:solidFill>
                  <a:srgbClr val="464646"/>
                </a:solidFill>
              </a:rPr>
              <a:t>e) </a:t>
            </a:r>
            <a:r>
              <a:rPr lang="it-IT" sz="1800" b="1" cap="all" dirty="0" smtClean="0">
                <a:solidFill>
                  <a:srgbClr val="464646"/>
                </a:solidFill>
              </a:rPr>
              <a:t>Ufficio </a:t>
            </a:r>
            <a:r>
              <a:rPr lang="it-IT" sz="1800" b="1" cap="all" dirty="0">
                <a:solidFill>
                  <a:srgbClr val="464646"/>
                </a:solidFill>
              </a:rPr>
              <a:t>Lavori </a:t>
            </a:r>
            <a:r>
              <a:rPr lang="it-IT" sz="1800" b="1" cap="all" dirty="0" smtClean="0">
                <a:solidFill>
                  <a:srgbClr val="464646"/>
                </a:solidFill>
              </a:rPr>
              <a:t>Pubblici</a:t>
            </a:r>
            <a:endParaRPr lang="it-IT" sz="2000" b="1" cap="all" dirty="0" smtClean="0">
              <a:solidFill>
                <a:srgbClr val="464646"/>
              </a:solidFill>
            </a:endParaRPr>
          </a:p>
          <a:p>
            <a:pPr marL="363538" indent="0">
              <a:spcBef>
                <a:spcPts val="0"/>
              </a:spcBef>
              <a:buNone/>
            </a:pPr>
            <a:r>
              <a:rPr lang="it-IT" sz="1600" b="1" dirty="0" err="1">
                <a:solidFill>
                  <a:schemeClr val="bg2">
                    <a:lumMod val="50000"/>
                  </a:schemeClr>
                </a:solidFill>
              </a:rPr>
              <a:t>resp</a:t>
            </a:r>
            <a:r>
              <a:rPr lang="it-IT" sz="1600" b="1" cap="all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sz="1600" b="1" dirty="0" smtClean="0">
                <a:solidFill>
                  <a:schemeClr val="bg2">
                    <a:lumMod val="50000"/>
                  </a:schemeClr>
                </a:solidFill>
              </a:rPr>
              <a:t>Nicola Pulcinella</a:t>
            </a:r>
            <a:endParaRPr lang="it-IT" sz="1600" b="1" cap="all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it-IT" sz="2000" b="1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it-IT" sz="2000" u="sng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it-IT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7" name="Freeform 17">
            <a:hlinkClick r:id="rId3" action="ppaction://hlinksldjump"/>
          </p:cNvPr>
          <p:cNvSpPr>
            <a:spLocks/>
          </p:cNvSpPr>
          <p:nvPr/>
        </p:nvSpPr>
        <p:spPr bwMode="auto">
          <a:xfrm>
            <a:off x="6638192" y="2074862"/>
            <a:ext cx="143608" cy="287338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8" name="CasellaDiTesto 1"/>
          <p:cNvSpPr txBox="1">
            <a:spLocks noChangeArrowheads="1"/>
          </p:cNvSpPr>
          <p:nvPr/>
        </p:nvSpPr>
        <p:spPr bwMode="auto">
          <a:xfrm>
            <a:off x="6553200" y="1378059"/>
            <a:ext cx="19050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803275" algn="l"/>
                <a:tab pos="1431925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it-IT" sz="1400" b="1" u="sng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personale</a:t>
            </a:r>
            <a:r>
              <a:rPr lang="it-IT" sz="1400" b="1" dirty="0">
                <a:solidFill>
                  <a:srgbClr val="008000"/>
                </a:solidFill>
                <a:latin typeface="Comic Sans MS" charset="0"/>
                <a:cs typeface="Comic Sans MS" charset="0"/>
              </a:rPr>
              <a:t>	</a:t>
            </a:r>
            <a:endParaRPr lang="it-IT" sz="1400" b="1" dirty="0" smtClean="0">
              <a:solidFill>
                <a:srgbClr val="008000"/>
              </a:solidFill>
              <a:latin typeface="Comic Sans MS" charset="0"/>
              <a:cs typeface="Comic Sans MS" charset="0"/>
            </a:endParaRPr>
          </a:p>
          <a:p>
            <a:pPr algn="just">
              <a:tabLst>
                <a:tab pos="363538" algn="l"/>
                <a:tab pos="1160463" algn="l"/>
              </a:tabLst>
            </a:pPr>
            <a:r>
              <a:rPr lang="it-IT" sz="1400" b="1" dirty="0" smtClean="0">
                <a:solidFill>
                  <a:srgbClr val="008000"/>
                </a:solidFill>
                <a:latin typeface="Comic Sans MS" charset="0"/>
                <a:cs typeface="Comic Sans MS" charset="0"/>
              </a:rPr>
              <a:t>	</a:t>
            </a:r>
            <a:r>
              <a:rPr lang="it-IT" sz="1400" b="1" dirty="0" err="1" smtClean="0">
                <a:solidFill>
                  <a:schemeClr val="tx2"/>
                </a:solidFill>
                <a:latin typeface="+mn-lt"/>
                <a:cs typeface="Comic Sans MS" charset="0"/>
              </a:rPr>
              <a:t>t.i</a:t>
            </a:r>
            <a:r>
              <a:rPr lang="it-IT" sz="1400" b="1" dirty="0">
                <a:solidFill>
                  <a:schemeClr val="tx2"/>
                </a:solidFill>
                <a:latin typeface="+mn-lt"/>
                <a:cs typeface="Comic Sans MS" charset="0"/>
              </a:rPr>
              <a:t>. 	</a:t>
            </a:r>
            <a:r>
              <a:rPr lang="it-IT" sz="1400" b="1" dirty="0" err="1">
                <a:solidFill>
                  <a:schemeClr val="tx2"/>
                </a:solidFill>
                <a:latin typeface="+mn-lt"/>
                <a:cs typeface="Comic Sans MS" charset="0"/>
              </a:rPr>
              <a:t>t.d</a:t>
            </a:r>
            <a:r>
              <a:rPr lang="it-IT" sz="1400" b="1" dirty="0">
                <a:solidFill>
                  <a:schemeClr val="tx2"/>
                </a:solidFill>
                <a:latin typeface="+mn-lt"/>
                <a:cs typeface="Comic Sans MS" charset="0"/>
              </a:rPr>
              <a:t>.</a:t>
            </a:r>
          </a:p>
          <a:p>
            <a:pPr algn="just"/>
            <a:endParaRPr lang="it-IT" sz="2000" dirty="0">
              <a:latin typeface="Comic Sans MS" charset="0"/>
              <a:cs typeface="Comic Sans MS" charset="0"/>
            </a:endParaRPr>
          </a:p>
        </p:txBody>
      </p:sp>
      <p:sp>
        <p:nvSpPr>
          <p:cNvPr id="15" name="Freeform 11">
            <a:hlinkClick r:id="" action="ppaction://noaction"/>
          </p:cNvPr>
          <p:cNvSpPr>
            <a:spLocks/>
          </p:cNvSpPr>
          <p:nvPr/>
        </p:nvSpPr>
        <p:spPr bwMode="auto">
          <a:xfrm>
            <a:off x="6638192" y="4495800"/>
            <a:ext cx="143608" cy="287337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7" name="Freeform 13">
            <a:hlinkClick r:id="" action="ppaction://noaction"/>
          </p:cNvPr>
          <p:cNvSpPr>
            <a:spLocks/>
          </p:cNvSpPr>
          <p:nvPr/>
        </p:nvSpPr>
        <p:spPr bwMode="auto">
          <a:xfrm>
            <a:off x="6638192" y="5105400"/>
            <a:ext cx="143608" cy="287338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8" name="Freeform 15">
            <a:hlinkClick r:id="" action="ppaction://noaction"/>
          </p:cNvPr>
          <p:cNvSpPr>
            <a:spLocks/>
          </p:cNvSpPr>
          <p:nvPr/>
        </p:nvSpPr>
        <p:spPr bwMode="auto">
          <a:xfrm>
            <a:off x="6638192" y="3886200"/>
            <a:ext cx="143608" cy="287337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19" name="Freeform 1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6638192" y="3294062"/>
            <a:ext cx="143608" cy="287338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0" name="Freeform 17">
            <a:hlinkClick r:id="rId3" action="ppaction://hlinksldjump"/>
          </p:cNvPr>
          <p:cNvSpPr>
            <a:spLocks/>
          </p:cNvSpPr>
          <p:nvPr/>
        </p:nvSpPr>
        <p:spPr bwMode="auto">
          <a:xfrm>
            <a:off x="6638192" y="2684462"/>
            <a:ext cx="143608" cy="287338"/>
          </a:xfrm>
          <a:custGeom>
            <a:avLst/>
            <a:gdLst>
              <a:gd name="T0" fmla="*/ 0 w 90"/>
              <a:gd name="T1" fmla="*/ 29 h 181"/>
              <a:gd name="T2" fmla="*/ 0 w 90"/>
              <a:gd name="T3" fmla="*/ 180 h 181"/>
              <a:gd name="T4" fmla="*/ 89 w 90"/>
              <a:gd name="T5" fmla="*/ 90 h 181"/>
              <a:gd name="T6" fmla="*/ 1 w 90"/>
              <a:gd name="T7" fmla="*/ 0 h 181"/>
              <a:gd name="T8" fmla="*/ 0 w 90"/>
              <a:gd name="T9" fmla="*/ 62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81">
                <a:moveTo>
                  <a:pt x="0" y="29"/>
                </a:moveTo>
                <a:lnTo>
                  <a:pt x="0" y="180"/>
                </a:lnTo>
                <a:lnTo>
                  <a:pt x="89" y="90"/>
                </a:lnTo>
                <a:lnTo>
                  <a:pt x="1" y="0"/>
                </a:lnTo>
                <a:lnTo>
                  <a:pt x="0" y="62"/>
                </a:lnTo>
              </a:path>
            </a:pathLst>
          </a:custGeom>
          <a:solidFill>
            <a:srgbClr val="1FAECD"/>
          </a:solidFill>
          <a:ln w="12700" cap="sq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defRPr/>
            </a:pPr>
            <a:endParaRPr lang="it-IT">
              <a:solidFill>
                <a:schemeClr val="bg2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1" name="CasellaDiTesto 2"/>
          <p:cNvSpPr txBox="1">
            <a:spLocks noChangeArrowheads="1"/>
          </p:cNvSpPr>
          <p:nvPr/>
        </p:nvSpPr>
        <p:spPr bwMode="auto">
          <a:xfrm>
            <a:off x="7006004" y="202406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chemeClr val="bg2">
                    <a:lumMod val="50000"/>
                  </a:schemeClr>
                </a:solidFill>
                <a:latin typeface="+mn-lt"/>
                <a:cs typeface="Comic Sans MS" charset="0"/>
              </a:rPr>
              <a:t>1</a:t>
            </a:r>
          </a:p>
        </p:txBody>
      </p:sp>
      <p:sp>
        <p:nvSpPr>
          <p:cNvPr id="22" name="CasellaDiTesto 17"/>
          <p:cNvSpPr txBox="1">
            <a:spLocks noChangeArrowheads="1"/>
          </p:cNvSpPr>
          <p:nvPr/>
        </p:nvSpPr>
        <p:spPr bwMode="auto">
          <a:xfrm>
            <a:off x="7006004" y="266402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1</a:t>
            </a:r>
          </a:p>
        </p:txBody>
      </p:sp>
      <p:sp>
        <p:nvSpPr>
          <p:cNvPr id="23" name="CasellaDiTesto 18"/>
          <p:cNvSpPr txBox="1">
            <a:spLocks noChangeArrowheads="1"/>
          </p:cNvSpPr>
          <p:nvPr/>
        </p:nvSpPr>
        <p:spPr bwMode="auto">
          <a:xfrm>
            <a:off x="7006004" y="327362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3</a:t>
            </a:r>
          </a:p>
        </p:txBody>
      </p:sp>
      <p:sp>
        <p:nvSpPr>
          <p:cNvPr id="24" name="CasellaDiTesto 19"/>
          <p:cNvSpPr txBox="1">
            <a:spLocks noChangeArrowheads="1"/>
          </p:cNvSpPr>
          <p:nvPr/>
        </p:nvSpPr>
        <p:spPr bwMode="auto">
          <a:xfrm>
            <a:off x="7006004" y="3852862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2</a:t>
            </a:r>
          </a:p>
        </p:txBody>
      </p:sp>
      <p:sp>
        <p:nvSpPr>
          <p:cNvPr id="25" name="CasellaDiTesto 21"/>
          <p:cNvSpPr txBox="1">
            <a:spLocks noChangeArrowheads="1"/>
          </p:cNvSpPr>
          <p:nvPr/>
        </p:nvSpPr>
        <p:spPr bwMode="auto">
          <a:xfrm>
            <a:off x="7006004" y="449282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1</a:t>
            </a:r>
          </a:p>
        </p:txBody>
      </p:sp>
      <p:sp>
        <p:nvSpPr>
          <p:cNvPr id="26" name="CasellaDiTesto 13"/>
          <p:cNvSpPr txBox="1">
            <a:spLocks noChangeArrowheads="1"/>
          </p:cNvSpPr>
          <p:nvPr/>
        </p:nvSpPr>
        <p:spPr bwMode="auto">
          <a:xfrm>
            <a:off x="6806711" y="5364162"/>
            <a:ext cx="17276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1400" dirty="0">
                <a:latin typeface="+mn-lt"/>
              </a:rPr>
              <a:t> -----     -----   </a:t>
            </a:r>
          </a:p>
        </p:txBody>
      </p:sp>
      <p:sp>
        <p:nvSpPr>
          <p:cNvPr id="27" name="CasellaDiTesto 2"/>
          <p:cNvSpPr txBox="1">
            <a:spLocks noChangeArrowheads="1"/>
          </p:cNvSpPr>
          <p:nvPr/>
        </p:nvSpPr>
        <p:spPr bwMode="auto">
          <a:xfrm>
            <a:off x="6858000" y="5638383"/>
            <a:ext cx="5377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 smtClean="0">
                <a:solidFill>
                  <a:srgbClr val="1FAECD"/>
                </a:solidFill>
                <a:latin typeface="+mn-lt"/>
                <a:cs typeface="Comic Sans MS" charset="0"/>
              </a:rPr>
              <a:t>10</a:t>
            </a:r>
            <a:endParaRPr lang="it-IT" sz="1400" b="1" dirty="0">
              <a:solidFill>
                <a:srgbClr val="1FAECD"/>
              </a:solidFill>
              <a:latin typeface="+mn-lt"/>
              <a:cs typeface="Comic Sans MS" charset="0"/>
            </a:endParaRPr>
          </a:p>
        </p:txBody>
      </p:sp>
      <p:sp>
        <p:nvSpPr>
          <p:cNvPr id="28" name="CasellaDiTesto 20"/>
          <p:cNvSpPr txBox="1">
            <a:spLocks noChangeArrowheads="1"/>
          </p:cNvSpPr>
          <p:nvPr/>
        </p:nvSpPr>
        <p:spPr bwMode="auto">
          <a:xfrm>
            <a:off x="7803173" y="3852862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1</a:t>
            </a:r>
          </a:p>
        </p:txBody>
      </p:sp>
      <p:sp>
        <p:nvSpPr>
          <p:cNvPr id="29" name="CasellaDiTesto 22"/>
          <p:cNvSpPr txBox="1">
            <a:spLocks noChangeArrowheads="1"/>
          </p:cNvSpPr>
          <p:nvPr/>
        </p:nvSpPr>
        <p:spPr bwMode="auto">
          <a:xfrm>
            <a:off x="7803173" y="449282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2</a:t>
            </a:r>
          </a:p>
        </p:txBody>
      </p:sp>
      <p:sp>
        <p:nvSpPr>
          <p:cNvPr id="30" name="CasellaDiTesto 23"/>
          <p:cNvSpPr txBox="1">
            <a:spLocks noChangeArrowheads="1"/>
          </p:cNvSpPr>
          <p:nvPr/>
        </p:nvSpPr>
        <p:spPr bwMode="auto">
          <a:xfrm>
            <a:off x="7006004" y="5102423"/>
            <a:ext cx="3326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400" b="1" dirty="0">
                <a:solidFill>
                  <a:srgbClr val="1FAECD"/>
                </a:solidFill>
                <a:latin typeface="+mn-lt"/>
                <a:cs typeface="Comic Sans MS" charset="0"/>
              </a:rPr>
              <a:t>2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7833600" y="5638383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1FAECD"/>
                </a:solidFill>
              </a:rPr>
              <a:t>3</a:t>
            </a:r>
            <a:endParaRPr lang="it-IT" sz="1400" b="1" dirty="0">
              <a:solidFill>
                <a:srgbClr val="1FAECD"/>
              </a:solidFill>
            </a:endParaRPr>
          </a:p>
        </p:txBody>
      </p:sp>
      <p:sp>
        <p:nvSpPr>
          <p:cNvPr id="32" name="Segnaposto numero diapositiva 31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  <a:ln>
            <a:noFill/>
          </a:ln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4</a:t>
            </a:fld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25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79500" y="152401"/>
            <a:ext cx="8385000" cy="698236"/>
          </a:xfrm>
        </p:spPr>
        <p:txBody>
          <a:bodyPr anchor="ctr">
            <a:normAutofit fontScale="90000"/>
          </a:bodyPr>
          <a:lstStyle/>
          <a:p>
            <a:pPr algn="just"/>
            <a:r>
              <a:rPr lang="it-IT" sz="2700" smtClean="0">
                <a:solidFill>
                  <a:srgbClr val="464646"/>
                </a:solidFill>
              </a:rPr>
              <a:t/>
            </a:r>
            <a:br>
              <a:rPr lang="it-IT" sz="2700" smtClean="0">
                <a:solidFill>
                  <a:srgbClr val="464646"/>
                </a:solidFill>
              </a:rPr>
            </a:br>
            <a:r>
              <a:rPr lang="it-IT" sz="2700" smtClean="0">
                <a:solidFill>
                  <a:srgbClr val="464646"/>
                </a:solidFill>
              </a:rPr>
              <a:t>ATTIVITÀ</a:t>
            </a:r>
            <a:r>
              <a:rPr lang="it-IT" sz="2700" dirty="0" smtClean="0">
                <a:solidFill>
                  <a:srgbClr val="464646"/>
                </a:solidFill>
              </a:rPr>
              <a:t>: VOLUMI NOVEMBRE 2014 - </a:t>
            </a:r>
            <a:r>
              <a:rPr lang="it-IT" sz="2700" smtClean="0">
                <a:solidFill>
                  <a:srgbClr val="464646"/>
                </a:solidFill>
              </a:rPr>
              <a:t>NOVEMBRE </a:t>
            </a:r>
            <a:r>
              <a:rPr lang="it-IT" sz="2700" smtClean="0">
                <a:solidFill>
                  <a:srgbClr val="464646"/>
                </a:solidFill>
              </a:rPr>
              <a:t>2015</a:t>
            </a:r>
            <a:r>
              <a:rPr lang="it-IT" sz="2700" dirty="0">
                <a:solidFill>
                  <a:srgbClr val="464646"/>
                </a:solidFill>
              </a:rPr>
              <a:t>	</a:t>
            </a:r>
            <a:r>
              <a:rPr lang="it-IT" sz="2000" dirty="0" smtClean="0">
                <a:solidFill>
                  <a:srgbClr val="464646"/>
                </a:solidFill>
              </a:rPr>
              <a:t>			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5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1" y="990600"/>
            <a:ext cx="8351998" cy="4781400"/>
          </a:xfrm>
        </p:spPr>
        <p:txBody>
          <a:bodyPr>
            <a:normAutofit/>
          </a:bodyPr>
          <a:lstStyle/>
          <a:p>
            <a:pPr marL="84137" indent="0" algn="ctr">
              <a:spcBef>
                <a:spcPts val="0"/>
              </a:spcBef>
              <a:spcAft>
                <a:spcPts val="1800"/>
              </a:spcAft>
              <a:buNone/>
              <a:tabLst>
                <a:tab pos="1257300" algn="l"/>
              </a:tabLst>
            </a:pPr>
            <a:r>
              <a:rPr lang="it-IT" sz="2400" dirty="0" smtClean="0">
                <a:solidFill>
                  <a:srgbClr val="1FAECD"/>
                </a:solidFill>
              </a:rPr>
              <a:t>PROCEDURE INDETTE E AGGIUDICATE</a:t>
            </a:r>
          </a:p>
          <a:p>
            <a:pPr marL="266700" indent="-182563" algn="just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21	procedure </a:t>
            </a:r>
            <a:r>
              <a:rPr lang="it-IT" sz="2200" dirty="0">
                <a:solidFill>
                  <a:schemeClr val="tx2"/>
                </a:solidFill>
              </a:rPr>
              <a:t>negoziate unico fornitore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15+6	procedure </a:t>
            </a:r>
            <a:r>
              <a:rPr lang="it-IT" sz="2200" dirty="0">
                <a:solidFill>
                  <a:schemeClr val="tx2"/>
                </a:solidFill>
              </a:rPr>
              <a:t>negoziate senza bando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4+3	procedure </a:t>
            </a:r>
            <a:r>
              <a:rPr lang="it-IT" sz="2200" dirty="0">
                <a:solidFill>
                  <a:schemeClr val="tx2"/>
                </a:solidFill>
              </a:rPr>
              <a:t>aperte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9+8	procedure </a:t>
            </a:r>
            <a:r>
              <a:rPr lang="it-IT" sz="2200" dirty="0">
                <a:solidFill>
                  <a:schemeClr val="tx2"/>
                </a:solidFill>
              </a:rPr>
              <a:t>ristrette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3+5	affidamenti </a:t>
            </a:r>
            <a:r>
              <a:rPr lang="it-IT" sz="2200" dirty="0">
                <a:solidFill>
                  <a:schemeClr val="tx2"/>
                </a:solidFill>
              </a:rPr>
              <a:t>in economia a cottimo fiduciario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5	adesioni </a:t>
            </a:r>
            <a:r>
              <a:rPr lang="it-IT" sz="2200" dirty="0">
                <a:solidFill>
                  <a:schemeClr val="tx2"/>
                </a:solidFill>
              </a:rPr>
              <a:t>a convenzioni e/o accordi quadro </a:t>
            </a:r>
            <a:r>
              <a:rPr lang="it-IT" sz="2200" dirty="0" err="1">
                <a:solidFill>
                  <a:schemeClr val="tx2"/>
                </a:solidFill>
              </a:rPr>
              <a:t>Consip</a:t>
            </a:r>
            <a:endParaRPr lang="it-IT" sz="2200" dirty="0">
              <a:solidFill>
                <a:schemeClr val="tx2"/>
              </a:solidFill>
            </a:endParaRP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7+3	acquisti MEPA</a:t>
            </a:r>
            <a:endParaRPr lang="it-IT" sz="2200" dirty="0">
              <a:solidFill>
                <a:schemeClr val="tx2"/>
              </a:solidFill>
            </a:endParaRP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4	locazioni </a:t>
            </a:r>
            <a:r>
              <a:rPr lang="it-IT" sz="2200" dirty="0">
                <a:solidFill>
                  <a:schemeClr val="tx2"/>
                </a:solidFill>
              </a:rPr>
              <a:t>immobili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11	atti </a:t>
            </a:r>
            <a:r>
              <a:rPr lang="it-IT" sz="2200" dirty="0">
                <a:solidFill>
                  <a:schemeClr val="tx2"/>
                </a:solidFill>
              </a:rPr>
              <a:t>aggiuntivi per varianti contrattuali</a:t>
            </a:r>
          </a:p>
          <a:p>
            <a:pPr marL="266700" indent="-182563">
              <a:tabLst>
                <a:tab pos="1257300" algn="l"/>
              </a:tabLst>
            </a:pPr>
            <a:r>
              <a:rPr lang="it-IT" sz="2200" dirty="0" smtClean="0">
                <a:solidFill>
                  <a:schemeClr val="tx2"/>
                </a:solidFill>
              </a:rPr>
              <a:t>  2	comodati </a:t>
            </a:r>
            <a:r>
              <a:rPr lang="it-IT" sz="2200" dirty="0">
                <a:solidFill>
                  <a:schemeClr val="tx2"/>
                </a:solidFill>
              </a:rPr>
              <a:t>d’uso</a:t>
            </a:r>
          </a:p>
          <a:p>
            <a:pPr marL="109728" indent="0">
              <a:spcBef>
                <a:spcPts val="0"/>
              </a:spcBef>
              <a:buNone/>
              <a:tabLst>
                <a:tab pos="1076325" algn="l"/>
              </a:tabLst>
            </a:pPr>
            <a:endParaRPr lang="it-IT" sz="2000" dirty="0" smtClean="0"/>
          </a:p>
          <a:p>
            <a:pPr marL="109728" indent="0">
              <a:spcBef>
                <a:spcPts val="0"/>
              </a:spcBef>
              <a:buNone/>
              <a:tabLst>
                <a:tab pos="1076325" algn="l"/>
              </a:tabLst>
            </a:pP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1750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995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it-IT" sz="1600" dirty="0" smtClean="0">
                <a:solidFill>
                  <a:srgbClr val="464646"/>
                </a:solidFill>
              </a:rPr>
              <a:t/>
            </a:r>
            <a:br>
              <a:rPr lang="it-IT" sz="1600" dirty="0" smtClean="0">
                <a:solidFill>
                  <a:srgbClr val="464646"/>
                </a:solidFill>
              </a:rPr>
            </a:br>
            <a:r>
              <a:rPr lang="it-IT" sz="1600" b="0" i="1" dirty="0" smtClean="0">
                <a:solidFill>
                  <a:srgbClr val="464646"/>
                </a:solidFill>
                <a:effectLst/>
              </a:rPr>
              <a:t>…..  segue</a:t>
            </a:r>
            <a:br>
              <a:rPr lang="it-IT" sz="1600" b="0" i="1" dirty="0" smtClean="0">
                <a:solidFill>
                  <a:srgbClr val="464646"/>
                </a:solidFill>
                <a:effectLst/>
              </a:rPr>
            </a:br>
            <a:r>
              <a:rPr lang="it-IT" sz="2600" dirty="0" smtClean="0">
                <a:solidFill>
                  <a:srgbClr val="464646"/>
                </a:solidFill>
              </a:rPr>
              <a:t>ATTIVITÀ: VOLUMI NOVEMBRE 2014 - NOVEMBRE 2015</a:t>
            </a:r>
            <a:r>
              <a:rPr lang="it-IT" sz="2000" dirty="0">
                <a:solidFill>
                  <a:srgbClr val="464646"/>
                </a:solidFill>
              </a:rPr>
              <a:t>	</a:t>
            </a:r>
            <a:r>
              <a:rPr lang="it-IT" sz="2000" dirty="0" smtClean="0">
                <a:solidFill>
                  <a:srgbClr val="464646"/>
                </a:solidFill>
              </a:rPr>
              <a:t>			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6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1" y="1066800"/>
            <a:ext cx="8351998" cy="4953000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400" dirty="0" smtClean="0">
                <a:solidFill>
                  <a:schemeClr val="tx2"/>
                </a:solidFill>
              </a:rPr>
              <a:t>totale</a:t>
            </a:r>
            <a:r>
              <a:rPr lang="it-IT" sz="2400" dirty="0">
                <a:solidFill>
                  <a:schemeClr val="tx2"/>
                </a:solidFill>
              </a:rPr>
              <a:t>: </a:t>
            </a:r>
            <a:r>
              <a:rPr lang="it-IT" sz="2400" dirty="0" smtClean="0">
                <a:solidFill>
                  <a:schemeClr val="tx2"/>
                </a:solidFill>
              </a:rPr>
              <a:t> </a:t>
            </a:r>
          </a:p>
          <a:p>
            <a:pPr marL="452438" indent="-342900">
              <a:spcBef>
                <a:spcPts val="0"/>
              </a:spcBef>
              <a:buFont typeface="Wingdings" charset="2"/>
              <a:buChar char="Ø"/>
            </a:pPr>
            <a:r>
              <a:rPr lang="it-IT" sz="2400" dirty="0" smtClean="0">
                <a:solidFill>
                  <a:srgbClr val="1FAECD"/>
                </a:solidFill>
              </a:rPr>
              <a:t>81 procedure indette</a:t>
            </a:r>
            <a:endParaRPr lang="it-IT" sz="2400" dirty="0">
              <a:solidFill>
                <a:srgbClr val="1FAECD"/>
              </a:solidFill>
            </a:endParaRPr>
          </a:p>
          <a:p>
            <a:pPr marL="446088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valore </a:t>
            </a:r>
            <a:r>
              <a:rPr lang="it-IT" sz="2000" dirty="0">
                <a:solidFill>
                  <a:srgbClr val="464646"/>
                </a:solidFill>
              </a:rPr>
              <a:t>economico complessivo:</a:t>
            </a:r>
            <a:r>
              <a:rPr lang="it-IT" sz="2000" dirty="0"/>
              <a:t> </a:t>
            </a:r>
            <a:r>
              <a:rPr lang="it-IT" sz="2400" dirty="0">
                <a:solidFill>
                  <a:srgbClr val="1FAECD"/>
                </a:solidFill>
              </a:rPr>
              <a:t>47 milioni di </a:t>
            </a:r>
            <a:r>
              <a:rPr lang="it-IT" sz="2400" dirty="0" smtClean="0">
                <a:solidFill>
                  <a:srgbClr val="1FAECD"/>
                </a:solidFill>
              </a:rPr>
              <a:t>euro</a:t>
            </a:r>
            <a:endParaRPr lang="it-IT" sz="2000" dirty="0" smtClean="0">
              <a:solidFill>
                <a:srgbClr val="1FAECD"/>
              </a:solidFill>
            </a:endParaRPr>
          </a:p>
          <a:p>
            <a:pPr marL="452438" indent="-342900">
              <a:spcBef>
                <a:spcPts val="0"/>
              </a:spcBef>
              <a:buFont typeface="Wingdings" charset="2"/>
              <a:buChar char="Ø"/>
            </a:pPr>
            <a:r>
              <a:rPr lang="it-IT" sz="2400" dirty="0" smtClean="0">
                <a:solidFill>
                  <a:srgbClr val="1FAECD"/>
                </a:solidFill>
              </a:rPr>
              <a:t>25 procedure aggiudicate</a:t>
            </a:r>
          </a:p>
          <a:p>
            <a:pPr marL="109538" indent="0">
              <a:spcBef>
                <a:spcPts val="0"/>
              </a:spcBef>
              <a:spcAft>
                <a:spcPts val="1800"/>
              </a:spcAft>
              <a:buNone/>
              <a:tabLst>
                <a:tab pos="447675" algn="l"/>
              </a:tabLst>
            </a:pPr>
            <a:r>
              <a:rPr lang="it-IT" sz="2400" dirty="0" smtClean="0">
                <a:solidFill>
                  <a:srgbClr val="464646"/>
                </a:solidFill>
              </a:rPr>
              <a:t>	</a:t>
            </a:r>
            <a:r>
              <a:rPr lang="it-IT" sz="2000" dirty="0" smtClean="0">
                <a:solidFill>
                  <a:srgbClr val="464646"/>
                </a:solidFill>
              </a:rPr>
              <a:t>valore </a:t>
            </a:r>
            <a:r>
              <a:rPr lang="it-IT" sz="2000" dirty="0">
                <a:solidFill>
                  <a:srgbClr val="464646"/>
                </a:solidFill>
              </a:rPr>
              <a:t>economico complessivo:</a:t>
            </a:r>
            <a:r>
              <a:rPr lang="it-IT" sz="2400" dirty="0">
                <a:solidFill>
                  <a:srgbClr val="464646"/>
                </a:solidFill>
              </a:rPr>
              <a:t> </a:t>
            </a:r>
            <a:r>
              <a:rPr lang="it-IT" sz="2400" dirty="0" smtClean="0">
                <a:solidFill>
                  <a:srgbClr val="1FAECD"/>
                </a:solidFill>
              </a:rPr>
              <a:t>12 milioni </a:t>
            </a:r>
            <a:r>
              <a:rPr lang="it-IT" sz="2400" dirty="0">
                <a:solidFill>
                  <a:srgbClr val="1FAECD"/>
                </a:solidFill>
              </a:rPr>
              <a:t>di </a:t>
            </a:r>
            <a:r>
              <a:rPr lang="it-IT" sz="2400" dirty="0" smtClean="0">
                <a:solidFill>
                  <a:srgbClr val="1FAECD"/>
                </a:solidFill>
              </a:rPr>
              <a:t>euro</a:t>
            </a:r>
          </a:p>
          <a:p>
            <a:pPr marL="452438" indent="-342900">
              <a:spcBef>
                <a:spcPts val="0"/>
              </a:spcBef>
              <a:spcAft>
                <a:spcPts val="1800"/>
              </a:spcAft>
              <a:buFont typeface="Wingdings" charset="2"/>
              <a:buChar char="Ø"/>
              <a:tabLst>
                <a:tab pos="447675" algn="l"/>
              </a:tabLst>
            </a:pPr>
            <a:r>
              <a:rPr lang="it-IT" sz="2400" dirty="0" smtClean="0">
                <a:solidFill>
                  <a:srgbClr val="1FAECD"/>
                </a:solidFill>
              </a:rPr>
              <a:t>52 contratti stipulati</a:t>
            </a:r>
          </a:p>
          <a:p>
            <a:pPr marL="452438" indent="-342900">
              <a:spcBef>
                <a:spcPts val="0"/>
              </a:spcBef>
              <a:spcAft>
                <a:spcPts val="1800"/>
              </a:spcAft>
              <a:buFont typeface="Wingdings" charset="2"/>
              <a:buChar char="Ø"/>
            </a:pPr>
            <a:r>
              <a:rPr lang="it-IT" sz="2400" dirty="0" smtClean="0">
                <a:solidFill>
                  <a:srgbClr val="1FAECD"/>
                </a:solidFill>
              </a:rPr>
              <a:t>7 circolari di aggiornamento e applicazione normativa</a:t>
            </a:r>
          </a:p>
          <a:p>
            <a:pPr marL="452438" indent="-342900">
              <a:spcBef>
                <a:spcPts val="0"/>
              </a:spcBef>
              <a:spcAft>
                <a:spcPts val="1800"/>
              </a:spcAft>
              <a:buFont typeface="Wingdings" charset="2"/>
              <a:buChar char="Ø"/>
            </a:pPr>
            <a:r>
              <a:rPr lang="it-IT" sz="2400" dirty="0" smtClean="0">
                <a:solidFill>
                  <a:srgbClr val="1FAECD"/>
                </a:solidFill>
              </a:rPr>
              <a:t>3 corsi di formazione</a:t>
            </a:r>
          </a:p>
          <a:p>
            <a:pPr marL="452438" indent="-342900"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it-IT" sz="2400" dirty="0" smtClean="0">
                <a:solidFill>
                  <a:srgbClr val="1FAECD"/>
                </a:solidFill>
              </a:rPr>
              <a:t>help desk continuo</a:t>
            </a:r>
            <a:endParaRPr lang="it-IT" sz="2400" dirty="0">
              <a:solidFill>
                <a:srgbClr val="1FAECD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endParaRPr lang="it-IT" sz="2000" dirty="0" smtClean="0"/>
          </a:p>
          <a:p>
            <a:pPr marL="109728" indent="0">
              <a:spcBef>
                <a:spcPts val="0"/>
              </a:spcBef>
              <a:buNone/>
              <a:tabLst>
                <a:tab pos="1076325" algn="l"/>
              </a:tabLst>
            </a:pP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291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7599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00" dirty="0" smtClean="0">
                <a:solidFill>
                  <a:srgbClr val="1FAECD"/>
                </a:solidFill>
              </a:rPr>
              <a:t>RUP INFN censiti in Anagrafe AUSA (ANAC)</a:t>
            </a:r>
            <a:r>
              <a:rPr lang="it-IT" sz="2000" dirty="0">
                <a:solidFill>
                  <a:srgbClr val="464646"/>
                </a:solidFill>
              </a:rPr>
              <a:t>	</a:t>
            </a:r>
            <a:r>
              <a:rPr lang="it-IT" sz="2000" dirty="0" smtClean="0">
                <a:solidFill>
                  <a:srgbClr val="464646"/>
                </a:solidFill>
              </a:rPr>
              <a:t>			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419600" y="6324600"/>
            <a:ext cx="4247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solidFill>
                  <a:schemeClr val="tx2"/>
                </a:solidFill>
              </a:rPr>
              <a:t>Assemblea Nazionale </a:t>
            </a:r>
            <a:r>
              <a:rPr lang="it-IT" sz="1200" dirty="0" smtClean="0">
                <a:solidFill>
                  <a:schemeClr val="tx2"/>
                </a:solidFill>
              </a:rPr>
              <a:t>RPTTA, Catania </a:t>
            </a:r>
            <a:r>
              <a:rPr lang="it-IT" sz="1200" dirty="0">
                <a:solidFill>
                  <a:schemeClr val="tx2"/>
                </a:solidFill>
              </a:rPr>
              <a:t>3 dicembre 2015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6200" y="6407944"/>
            <a:ext cx="365760" cy="365125"/>
          </a:xfrm>
        </p:spPr>
        <p:txBody>
          <a:bodyPr/>
          <a:lstStyle/>
          <a:p>
            <a:pPr algn="ctr"/>
            <a:fld id="{BC410EEA-824F-4D46-AFE7-60426C8C06B0}" type="slidenum">
              <a:rPr lang="en-US" b="1" smtClean="0">
                <a:solidFill>
                  <a:srgbClr val="FFFFFF"/>
                </a:solidFill>
              </a:rPr>
              <a:pPr algn="ctr"/>
              <a:t>7</a:t>
            </a:fld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1" y="979800"/>
            <a:ext cx="3809999" cy="45360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AC</a:t>
            </a:r>
            <a:r>
              <a:rPr lang="it-IT" sz="2000" dirty="0">
                <a:solidFill>
                  <a:srgbClr val="464646"/>
                </a:solidFill>
              </a:rPr>
              <a:t>	</a:t>
            </a:r>
            <a:r>
              <a:rPr lang="it-IT" sz="2000" dirty="0" smtClean="0">
                <a:solidFill>
                  <a:srgbClr val="464646"/>
                </a:solidFill>
              </a:rPr>
              <a:t>		33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BARI 	</a:t>
            </a:r>
            <a:r>
              <a:rPr lang="it-IT" sz="2000" dirty="0" smtClean="0">
                <a:solidFill>
                  <a:srgbClr val="464646"/>
                </a:solidFill>
              </a:rPr>
              <a:t>		24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BOLOGNA	</a:t>
            </a:r>
            <a:r>
              <a:rPr lang="it-IT" sz="2000" dirty="0" smtClean="0">
                <a:solidFill>
                  <a:srgbClr val="464646"/>
                </a:solidFill>
              </a:rPr>
              <a:t>	53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CAGLIARI	</a:t>
            </a:r>
            <a:r>
              <a:rPr lang="it-IT" sz="2000" dirty="0" smtClean="0">
                <a:solidFill>
                  <a:srgbClr val="464646"/>
                </a:solidFill>
              </a:rPr>
              <a:t>	13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CATANIA	</a:t>
            </a:r>
            <a:r>
              <a:rPr lang="it-IT" sz="2000" dirty="0" smtClean="0">
                <a:solidFill>
                  <a:srgbClr val="464646"/>
                </a:solidFill>
              </a:rPr>
              <a:t>	38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CNAF	</a:t>
            </a:r>
            <a:r>
              <a:rPr lang="it-IT" sz="2000" dirty="0" smtClean="0">
                <a:solidFill>
                  <a:srgbClr val="464646"/>
                </a:solidFill>
              </a:rPr>
              <a:t>		18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FERRARA	</a:t>
            </a:r>
            <a:r>
              <a:rPr lang="it-IT" sz="2000" dirty="0" smtClean="0">
                <a:solidFill>
                  <a:srgbClr val="464646"/>
                </a:solidFill>
              </a:rPr>
              <a:t>	29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FIRENZE	</a:t>
            </a:r>
            <a:r>
              <a:rPr lang="it-IT" sz="2000" dirty="0" smtClean="0">
                <a:solidFill>
                  <a:srgbClr val="464646"/>
                </a:solidFill>
              </a:rPr>
              <a:t>	65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GENOVA	</a:t>
            </a:r>
            <a:r>
              <a:rPr lang="it-IT" sz="2000" dirty="0" smtClean="0">
                <a:solidFill>
                  <a:srgbClr val="464646"/>
                </a:solidFill>
              </a:rPr>
              <a:t>	37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LECCE	</a:t>
            </a:r>
            <a:r>
              <a:rPr lang="it-IT" sz="2000" dirty="0" smtClean="0">
                <a:solidFill>
                  <a:srgbClr val="464646"/>
                </a:solidFill>
              </a:rPr>
              <a:t>		15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MILANO	</a:t>
            </a:r>
            <a:r>
              <a:rPr lang="it-IT" sz="2000" dirty="0" smtClean="0">
                <a:solidFill>
                  <a:srgbClr val="464646"/>
                </a:solidFill>
              </a:rPr>
              <a:t>	36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MILANO BICOCCA	36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NAPOLI	</a:t>
            </a:r>
            <a:r>
              <a:rPr lang="it-IT" sz="2000" dirty="0" smtClean="0">
                <a:solidFill>
                  <a:srgbClr val="464646"/>
                </a:solidFill>
              </a:rPr>
              <a:t>	73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it-IT" sz="2000" dirty="0">
                <a:solidFill>
                  <a:srgbClr val="464646"/>
                </a:solidFill>
              </a:rPr>
              <a:t>PADOVA	</a:t>
            </a:r>
            <a:r>
              <a:rPr lang="it-IT" sz="2000" dirty="0" smtClean="0">
                <a:solidFill>
                  <a:srgbClr val="464646"/>
                </a:solidFill>
              </a:rPr>
              <a:t>	85</a:t>
            </a:r>
            <a:endParaRPr lang="it-IT" sz="2000" dirty="0">
              <a:solidFill>
                <a:srgbClr val="464646"/>
              </a:solidFill>
            </a:endParaRPr>
          </a:p>
          <a:p>
            <a:pPr marL="109728" indent="0">
              <a:spcBef>
                <a:spcPts val="0"/>
              </a:spcBef>
              <a:buNone/>
            </a:pPr>
            <a:endParaRPr lang="it-IT" sz="2000" dirty="0"/>
          </a:p>
          <a:p>
            <a:pPr marL="109728" indent="0">
              <a:spcBef>
                <a:spcPts val="0"/>
              </a:spcBef>
              <a:buNone/>
            </a:pPr>
            <a:endParaRPr lang="it-IT" sz="2000" dirty="0" smtClean="0"/>
          </a:p>
          <a:p>
            <a:pPr marL="109728" indent="0">
              <a:spcBef>
                <a:spcPts val="0"/>
              </a:spcBef>
              <a:buNone/>
              <a:tabLst>
                <a:tab pos="1076325" algn="l"/>
              </a:tabLst>
            </a:pPr>
            <a:endParaRPr lang="it-IT" sz="2200" dirty="0"/>
          </a:p>
          <a:p>
            <a:endParaRPr lang="it-IT" dirty="0"/>
          </a:p>
        </p:txBody>
      </p:sp>
      <p:sp>
        <p:nvSpPr>
          <p:cNvPr id="6" name="Segnaposto contenuto 6"/>
          <p:cNvSpPr txBox="1">
            <a:spLocks/>
          </p:cNvSpPr>
          <p:nvPr/>
        </p:nvSpPr>
        <p:spPr>
          <a:xfrm>
            <a:off x="5105400" y="1009200"/>
            <a:ext cx="3505200" cy="4506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PAVIA		35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PERUGIA	33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PISA		60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ROMA		38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ROMA TV	32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ROMA TRE	13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TORINO	46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TRIESTE	30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LNF		179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LNGS		57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LNL		79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LNS		60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GSSI		14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r>
              <a:rPr lang="it-IT" sz="2000" dirty="0" smtClean="0">
                <a:solidFill>
                  <a:srgbClr val="464646"/>
                </a:solidFill>
              </a:rPr>
              <a:t>TIFPA		18</a:t>
            </a:r>
          </a:p>
          <a:p>
            <a:pPr marL="109728" indent="0">
              <a:spcBef>
                <a:spcPts val="0"/>
              </a:spcBef>
              <a:buFont typeface="Wingdings 3"/>
              <a:buNone/>
            </a:pPr>
            <a:endParaRPr lang="it-IT" sz="2000" dirty="0" smtClean="0"/>
          </a:p>
          <a:p>
            <a:pPr marL="109728" indent="0">
              <a:spcBef>
                <a:spcPts val="0"/>
              </a:spcBef>
              <a:buFont typeface="Wingdings 3"/>
              <a:buNone/>
            </a:pPr>
            <a:endParaRPr lang="it-IT" sz="2000" dirty="0" smtClean="0"/>
          </a:p>
          <a:p>
            <a:pPr marL="109728" indent="0">
              <a:spcBef>
                <a:spcPts val="0"/>
              </a:spcBef>
              <a:buFont typeface="Wingdings 3"/>
              <a:buNone/>
              <a:tabLst>
                <a:tab pos="1076325" algn="l"/>
              </a:tabLst>
            </a:pPr>
            <a:endParaRPr lang="it-IT" sz="2200" dirty="0" smtClean="0"/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48000" y="57912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2">
                    <a:lumMod val="50000"/>
                  </a:schemeClr>
                </a:solidFill>
              </a:rPr>
              <a:t>TOTALE       1249</a:t>
            </a:r>
            <a:endParaRPr lang="it-IT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4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M10167123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7851d254-ce09-43b6-8d90-072588e7901c">english</DirectSourceMarket>
    <ApprovalStatus xmlns="7851d254-ce09-43b6-8d90-072588e7901c">InProgress</ApprovalStatus>
    <MarketSpecific xmlns="7851d254-ce09-43b6-8d90-072588e7901c">false</MarketSpecific>
    <PrimaryImageGen xmlns="7851d254-ce09-43b6-8d90-072588e7901c">true</PrimaryImageGen>
    <ThumbnailAssetId xmlns="7851d254-ce09-43b6-8d90-072588e7901c" xsi:nil="true"/>
    <LegacyData xmlns="7851d254-ce09-43b6-8d90-072588e7901c">ListingID:;Manager:;BuildStatus:Publish Pending;MockupPath:</LegacyData>
    <TPFriendlyName xmlns="7851d254-ce09-43b6-8d90-072588e7901c">Presentation on brainstorming</TPFriendlyName>
    <NumericId xmlns="7851d254-ce09-43b6-8d90-072588e7901c">-1</NumericId>
    <BusinessGroup xmlns="7851d254-ce09-43b6-8d90-072588e7901c" xsi:nil="true"/>
    <SourceTitle xmlns="7851d254-ce09-43b6-8d90-072588e7901c">Presentation on brainstorming</SourceTitle>
    <APEditor xmlns="7851d254-ce09-43b6-8d90-072588e7901c">
      <UserInfo>
        <DisplayName>REDMOND\v-luannv</DisplayName>
        <AccountId>237</AccountId>
        <AccountType/>
      </UserInfo>
    </APEditor>
    <OpenTemplate xmlns="7851d254-ce09-43b6-8d90-072588e7901c">true</OpenTemplate>
    <UALocComments xmlns="7851d254-ce09-43b6-8d90-072588e7901c" xsi:nil="true"/>
    <ParentAssetId xmlns="7851d254-ce09-43b6-8d90-072588e7901c" xsi:nil="true"/>
    <PublishStatusLookup xmlns="7851d254-ce09-43b6-8d90-072588e7901c">
      <Value>256766</Value>
      <Value>353461</Value>
    </PublishStatusLookup>
    <LastPublishResultLookup xmlns="7851d254-ce09-43b6-8d90-072588e7901c" xsi:nil="true"/>
    <IntlLangReviewDate xmlns="7851d254-ce09-43b6-8d90-072588e7901c">2010-04-16T13:10:00+00:00</IntlLangReviewDate>
    <MachineTranslated xmlns="7851d254-ce09-43b6-8d90-072588e7901c">false</MachineTranslated>
    <Providers xmlns="7851d254-ce09-43b6-8d90-072588e7901c" xsi:nil="true"/>
    <OriginalSourceMarket xmlns="7851d254-ce09-43b6-8d90-072588e7901c">english</OriginalSourceMarket>
    <TPInstallLocation xmlns="7851d254-ce09-43b6-8d90-072588e7901c">{My Templates}</TPInstallLocation>
    <ClipArtFilename xmlns="7851d254-ce09-43b6-8d90-072588e7901c" xsi:nil="true"/>
    <APDescription xmlns="7851d254-ce09-43b6-8d90-072588e7901c" xsi:nil="true"/>
    <ContentItem xmlns="7851d254-ce09-43b6-8d90-072588e7901c" xsi:nil="true"/>
    <APAuthor xmlns="7851d254-ce09-43b6-8d90-072588e7901c">
      <UserInfo>
        <DisplayName>REDMOND\cynvey</DisplayName>
        <AccountId>242</AccountId>
        <AccountType/>
      </UserInfo>
    </APAuthor>
    <TPCommandLine xmlns="7851d254-ce09-43b6-8d90-072588e7901c">{PP} /n {FilePath}</TPCommandLine>
    <TPAppVersion xmlns="7851d254-ce09-43b6-8d90-072588e7901c">11</TPAppVersion>
    <PublishTargets xmlns="7851d254-ce09-43b6-8d90-072588e7901c">OfficeOnline</PublishTargets>
    <EditorialStatus xmlns="7851d254-ce09-43b6-8d90-072588e7901c" xsi:nil="true"/>
    <TPLaunchHelpLinkType xmlns="7851d254-ce09-43b6-8d90-072588e7901c" xsi:nil="true"/>
    <LastModifiedDateTime xmlns="7851d254-ce09-43b6-8d90-072588e7901c">2010-04-16T13:10:00+00:00</LastModifiedDateTime>
    <TimesCloned xmlns="7851d254-ce09-43b6-8d90-072588e7901c" xsi:nil="true"/>
    <Provider xmlns="7851d254-ce09-43b6-8d90-072588e7901c">EY006220130</Provider>
    <FriendlyTitle xmlns="7851d254-ce09-43b6-8d90-072588e7901c" xsi:nil="true"/>
    <LastHandOff xmlns="7851d254-ce09-43b6-8d90-072588e7901c" xsi:nil="true"/>
    <AcquiredFrom xmlns="7851d254-ce09-43b6-8d90-072588e7901c">Community</AcquiredFrom>
    <AssetStart xmlns="7851d254-ce09-43b6-8d90-072588e7901c">2010-02-26T13:23:47+00:00</AssetStart>
    <UACurrentWords xmlns="7851d254-ce09-43b6-8d90-072588e7901c">0</UACurrentWords>
    <UALocRecommendation xmlns="7851d254-ce09-43b6-8d90-072588e7901c">Localize</UALocRecommendation>
    <Manager xmlns="7851d254-ce09-43b6-8d90-072588e7901c" xsi:nil="true"/>
    <TPClientViewer xmlns="7851d254-ce09-43b6-8d90-072588e7901c" xsi:nil="true"/>
    <ArtSampleDocs xmlns="7851d254-ce09-43b6-8d90-072588e7901c" xsi:nil="true"/>
    <IsDeleted xmlns="7851d254-ce09-43b6-8d90-072588e7901c">false</IsDeleted>
    <UANotes xmlns="7851d254-ce09-43b6-8d90-072588e7901c">online only</UANotes>
    <ShowIn xmlns="7851d254-ce09-43b6-8d90-072588e7901c" xsi:nil="true"/>
    <OOCacheId xmlns="7851d254-ce09-43b6-8d90-072588e7901c" xsi:nil="true"/>
    <CSXHash xmlns="7851d254-ce09-43b6-8d90-072588e7901c" xsi:nil="true"/>
    <TemplateStatus xmlns="7851d254-ce09-43b6-8d90-072588e7901c" xsi:nil="true"/>
    <Downloads xmlns="7851d254-ce09-43b6-8d90-072588e7901c">0</Downloads>
    <VoteCount xmlns="7851d254-ce09-43b6-8d90-072588e7901c" xsi:nil="true"/>
    <DSATActionTaken xmlns="7851d254-ce09-43b6-8d90-072588e7901c">Best Bets</DSATActionTaken>
    <CSXSubmissionMarket xmlns="7851d254-ce09-43b6-8d90-072588e7901c" xsi:nil="true"/>
    <AssetExpire xmlns="7851d254-ce09-43b6-8d90-072588e7901c">2100-01-01T00:00:00+00:00</AssetExpire>
    <EditorialTags xmlns="7851d254-ce09-43b6-8d90-072588e7901c" xsi:nil="true"/>
    <SubmitterId xmlns="7851d254-ce09-43b6-8d90-072588e7901c" xsi:nil="true"/>
    <TPExecutable xmlns="7851d254-ce09-43b6-8d90-072588e7901c" xsi:nil="true"/>
    <AssetType xmlns="7851d254-ce09-43b6-8d90-072588e7901c">TP</AssetType>
    <ApprovalLog xmlns="7851d254-ce09-43b6-8d90-072588e7901c" xsi:nil="true"/>
    <CSXUpdate xmlns="7851d254-ce09-43b6-8d90-072588e7901c">false</CSXUpdate>
    <CSXSubmissionDate xmlns="7851d254-ce09-43b6-8d90-072588e7901c" xsi:nil="true"/>
    <BugNumber xmlns="7851d254-ce09-43b6-8d90-072588e7901c" xsi:nil="true"/>
    <TPComponent xmlns="7851d254-ce09-43b6-8d90-072588e7901c">PPTFiles</TPComponent>
    <Milestone xmlns="7851d254-ce09-43b6-8d90-072588e7901c" xsi:nil="true"/>
    <OriginAsset xmlns="7851d254-ce09-43b6-8d90-072588e7901c" xsi:nil="true"/>
    <AssetId xmlns="7851d254-ce09-43b6-8d90-072588e7901c">TP010167123</AssetId>
    <TPLaunchHelpLink xmlns="7851d254-ce09-43b6-8d90-072588e7901c" xsi:nil="true"/>
    <TPApplication xmlns="7851d254-ce09-43b6-8d90-072588e7901c">PowerPoint</TPApplication>
    <IntlLocPriority xmlns="7851d254-ce09-43b6-8d90-072588e7901c" xsi:nil="true"/>
    <PolicheckWords xmlns="7851d254-ce09-43b6-8d90-072588e7901c" xsi:nil="true"/>
    <HandoffToMSDN xmlns="7851d254-ce09-43b6-8d90-072588e7901c">2010-04-16T13:10:00+00:00</HandoffToMSDN>
    <PlannedPubDate xmlns="7851d254-ce09-43b6-8d90-072588e7901c">2010-04-16T13:10:00+00:00</PlannedPubDate>
    <IntlLangReviewer xmlns="7851d254-ce09-43b6-8d90-072588e7901c" xsi:nil="true"/>
    <CrawlForDependencies xmlns="7851d254-ce09-43b6-8d90-072588e7901c">false</CrawlForDependencies>
    <TrustLevel xmlns="7851d254-ce09-43b6-8d90-072588e7901c">1 Microsoft Managed Content</TrustLevel>
    <IsSearchable xmlns="7851d254-ce09-43b6-8d90-072588e7901c">false</IsSearchable>
    <TPNamespace xmlns="7851d254-ce09-43b6-8d90-072588e7901c" xsi:nil="true"/>
    <TemplateTemplateType xmlns="7851d254-ce09-43b6-8d90-072588e7901c">PowerPoint 2003 Default</TemplateTemplateType>
    <Markets xmlns="7851d254-ce09-43b6-8d90-072588e7901c"/>
    <OutputCachingOn xmlns="7851d254-ce09-43b6-8d90-072588e7901c">false</OutputCachingOn>
    <IntlLangReview xmlns="7851d254-ce09-43b6-8d90-072588e7901c" xsi:nil="true"/>
    <UAProjectedTotalWords xmlns="7851d254-ce09-43b6-8d90-072588e7901c" xsi:nil="true"/>
    <CampaignTagsTaxHTField0 xmlns="7851d254-ce09-43b6-8d90-072588e7901c">
      <Terms xmlns="http://schemas.microsoft.com/office/infopath/2007/PartnerControls"/>
    </CampaignTagsTaxHTField0>
    <LocPublishedDependentAssetsLookup xmlns="7851d254-ce09-43b6-8d90-072588e7901c" xsi:nil="true"/>
    <LocOverallLocStatusLookup xmlns="7851d254-ce09-43b6-8d90-072588e7901c" xsi:nil="true"/>
    <InternalTagsTaxHTField0 xmlns="7851d254-ce09-43b6-8d90-072588e7901c">
      <Terms xmlns="http://schemas.microsoft.com/office/infopath/2007/PartnerControls"/>
    </InternalTagsTaxHTField0>
    <LocComments xmlns="7851d254-ce09-43b6-8d90-072588e7901c" xsi:nil="true"/>
    <LocProcessedForMarketsLookup xmlns="7851d254-ce09-43b6-8d90-072588e7901c" xsi:nil="true"/>
    <ScenarioTagsTaxHTField0 xmlns="7851d254-ce09-43b6-8d90-072588e7901c">
      <Terms xmlns="http://schemas.microsoft.com/office/infopath/2007/PartnerControls"/>
    </ScenarioTagsTaxHTField0>
    <LocLastLocAttemptVersionTypeLookup xmlns="7851d254-ce09-43b6-8d90-072588e7901c" xsi:nil="true"/>
    <LocOverallPublishStatusLookup xmlns="7851d254-ce09-43b6-8d90-072588e7901c" xsi:nil="true"/>
    <LocPublishedLinkedAssetsLookup xmlns="7851d254-ce09-43b6-8d90-072588e7901c" xsi:nil="true"/>
    <TaxCatchAll xmlns="7851d254-ce09-43b6-8d90-072588e7901c"/>
    <LocRecommendedHandoff xmlns="7851d254-ce09-43b6-8d90-072588e7901c" xsi:nil="true"/>
    <LocProcessedForHandoffsLookup xmlns="7851d254-ce09-43b6-8d90-072588e7901c" xsi:nil="true"/>
    <LocOverallHandbackStatusLookup xmlns="7851d254-ce09-43b6-8d90-072588e7901c" xsi:nil="true"/>
    <LocNewPublishedVersionLookup xmlns="7851d254-ce09-43b6-8d90-072588e7901c" xsi:nil="true"/>
    <BlockPublish xmlns="7851d254-ce09-43b6-8d90-072588e7901c" xsi:nil="true"/>
    <LocManualTestRequired xmlns="7851d254-ce09-43b6-8d90-072588e7901c" xsi:nil="true"/>
    <LocalizationTagsTaxHTField0 xmlns="7851d254-ce09-43b6-8d90-072588e7901c">
      <Terms xmlns="http://schemas.microsoft.com/office/infopath/2007/PartnerControls"/>
    </LocalizationTagsTaxHTField0>
    <LocLastLocAttemptVersionLookup xmlns="7851d254-ce09-43b6-8d90-072588e7901c">66030</LocLastLocAttemptVersionLookup>
    <FeatureTagsTaxHTField0 xmlns="7851d254-ce09-43b6-8d90-072588e7901c">
      <Terms xmlns="http://schemas.microsoft.com/office/infopath/2007/PartnerControls"/>
    </FeatureTagsTaxHTField0>
    <LocOverallPreviewStatusLookup xmlns="7851d254-ce09-43b6-8d90-072588e7901c" xsi:nil="true"/>
    <RecommendationsModifier xmlns="7851d254-ce09-43b6-8d90-072588e7901c" xsi:nil="true"/>
    <OriginalRelease xmlns="7851d254-ce09-43b6-8d90-072588e7901c">14</OriginalRelease>
    <LocMarketGroupTiers2 xmlns="7851d254-ce09-43b6-8d90-072588e790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B888328A8731147A9E2416CA6C7A65B0400DC6FA6ECFB23F54F9F45EE586A6D0A65" ma:contentTypeVersion="56" ma:contentTypeDescription="Create a new document." ma:contentTypeScope="" ma:versionID="c97688fe8962075e95d1f794ee1b82d8">
  <xsd:schema xmlns:xsd="http://www.w3.org/2001/XMLSchema" xmlns:xs="http://www.w3.org/2001/XMLSchema" xmlns:p="http://schemas.microsoft.com/office/2006/metadata/properties" xmlns:ns2="7851d254-ce09-43b6-8d90-072588e7901c" targetNamespace="http://schemas.microsoft.com/office/2006/metadata/properties" ma:root="true" ma:fieldsID="c225bda33905c745071d9d8b7e170627" ns2:_="">
    <xsd:import namespace="7851d254-ce09-43b6-8d90-072588e7901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1d254-ce09-43b6-8d90-072588e7901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9ebba19d-2be4-461d-87e9-c05e5ebbf56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C164E808-44FA-4F5F-91C3-AF5B09309907}" ma:internalName="CSXSubmissionMarket" ma:readOnly="false" ma:showField="MarketName" ma:web="7851d254-ce09-43b6-8d90-072588e7901c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0c66e03a-b58b-4d86-891b-8e445e1562f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D356C7F-0981-4C41-B229-50D503AAD5E8}" ma:internalName="InProjectListLookup" ma:readOnly="true" ma:showField="InProjectLis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575b5594-eef4-4833-b257-601720e535bd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D356C7F-0981-4C41-B229-50D503AAD5E8}" ma:internalName="LastCompleteVersionLookup" ma:readOnly="true" ma:showField="LastComplete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D356C7F-0981-4C41-B229-50D503AAD5E8}" ma:internalName="LastPreviewErrorLookup" ma:readOnly="true" ma:showField="LastPreview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D356C7F-0981-4C41-B229-50D503AAD5E8}" ma:internalName="LastPreviewResultLookup" ma:readOnly="true" ma:showField="LastPreview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D356C7F-0981-4C41-B229-50D503AAD5E8}" ma:internalName="LastPreviewAttemptDateLookup" ma:readOnly="true" ma:showField="LastPreview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D356C7F-0981-4C41-B229-50D503AAD5E8}" ma:internalName="LastPreviewedByLookup" ma:readOnly="true" ma:showField="LastPreview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D356C7F-0981-4C41-B229-50D503AAD5E8}" ma:internalName="LastPreviewTimeLookup" ma:readOnly="true" ma:showField="LastPreview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D356C7F-0981-4C41-B229-50D503AAD5E8}" ma:internalName="LastPreviewVersionLookup" ma:readOnly="true" ma:showField="LastPreview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D356C7F-0981-4C41-B229-50D503AAD5E8}" ma:internalName="LastPublishErrorLookup" ma:readOnly="true" ma:showField="LastPublish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D356C7F-0981-4C41-B229-50D503AAD5E8}" ma:internalName="LastPublishResultLookup" ma:readOnly="true" ma:showField="LastPublish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D356C7F-0981-4C41-B229-50D503AAD5E8}" ma:internalName="LastPublishAttemptDateLookup" ma:readOnly="true" ma:showField="LastPublish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D356C7F-0981-4C41-B229-50D503AAD5E8}" ma:internalName="LastPublishedByLookup" ma:readOnly="true" ma:showField="LastPublish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D356C7F-0981-4C41-B229-50D503AAD5E8}" ma:internalName="LastPublishTimeLookup" ma:readOnly="true" ma:showField="LastPublish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D356C7F-0981-4C41-B229-50D503AAD5E8}" ma:internalName="LastPublishVersionLookup" ma:readOnly="true" ma:showField="LastPublish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17F96094-CC23-4712-BE97-DE1DD51648A2}" ma:internalName="LocLastLocAttemptVersionLookup" ma:readOnly="false" ma:showField="LastLocAttemptVersion" ma:web="7851d254-ce09-43b6-8d90-072588e7901c">
      <xsd:simpleType>
        <xsd:restriction base="dms:Lookup"/>
      </xsd:simpleType>
    </xsd:element>
    <xsd:element name="LocLastLocAttemptVersionTypeLookup" ma:index="71" nillable="true" ma:displayName="Loc Last Loc Attempt Version Type" ma:default="" ma:list="{17F96094-CC23-4712-BE97-DE1DD51648A2}" ma:internalName="LocLastLocAttemptVersionTypeLookup" ma:readOnly="true" ma:showField="LastLocAttemptVersionType" ma:web="7851d254-ce09-43b6-8d90-072588e7901c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17F96094-CC23-4712-BE97-DE1DD51648A2}" ma:internalName="LocNewPublishedVersionLookup" ma:readOnly="true" ma:showField="NewPublishedVersion" ma:web="7851d254-ce09-43b6-8d90-072588e7901c">
      <xsd:simpleType>
        <xsd:restriction base="dms:Lookup"/>
      </xsd:simpleType>
    </xsd:element>
    <xsd:element name="LocOverallHandbackStatusLookup" ma:index="75" nillable="true" ma:displayName="Loc Overall Handback Status" ma:default="" ma:list="{17F96094-CC23-4712-BE97-DE1DD51648A2}" ma:internalName="LocOverallHandbackStatusLookup" ma:readOnly="true" ma:showField="OverallHandbackStatus" ma:web="7851d254-ce09-43b6-8d90-072588e7901c">
      <xsd:simpleType>
        <xsd:restriction base="dms:Lookup"/>
      </xsd:simpleType>
    </xsd:element>
    <xsd:element name="LocOverallLocStatusLookup" ma:index="76" nillable="true" ma:displayName="Loc Overall Localize Status" ma:default="" ma:list="{17F96094-CC23-4712-BE97-DE1DD51648A2}" ma:internalName="LocOverallLocStatusLookup" ma:readOnly="true" ma:showField="OverallLocStatus" ma:web="7851d254-ce09-43b6-8d90-072588e7901c">
      <xsd:simpleType>
        <xsd:restriction base="dms:Lookup"/>
      </xsd:simpleType>
    </xsd:element>
    <xsd:element name="LocOverallPreviewStatusLookup" ma:index="77" nillable="true" ma:displayName="Loc Overall Preview Status" ma:default="" ma:list="{17F96094-CC23-4712-BE97-DE1DD51648A2}" ma:internalName="LocOverallPreviewStatusLookup" ma:readOnly="true" ma:showField="OverallPreviewStatus" ma:web="7851d254-ce09-43b6-8d90-072588e7901c">
      <xsd:simpleType>
        <xsd:restriction base="dms:Lookup"/>
      </xsd:simpleType>
    </xsd:element>
    <xsd:element name="LocOverallPublishStatusLookup" ma:index="78" nillable="true" ma:displayName="Loc Overall Publish Status" ma:default="" ma:list="{17F96094-CC23-4712-BE97-DE1DD51648A2}" ma:internalName="LocOverallPublishStatusLookup" ma:readOnly="true" ma:showField="OverallPublishStatus" ma:web="7851d254-ce09-43b6-8d90-072588e7901c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17F96094-CC23-4712-BE97-DE1DD51648A2}" ma:internalName="LocProcessedForHandoffsLookup" ma:readOnly="true" ma:showField="ProcessedForHandoffs" ma:web="7851d254-ce09-43b6-8d90-072588e7901c">
      <xsd:simpleType>
        <xsd:restriction base="dms:Lookup"/>
      </xsd:simpleType>
    </xsd:element>
    <xsd:element name="LocProcessedForMarketsLookup" ma:index="81" nillable="true" ma:displayName="Loc Processed For Markets" ma:default="" ma:list="{17F96094-CC23-4712-BE97-DE1DD51648A2}" ma:internalName="LocProcessedForMarketsLookup" ma:readOnly="true" ma:showField="ProcessedForMarkets" ma:web="7851d254-ce09-43b6-8d90-072588e7901c">
      <xsd:simpleType>
        <xsd:restriction base="dms:Lookup"/>
      </xsd:simpleType>
    </xsd:element>
    <xsd:element name="LocPublishedDependentAssetsLookup" ma:index="82" nillable="true" ma:displayName="Loc Published Dependent Assets" ma:default="" ma:list="{17F96094-CC23-4712-BE97-DE1DD51648A2}" ma:internalName="LocPublishedDependentAssetsLookup" ma:readOnly="true" ma:showField="PublishedDependentAssets" ma:web="7851d254-ce09-43b6-8d90-072588e7901c">
      <xsd:simpleType>
        <xsd:restriction base="dms:Lookup"/>
      </xsd:simpleType>
    </xsd:element>
    <xsd:element name="LocPublishedLinkedAssetsLookup" ma:index="83" nillable="true" ma:displayName="Loc Published Linked Assets" ma:default="" ma:list="{17F96094-CC23-4712-BE97-DE1DD51648A2}" ma:internalName="LocPublishedLinkedAssetsLookup" ma:readOnly="true" ma:showField="PublishedLinkedAssets" ma:web="7851d254-ce09-43b6-8d90-072588e7901c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b1ddce1b-f703-4c9f-819c-e88ccecfe8e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C164E808-44FA-4F5F-91C3-AF5B09309907}" ma:internalName="Markets" ma:readOnly="false" ma:showField="MarketNa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D356C7F-0981-4C41-B229-50D503AAD5E8}" ma:internalName="NumOfRatingsLookup" ma:readOnly="true" ma:showField="NumOfRating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D356C7F-0981-4C41-B229-50D503AAD5E8}" ma:internalName="PublishStatusLookup" ma:readOnly="false" ma:showField="PublishStatu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3f195d06-aec0-4d35-9b7e-8061da1a138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73ff1703-6c3c-47c1-ae53-2bc507bafe3b}" ma:internalName="TaxCatchAll" ma:showField="CatchAllData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73ff1703-6c3c-47c1-ae53-2bc507bafe3b}" ma:internalName="TaxCatchAllLabel" ma:readOnly="true" ma:showField="CatchAllDataLabel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3B0F3D-E280-4D70-A523-BDECF52D9EAD}">
  <ds:schemaRefs>
    <ds:schemaRef ds:uri="http://schemas.microsoft.com/office/2006/metadata/properties"/>
    <ds:schemaRef ds:uri="http://schemas.microsoft.com/office/infopath/2007/PartnerControls"/>
    <ds:schemaRef ds:uri="7851d254-ce09-43b6-8d90-072588e7901c"/>
  </ds:schemaRefs>
</ds:datastoreItem>
</file>

<file path=customXml/itemProps2.xml><?xml version="1.0" encoding="utf-8"?>
<ds:datastoreItem xmlns:ds="http://schemas.openxmlformats.org/officeDocument/2006/customXml" ds:itemID="{728018BB-57EC-4467-BE24-1D4D264081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85CA0-40D3-4EB4-92CC-33690BA95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1d254-ce09-43b6-8d90-072588e7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TM10167123</Template>
  <TotalTime>0</TotalTime>
  <Words>227</Words>
  <Application>Microsoft Office PowerPoint</Application>
  <PresentationFormat>Presentazione su schermo (4:3)</PresentationFormat>
  <Paragraphs>117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TM10167123</vt:lpstr>
      <vt:lpstr>Assemblea Nazionale RPTTA Catania 3 dicembre 2015</vt:lpstr>
      <vt:lpstr>DIREZIONE AFFARI CONTRATTUALI</vt:lpstr>
      <vt:lpstr>Diapositiva 3</vt:lpstr>
      <vt:lpstr>Diapositiva 4</vt:lpstr>
      <vt:lpstr> ATTIVITÀ: VOLUMI NOVEMBRE 2014 - NOVEMBRE 2015    </vt:lpstr>
      <vt:lpstr> …..  segue ATTIVITÀ: VOLUMI NOVEMBRE 2014 - NOVEMBRE 2015    </vt:lpstr>
      <vt:lpstr>RUP INFN censiti in Anagrafe AUSA (ANAC)    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brainstorming</dc:title>
  <dc:creator/>
  <cp:lastModifiedBy/>
  <cp:revision>1</cp:revision>
  <dcterms:created xsi:type="dcterms:W3CDTF">2006-09-15T15:59:29Z</dcterms:created>
  <dcterms:modified xsi:type="dcterms:W3CDTF">2015-12-01T10:38:38Z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ContentTypeId">
    <vt:lpwstr>0x010100FB888328A8731147A9E2416CA6C7A65B0400DC6FA6ECFB23F54F9F45EE586A6D0A65</vt:lpwstr>
  </property>
  <property fmtid="{D5CDD505-2E9C-101B-9397-08002B2CF9AE}" pid="4" name="Applications">
    <vt:lpwstr>67;#Template 12;#53;#PowerPoint 12;#407;#PowerPoint 14</vt:lpwstr>
  </property>
  <property fmtid="{D5CDD505-2E9C-101B-9397-08002B2CF9AE}" pid="5" name="Order">
    <vt:r8>7160300</vt:r8>
  </property>
</Properties>
</file>