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9" autoAdjust="0"/>
  </p:normalViewPr>
  <p:slideViewPr>
    <p:cSldViewPr>
      <p:cViewPr>
        <p:scale>
          <a:sx n="105" d="100"/>
          <a:sy n="105" d="100"/>
        </p:scale>
        <p:origin x="-576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E365C-94F3-9746-8D6E-42FDDA40C9BA}" type="datetime1">
              <a:rPr lang="it-IT" smtClean="0"/>
              <a:pPr/>
              <a:t>01/12/2015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F8AE0-EAB9-5348-9131-E2FDEA4A235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2932853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BA4BA3F4-2DBA-0745-87AF-17C9C58C5726}" type="datetime1">
              <a:rPr lang="it-IT" smtClean="0"/>
              <a:pPr/>
              <a:t>01/12/2015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1D76769E-C829-4283-B80E-CB90D995C291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72494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76769E-C829-4283-B80E-CB90D995C29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582807"/>
            <a:ext cx="7772400" cy="1199704"/>
          </a:xfrm>
        </p:spPr>
        <p:txBody>
          <a:bodyPr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grpSp>
        <p:nvGrpSpPr>
          <p:cNvPr id="2" name="Group 14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Shape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8" name="Shape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lang="en-US"/>
            </a:p>
          </p:txBody>
        </p:sp>
        <p:sp>
          <p:nvSpPr>
            <p:cNvPr id="11" name="Shape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BE2D2D2-ACD5-5446-8A71-E1407BA7F67E}" type="datetime2">
              <a:rPr lang="it-IT" smtClean="0"/>
              <a:pPr/>
              <a:t>martedì 1 dicembre 2015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5292C34-3E5E-4BA5-AF54-F1601B144FB0}" type="slidenum">
              <a:rPr lang="en-US" smtClean="0"/>
              <a:pPr/>
              <a:t>‹N›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52350B4-EF1C-9444-B7EA-6E5088BC3BBD}" type="datetime2">
              <a:rPr lang="it-IT" smtClean="0"/>
              <a:pPr/>
              <a:t>martedì 1 dicembre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523427C-93F9-0346-A1F3-3667AB90E549}" type="datetime2">
              <a:rPr lang="it-IT" smtClean="0"/>
              <a:pPr/>
              <a:t>martedì 1 dicembre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928884-B9BA-434E-97E7-26D32DAAC585}" type="datetime2">
              <a:rPr lang="it-IT" smtClean="0"/>
              <a:pPr/>
              <a:t>martedì 1 dicembre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888512"/>
            <a:ext cx="4572000" cy="1454888"/>
          </a:xfrm>
        </p:spPr>
        <p:txBody>
          <a:bodyPr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20739F-FCB7-9142-950C-F188CD8456EF}" type="datetime2">
              <a:rPr lang="it-IT" smtClean="0"/>
              <a:pPr/>
              <a:t>martedì 1 dicembre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65050D8-859F-CF40-AC6C-1D6CC4B193F4}" type="datetime2">
              <a:rPr lang="it-IT" smtClean="0"/>
              <a:pPr/>
              <a:t>martedì 1 dicembre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7243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7243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AA685A3-0722-1A4D-AA49-E4476FEC6478}" type="datetime2">
              <a:rPr lang="it-IT" smtClean="0"/>
              <a:pPr/>
              <a:t>martedì 1 dicembre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21A090-A92C-7649-826F-66259A556CE7}" type="datetime2">
              <a:rPr lang="it-IT" smtClean="0"/>
              <a:pPr/>
              <a:t>martedì 1 dicembre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it-IT" smtClean="0"/>
              <a:t>Fare clic per modificare stile</a:t>
            </a:r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7D291B-E7D5-874F-9B0E-11566B8F93F5}" type="datetime2">
              <a:rPr lang="it-IT" smtClean="0"/>
              <a:pPr/>
              <a:t>martedì 1 dicembre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34000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FCD8D00-399A-E848-BAA5-E2B3016CAAEB}" type="datetime2">
              <a:rPr lang="it-IT" smtClean="0"/>
              <a:pPr/>
              <a:t>martedì 1 dicembre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371568"/>
            <a:ext cx="7162800" cy="648232"/>
          </a:xfrm>
          <a:noFill/>
        </p:spPr>
        <p:txBody>
          <a:bodyPr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lang="it-IT" smtClean="0"/>
              <a:t>Trascinare l'immagine su un segnaposto o fare clic sull'icona per aggiungerla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6F5B4C-2CF5-3541-AFB4-ADB4486F446B}" type="datetime2">
              <a:rPr lang="it-IT" smtClean="0"/>
              <a:pPr/>
              <a:t>martedì 1 dicembre 2015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C410EEA-824F-4D46-AFE7-60426C8C06B0}" type="slidenum">
              <a:rPr lang="en-US" smtClean="0"/>
              <a:pPr/>
              <a:t>‹N›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07688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8" name="Shape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9" name="Shape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2" name="Shape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it-IT" smtClean="0"/>
              <a:t>Fare clic per modificare stile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>
              <a:defRPr sz="1000">
                <a:solidFill>
                  <a:schemeClr val="tx1"/>
                </a:solidFill>
              </a:defRPr>
            </a:lvl1pPr>
            <a:extLst/>
          </a:lstStyle>
          <a:p>
            <a:fld id="{6B99FABE-FE38-1C4C-B409-99FAE5D503CB}" type="datetime2">
              <a:rPr lang="it-IT" smtClean="0"/>
              <a:pPr/>
              <a:t>martedì 1 dicembre 2015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>
                <a:solidFill>
                  <a:schemeClr val="tx1"/>
                </a:solidFill>
              </a:defRPr>
            </a:lvl1pPr>
            <a:extLst/>
          </a:lstStyle>
          <a:p>
            <a:pPr algn="r"/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000" b="0">
                <a:solidFill>
                  <a:schemeClr val="tx1"/>
                </a:solidFill>
              </a:defRPr>
            </a:lvl1pPr>
            <a:extLst/>
          </a:lstStyle>
          <a:p>
            <a:fld id="{45292C34-3E5E-4BA5-AF54-F1601B144FB0}" type="slidenum">
              <a:rPr lang="en-US" sz="1400" smtClean="0">
                <a:solidFill>
                  <a:schemeClr val="tx2">
                    <a:shade val="50000"/>
                  </a:schemeClr>
                </a:solidFill>
              </a:rPr>
              <a:pPr/>
              <a:t>‹N›</a:t>
            </a:fld>
            <a:endParaRPr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5000"/>
        <a:buFont typeface="Wingdings 3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829761"/>
          </a:xfrm>
        </p:spPr>
        <p:txBody>
          <a:bodyPr anchor="ctr">
            <a:normAutofit/>
          </a:bodyPr>
          <a:lstStyle/>
          <a:p>
            <a:pPr algn="ctr"/>
            <a:r>
              <a:rPr lang="it-IT" sz="3200" b="1" kern="1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Assemblea Nazionale RPTTA</a:t>
            </a:r>
            <a:br>
              <a:rPr lang="it-IT" sz="3200" b="1" kern="1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</a:br>
            <a:r>
              <a:rPr lang="it-IT" sz="3200" dirty="0" smtClean="0">
                <a:solidFill>
                  <a:schemeClr val="bg2">
                    <a:lumMod val="50000"/>
                  </a:schemeClr>
                </a:solidFill>
              </a:rPr>
              <a:t>Catania 3 dicembre 2015</a:t>
            </a:r>
            <a:endParaRPr lang="it-IT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just"/>
            <a:r>
              <a:rPr lang="it-IT" sz="2500" b="1" cap="small" dirty="0"/>
              <a:t>Direzione Affari Contrattuali - Valeria De Nicola 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6200" y="6407944"/>
            <a:ext cx="365760" cy="365125"/>
          </a:xfrm>
        </p:spPr>
        <p:txBody>
          <a:bodyPr/>
          <a:lstStyle/>
          <a:p>
            <a:pPr algn="ctr"/>
            <a:fld id="{45292C34-3E5E-4BA5-AF54-F1601B144FB0}" type="slidenum">
              <a:rPr lang="en-US" b="1" smtClean="0"/>
              <a:pPr algn="ctr"/>
              <a:t>1</a:t>
            </a:fld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03996"/>
          </a:xfrm>
        </p:spPr>
        <p:txBody>
          <a:bodyPr>
            <a:noAutofit/>
          </a:bodyPr>
          <a:lstStyle/>
          <a:p>
            <a:pPr algn="ctr"/>
            <a:r>
              <a:rPr lang="it-IT" sz="3200" b="1" kern="1200" dirty="0" smtClean="0">
                <a:solidFill>
                  <a:srgbClr val="1FAECD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DIREZIONE AFFARI CONTRATTUALI</a:t>
            </a:r>
            <a:endParaRPr lang="it-IT" sz="3200" dirty="0">
              <a:solidFill>
                <a:srgbClr val="1FAECD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1039202"/>
            <a:ext cx="8229600" cy="4751998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it-IT" sz="2000" kern="1200" dirty="0" smtClean="0">
                <a:solidFill>
                  <a:schemeClr val="tx2"/>
                </a:solidFill>
              </a:rPr>
              <a:t>Discip</a:t>
            </a:r>
            <a:r>
              <a:rPr lang="it-IT" sz="2000" dirty="0" smtClean="0">
                <a:solidFill>
                  <a:schemeClr val="tx2"/>
                </a:solidFill>
              </a:rPr>
              <a:t>linare Organizzativo Amministrazione Centrale</a:t>
            </a:r>
          </a:p>
          <a:p>
            <a:pPr marL="109728" indent="0" algn="ctr">
              <a:buNone/>
            </a:pPr>
            <a:r>
              <a:rPr lang="it-IT" sz="1800" dirty="0" smtClean="0">
                <a:solidFill>
                  <a:schemeClr val="tx2"/>
                </a:solidFill>
              </a:rPr>
              <a:t>(GE 10825 del 16.09.2015)</a:t>
            </a:r>
          </a:p>
          <a:p>
            <a:pPr marL="109728" indent="0" algn="ctr">
              <a:buNone/>
            </a:pPr>
            <a:endParaRPr lang="it-IT" sz="2400" dirty="0" smtClean="0">
              <a:solidFill>
                <a:schemeClr val="tx2"/>
              </a:solidFill>
            </a:endParaRPr>
          </a:p>
          <a:p>
            <a:pPr algn="just"/>
            <a:r>
              <a:rPr lang="it-IT" sz="2400" b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Art. 9:</a:t>
            </a:r>
          </a:p>
          <a:p>
            <a:pPr marL="365760" lvl="1" indent="0" algn="just">
              <a:buNone/>
            </a:pPr>
            <a:r>
              <a:rPr lang="it-IT" sz="2400" i="1" dirty="0" smtClean="0">
                <a:solidFill>
                  <a:schemeClr val="tx2"/>
                </a:solidFill>
              </a:rPr>
              <a:t>“ La Direzione provvede a tutti gli adempimenti in materia di contratti e procedure relativi agli approvvigionamenti di lavori, servizi e forniture, per i quali sono richieste autorizzazioni centralizzate a livello d’Istituto e coordina la corrispondente attività decentrata; cura, altresì, la redazione del piano pluriennale delle opere pubbliche”</a:t>
            </a:r>
          </a:p>
          <a:p>
            <a:pPr marL="109728" indent="0">
              <a:buNone/>
            </a:pPr>
            <a:endParaRPr lang="it-IT" dirty="0" smtClean="0"/>
          </a:p>
        </p:txBody>
      </p:sp>
      <p:sp>
        <p:nvSpPr>
          <p:cNvPr id="5" name="CasellaDiTesto 4"/>
          <p:cNvSpPr txBox="1"/>
          <p:nvPr/>
        </p:nvSpPr>
        <p:spPr>
          <a:xfrm>
            <a:off x="4419600" y="6324600"/>
            <a:ext cx="42479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 dirty="0">
                <a:solidFill>
                  <a:schemeClr val="tx2"/>
                </a:solidFill>
              </a:rPr>
              <a:t>Assemblea Nazionale </a:t>
            </a:r>
            <a:r>
              <a:rPr lang="it-IT" sz="1200" dirty="0" smtClean="0">
                <a:solidFill>
                  <a:schemeClr val="tx2"/>
                </a:solidFill>
              </a:rPr>
              <a:t>RPTTA, Catania </a:t>
            </a:r>
            <a:r>
              <a:rPr lang="it-IT" sz="1200" dirty="0">
                <a:solidFill>
                  <a:schemeClr val="tx2"/>
                </a:solidFill>
              </a:rPr>
              <a:t>3 dicembre 2015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76200" y="6407944"/>
            <a:ext cx="365760" cy="365125"/>
          </a:xfrm>
        </p:spPr>
        <p:txBody>
          <a:bodyPr/>
          <a:lstStyle/>
          <a:p>
            <a:pPr algn="ctr"/>
            <a:fld id="{BC410EEA-824F-4D46-AFE7-60426C8C06B0}" type="slidenum">
              <a:rPr lang="en-US" b="1" smtClean="0">
                <a:solidFill>
                  <a:srgbClr val="FFFFFF"/>
                </a:solidFill>
              </a:rPr>
              <a:pPr algn="ctr"/>
              <a:t>2</a:t>
            </a:fld>
            <a:endParaRPr lang="en-US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359997"/>
          </a:xfrm>
        </p:spPr>
        <p:txBody>
          <a:bodyPr>
            <a:normAutofit fontScale="90000"/>
          </a:bodyPr>
          <a:lstStyle/>
          <a:p>
            <a:endParaRPr lang="it-IT" sz="1800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9440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endParaRPr lang="it-IT" sz="2400" dirty="0" smtClean="0"/>
          </a:p>
          <a:p>
            <a:pPr marL="109728" indent="0" algn="just">
              <a:buNone/>
            </a:pPr>
            <a:r>
              <a:rPr lang="it-IT" sz="2800" kern="1200" dirty="0" smtClean="0">
                <a:solidFill>
                  <a:schemeClr val="tx2"/>
                </a:solidFill>
              </a:rPr>
              <a:t>Oltre agli appalti, la Direzione provvede anche a tutti gli adempimenti relativi ad altre tipologie contrattuali (es.: locazioni, comodati, permute, etc.)</a:t>
            </a:r>
            <a:endParaRPr lang="it-IT" sz="2800" i="1" dirty="0" smtClean="0">
              <a:solidFill>
                <a:schemeClr val="tx2"/>
              </a:solidFill>
            </a:endParaRPr>
          </a:p>
          <a:p>
            <a:pPr marL="109728" indent="0">
              <a:buNone/>
            </a:pPr>
            <a:endParaRPr lang="it-IT" dirty="0" smtClean="0"/>
          </a:p>
        </p:txBody>
      </p:sp>
      <p:sp>
        <p:nvSpPr>
          <p:cNvPr id="5" name="CasellaDiTesto 4"/>
          <p:cNvSpPr txBox="1"/>
          <p:nvPr/>
        </p:nvSpPr>
        <p:spPr>
          <a:xfrm>
            <a:off x="4419600" y="6324600"/>
            <a:ext cx="42479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 dirty="0">
                <a:solidFill>
                  <a:schemeClr val="tx2"/>
                </a:solidFill>
              </a:rPr>
              <a:t>Assemblea Nazionale </a:t>
            </a:r>
            <a:r>
              <a:rPr lang="it-IT" sz="1200" dirty="0" smtClean="0">
                <a:solidFill>
                  <a:schemeClr val="tx2"/>
                </a:solidFill>
              </a:rPr>
              <a:t>RPTTA, Catania </a:t>
            </a:r>
            <a:r>
              <a:rPr lang="it-IT" sz="1200" dirty="0">
                <a:solidFill>
                  <a:schemeClr val="tx2"/>
                </a:solidFill>
              </a:rPr>
              <a:t>3 dicembre 2015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6200" y="6407944"/>
            <a:ext cx="365760" cy="365125"/>
          </a:xfrm>
        </p:spPr>
        <p:txBody>
          <a:bodyPr/>
          <a:lstStyle/>
          <a:p>
            <a:pPr algn="ctr"/>
            <a:fld id="{BC410EEA-824F-4D46-AFE7-60426C8C06B0}" type="slidenum">
              <a:rPr lang="en-US" b="1" smtClean="0">
                <a:solidFill>
                  <a:srgbClr val="FFFFFF"/>
                </a:solidFill>
              </a:rPr>
              <a:pPr algn="ctr"/>
              <a:t>3</a:t>
            </a:fld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324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457200" y="533400"/>
            <a:ext cx="8244000" cy="5436000"/>
          </a:xfrm>
        </p:spPr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it-IT" sz="2400" kern="1200" dirty="0" smtClean="0">
                <a:solidFill>
                  <a:schemeClr val="tx2"/>
                </a:solidFill>
              </a:rPr>
              <a:t>La Direzione Affari Contrattuali si articola in:</a:t>
            </a:r>
          </a:p>
          <a:p>
            <a:pPr marL="109728" indent="0" algn="just" defTabSz="714375">
              <a:buNone/>
            </a:pPr>
            <a:r>
              <a:rPr lang="it-IT" sz="2800" kern="1200" dirty="0" smtClean="0">
                <a:solidFill>
                  <a:schemeClr val="bg2">
                    <a:lumMod val="50000"/>
                  </a:schemeClr>
                </a:solidFill>
              </a:rPr>
              <a:t>							</a:t>
            </a:r>
            <a:endParaRPr lang="it-IT" sz="1800" kern="12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109728" indent="0" algn="just">
              <a:buNone/>
            </a:pPr>
            <a:r>
              <a:rPr lang="it-IT" sz="2800" kern="1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it-IT" sz="2800" i="1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it-IT" sz="2000" b="1" cap="all" dirty="0" smtClean="0">
                <a:solidFill>
                  <a:srgbClr val="464646"/>
                </a:solidFill>
              </a:rPr>
              <a:t>Direzione </a:t>
            </a:r>
          </a:p>
          <a:p>
            <a:pPr marL="363538" indent="0" defTabSz="895350"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800" b="1" dirty="0" smtClean="0">
                <a:solidFill>
                  <a:schemeClr val="bg2">
                    <a:lumMod val="50000"/>
                  </a:schemeClr>
                </a:solidFill>
              </a:rPr>
              <a:t>Valeria De Nicola</a:t>
            </a:r>
          </a:p>
          <a:p>
            <a:pPr marL="109538" indent="0">
              <a:spcBef>
                <a:spcPts val="0"/>
              </a:spcBef>
              <a:buNone/>
            </a:pPr>
            <a:r>
              <a:rPr lang="it-IT" sz="1600" b="1" dirty="0" smtClean="0">
                <a:solidFill>
                  <a:srgbClr val="464646"/>
                </a:solidFill>
              </a:rPr>
              <a:t>a) </a:t>
            </a:r>
            <a:r>
              <a:rPr lang="it-IT" sz="1800" b="1" cap="all" dirty="0" smtClean="0">
                <a:solidFill>
                  <a:srgbClr val="464646"/>
                </a:solidFill>
              </a:rPr>
              <a:t>Ufficio </a:t>
            </a:r>
            <a:r>
              <a:rPr lang="it-IT" sz="1800" b="1" cap="all" dirty="0">
                <a:solidFill>
                  <a:srgbClr val="464646"/>
                </a:solidFill>
              </a:rPr>
              <a:t>di </a:t>
            </a:r>
            <a:r>
              <a:rPr lang="it-IT" sz="1800" b="1" cap="all" dirty="0" smtClean="0">
                <a:solidFill>
                  <a:srgbClr val="464646"/>
                </a:solidFill>
              </a:rPr>
              <a:t>Segreteria</a:t>
            </a:r>
            <a:endParaRPr lang="it-IT" sz="2000" b="1" cap="all" dirty="0" smtClean="0">
              <a:solidFill>
                <a:srgbClr val="464646"/>
              </a:solidFill>
            </a:endParaRPr>
          </a:p>
          <a:p>
            <a:pPr marL="36353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400" b="1" dirty="0" err="1" smtClean="0">
                <a:solidFill>
                  <a:schemeClr val="bg2">
                    <a:lumMod val="50000"/>
                  </a:schemeClr>
                </a:solidFill>
              </a:rPr>
              <a:t>resp</a:t>
            </a:r>
            <a:r>
              <a:rPr lang="it-IT" sz="1400" b="1" cap="all" dirty="0" smtClean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it-IT" sz="1400" b="1" dirty="0" smtClean="0">
                <a:solidFill>
                  <a:schemeClr val="bg2">
                    <a:lumMod val="50000"/>
                  </a:schemeClr>
                </a:solidFill>
              </a:rPr>
              <a:t>Edvige Cimino</a:t>
            </a:r>
            <a:endParaRPr lang="it-IT" sz="1400" b="1" dirty="0">
              <a:solidFill>
                <a:schemeClr val="bg2">
                  <a:lumMod val="50000"/>
                </a:schemeClr>
              </a:solidFill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it-IT" sz="1400" b="1" dirty="0" smtClean="0">
                <a:solidFill>
                  <a:srgbClr val="464646"/>
                </a:solidFill>
              </a:rPr>
              <a:t>b) </a:t>
            </a:r>
            <a:r>
              <a:rPr lang="it-IT" sz="1800" b="1" cap="all" dirty="0" smtClean="0">
                <a:solidFill>
                  <a:srgbClr val="464646"/>
                </a:solidFill>
              </a:rPr>
              <a:t>Ufficio </a:t>
            </a:r>
            <a:r>
              <a:rPr lang="it-IT" sz="1800" b="1" cap="all" dirty="0">
                <a:solidFill>
                  <a:srgbClr val="464646"/>
                </a:solidFill>
              </a:rPr>
              <a:t>Selezione </a:t>
            </a:r>
            <a:r>
              <a:rPr lang="it-IT" sz="1800" b="1" cap="all" dirty="0" smtClean="0">
                <a:solidFill>
                  <a:srgbClr val="464646"/>
                </a:solidFill>
              </a:rPr>
              <a:t>Contraenti</a:t>
            </a:r>
            <a:endParaRPr lang="it-IT" sz="2000" b="1" cap="all" dirty="0" smtClean="0">
              <a:solidFill>
                <a:srgbClr val="464646"/>
              </a:solidFill>
            </a:endParaRPr>
          </a:p>
          <a:p>
            <a:pPr marL="36353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600" b="1" dirty="0" err="1">
                <a:solidFill>
                  <a:schemeClr val="bg2">
                    <a:lumMod val="50000"/>
                  </a:schemeClr>
                </a:solidFill>
              </a:rPr>
              <a:t>resp</a:t>
            </a:r>
            <a:r>
              <a:rPr lang="it-IT" sz="1600" b="1" cap="all" dirty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it-IT" sz="1600" b="1" dirty="0" smtClean="0">
                <a:solidFill>
                  <a:schemeClr val="bg2">
                    <a:lumMod val="50000"/>
                  </a:schemeClr>
                </a:solidFill>
              </a:rPr>
              <a:t>Maria Piccolo</a:t>
            </a:r>
            <a:endParaRPr lang="it-IT" sz="1600" b="1" cap="all" dirty="0">
              <a:solidFill>
                <a:schemeClr val="bg2">
                  <a:lumMod val="50000"/>
                </a:schemeClr>
              </a:solidFill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it-IT" sz="1600" b="1" dirty="0" smtClean="0">
                <a:solidFill>
                  <a:srgbClr val="464646"/>
                </a:solidFill>
              </a:rPr>
              <a:t>c) </a:t>
            </a:r>
            <a:r>
              <a:rPr lang="it-IT" sz="1800" b="1" cap="all" dirty="0" smtClean="0">
                <a:solidFill>
                  <a:srgbClr val="464646"/>
                </a:solidFill>
              </a:rPr>
              <a:t>Ufficio </a:t>
            </a:r>
            <a:r>
              <a:rPr lang="it-IT" sz="1800" b="1" cap="all" dirty="0">
                <a:solidFill>
                  <a:srgbClr val="464646"/>
                </a:solidFill>
              </a:rPr>
              <a:t>Bandi di </a:t>
            </a:r>
            <a:r>
              <a:rPr lang="it-IT" sz="1800" b="1" cap="all" dirty="0" smtClean="0">
                <a:solidFill>
                  <a:srgbClr val="464646"/>
                </a:solidFill>
              </a:rPr>
              <a:t>Gara</a:t>
            </a:r>
            <a:endParaRPr lang="it-IT" sz="2000" b="1" cap="all" dirty="0" smtClean="0">
              <a:solidFill>
                <a:srgbClr val="464646"/>
              </a:solidFill>
            </a:endParaRPr>
          </a:p>
          <a:p>
            <a:pPr marL="36353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600" b="1" dirty="0" err="1">
                <a:solidFill>
                  <a:schemeClr val="bg2">
                    <a:lumMod val="50000"/>
                  </a:schemeClr>
                </a:solidFill>
              </a:rPr>
              <a:t>resp</a:t>
            </a:r>
            <a:r>
              <a:rPr lang="it-IT" sz="1600" b="1" cap="all" dirty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it-IT" sz="1600" b="1" dirty="0" smtClean="0">
                <a:solidFill>
                  <a:schemeClr val="bg2">
                    <a:lumMod val="50000"/>
                  </a:schemeClr>
                </a:solidFill>
              </a:rPr>
              <a:t>Claudia Formenti</a:t>
            </a:r>
            <a:endParaRPr lang="it-IT" sz="1600" b="1" cap="all" dirty="0">
              <a:solidFill>
                <a:schemeClr val="bg2">
                  <a:lumMod val="50000"/>
                </a:schemeClr>
              </a:solidFill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it-IT" sz="1600" b="1" dirty="0" smtClean="0">
                <a:solidFill>
                  <a:srgbClr val="464646"/>
                </a:solidFill>
              </a:rPr>
              <a:t>d) </a:t>
            </a:r>
            <a:r>
              <a:rPr lang="it-IT" sz="1800" b="1" cap="all" dirty="0" smtClean="0">
                <a:solidFill>
                  <a:srgbClr val="464646"/>
                </a:solidFill>
              </a:rPr>
              <a:t>Ufficio Contratti</a:t>
            </a:r>
            <a:endParaRPr lang="it-IT" sz="2000" b="1" cap="all" dirty="0" smtClean="0">
              <a:solidFill>
                <a:srgbClr val="464646"/>
              </a:solidFill>
            </a:endParaRPr>
          </a:p>
          <a:p>
            <a:pPr marL="363538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it-IT" sz="1600" b="1" dirty="0" err="1">
                <a:solidFill>
                  <a:schemeClr val="bg2">
                    <a:lumMod val="50000"/>
                  </a:schemeClr>
                </a:solidFill>
              </a:rPr>
              <a:t>resp</a:t>
            </a:r>
            <a:r>
              <a:rPr lang="it-IT" sz="1600" b="1" cap="all" dirty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it-IT" sz="1600" b="1" dirty="0" smtClean="0">
                <a:solidFill>
                  <a:schemeClr val="bg2">
                    <a:lumMod val="50000"/>
                  </a:schemeClr>
                </a:solidFill>
              </a:rPr>
              <a:t>Stefania Bonito</a:t>
            </a:r>
            <a:endParaRPr lang="it-IT" sz="1600" b="1" cap="all" dirty="0">
              <a:solidFill>
                <a:schemeClr val="bg2">
                  <a:lumMod val="50000"/>
                </a:schemeClr>
              </a:solidFill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it-IT" sz="1600" b="1" dirty="0" smtClean="0">
                <a:solidFill>
                  <a:srgbClr val="464646"/>
                </a:solidFill>
              </a:rPr>
              <a:t>e) </a:t>
            </a:r>
            <a:r>
              <a:rPr lang="it-IT" sz="1800" b="1" cap="all" dirty="0" smtClean="0">
                <a:solidFill>
                  <a:srgbClr val="464646"/>
                </a:solidFill>
              </a:rPr>
              <a:t>Ufficio </a:t>
            </a:r>
            <a:r>
              <a:rPr lang="it-IT" sz="1800" b="1" cap="all" dirty="0">
                <a:solidFill>
                  <a:srgbClr val="464646"/>
                </a:solidFill>
              </a:rPr>
              <a:t>Lavori </a:t>
            </a:r>
            <a:r>
              <a:rPr lang="it-IT" sz="1800" b="1" cap="all" dirty="0" smtClean="0">
                <a:solidFill>
                  <a:srgbClr val="464646"/>
                </a:solidFill>
              </a:rPr>
              <a:t>Pubblici</a:t>
            </a:r>
            <a:endParaRPr lang="it-IT" sz="2000" b="1" cap="all" dirty="0" smtClean="0">
              <a:solidFill>
                <a:srgbClr val="464646"/>
              </a:solidFill>
            </a:endParaRPr>
          </a:p>
          <a:p>
            <a:pPr marL="363538" indent="0">
              <a:spcBef>
                <a:spcPts val="0"/>
              </a:spcBef>
              <a:buNone/>
            </a:pPr>
            <a:r>
              <a:rPr lang="it-IT" sz="1600" b="1" dirty="0" err="1">
                <a:solidFill>
                  <a:schemeClr val="bg2">
                    <a:lumMod val="50000"/>
                  </a:schemeClr>
                </a:solidFill>
              </a:rPr>
              <a:t>resp</a:t>
            </a:r>
            <a:r>
              <a:rPr lang="it-IT" sz="1600" b="1" cap="all" dirty="0">
                <a:solidFill>
                  <a:schemeClr val="bg2">
                    <a:lumMod val="50000"/>
                  </a:schemeClr>
                </a:solidFill>
              </a:rPr>
              <a:t>. </a:t>
            </a:r>
            <a:r>
              <a:rPr lang="it-IT" sz="1600" b="1" dirty="0" smtClean="0">
                <a:solidFill>
                  <a:schemeClr val="bg2">
                    <a:lumMod val="50000"/>
                  </a:schemeClr>
                </a:solidFill>
              </a:rPr>
              <a:t>Nicola Pulcinella</a:t>
            </a:r>
            <a:endParaRPr lang="it-IT" sz="1600" b="1" cap="all" dirty="0">
              <a:solidFill>
                <a:schemeClr val="bg2">
                  <a:lumMod val="50000"/>
                </a:schemeClr>
              </a:solidFill>
            </a:endParaRPr>
          </a:p>
          <a:p>
            <a:pPr marL="109728" indent="0">
              <a:buNone/>
            </a:pPr>
            <a:endParaRPr lang="it-IT" sz="2000" b="1" dirty="0">
              <a:solidFill>
                <a:schemeClr val="bg2">
                  <a:lumMod val="50000"/>
                </a:schemeClr>
              </a:solidFill>
            </a:endParaRPr>
          </a:p>
          <a:p>
            <a:pPr marL="109728" indent="0">
              <a:buNone/>
            </a:pPr>
            <a:endParaRPr lang="it-IT" sz="2000" u="sng" dirty="0">
              <a:solidFill>
                <a:schemeClr val="bg2">
                  <a:lumMod val="50000"/>
                </a:schemeClr>
              </a:solidFill>
            </a:endParaRPr>
          </a:p>
          <a:p>
            <a:pPr marL="109728" indent="0">
              <a:buNone/>
            </a:pPr>
            <a:endParaRPr lang="it-IT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4419600" y="6324600"/>
            <a:ext cx="42479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 dirty="0">
                <a:solidFill>
                  <a:schemeClr val="tx2"/>
                </a:solidFill>
              </a:rPr>
              <a:t>Assemblea Nazionale </a:t>
            </a:r>
            <a:r>
              <a:rPr lang="it-IT" sz="1200" dirty="0" smtClean="0">
                <a:solidFill>
                  <a:schemeClr val="tx2"/>
                </a:solidFill>
              </a:rPr>
              <a:t>RPTTA, Catania </a:t>
            </a:r>
            <a:r>
              <a:rPr lang="it-IT" sz="1200" dirty="0">
                <a:solidFill>
                  <a:schemeClr val="tx2"/>
                </a:solidFill>
              </a:rPr>
              <a:t>3 dicembre 2015</a:t>
            </a:r>
          </a:p>
        </p:txBody>
      </p:sp>
      <p:sp>
        <p:nvSpPr>
          <p:cNvPr id="7" name="Freeform 17">
            <a:hlinkClick r:id="rId3" action="ppaction://hlinksldjump"/>
          </p:cNvPr>
          <p:cNvSpPr>
            <a:spLocks/>
          </p:cNvSpPr>
          <p:nvPr/>
        </p:nvSpPr>
        <p:spPr bwMode="auto">
          <a:xfrm>
            <a:off x="6638192" y="2074862"/>
            <a:ext cx="143608" cy="287338"/>
          </a:xfrm>
          <a:custGeom>
            <a:avLst/>
            <a:gdLst>
              <a:gd name="T0" fmla="*/ 0 w 90"/>
              <a:gd name="T1" fmla="*/ 29 h 181"/>
              <a:gd name="T2" fmla="*/ 0 w 90"/>
              <a:gd name="T3" fmla="*/ 180 h 181"/>
              <a:gd name="T4" fmla="*/ 89 w 90"/>
              <a:gd name="T5" fmla="*/ 90 h 181"/>
              <a:gd name="T6" fmla="*/ 1 w 90"/>
              <a:gd name="T7" fmla="*/ 0 h 181"/>
              <a:gd name="T8" fmla="*/ 0 w 90"/>
              <a:gd name="T9" fmla="*/ 62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" h="181">
                <a:moveTo>
                  <a:pt x="0" y="29"/>
                </a:moveTo>
                <a:lnTo>
                  <a:pt x="0" y="180"/>
                </a:lnTo>
                <a:lnTo>
                  <a:pt x="89" y="90"/>
                </a:lnTo>
                <a:lnTo>
                  <a:pt x="1" y="0"/>
                </a:lnTo>
                <a:lnTo>
                  <a:pt x="0" y="62"/>
                </a:lnTo>
              </a:path>
            </a:pathLst>
          </a:custGeom>
          <a:solidFill>
            <a:srgbClr val="1FAECD"/>
          </a:solidFill>
          <a:ln w="12700" cap="sq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>
              <a:defRPr/>
            </a:pPr>
            <a:endParaRPr lang="it-IT">
              <a:solidFill>
                <a:schemeClr val="bg2">
                  <a:lumMod val="50000"/>
                </a:schemeClr>
              </a:solidFill>
              <a:cs typeface="+mn-cs"/>
            </a:endParaRPr>
          </a:p>
        </p:txBody>
      </p:sp>
      <p:sp>
        <p:nvSpPr>
          <p:cNvPr id="8" name="CasellaDiTesto 1"/>
          <p:cNvSpPr txBox="1">
            <a:spLocks noChangeArrowheads="1"/>
          </p:cNvSpPr>
          <p:nvPr/>
        </p:nvSpPr>
        <p:spPr bwMode="auto">
          <a:xfrm>
            <a:off x="6553200" y="1378059"/>
            <a:ext cx="1905000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tabLst>
                <a:tab pos="803275" algn="l"/>
                <a:tab pos="1431925" algn="l"/>
              </a:tabLs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803275" algn="l"/>
                <a:tab pos="1431925" algn="l"/>
              </a:tabLs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tabLst>
                <a:tab pos="803275" algn="l"/>
                <a:tab pos="1431925" algn="l"/>
              </a:tabLs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tabLst>
                <a:tab pos="803275" algn="l"/>
                <a:tab pos="1431925" algn="l"/>
              </a:tabLs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tabLst>
                <a:tab pos="803275" algn="l"/>
                <a:tab pos="1431925" algn="l"/>
              </a:tabLs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803275" algn="l"/>
                <a:tab pos="1431925" algn="l"/>
              </a:tabLs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803275" algn="l"/>
                <a:tab pos="1431925" algn="l"/>
              </a:tabLs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803275" algn="l"/>
                <a:tab pos="1431925" algn="l"/>
              </a:tabLs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803275" algn="l"/>
                <a:tab pos="1431925" algn="l"/>
              </a:tabLs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it-IT" sz="1400" b="1" u="sng" dirty="0">
                <a:solidFill>
                  <a:schemeClr val="bg2">
                    <a:lumMod val="50000"/>
                  </a:schemeClr>
                </a:solidFill>
                <a:latin typeface="+mn-lt"/>
              </a:rPr>
              <a:t>personale</a:t>
            </a:r>
            <a:r>
              <a:rPr lang="it-IT" sz="1400" b="1" dirty="0">
                <a:solidFill>
                  <a:srgbClr val="008000"/>
                </a:solidFill>
                <a:latin typeface="Comic Sans MS" charset="0"/>
                <a:cs typeface="Comic Sans MS" charset="0"/>
              </a:rPr>
              <a:t>	</a:t>
            </a:r>
            <a:endParaRPr lang="it-IT" sz="1400" b="1" dirty="0" smtClean="0">
              <a:solidFill>
                <a:srgbClr val="008000"/>
              </a:solidFill>
              <a:latin typeface="Comic Sans MS" charset="0"/>
              <a:cs typeface="Comic Sans MS" charset="0"/>
            </a:endParaRPr>
          </a:p>
          <a:p>
            <a:pPr algn="just">
              <a:tabLst>
                <a:tab pos="363538" algn="l"/>
                <a:tab pos="1160463" algn="l"/>
              </a:tabLst>
            </a:pPr>
            <a:r>
              <a:rPr lang="it-IT" sz="1400" b="1" dirty="0" smtClean="0">
                <a:solidFill>
                  <a:srgbClr val="008000"/>
                </a:solidFill>
                <a:latin typeface="Comic Sans MS" charset="0"/>
                <a:cs typeface="Comic Sans MS" charset="0"/>
              </a:rPr>
              <a:t>	</a:t>
            </a:r>
            <a:r>
              <a:rPr lang="it-IT" sz="1400" b="1" dirty="0" err="1" smtClean="0">
                <a:solidFill>
                  <a:schemeClr val="tx2"/>
                </a:solidFill>
                <a:latin typeface="+mn-lt"/>
                <a:cs typeface="Comic Sans MS" charset="0"/>
              </a:rPr>
              <a:t>t.i</a:t>
            </a:r>
            <a:r>
              <a:rPr lang="it-IT" sz="1400" b="1" dirty="0">
                <a:solidFill>
                  <a:schemeClr val="tx2"/>
                </a:solidFill>
                <a:latin typeface="+mn-lt"/>
                <a:cs typeface="Comic Sans MS" charset="0"/>
              </a:rPr>
              <a:t>. 	</a:t>
            </a:r>
            <a:r>
              <a:rPr lang="it-IT" sz="1400" b="1" dirty="0" err="1">
                <a:solidFill>
                  <a:schemeClr val="tx2"/>
                </a:solidFill>
                <a:latin typeface="+mn-lt"/>
                <a:cs typeface="Comic Sans MS" charset="0"/>
              </a:rPr>
              <a:t>t.d</a:t>
            </a:r>
            <a:r>
              <a:rPr lang="it-IT" sz="1400" b="1" dirty="0">
                <a:solidFill>
                  <a:schemeClr val="tx2"/>
                </a:solidFill>
                <a:latin typeface="+mn-lt"/>
                <a:cs typeface="Comic Sans MS" charset="0"/>
              </a:rPr>
              <a:t>.</a:t>
            </a:r>
          </a:p>
          <a:p>
            <a:pPr algn="just"/>
            <a:endParaRPr lang="it-IT" sz="2000" dirty="0">
              <a:latin typeface="Comic Sans MS" charset="0"/>
              <a:cs typeface="Comic Sans MS" charset="0"/>
            </a:endParaRPr>
          </a:p>
        </p:txBody>
      </p:sp>
      <p:sp>
        <p:nvSpPr>
          <p:cNvPr id="15" name="Freeform 11">
            <a:hlinkClick r:id="" action="ppaction://noaction"/>
          </p:cNvPr>
          <p:cNvSpPr>
            <a:spLocks/>
          </p:cNvSpPr>
          <p:nvPr/>
        </p:nvSpPr>
        <p:spPr bwMode="auto">
          <a:xfrm>
            <a:off x="6638192" y="4495800"/>
            <a:ext cx="143608" cy="287337"/>
          </a:xfrm>
          <a:custGeom>
            <a:avLst/>
            <a:gdLst>
              <a:gd name="T0" fmla="*/ 0 w 90"/>
              <a:gd name="T1" fmla="*/ 29 h 181"/>
              <a:gd name="T2" fmla="*/ 0 w 90"/>
              <a:gd name="T3" fmla="*/ 180 h 181"/>
              <a:gd name="T4" fmla="*/ 89 w 90"/>
              <a:gd name="T5" fmla="*/ 90 h 181"/>
              <a:gd name="T6" fmla="*/ 1 w 90"/>
              <a:gd name="T7" fmla="*/ 0 h 181"/>
              <a:gd name="T8" fmla="*/ 0 w 90"/>
              <a:gd name="T9" fmla="*/ 62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" h="181">
                <a:moveTo>
                  <a:pt x="0" y="29"/>
                </a:moveTo>
                <a:lnTo>
                  <a:pt x="0" y="180"/>
                </a:lnTo>
                <a:lnTo>
                  <a:pt x="89" y="90"/>
                </a:lnTo>
                <a:lnTo>
                  <a:pt x="1" y="0"/>
                </a:lnTo>
                <a:lnTo>
                  <a:pt x="0" y="62"/>
                </a:lnTo>
              </a:path>
            </a:pathLst>
          </a:custGeom>
          <a:solidFill>
            <a:srgbClr val="1FAECD"/>
          </a:solidFill>
          <a:ln w="12700" cap="sq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>
              <a:defRPr/>
            </a:pPr>
            <a:endParaRPr lang="it-IT">
              <a:solidFill>
                <a:schemeClr val="bg2">
                  <a:lumMod val="50000"/>
                </a:schemeClr>
              </a:solidFill>
              <a:cs typeface="+mn-cs"/>
            </a:endParaRPr>
          </a:p>
        </p:txBody>
      </p:sp>
      <p:sp>
        <p:nvSpPr>
          <p:cNvPr id="17" name="Freeform 13">
            <a:hlinkClick r:id="" action="ppaction://noaction"/>
          </p:cNvPr>
          <p:cNvSpPr>
            <a:spLocks/>
          </p:cNvSpPr>
          <p:nvPr/>
        </p:nvSpPr>
        <p:spPr bwMode="auto">
          <a:xfrm>
            <a:off x="6638192" y="5105400"/>
            <a:ext cx="143608" cy="287338"/>
          </a:xfrm>
          <a:custGeom>
            <a:avLst/>
            <a:gdLst>
              <a:gd name="T0" fmla="*/ 0 w 90"/>
              <a:gd name="T1" fmla="*/ 29 h 181"/>
              <a:gd name="T2" fmla="*/ 0 w 90"/>
              <a:gd name="T3" fmla="*/ 180 h 181"/>
              <a:gd name="T4" fmla="*/ 89 w 90"/>
              <a:gd name="T5" fmla="*/ 90 h 181"/>
              <a:gd name="T6" fmla="*/ 1 w 90"/>
              <a:gd name="T7" fmla="*/ 0 h 181"/>
              <a:gd name="T8" fmla="*/ 0 w 90"/>
              <a:gd name="T9" fmla="*/ 62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" h="181">
                <a:moveTo>
                  <a:pt x="0" y="29"/>
                </a:moveTo>
                <a:lnTo>
                  <a:pt x="0" y="180"/>
                </a:lnTo>
                <a:lnTo>
                  <a:pt x="89" y="90"/>
                </a:lnTo>
                <a:lnTo>
                  <a:pt x="1" y="0"/>
                </a:lnTo>
                <a:lnTo>
                  <a:pt x="0" y="62"/>
                </a:lnTo>
              </a:path>
            </a:pathLst>
          </a:custGeom>
          <a:solidFill>
            <a:srgbClr val="1FAECD"/>
          </a:solidFill>
          <a:ln w="12700" cap="sq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>
              <a:defRPr/>
            </a:pPr>
            <a:endParaRPr lang="it-IT">
              <a:solidFill>
                <a:schemeClr val="bg2">
                  <a:lumMod val="50000"/>
                </a:schemeClr>
              </a:solidFill>
              <a:cs typeface="+mn-cs"/>
            </a:endParaRPr>
          </a:p>
        </p:txBody>
      </p:sp>
      <p:sp>
        <p:nvSpPr>
          <p:cNvPr id="18" name="Freeform 15">
            <a:hlinkClick r:id="" action="ppaction://noaction"/>
          </p:cNvPr>
          <p:cNvSpPr>
            <a:spLocks/>
          </p:cNvSpPr>
          <p:nvPr/>
        </p:nvSpPr>
        <p:spPr bwMode="auto">
          <a:xfrm>
            <a:off x="6638192" y="3886200"/>
            <a:ext cx="143608" cy="287337"/>
          </a:xfrm>
          <a:custGeom>
            <a:avLst/>
            <a:gdLst>
              <a:gd name="T0" fmla="*/ 0 w 90"/>
              <a:gd name="T1" fmla="*/ 29 h 181"/>
              <a:gd name="T2" fmla="*/ 0 w 90"/>
              <a:gd name="T3" fmla="*/ 180 h 181"/>
              <a:gd name="T4" fmla="*/ 89 w 90"/>
              <a:gd name="T5" fmla="*/ 90 h 181"/>
              <a:gd name="T6" fmla="*/ 1 w 90"/>
              <a:gd name="T7" fmla="*/ 0 h 181"/>
              <a:gd name="T8" fmla="*/ 0 w 90"/>
              <a:gd name="T9" fmla="*/ 62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" h="181">
                <a:moveTo>
                  <a:pt x="0" y="29"/>
                </a:moveTo>
                <a:lnTo>
                  <a:pt x="0" y="180"/>
                </a:lnTo>
                <a:lnTo>
                  <a:pt x="89" y="90"/>
                </a:lnTo>
                <a:lnTo>
                  <a:pt x="1" y="0"/>
                </a:lnTo>
                <a:lnTo>
                  <a:pt x="0" y="62"/>
                </a:lnTo>
              </a:path>
            </a:pathLst>
          </a:custGeom>
          <a:solidFill>
            <a:srgbClr val="1FAECD"/>
          </a:solidFill>
          <a:ln w="12700" cap="sq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>
              <a:defRPr/>
            </a:pPr>
            <a:endParaRPr lang="it-IT">
              <a:solidFill>
                <a:schemeClr val="bg2">
                  <a:lumMod val="50000"/>
                </a:schemeClr>
              </a:solidFill>
              <a:cs typeface="+mn-cs"/>
            </a:endParaRPr>
          </a:p>
        </p:txBody>
      </p:sp>
      <p:sp>
        <p:nvSpPr>
          <p:cNvPr id="19" name="Freeform 16">
            <a:hlinkClick r:id="rId4" action="ppaction://hlinksldjump"/>
          </p:cNvPr>
          <p:cNvSpPr>
            <a:spLocks/>
          </p:cNvSpPr>
          <p:nvPr/>
        </p:nvSpPr>
        <p:spPr bwMode="auto">
          <a:xfrm>
            <a:off x="6638192" y="3294062"/>
            <a:ext cx="143608" cy="287338"/>
          </a:xfrm>
          <a:custGeom>
            <a:avLst/>
            <a:gdLst>
              <a:gd name="T0" fmla="*/ 0 w 90"/>
              <a:gd name="T1" fmla="*/ 29 h 181"/>
              <a:gd name="T2" fmla="*/ 0 w 90"/>
              <a:gd name="T3" fmla="*/ 180 h 181"/>
              <a:gd name="T4" fmla="*/ 89 w 90"/>
              <a:gd name="T5" fmla="*/ 90 h 181"/>
              <a:gd name="T6" fmla="*/ 1 w 90"/>
              <a:gd name="T7" fmla="*/ 0 h 181"/>
              <a:gd name="T8" fmla="*/ 0 w 90"/>
              <a:gd name="T9" fmla="*/ 62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" h="181">
                <a:moveTo>
                  <a:pt x="0" y="29"/>
                </a:moveTo>
                <a:lnTo>
                  <a:pt x="0" y="180"/>
                </a:lnTo>
                <a:lnTo>
                  <a:pt x="89" y="90"/>
                </a:lnTo>
                <a:lnTo>
                  <a:pt x="1" y="0"/>
                </a:lnTo>
                <a:lnTo>
                  <a:pt x="0" y="62"/>
                </a:lnTo>
              </a:path>
            </a:pathLst>
          </a:custGeom>
          <a:solidFill>
            <a:srgbClr val="1FAECD"/>
          </a:solidFill>
          <a:ln w="12700" cap="sq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>
              <a:defRPr/>
            </a:pPr>
            <a:endParaRPr lang="it-IT">
              <a:solidFill>
                <a:schemeClr val="bg2">
                  <a:lumMod val="50000"/>
                </a:schemeClr>
              </a:solidFill>
              <a:cs typeface="+mn-cs"/>
            </a:endParaRPr>
          </a:p>
        </p:txBody>
      </p:sp>
      <p:sp>
        <p:nvSpPr>
          <p:cNvPr id="20" name="Freeform 17">
            <a:hlinkClick r:id="rId3" action="ppaction://hlinksldjump"/>
          </p:cNvPr>
          <p:cNvSpPr>
            <a:spLocks/>
          </p:cNvSpPr>
          <p:nvPr/>
        </p:nvSpPr>
        <p:spPr bwMode="auto">
          <a:xfrm>
            <a:off x="6638192" y="2684462"/>
            <a:ext cx="143608" cy="287338"/>
          </a:xfrm>
          <a:custGeom>
            <a:avLst/>
            <a:gdLst>
              <a:gd name="T0" fmla="*/ 0 w 90"/>
              <a:gd name="T1" fmla="*/ 29 h 181"/>
              <a:gd name="T2" fmla="*/ 0 w 90"/>
              <a:gd name="T3" fmla="*/ 180 h 181"/>
              <a:gd name="T4" fmla="*/ 89 w 90"/>
              <a:gd name="T5" fmla="*/ 90 h 181"/>
              <a:gd name="T6" fmla="*/ 1 w 90"/>
              <a:gd name="T7" fmla="*/ 0 h 181"/>
              <a:gd name="T8" fmla="*/ 0 w 90"/>
              <a:gd name="T9" fmla="*/ 62 h 1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" h="181">
                <a:moveTo>
                  <a:pt x="0" y="29"/>
                </a:moveTo>
                <a:lnTo>
                  <a:pt x="0" y="180"/>
                </a:lnTo>
                <a:lnTo>
                  <a:pt x="89" y="90"/>
                </a:lnTo>
                <a:lnTo>
                  <a:pt x="1" y="0"/>
                </a:lnTo>
                <a:lnTo>
                  <a:pt x="0" y="62"/>
                </a:lnTo>
              </a:path>
            </a:pathLst>
          </a:custGeom>
          <a:solidFill>
            <a:srgbClr val="1FAECD"/>
          </a:solidFill>
          <a:ln w="12700" cap="sq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/>
          <a:lstStyle/>
          <a:p>
            <a:pPr>
              <a:defRPr/>
            </a:pPr>
            <a:endParaRPr lang="it-IT">
              <a:solidFill>
                <a:schemeClr val="bg2">
                  <a:lumMod val="50000"/>
                </a:schemeClr>
              </a:solidFill>
              <a:cs typeface="+mn-cs"/>
            </a:endParaRPr>
          </a:p>
        </p:txBody>
      </p:sp>
      <p:sp>
        <p:nvSpPr>
          <p:cNvPr id="21" name="CasellaDiTesto 2"/>
          <p:cNvSpPr txBox="1">
            <a:spLocks noChangeArrowheads="1"/>
          </p:cNvSpPr>
          <p:nvPr/>
        </p:nvSpPr>
        <p:spPr bwMode="auto">
          <a:xfrm>
            <a:off x="7006004" y="2024063"/>
            <a:ext cx="33264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it-IT" sz="1400" b="1" dirty="0">
                <a:solidFill>
                  <a:schemeClr val="bg2">
                    <a:lumMod val="50000"/>
                  </a:schemeClr>
                </a:solidFill>
                <a:latin typeface="+mn-lt"/>
                <a:cs typeface="Comic Sans MS" charset="0"/>
              </a:rPr>
              <a:t>1</a:t>
            </a:r>
          </a:p>
        </p:txBody>
      </p:sp>
      <p:sp>
        <p:nvSpPr>
          <p:cNvPr id="22" name="CasellaDiTesto 17"/>
          <p:cNvSpPr txBox="1">
            <a:spLocks noChangeArrowheads="1"/>
          </p:cNvSpPr>
          <p:nvPr/>
        </p:nvSpPr>
        <p:spPr bwMode="auto">
          <a:xfrm>
            <a:off x="7006004" y="2664023"/>
            <a:ext cx="33264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it-IT" sz="1400" b="1" dirty="0">
                <a:solidFill>
                  <a:srgbClr val="1FAECD"/>
                </a:solidFill>
                <a:latin typeface="+mn-lt"/>
                <a:cs typeface="Comic Sans MS" charset="0"/>
              </a:rPr>
              <a:t>1</a:t>
            </a:r>
          </a:p>
        </p:txBody>
      </p:sp>
      <p:sp>
        <p:nvSpPr>
          <p:cNvPr id="23" name="CasellaDiTesto 18"/>
          <p:cNvSpPr txBox="1">
            <a:spLocks noChangeArrowheads="1"/>
          </p:cNvSpPr>
          <p:nvPr/>
        </p:nvSpPr>
        <p:spPr bwMode="auto">
          <a:xfrm>
            <a:off x="7006004" y="3273623"/>
            <a:ext cx="33264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it-IT" sz="1400" b="1" dirty="0">
                <a:solidFill>
                  <a:srgbClr val="1FAECD"/>
                </a:solidFill>
                <a:latin typeface="+mn-lt"/>
                <a:cs typeface="Comic Sans MS" charset="0"/>
              </a:rPr>
              <a:t>3</a:t>
            </a:r>
          </a:p>
        </p:txBody>
      </p:sp>
      <p:sp>
        <p:nvSpPr>
          <p:cNvPr id="24" name="CasellaDiTesto 19"/>
          <p:cNvSpPr txBox="1">
            <a:spLocks noChangeArrowheads="1"/>
          </p:cNvSpPr>
          <p:nvPr/>
        </p:nvSpPr>
        <p:spPr bwMode="auto">
          <a:xfrm>
            <a:off x="7006004" y="3852862"/>
            <a:ext cx="33264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it-IT" sz="1400" b="1" dirty="0">
                <a:solidFill>
                  <a:srgbClr val="1FAECD"/>
                </a:solidFill>
                <a:latin typeface="+mn-lt"/>
                <a:cs typeface="Comic Sans MS" charset="0"/>
              </a:rPr>
              <a:t>2</a:t>
            </a:r>
          </a:p>
        </p:txBody>
      </p:sp>
      <p:sp>
        <p:nvSpPr>
          <p:cNvPr id="25" name="CasellaDiTesto 21"/>
          <p:cNvSpPr txBox="1">
            <a:spLocks noChangeArrowheads="1"/>
          </p:cNvSpPr>
          <p:nvPr/>
        </p:nvSpPr>
        <p:spPr bwMode="auto">
          <a:xfrm>
            <a:off x="7006004" y="4492823"/>
            <a:ext cx="33264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it-IT" sz="1400" b="1" dirty="0">
                <a:solidFill>
                  <a:srgbClr val="1FAECD"/>
                </a:solidFill>
                <a:latin typeface="+mn-lt"/>
                <a:cs typeface="Comic Sans MS" charset="0"/>
              </a:rPr>
              <a:t>1</a:t>
            </a:r>
          </a:p>
        </p:txBody>
      </p:sp>
      <p:sp>
        <p:nvSpPr>
          <p:cNvPr id="26" name="CasellaDiTesto 13"/>
          <p:cNvSpPr txBox="1">
            <a:spLocks noChangeArrowheads="1"/>
          </p:cNvSpPr>
          <p:nvPr/>
        </p:nvSpPr>
        <p:spPr bwMode="auto">
          <a:xfrm>
            <a:off x="6806711" y="5364162"/>
            <a:ext cx="172768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630238" algn="l"/>
              </a:tabLs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tabLst>
                <a:tab pos="630238" algn="l"/>
              </a:tabLs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tabLst>
                <a:tab pos="630238" algn="l"/>
              </a:tabLs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tabLst>
                <a:tab pos="630238" algn="l"/>
              </a:tabLs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tabLst>
                <a:tab pos="630238" algn="l"/>
              </a:tabLs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just"/>
            <a:r>
              <a:rPr lang="it-IT" sz="1400" dirty="0">
                <a:latin typeface="+mn-lt"/>
              </a:rPr>
              <a:t> -----     -----   </a:t>
            </a:r>
          </a:p>
        </p:txBody>
      </p:sp>
      <p:sp>
        <p:nvSpPr>
          <p:cNvPr id="27" name="CasellaDiTesto 2"/>
          <p:cNvSpPr txBox="1">
            <a:spLocks noChangeArrowheads="1"/>
          </p:cNvSpPr>
          <p:nvPr/>
        </p:nvSpPr>
        <p:spPr bwMode="auto">
          <a:xfrm>
            <a:off x="6858000" y="5638383"/>
            <a:ext cx="53779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it-IT" sz="1400" b="1" dirty="0" smtClean="0">
                <a:solidFill>
                  <a:srgbClr val="1FAECD"/>
                </a:solidFill>
                <a:latin typeface="+mn-lt"/>
                <a:cs typeface="Comic Sans MS" charset="0"/>
              </a:rPr>
              <a:t>10</a:t>
            </a:r>
            <a:endParaRPr lang="it-IT" sz="1400" b="1" dirty="0">
              <a:solidFill>
                <a:srgbClr val="1FAECD"/>
              </a:solidFill>
              <a:latin typeface="+mn-lt"/>
              <a:cs typeface="Comic Sans MS" charset="0"/>
            </a:endParaRPr>
          </a:p>
        </p:txBody>
      </p:sp>
      <p:sp>
        <p:nvSpPr>
          <p:cNvPr id="28" name="CasellaDiTesto 20"/>
          <p:cNvSpPr txBox="1">
            <a:spLocks noChangeArrowheads="1"/>
          </p:cNvSpPr>
          <p:nvPr/>
        </p:nvSpPr>
        <p:spPr bwMode="auto">
          <a:xfrm>
            <a:off x="7803173" y="3852862"/>
            <a:ext cx="33264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it-IT" sz="1400" b="1" dirty="0">
                <a:solidFill>
                  <a:srgbClr val="1FAECD"/>
                </a:solidFill>
                <a:latin typeface="+mn-lt"/>
                <a:cs typeface="Comic Sans MS" charset="0"/>
              </a:rPr>
              <a:t>1</a:t>
            </a:r>
          </a:p>
        </p:txBody>
      </p:sp>
      <p:sp>
        <p:nvSpPr>
          <p:cNvPr id="29" name="CasellaDiTesto 22"/>
          <p:cNvSpPr txBox="1">
            <a:spLocks noChangeArrowheads="1"/>
          </p:cNvSpPr>
          <p:nvPr/>
        </p:nvSpPr>
        <p:spPr bwMode="auto">
          <a:xfrm>
            <a:off x="7803173" y="4492823"/>
            <a:ext cx="33264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it-IT" sz="1400" b="1" dirty="0">
                <a:solidFill>
                  <a:srgbClr val="1FAECD"/>
                </a:solidFill>
                <a:latin typeface="+mn-lt"/>
                <a:cs typeface="Comic Sans MS" charset="0"/>
              </a:rPr>
              <a:t>2</a:t>
            </a:r>
          </a:p>
        </p:txBody>
      </p:sp>
      <p:sp>
        <p:nvSpPr>
          <p:cNvPr id="30" name="CasellaDiTesto 23"/>
          <p:cNvSpPr txBox="1">
            <a:spLocks noChangeArrowheads="1"/>
          </p:cNvSpPr>
          <p:nvPr/>
        </p:nvSpPr>
        <p:spPr bwMode="auto">
          <a:xfrm>
            <a:off x="7006004" y="5102423"/>
            <a:ext cx="33264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it-IT" sz="1400" b="1" dirty="0">
                <a:solidFill>
                  <a:srgbClr val="1FAECD"/>
                </a:solidFill>
                <a:latin typeface="+mn-lt"/>
                <a:cs typeface="Comic Sans MS" charset="0"/>
              </a:rPr>
              <a:t>2</a:t>
            </a:r>
          </a:p>
        </p:txBody>
      </p:sp>
      <p:sp>
        <p:nvSpPr>
          <p:cNvPr id="31" name="CasellaDiTesto 30"/>
          <p:cNvSpPr txBox="1"/>
          <p:nvPr/>
        </p:nvSpPr>
        <p:spPr>
          <a:xfrm>
            <a:off x="7833600" y="5638383"/>
            <a:ext cx="3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rgbClr val="1FAECD"/>
                </a:solidFill>
              </a:rPr>
              <a:t>3</a:t>
            </a:r>
            <a:endParaRPr lang="it-IT" sz="1400" b="1" dirty="0">
              <a:solidFill>
                <a:srgbClr val="1FAECD"/>
              </a:solidFill>
            </a:endParaRPr>
          </a:p>
        </p:txBody>
      </p:sp>
      <p:sp>
        <p:nvSpPr>
          <p:cNvPr id="32" name="Segnaposto numero diapositiva 31"/>
          <p:cNvSpPr>
            <a:spLocks noGrp="1"/>
          </p:cNvSpPr>
          <p:nvPr>
            <p:ph type="sldNum" sz="quarter" idx="12"/>
          </p:nvPr>
        </p:nvSpPr>
        <p:spPr>
          <a:xfrm>
            <a:off x="76200" y="6407944"/>
            <a:ext cx="365760" cy="365125"/>
          </a:xfrm>
          <a:ln>
            <a:noFill/>
          </a:ln>
        </p:spPr>
        <p:txBody>
          <a:bodyPr/>
          <a:lstStyle/>
          <a:p>
            <a:pPr algn="ctr"/>
            <a:fld id="{BC410EEA-824F-4D46-AFE7-60426C8C06B0}" type="slidenum">
              <a:rPr lang="en-US" b="1" smtClean="0">
                <a:solidFill>
                  <a:srgbClr val="FFFFFF"/>
                </a:solidFill>
              </a:rPr>
              <a:pPr algn="ctr"/>
              <a:t>4</a:t>
            </a:fld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257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379500" y="152401"/>
            <a:ext cx="8385000" cy="698236"/>
          </a:xfrm>
        </p:spPr>
        <p:txBody>
          <a:bodyPr anchor="ctr">
            <a:normAutofit fontScale="90000"/>
          </a:bodyPr>
          <a:lstStyle/>
          <a:p>
            <a:pPr algn="just"/>
            <a:r>
              <a:rPr lang="it-IT" sz="2700" smtClean="0">
                <a:solidFill>
                  <a:srgbClr val="464646"/>
                </a:solidFill>
              </a:rPr>
              <a:t/>
            </a:r>
            <a:br>
              <a:rPr lang="it-IT" sz="2700" smtClean="0">
                <a:solidFill>
                  <a:srgbClr val="464646"/>
                </a:solidFill>
              </a:rPr>
            </a:br>
            <a:r>
              <a:rPr lang="it-IT" sz="2700" smtClean="0">
                <a:solidFill>
                  <a:srgbClr val="464646"/>
                </a:solidFill>
              </a:rPr>
              <a:t>ATTIVITÀ</a:t>
            </a:r>
            <a:r>
              <a:rPr lang="it-IT" sz="2700" dirty="0" smtClean="0">
                <a:solidFill>
                  <a:srgbClr val="464646"/>
                </a:solidFill>
              </a:rPr>
              <a:t>: VOLUMI NOVEMBRE 2014 - </a:t>
            </a:r>
            <a:r>
              <a:rPr lang="it-IT" sz="2700" smtClean="0">
                <a:solidFill>
                  <a:srgbClr val="464646"/>
                </a:solidFill>
              </a:rPr>
              <a:t>NOVEMBRE </a:t>
            </a:r>
            <a:r>
              <a:rPr lang="it-IT" sz="2700" smtClean="0">
                <a:solidFill>
                  <a:srgbClr val="464646"/>
                </a:solidFill>
              </a:rPr>
              <a:t>2015</a:t>
            </a:r>
            <a:r>
              <a:rPr lang="it-IT" sz="2700" dirty="0">
                <a:solidFill>
                  <a:srgbClr val="464646"/>
                </a:solidFill>
              </a:rPr>
              <a:t>	</a:t>
            </a:r>
            <a:r>
              <a:rPr lang="it-IT" sz="2000" dirty="0" smtClean="0">
                <a:solidFill>
                  <a:srgbClr val="464646"/>
                </a:solidFill>
              </a:rPr>
              <a:t>			</a:t>
            </a:r>
            <a:endParaRPr lang="it-IT" sz="20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419600" y="6324600"/>
            <a:ext cx="42479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 dirty="0">
                <a:solidFill>
                  <a:schemeClr val="tx2"/>
                </a:solidFill>
              </a:rPr>
              <a:t>Assemblea Nazionale </a:t>
            </a:r>
            <a:r>
              <a:rPr lang="it-IT" sz="1200" dirty="0" smtClean="0">
                <a:solidFill>
                  <a:schemeClr val="tx2"/>
                </a:solidFill>
              </a:rPr>
              <a:t>RPTTA, Catania </a:t>
            </a:r>
            <a:r>
              <a:rPr lang="it-IT" sz="1200" dirty="0">
                <a:solidFill>
                  <a:schemeClr val="tx2"/>
                </a:solidFill>
              </a:rPr>
              <a:t>3 dicembre 2015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6200" y="6407944"/>
            <a:ext cx="365760" cy="365125"/>
          </a:xfrm>
        </p:spPr>
        <p:txBody>
          <a:bodyPr/>
          <a:lstStyle/>
          <a:p>
            <a:pPr algn="ctr"/>
            <a:fld id="{BC410EEA-824F-4D46-AFE7-60426C8C06B0}" type="slidenum">
              <a:rPr lang="en-US" b="1" smtClean="0">
                <a:solidFill>
                  <a:srgbClr val="FFFFFF"/>
                </a:solidFill>
              </a:rPr>
              <a:pPr algn="ctr"/>
              <a:t>5</a:t>
            </a:fld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457201" y="990600"/>
            <a:ext cx="8351998" cy="4781400"/>
          </a:xfrm>
        </p:spPr>
        <p:txBody>
          <a:bodyPr>
            <a:normAutofit/>
          </a:bodyPr>
          <a:lstStyle/>
          <a:p>
            <a:pPr marL="84137" indent="0" algn="ctr">
              <a:spcBef>
                <a:spcPts val="0"/>
              </a:spcBef>
              <a:spcAft>
                <a:spcPts val="1800"/>
              </a:spcAft>
              <a:buNone/>
              <a:tabLst>
                <a:tab pos="1257300" algn="l"/>
              </a:tabLst>
            </a:pPr>
            <a:r>
              <a:rPr lang="it-IT" sz="2400" dirty="0" smtClean="0">
                <a:solidFill>
                  <a:srgbClr val="1FAECD"/>
                </a:solidFill>
              </a:rPr>
              <a:t>PROCEDURE INDETTE E AGGIUDICATE</a:t>
            </a:r>
          </a:p>
          <a:p>
            <a:pPr marL="266700" indent="-182563" algn="just">
              <a:tabLst>
                <a:tab pos="1257300" algn="l"/>
              </a:tabLst>
            </a:pPr>
            <a:r>
              <a:rPr lang="it-IT" sz="2200" dirty="0" smtClean="0">
                <a:solidFill>
                  <a:schemeClr val="tx2"/>
                </a:solidFill>
              </a:rPr>
              <a:t>21	procedure </a:t>
            </a:r>
            <a:r>
              <a:rPr lang="it-IT" sz="2200" dirty="0">
                <a:solidFill>
                  <a:schemeClr val="tx2"/>
                </a:solidFill>
              </a:rPr>
              <a:t>negoziate unico fornitore</a:t>
            </a:r>
          </a:p>
          <a:p>
            <a:pPr marL="266700" indent="-182563">
              <a:tabLst>
                <a:tab pos="1257300" algn="l"/>
              </a:tabLst>
            </a:pPr>
            <a:r>
              <a:rPr lang="it-IT" sz="2200" dirty="0" smtClean="0">
                <a:solidFill>
                  <a:schemeClr val="tx2"/>
                </a:solidFill>
              </a:rPr>
              <a:t>15+6	procedure </a:t>
            </a:r>
            <a:r>
              <a:rPr lang="it-IT" sz="2200" dirty="0">
                <a:solidFill>
                  <a:schemeClr val="tx2"/>
                </a:solidFill>
              </a:rPr>
              <a:t>negoziate senza bando</a:t>
            </a:r>
          </a:p>
          <a:p>
            <a:pPr marL="266700" indent="-182563">
              <a:tabLst>
                <a:tab pos="1257300" algn="l"/>
              </a:tabLst>
            </a:pPr>
            <a:r>
              <a:rPr lang="it-IT" sz="2200" dirty="0" smtClean="0">
                <a:solidFill>
                  <a:schemeClr val="tx2"/>
                </a:solidFill>
              </a:rPr>
              <a:t>  4+3	procedure </a:t>
            </a:r>
            <a:r>
              <a:rPr lang="it-IT" sz="2200" dirty="0">
                <a:solidFill>
                  <a:schemeClr val="tx2"/>
                </a:solidFill>
              </a:rPr>
              <a:t>aperte</a:t>
            </a:r>
          </a:p>
          <a:p>
            <a:pPr marL="266700" indent="-182563">
              <a:tabLst>
                <a:tab pos="1257300" algn="l"/>
              </a:tabLst>
            </a:pPr>
            <a:r>
              <a:rPr lang="it-IT" sz="2200" dirty="0" smtClean="0">
                <a:solidFill>
                  <a:schemeClr val="tx2"/>
                </a:solidFill>
              </a:rPr>
              <a:t>  9+8	procedure </a:t>
            </a:r>
            <a:r>
              <a:rPr lang="it-IT" sz="2200" dirty="0">
                <a:solidFill>
                  <a:schemeClr val="tx2"/>
                </a:solidFill>
              </a:rPr>
              <a:t>ristrette</a:t>
            </a:r>
          </a:p>
          <a:p>
            <a:pPr marL="266700" indent="-182563">
              <a:tabLst>
                <a:tab pos="1257300" algn="l"/>
              </a:tabLst>
            </a:pPr>
            <a:r>
              <a:rPr lang="it-IT" sz="2200" dirty="0" smtClean="0">
                <a:solidFill>
                  <a:schemeClr val="tx2"/>
                </a:solidFill>
              </a:rPr>
              <a:t>  3+5	affidamenti </a:t>
            </a:r>
            <a:r>
              <a:rPr lang="it-IT" sz="2200" dirty="0">
                <a:solidFill>
                  <a:schemeClr val="tx2"/>
                </a:solidFill>
              </a:rPr>
              <a:t>in economia a cottimo fiduciario</a:t>
            </a:r>
          </a:p>
          <a:p>
            <a:pPr marL="266700" indent="-182563">
              <a:tabLst>
                <a:tab pos="1257300" algn="l"/>
              </a:tabLst>
            </a:pPr>
            <a:r>
              <a:rPr lang="it-IT" sz="2200" dirty="0" smtClean="0">
                <a:solidFill>
                  <a:schemeClr val="tx2"/>
                </a:solidFill>
              </a:rPr>
              <a:t>  5	adesioni </a:t>
            </a:r>
            <a:r>
              <a:rPr lang="it-IT" sz="2200" dirty="0">
                <a:solidFill>
                  <a:schemeClr val="tx2"/>
                </a:solidFill>
              </a:rPr>
              <a:t>a convenzioni e/o accordi quadro </a:t>
            </a:r>
            <a:r>
              <a:rPr lang="it-IT" sz="2200" dirty="0" err="1">
                <a:solidFill>
                  <a:schemeClr val="tx2"/>
                </a:solidFill>
              </a:rPr>
              <a:t>Consip</a:t>
            </a:r>
            <a:endParaRPr lang="it-IT" sz="2200" dirty="0">
              <a:solidFill>
                <a:schemeClr val="tx2"/>
              </a:solidFill>
            </a:endParaRPr>
          </a:p>
          <a:p>
            <a:pPr marL="266700" indent="-182563">
              <a:tabLst>
                <a:tab pos="1257300" algn="l"/>
              </a:tabLst>
            </a:pPr>
            <a:r>
              <a:rPr lang="it-IT" sz="2200" dirty="0" smtClean="0">
                <a:solidFill>
                  <a:schemeClr val="tx2"/>
                </a:solidFill>
              </a:rPr>
              <a:t>  7+3	acquisti MEPA</a:t>
            </a:r>
            <a:endParaRPr lang="it-IT" sz="2200" dirty="0">
              <a:solidFill>
                <a:schemeClr val="tx2"/>
              </a:solidFill>
            </a:endParaRPr>
          </a:p>
          <a:p>
            <a:pPr marL="266700" indent="-182563">
              <a:tabLst>
                <a:tab pos="1257300" algn="l"/>
              </a:tabLst>
            </a:pPr>
            <a:r>
              <a:rPr lang="it-IT" sz="2200" dirty="0" smtClean="0">
                <a:solidFill>
                  <a:schemeClr val="tx2"/>
                </a:solidFill>
              </a:rPr>
              <a:t>  4	locazioni </a:t>
            </a:r>
            <a:r>
              <a:rPr lang="it-IT" sz="2200" dirty="0">
                <a:solidFill>
                  <a:schemeClr val="tx2"/>
                </a:solidFill>
              </a:rPr>
              <a:t>immobili</a:t>
            </a:r>
          </a:p>
          <a:p>
            <a:pPr marL="266700" indent="-182563">
              <a:tabLst>
                <a:tab pos="1257300" algn="l"/>
              </a:tabLst>
            </a:pPr>
            <a:r>
              <a:rPr lang="it-IT" sz="2200" dirty="0" smtClean="0">
                <a:solidFill>
                  <a:schemeClr val="tx2"/>
                </a:solidFill>
              </a:rPr>
              <a:t>11	atti </a:t>
            </a:r>
            <a:r>
              <a:rPr lang="it-IT" sz="2200" dirty="0">
                <a:solidFill>
                  <a:schemeClr val="tx2"/>
                </a:solidFill>
              </a:rPr>
              <a:t>aggiuntivi per varianti contrattuali</a:t>
            </a:r>
          </a:p>
          <a:p>
            <a:pPr marL="266700" indent="-182563">
              <a:tabLst>
                <a:tab pos="1257300" algn="l"/>
              </a:tabLst>
            </a:pPr>
            <a:r>
              <a:rPr lang="it-IT" sz="2200" dirty="0" smtClean="0">
                <a:solidFill>
                  <a:schemeClr val="tx2"/>
                </a:solidFill>
              </a:rPr>
              <a:t>  2	comodati </a:t>
            </a:r>
            <a:r>
              <a:rPr lang="it-IT" sz="2200" dirty="0">
                <a:solidFill>
                  <a:schemeClr val="tx2"/>
                </a:solidFill>
              </a:rPr>
              <a:t>d’uso</a:t>
            </a:r>
          </a:p>
          <a:p>
            <a:pPr marL="109728" indent="0">
              <a:spcBef>
                <a:spcPts val="0"/>
              </a:spcBef>
              <a:buNone/>
              <a:tabLst>
                <a:tab pos="1076325" algn="l"/>
              </a:tabLst>
            </a:pPr>
            <a:endParaRPr lang="it-IT" sz="2000" dirty="0" smtClean="0"/>
          </a:p>
          <a:p>
            <a:pPr marL="109728" indent="0">
              <a:spcBef>
                <a:spcPts val="0"/>
              </a:spcBef>
              <a:buNone/>
              <a:tabLst>
                <a:tab pos="1076325" algn="l"/>
              </a:tabLst>
            </a:pPr>
            <a:endParaRPr lang="it-IT" sz="22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91750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5995"/>
          </a:xfrm>
        </p:spPr>
        <p:txBody>
          <a:bodyPr>
            <a:normAutofit fontScale="90000"/>
          </a:bodyPr>
          <a:lstStyle/>
          <a:p>
            <a:pPr>
              <a:spcBef>
                <a:spcPts val="600"/>
              </a:spcBef>
            </a:pPr>
            <a:r>
              <a:rPr lang="it-IT" sz="1600" dirty="0" smtClean="0">
                <a:solidFill>
                  <a:srgbClr val="464646"/>
                </a:solidFill>
              </a:rPr>
              <a:t/>
            </a:r>
            <a:br>
              <a:rPr lang="it-IT" sz="1600" dirty="0" smtClean="0">
                <a:solidFill>
                  <a:srgbClr val="464646"/>
                </a:solidFill>
              </a:rPr>
            </a:br>
            <a:r>
              <a:rPr lang="it-IT" sz="1600" b="0" i="1" dirty="0" smtClean="0">
                <a:solidFill>
                  <a:srgbClr val="464646"/>
                </a:solidFill>
                <a:effectLst/>
              </a:rPr>
              <a:t>…..  segue</a:t>
            </a:r>
            <a:br>
              <a:rPr lang="it-IT" sz="1600" b="0" i="1" dirty="0" smtClean="0">
                <a:solidFill>
                  <a:srgbClr val="464646"/>
                </a:solidFill>
                <a:effectLst/>
              </a:rPr>
            </a:br>
            <a:r>
              <a:rPr lang="it-IT" sz="2600" dirty="0" smtClean="0">
                <a:solidFill>
                  <a:srgbClr val="464646"/>
                </a:solidFill>
              </a:rPr>
              <a:t>ATTIVITÀ: VOLUMI NOVEMBRE 2014 - NOVEMBRE 2015</a:t>
            </a:r>
            <a:r>
              <a:rPr lang="it-IT" sz="2000" dirty="0">
                <a:solidFill>
                  <a:srgbClr val="464646"/>
                </a:solidFill>
              </a:rPr>
              <a:t>	</a:t>
            </a:r>
            <a:r>
              <a:rPr lang="it-IT" sz="2000" dirty="0" smtClean="0">
                <a:solidFill>
                  <a:srgbClr val="464646"/>
                </a:solidFill>
              </a:rPr>
              <a:t>			</a:t>
            </a:r>
            <a:endParaRPr lang="it-IT" sz="20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419600" y="6324600"/>
            <a:ext cx="42479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 dirty="0">
                <a:solidFill>
                  <a:schemeClr val="tx2"/>
                </a:solidFill>
              </a:rPr>
              <a:t>Assemblea Nazionale </a:t>
            </a:r>
            <a:r>
              <a:rPr lang="it-IT" sz="1200" dirty="0" smtClean="0">
                <a:solidFill>
                  <a:schemeClr val="tx2"/>
                </a:solidFill>
              </a:rPr>
              <a:t>RPTTA, Catania </a:t>
            </a:r>
            <a:r>
              <a:rPr lang="it-IT" sz="1200" dirty="0">
                <a:solidFill>
                  <a:schemeClr val="tx2"/>
                </a:solidFill>
              </a:rPr>
              <a:t>3 dicembre 2015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6200" y="6407944"/>
            <a:ext cx="365760" cy="365125"/>
          </a:xfrm>
        </p:spPr>
        <p:txBody>
          <a:bodyPr/>
          <a:lstStyle/>
          <a:p>
            <a:pPr algn="ctr"/>
            <a:fld id="{BC410EEA-824F-4D46-AFE7-60426C8C06B0}" type="slidenum">
              <a:rPr lang="en-US" b="1" smtClean="0">
                <a:solidFill>
                  <a:srgbClr val="FFFFFF"/>
                </a:solidFill>
              </a:rPr>
              <a:pPr algn="ctr"/>
              <a:t>6</a:t>
            </a:fld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457201" y="1066800"/>
            <a:ext cx="8351998" cy="4953000"/>
          </a:xfrm>
        </p:spPr>
        <p:txBody>
          <a:bodyPr>
            <a:normAutofit lnSpcReduction="10000"/>
          </a:bodyPr>
          <a:lstStyle/>
          <a:p>
            <a:pPr marL="109728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it-IT" sz="2400" dirty="0" smtClean="0">
                <a:solidFill>
                  <a:schemeClr val="tx2"/>
                </a:solidFill>
              </a:rPr>
              <a:t>totale</a:t>
            </a:r>
            <a:r>
              <a:rPr lang="it-IT" sz="2400" dirty="0">
                <a:solidFill>
                  <a:schemeClr val="tx2"/>
                </a:solidFill>
              </a:rPr>
              <a:t>: </a:t>
            </a:r>
            <a:r>
              <a:rPr lang="it-IT" sz="2400" dirty="0" smtClean="0">
                <a:solidFill>
                  <a:schemeClr val="tx2"/>
                </a:solidFill>
              </a:rPr>
              <a:t> </a:t>
            </a:r>
          </a:p>
          <a:p>
            <a:pPr marL="452438" indent="-342900">
              <a:spcBef>
                <a:spcPts val="0"/>
              </a:spcBef>
              <a:buFont typeface="Wingdings" charset="2"/>
              <a:buChar char="Ø"/>
            </a:pPr>
            <a:r>
              <a:rPr lang="it-IT" sz="2400" dirty="0" smtClean="0">
                <a:solidFill>
                  <a:srgbClr val="1FAECD"/>
                </a:solidFill>
              </a:rPr>
              <a:t>81 procedure indette</a:t>
            </a:r>
            <a:endParaRPr lang="it-IT" sz="2400" dirty="0">
              <a:solidFill>
                <a:srgbClr val="1FAECD"/>
              </a:solidFill>
            </a:endParaRPr>
          </a:p>
          <a:p>
            <a:pPr marL="446088" lvl="2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it-IT" sz="2000" dirty="0" smtClean="0">
                <a:solidFill>
                  <a:srgbClr val="464646"/>
                </a:solidFill>
              </a:rPr>
              <a:t>valore </a:t>
            </a:r>
            <a:r>
              <a:rPr lang="it-IT" sz="2000" dirty="0">
                <a:solidFill>
                  <a:srgbClr val="464646"/>
                </a:solidFill>
              </a:rPr>
              <a:t>economico complessivo:</a:t>
            </a:r>
            <a:r>
              <a:rPr lang="it-IT" sz="2000" dirty="0"/>
              <a:t> </a:t>
            </a:r>
            <a:r>
              <a:rPr lang="it-IT" sz="2400" dirty="0">
                <a:solidFill>
                  <a:srgbClr val="1FAECD"/>
                </a:solidFill>
              </a:rPr>
              <a:t>47 milioni di </a:t>
            </a:r>
            <a:r>
              <a:rPr lang="it-IT" sz="2400" dirty="0" smtClean="0">
                <a:solidFill>
                  <a:srgbClr val="1FAECD"/>
                </a:solidFill>
              </a:rPr>
              <a:t>euro</a:t>
            </a:r>
            <a:endParaRPr lang="it-IT" sz="2000" dirty="0" smtClean="0">
              <a:solidFill>
                <a:srgbClr val="1FAECD"/>
              </a:solidFill>
            </a:endParaRPr>
          </a:p>
          <a:p>
            <a:pPr marL="452438" indent="-342900">
              <a:spcBef>
                <a:spcPts val="0"/>
              </a:spcBef>
              <a:buFont typeface="Wingdings" charset="2"/>
              <a:buChar char="Ø"/>
            </a:pPr>
            <a:r>
              <a:rPr lang="it-IT" sz="2400" dirty="0" smtClean="0">
                <a:solidFill>
                  <a:srgbClr val="1FAECD"/>
                </a:solidFill>
              </a:rPr>
              <a:t>25 procedure aggiudicate</a:t>
            </a:r>
          </a:p>
          <a:p>
            <a:pPr marL="109538" indent="0">
              <a:spcBef>
                <a:spcPts val="0"/>
              </a:spcBef>
              <a:spcAft>
                <a:spcPts val="1800"/>
              </a:spcAft>
              <a:buNone/>
              <a:tabLst>
                <a:tab pos="447675" algn="l"/>
              </a:tabLst>
            </a:pPr>
            <a:r>
              <a:rPr lang="it-IT" sz="2400" dirty="0" smtClean="0">
                <a:solidFill>
                  <a:srgbClr val="464646"/>
                </a:solidFill>
              </a:rPr>
              <a:t>	</a:t>
            </a:r>
            <a:r>
              <a:rPr lang="it-IT" sz="2000" dirty="0" smtClean="0">
                <a:solidFill>
                  <a:srgbClr val="464646"/>
                </a:solidFill>
              </a:rPr>
              <a:t>valore </a:t>
            </a:r>
            <a:r>
              <a:rPr lang="it-IT" sz="2000" dirty="0">
                <a:solidFill>
                  <a:srgbClr val="464646"/>
                </a:solidFill>
              </a:rPr>
              <a:t>economico complessivo:</a:t>
            </a:r>
            <a:r>
              <a:rPr lang="it-IT" sz="2400" dirty="0">
                <a:solidFill>
                  <a:srgbClr val="464646"/>
                </a:solidFill>
              </a:rPr>
              <a:t> </a:t>
            </a:r>
            <a:r>
              <a:rPr lang="it-IT" sz="2400" dirty="0" smtClean="0">
                <a:solidFill>
                  <a:srgbClr val="1FAECD"/>
                </a:solidFill>
              </a:rPr>
              <a:t>12 milioni </a:t>
            </a:r>
            <a:r>
              <a:rPr lang="it-IT" sz="2400" dirty="0">
                <a:solidFill>
                  <a:srgbClr val="1FAECD"/>
                </a:solidFill>
              </a:rPr>
              <a:t>di </a:t>
            </a:r>
            <a:r>
              <a:rPr lang="it-IT" sz="2400" dirty="0" smtClean="0">
                <a:solidFill>
                  <a:srgbClr val="1FAECD"/>
                </a:solidFill>
              </a:rPr>
              <a:t>euro</a:t>
            </a:r>
          </a:p>
          <a:p>
            <a:pPr marL="452438" indent="-342900">
              <a:spcBef>
                <a:spcPts val="0"/>
              </a:spcBef>
              <a:spcAft>
                <a:spcPts val="1800"/>
              </a:spcAft>
              <a:buFont typeface="Wingdings" charset="2"/>
              <a:buChar char="Ø"/>
              <a:tabLst>
                <a:tab pos="447675" algn="l"/>
              </a:tabLst>
            </a:pPr>
            <a:r>
              <a:rPr lang="it-IT" sz="2400" dirty="0" smtClean="0">
                <a:solidFill>
                  <a:srgbClr val="1FAECD"/>
                </a:solidFill>
              </a:rPr>
              <a:t>52 contratti stipulati</a:t>
            </a:r>
          </a:p>
          <a:p>
            <a:pPr marL="452438" indent="-342900">
              <a:spcBef>
                <a:spcPts val="0"/>
              </a:spcBef>
              <a:spcAft>
                <a:spcPts val="1800"/>
              </a:spcAft>
              <a:buFont typeface="Wingdings" charset="2"/>
              <a:buChar char="Ø"/>
            </a:pPr>
            <a:r>
              <a:rPr lang="it-IT" sz="2400" dirty="0" smtClean="0">
                <a:solidFill>
                  <a:srgbClr val="1FAECD"/>
                </a:solidFill>
              </a:rPr>
              <a:t>7 circolari di aggiornamento e applicazione normativa</a:t>
            </a:r>
          </a:p>
          <a:p>
            <a:pPr marL="452438" indent="-342900">
              <a:spcBef>
                <a:spcPts val="0"/>
              </a:spcBef>
              <a:spcAft>
                <a:spcPts val="1800"/>
              </a:spcAft>
              <a:buFont typeface="Wingdings" charset="2"/>
              <a:buChar char="Ø"/>
            </a:pPr>
            <a:r>
              <a:rPr lang="it-IT" sz="2400" dirty="0" smtClean="0">
                <a:solidFill>
                  <a:srgbClr val="1FAECD"/>
                </a:solidFill>
              </a:rPr>
              <a:t>3 corsi di formazione</a:t>
            </a:r>
          </a:p>
          <a:p>
            <a:pPr marL="452438" indent="-342900">
              <a:spcBef>
                <a:spcPts val="0"/>
              </a:spcBef>
              <a:spcAft>
                <a:spcPts val="600"/>
              </a:spcAft>
              <a:buFont typeface="Wingdings" charset="2"/>
              <a:buChar char="Ø"/>
            </a:pPr>
            <a:r>
              <a:rPr lang="it-IT" sz="2400" dirty="0" smtClean="0">
                <a:solidFill>
                  <a:srgbClr val="1FAECD"/>
                </a:solidFill>
              </a:rPr>
              <a:t>help desk continuo</a:t>
            </a:r>
            <a:endParaRPr lang="it-IT" sz="2400" dirty="0">
              <a:solidFill>
                <a:srgbClr val="1FAECD"/>
              </a:solidFill>
            </a:endParaRPr>
          </a:p>
          <a:p>
            <a:pPr marL="109728" indent="0">
              <a:spcBef>
                <a:spcPts val="0"/>
              </a:spcBef>
              <a:buNone/>
            </a:pPr>
            <a:endParaRPr lang="it-IT" sz="2000" dirty="0" smtClean="0"/>
          </a:p>
          <a:p>
            <a:pPr marL="109728" indent="0">
              <a:spcBef>
                <a:spcPts val="0"/>
              </a:spcBef>
              <a:buNone/>
              <a:tabLst>
                <a:tab pos="1076325" algn="l"/>
              </a:tabLst>
            </a:pPr>
            <a:endParaRPr lang="it-IT" sz="22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282916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75997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300" dirty="0" smtClean="0">
                <a:solidFill>
                  <a:srgbClr val="1FAECD"/>
                </a:solidFill>
              </a:rPr>
              <a:t>RUP INFN censiti in Anagrafe AUSA (ANAC)</a:t>
            </a:r>
            <a:r>
              <a:rPr lang="it-IT" sz="2000" dirty="0">
                <a:solidFill>
                  <a:srgbClr val="464646"/>
                </a:solidFill>
              </a:rPr>
              <a:t>	</a:t>
            </a:r>
            <a:r>
              <a:rPr lang="it-IT" sz="2000" dirty="0" smtClean="0">
                <a:solidFill>
                  <a:srgbClr val="464646"/>
                </a:solidFill>
              </a:rPr>
              <a:t>			</a:t>
            </a:r>
            <a:endParaRPr lang="it-IT" sz="2000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419600" y="6324600"/>
            <a:ext cx="42479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200" dirty="0">
                <a:solidFill>
                  <a:schemeClr val="tx2"/>
                </a:solidFill>
              </a:rPr>
              <a:t>Assemblea Nazionale </a:t>
            </a:r>
            <a:r>
              <a:rPr lang="it-IT" sz="1200" dirty="0" smtClean="0">
                <a:solidFill>
                  <a:schemeClr val="tx2"/>
                </a:solidFill>
              </a:rPr>
              <a:t>RPTTA, Catania </a:t>
            </a:r>
            <a:r>
              <a:rPr lang="it-IT" sz="1200" dirty="0">
                <a:solidFill>
                  <a:schemeClr val="tx2"/>
                </a:solidFill>
              </a:rPr>
              <a:t>3 dicembre 2015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76200" y="6407944"/>
            <a:ext cx="365760" cy="365125"/>
          </a:xfrm>
        </p:spPr>
        <p:txBody>
          <a:bodyPr/>
          <a:lstStyle/>
          <a:p>
            <a:pPr algn="ctr"/>
            <a:fld id="{BC410EEA-824F-4D46-AFE7-60426C8C06B0}" type="slidenum">
              <a:rPr lang="en-US" b="1" smtClean="0">
                <a:solidFill>
                  <a:srgbClr val="FFFFFF"/>
                </a:solidFill>
              </a:rPr>
              <a:pPr algn="ctr"/>
              <a:t>7</a:t>
            </a:fld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457201" y="979800"/>
            <a:ext cx="3809999" cy="4536000"/>
          </a:xfrm>
        </p:spPr>
        <p:txBody>
          <a:bodyPr>
            <a:normAutofit/>
          </a:bodyPr>
          <a:lstStyle/>
          <a:p>
            <a:pPr marL="109728" indent="0">
              <a:spcBef>
                <a:spcPts val="0"/>
              </a:spcBef>
              <a:buNone/>
            </a:pPr>
            <a:r>
              <a:rPr lang="it-IT" sz="2000" dirty="0" smtClean="0">
                <a:solidFill>
                  <a:srgbClr val="464646"/>
                </a:solidFill>
              </a:rPr>
              <a:t>AC</a:t>
            </a:r>
            <a:r>
              <a:rPr lang="it-IT" sz="2000" dirty="0">
                <a:solidFill>
                  <a:srgbClr val="464646"/>
                </a:solidFill>
              </a:rPr>
              <a:t>	</a:t>
            </a:r>
            <a:r>
              <a:rPr lang="it-IT" sz="2000" dirty="0" smtClean="0">
                <a:solidFill>
                  <a:srgbClr val="464646"/>
                </a:solidFill>
              </a:rPr>
              <a:t>		33</a:t>
            </a:r>
            <a:endParaRPr lang="it-IT" sz="2000" dirty="0">
              <a:solidFill>
                <a:srgbClr val="464646"/>
              </a:solidFill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it-IT" sz="2000" dirty="0">
                <a:solidFill>
                  <a:srgbClr val="464646"/>
                </a:solidFill>
              </a:rPr>
              <a:t>BARI 	</a:t>
            </a:r>
            <a:r>
              <a:rPr lang="it-IT" sz="2000" dirty="0" smtClean="0">
                <a:solidFill>
                  <a:srgbClr val="464646"/>
                </a:solidFill>
              </a:rPr>
              <a:t>		24</a:t>
            </a:r>
            <a:endParaRPr lang="it-IT" sz="2000" dirty="0">
              <a:solidFill>
                <a:srgbClr val="464646"/>
              </a:solidFill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it-IT" sz="2000" dirty="0">
                <a:solidFill>
                  <a:srgbClr val="464646"/>
                </a:solidFill>
              </a:rPr>
              <a:t>BOLOGNA	</a:t>
            </a:r>
            <a:r>
              <a:rPr lang="it-IT" sz="2000" dirty="0" smtClean="0">
                <a:solidFill>
                  <a:srgbClr val="464646"/>
                </a:solidFill>
              </a:rPr>
              <a:t>	53</a:t>
            </a:r>
            <a:endParaRPr lang="it-IT" sz="2000" dirty="0">
              <a:solidFill>
                <a:srgbClr val="464646"/>
              </a:solidFill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it-IT" sz="2000" dirty="0">
                <a:solidFill>
                  <a:srgbClr val="464646"/>
                </a:solidFill>
              </a:rPr>
              <a:t>CAGLIARI	</a:t>
            </a:r>
            <a:r>
              <a:rPr lang="it-IT" sz="2000" dirty="0" smtClean="0">
                <a:solidFill>
                  <a:srgbClr val="464646"/>
                </a:solidFill>
              </a:rPr>
              <a:t>	13</a:t>
            </a:r>
            <a:endParaRPr lang="it-IT" sz="2000" dirty="0">
              <a:solidFill>
                <a:srgbClr val="464646"/>
              </a:solidFill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it-IT" sz="2000" dirty="0">
                <a:solidFill>
                  <a:srgbClr val="464646"/>
                </a:solidFill>
              </a:rPr>
              <a:t>CATANIA	</a:t>
            </a:r>
            <a:r>
              <a:rPr lang="it-IT" sz="2000" dirty="0" smtClean="0">
                <a:solidFill>
                  <a:srgbClr val="464646"/>
                </a:solidFill>
              </a:rPr>
              <a:t>	38</a:t>
            </a:r>
            <a:endParaRPr lang="it-IT" sz="2000" dirty="0">
              <a:solidFill>
                <a:srgbClr val="464646"/>
              </a:solidFill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it-IT" sz="2000" dirty="0">
                <a:solidFill>
                  <a:srgbClr val="464646"/>
                </a:solidFill>
              </a:rPr>
              <a:t>CNAF	</a:t>
            </a:r>
            <a:r>
              <a:rPr lang="it-IT" sz="2000" dirty="0" smtClean="0">
                <a:solidFill>
                  <a:srgbClr val="464646"/>
                </a:solidFill>
              </a:rPr>
              <a:t>		18</a:t>
            </a:r>
            <a:endParaRPr lang="it-IT" sz="2000" dirty="0">
              <a:solidFill>
                <a:srgbClr val="464646"/>
              </a:solidFill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it-IT" sz="2000" dirty="0">
                <a:solidFill>
                  <a:srgbClr val="464646"/>
                </a:solidFill>
              </a:rPr>
              <a:t>FERRARA	</a:t>
            </a:r>
            <a:r>
              <a:rPr lang="it-IT" sz="2000" dirty="0" smtClean="0">
                <a:solidFill>
                  <a:srgbClr val="464646"/>
                </a:solidFill>
              </a:rPr>
              <a:t>	29</a:t>
            </a:r>
            <a:endParaRPr lang="it-IT" sz="2000" dirty="0">
              <a:solidFill>
                <a:srgbClr val="464646"/>
              </a:solidFill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it-IT" sz="2000" dirty="0">
                <a:solidFill>
                  <a:srgbClr val="464646"/>
                </a:solidFill>
              </a:rPr>
              <a:t>FIRENZE	</a:t>
            </a:r>
            <a:r>
              <a:rPr lang="it-IT" sz="2000" dirty="0" smtClean="0">
                <a:solidFill>
                  <a:srgbClr val="464646"/>
                </a:solidFill>
              </a:rPr>
              <a:t>	65</a:t>
            </a:r>
            <a:endParaRPr lang="it-IT" sz="2000" dirty="0">
              <a:solidFill>
                <a:srgbClr val="464646"/>
              </a:solidFill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it-IT" sz="2000" dirty="0">
                <a:solidFill>
                  <a:srgbClr val="464646"/>
                </a:solidFill>
              </a:rPr>
              <a:t>GENOVA	</a:t>
            </a:r>
            <a:r>
              <a:rPr lang="it-IT" sz="2000" dirty="0" smtClean="0">
                <a:solidFill>
                  <a:srgbClr val="464646"/>
                </a:solidFill>
              </a:rPr>
              <a:t>	37</a:t>
            </a:r>
            <a:endParaRPr lang="it-IT" sz="2000" dirty="0">
              <a:solidFill>
                <a:srgbClr val="464646"/>
              </a:solidFill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it-IT" sz="2000" dirty="0">
                <a:solidFill>
                  <a:srgbClr val="464646"/>
                </a:solidFill>
              </a:rPr>
              <a:t>LECCE	</a:t>
            </a:r>
            <a:r>
              <a:rPr lang="it-IT" sz="2000" dirty="0" smtClean="0">
                <a:solidFill>
                  <a:srgbClr val="464646"/>
                </a:solidFill>
              </a:rPr>
              <a:t>		15</a:t>
            </a:r>
            <a:endParaRPr lang="it-IT" sz="2000" dirty="0">
              <a:solidFill>
                <a:srgbClr val="464646"/>
              </a:solidFill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it-IT" sz="2000" dirty="0">
                <a:solidFill>
                  <a:srgbClr val="464646"/>
                </a:solidFill>
              </a:rPr>
              <a:t>MILANO	</a:t>
            </a:r>
            <a:r>
              <a:rPr lang="it-IT" sz="2000" dirty="0" smtClean="0">
                <a:solidFill>
                  <a:srgbClr val="464646"/>
                </a:solidFill>
              </a:rPr>
              <a:t>	36</a:t>
            </a:r>
            <a:endParaRPr lang="it-IT" sz="2000" dirty="0">
              <a:solidFill>
                <a:srgbClr val="464646"/>
              </a:solidFill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it-IT" sz="2000" dirty="0">
                <a:solidFill>
                  <a:srgbClr val="464646"/>
                </a:solidFill>
              </a:rPr>
              <a:t>MILANO BICOCCA	36</a:t>
            </a:r>
          </a:p>
          <a:p>
            <a:pPr marL="109728" indent="0">
              <a:spcBef>
                <a:spcPts val="0"/>
              </a:spcBef>
              <a:buNone/>
            </a:pPr>
            <a:r>
              <a:rPr lang="it-IT" sz="2000" dirty="0">
                <a:solidFill>
                  <a:srgbClr val="464646"/>
                </a:solidFill>
              </a:rPr>
              <a:t>NAPOLI	</a:t>
            </a:r>
            <a:r>
              <a:rPr lang="it-IT" sz="2000" dirty="0" smtClean="0">
                <a:solidFill>
                  <a:srgbClr val="464646"/>
                </a:solidFill>
              </a:rPr>
              <a:t>	73</a:t>
            </a:r>
            <a:endParaRPr lang="it-IT" sz="2000" dirty="0">
              <a:solidFill>
                <a:srgbClr val="464646"/>
              </a:solidFill>
            </a:endParaRPr>
          </a:p>
          <a:p>
            <a:pPr marL="109728" indent="0">
              <a:spcBef>
                <a:spcPts val="0"/>
              </a:spcBef>
              <a:buNone/>
            </a:pPr>
            <a:r>
              <a:rPr lang="it-IT" sz="2000" dirty="0">
                <a:solidFill>
                  <a:srgbClr val="464646"/>
                </a:solidFill>
              </a:rPr>
              <a:t>PADOVA	</a:t>
            </a:r>
            <a:r>
              <a:rPr lang="it-IT" sz="2000" dirty="0" smtClean="0">
                <a:solidFill>
                  <a:srgbClr val="464646"/>
                </a:solidFill>
              </a:rPr>
              <a:t>	85</a:t>
            </a:r>
            <a:endParaRPr lang="it-IT" sz="2000" dirty="0">
              <a:solidFill>
                <a:srgbClr val="464646"/>
              </a:solidFill>
            </a:endParaRPr>
          </a:p>
          <a:p>
            <a:pPr marL="109728" indent="0">
              <a:spcBef>
                <a:spcPts val="0"/>
              </a:spcBef>
              <a:buNone/>
            </a:pPr>
            <a:endParaRPr lang="it-IT" sz="2000" dirty="0"/>
          </a:p>
          <a:p>
            <a:pPr marL="109728" indent="0">
              <a:spcBef>
                <a:spcPts val="0"/>
              </a:spcBef>
              <a:buNone/>
            </a:pPr>
            <a:endParaRPr lang="it-IT" sz="2000" dirty="0" smtClean="0"/>
          </a:p>
          <a:p>
            <a:pPr marL="109728" indent="0">
              <a:spcBef>
                <a:spcPts val="0"/>
              </a:spcBef>
              <a:buNone/>
              <a:tabLst>
                <a:tab pos="1076325" algn="l"/>
              </a:tabLst>
            </a:pPr>
            <a:endParaRPr lang="it-IT" sz="2200" dirty="0"/>
          </a:p>
          <a:p>
            <a:endParaRPr lang="it-IT" dirty="0"/>
          </a:p>
        </p:txBody>
      </p:sp>
      <p:sp>
        <p:nvSpPr>
          <p:cNvPr id="6" name="Segnaposto contenuto 6"/>
          <p:cNvSpPr txBox="1">
            <a:spLocks/>
          </p:cNvSpPr>
          <p:nvPr/>
        </p:nvSpPr>
        <p:spPr>
          <a:xfrm>
            <a:off x="5105400" y="1009200"/>
            <a:ext cx="3505200" cy="45066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Wingdings 3"/>
              <a:buChar char="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spcBef>
                <a:spcPts val="0"/>
              </a:spcBef>
              <a:buFont typeface="Wingdings 3"/>
              <a:buNone/>
            </a:pPr>
            <a:r>
              <a:rPr lang="it-IT" sz="2000" dirty="0" smtClean="0">
                <a:solidFill>
                  <a:srgbClr val="464646"/>
                </a:solidFill>
              </a:rPr>
              <a:t>PAVIA		35</a:t>
            </a:r>
          </a:p>
          <a:p>
            <a:pPr marL="109728" indent="0">
              <a:spcBef>
                <a:spcPts val="0"/>
              </a:spcBef>
              <a:buFont typeface="Wingdings 3"/>
              <a:buNone/>
            </a:pPr>
            <a:r>
              <a:rPr lang="it-IT" sz="2000" dirty="0" smtClean="0">
                <a:solidFill>
                  <a:srgbClr val="464646"/>
                </a:solidFill>
              </a:rPr>
              <a:t>PERUGIA	33</a:t>
            </a:r>
          </a:p>
          <a:p>
            <a:pPr marL="109728" indent="0">
              <a:spcBef>
                <a:spcPts val="0"/>
              </a:spcBef>
              <a:buFont typeface="Wingdings 3"/>
              <a:buNone/>
            </a:pPr>
            <a:r>
              <a:rPr lang="it-IT" sz="2000" dirty="0" smtClean="0">
                <a:solidFill>
                  <a:srgbClr val="464646"/>
                </a:solidFill>
              </a:rPr>
              <a:t>PISA		60</a:t>
            </a:r>
          </a:p>
          <a:p>
            <a:pPr marL="109728" indent="0">
              <a:spcBef>
                <a:spcPts val="0"/>
              </a:spcBef>
              <a:buFont typeface="Wingdings 3"/>
              <a:buNone/>
            </a:pPr>
            <a:r>
              <a:rPr lang="it-IT" sz="2000" dirty="0" smtClean="0">
                <a:solidFill>
                  <a:srgbClr val="464646"/>
                </a:solidFill>
              </a:rPr>
              <a:t>ROMA		38</a:t>
            </a:r>
          </a:p>
          <a:p>
            <a:pPr marL="109728" indent="0">
              <a:spcBef>
                <a:spcPts val="0"/>
              </a:spcBef>
              <a:buFont typeface="Wingdings 3"/>
              <a:buNone/>
            </a:pPr>
            <a:r>
              <a:rPr lang="it-IT" sz="2000" dirty="0" smtClean="0">
                <a:solidFill>
                  <a:srgbClr val="464646"/>
                </a:solidFill>
              </a:rPr>
              <a:t>ROMA TV	32</a:t>
            </a:r>
          </a:p>
          <a:p>
            <a:pPr marL="109728" indent="0">
              <a:spcBef>
                <a:spcPts val="0"/>
              </a:spcBef>
              <a:buFont typeface="Wingdings 3"/>
              <a:buNone/>
            </a:pPr>
            <a:r>
              <a:rPr lang="it-IT" sz="2000" dirty="0" smtClean="0">
                <a:solidFill>
                  <a:srgbClr val="464646"/>
                </a:solidFill>
              </a:rPr>
              <a:t>ROMA TRE	13</a:t>
            </a:r>
          </a:p>
          <a:p>
            <a:pPr marL="109728" indent="0">
              <a:spcBef>
                <a:spcPts val="0"/>
              </a:spcBef>
              <a:buFont typeface="Wingdings 3"/>
              <a:buNone/>
            </a:pPr>
            <a:r>
              <a:rPr lang="it-IT" sz="2000" dirty="0" smtClean="0">
                <a:solidFill>
                  <a:srgbClr val="464646"/>
                </a:solidFill>
              </a:rPr>
              <a:t>TORINO	46</a:t>
            </a:r>
          </a:p>
          <a:p>
            <a:pPr marL="109728" indent="0">
              <a:spcBef>
                <a:spcPts val="0"/>
              </a:spcBef>
              <a:buFont typeface="Wingdings 3"/>
              <a:buNone/>
            </a:pPr>
            <a:r>
              <a:rPr lang="it-IT" sz="2000" dirty="0" smtClean="0">
                <a:solidFill>
                  <a:srgbClr val="464646"/>
                </a:solidFill>
              </a:rPr>
              <a:t>TRIESTE	30</a:t>
            </a:r>
          </a:p>
          <a:p>
            <a:pPr marL="109728" indent="0">
              <a:spcBef>
                <a:spcPts val="0"/>
              </a:spcBef>
              <a:buFont typeface="Wingdings 3"/>
              <a:buNone/>
            </a:pPr>
            <a:r>
              <a:rPr lang="it-IT" sz="2000" dirty="0" smtClean="0">
                <a:solidFill>
                  <a:srgbClr val="464646"/>
                </a:solidFill>
              </a:rPr>
              <a:t>LNF		179</a:t>
            </a:r>
          </a:p>
          <a:p>
            <a:pPr marL="109728" indent="0">
              <a:spcBef>
                <a:spcPts val="0"/>
              </a:spcBef>
              <a:buFont typeface="Wingdings 3"/>
              <a:buNone/>
            </a:pPr>
            <a:r>
              <a:rPr lang="it-IT" sz="2000" dirty="0" smtClean="0">
                <a:solidFill>
                  <a:srgbClr val="464646"/>
                </a:solidFill>
              </a:rPr>
              <a:t>LNGS		57</a:t>
            </a:r>
          </a:p>
          <a:p>
            <a:pPr marL="109728" indent="0">
              <a:spcBef>
                <a:spcPts val="0"/>
              </a:spcBef>
              <a:buFont typeface="Wingdings 3"/>
              <a:buNone/>
            </a:pPr>
            <a:r>
              <a:rPr lang="it-IT" sz="2000" dirty="0" smtClean="0">
                <a:solidFill>
                  <a:srgbClr val="464646"/>
                </a:solidFill>
              </a:rPr>
              <a:t>LNL		79</a:t>
            </a:r>
          </a:p>
          <a:p>
            <a:pPr marL="109728" indent="0">
              <a:spcBef>
                <a:spcPts val="0"/>
              </a:spcBef>
              <a:buFont typeface="Wingdings 3"/>
              <a:buNone/>
            </a:pPr>
            <a:r>
              <a:rPr lang="it-IT" sz="2000" dirty="0" smtClean="0">
                <a:solidFill>
                  <a:srgbClr val="464646"/>
                </a:solidFill>
              </a:rPr>
              <a:t>LNS		60</a:t>
            </a:r>
          </a:p>
          <a:p>
            <a:pPr marL="109728" indent="0">
              <a:spcBef>
                <a:spcPts val="0"/>
              </a:spcBef>
              <a:buFont typeface="Wingdings 3"/>
              <a:buNone/>
            </a:pPr>
            <a:r>
              <a:rPr lang="it-IT" sz="2000" dirty="0" smtClean="0">
                <a:solidFill>
                  <a:srgbClr val="464646"/>
                </a:solidFill>
              </a:rPr>
              <a:t>GSSI		14</a:t>
            </a:r>
          </a:p>
          <a:p>
            <a:pPr marL="109728" indent="0">
              <a:spcBef>
                <a:spcPts val="0"/>
              </a:spcBef>
              <a:buFont typeface="Wingdings 3"/>
              <a:buNone/>
            </a:pPr>
            <a:r>
              <a:rPr lang="it-IT" sz="2000" dirty="0" smtClean="0">
                <a:solidFill>
                  <a:srgbClr val="464646"/>
                </a:solidFill>
              </a:rPr>
              <a:t>TIFPA		18</a:t>
            </a:r>
          </a:p>
          <a:p>
            <a:pPr marL="109728" indent="0">
              <a:spcBef>
                <a:spcPts val="0"/>
              </a:spcBef>
              <a:buFont typeface="Wingdings 3"/>
              <a:buNone/>
            </a:pPr>
            <a:endParaRPr lang="it-IT" sz="2000" dirty="0" smtClean="0"/>
          </a:p>
          <a:p>
            <a:pPr marL="109728" indent="0">
              <a:spcBef>
                <a:spcPts val="0"/>
              </a:spcBef>
              <a:buFont typeface="Wingdings 3"/>
              <a:buNone/>
            </a:pPr>
            <a:endParaRPr lang="it-IT" sz="2000" dirty="0" smtClean="0"/>
          </a:p>
          <a:p>
            <a:pPr marL="109728" indent="0">
              <a:spcBef>
                <a:spcPts val="0"/>
              </a:spcBef>
              <a:buFont typeface="Wingdings 3"/>
              <a:buNone/>
              <a:tabLst>
                <a:tab pos="1076325" algn="l"/>
              </a:tabLst>
            </a:pPr>
            <a:endParaRPr lang="it-IT" sz="2200" dirty="0" smtClean="0"/>
          </a:p>
          <a:p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048000" y="5791200"/>
            <a:ext cx="365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solidFill>
                  <a:schemeClr val="bg2">
                    <a:lumMod val="50000"/>
                  </a:schemeClr>
                </a:solidFill>
              </a:rPr>
              <a:t>TOTALE       1249</a:t>
            </a:r>
            <a:endParaRPr lang="it-IT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444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M10167123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130000" t="-95000" r="40000" b="21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7851d254-ce09-43b6-8d90-072588e7901c">english</DirectSourceMarket>
    <ApprovalStatus xmlns="7851d254-ce09-43b6-8d90-072588e7901c">InProgress</ApprovalStatus>
    <MarketSpecific xmlns="7851d254-ce09-43b6-8d90-072588e7901c">false</MarketSpecific>
    <PrimaryImageGen xmlns="7851d254-ce09-43b6-8d90-072588e7901c">true</PrimaryImageGen>
    <ThumbnailAssetId xmlns="7851d254-ce09-43b6-8d90-072588e7901c" xsi:nil="true"/>
    <LegacyData xmlns="7851d254-ce09-43b6-8d90-072588e7901c">ListingID:;Manager:;BuildStatus:Publish Pending;MockupPath:</LegacyData>
    <TPFriendlyName xmlns="7851d254-ce09-43b6-8d90-072588e7901c">Presentation on brainstorming</TPFriendlyName>
    <NumericId xmlns="7851d254-ce09-43b6-8d90-072588e7901c">-1</NumericId>
    <BusinessGroup xmlns="7851d254-ce09-43b6-8d90-072588e7901c" xsi:nil="true"/>
    <SourceTitle xmlns="7851d254-ce09-43b6-8d90-072588e7901c">Presentation on brainstorming</SourceTitle>
    <APEditor xmlns="7851d254-ce09-43b6-8d90-072588e7901c">
      <UserInfo>
        <DisplayName>REDMOND\v-luannv</DisplayName>
        <AccountId>237</AccountId>
        <AccountType/>
      </UserInfo>
    </APEditor>
    <OpenTemplate xmlns="7851d254-ce09-43b6-8d90-072588e7901c">true</OpenTemplate>
    <UALocComments xmlns="7851d254-ce09-43b6-8d90-072588e7901c" xsi:nil="true"/>
    <ParentAssetId xmlns="7851d254-ce09-43b6-8d90-072588e7901c" xsi:nil="true"/>
    <PublishStatusLookup xmlns="7851d254-ce09-43b6-8d90-072588e7901c">
      <Value>256766</Value>
      <Value>353461</Value>
    </PublishStatusLookup>
    <LastPublishResultLookup xmlns="7851d254-ce09-43b6-8d90-072588e7901c" xsi:nil="true"/>
    <IntlLangReviewDate xmlns="7851d254-ce09-43b6-8d90-072588e7901c">2010-04-16T13:10:00+00:00</IntlLangReviewDate>
    <MachineTranslated xmlns="7851d254-ce09-43b6-8d90-072588e7901c">false</MachineTranslated>
    <Providers xmlns="7851d254-ce09-43b6-8d90-072588e7901c" xsi:nil="true"/>
    <OriginalSourceMarket xmlns="7851d254-ce09-43b6-8d90-072588e7901c">english</OriginalSourceMarket>
    <TPInstallLocation xmlns="7851d254-ce09-43b6-8d90-072588e7901c">{My Templates}</TPInstallLocation>
    <ClipArtFilename xmlns="7851d254-ce09-43b6-8d90-072588e7901c" xsi:nil="true"/>
    <APDescription xmlns="7851d254-ce09-43b6-8d90-072588e7901c" xsi:nil="true"/>
    <ContentItem xmlns="7851d254-ce09-43b6-8d90-072588e7901c" xsi:nil="true"/>
    <APAuthor xmlns="7851d254-ce09-43b6-8d90-072588e7901c">
      <UserInfo>
        <DisplayName>REDMOND\cynvey</DisplayName>
        <AccountId>242</AccountId>
        <AccountType/>
      </UserInfo>
    </APAuthor>
    <TPCommandLine xmlns="7851d254-ce09-43b6-8d90-072588e7901c">{PP} /n {FilePath}</TPCommandLine>
    <TPAppVersion xmlns="7851d254-ce09-43b6-8d90-072588e7901c">11</TPAppVersion>
    <PublishTargets xmlns="7851d254-ce09-43b6-8d90-072588e7901c">OfficeOnline</PublishTargets>
    <EditorialStatus xmlns="7851d254-ce09-43b6-8d90-072588e7901c" xsi:nil="true"/>
    <TPLaunchHelpLinkType xmlns="7851d254-ce09-43b6-8d90-072588e7901c" xsi:nil="true"/>
    <LastModifiedDateTime xmlns="7851d254-ce09-43b6-8d90-072588e7901c">2010-04-16T13:10:00+00:00</LastModifiedDateTime>
    <TimesCloned xmlns="7851d254-ce09-43b6-8d90-072588e7901c" xsi:nil="true"/>
    <Provider xmlns="7851d254-ce09-43b6-8d90-072588e7901c">EY006220130</Provider>
    <FriendlyTitle xmlns="7851d254-ce09-43b6-8d90-072588e7901c" xsi:nil="true"/>
    <LastHandOff xmlns="7851d254-ce09-43b6-8d90-072588e7901c" xsi:nil="true"/>
    <AcquiredFrom xmlns="7851d254-ce09-43b6-8d90-072588e7901c">Community</AcquiredFrom>
    <AssetStart xmlns="7851d254-ce09-43b6-8d90-072588e7901c">2010-02-26T13:23:47+00:00</AssetStart>
    <UACurrentWords xmlns="7851d254-ce09-43b6-8d90-072588e7901c">0</UACurrentWords>
    <UALocRecommendation xmlns="7851d254-ce09-43b6-8d90-072588e7901c">Localize</UALocRecommendation>
    <Manager xmlns="7851d254-ce09-43b6-8d90-072588e7901c" xsi:nil="true"/>
    <TPClientViewer xmlns="7851d254-ce09-43b6-8d90-072588e7901c" xsi:nil="true"/>
    <ArtSampleDocs xmlns="7851d254-ce09-43b6-8d90-072588e7901c" xsi:nil="true"/>
    <IsDeleted xmlns="7851d254-ce09-43b6-8d90-072588e7901c">false</IsDeleted>
    <UANotes xmlns="7851d254-ce09-43b6-8d90-072588e7901c">online only</UANotes>
    <ShowIn xmlns="7851d254-ce09-43b6-8d90-072588e7901c" xsi:nil="true"/>
    <OOCacheId xmlns="7851d254-ce09-43b6-8d90-072588e7901c" xsi:nil="true"/>
    <CSXHash xmlns="7851d254-ce09-43b6-8d90-072588e7901c" xsi:nil="true"/>
    <TemplateStatus xmlns="7851d254-ce09-43b6-8d90-072588e7901c" xsi:nil="true"/>
    <Downloads xmlns="7851d254-ce09-43b6-8d90-072588e7901c">0</Downloads>
    <VoteCount xmlns="7851d254-ce09-43b6-8d90-072588e7901c" xsi:nil="true"/>
    <DSATActionTaken xmlns="7851d254-ce09-43b6-8d90-072588e7901c">Best Bets</DSATActionTaken>
    <CSXSubmissionMarket xmlns="7851d254-ce09-43b6-8d90-072588e7901c" xsi:nil="true"/>
    <AssetExpire xmlns="7851d254-ce09-43b6-8d90-072588e7901c">2100-01-01T00:00:00+00:00</AssetExpire>
    <EditorialTags xmlns="7851d254-ce09-43b6-8d90-072588e7901c" xsi:nil="true"/>
    <SubmitterId xmlns="7851d254-ce09-43b6-8d90-072588e7901c" xsi:nil="true"/>
    <TPExecutable xmlns="7851d254-ce09-43b6-8d90-072588e7901c" xsi:nil="true"/>
    <AssetType xmlns="7851d254-ce09-43b6-8d90-072588e7901c">TP</AssetType>
    <ApprovalLog xmlns="7851d254-ce09-43b6-8d90-072588e7901c" xsi:nil="true"/>
    <CSXUpdate xmlns="7851d254-ce09-43b6-8d90-072588e7901c">false</CSXUpdate>
    <CSXSubmissionDate xmlns="7851d254-ce09-43b6-8d90-072588e7901c" xsi:nil="true"/>
    <BugNumber xmlns="7851d254-ce09-43b6-8d90-072588e7901c" xsi:nil="true"/>
    <TPComponent xmlns="7851d254-ce09-43b6-8d90-072588e7901c">PPTFiles</TPComponent>
    <Milestone xmlns="7851d254-ce09-43b6-8d90-072588e7901c" xsi:nil="true"/>
    <OriginAsset xmlns="7851d254-ce09-43b6-8d90-072588e7901c" xsi:nil="true"/>
    <AssetId xmlns="7851d254-ce09-43b6-8d90-072588e7901c">TP010167123</AssetId>
    <TPLaunchHelpLink xmlns="7851d254-ce09-43b6-8d90-072588e7901c" xsi:nil="true"/>
    <TPApplication xmlns="7851d254-ce09-43b6-8d90-072588e7901c">PowerPoint</TPApplication>
    <IntlLocPriority xmlns="7851d254-ce09-43b6-8d90-072588e7901c" xsi:nil="true"/>
    <PolicheckWords xmlns="7851d254-ce09-43b6-8d90-072588e7901c" xsi:nil="true"/>
    <HandoffToMSDN xmlns="7851d254-ce09-43b6-8d90-072588e7901c">2010-04-16T13:10:00+00:00</HandoffToMSDN>
    <PlannedPubDate xmlns="7851d254-ce09-43b6-8d90-072588e7901c">2010-04-16T13:10:00+00:00</PlannedPubDate>
    <IntlLangReviewer xmlns="7851d254-ce09-43b6-8d90-072588e7901c" xsi:nil="true"/>
    <CrawlForDependencies xmlns="7851d254-ce09-43b6-8d90-072588e7901c">false</CrawlForDependencies>
    <TrustLevel xmlns="7851d254-ce09-43b6-8d90-072588e7901c">1 Microsoft Managed Content</TrustLevel>
    <IsSearchable xmlns="7851d254-ce09-43b6-8d90-072588e7901c">false</IsSearchable>
    <TPNamespace xmlns="7851d254-ce09-43b6-8d90-072588e7901c" xsi:nil="true"/>
    <TemplateTemplateType xmlns="7851d254-ce09-43b6-8d90-072588e7901c">PowerPoint 2003 Default</TemplateTemplateType>
    <Markets xmlns="7851d254-ce09-43b6-8d90-072588e7901c"/>
    <OutputCachingOn xmlns="7851d254-ce09-43b6-8d90-072588e7901c">false</OutputCachingOn>
    <IntlLangReview xmlns="7851d254-ce09-43b6-8d90-072588e7901c" xsi:nil="true"/>
    <UAProjectedTotalWords xmlns="7851d254-ce09-43b6-8d90-072588e7901c" xsi:nil="true"/>
    <CampaignTagsTaxHTField0 xmlns="7851d254-ce09-43b6-8d90-072588e7901c">
      <Terms xmlns="http://schemas.microsoft.com/office/infopath/2007/PartnerControls"/>
    </CampaignTagsTaxHTField0>
    <LocPublishedDependentAssetsLookup xmlns="7851d254-ce09-43b6-8d90-072588e7901c" xsi:nil="true"/>
    <LocOverallLocStatusLookup xmlns="7851d254-ce09-43b6-8d90-072588e7901c" xsi:nil="true"/>
    <InternalTagsTaxHTField0 xmlns="7851d254-ce09-43b6-8d90-072588e7901c">
      <Terms xmlns="http://schemas.microsoft.com/office/infopath/2007/PartnerControls"/>
    </InternalTagsTaxHTField0>
    <LocComments xmlns="7851d254-ce09-43b6-8d90-072588e7901c" xsi:nil="true"/>
    <LocProcessedForMarketsLookup xmlns="7851d254-ce09-43b6-8d90-072588e7901c" xsi:nil="true"/>
    <ScenarioTagsTaxHTField0 xmlns="7851d254-ce09-43b6-8d90-072588e7901c">
      <Terms xmlns="http://schemas.microsoft.com/office/infopath/2007/PartnerControls"/>
    </ScenarioTagsTaxHTField0>
    <LocLastLocAttemptVersionTypeLookup xmlns="7851d254-ce09-43b6-8d90-072588e7901c" xsi:nil="true"/>
    <LocOverallPublishStatusLookup xmlns="7851d254-ce09-43b6-8d90-072588e7901c" xsi:nil="true"/>
    <LocPublishedLinkedAssetsLookup xmlns="7851d254-ce09-43b6-8d90-072588e7901c" xsi:nil="true"/>
    <TaxCatchAll xmlns="7851d254-ce09-43b6-8d90-072588e7901c"/>
    <LocRecommendedHandoff xmlns="7851d254-ce09-43b6-8d90-072588e7901c" xsi:nil="true"/>
    <LocProcessedForHandoffsLookup xmlns="7851d254-ce09-43b6-8d90-072588e7901c" xsi:nil="true"/>
    <LocOverallHandbackStatusLookup xmlns="7851d254-ce09-43b6-8d90-072588e7901c" xsi:nil="true"/>
    <LocNewPublishedVersionLookup xmlns="7851d254-ce09-43b6-8d90-072588e7901c" xsi:nil="true"/>
    <BlockPublish xmlns="7851d254-ce09-43b6-8d90-072588e7901c" xsi:nil="true"/>
    <LocManualTestRequired xmlns="7851d254-ce09-43b6-8d90-072588e7901c" xsi:nil="true"/>
    <LocalizationTagsTaxHTField0 xmlns="7851d254-ce09-43b6-8d90-072588e7901c">
      <Terms xmlns="http://schemas.microsoft.com/office/infopath/2007/PartnerControls"/>
    </LocalizationTagsTaxHTField0>
    <LocLastLocAttemptVersionLookup xmlns="7851d254-ce09-43b6-8d90-072588e7901c">66030</LocLastLocAttemptVersionLookup>
    <FeatureTagsTaxHTField0 xmlns="7851d254-ce09-43b6-8d90-072588e7901c">
      <Terms xmlns="http://schemas.microsoft.com/office/infopath/2007/PartnerControls"/>
    </FeatureTagsTaxHTField0>
    <LocOverallPreviewStatusLookup xmlns="7851d254-ce09-43b6-8d90-072588e7901c" xsi:nil="true"/>
    <RecommendationsModifier xmlns="7851d254-ce09-43b6-8d90-072588e7901c" xsi:nil="true"/>
    <OriginalRelease xmlns="7851d254-ce09-43b6-8d90-072588e7901c">14</OriginalRelease>
    <LocMarketGroupTiers2 xmlns="7851d254-ce09-43b6-8d90-072588e7901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B888328A8731147A9E2416CA6C7A65B0400DC6FA6ECFB23F54F9F45EE586A6D0A65" ma:contentTypeVersion="56" ma:contentTypeDescription="Create a new document." ma:contentTypeScope="" ma:versionID="c97688fe8962075e95d1f794ee1b82d8">
  <xsd:schema xmlns:xsd="http://www.w3.org/2001/XMLSchema" xmlns:xs="http://www.w3.org/2001/XMLSchema" xmlns:p="http://schemas.microsoft.com/office/2006/metadata/properties" xmlns:ns2="7851d254-ce09-43b6-8d90-072588e7901c" targetNamespace="http://schemas.microsoft.com/office/2006/metadata/properties" ma:root="true" ma:fieldsID="c225bda33905c745071d9d8b7e170627" ns2:_="">
    <xsd:import namespace="7851d254-ce09-43b6-8d90-072588e7901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51d254-ce09-43b6-8d90-072588e7901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BlockPublish" ma:index="12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3" nillable="true" ma:displayName="Bug Number" ma:default="" ma:internalName="BugNumber" ma:readOnly="false">
      <xsd:simpleType>
        <xsd:restriction base="dms:Text"/>
      </xsd:simpleType>
    </xsd:element>
    <xsd:element name="CampaignTagsTaxHTField0" ma:index="15" nillable="true" ma:taxonomy="true" ma:internalName="CampaignTagsTaxHTField0" ma:taxonomyFieldName="CampaignTags" ma:displayName="Campaigns" ma:readOnly="false" ma:default="" ma:fieldId="{9ebba19d-2be4-461d-87e9-c05e5ebbf568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6" nillable="true" ma:displayName="Client Viewer" ma:default="" ma:internalName="TPClientViewer">
      <xsd:simpleType>
        <xsd:restriction base="dms:Text"/>
      </xsd:simpleType>
    </xsd:element>
    <xsd:element name="ClipArtFilename" ma:index="17" nillable="true" ma:displayName="Clip Art Name" ma:default="" ma:internalName="ClipArtFilename" ma:readOnly="false">
      <xsd:simpleType>
        <xsd:restriction base="dms:Text"/>
      </xsd:simpleType>
    </xsd:element>
    <xsd:element name="TPCommandLine" ma:index="18" nillable="true" ma:displayName="Command Line" ma:default="" ma:internalName="TPCommandLine">
      <xsd:simpleType>
        <xsd:restriction base="dms:Text"/>
      </xsd:simpleType>
    </xsd:element>
    <xsd:element name="TPComponent" ma:index="19" nillable="true" ma:displayName="Component" ma:default="" ma:internalName="TPComponent">
      <xsd:simpleType>
        <xsd:restriction base="dms:Text"/>
      </xsd:simpleType>
    </xsd:element>
    <xsd:element name="ContentItem" ma:index="20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2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5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6" nillable="true" ma:displayName="CSX Submission Market" ma:default="" ma:list="{C164E808-44FA-4F5F-91C3-AF5B09309907}" ma:internalName="CSXSubmissionMarket" ma:readOnly="false" ma:showField="MarketName" ma:web="7851d254-ce09-43b6-8d90-072588e7901c">
      <xsd:simpleType>
        <xsd:restriction base="dms:Lookup"/>
      </xsd:simpleType>
    </xsd:element>
    <xsd:element name="CSXUpdate" ma:index="27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8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29" nillable="true" ma:displayName="Deleted?" ma:default="" ma:internalName="IsDeleted" ma:readOnly="false">
      <xsd:simpleType>
        <xsd:restriction base="dms:Boolean"/>
      </xsd:simpleType>
    </xsd:element>
    <xsd:element name="APDescription" ma:index="30" nillable="true" ma:displayName="Description" ma:default="" ma:internalName="APDescription" ma:readOnly="false">
      <xsd:simpleType>
        <xsd:restriction base="dms:Note"/>
      </xsd:simpleType>
    </xsd:element>
    <xsd:element name="DirectSourceMarket" ma:index="31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2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3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4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5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6" nillable="true" ma:displayName="Editorial Tags" ma:default="" ma:internalName="EditorialTags">
      <xsd:simpleType>
        <xsd:restriction base="dms:Unknown"/>
      </xsd:simpleType>
    </xsd:element>
    <xsd:element name="TPExecutable" ma:index="37" nillable="true" ma:displayName="Executable" ma:default="" ma:internalName="TPExecutable">
      <xsd:simpleType>
        <xsd:restriction base="dms:Text"/>
      </xsd:simpleType>
    </xsd:element>
    <xsd:element name="FeatureTagsTaxHTField0" ma:index="39" nillable="true" ma:taxonomy="true" ma:internalName="FeatureTagsTaxHTField0" ma:taxonomyFieldName="FeatureTags" ma:displayName="Features" ma:readOnly="false" ma:default="" ma:fieldId="{0c66e03a-b58b-4d86-891b-8e445e1562f0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0" nillable="true" ma:displayName="Friendly Name" ma:default="" ma:internalName="TPFriendlyName">
      <xsd:simpleType>
        <xsd:restriction base="dms:Text"/>
      </xsd:simpleType>
    </xsd:element>
    <xsd:element name="FriendlyTitle" ma:index="41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2" nillable="true" ma:displayName="Generate Images?" ma:default="true" ma:internalName="PrimaryImageGen">
      <xsd:simpleType>
        <xsd:restriction base="dms:Boolean"/>
      </xsd:simpleType>
    </xsd:element>
    <xsd:element name="HandoffToMSDN" ma:index="43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4" nillable="true" ma:displayName="InProjectListLookup" ma:list="{AD356C7F-0981-4C41-B229-50D503AAD5E8}" ma:internalName="InProjectListLookup" ma:readOnly="true" ma:showField="InProjectList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5" nillable="true" ma:displayName="Install Location" ma:default="" ma:internalName="TPInstallLocation">
      <xsd:simpleType>
        <xsd:restriction base="dms:Text"/>
      </xsd:simpleType>
    </xsd:element>
    <xsd:element name="InternalTagsTaxHTField0" ma:index="47" nillable="true" ma:taxonomy="true" ma:internalName="InternalTagsTaxHTField0" ma:taxonomyFieldName="InternalTags" ma:displayName="Internal Tags" ma:readOnly="false" ma:default="" ma:fieldId="{575b5594-eef4-4833-b257-601720e535bd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8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49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0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1" nillable="true" ma:displayName="Last Complete Version Lookup" ma:default="" ma:list="{AD356C7F-0981-4C41-B229-50D503AAD5E8}" ma:internalName="LastCompleteVersionLookup" ma:readOnly="true" ma:showField="LastCompleteVersion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2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3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4" nillable="true" ma:displayName="Last Preview Attempt Error" ma:default="" ma:list="{AD356C7F-0981-4C41-B229-50D503AAD5E8}" ma:internalName="LastPreviewErrorLookup" ma:readOnly="true" ma:showField="LastPreviewError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5" nillable="true" ma:displayName="Last Preview Attempt Result" ma:default="" ma:list="{AD356C7F-0981-4C41-B229-50D503AAD5E8}" ma:internalName="LastPreviewResultLookup" ma:readOnly="true" ma:showField="LastPreviewResult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6" nillable="true" ma:displayName="Last Preview Attempted On" ma:default="" ma:list="{AD356C7F-0981-4C41-B229-50D503AAD5E8}" ma:internalName="LastPreviewAttemptDateLookup" ma:readOnly="true" ma:showField="LastPreviewAttemptDate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7" nillable="true" ma:displayName="Last Previewed By" ma:default="" ma:list="{AD356C7F-0981-4C41-B229-50D503AAD5E8}" ma:internalName="LastPreviewedByLookup" ma:readOnly="true" ma:showField="LastPreviewedBy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8" nillable="true" ma:displayName="Last Previewed Date" ma:default="" ma:list="{AD356C7F-0981-4C41-B229-50D503AAD5E8}" ma:internalName="LastPreviewTimeLookup" ma:readOnly="true" ma:showField="LastPreviewTime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59" nillable="true" ma:displayName="Last Previewed Version" ma:default="" ma:list="{AD356C7F-0981-4C41-B229-50D503AAD5E8}" ma:internalName="LastPreviewVersionLookup" ma:readOnly="true" ma:showField="LastPreviewVersion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0" nillable="true" ma:displayName="Last Publish Attempt Error" ma:default="" ma:list="{AD356C7F-0981-4C41-B229-50D503AAD5E8}" ma:internalName="LastPublishErrorLookup" ma:readOnly="true" ma:showField="LastPublishError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1" nillable="true" ma:displayName="Last Publish Attempt Result" ma:default="" ma:list="{AD356C7F-0981-4C41-B229-50D503AAD5E8}" ma:internalName="LastPublishResultLookup" ma:readOnly="true" ma:showField="LastPublishResult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2" nillable="true" ma:displayName="Last Publish Attempted On" ma:default="" ma:list="{AD356C7F-0981-4C41-B229-50D503AAD5E8}" ma:internalName="LastPublishAttemptDateLookup" ma:readOnly="true" ma:showField="LastPublishAttemptDate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3" nillable="true" ma:displayName="Last Published By" ma:default="" ma:list="{AD356C7F-0981-4C41-B229-50D503AAD5E8}" ma:internalName="LastPublishedByLookup" ma:readOnly="true" ma:showField="LastPublishedBy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4" nillable="true" ma:displayName="Last Published Date" ma:default="" ma:list="{AD356C7F-0981-4C41-B229-50D503AAD5E8}" ma:internalName="LastPublishTimeLookup" ma:readOnly="true" ma:showField="LastPublishTime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5" nillable="true" ma:displayName="Last Published Version" ma:default="" ma:list="{AD356C7F-0981-4C41-B229-50D503AAD5E8}" ma:internalName="LastPublishVersionLookup" ma:readOnly="true" ma:showField="LastPublishVersion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6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7" nillable="true" ma:displayName="Legacy Data" ma:default="" ma:internalName="LegacyData" ma:readOnly="false">
      <xsd:simpleType>
        <xsd:restriction base="dms:Note"/>
      </xsd:simpleType>
    </xsd:element>
    <xsd:element name="TPLaunchHelpLink" ma:index="68" nillable="true" ma:displayName="Link to Launch Help Topic" ma:default="" ma:internalName="TPLaunchHelpLink">
      <xsd:simpleType>
        <xsd:restriction base="dms:Text"/>
      </xsd:simpleType>
    </xsd:element>
    <xsd:element name="LocComments" ma:index="69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0" nillable="true" ma:displayName="Loc Last Loc Attempt Version" ma:default="" ma:list="{17F96094-CC23-4712-BE97-DE1DD51648A2}" ma:internalName="LocLastLocAttemptVersionLookup" ma:readOnly="false" ma:showField="LastLocAttemptVersion" ma:web="7851d254-ce09-43b6-8d90-072588e7901c">
      <xsd:simpleType>
        <xsd:restriction base="dms:Lookup"/>
      </xsd:simpleType>
    </xsd:element>
    <xsd:element name="LocLastLocAttemptVersionTypeLookup" ma:index="71" nillable="true" ma:displayName="Loc Last Loc Attempt Version Type" ma:default="" ma:list="{17F96094-CC23-4712-BE97-DE1DD51648A2}" ma:internalName="LocLastLocAttemptVersionTypeLookup" ma:readOnly="true" ma:showField="LastLocAttemptVersionType" ma:web="7851d254-ce09-43b6-8d90-072588e7901c">
      <xsd:simpleType>
        <xsd:restriction base="dms:Lookup"/>
      </xsd:simpleType>
    </xsd:element>
    <xsd:element name="LocManualTestRequired" ma:index="72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3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4" nillable="true" ma:displayName="Loc New Published Version Lookup" ma:default="" ma:list="{17F96094-CC23-4712-BE97-DE1DD51648A2}" ma:internalName="LocNewPublishedVersionLookup" ma:readOnly="true" ma:showField="NewPublishedVersion" ma:web="7851d254-ce09-43b6-8d90-072588e7901c">
      <xsd:simpleType>
        <xsd:restriction base="dms:Lookup"/>
      </xsd:simpleType>
    </xsd:element>
    <xsd:element name="LocOverallHandbackStatusLookup" ma:index="75" nillable="true" ma:displayName="Loc Overall Handback Status" ma:default="" ma:list="{17F96094-CC23-4712-BE97-DE1DD51648A2}" ma:internalName="LocOverallHandbackStatusLookup" ma:readOnly="true" ma:showField="OverallHandbackStatus" ma:web="7851d254-ce09-43b6-8d90-072588e7901c">
      <xsd:simpleType>
        <xsd:restriction base="dms:Lookup"/>
      </xsd:simpleType>
    </xsd:element>
    <xsd:element name="LocOverallLocStatusLookup" ma:index="76" nillable="true" ma:displayName="Loc Overall Localize Status" ma:default="" ma:list="{17F96094-CC23-4712-BE97-DE1DD51648A2}" ma:internalName="LocOverallLocStatusLookup" ma:readOnly="true" ma:showField="OverallLocStatus" ma:web="7851d254-ce09-43b6-8d90-072588e7901c">
      <xsd:simpleType>
        <xsd:restriction base="dms:Lookup"/>
      </xsd:simpleType>
    </xsd:element>
    <xsd:element name="LocOverallPreviewStatusLookup" ma:index="77" nillable="true" ma:displayName="Loc Overall Preview Status" ma:default="" ma:list="{17F96094-CC23-4712-BE97-DE1DD51648A2}" ma:internalName="LocOverallPreviewStatusLookup" ma:readOnly="true" ma:showField="OverallPreviewStatus" ma:web="7851d254-ce09-43b6-8d90-072588e7901c">
      <xsd:simpleType>
        <xsd:restriction base="dms:Lookup"/>
      </xsd:simpleType>
    </xsd:element>
    <xsd:element name="LocOverallPublishStatusLookup" ma:index="78" nillable="true" ma:displayName="Loc Overall Publish Status" ma:default="" ma:list="{17F96094-CC23-4712-BE97-DE1DD51648A2}" ma:internalName="LocOverallPublishStatusLookup" ma:readOnly="true" ma:showField="OverallPublishStatus" ma:web="7851d254-ce09-43b6-8d90-072588e7901c">
      <xsd:simpleType>
        <xsd:restriction base="dms:Lookup"/>
      </xsd:simpleType>
    </xsd:element>
    <xsd:element name="IntlLocPriority" ma:index="79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0" nillable="true" ma:displayName="Loc Processed For Handoffs" ma:default="" ma:list="{17F96094-CC23-4712-BE97-DE1DD51648A2}" ma:internalName="LocProcessedForHandoffsLookup" ma:readOnly="true" ma:showField="ProcessedForHandoffs" ma:web="7851d254-ce09-43b6-8d90-072588e7901c">
      <xsd:simpleType>
        <xsd:restriction base="dms:Lookup"/>
      </xsd:simpleType>
    </xsd:element>
    <xsd:element name="LocProcessedForMarketsLookup" ma:index="81" nillable="true" ma:displayName="Loc Processed For Markets" ma:default="" ma:list="{17F96094-CC23-4712-BE97-DE1DD51648A2}" ma:internalName="LocProcessedForMarketsLookup" ma:readOnly="true" ma:showField="ProcessedForMarkets" ma:web="7851d254-ce09-43b6-8d90-072588e7901c">
      <xsd:simpleType>
        <xsd:restriction base="dms:Lookup"/>
      </xsd:simpleType>
    </xsd:element>
    <xsd:element name="LocPublishedDependentAssetsLookup" ma:index="82" nillable="true" ma:displayName="Loc Published Dependent Assets" ma:default="" ma:list="{17F96094-CC23-4712-BE97-DE1DD51648A2}" ma:internalName="LocPublishedDependentAssetsLookup" ma:readOnly="true" ma:showField="PublishedDependentAssets" ma:web="7851d254-ce09-43b6-8d90-072588e7901c">
      <xsd:simpleType>
        <xsd:restriction base="dms:Lookup"/>
      </xsd:simpleType>
    </xsd:element>
    <xsd:element name="LocPublishedLinkedAssetsLookup" ma:index="83" nillable="true" ma:displayName="Loc Published Linked Assets" ma:default="" ma:list="{17F96094-CC23-4712-BE97-DE1DD51648A2}" ma:internalName="LocPublishedLinkedAssetsLookup" ma:readOnly="true" ma:showField="PublishedLinkedAssets" ma:web="7851d254-ce09-43b6-8d90-072588e7901c">
      <xsd:simpleType>
        <xsd:restriction base="dms:Lookup"/>
      </xsd:simpleType>
    </xsd:element>
    <xsd:element name="LocRecommendedHandoff" ma:index="84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6" nillable="true" ma:taxonomy="true" ma:internalName="LocalizationTagsTaxHTField0" ma:taxonomyFieldName="LocalizationTags" ma:displayName="Localization Tags" ma:readOnly="false" ma:default="" ma:fieldId="{b1ddce1b-f703-4c9f-819c-e88ccecfe8e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7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8" nillable="true" ma:displayName="Manager" ma:hidden="true" ma:internalName="Manager" ma:readOnly="false">
      <xsd:simpleType>
        <xsd:restriction base="dms:Text"/>
      </xsd:simpleType>
    </xsd:element>
    <xsd:element name="Markets" ma:index="89" nillable="true" ma:displayName="Markets" ma:default="" ma:description="Leave blank to show in all markets" ma:list="{C164E808-44FA-4F5F-91C3-AF5B09309907}" ma:internalName="Markets" ma:readOnly="false" ma:showField="MarketName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0" nillable="true" ma:displayName="Milestone" ma:default="" ma:internalName="Milestone" ma:readOnly="false">
      <xsd:simpleType>
        <xsd:restriction base="dms:Unknown"/>
      </xsd:simpleType>
    </xsd:element>
    <xsd:element name="TPNamespace" ma:index="93" nillable="true" ma:displayName="Namespace" ma:default="" ma:internalName="TPNamespace">
      <xsd:simpleType>
        <xsd:restriction base="dms:Text"/>
      </xsd:simpleType>
    </xsd:element>
    <xsd:element name="NumericId" ma:index="94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5" nillable="true" ma:displayName="NumOfRatings" ma:default="" ma:list="{AD356C7F-0981-4C41-B229-50D503AAD5E8}" ma:internalName="NumOfRatingsLookup" ma:readOnly="true" ma:showField="NumOfRatings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6" nillable="true" ma:displayName="OOCacheId" ma:internalName="OOCacheId" ma:readOnly="false">
      <xsd:simpleType>
        <xsd:restriction base="dms:Text"/>
      </xsd:simpleType>
    </xsd:element>
    <xsd:element name="OpenTemplate" ma:index="97" nillable="true" ma:displayName="Open Template" ma:default="true" ma:internalName="OpenTemplate">
      <xsd:simpleType>
        <xsd:restriction base="dms:Boolean"/>
      </xsd:simpleType>
    </xsd:element>
    <xsd:element name="OriginAsset" ma:index="98" nillable="true" ma:displayName="Origin Asset" ma:default="" ma:internalName="OriginAsset" ma:readOnly="false">
      <xsd:simpleType>
        <xsd:restriction base="dms:Text"/>
      </xsd:simpleType>
    </xsd:element>
    <xsd:element name="OriginalRelease" ma:index="99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0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1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2" nillable="true" ma:displayName="Parent Asset Id" ma:default="" ma:internalName="ParentAssetId" ma:readOnly="false">
      <xsd:simpleType>
        <xsd:restriction base="dms:Text"/>
      </xsd:simpleType>
    </xsd:element>
    <xsd:element name="PlannedPubDate" ma:index="103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4" nillable="true" ma:displayName="Policheck Words" ma:default="" ma:internalName="PolicheckWords" ma:readOnly="false">
      <xsd:simpleType>
        <xsd:restriction base="dms:Text"/>
      </xsd:simpleType>
    </xsd:element>
    <xsd:element name="BusinessGroup" ma:index="105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6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7" nillable="true" ma:displayName="Provider" ma:default="" ma:internalName="Provider" ma:readOnly="false">
      <xsd:simpleType>
        <xsd:restriction base="dms:Unknown"/>
      </xsd:simpleType>
    </xsd:element>
    <xsd:element name="Providers" ma:index="108" nillable="true" ma:displayName="Providers" ma:default="" ma:internalName="Providers">
      <xsd:simpleType>
        <xsd:restriction base="dms:Unknown"/>
      </xsd:simpleType>
    </xsd:element>
    <xsd:element name="PublishStatusLookup" ma:index="109" nillable="true" ma:displayName="Publish Status" ma:default="" ma:list="{AD356C7F-0981-4C41-B229-50D503AAD5E8}" ma:internalName="PublishStatusLookup" ma:readOnly="false" ma:showField="PublishStatus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0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1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2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4" nillable="true" ma:taxonomy="true" ma:internalName="ScenarioTagsTaxHTField0" ma:taxonomyFieldName="ScenarioTags" ma:displayName="Scenarios" ma:readOnly="false" ma:default="" ma:fieldId="{3f195d06-aec0-4d35-9b7e-8061da1a1386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6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7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8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19" nillable="true" ma:displayName="Submitter ID" ma:default="" ma:internalName="SubmitterId" ma:readOnly="false">
      <xsd:simpleType>
        <xsd:restriction base="dms:Text"/>
      </xsd:simpleType>
    </xsd:element>
    <xsd:element name="TaxCatchAll" ma:index="120" nillable="true" ma:displayName="Taxonomy Catch All Column" ma:hidden="true" ma:list="{73ff1703-6c3c-47c1-ae53-2bc507bafe3b}" ma:internalName="TaxCatchAll" ma:showField="CatchAllData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1" nillable="true" ma:displayName="Taxonomy Catch All Column1" ma:hidden="true" ma:list="{73ff1703-6c3c-47c1-ae53-2bc507bafe3b}" ma:internalName="TaxCatchAllLabel" ma:readOnly="true" ma:showField="CatchAllDataLabel" ma:web="7851d254-ce09-43b6-8d90-072588e790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2" nillable="true" ma:displayName="Template Status" ma:default="" ma:internalName="TemplateStatus">
      <xsd:simpleType>
        <xsd:restriction base="dms:Unknown"/>
      </xsd:simpleType>
    </xsd:element>
    <xsd:element name="TemplateTemplateType" ma:index="123" nillable="true" ma:displayName="Template Type" ma:default="" ma:internalName="TemplateTemplateType">
      <xsd:simpleType>
        <xsd:restriction base="dms:Unknown"/>
      </xsd:simpleType>
    </xsd:element>
    <xsd:element name="ThumbnailAssetId" ma:index="124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5" nillable="true" ma:displayName="Times Cloned" ma:default="" ma:internalName="TimesCloned" ma:readOnly="false">
      <xsd:simpleType>
        <xsd:restriction base="dms:Number"/>
      </xsd:simpleType>
    </xsd:element>
    <xsd:element name="TrustLevel" ma:index="127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8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29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0" nillable="true" ma:displayName="UA Notes" ma:default="" ma:internalName="UANotes" ma:readOnly="false">
      <xsd:simpleType>
        <xsd:restriction base="dms:Note"/>
      </xsd:simpleType>
    </xsd:element>
    <xsd:element name="TPAppVersion" ma:index="131" nillable="true" ma:displayName="Version" ma:default="" ma:internalName="TPAppVersion">
      <xsd:simpleType>
        <xsd:restriction base="dms:Text"/>
      </xsd:simpleType>
    </xsd:element>
    <xsd:element name="VoteCount" ma:index="132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1" ma:displayName="Content Type"/>
        <xsd:element ref="dc:title" minOccurs="0" maxOccurs="1" ma:index="126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F3B0F3D-E280-4D70-A523-BDECF52D9EAD}">
  <ds:schemaRefs>
    <ds:schemaRef ds:uri="http://schemas.microsoft.com/office/2006/metadata/properties"/>
    <ds:schemaRef ds:uri="http://schemas.microsoft.com/office/infopath/2007/PartnerControls"/>
    <ds:schemaRef ds:uri="7851d254-ce09-43b6-8d90-072588e7901c"/>
  </ds:schemaRefs>
</ds:datastoreItem>
</file>

<file path=customXml/itemProps2.xml><?xml version="1.0" encoding="utf-8"?>
<ds:datastoreItem xmlns:ds="http://schemas.openxmlformats.org/officeDocument/2006/customXml" ds:itemID="{728018BB-57EC-4467-BE24-1D4D264081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A685CA0-40D3-4EB4-92CC-33690BA956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51d254-ce09-43b6-8d90-072588e790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TM10167123</Template>
  <TotalTime>0</TotalTime>
  <Words>227</Words>
  <Application>Microsoft Office PowerPoint</Application>
  <PresentationFormat>Presentazione su schermo (4:3)</PresentationFormat>
  <Paragraphs>117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TM10167123</vt:lpstr>
      <vt:lpstr>Assemblea Nazionale RPTTA Catania 3 dicembre 2015</vt:lpstr>
      <vt:lpstr>DIREZIONE AFFARI CONTRATTUALI</vt:lpstr>
      <vt:lpstr>Diapositiva 3</vt:lpstr>
      <vt:lpstr>Diapositiva 4</vt:lpstr>
      <vt:lpstr> ATTIVITÀ: VOLUMI NOVEMBRE 2014 - NOVEMBRE 2015    </vt:lpstr>
      <vt:lpstr> …..  segue ATTIVITÀ: VOLUMI NOVEMBRE 2014 - NOVEMBRE 2015    </vt:lpstr>
      <vt:lpstr>RUP INFN censiti in Anagrafe AUSA (ANAC)    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on brainstorming</dc:title>
  <dc:creator/>
  <cp:lastModifiedBy/>
  <cp:revision>1</cp:revision>
  <dcterms:created xsi:type="dcterms:W3CDTF">2006-09-15T15:59:29Z</dcterms:created>
  <dcterms:modified xsi:type="dcterms:W3CDTF">2015-12-01T10:38:38Z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CID">
    <vt:lpwstr>1040</vt:lpwstr>
  </property>
  <property fmtid="{D5CDD505-2E9C-101B-9397-08002B2CF9AE}" pid="3" name="ContentTypeId">
    <vt:lpwstr>0x010100FB888328A8731147A9E2416CA6C7A65B0400DC6FA6ECFB23F54F9F45EE586A6D0A65</vt:lpwstr>
  </property>
  <property fmtid="{D5CDD505-2E9C-101B-9397-08002B2CF9AE}" pid="4" name="Applications">
    <vt:lpwstr>67;#Template 12;#53;#PowerPoint 12;#407;#PowerPoint 14</vt:lpwstr>
  </property>
  <property fmtid="{D5CDD505-2E9C-101B-9397-08002B2CF9AE}" pid="5" name="Order">
    <vt:r8>7160300</vt:r8>
  </property>
</Properties>
</file>