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75" r:id="rId4"/>
    <p:sldId id="276" r:id="rId5"/>
    <p:sldId id="277" r:id="rId6"/>
    <p:sldId id="278" r:id="rId7"/>
    <p:sldId id="279" r:id="rId8"/>
    <p:sldId id="280" r:id="rId9"/>
    <p:sldId id="262" r:id="rId10"/>
    <p:sldId id="263" r:id="rId11"/>
    <p:sldId id="264" r:id="rId12"/>
    <p:sldId id="283" r:id="rId13"/>
    <p:sldId id="265" r:id="rId14"/>
    <p:sldId id="257" r:id="rId15"/>
    <p:sldId id="284" r:id="rId16"/>
    <p:sldId id="266" r:id="rId17"/>
    <p:sldId id="267" r:id="rId18"/>
    <p:sldId id="258" r:id="rId19"/>
    <p:sldId id="260" r:id="rId20"/>
    <p:sldId id="282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DD30-B1FE-4ADF-9BD9-715B4BA91D6A}" type="datetimeFigureOut">
              <a:rPr lang="it-IT" smtClean="0"/>
              <a:t>20/12/2015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FD27-F43F-4E63-9009-E3EE1DEA59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7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D6AC1BD-A59C-43DB-BEB3-7B0B321BFAC7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CA" altLang="it-IT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75051DA1-4B4D-4777-80C5-C5E26D3E0F9D}" type="slidenum">
              <a:rPr lang="en-CA" altLang="it-IT" smtClean="0"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9</a:t>
            </a:fld>
            <a:endParaRPr lang="en-CA" altLang="it-IT" smtClean="0"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5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9690B79-6424-4ADE-B636-13855C83FF14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23135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1DF21DA-2290-4CC2-879E-18C07D4A3EA3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8670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270EAB2-2739-49E9-862B-7756842403FF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09418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EB2706C-FBC1-43AD-B5A3-66B52D54DC5D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1164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5B59198-AAEF-4E7E-BAA6-78DD848D378E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6737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297C534-D004-4601-84CE-9D36418A54E4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6602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7CB8EFA-AD21-4E58-9FFC-D71E62A19FA8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2399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A9413F0-9625-45EF-AB09-83B4BED6AD0A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28708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244AA4E-3340-44AC-8794-17CA3E121A47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29699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631C6FD-07D8-4E46-9CE7-CCA8578943D1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8789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ECBAED7-824E-4B64-ABA3-9524BA272237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9416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BA9FF42-8720-42B1-A7BF-37E059CABD76}" type="slidenum">
              <a:rPr lang="en-CA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CA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1350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0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1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0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0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2273C-8687-804D-AF1E-55791D883752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CA14A-447A-C040-BF81-5B95CDDA4E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5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1765"/>
            <a:ext cx="7772400" cy="1470025"/>
          </a:xfrm>
        </p:spPr>
        <p:txBody>
          <a:bodyPr/>
          <a:lstStyle/>
          <a:p>
            <a:r>
              <a:rPr lang="en-US" dirty="0" smtClean="0"/>
              <a:t>Beast :</a:t>
            </a:r>
            <a:r>
              <a:rPr lang="en-US" altLang="it-IT" dirty="0">
                <a:solidFill>
                  <a:srgbClr val="FFFFFF"/>
                </a:solidFill>
              </a:rPr>
              <a:t> </a:t>
            </a:r>
            <a:r>
              <a:rPr lang="en-US" altLang="it-IT" dirty="0"/>
              <a:t>Crystal Calorimeter Status Report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94360"/>
          </a:xfrm>
        </p:spPr>
        <p:txBody>
          <a:bodyPr/>
          <a:lstStyle/>
          <a:p>
            <a:r>
              <a:rPr lang="en-US" b="1" i="1" dirty="0" smtClean="0"/>
              <a:t>On behalf of the Beasts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684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Installation of the crystals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376488"/>
            <a:ext cx="704056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0" y="852488"/>
            <a:ext cx="8567738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138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000">
                <a:solidFill>
                  <a:srgbClr val="000000"/>
                </a:solidFill>
              </a:rPr>
              <a:t>The top two crystals are “different” (no better, no worse, just different)	</a:t>
            </a:r>
          </a:p>
          <a:p>
            <a:pPr lvl="1" eaLnBrk="1">
              <a:spcAft>
                <a:spcPts val="1138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000">
                <a:solidFill>
                  <a:srgbClr val="000000"/>
                </a:solidFill>
              </a:rPr>
              <a:t>They are the best two that went under radiation hardness study</a:t>
            </a:r>
          </a:p>
          <a:p>
            <a:pPr lvl="1" eaLnBrk="1">
              <a:spcAft>
                <a:spcPts val="1138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000">
                <a:solidFill>
                  <a:srgbClr val="000000"/>
                </a:solidFill>
              </a:rPr>
              <a:t>Readout from the “right” face (left of this picture)</a:t>
            </a:r>
          </a:p>
        </p:txBody>
      </p:sp>
    </p:spTree>
    <p:extLst>
      <p:ext uri="{BB962C8B-B14F-4D97-AF65-F5344CB8AC3E}">
        <p14:creationId xmlns:p14="http://schemas.microsoft.com/office/powerpoint/2010/main" val="128681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-1457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dirty="0" smtClean="0">
                <a:solidFill>
                  <a:srgbClr val="558ED5"/>
                </a:solidFill>
              </a:rPr>
              <a:t>Calibration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647700"/>
            <a:ext cx="85677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138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000">
                <a:solidFill>
                  <a:srgbClr val="000000"/>
                </a:solidFill>
              </a:rPr>
              <a:t>Use two different types of sources, two different positions</a:t>
            </a:r>
          </a:p>
          <a:p>
            <a:pPr lvl="1" eaLnBrk="1">
              <a:spcAft>
                <a:spcPts val="1138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000" baseline="33000">
                <a:solidFill>
                  <a:srgbClr val="000000"/>
                </a:solidFill>
              </a:rPr>
              <a:t>137</a:t>
            </a:r>
            <a:r>
              <a:rPr lang="en-CA" altLang="it-IT" sz="2000">
                <a:solidFill>
                  <a:srgbClr val="000000"/>
                </a:solidFill>
              </a:rPr>
              <a:t>Cs: one photo-peak at 662 keV</a:t>
            </a:r>
          </a:p>
          <a:p>
            <a:pPr lvl="1" eaLnBrk="1">
              <a:spcAft>
                <a:spcPts val="1138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000" baseline="33000">
                <a:solidFill>
                  <a:srgbClr val="000000"/>
                </a:solidFill>
              </a:rPr>
              <a:t>60</a:t>
            </a:r>
            <a:r>
              <a:rPr lang="en-CA" altLang="it-IT" sz="2000">
                <a:solidFill>
                  <a:srgbClr val="000000"/>
                </a:solidFill>
              </a:rPr>
              <a:t>Co: two photo-peaks: 1173 keV and 1333 keV (avg. at 1253 keV) </a:t>
            </a:r>
          </a:p>
          <a:p>
            <a:pPr lvl="1" eaLnBrk="1">
              <a:spcAft>
                <a:spcPts val="1138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000">
                <a:solidFill>
                  <a:srgbClr val="000000"/>
                </a:solidFill>
              </a:rPr>
              <a:t>P1: between CsI(pure) and CsI(Tl). P2: between CsI(pure) and LYSO.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344738"/>
            <a:ext cx="6840538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Line 4"/>
          <p:cNvSpPr>
            <a:spLocks noChangeShapeType="1"/>
          </p:cNvSpPr>
          <p:nvPr/>
        </p:nvSpPr>
        <p:spPr bwMode="auto">
          <a:xfrm flipH="1">
            <a:off x="5757863" y="3816350"/>
            <a:ext cx="2163762" cy="1079500"/>
          </a:xfrm>
          <a:prstGeom prst="line">
            <a:avLst/>
          </a:prstGeom>
          <a:noFill/>
          <a:ln w="76320">
            <a:solidFill>
              <a:srgbClr val="EAAA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 flipH="1">
            <a:off x="5686425" y="4176713"/>
            <a:ext cx="2235200" cy="1079500"/>
          </a:xfrm>
          <a:prstGeom prst="line">
            <a:avLst/>
          </a:prstGeom>
          <a:noFill/>
          <a:ln w="76320">
            <a:solidFill>
              <a:srgbClr val="EAAA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7920038" y="3600450"/>
            <a:ext cx="4603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eaLnBrk="1">
              <a:lnSpc>
                <a:spcPct val="93000"/>
              </a:lnSpc>
              <a:spcBef>
                <a:spcPts val="588"/>
              </a:spcBef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it-IT">
                <a:solidFill>
                  <a:srgbClr val="000000"/>
                </a:solidFill>
              </a:rPr>
              <a:t>P1</a:t>
            </a:r>
          </a:p>
          <a:p>
            <a:pPr eaLnBrk="1">
              <a:lnSpc>
                <a:spcPct val="93000"/>
              </a:lnSpc>
              <a:spcBef>
                <a:spcPts val="588"/>
              </a:spcBef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it-IT">
                <a:solidFill>
                  <a:srgbClr val="000000"/>
                </a:solidFill>
              </a:rPr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567210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83" y="455665"/>
            <a:ext cx="4499579" cy="6024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215" y="2917734"/>
            <a:ext cx="82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Source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35770" y="2801855"/>
            <a:ext cx="2103629" cy="30054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4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Calibration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29548" y="1212046"/>
            <a:ext cx="8280400" cy="45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28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200" dirty="0">
                <a:solidFill>
                  <a:srgbClr val="000000"/>
                </a:solidFill>
              </a:rPr>
              <a:t>Also use cosmic rays (MIPs)</a:t>
            </a:r>
          </a:p>
          <a:p>
            <a:pPr eaLnBrk="1">
              <a:spcBef>
                <a:spcPts val="28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200" dirty="0">
                <a:solidFill>
                  <a:srgbClr val="000000"/>
                </a:solidFill>
              </a:rPr>
              <a:t>The MIP energy isn't exactly the same for all boxes:</a:t>
            </a:r>
          </a:p>
          <a:p>
            <a:pPr lvl="1" eaLnBrk="1">
              <a:spcBef>
                <a:spcPts val="288"/>
              </a:spcBef>
              <a:spcAft>
                <a:spcPts val="1425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200" dirty="0">
                <a:solidFill>
                  <a:srgbClr val="000000"/>
                </a:solidFill>
              </a:rPr>
              <a:t>Use 30.1 MeV for the side boxes (F1,F3, B1,B3)</a:t>
            </a:r>
          </a:p>
          <a:p>
            <a:pPr lvl="1" eaLnBrk="1">
              <a:spcBef>
                <a:spcPts val="288"/>
              </a:spcBef>
              <a:spcAft>
                <a:spcPts val="1425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200" dirty="0">
                <a:solidFill>
                  <a:srgbClr val="000000"/>
                </a:solidFill>
              </a:rPr>
              <a:t>30.7 MeV for F2 (which is at 13.9</a:t>
            </a: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º w.r.t. horizontal)</a:t>
            </a:r>
          </a:p>
          <a:p>
            <a:pPr lvl="1" eaLnBrk="1">
              <a:spcBef>
                <a:spcPts val="288"/>
              </a:spcBef>
              <a:spcAft>
                <a:spcPts val="1425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200" dirty="0">
                <a:solidFill>
                  <a:srgbClr val="000000"/>
                </a:solidFill>
              </a:rPr>
              <a:t>34.1 MeV for B2 (which is at 29.0</a:t>
            </a: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º w.r.t. Horizontal)</a:t>
            </a:r>
          </a:p>
          <a:p>
            <a:pPr eaLnBrk="1">
              <a:spcBef>
                <a:spcPts val="28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Fits (simply using ROOT's Fit Panel):</a:t>
            </a:r>
          </a:p>
          <a:p>
            <a:pPr lvl="1" eaLnBrk="1">
              <a:spcBef>
                <a:spcPts val="288"/>
              </a:spcBef>
              <a:spcAft>
                <a:spcPts val="1425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Gaussian for </a:t>
            </a:r>
            <a:r>
              <a:rPr lang="en-CA" altLang="it-IT" sz="2000" baseline="33000" dirty="0">
                <a:solidFill>
                  <a:srgbClr val="000000"/>
                </a:solidFill>
                <a:cs typeface="Arial" panose="020B0604020202020204" pitchFamily="34" charset="0"/>
              </a:rPr>
              <a:t>60</a:t>
            </a:r>
            <a:r>
              <a:rPr lang="en-CA" altLang="it-IT" sz="2000" dirty="0">
                <a:solidFill>
                  <a:srgbClr val="000000"/>
                </a:solidFill>
                <a:cs typeface="Arial" panose="020B0604020202020204" pitchFamily="34" charset="0"/>
              </a:rPr>
              <a:t>Co</a:t>
            </a:r>
          </a:p>
          <a:p>
            <a:pPr lvl="1" eaLnBrk="1">
              <a:spcBef>
                <a:spcPts val="288"/>
              </a:spcBef>
              <a:spcAft>
                <a:spcPts val="1425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Gaussian + Exponential for </a:t>
            </a:r>
            <a:r>
              <a:rPr lang="en-CA" altLang="it-IT" sz="2000" baseline="33000" dirty="0">
                <a:solidFill>
                  <a:srgbClr val="000000"/>
                </a:solidFill>
                <a:cs typeface="Arial" panose="020B0604020202020204" pitchFamily="34" charset="0"/>
              </a:rPr>
              <a:t>137</a:t>
            </a:r>
            <a:r>
              <a:rPr lang="en-CA" altLang="it-IT" sz="2000" dirty="0">
                <a:solidFill>
                  <a:srgbClr val="000000"/>
                </a:solidFill>
                <a:cs typeface="Arial" panose="020B0604020202020204" pitchFamily="34" charset="0"/>
              </a:rPr>
              <a:t>Cs</a:t>
            </a: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</a:p>
          <a:p>
            <a:pPr lvl="1" eaLnBrk="1">
              <a:spcBef>
                <a:spcPts val="288"/>
              </a:spcBef>
              <a:spcAft>
                <a:spcPts val="1425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 Landau for cosmic ray runs.</a:t>
            </a:r>
          </a:p>
        </p:txBody>
      </p:sp>
    </p:spTree>
    <p:extLst>
      <p:ext uri="{BB962C8B-B14F-4D97-AF65-F5344CB8AC3E}">
        <p14:creationId xmlns:p14="http://schemas.microsoft.com/office/powerpoint/2010/main" val="3222847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89" y="1417638"/>
            <a:ext cx="4294011" cy="2674584"/>
          </a:xfrm>
        </p:spPr>
        <p:txBody>
          <a:bodyPr/>
          <a:lstStyle/>
          <a:p>
            <a:r>
              <a:rPr lang="en-US" baseline="30000" dirty="0" smtClean="0"/>
              <a:t>60</a:t>
            </a:r>
            <a:r>
              <a:rPr lang="en-US" dirty="0" smtClean="0"/>
              <a:t>Co source</a:t>
            </a:r>
          </a:p>
          <a:p>
            <a:pPr lvl="1"/>
            <a:r>
              <a:rPr lang="en-US" dirty="0" smtClean="0"/>
              <a:t>1.17MeV photon</a:t>
            </a:r>
          </a:p>
          <a:p>
            <a:pPr lvl="1"/>
            <a:r>
              <a:rPr lang="en-US" dirty="0" smtClean="0"/>
              <a:t>1.33MeV photon</a:t>
            </a:r>
          </a:p>
          <a:p>
            <a:pPr lvl="1"/>
            <a:r>
              <a:rPr lang="en-US" dirty="0" smtClean="0"/>
              <a:t>2.5MeV both photon collected</a:t>
            </a:r>
            <a:endParaRPr lang="en-US" dirty="0"/>
          </a:p>
        </p:txBody>
      </p:sp>
      <p:pic>
        <p:nvPicPr>
          <p:cNvPr id="4" name="Picture 3" descr="LYSO_Co60_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5" y="1417638"/>
            <a:ext cx="4269964" cy="2906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36" y="3951111"/>
            <a:ext cx="4269963" cy="290688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32425" y="4324527"/>
            <a:ext cx="4141611" cy="23218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Cosmic rays</a:t>
            </a:r>
          </a:p>
          <a:p>
            <a:pPr lvl="1"/>
            <a:r>
              <a:rPr lang="en-US" dirty="0" smtClean="0"/>
              <a:t>~20MeV deposit</a:t>
            </a:r>
          </a:p>
          <a:p>
            <a:pPr lvl="1"/>
            <a:r>
              <a:rPr lang="en-US" dirty="0" smtClean="0"/>
              <a:t>Corrected for boxes F2 and B2 due to bending angle</a:t>
            </a:r>
          </a:p>
        </p:txBody>
      </p:sp>
    </p:spTree>
    <p:extLst>
      <p:ext uri="{BB962C8B-B14F-4D97-AF65-F5344CB8AC3E}">
        <p14:creationId xmlns:p14="http://schemas.microsoft.com/office/powerpoint/2010/main" val="6353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1143000"/>
          </a:xfrm>
        </p:spPr>
        <p:txBody>
          <a:bodyPr/>
          <a:lstStyle/>
          <a:p>
            <a:r>
              <a:rPr lang="it-IT" dirty="0" err="1" smtClean="0"/>
              <a:t>Calibration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endParaRPr lang="it-IT" dirty="0"/>
          </a:p>
        </p:txBody>
      </p:sp>
      <p:pic>
        <p:nvPicPr>
          <p:cNvPr id="4" name="Picture 3" descr="SourceF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975363"/>
            <a:ext cx="2834640" cy="3081240"/>
          </a:xfrm>
          <a:prstGeom prst="rect">
            <a:avLst/>
          </a:prstGeom>
        </p:spPr>
      </p:pic>
      <p:pic>
        <p:nvPicPr>
          <p:cNvPr id="5" name="Picture 9" descr="CosmicF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9" y="1032495"/>
            <a:ext cx="2943850" cy="2945145"/>
          </a:xfrm>
          <a:prstGeom prst="rect">
            <a:avLst/>
          </a:prstGeom>
        </p:spPr>
      </p:pic>
      <p:pic>
        <p:nvPicPr>
          <p:cNvPr id="6" name="Picture 4" descr="SourceB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4087319"/>
            <a:ext cx="2834640" cy="2604812"/>
          </a:xfrm>
          <a:prstGeom prst="rect">
            <a:avLst/>
          </a:prstGeom>
        </p:spPr>
      </p:pic>
      <p:pic>
        <p:nvPicPr>
          <p:cNvPr id="7" name="Picture 10" descr="CosmicB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9" y="3977640"/>
            <a:ext cx="2948939" cy="2824170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6366434" y="2089640"/>
            <a:ext cx="183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 peak ~30 MeV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1983713" y="2215847"/>
            <a:ext cx="58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30000" dirty="0" smtClean="0"/>
              <a:t>60</a:t>
            </a:r>
            <a:endParaRPr lang="en-US" dirty="0"/>
          </a:p>
        </p:txBody>
      </p:sp>
      <p:sp>
        <p:nvSpPr>
          <p:cNvPr id="10" name="TextBox 5"/>
          <p:cNvSpPr txBox="1"/>
          <p:nvPr/>
        </p:nvSpPr>
        <p:spPr>
          <a:xfrm>
            <a:off x="1504621" y="13928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</a:t>
            </a:r>
            <a:r>
              <a:rPr lang="en-US" baseline="30000" dirty="0" smtClean="0"/>
              <a:t>137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Calibration results (Forward)</a:t>
            </a:r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4878388" y="3527425"/>
          <a:ext cx="4265612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r:id="rId4" imgW="4265640" imgH="2861640" progId="">
                  <p:embed/>
                </p:oleObj>
              </mc:Choice>
              <mc:Fallback>
                <p:oleObj r:id="rId4" imgW="4265640" imgH="286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3527425"/>
                        <a:ext cx="4265612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08495"/>
              </p:ext>
            </p:extLst>
          </p:nvPr>
        </p:nvGraphicFramePr>
        <p:xfrm>
          <a:off x="2447925" y="853744"/>
          <a:ext cx="403066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6" imgW="4030200" imgH="2787120" progId="">
                  <p:embed/>
                </p:oleObj>
              </mc:Choice>
              <mc:Fallback>
                <p:oleObj r:id="rId6" imgW="4030200" imgH="2787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853744"/>
                        <a:ext cx="4030663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144463" y="3600450"/>
          <a:ext cx="3908425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8" imgW="3908520" imgH="2634840" progId="">
                  <p:embed/>
                </p:oleObj>
              </mc:Choice>
              <mc:Fallback>
                <p:oleObj r:id="rId8" imgW="3908520" imgH="2634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3600450"/>
                        <a:ext cx="3908425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859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Calibration results (Backward)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871348"/>
              </p:ext>
            </p:extLst>
          </p:nvPr>
        </p:nvGraphicFramePr>
        <p:xfrm>
          <a:off x="2512966" y="997675"/>
          <a:ext cx="3997016" cy="267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r:id="rId4" imgW="4099320" imgH="2740680" progId="">
                  <p:embed/>
                </p:oleObj>
              </mc:Choice>
              <mc:Fallback>
                <p:oleObj r:id="rId4" imgW="4099320" imgH="274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966" y="997675"/>
                        <a:ext cx="3997016" cy="2671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06363" y="3384550"/>
          <a:ext cx="428625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6" imgW="4285800" imgH="2933640" progId="">
                  <p:embed/>
                </p:oleObj>
              </mc:Choice>
              <mc:Fallback>
                <p:oleObj r:id="rId6" imgW="4285800" imgH="2933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384550"/>
                        <a:ext cx="428625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4392613" y="3325813"/>
          <a:ext cx="4532312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r:id="rId8" imgW="4532400" imgH="3081600" progId="">
                  <p:embed/>
                </p:oleObj>
              </mc:Choice>
              <mc:Fallback>
                <p:oleObj r:id="rId8" imgW="4532400" imgH="3081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3325813"/>
                        <a:ext cx="4532312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976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108" y="4289778"/>
            <a:ext cx="3848692" cy="1636889"/>
          </a:xfrm>
        </p:spPr>
        <p:txBody>
          <a:bodyPr>
            <a:normAutofit/>
          </a:bodyPr>
          <a:lstStyle/>
          <a:p>
            <a:r>
              <a:rPr lang="en-US" sz="2800" baseline="30000" dirty="0" smtClean="0"/>
              <a:t>137</a:t>
            </a:r>
            <a:r>
              <a:rPr lang="en-US" sz="2800" dirty="0" smtClean="0"/>
              <a:t>Cs not used due to LYSO non-linearity at low energy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1417638"/>
            <a:ext cx="3894667" cy="2651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08" y="1417639"/>
            <a:ext cx="3894667" cy="2651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4069034"/>
            <a:ext cx="3881374" cy="26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108" y="4289778"/>
            <a:ext cx="3848692" cy="1636889"/>
          </a:xfrm>
        </p:spPr>
        <p:txBody>
          <a:bodyPr>
            <a:normAutofit/>
          </a:bodyPr>
          <a:lstStyle/>
          <a:p>
            <a:r>
              <a:rPr lang="en-US" sz="2800" baseline="30000" dirty="0" smtClean="0"/>
              <a:t>137</a:t>
            </a:r>
            <a:r>
              <a:rPr lang="en-US" sz="2800" dirty="0" smtClean="0"/>
              <a:t>Cs not used due to LYSO non-linearity at low energy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" y="1417638"/>
            <a:ext cx="3894665" cy="2651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09" y="1417639"/>
            <a:ext cx="3894665" cy="2651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4069034"/>
            <a:ext cx="3881374" cy="26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68262"/>
            <a:ext cx="8229600" cy="1143000"/>
          </a:xfrm>
        </p:spPr>
        <p:txBody>
          <a:bodyPr/>
          <a:lstStyle/>
          <a:p>
            <a:r>
              <a:rPr lang="it-IT" dirty="0" smtClean="0"/>
              <a:t>(some of the </a:t>
            </a:r>
            <a:r>
              <a:rPr lang="it-IT" dirty="0" err="1" smtClean="0"/>
              <a:t>beasts</a:t>
            </a:r>
            <a:r>
              <a:rPr lang="it-IT" dirty="0" smtClean="0"/>
              <a:t>!)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411753" cy="54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PlotCs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8946" y="-324545"/>
            <a:ext cx="5726108" cy="84111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Calibration Curves - </a:t>
            </a:r>
            <a:r>
              <a:rPr lang="en-US" dirty="0" err="1" smtClean="0"/>
              <a:t>CsI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Conclusions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60363" y="1670363"/>
            <a:ext cx="8280400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28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6 </a:t>
            </a:r>
            <a:r>
              <a:rPr lang="en-CA" altLang="it-IT" sz="2200" dirty="0" err="1">
                <a:solidFill>
                  <a:srgbClr val="000000"/>
                </a:solidFill>
                <a:cs typeface="Arial" panose="020B0604020202020204" pitchFamily="34" charset="0"/>
              </a:rPr>
              <a:t>CsI</a:t>
            </a: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 (Tl</a:t>
            </a:r>
            <a:r>
              <a:rPr lang="en-CA" altLang="it-IT" sz="2200" dirty="0" smtClean="0">
                <a:solidFill>
                  <a:srgbClr val="000000"/>
                </a:solidFill>
                <a:cs typeface="Arial" panose="020B0604020202020204" pitchFamily="34" charset="0"/>
              </a:rPr>
              <a:t>), </a:t>
            </a:r>
            <a:r>
              <a:rPr lang="en-CA" altLang="it-IT" sz="2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CsI</a:t>
            </a:r>
            <a:r>
              <a:rPr lang="en-CA" altLang="it-IT" sz="2200" dirty="0" smtClean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en-CA" altLang="it-IT" sz="2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Lyso</a:t>
            </a:r>
            <a:r>
              <a:rPr lang="en-CA" altLang="it-IT" sz="22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channels show expected behaviour between 0.7MeV and </a:t>
            </a:r>
            <a:r>
              <a:rPr lang="en-CA" altLang="it-IT" sz="2200" dirty="0" smtClean="0">
                <a:solidFill>
                  <a:srgbClr val="000000"/>
                </a:solidFill>
                <a:cs typeface="Arial" panose="020B0604020202020204" pitchFamily="34" charset="0"/>
              </a:rPr>
              <a:t>30MeV</a:t>
            </a:r>
          </a:p>
          <a:p>
            <a:pPr marL="0" indent="0" eaLnBrk="1">
              <a:spcBef>
                <a:spcPts val="288"/>
              </a:spcBef>
              <a:spcAft>
                <a:spcPts val="1425"/>
              </a:spcAft>
              <a:buSzPct val="45000"/>
            </a:pPr>
            <a:endParaRPr lang="en-CA" altLang="it-IT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>
              <a:spcBef>
                <a:spcPts val="28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Also (not shown): pedestal run with random trigger</a:t>
            </a:r>
          </a:p>
          <a:p>
            <a:pPr lvl="1" eaLnBrk="1">
              <a:spcBef>
                <a:spcPts val="28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200" dirty="0">
                <a:solidFill>
                  <a:srgbClr val="000000"/>
                </a:solidFill>
                <a:cs typeface="Arial" panose="020B0604020202020204" pitchFamily="34" charset="0"/>
              </a:rPr>
              <a:t>Mean compatible with zero</a:t>
            </a:r>
            <a:r>
              <a:rPr lang="en-CA" altLang="it-IT" sz="22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CA" altLang="it-IT" sz="2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56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419475" y="1952625"/>
            <a:ext cx="2303463" cy="422275"/>
          </a:xfrm>
        </p:spPr>
        <p:txBody>
          <a:bodyPr lIns="0" tIns="24695" rIns="0" bIns="0">
            <a:normAutofit fontScale="90000"/>
          </a:bodyPr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Extra material</a:t>
            </a:r>
          </a:p>
        </p:txBody>
      </p:sp>
    </p:spTree>
    <p:extLst>
      <p:ext uri="{BB962C8B-B14F-4D97-AF65-F5344CB8AC3E}">
        <p14:creationId xmlns:p14="http://schemas.microsoft.com/office/powerpoint/2010/main" val="3087770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Digitizer settings as entered in config. file </a:t>
            </a:r>
            <a:br>
              <a:rPr lang="en-US" altLang="it-IT" sz="2800" smtClean="0">
                <a:solidFill>
                  <a:srgbClr val="558ED5"/>
                </a:solidFill>
              </a:rPr>
            </a:br>
            <a:r>
              <a:rPr lang="en-US" altLang="it-IT" sz="2800" smtClean="0">
                <a:solidFill>
                  <a:srgbClr val="558ED5"/>
                </a:solidFill>
              </a:rPr>
              <a:t>CsI(Tl) channels</a:t>
            </a: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2047875" y="1130300"/>
          <a:ext cx="5311775" cy="4876800"/>
        </p:xfrm>
        <a:graphic>
          <a:graphicData uri="http://schemas.openxmlformats.org/drawingml/2006/table">
            <a:tbl>
              <a:tblPr/>
              <a:tblGrid>
                <a:gridCol w="3622675"/>
                <a:gridCol w="1689100"/>
              </a:tblGrid>
              <a:tr h="4603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RecordLength (samples)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2000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PreTrigger (samples)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1000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PulsePolarity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NEGATIVE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BaselineDCoffset (%)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10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TriggerThreshold (LSB)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80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TrgHoldOff (8 ns)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250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NSBaseline (2 := 256 samples)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LongGateWidth (ns)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6200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ShortGateWidth (ns)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1000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PreGate (ns)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200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ChargeSensitivity (4 := 1.28pC/LSB)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CA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90000" marR="90000" marT="6091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881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Example Cs-137 fit – Channel 3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08063"/>
            <a:ext cx="65055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905500" y="5341938"/>
            <a:ext cx="14382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CA" altLang="it-IT">
                <a:solidFill>
                  <a:srgbClr val="000000"/>
                </a:solidFill>
              </a:rPr>
              <a:t>Charge (pC)</a:t>
            </a:r>
          </a:p>
        </p:txBody>
      </p:sp>
    </p:spTree>
    <p:extLst>
      <p:ext uri="{BB962C8B-B14F-4D97-AF65-F5344CB8AC3E}">
        <p14:creationId xmlns:p14="http://schemas.microsoft.com/office/powerpoint/2010/main" val="3313942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Example Co-60 fit – Channel 3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08063"/>
            <a:ext cx="65055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5905500" y="5341938"/>
            <a:ext cx="14382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CA" altLang="it-IT">
                <a:solidFill>
                  <a:srgbClr val="000000"/>
                </a:solidFill>
              </a:rPr>
              <a:t>Charge (pC)</a:t>
            </a:r>
          </a:p>
        </p:txBody>
      </p:sp>
    </p:spTree>
    <p:extLst>
      <p:ext uri="{BB962C8B-B14F-4D97-AF65-F5344CB8AC3E}">
        <p14:creationId xmlns:p14="http://schemas.microsoft.com/office/powerpoint/2010/main" val="3906117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Example MIF fit – Channel 3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08063"/>
            <a:ext cx="6503988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905500" y="5341938"/>
            <a:ext cx="14382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CA" altLang="it-IT">
                <a:solidFill>
                  <a:srgbClr val="000000"/>
                </a:solidFill>
              </a:rPr>
              <a:t>Charge (pC)</a:t>
            </a:r>
          </a:p>
        </p:txBody>
      </p:sp>
    </p:spTree>
    <p:extLst>
      <p:ext uri="{BB962C8B-B14F-4D97-AF65-F5344CB8AC3E}">
        <p14:creationId xmlns:p14="http://schemas.microsoft.com/office/powerpoint/2010/main" val="3209242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80963"/>
            <a:ext cx="8493125" cy="1143000"/>
          </a:xfrm>
        </p:spPr>
        <p:txBody>
          <a:bodyPr lIns="0" tIns="24695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it-IT" sz="2800" smtClean="0">
                <a:solidFill>
                  <a:srgbClr val="558ED5"/>
                </a:solidFill>
              </a:rPr>
              <a:t>Example calibration line fit – Channel 3</a:t>
            </a:r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71438" y="863600"/>
          <a:ext cx="6764337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4" imgW="6764400" imgH="4599000" progId="">
                  <p:embed/>
                </p:oleObj>
              </mc:Choice>
              <mc:Fallback>
                <p:oleObj r:id="rId4" imgW="6764400" imgH="459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863600"/>
                        <a:ext cx="6764337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6911975" y="1847850"/>
          <a:ext cx="1865313" cy="1938339"/>
        </p:xfrm>
        <a:graphic>
          <a:graphicData uri="http://schemas.openxmlformats.org/drawingml/2006/table">
            <a:tbl>
              <a:tblPr/>
              <a:tblGrid>
                <a:gridCol w="933450"/>
                <a:gridCol w="931863"/>
              </a:tblGrid>
              <a:tr h="83820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CA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Peak Energy MeV</a:t>
                      </a:r>
                    </a:p>
                  </a:txBody>
                  <a:tcPr marL="90000" marR="90000" marT="573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CA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Peak Charge pC</a:t>
                      </a:r>
                    </a:p>
                  </a:txBody>
                  <a:tcPr marL="90000" marR="90000" marT="573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CA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0.662</a:t>
                      </a:r>
                    </a:p>
                  </a:txBody>
                  <a:tcPr marL="90000" marR="90000" marT="573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CA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7.82E+001</a:t>
                      </a:r>
                    </a:p>
                  </a:txBody>
                  <a:tcPr marL="90000" marR="90000" marT="573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CA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1.25</a:t>
                      </a:r>
                    </a:p>
                  </a:txBody>
                  <a:tcPr marL="90000" marR="90000" marT="573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CA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1.40E+002</a:t>
                      </a:r>
                    </a:p>
                  </a:txBody>
                  <a:tcPr marL="90000" marR="90000" marT="573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CA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30.11</a:t>
                      </a:r>
                    </a:p>
                  </a:txBody>
                  <a:tcPr marL="90000" marR="90000" marT="573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CA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 Unicode MS" panose="020B0604020202020204" pitchFamily="34" charset="-128"/>
                        </a:rPr>
                        <a:t>3.90E+003</a:t>
                      </a:r>
                    </a:p>
                  </a:txBody>
                  <a:tcPr marL="90000" marR="90000" marT="573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215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Overall</a:t>
            </a:r>
            <a:r>
              <a:rPr lang="it-IT" dirty="0" smtClean="0"/>
              <a:t> System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6 50x50x300 mm</a:t>
            </a:r>
            <a:r>
              <a:rPr lang="it-IT" sz="2400" baseline="30000" dirty="0"/>
              <a:t>3</a:t>
            </a:r>
            <a:r>
              <a:rPr lang="it-IT" sz="2400" dirty="0"/>
              <a:t> pure </a:t>
            </a:r>
            <a:r>
              <a:rPr lang="it-IT" sz="2400" dirty="0" err="1"/>
              <a:t>CsI</a:t>
            </a:r>
            <a:r>
              <a:rPr lang="it-IT" sz="2400" dirty="0"/>
              <a:t> </a:t>
            </a:r>
            <a:r>
              <a:rPr lang="it-IT" sz="2400" dirty="0" err="1"/>
              <a:t>crystals</a:t>
            </a:r>
            <a:r>
              <a:rPr lang="it-IT" sz="2400" dirty="0"/>
              <a:t> </a:t>
            </a:r>
            <a:r>
              <a:rPr lang="it-IT" sz="2400" dirty="0" err="1"/>
              <a:t>equipped</a:t>
            </a:r>
            <a:r>
              <a:rPr lang="it-IT" sz="2400" dirty="0"/>
              <a:t> with PMT </a:t>
            </a:r>
            <a:r>
              <a:rPr lang="it-IT" sz="2400" dirty="0" err="1"/>
              <a:t>readout</a:t>
            </a:r>
            <a:r>
              <a:rPr lang="it-IT" sz="2400" dirty="0"/>
              <a:t>.</a:t>
            </a:r>
          </a:p>
          <a:p>
            <a:r>
              <a:rPr lang="it-IT" sz="2400" dirty="0"/>
              <a:t> 6 25x25x200 mm</a:t>
            </a:r>
            <a:r>
              <a:rPr lang="it-IT" sz="2400" baseline="30000" dirty="0"/>
              <a:t>3</a:t>
            </a:r>
            <a:r>
              <a:rPr lang="it-IT" sz="2400" dirty="0"/>
              <a:t> pure </a:t>
            </a:r>
            <a:r>
              <a:rPr lang="it-IT" sz="2400" dirty="0" err="1"/>
              <a:t>Lyso</a:t>
            </a:r>
            <a:r>
              <a:rPr lang="it-IT" sz="2400" dirty="0"/>
              <a:t> </a:t>
            </a:r>
            <a:r>
              <a:rPr lang="it-IT" sz="2400" dirty="0" err="1"/>
              <a:t>crystals</a:t>
            </a:r>
            <a:r>
              <a:rPr lang="it-IT" sz="2400" dirty="0"/>
              <a:t> </a:t>
            </a:r>
            <a:r>
              <a:rPr lang="it-IT" sz="2400" dirty="0" err="1"/>
              <a:t>equipped</a:t>
            </a:r>
            <a:r>
              <a:rPr lang="it-IT" sz="2400" dirty="0"/>
              <a:t> with PMT </a:t>
            </a:r>
            <a:r>
              <a:rPr lang="it-IT" sz="2400" dirty="0" err="1"/>
              <a:t>readout</a:t>
            </a:r>
            <a:r>
              <a:rPr lang="it-IT" sz="2400" dirty="0"/>
              <a:t>.</a:t>
            </a:r>
          </a:p>
          <a:p>
            <a:r>
              <a:rPr lang="it-IT" sz="2400" dirty="0"/>
              <a:t>6 50x50x300 mm</a:t>
            </a:r>
            <a:r>
              <a:rPr lang="it-IT" sz="2400" baseline="30000" dirty="0"/>
              <a:t>3</a:t>
            </a:r>
            <a:r>
              <a:rPr lang="it-IT" sz="2400" dirty="0"/>
              <a:t> </a:t>
            </a:r>
            <a:r>
              <a:rPr lang="it-IT" sz="2400" dirty="0" err="1"/>
              <a:t>CsI</a:t>
            </a:r>
            <a:r>
              <a:rPr lang="it-IT" sz="2400" dirty="0"/>
              <a:t>(</a:t>
            </a:r>
            <a:r>
              <a:rPr lang="it-IT" sz="2400" dirty="0" err="1"/>
              <a:t>tl</a:t>
            </a:r>
            <a:r>
              <a:rPr lang="it-IT" sz="2400" dirty="0"/>
              <a:t>) </a:t>
            </a:r>
            <a:r>
              <a:rPr lang="it-IT" sz="2400" dirty="0" err="1"/>
              <a:t>crystals</a:t>
            </a:r>
            <a:r>
              <a:rPr lang="it-IT" sz="2400" dirty="0"/>
              <a:t> </a:t>
            </a:r>
            <a:r>
              <a:rPr lang="it-IT" sz="2400" dirty="0" err="1"/>
              <a:t>equipped</a:t>
            </a:r>
            <a:r>
              <a:rPr lang="it-IT" sz="2400" dirty="0"/>
              <a:t> with PMT </a:t>
            </a:r>
            <a:r>
              <a:rPr lang="it-IT" sz="2400" dirty="0" err="1"/>
              <a:t>readout</a:t>
            </a:r>
            <a:r>
              <a:rPr lang="it-IT" sz="2400" dirty="0"/>
              <a:t>.</a:t>
            </a:r>
          </a:p>
          <a:p>
            <a:r>
              <a:rPr lang="it-IT" sz="2400" dirty="0"/>
              <a:t>3 T+IRH </a:t>
            </a:r>
            <a:r>
              <a:rPr lang="it-IT" sz="2400" dirty="0" err="1"/>
              <a:t>sensors</a:t>
            </a:r>
            <a:r>
              <a:rPr lang="it-IT" sz="2400" dirty="0"/>
              <a:t> per BOX </a:t>
            </a:r>
            <a:r>
              <a:rPr lang="it-IT" sz="2400" dirty="0" err="1"/>
              <a:t>read</a:t>
            </a:r>
            <a:r>
              <a:rPr lang="it-IT" sz="2400" dirty="0"/>
              <a:t> by </a:t>
            </a:r>
            <a:r>
              <a:rPr lang="it-IT" sz="2400" dirty="0" err="1"/>
              <a:t>usop</a:t>
            </a:r>
            <a:endParaRPr lang="it-IT" sz="2400" dirty="0"/>
          </a:p>
          <a:p>
            <a:r>
              <a:rPr lang="it-IT" sz="2400" dirty="0"/>
              <a:t>DAQ </a:t>
            </a:r>
            <a:r>
              <a:rPr lang="it-IT" sz="2400" dirty="0" err="1"/>
              <a:t>eltx</a:t>
            </a:r>
            <a:r>
              <a:rPr lang="it-IT" sz="2400" dirty="0"/>
              <a:t> and </a:t>
            </a:r>
            <a:r>
              <a:rPr lang="it-IT" sz="2400" dirty="0" err="1"/>
              <a:t>sw</a:t>
            </a:r>
            <a:endParaRPr lang="it-IT" sz="2400" dirty="0"/>
          </a:p>
          <a:p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15940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101"/>
          <a:stretch/>
        </p:blipFill>
        <p:spPr>
          <a:xfrm>
            <a:off x="1" y="928900"/>
            <a:ext cx="5036024" cy="50718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58852" y="1228299"/>
            <a:ext cx="33109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6 2 </a:t>
            </a:r>
            <a:r>
              <a:rPr lang="it-IT" dirty="0" err="1" smtClean="0"/>
              <a:t>inches</a:t>
            </a:r>
            <a:r>
              <a:rPr lang="it-IT" dirty="0" smtClean="0"/>
              <a:t> PMT from </a:t>
            </a:r>
            <a:r>
              <a:rPr lang="it-IT" dirty="0" err="1" smtClean="0"/>
              <a:t>Photonis</a:t>
            </a:r>
            <a:r>
              <a:rPr lang="it-IT" dirty="0" smtClean="0"/>
              <a:t> </a:t>
            </a:r>
            <a:r>
              <a:rPr lang="it-IT" dirty="0" err="1" smtClean="0"/>
              <a:t>CsI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6 1 </a:t>
            </a:r>
            <a:r>
              <a:rPr lang="it-IT" dirty="0" err="1" smtClean="0"/>
              <a:t>inches</a:t>
            </a:r>
            <a:r>
              <a:rPr lang="it-IT" dirty="0" smtClean="0"/>
              <a:t> for LYSO</a:t>
            </a:r>
          </a:p>
          <a:p>
            <a:endParaRPr lang="it-IT" dirty="0"/>
          </a:p>
          <a:p>
            <a:r>
              <a:rPr lang="it-IT" dirty="0" smtClean="0"/>
              <a:t>6 2 </a:t>
            </a:r>
            <a:r>
              <a:rPr lang="it-IT" dirty="0" err="1" smtClean="0"/>
              <a:t>inches</a:t>
            </a:r>
            <a:r>
              <a:rPr lang="it-IT" dirty="0" smtClean="0"/>
              <a:t> for </a:t>
            </a:r>
            <a:r>
              <a:rPr lang="it-IT" dirty="0" err="1" smtClean="0"/>
              <a:t>CsI</a:t>
            </a:r>
            <a:r>
              <a:rPr lang="it-IT" dirty="0" smtClean="0"/>
              <a:t>(</a:t>
            </a:r>
            <a:r>
              <a:rPr lang="it-IT" dirty="0" err="1" smtClean="0"/>
              <a:t>tl</a:t>
            </a:r>
            <a:r>
              <a:rPr lang="it-IT" dirty="0" smtClean="0"/>
              <a:t>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4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Bestcsi</a:t>
            </a:r>
            <a:r>
              <a:rPr lang="it-IT" dirty="0" smtClean="0"/>
              <a:t> </a:t>
            </a:r>
            <a:r>
              <a:rPr lang="it-IT" dirty="0" err="1" smtClean="0"/>
              <a:t>daq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consists</a:t>
            </a:r>
            <a:r>
              <a:rPr lang="it-IT" dirty="0" smtClean="0"/>
              <a:t> of a SBC (l2moto1) </a:t>
            </a:r>
            <a:r>
              <a:rPr lang="it-IT" dirty="0" err="1" smtClean="0"/>
              <a:t>running</a:t>
            </a:r>
            <a:r>
              <a:rPr lang="it-IT" dirty="0" smtClean="0"/>
              <a:t> on a VME </a:t>
            </a:r>
            <a:r>
              <a:rPr lang="it-IT" dirty="0" err="1" smtClean="0"/>
              <a:t>crate</a:t>
            </a:r>
            <a:r>
              <a:rPr lang="it-IT" dirty="0" smtClean="0"/>
              <a:t> and of a pc (</a:t>
            </a:r>
            <a:r>
              <a:rPr lang="it-IT" dirty="0" err="1" smtClean="0"/>
              <a:t>beastcsi</a:t>
            </a:r>
            <a:r>
              <a:rPr lang="it-IT" dirty="0" smtClean="0"/>
              <a:t>).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SBC </a:t>
            </a:r>
            <a:r>
              <a:rPr lang="it-IT" dirty="0" err="1" smtClean="0"/>
              <a:t>tasks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VME data </a:t>
            </a:r>
            <a:r>
              <a:rPr lang="it-IT" dirty="0" err="1" smtClean="0"/>
              <a:t>collection</a:t>
            </a:r>
            <a:r>
              <a:rPr lang="it-IT" dirty="0" smtClean="0"/>
              <a:t> (FROM V1730s and </a:t>
            </a:r>
            <a:r>
              <a:rPr lang="it-IT" dirty="0" err="1" smtClean="0"/>
              <a:t>scalers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network data delivery </a:t>
            </a:r>
          </a:p>
          <a:p>
            <a:pPr marL="0" indent="0">
              <a:buNone/>
            </a:pPr>
            <a:r>
              <a:rPr lang="it-IT" dirty="0" smtClean="0"/>
              <a:t>PC (</a:t>
            </a:r>
            <a:r>
              <a:rPr lang="it-IT" dirty="0" err="1" smtClean="0"/>
              <a:t>beastcsi</a:t>
            </a:r>
            <a:r>
              <a:rPr lang="it-IT" dirty="0" smtClean="0"/>
              <a:t>) </a:t>
            </a:r>
            <a:r>
              <a:rPr lang="it-IT" dirty="0" err="1" smtClean="0"/>
              <a:t>tasks</a:t>
            </a:r>
            <a:r>
              <a:rPr lang="it-IT" dirty="0" smtClean="0"/>
              <a:t>: </a:t>
            </a:r>
            <a:r>
              <a:rPr lang="it-IT" dirty="0" err="1" smtClean="0"/>
              <a:t>collects</a:t>
            </a:r>
            <a:r>
              <a:rPr lang="it-IT" dirty="0" smtClean="0"/>
              <a:t> data from network (from SBC and </a:t>
            </a:r>
            <a:r>
              <a:rPr lang="it-IT" dirty="0" err="1" smtClean="0"/>
              <a:t>usop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</a:t>
            </a:r>
            <a:r>
              <a:rPr lang="it-IT" dirty="0" err="1" smtClean="0"/>
              <a:t>Pubblishes</a:t>
            </a:r>
            <a:r>
              <a:rPr lang="it-IT" dirty="0" smtClean="0"/>
              <a:t> via </a:t>
            </a:r>
            <a:r>
              <a:rPr lang="it-IT" dirty="0" err="1" smtClean="0"/>
              <a:t>epics</a:t>
            </a:r>
            <a:r>
              <a:rPr lang="it-IT" dirty="0" smtClean="0"/>
              <a:t> </a:t>
            </a:r>
            <a:r>
              <a:rPr lang="it-IT" dirty="0" err="1" smtClean="0"/>
              <a:t>scaler</a:t>
            </a:r>
            <a:r>
              <a:rPr lang="it-IT" dirty="0" smtClean="0"/>
              <a:t> </a:t>
            </a:r>
            <a:r>
              <a:rPr lang="it-IT" dirty="0" err="1" smtClean="0"/>
              <a:t>variables</a:t>
            </a:r>
            <a:r>
              <a:rPr lang="it-IT" dirty="0" smtClean="0"/>
              <a:t> </a:t>
            </a:r>
            <a:r>
              <a:rPr lang="it-IT" dirty="0" err="1" smtClean="0"/>
              <a:t>archives</a:t>
            </a:r>
            <a:r>
              <a:rPr lang="it-IT" dirty="0" smtClean="0"/>
              <a:t> data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 smtClean="0"/>
              <a:t>Everything</a:t>
            </a:r>
            <a:r>
              <a:rPr lang="it-IT" dirty="0" smtClean="0"/>
              <a:t> can be </a:t>
            </a:r>
            <a:r>
              <a:rPr lang="it-IT" dirty="0" err="1" smtClean="0"/>
              <a:t>driven</a:t>
            </a:r>
            <a:r>
              <a:rPr lang="it-IT" dirty="0" smtClean="0"/>
              <a:t> by a java </a:t>
            </a:r>
            <a:r>
              <a:rPr lang="it-IT" dirty="0" err="1" smtClean="0"/>
              <a:t>interface</a:t>
            </a:r>
            <a:r>
              <a:rPr lang="it-IT" dirty="0" smtClean="0"/>
              <a:t> (for </a:t>
            </a:r>
            <a:r>
              <a:rPr lang="it-IT" dirty="0" err="1" smtClean="0"/>
              <a:t>debugging</a:t>
            </a:r>
            <a:r>
              <a:rPr lang="it-IT" dirty="0" smtClean="0"/>
              <a:t> </a:t>
            </a:r>
            <a:r>
              <a:rPr lang="it-IT" dirty="0" err="1" smtClean="0"/>
              <a:t>reason</a:t>
            </a:r>
            <a:r>
              <a:rPr lang="it-IT" dirty="0" smtClean="0"/>
              <a:t>)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or by </a:t>
            </a:r>
            <a:r>
              <a:rPr lang="it-IT" dirty="0" err="1" smtClean="0"/>
              <a:t>epics</a:t>
            </a:r>
            <a:r>
              <a:rPr lang="it-IT" dirty="0" smtClean="0"/>
              <a:t> (standard </a:t>
            </a:r>
            <a:r>
              <a:rPr lang="it-IT" dirty="0" err="1" smtClean="0"/>
              <a:t>running</a:t>
            </a:r>
            <a:r>
              <a:rPr lang="it-IT" dirty="0" smtClean="0"/>
              <a:t> </a:t>
            </a:r>
            <a:r>
              <a:rPr lang="it-IT" dirty="0" smtClean="0"/>
              <a:t>procedure) A state machine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currently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drive the </a:t>
            </a:r>
            <a:r>
              <a:rPr lang="it-IT" dirty="0" err="1" smtClean="0"/>
              <a:t>system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1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Where</a:t>
            </a:r>
            <a:r>
              <a:rPr lang="it-IT" dirty="0" smtClean="0"/>
              <a:t> are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 smtClean="0"/>
              <a:t>Beastcsi</a:t>
            </a:r>
            <a:r>
              <a:rPr lang="it-IT" dirty="0" smtClean="0"/>
              <a:t> (pc) and l2moto1 (SBC) (192.168.10.12)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succesfully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beastmaster</a:t>
            </a:r>
            <a:r>
              <a:rPr lang="it-IT" dirty="0" smtClean="0"/>
              <a:t> network (192.168.10.11)</a:t>
            </a:r>
          </a:p>
          <a:p>
            <a:r>
              <a:rPr lang="it-IT" dirty="0" smtClean="0"/>
              <a:t>The data </a:t>
            </a:r>
            <a:r>
              <a:rPr lang="it-IT" dirty="0" err="1" smtClean="0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collects</a:t>
            </a:r>
            <a:r>
              <a:rPr lang="it-IT" dirty="0" smtClean="0"/>
              <a:t> data from V1730s and V815s.</a:t>
            </a:r>
          </a:p>
          <a:p>
            <a:r>
              <a:rPr lang="it-IT" dirty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writes</a:t>
            </a:r>
            <a:r>
              <a:rPr lang="it-IT" dirty="0" smtClean="0"/>
              <a:t> data on the pc </a:t>
            </a:r>
            <a:r>
              <a:rPr lang="it-IT" dirty="0" err="1" smtClean="0"/>
              <a:t>we’ll</a:t>
            </a:r>
            <a:r>
              <a:rPr lang="it-IT" dirty="0" smtClean="0"/>
              <a:t> </a:t>
            </a:r>
            <a:r>
              <a:rPr lang="it-IT" dirty="0" err="1" smtClean="0"/>
              <a:t>deliver</a:t>
            </a:r>
            <a:r>
              <a:rPr lang="it-IT" dirty="0" smtClean="0"/>
              <a:t> data to the raid </a:t>
            </a:r>
            <a:r>
              <a:rPr lang="it-IT" dirty="0" err="1" smtClean="0"/>
              <a:t>system</a:t>
            </a:r>
            <a:r>
              <a:rPr lang="it-IT" dirty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soon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. </a:t>
            </a:r>
          </a:p>
          <a:p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enviromental</a:t>
            </a:r>
            <a:r>
              <a:rPr lang="it-IT" dirty="0" smtClean="0"/>
              <a:t> </a:t>
            </a:r>
            <a:r>
              <a:rPr lang="it-IT" dirty="0" err="1" smtClean="0"/>
              <a:t>informations</a:t>
            </a:r>
            <a:r>
              <a:rPr lang="it-IT" dirty="0" smtClean="0"/>
              <a:t> from </a:t>
            </a:r>
            <a:r>
              <a:rPr lang="it-IT" dirty="0" err="1" smtClean="0"/>
              <a:t>usop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r>
              <a:rPr lang="it-IT" dirty="0" smtClean="0"/>
              <a:t>..</a:t>
            </a:r>
          </a:p>
          <a:p>
            <a:r>
              <a:rPr lang="it-IT" dirty="0"/>
              <a:t> </a:t>
            </a:r>
            <a:r>
              <a:rPr lang="it-IT" dirty="0" err="1" smtClean="0"/>
              <a:t>We</a:t>
            </a:r>
            <a:r>
              <a:rPr lang="it-IT" dirty="0"/>
              <a:t> </a:t>
            </a:r>
            <a:r>
              <a:rPr lang="it-IT" dirty="0" smtClean="0"/>
              <a:t> produce </a:t>
            </a:r>
            <a:r>
              <a:rPr lang="it-IT" dirty="0" err="1" smtClean="0"/>
              <a:t>rootples</a:t>
            </a:r>
            <a:r>
              <a:rPr lang="it-IT" dirty="0" smtClean="0"/>
              <a:t> </a:t>
            </a:r>
            <a:r>
              <a:rPr lang="it-IT" dirty="0" err="1" smtClean="0"/>
              <a:t>reading</a:t>
            </a:r>
            <a:r>
              <a:rPr lang="it-IT" dirty="0" smtClean="0"/>
              <a:t> data from disk.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pubblish</a:t>
            </a:r>
            <a:r>
              <a:rPr lang="it-IT" dirty="0" smtClean="0"/>
              <a:t> the </a:t>
            </a:r>
            <a:r>
              <a:rPr lang="it-IT" dirty="0" err="1" smtClean="0"/>
              <a:t>scaler</a:t>
            </a:r>
            <a:r>
              <a:rPr lang="it-IT" dirty="0" smtClean="0"/>
              <a:t> </a:t>
            </a:r>
            <a:r>
              <a:rPr lang="it-IT" dirty="0" err="1" smtClean="0"/>
              <a:t>variables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P. Lewis </a:t>
            </a:r>
            <a:r>
              <a:rPr lang="it-IT" dirty="0" err="1" smtClean="0"/>
              <a:t>prescriptions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6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GUI for the </a:t>
            </a:r>
            <a:r>
              <a:rPr lang="it-IT" dirty="0" err="1" smtClean="0"/>
              <a:t>user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48567" y="2699698"/>
            <a:ext cx="2731582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 err="1"/>
              <a:t>Written</a:t>
            </a:r>
            <a:r>
              <a:rPr lang="it-IT" sz="1350" dirty="0"/>
              <a:t> in </a:t>
            </a:r>
            <a:r>
              <a:rPr lang="it-IT" sz="1350" dirty="0" err="1"/>
              <a:t>cs</a:t>
            </a:r>
            <a:r>
              <a:rPr lang="it-IT" sz="1350" dirty="0"/>
              <a:t>-studio (G. Tortona)</a:t>
            </a:r>
          </a:p>
          <a:p>
            <a:endParaRPr lang="it-IT" sz="1350" dirty="0"/>
          </a:p>
          <a:p>
            <a:r>
              <a:rPr lang="it-IT" sz="1350" dirty="0" err="1"/>
              <a:t>It</a:t>
            </a:r>
            <a:r>
              <a:rPr lang="it-IT" sz="1350" dirty="0"/>
              <a:t> </a:t>
            </a:r>
            <a:r>
              <a:rPr lang="it-IT" sz="1350" dirty="0" err="1"/>
              <a:t>drives</a:t>
            </a:r>
            <a:r>
              <a:rPr lang="it-IT" sz="1350" dirty="0"/>
              <a:t> the </a:t>
            </a:r>
            <a:r>
              <a:rPr lang="it-IT" sz="1350" dirty="0" err="1"/>
              <a:t>daq</a:t>
            </a:r>
            <a:r>
              <a:rPr lang="it-IT" sz="1350" dirty="0"/>
              <a:t> </a:t>
            </a:r>
            <a:r>
              <a:rPr lang="it-IT" sz="1350" dirty="0" err="1"/>
              <a:t>system</a:t>
            </a:r>
            <a:r>
              <a:rPr lang="it-IT" sz="1350" dirty="0"/>
              <a:t> </a:t>
            </a:r>
            <a:r>
              <a:rPr lang="it-IT" sz="1350" dirty="0" err="1"/>
              <a:t>into</a:t>
            </a:r>
            <a:r>
              <a:rPr lang="it-IT" sz="1350" dirty="0"/>
              <a:t> the</a:t>
            </a:r>
          </a:p>
          <a:p>
            <a:r>
              <a:rPr lang="it-IT" sz="1350" dirty="0" err="1"/>
              <a:t>corresponding</a:t>
            </a:r>
            <a:r>
              <a:rPr lang="it-IT" sz="1350" dirty="0"/>
              <a:t> state via a click.</a:t>
            </a:r>
          </a:p>
          <a:p>
            <a:r>
              <a:rPr lang="it-IT" sz="1350" dirty="0"/>
              <a:t>The </a:t>
            </a:r>
            <a:r>
              <a:rPr lang="it-IT" sz="1350" dirty="0" err="1"/>
              <a:t>states</a:t>
            </a:r>
            <a:r>
              <a:rPr lang="it-IT" sz="1350" dirty="0"/>
              <a:t> of the state machine </a:t>
            </a:r>
          </a:p>
          <a:p>
            <a:r>
              <a:rPr lang="it-IT" sz="1350" dirty="0" err="1"/>
              <a:t>already</a:t>
            </a:r>
            <a:r>
              <a:rPr lang="it-IT" sz="1350" dirty="0"/>
              <a:t> match P Lewis </a:t>
            </a:r>
            <a:r>
              <a:rPr lang="it-IT" sz="1350" dirty="0" err="1"/>
              <a:t>requirements</a:t>
            </a:r>
            <a:endParaRPr lang="it-IT" sz="1350" dirty="0"/>
          </a:p>
          <a:p>
            <a:r>
              <a:rPr lang="it-IT" sz="1350" dirty="0"/>
              <a:t>for </a:t>
            </a:r>
            <a:r>
              <a:rPr lang="it-IT" sz="1350" dirty="0" err="1"/>
              <a:t>integration</a:t>
            </a:r>
            <a:r>
              <a:rPr lang="it-IT" sz="1350" dirty="0"/>
              <a:t>. </a:t>
            </a:r>
            <a:r>
              <a:rPr lang="it-IT" sz="1350" dirty="0" err="1"/>
              <a:t>I’ve</a:t>
            </a:r>
            <a:r>
              <a:rPr lang="it-IT" sz="1350" dirty="0"/>
              <a:t> </a:t>
            </a:r>
            <a:r>
              <a:rPr lang="it-IT" sz="1350" dirty="0" err="1"/>
              <a:t>added</a:t>
            </a:r>
            <a:r>
              <a:rPr lang="it-IT" sz="1350" dirty="0"/>
              <a:t> 3 more</a:t>
            </a:r>
          </a:p>
          <a:p>
            <a:r>
              <a:rPr lang="it-IT" sz="1350" dirty="0" err="1"/>
              <a:t>States</a:t>
            </a:r>
            <a:r>
              <a:rPr lang="it-IT" sz="1350" dirty="0"/>
              <a:t>, </a:t>
            </a:r>
            <a:r>
              <a:rPr lang="it-IT" sz="1350" dirty="0" err="1"/>
              <a:t>they</a:t>
            </a:r>
            <a:r>
              <a:rPr lang="it-IT" sz="1350" dirty="0"/>
              <a:t> can be </a:t>
            </a:r>
            <a:r>
              <a:rPr lang="it-IT" sz="1350" dirty="0" err="1"/>
              <a:t>ignored</a:t>
            </a:r>
            <a:r>
              <a:rPr lang="it-IT" sz="1350" dirty="0"/>
              <a:t> </a:t>
            </a:r>
            <a:r>
              <a:rPr lang="it-IT" sz="1350" dirty="0" err="1"/>
              <a:t>at</a:t>
            </a:r>
            <a:r>
              <a:rPr lang="it-IT" sz="1350" dirty="0"/>
              <a:t> </a:t>
            </a:r>
            <a:r>
              <a:rPr lang="it-IT" sz="1350" dirty="0" err="1"/>
              <a:t>this</a:t>
            </a:r>
            <a:endParaRPr lang="it-IT" sz="1350" dirty="0"/>
          </a:p>
          <a:p>
            <a:r>
              <a:rPr lang="it-IT" sz="1350"/>
              <a:t>level</a:t>
            </a:r>
            <a:r>
              <a:rPr lang="it-IT" sz="1350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5106"/>
            <a:ext cx="6219025" cy="38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Crystal </a:t>
            </a:r>
            <a:r>
              <a:rPr lang="it-IT" dirty="0" err="1" smtClean="0"/>
              <a:t>example</a:t>
            </a:r>
            <a:r>
              <a:rPr lang="it-IT" dirty="0" smtClean="0"/>
              <a:t> plots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0" y="2040594"/>
            <a:ext cx="3663464" cy="24877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98" y="1908527"/>
            <a:ext cx="3248901" cy="220627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06221" y="3416205"/>
            <a:ext cx="9005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LYSO from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04483" y="3554704"/>
            <a:ext cx="1120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 err="1"/>
              <a:t>CsI</a:t>
            </a:r>
            <a:r>
              <a:rPr lang="it-IT" sz="1350" dirty="0"/>
              <a:t> (</a:t>
            </a:r>
            <a:r>
              <a:rPr lang="it-IT" sz="1350" dirty="0" err="1"/>
              <a:t>tl</a:t>
            </a:r>
            <a:r>
              <a:rPr lang="it-IT" sz="1350" dirty="0"/>
              <a:t> </a:t>
            </a:r>
            <a:r>
              <a:rPr lang="it-IT" sz="1350" dirty="0" err="1"/>
              <a:t>doped</a:t>
            </a:r>
            <a:r>
              <a:rPr lang="it-IT" sz="1350" dirty="0"/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6608" y="4879928"/>
            <a:ext cx="8364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On the </a:t>
            </a:r>
            <a:r>
              <a:rPr lang="it-IT" dirty="0" err="1"/>
              <a:t>left</a:t>
            </a:r>
            <a:r>
              <a:rPr lang="it-IT" dirty="0"/>
              <a:t> side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the LYSO </a:t>
            </a:r>
            <a:r>
              <a:rPr lang="it-IT" dirty="0" err="1"/>
              <a:t>waveform</a:t>
            </a:r>
            <a:r>
              <a:rPr lang="it-IT" dirty="0"/>
              <a:t> from the first </a:t>
            </a:r>
            <a:r>
              <a:rPr lang="it-IT" dirty="0" smtClean="0"/>
              <a:t>V1730 </a:t>
            </a:r>
            <a:r>
              <a:rPr lang="it-IT" dirty="0" err="1" smtClean="0"/>
              <a:t>CsI</a:t>
            </a:r>
            <a:r>
              <a:rPr lang="it-IT" dirty="0" smtClean="0"/>
              <a:t> pure in the middle</a:t>
            </a:r>
          </a:p>
          <a:p>
            <a:r>
              <a:rPr lang="it-IT" dirty="0" smtClean="0"/>
              <a:t> </a:t>
            </a:r>
            <a:r>
              <a:rPr lang="it-IT" dirty="0" err="1"/>
              <a:t>while</a:t>
            </a:r>
            <a:r>
              <a:rPr lang="it-IT" dirty="0"/>
              <a:t> on the </a:t>
            </a:r>
            <a:r>
              <a:rPr lang="it-IT" dirty="0" smtClean="0"/>
              <a:t>right side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CsI</a:t>
            </a:r>
            <a:r>
              <a:rPr lang="it-IT" dirty="0"/>
              <a:t>(</a:t>
            </a:r>
            <a:r>
              <a:rPr lang="it-IT" dirty="0" err="1"/>
              <a:t>tl</a:t>
            </a:r>
            <a:r>
              <a:rPr lang="it-IT" dirty="0"/>
              <a:t> </a:t>
            </a:r>
            <a:r>
              <a:rPr lang="it-IT" dirty="0" err="1"/>
              <a:t>doped</a:t>
            </a:r>
            <a:r>
              <a:rPr lang="it-IT" dirty="0"/>
              <a:t>) </a:t>
            </a:r>
            <a:r>
              <a:rPr lang="it-IT" dirty="0" err="1"/>
              <a:t>waveform</a:t>
            </a:r>
            <a:r>
              <a:rPr lang="it-IT" dirty="0"/>
              <a:t> from the </a:t>
            </a:r>
            <a:r>
              <a:rPr lang="it-IT" dirty="0" err="1"/>
              <a:t>other</a:t>
            </a:r>
            <a:r>
              <a:rPr lang="it-IT" dirty="0"/>
              <a:t> V1730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Picture 2" descr="WFCsIPur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84" y="2155949"/>
            <a:ext cx="1871515" cy="2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9525"/>
            <a:ext cx="62611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it-IT" sz="2800" dirty="0" smtClean="0">
                <a:solidFill>
                  <a:srgbClr val="558ED5"/>
                </a:solidFill>
              </a:rPr>
              <a:t>General overview: the original goals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850900"/>
            <a:ext cx="5975350" cy="45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138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000" dirty="0">
                <a:solidFill>
                  <a:srgbClr val="000000"/>
                </a:solidFill>
              </a:rPr>
              <a:t>Remove the two “top” boxes</a:t>
            </a:r>
          </a:p>
          <a:p>
            <a:pPr eaLnBrk="1">
              <a:spcAft>
                <a:spcPts val="1138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000" dirty="0">
                <a:solidFill>
                  <a:srgbClr val="000000"/>
                </a:solidFill>
              </a:rPr>
              <a:t>Install remaining </a:t>
            </a:r>
            <a:r>
              <a:rPr lang="en-CA" altLang="it-IT" sz="2000" dirty="0" err="1">
                <a:solidFill>
                  <a:srgbClr val="000000"/>
                </a:solidFill>
              </a:rPr>
              <a:t>CsI</a:t>
            </a:r>
            <a:r>
              <a:rPr lang="en-CA" altLang="it-IT" sz="2000" dirty="0">
                <a:solidFill>
                  <a:srgbClr val="000000"/>
                </a:solidFill>
              </a:rPr>
              <a:t>(Tl) crystals</a:t>
            </a:r>
          </a:p>
          <a:p>
            <a:pPr eaLnBrk="1">
              <a:spcAft>
                <a:spcPts val="1138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000" dirty="0">
                <a:solidFill>
                  <a:srgbClr val="000000"/>
                </a:solidFill>
              </a:rPr>
              <a:t>Close lid, check signal integrity</a:t>
            </a:r>
          </a:p>
          <a:p>
            <a:pPr eaLnBrk="1">
              <a:spcAft>
                <a:spcPts val="1138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CA" altLang="it-IT" sz="2000" dirty="0">
                <a:solidFill>
                  <a:srgbClr val="000000"/>
                </a:solidFill>
              </a:rPr>
              <a:t>Calibrate!</a:t>
            </a:r>
          </a:p>
          <a:p>
            <a:pPr lvl="1" eaLnBrk="1">
              <a:spcAft>
                <a:spcPts val="1138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000" baseline="33000" dirty="0">
                <a:solidFill>
                  <a:srgbClr val="000000"/>
                </a:solidFill>
              </a:rPr>
              <a:t>137</a:t>
            </a:r>
            <a:r>
              <a:rPr lang="en-CA" altLang="it-IT" sz="2000" dirty="0">
                <a:solidFill>
                  <a:srgbClr val="000000"/>
                </a:solidFill>
              </a:rPr>
              <a:t>Cs</a:t>
            </a:r>
          </a:p>
          <a:p>
            <a:pPr lvl="1" eaLnBrk="1">
              <a:spcAft>
                <a:spcPts val="1138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000" baseline="33000" dirty="0">
                <a:solidFill>
                  <a:srgbClr val="000000"/>
                </a:solidFill>
              </a:rPr>
              <a:t>60</a:t>
            </a:r>
            <a:r>
              <a:rPr lang="en-CA" altLang="it-IT" sz="2000" dirty="0">
                <a:solidFill>
                  <a:srgbClr val="000000"/>
                </a:solidFill>
              </a:rPr>
              <a:t>Co</a:t>
            </a:r>
          </a:p>
          <a:p>
            <a:pPr lvl="1" eaLnBrk="1">
              <a:spcAft>
                <a:spcPts val="1138"/>
              </a:spcAft>
              <a:buSzPct val="45000"/>
              <a:buFont typeface="Segoe UI" panose="020B0502040204020203" pitchFamily="34" charset="0"/>
              <a:buChar char="○"/>
            </a:pPr>
            <a:r>
              <a:rPr lang="en-CA" altLang="it-IT" sz="2000" dirty="0">
                <a:solidFill>
                  <a:srgbClr val="000000"/>
                </a:solidFill>
              </a:rPr>
              <a:t>Cosmic rays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479675"/>
            <a:ext cx="6983412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527425" y="4032250"/>
            <a:ext cx="576263" cy="1079500"/>
          </a:xfrm>
          <a:prstGeom prst="line">
            <a:avLst/>
          </a:prstGeom>
          <a:noFill/>
          <a:ln w="76320">
            <a:solidFill>
              <a:srgbClr val="EAAA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6408738" y="3095625"/>
            <a:ext cx="576262" cy="1079500"/>
          </a:xfrm>
          <a:prstGeom prst="line">
            <a:avLst/>
          </a:prstGeom>
          <a:noFill/>
          <a:ln w="76320">
            <a:solidFill>
              <a:srgbClr val="EAAA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74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792</Words>
  <Application>Microsoft Office PowerPoint</Application>
  <PresentationFormat>Presentazione su schermo (4:3)</PresentationFormat>
  <Paragraphs>154</Paragraphs>
  <Slides>27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 Unicode MS</vt:lpstr>
      <vt:lpstr>Microsoft YaHei</vt:lpstr>
      <vt:lpstr>Arial</vt:lpstr>
      <vt:lpstr>Calibri</vt:lpstr>
      <vt:lpstr>Segoe UI</vt:lpstr>
      <vt:lpstr>Times New Roman</vt:lpstr>
      <vt:lpstr>Wingdings</vt:lpstr>
      <vt:lpstr>Office Theme</vt:lpstr>
      <vt:lpstr>Beast : Crystal Calorimeter Status Report </vt:lpstr>
      <vt:lpstr>(some of the beasts!)</vt:lpstr>
      <vt:lpstr>Overall System</vt:lpstr>
      <vt:lpstr>Presentazione standard di PowerPoint</vt:lpstr>
      <vt:lpstr>Bestcsi daq</vt:lpstr>
      <vt:lpstr>Where are we now?</vt:lpstr>
      <vt:lpstr> GUI for the user</vt:lpstr>
      <vt:lpstr>Crystal example plots </vt:lpstr>
      <vt:lpstr>General overview: the original goals</vt:lpstr>
      <vt:lpstr>Installation of the crystals</vt:lpstr>
      <vt:lpstr>Calibration</vt:lpstr>
      <vt:lpstr>Presentazione standard di PowerPoint</vt:lpstr>
      <vt:lpstr>Calibration</vt:lpstr>
      <vt:lpstr>Calibration Sources</vt:lpstr>
      <vt:lpstr>Calibration Sources</vt:lpstr>
      <vt:lpstr>Calibration results (Forward)</vt:lpstr>
      <vt:lpstr>Calibration results (Backward)</vt:lpstr>
      <vt:lpstr>Forward Boxes</vt:lpstr>
      <vt:lpstr>Backward Boxes</vt:lpstr>
      <vt:lpstr>Calibration Curves - CsI</vt:lpstr>
      <vt:lpstr>Conclusions </vt:lpstr>
      <vt:lpstr>Extra material</vt:lpstr>
      <vt:lpstr>Digitizer settings as entered in config. file  CsI(Tl) channels</vt:lpstr>
      <vt:lpstr>Example Cs-137 fit – Channel 3</vt:lpstr>
      <vt:lpstr>Example Co-60 fit – Channel 3</vt:lpstr>
      <vt:lpstr>Example MIF fit – Channel 3</vt:lpstr>
      <vt:lpstr>Example calibration line fit – Channel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Rossi</dc:creator>
  <cp:lastModifiedBy>Paolo</cp:lastModifiedBy>
  <cp:revision>22</cp:revision>
  <dcterms:created xsi:type="dcterms:W3CDTF">2015-12-17T08:30:37Z</dcterms:created>
  <dcterms:modified xsi:type="dcterms:W3CDTF">2015-12-20T07:00:02Z</dcterms:modified>
</cp:coreProperties>
</file>