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sldIdLst>
    <p:sldId id="256" r:id="rId2"/>
    <p:sldId id="273" r:id="rId3"/>
    <p:sldId id="300" r:id="rId4"/>
    <p:sldId id="302" r:id="rId5"/>
    <p:sldId id="301" r:id="rId6"/>
    <p:sldId id="281" r:id="rId7"/>
    <p:sldId id="291" r:id="rId8"/>
    <p:sldId id="292" r:id="rId9"/>
    <p:sldId id="294" r:id="rId10"/>
    <p:sldId id="295" r:id="rId11"/>
    <p:sldId id="310" r:id="rId12"/>
    <p:sldId id="311" r:id="rId13"/>
    <p:sldId id="312" r:id="rId14"/>
    <p:sldId id="309" r:id="rId15"/>
    <p:sldId id="319" r:id="rId16"/>
    <p:sldId id="320" r:id="rId17"/>
    <p:sldId id="321" r:id="rId18"/>
    <p:sldId id="322" r:id="rId19"/>
    <p:sldId id="323" r:id="rId20"/>
    <p:sldId id="324" r:id="rId21"/>
    <p:sldId id="332" r:id="rId22"/>
    <p:sldId id="330" r:id="rId23"/>
    <p:sldId id="313" r:id="rId24"/>
    <p:sldId id="316" r:id="rId25"/>
    <p:sldId id="331" r:id="rId26"/>
    <p:sldId id="325" r:id="rId27"/>
    <p:sldId id="326" r:id="rId28"/>
    <p:sldId id="327" r:id="rId29"/>
    <p:sldId id="328" r:id="rId30"/>
    <p:sldId id="329" r:id="rId31"/>
    <p:sldId id="315" r:id="rId32"/>
    <p:sldId id="307" r:id="rId33"/>
    <p:sldId id="306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1137"/>
    <a:srgbClr val="39F14B"/>
    <a:srgbClr val="FA45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90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A86C1C-D344-48E9-BD44-CC7AC2884B78}" type="datetimeFigureOut">
              <a:rPr lang="en-US" smtClean="0"/>
              <a:t>12/22/2015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1EB0B-6BF7-495D-A6FC-6C1F6CA67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38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1EB0B-6BF7-495D-A6FC-6C1F6CA67B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115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AE0B27-D33F-4BAD-AD0F-44A9B58620BA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0840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DC507-D8D4-4F75-8FB8-7606464675EF}" type="datetime1">
              <a:rPr lang="en-US" smtClean="0"/>
              <a:t>12/22/2015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Belle2 Italia – Roma3, Dec. 22nd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78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A79BC-762D-4482-8483-70CC3311EB68}" type="datetime1">
              <a:rPr lang="en-US" smtClean="0"/>
              <a:t>12/22/2015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Belle2 Italia – Roma3, Dec. 22nd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76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150A-C0BE-4305-A4FB-7A67E57BDA19}" type="datetime1">
              <a:rPr lang="en-US" smtClean="0"/>
              <a:t>12/22/2015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Belle2 Italia – Roma3, Dec. 22nd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49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0BBAD-3269-48D0-AB7C-C5AA2CD47E70}" type="datetime1">
              <a:rPr lang="en-GB"/>
              <a:pPr>
                <a:defRPr/>
              </a:pPr>
              <a:t>22/12/2015</a:t>
            </a:fld>
            <a:endParaRPr lang="it-IT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/>
              <a:t>Raffaele Giordano                                                  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D8088-D647-4FCE-99C1-7E2E0FA42D9B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522296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77BCC-62C4-4D31-9589-BC6CCF6D852E}" type="datetime1">
              <a:rPr lang="en-US" smtClean="0"/>
              <a:t>12/22/2015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Belle2 Italia – Roma3, Dec. 22nd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36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D996B-D346-47E4-9EBA-587007DD00F3}" type="datetime1">
              <a:rPr lang="en-US" smtClean="0"/>
              <a:t>12/22/2015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Belle2 Italia – Roma3, Dec. 22nd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61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1B8F5-58F0-47FF-BECD-DFFED38BA2EB}" type="datetime1">
              <a:rPr lang="en-US" smtClean="0"/>
              <a:t>12/22/2015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Belle2 Italia – Roma3, Dec. 22nd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96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CE74-3C67-4B14-A969-A29F40EA0087}" type="datetime1">
              <a:rPr lang="en-US" smtClean="0"/>
              <a:t>12/22/2015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Belle2 Italia – Roma3, Dec. 22nd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71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AF63-797D-4AE9-86D6-9CDF58BDE2C0}" type="datetime1">
              <a:rPr lang="en-US" smtClean="0"/>
              <a:t>12/22/2015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Belle2 Italia – Roma3, Dec. 22nd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22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03E6B-8015-49AB-B1B5-A8FBA681C1C1}" type="datetime1">
              <a:rPr lang="en-US" smtClean="0"/>
              <a:t>12/22/2015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Belle2 Italia – Roma3, Dec. 22nd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08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E2304-571B-4BE5-ACCF-15D339BB32AC}" type="datetime1">
              <a:rPr lang="en-US" smtClean="0"/>
              <a:t>12/22/2015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Belle2 Italia – Roma3, Dec. 22nd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50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50C3-D9E8-4266-9FED-CDF89B449891}" type="datetime1">
              <a:rPr lang="en-US" smtClean="0"/>
              <a:t>12/22/2015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Belle2 Italia – Roma3, Dec. 22nd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54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30543-05B1-497B-8B87-713AC4B8FE3E}" type="datetime1">
              <a:rPr lang="en-US" smtClean="0"/>
              <a:t>12/22/2015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Belle2 Italia – Roma3, Dec. 22nd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DBD22-EB09-4163-B995-D8A42D42B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6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png"/><Relationship Id="rId7" Type="http://schemas.openxmlformats.org/officeDocument/2006/relationships/image" Target="../media/image1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88840"/>
            <a:ext cx="7772400" cy="1470025"/>
          </a:xfrm>
        </p:spPr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low control architecture for the ECL </a:t>
            </a:r>
            <a:r>
              <a:rPr lang="en-US" dirty="0" err="1" smtClean="0"/>
              <a:t>endcap</a:t>
            </a:r>
            <a:r>
              <a:rPr lang="en-US" dirty="0" smtClean="0"/>
              <a:t> (… and BEAST)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116360" cy="111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761" y="152400"/>
            <a:ext cx="1138015" cy="111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267744" y="4032979"/>
            <a:ext cx="6400800" cy="2133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u="sng" dirty="0" smtClean="0">
                <a:solidFill>
                  <a:schemeClr val="tx1"/>
                </a:solidFill>
              </a:rPr>
              <a:t>R. Giordano </a:t>
            </a:r>
          </a:p>
          <a:p>
            <a:pPr algn="r"/>
            <a:r>
              <a:rPr lang="it-IT" dirty="0" smtClean="0">
                <a:solidFill>
                  <a:schemeClr val="tx1"/>
                </a:solidFill>
              </a:rPr>
              <a:t>on behalf of the uSOP Team  (*)</a:t>
            </a:r>
          </a:p>
          <a:p>
            <a:pPr algn="r"/>
            <a:endParaRPr lang="it-IT" dirty="0" smtClean="0">
              <a:solidFill>
                <a:schemeClr val="tx1"/>
              </a:solidFill>
            </a:endParaRPr>
          </a:p>
          <a:p>
            <a:pPr algn="r"/>
            <a:r>
              <a:rPr lang="it-IT" dirty="0" smtClean="0">
                <a:solidFill>
                  <a:schemeClr val="tx1"/>
                </a:solidFill>
              </a:rPr>
              <a:t>(*) A. Aloisio, F. Ameli</a:t>
            </a:r>
            <a:r>
              <a:rPr lang="it-IT" dirty="0">
                <a:solidFill>
                  <a:schemeClr val="tx1"/>
                </a:solidFill>
              </a:rPr>
              <a:t>, A. </a:t>
            </a:r>
            <a:r>
              <a:rPr lang="it-IT" dirty="0" smtClean="0">
                <a:solidFill>
                  <a:schemeClr val="tx1"/>
                </a:solidFill>
              </a:rPr>
              <a:t>Anastasio, R.Giordano, </a:t>
            </a:r>
          </a:p>
          <a:p>
            <a:pPr algn="r"/>
            <a:r>
              <a:rPr lang="it-IT" dirty="0" smtClean="0">
                <a:solidFill>
                  <a:schemeClr val="tx1"/>
                </a:solidFill>
              </a:rPr>
              <a:t>P</a:t>
            </a:r>
            <a:r>
              <a:rPr lang="it-IT" dirty="0">
                <a:solidFill>
                  <a:schemeClr val="tx1"/>
                </a:solidFill>
              </a:rPr>
              <a:t>. Scotto di </a:t>
            </a:r>
            <a:r>
              <a:rPr lang="it-IT" dirty="0" smtClean="0">
                <a:solidFill>
                  <a:schemeClr val="tx1"/>
                </a:solidFill>
              </a:rPr>
              <a:t>Vetta and </a:t>
            </a:r>
            <a:r>
              <a:rPr lang="it-IT" dirty="0">
                <a:solidFill>
                  <a:schemeClr val="tx1"/>
                </a:solidFill>
              </a:rPr>
              <a:t>G. </a:t>
            </a:r>
            <a:r>
              <a:rPr lang="it-IT" dirty="0" smtClean="0">
                <a:solidFill>
                  <a:schemeClr val="tx1"/>
                </a:solidFill>
              </a:rPr>
              <a:t>Tortone </a:t>
            </a:r>
            <a:endParaRPr lang="it-IT" dirty="0">
              <a:solidFill>
                <a:schemeClr val="tx1"/>
              </a:solidFill>
            </a:endParaRPr>
          </a:p>
          <a:p>
            <a:pPr algn="r"/>
            <a:endParaRPr lang="it-IT" dirty="0" smtClean="0">
              <a:solidFill>
                <a:schemeClr val="tx1"/>
              </a:solidFill>
            </a:endParaRPr>
          </a:p>
          <a:p>
            <a:pPr algn="r"/>
            <a:endParaRPr lang="it-IT" sz="21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572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uSOP</a:t>
            </a:r>
            <a:r>
              <a:rPr lang="en-US" dirty="0" smtClean="0"/>
              <a:t> Carrier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7" b="929"/>
          <a:stretch/>
        </p:blipFill>
        <p:spPr bwMode="auto">
          <a:xfrm>
            <a:off x="26229" y="1196752"/>
            <a:ext cx="4494971" cy="303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918" y="1124744"/>
            <a:ext cx="4651586" cy="3143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595272" y="3140968"/>
            <a:ext cx="1723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6U carrier board</a:t>
            </a:r>
            <a:endParaRPr lang="en-US" dirty="0"/>
          </a:p>
        </p:txBody>
      </p:sp>
      <p:sp>
        <p:nvSpPr>
          <p:cNvPr id="6" name="Segnaposto contenuto 3"/>
          <p:cNvSpPr>
            <a:spLocks noGrp="1"/>
          </p:cNvSpPr>
          <p:nvPr>
            <p:ph sz="half" idx="4294967295"/>
          </p:nvPr>
        </p:nvSpPr>
        <p:spPr>
          <a:xfrm>
            <a:off x="1187624" y="4437112"/>
            <a:ext cx="7056784" cy="212315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altLang="it-IT" dirty="0" smtClean="0"/>
              <a:t>One carrier prototype to be manufactured and  to be tested @ INFN Na</a:t>
            </a:r>
          </a:p>
          <a:p>
            <a:endParaRPr lang="en-GB" altLang="it-IT" dirty="0" smtClean="0"/>
          </a:p>
          <a:p>
            <a:endParaRPr lang="en-GB" altLang="it-IT" dirty="0"/>
          </a:p>
        </p:txBody>
      </p:sp>
    </p:spTree>
    <p:extLst>
      <p:ext uri="{BB962C8B-B14F-4D97-AF65-F5344CB8AC3E}">
        <p14:creationId xmlns:p14="http://schemas.microsoft.com/office/powerpoint/2010/main" val="136061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562074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Rack Layout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00" y="692696"/>
            <a:ext cx="2483296" cy="5433467"/>
          </a:xfrm>
        </p:spPr>
        <p:txBody>
          <a:bodyPr/>
          <a:lstStyle/>
          <a:p>
            <a:r>
              <a:rPr lang="en-GB" dirty="0" smtClean="0"/>
              <a:t>1 crate per wheel (16 sectors)</a:t>
            </a:r>
          </a:p>
          <a:p>
            <a:r>
              <a:rPr lang="en-GB" dirty="0"/>
              <a:t>2</a:t>
            </a:r>
            <a:r>
              <a:rPr lang="en-GB" dirty="0" smtClean="0"/>
              <a:t> patch panels</a:t>
            </a:r>
          </a:p>
          <a:p>
            <a:pPr lvl="1"/>
            <a:r>
              <a:rPr lang="en-GB" dirty="0" smtClean="0"/>
              <a:t>16 cables each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Belle2 Italia – Roma3, Dec. 22nd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11</a:t>
            </a:fld>
            <a:endParaRPr lang="en-US"/>
          </a:p>
        </p:txBody>
      </p:sp>
      <p:pic>
        <p:nvPicPr>
          <p:cNvPr id="2050" name="Picture 2" descr="C:\Users\Aloisio\Desktop\Roscilli_Anastasio\foto_2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6573" r="40141" b="8732"/>
          <a:stretch/>
        </p:blipFill>
        <p:spPr bwMode="auto">
          <a:xfrm>
            <a:off x="179512" y="836712"/>
            <a:ext cx="2511380" cy="580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loisio\Desktop\Roscilli_Anastasio\foto_1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3" r="24366"/>
          <a:stretch/>
        </p:blipFill>
        <p:spPr bwMode="auto">
          <a:xfrm>
            <a:off x="3635896" y="1556792"/>
            <a:ext cx="2859110" cy="376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ttore 2 6"/>
          <p:cNvCxnSpPr/>
          <p:nvPr/>
        </p:nvCxnSpPr>
        <p:spPr>
          <a:xfrm>
            <a:off x="3502709" y="1375952"/>
            <a:ext cx="1429331" cy="1206544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2735179" y="101755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US" sz="2000" dirty="0" smtClean="0"/>
              <a:t>Power supplies</a:t>
            </a:r>
          </a:p>
        </p:txBody>
      </p:sp>
      <p:cxnSp>
        <p:nvCxnSpPr>
          <p:cNvPr id="15" name="Connettore 2 14"/>
          <p:cNvCxnSpPr/>
          <p:nvPr/>
        </p:nvCxnSpPr>
        <p:spPr>
          <a:xfrm flipH="1">
            <a:off x="1763690" y="1375952"/>
            <a:ext cx="1694732" cy="277312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/>
          <p:cNvSpPr txBox="1"/>
          <p:nvPr/>
        </p:nvSpPr>
        <p:spPr>
          <a:xfrm>
            <a:off x="2721496" y="2857049"/>
            <a:ext cx="914400" cy="91440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US" sz="2000" dirty="0" smtClean="0"/>
              <a:t>Patch </a:t>
            </a:r>
          </a:p>
          <a:p>
            <a:r>
              <a:rPr lang="en-US" sz="2000" dirty="0" smtClean="0"/>
              <a:t>panels</a:t>
            </a:r>
          </a:p>
        </p:txBody>
      </p:sp>
      <p:cxnSp>
        <p:nvCxnSpPr>
          <p:cNvPr id="20" name="Connettore 2 19"/>
          <p:cNvCxnSpPr/>
          <p:nvPr/>
        </p:nvCxnSpPr>
        <p:spPr>
          <a:xfrm>
            <a:off x="3458422" y="3244174"/>
            <a:ext cx="1041570" cy="21443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 flipH="1">
            <a:off x="1979712" y="3322887"/>
            <a:ext cx="794398" cy="125824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9155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Patch Panel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Belle2 Italia – Roma3, Dec. 22nd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12</a:t>
            </a:fld>
            <a:endParaRPr lang="en-US"/>
          </a:p>
        </p:txBody>
      </p:sp>
      <p:pic>
        <p:nvPicPr>
          <p:cNvPr id="3074" name="Picture 2" descr="C:\Users\Aloisio\Desktop\Roscilli_Anastasio\2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5" t="29296" b="26949"/>
          <a:stretch/>
        </p:blipFill>
        <p:spPr bwMode="auto">
          <a:xfrm>
            <a:off x="415730" y="1883024"/>
            <a:ext cx="4135330" cy="158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loisio\Desktop\Roscilli_Anastasio\1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1" t="35285" r="4084" b="26009"/>
          <a:stretch/>
        </p:blipFill>
        <p:spPr bwMode="auto">
          <a:xfrm>
            <a:off x="4627689" y="1851460"/>
            <a:ext cx="4516311" cy="159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loisio\Desktop\Roscilli_Anastasio\3.t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9" t="37747" r="4648" b="32958"/>
          <a:stretch/>
        </p:blipFill>
        <p:spPr bwMode="auto">
          <a:xfrm>
            <a:off x="386406" y="4005064"/>
            <a:ext cx="4135330" cy="112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298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Plug-in Units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Belle2 Italia – Roma3, Dec. 22nd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13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6" t="12294" r="43677" b="4646"/>
          <a:stretch/>
        </p:blipFill>
        <p:spPr>
          <a:xfrm>
            <a:off x="3152036" y="1676420"/>
            <a:ext cx="1250130" cy="418521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2" t="6572" r="25189" b="7329"/>
          <a:stretch/>
        </p:blipFill>
        <p:spPr>
          <a:xfrm>
            <a:off x="443900" y="1638781"/>
            <a:ext cx="2471916" cy="422285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8" t="1023" r="29318" b="4733"/>
          <a:stretch/>
        </p:blipFill>
        <p:spPr>
          <a:xfrm>
            <a:off x="4660854" y="1676420"/>
            <a:ext cx="2513210" cy="412884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174064" y="1676421"/>
            <a:ext cx="1862432" cy="4056836"/>
          </a:xfrm>
        </p:spPr>
        <p:txBody>
          <a:bodyPr>
            <a:normAutofit/>
          </a:bodyPr>
          <a:lstStyle/>
          <a:p>
            <a:r>
              <a:rPr lang="en-GB" sz="2400" dirty="0" smtClean="0"/>
              <a:t>Fully shielded (shield not shown in order not hide internals) </a:t>
            </a:r>
          </a:p>
          <a:p>
            <a:endParaRPr lang="en-GB" sz="2400" dirty="0" smtClean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256882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uSOP</a:t>
            </a:r>
            <a:r>
              <a:rPr lang="en-US" dirty="0" smtClean="0"/>
              <a:t> @ BEAST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Belle2 Italia – Roma3, Dec. 22nd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4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olo 1"/>
          <p:cNvSpPr>
            <a:spLocks noGrp="1"/>
          </p:cNvSpPr>
          <p:nvPr>
            <p:ph type="title"/>
          </p:nvPr>
        </p:nvSpPr>
        <p:spPr>
          <a:xfrm>
            <a:off x="457200" y="313821"/>
            <a:ext cx="8229600" cy="1139825"/>
          </a:xfrm>
        </p:spPr>
        <p:txBody>
          <a:bodyPr/>
          <a:lstStyle/>
          <a:p>
            <a:r>
              <a:rPr lang="en-GB" altLang="it-IT" dirty="0" smtClean="0"/>
              <a:t>Goals of </a:t>
            </a:r>
            <a:r>
              <a:rPr lang="en-GB" altLang="it-IT" dirty="0" err="1" smtClean="0"/>
              <a:t>uSOP</a:t>
            </a:r>
            <a:r>
              <a:rPr lang="en-GB" altLang="it-IT" dirty="0" smtClean="0"/>
              <a:t> at BEAST</a:t>
            </a:r>
          </a:p>
        </p:txBody>
      </p:sp>
      <p:sp>
        <p:nvSpPr>
          <p:cNvPr id="5123" name="Segnaposto contenuto 3"/>
          <p:cNvSpPr>
            <a:spLocks noGrp="1"/>
          </p:cNvSpPr>
          <p:nvPr>
            <p:ph sz="half" idx="2"/>
          </p:nvPr>
        </p:nvSpPr>
        <p:spPr>
          <a:xfrm>
            <a:off x="5364089" y="1938673"/>
            <a:ext cx="3384376" cy="2483194"/>
          </a:xfrm>
        </p:spPr>
        <p:txBody>
          <a:bodyPr>
            <a:normAutofit fontScale="92500" lnSpcReduction="20000"/>
          </a:bodyPr>
          <a:lstStyle/>
          <a:p>
            <a:r>
              <a:rPr lang="en-GB" altLang="it-IT" dirty="0" smtClean="0"/>
              <a:t>6 boxes with 3 crystals each</a:t>
            </a:r>
          </a:p>
          <a:p>
            <a:r>
              <a:rPr lang="en-GB" altLang="it-IT" dirty="0" err="1" smtClean="0"/>
              <a:t>uSOP</a:t>
            </a:r>
            <a:r>
              <a:rPr lang="en-GB" altLang="it-IT" dirty="0" smtClean="0"/>
              <a:t> monitors humidity and temperature in each box </a:t>
            </a:r>
          </a:p>
          <a:p>
            <a:endParaRPr lang="en-GB" altLang="it-IT" dirty="0" smtClean="0"/>
          </a:p>
          <a:p>
            <a:endParaRPr lang="en-GB" altLang="it-IT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CBF0BA-7208-49F6-BCCC-34C3AF7CCB70}" type="slidenum">
              <a:rPr lang="en-GB" altLang="en-US" smtClean="0"/>
              <a:pPr>
                <a:defRPr/>
              </a:pPr>
              <a:t>15</a:t>
            </a:fld>
            <a:endParaRPr lang="en-GB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4896544" cy="365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59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614528"/>
            <a:ext cx="2094665" cy="139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Sensors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327240"/>
            <a:ext cx="4038600" cy="1279478"/>
          </a:xfrm>
        </p:spPr>
        <p:txBody>
          <a:bodyPr>
            <a:normAutofit fontScale="92500" lnSpcReduction="20000"/>
          </a:bodyPr>
          <a:lstStyle/>
          <a:p>
            <a:r>
              <a:rPr lang="it-IT" dirty="0" err="1" smtClean="0"/>
              <a:t>Same</a:t>
            </a:r>
            <a:r>
              <a:rPr lang="it-IT" dirty="0" smtClean="0"/>
              <a:t> </a:t>
            </a:r>
            <a:r>
              <a:rPr lang="it-IT" dirty="0" err="1" smtClean="0"/>
              <a:t>sensors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Belle2 ECL (and </a:t>
            </a:r>
            <a:r>
              <a:rPr lang="it-IT" dirty="0" err="1" smtClean="0"/>
              <a:t>same</a:t>
            </a:r>
            <a:r>
              <a:rPr lang="it-IT" dirty="0" smtClean="0"/>
              <a:t> </a:t>
            </a:r>
            <a:r>
              <a:rPr lang="it-IT" dirty="0" err="1" smtClean="0"/>
              <a:t>readout</a:t>
            </a:r>
            <a:r>
              <a:rPr lang="it-IT" dirty="0" smtClean="0"/>
              <a:t> </a:t>
            </a:r>
            <a:r>
              <a:rPr lang="it-IT" dirty="0" err="1" smtClean="0"/>
              <a:t>scheme</a:t>
            </a:r>
            <a:r>
              <a:rPr lang="it-IT" dirty="0" smtClean="0"/>
              <a:t>)</a:t>
            </a: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327241"/>
            <a:ext cx="4038600" cy="1170296"/>
          </a:xfrm>
        </p:spPr>
        <p:txBody>
          <a:bodyPr>
            <a:normAutofit fontScale="62500" lnSpcReduction="20000"/>
          </a:bodyPr>
          <a:lstStyle/>
          <a:p>
            <a:r>
              <a:rPr lang="it-IT" dirty="0" smtClean="0"/>
              <a:t>0.1°C </a:t>
            </a:r>
            <a:r>
              <a:rPr lang="it-IT" dirty="0" err="1" smtClean="0"/>
              <a:t>uncertainty</a:t>
            </a:r>
            <a:r>
              <a:rPr lang="it-IT" dirty="0" smtClean="0"/>
              <a:t> on temperature</a:t>
            </a:r>
          </a:p>
          <a:p>
            <a:r>
              <a:rPr lang="it-IT" dirty="0" smtClean="0"/>
              <a:t>3% </a:t>
            </a:r>
            <a:r>
              <a:rPr lang="it-IT" dirty="0" err="1" smtClean="0"/>
              <a:t>uncertainty</a:t>
            </a:r>
            <a:r>
              <a:rPr lang="it-IT" dirty="0" smtClean="0"/>
              <a:t> on relative </a:t>
            </a:r>
            <a:r>
              <a:rPr lang="it-IT" dirty="0" err="1" smtClean="0"/>
              <a:t>humidity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5D8088-D647-4FCE-99C1-7E2E0FA42D9B}" type="slidenum">
              <a:rPr lang="it-IT" altLang="en-US" smtClean="0"/>
              <a:pPr>
                <a:defRPr/>
              </a:pPr>
              <a:t>16</a:t>
            </a:fld>
            <a:endParaRPr lang="it-IT" alt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892550"/>
            <a:ext cx="42291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965541"/>
            <a:ext cx="4380931" cy="216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3224805"/>
            <a:ext cx="17478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457200" y="3004866"/>
            <a:ext cx="16039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 </a:t>
            </a:r>
            <a:r>
              <a:rPr lang="it-IT" dirty="0" err="1" smtClean="0"/>
              <a:t>Thermistor</a:t>
            </a:r>
            <a:endParaRPr lang="it-IT" dirty="0" smtClean="0"/>
          </a:p>
          <a:p>
            <a:r>
              <a:rPr lang="it-IT" dirty="0" smtClean="0"/>
              <a:t> </a:t>
            </a:r>
            <a:r>
              <a:rPr lang="it-IT" dirty="0" err="1"/>
              <a:t>Semitec</a:t>
            </a:r>
            <a:r>
              <a:rPr lang="it-IT" dirty="0"/>
              <a:t> </a:t>
            </a:r>
            <a:r>
              <a:rPr lang="it-IT" dirty="0" smtClean="0"/>
              <a:t>AT-2</a:t>
            </a:r>
          </a:p>
          <a:p>
            <a:r>
              <a:rPr lang="it-IT" dirty="0" smtClean="0"/>
              <a:t>10kohm</a:t>
            </a:r>
            <a:endParaRPr lang="it-IT" dirty="0"/>
          </a:p>
          <a:p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4826758" y="2775130"/>
            <a:ext cx="1757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RH probe</a:t>
            </a:r>
          </a:p>
          <a:p>
            <a:r>
              <a:rPr lang="it-IT" dirty="0" err="1" smtClean="0"/>
              <a:t>Vaisala</a:t>
            </a:r>
            <a:r>
              <a:rPr lang="it-IT" dirty="0" smtClean="0"/>
              <a:t> HMP60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1254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olo 7"/>
          <p:cNvSpPr>
            <a:spLocks noGrp="1"/>
          </p:cNvSpPr>
          <p:nvPr>
            <p:ph type="title"/>
          </p:nvPr>
        </p:nvSpPr>
        <p:spPr>
          <a:xfrm>
            <a:off x="457200" y="-15081"/>
            <a:ext cx="8229600" cy="1139825"/>
          </a:xfrm>
        </p:spPr>
        <p:txBody>
          <a:bodyPr/>
          <a:lstStyle/>
          <a:p>
            <a:r>
              <a:rPr lang="en-GB" altLang="it-IT" dirty="0" smtClean="0"/>
              <a:t>Sensor Installation</a:t>
            </a:r>
          </a:p>
        </p:txBody>
      </p:sp>
      <p:sp>
        <p:nvSpPr>
          <p:cNvPr id="6147" name="Segnaposto testo 8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endParaRPr lang="en-GB" altLang="it-IT" dirty="0" smtClean="0"/>
          </a:p>
        </p:txBody>
      </p:sp>
      <p:sp>
        <p:nvSpPr>
          <p:cNvPr id="10" name="Segnaposto contenuto 9"/>
          <p:cNvSpPr>
            <a:spLocks noGrp="1"/>
          </p:cNvSpPr>
          <p:nvPr>
            <p:ph sz="half" idx="2"/>
          </p:nvPr>
        </p:nvSpPr>
        <p:spPr>
          <a:xfrm>
            <a:off x="5335588" y="1196106"/>
            <a:ext cx="3519487" cy="5329238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GB" dirty="0" smtClean="0"/>
              <a:t>In each box, one thermistor per crystal (</a:t>
            </a:r>
            <a:r>
              <a:rPr lang="en-GB" dirty="0" err="1" smtClean="0"/>
              <a:t>Lyso</a:t>
            </a:r>
            <a:r>
              <a:rPr lang="en-GB" dirty="0" smtClean="0"/>
              <a:t>, pure </a:t>
            </a:r>
            <a:r>
              <a:rPr lang="en-GB" dirty="0" err="1" smtClean="0"/>
              <a:t>CsI</a:t>
            </a:r>
            <a:r>
              <a:rPr lang="en-GB" dirty="0" smtClean="0"/>
              <a:t>, </a:t>
            </a:r>
            <a:r>
              <a:rPr lang="en-GB" dirty="0" err="1" smtClean="0"/>
              <a:t>CsI</a:t>
            </a:r>
            <a:r>
              <a:rPr lang="en-GB" dirty="0" smtClean="0"/>
              <a:t>(Tl)) and a humidity probe </a:t>
            </a:r>
          </a:p>
          <a:p>
            <a:pPr>
              <a:defRPr/>
            </a:pPr>
            <a:r>
              <a:rPr lang="en-GB" dirty="0" smtClean="0"/>
              <a:t>Cable adapter </a:t>
            </a:r>
            <a:r>
              <a:rPr lang="en-GB" dirty="0" err="1" smtClean="0"/>
              <a:t>pcb</a:t>
            </a:r>
            <a:r>
              <a:rPr lang="en-GB" dirty="0" smtClean="0"/>
              <a:t> on the box side </a:t>
            </a:r>
          </a:p>
          <a:p>
            <a:pPr>
              <a:defRPr/>
            </a:pPr>
            <a:r>
              <a:rPr lang="en-GB" dirty="0" smtClean="0"/>
              <a:t>Sockets/plugs compatible with Belle2 ECL </a:t>
            </a:r>
          </a:p>
          <a:p>
            <a:pPr>
              <a:defRPr/>
            </a:pPr>
            <a:r>
              <a:rPr lang="en-GB" dirty="0" smtClean="0"/>
              <a:t>Each box read via a 16-wire shielded cable routed to DAQ room</a:t>
            </a:r>
            <a:endParaRPr lang="en-GB" dirty="0"/>
          </a:p>
        </p:txBody>
      </p:sp>
      <p:pic>
        <p:nvPicPr>
          <p:cNvPr id="6149" name="Picture 3" descr="C:\giordano\Copy\BelleII\Aug2015\images\17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03350"/>
            <a:ext cx="3943350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CasellaDiTesto 22"/>
          <p:cNvSpPr txBox="1">
            <a:spLocks noChangeArrowheads="1"/>
          </p:cNvSpPr>
          <p:nvPr/>
        </p:nvSpPr>
        <p:spPr bwMode="auto">
          <a:xfrm>
            <a:off x="404813" y="1920875"/>
            <a:ext cx="1404937" cy="369888"/>
          </a:xfrm>
          <a:prstGeom prst="rect">
            <a:avLst/>
          </a:prstGeom>
          <a:solidFill>
            <a:schemeClr val="bg1">
              <a:alpha val="6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it-IT" dirty="0" smtClean="0">
                <a:solidFill>
                  <a:srgbClr val="FF3300"/>
                </a:solidFill>
              </a:rPr>
              <a:t>Thermistors</a:t>
            </a:r>
            <a:endParaRPr lang="en-GB" altLang="it-IT" dirty="0">
              <a:solidFill>
                <a:srgbClr val="FF3300"/>
              </a:solidFill>
            </a:endParaRPr>
          </a:p>
        </p:txBody>
      </p:sp>
      <p:cxnSp>
        <p:nvCxnSpPr>
          <p:cNvPr id="24" name="Connettore 2 23"/>
          <p:cNvCxnSpPr/>
          <p:nvPr/>
        </p:nvCxnSpPr>
        <p:spPr>
          <a:xfrm>
            <a:off x="1355725" y="2290763"/>
            <a:ext cx="749300" cy="9048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>
            <a:off x="1355725" y="2290763"/>
            <a:ext cx="792163" cy="8763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/>
          <p:cNvCxnSpPr>
            <a:endCxn id="52" idx="1"/>
          </p:cNvCxnSpPr>
          <p:nvPr/>
        </p:nvCxnSpPr>
        <p:spPr>
          <a:xfrm>
            <a:off x="1355725" y="2276475"/>
            <a:ext cx="565150" cy="140811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/>
          <p:cNvCxnSpPr/>
          <p:nvPr/>
        </p:nvCxnSpPr>
        <p:spPr>
          <a:xfrm flipH="1">
            <a:off x="4156075" y="3946525"/>
            <a:ext cx="434975" cy="9207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5" name="CasellaDiTesto 22533"/>
          <p:cNvSpPr txBox="1">
            <a:spLocks noChangeArrowheads="1"/>
          </p:cNvSpPr>
          <p:nvPr/>
        </p:nvSpPr>
        <p:spPr bwMode="auto">
          <a:xfrm>
            <a:off x="4495800" y="3438525"/>
            <a:ext cx="9794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it-IT" dirty="0" smtClean="0"/>
              <a:t>Sensor </a:t>
            </a:r>
          </a:p>
          <a:p>
            <a:pPr eaLnBrk="1" hangingPunct="1"/>
            <a:r>
              <a:rPr lang="en-GB" altLang="it-IT" dirty="0" smtClean="0"/>
              <a:t>wiring</a:t>
            </a:r>
            <a:endParaRPr lang="en-GB" altLang="it-IT" dirty="0"/>
          </a:p>
        </p:txBody>
      </p:sp>
      <p:sp>
        <p:nvSpPr>
          <p:cNvPr id="48" name="Ovale 47"/>
          <p:cNvSpPr/>
          <p:nvPr/>
        </p:nvSpPr>
        <p:spPr>
          <a:xfrm>
            <a:off x="2147888" y="3101975"/>
            <a:ext cx="280987" cy="306388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49" name="Ovale 48"/>
          <p:cNvSpPr/>
          <p:nvPr/>
        </p:nvSpPr>
        <p:spPr>
          <a:xfrm>
            <a:off x="2105025" y="2105025"/>
            <a:ext cx="280988" cy="355600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52" name="Ovale 51"/>
          <p:cNvSpPr/>
          <p:nvPr/>
        </p:nvSpPr>
        <p:spPr>
          <a:xfrm>
            <a:off x="1879600" y="3640138"/>
            <a:ext cx="280988" cy="306387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6159" name="CasellaDiTesto 22544"/>
          <p:cNvSpPr txBox="1">
            <a:spLocks noChangeArrowheads="1"/>
          </p:cNvSpPr>
          <p:nvPr/>
        </p:nvSpPr>
        <p:spPr bwMode="auto">
          <a:xfrm>
            <a:off x="474663" y="1042988"/>
            <a:ext cx="22365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it-IT" dirty="0" smtClean="0"/>
              <a:t>Box hosting crystals</a:t>
            </a:r>
            <a:endParaRPr lang="en-GB" altLang="it-IT" dirty="0"/>
          </a:p>
        </p:txBody>
      </p:sp>
      <p:pic>
        <p:nvPicPr>
          <p:cNvPr id="6160" name="Picture 5" descr="C:\giordano\Copy\BelleII\Aug2015\images\17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25" y="4530725"/>
            <a:ext cx="2293938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" name="Connettore 2 40"/>
          <p:cNvCxnSpPr/>
          <p:nvPr/>
        </p:nvCxnSpPr>
        <p:spPr>
          <a:xfrm>
            <a:off x="4591050" y="4038600"/>
            <a:ext cx="0" cy="95885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62" name="Picture 3" descr="C:\giordano\Copy\BelleII\Aug2015\images\17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4530725"/>
            <a:ext cx="2293937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3" name="CasellaDiTesto 17"/>
          <p:cNvSpPr txBox="1">
            <a:spLocks noChangeArrowheads="1"/>
          </p:cNvSpPr>
          <p:nvPr/>
        </p:nvSpPr>
        <p:spPr bwMode="auto">
          <a:xfrm>
            <a:off x="346075" y="4548188"/>
            <a:ext cx="1146175" cy="646112"/>
          </a:xfrm>
          <a:prstGeom prst="rect">
            <a:avLst/>
          </a:prstGeom>
          <a:solidFill>
            <a:schemeClr val="bg1">
              <a:alpha val="7215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it-IT" dirty="0" smtClean="0">
                <a:solidFill>
                  <a:srgbClr val="FF3300"/>
                </a:solidFill>
              </a:rPr>
              <a:t>Humidity </a:t>
            </a:r>
          </a:p>
          <a:p>
            <a:pPr eaLnBrk="1" hangingPunct="1"/>
            <a:r>
              <a:rPr lang="en-GB" altLang="it-IT" dirty="0" smtClean="0">
                <a:solidFill>
                  <a:srgbClr val="FF3300"/>
                </a:solidFill>
              </a:rPr>
              <a:t>probe</a:t>
            </a:r>
            <a:endParaRPr lang="en-GB" altLang="it-IT" dirty="0">
              <a:solidFill>
                <a:srgbClr val="FF3300"/>
              </a:solidFill>
            </a:endParaRPr>
          </a:p>
        </p:txBody>
      </p:sp>
      <p:sp>
        <p:nvSpPr>
          <p:cNvPr id="22541" name="Ovale 22540"/>
          <p:cNvSpPr/>
          <p:nvPr/>
        </p:nvSpPr>
        <p:spPr>
          <a:xfrm>
            <a:off x="314325" y="5422900"/>
            <a:ext cx="474663" cy="504825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cxnSp>
        <p:nvCxnSpPr>
          <p:cNvPr id="19" name="Connettore 2 18"/>
          <p:cNvCxnSpPr/>
          <p:nvPr/>
        </p:nvCxnSpPr>
        <p:spPr>
          <a:xfrm flipH="1">
            <a:off x="677863" y="5194300"/>
            <a:ext cx="111125" cy="228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2 70"/>
          <p:cNvCxnSpPr>
            <a:endCxn id="74" idx="3"/>
          </p:cNvCxnSpPr>
          <p:nvPr/>
        </p:nvCxnSpPr>
        <p:spPr>
          <a:xfrm flipV="1">
            <a:off x="733425" y="3875088"/>
            <a:ext cx="373063" cy="6731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e 73"/>
          <p:cNvSpPr/>
          <p:nvPr/>
        </p:nvSpPr>
        <p:spPr>
          <a:xfrm>
            <a:off x="1036638" y="3592513"/>
            <a:ext cx="474662" cy="331787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6168" name="CasellaDiTesto 79"/>
          <p:cNvSpPr txBox="1">
            <a:spLocks noChangeArrowheads="1"/>
          </p:cNvSpPr>
          <p:nvPr/>
        </p:nvSpPr>
        <p:spPr bwMode="auto">
          <a:xfrm>
            <a:off x="1611313" y="591185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it-IT" dirty="0" smtClean="0">
                <a:solidFill>
                  <a:srgbClr val="0000FF"/>
                </a:solidFill>
              </a:rPr>
              <a:t>Close-up</a:t>
            </a:r>
            <a:endParaRPr lang="en-GB" altLang="it-IT" dirty="0">
              <a:solidFill>
                <a:srgbClr val="0000FF"/>
              </a:solidFill>
            </a:endParaRPr>
          </a:p>
        </p:txBody>
      </p:sp>
      <p:cxnSp>
        <p:nvCxnSpPr>
          <p:cNvPr id="42" name="Connettore 2 41"/>
          <p:cNvCxnSpPr/>
          <p:nvPr/>
        </p:nvCxnSpPr>
        <p:spPr>
          <a:xfrm flipH="1">
            <a:off x="4156075" y="4211638"/>
            <a:ext cx="1319213" cy="14636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Segnaposto numero diapositiva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0F3217-558C-450C-A926-FEC8115F0AD4}" type="slidenum">
              <a:rPr lang="en-GB" altLang="en-US" smtClean="0"/>
              <a:pPr>
                <a:defRPr/>
              </a:pPr>
              <a:t>17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1905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8178800" y="3009900"/>
            <a:ext cx="376555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 smtClean="0">
                <a:latin typeface="Arial" charset="0"/>
              </a:rPr>
              <a:t>Cable Adapter (passive):</a:t>
            </a:r>
          </a:p>
          <a:p>
            <a:pPr marL="285750" indent="-285750">
              <a:buFontTx/>
              <a:buChar char="-"/>
              <a:defRPr/>
            </a:pPr>
            <a:r>
              <a:rPr lang="en-GB" dirty="0" smtClean="0">
                <a:latin typeface="Arial" charset="0"/>
              </a:rPr>
              <a:t>Selects grounding scheme</a:t>
            </a:r>
          </a:p>
          <a:p>
            <a:pPr marL="285750" indent="-285750">
              <a:buFontTx/>
              <a:buChar char="-"/>
              <a:defRPr/>
            </a:pPr>
            <a:r>
              <a:rPr lang="en-GB" dirty="0" smtClean="0">
                <a:latin typeface="Arial" charset="0"/>
              </a:rPr>
              <a:t>Filters the power to the VAISALA Rh probe</a:t>
            </a:r>
          </a:p>
          <a:p>
            <a:pPr marL="285750" indent="-285750">
              <a:buFontTx/>
              <a:buChar char="-"/>
              <a:defRPr/>
            </a:pPr>
            <a:r>
              <a:rPr lang="en-GB" dirty="0" smtClean="0">
                <a:latin typeface="Arial" charset="0"/>
              </a:rPr>
              <a:t>Sets 2, 3 or 4 wire (Kelvin) read-out</a:t>
            </a:r>
            <a:endParaRPr lang="en-GB" dirty="0">
              <a:latin typeface="Arial" charset="0"/>
            </a:endParaRPr>
          </a:p>
        </p:txBody>
      </p:sp>
      <p:pic>
        <p:nvPicPr>
          <p:cNvPr id="7172" name="Picture 3" descr="C:\Users\Aloisio\Desktop\uSOP4Belle2GM\Photos\uSOPvC\P10302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5" r="31126" b="11826"/>
          <a:stretch>
            <a:fillRect/>
          </a:stretch>
        </p:blipFill>
        <p:spPr bwMode="auto">
          <a:xfrm>
            <a:off x="3011488" y="1504950"/>
            <a:ext cx="1468437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>
            <a:stCxn id="7174" idx="3"/>
          </p:cNvCxnSpPr>
          <p:nvPr/>
        </p:nvCxnSpPr>
        <p:spPr>
          <a:xfrm>
            <a:off x="2336800" y="1457325"/>
            <a:ext cx="674688" cy="436563"/>
          </a:xfrm>
          <a:prstGeom prst="straightConnector1">
            <a:avLst/>
          </a:prstGeom>
          <a:ln w="412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4" name="TextBox 15"/>
          <p:cNvSpPr txBox="1">
            <a:spLocks noChangeArrowheads="1"/>
          </p:cNvSpPr>
          <p:nvPr/>
        </p:nvSpPr>
        <p:spPr bwMode="auto">
          <a:xfrm>
            <a:off x="550863" y="995363"/>
            <a:ext cx="17859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it-IT" dirty="0" smtClean="0"/>
              <a:t>T-RH Controller</a:t>
            </a:r>
          </a:p>
          <a:p>
            <a:pPr eaLnBrk="1" hangingPunct="1"/>
            <a:r>
              <a:rPr lang="en-GB" altLang="it-IT" dirty="0" smtClean="0"/>
              <a:t>Adapter card</a:t>
            </a:r>
          </a:p>
          <a:p>
            <a:pPr eaLnBrk="1" hangingPunct="1"/>
            <a:r>
              <a:rPr lang="en-GB" altLang="it-IT" dirty="0" smtClean="0"/>
              <a:t>(LTC2983)</a:t>
            </a:r>
            <a:endParaRPr lang="en-GB" altLang="it-IT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7188200" y="4922838"/>
            <a:ext cx="560388" cy="90487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6" name="Picture 3" descr="C:\Users\Aloisio\Desktop\uSOP4Belle2GM\Photos\uSOPvC\P10302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5" r="31126" b="11826"/>
          <a:stretch>
            <a:fillRect/>
          </a:stretch>
        </p:blipFill>
        <p:spPr bwMode="auto">
          <a:xfrm>
            <a:off x="3087688" y="4330700"/>
            <a:ext cx="1470025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3" descr="C:\Users\Aloisio\Desktop\uSOP4Belle2GM\Photos\uSOPvC\P10302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8350" r="15456"/>
          <a:stretch>
            <a:fillRect/>
          </a:stretch>
        </p:blipFill>
        <p:spPr bwMode="auto">
          <a:xfrm>
            <a:off x="85725" y="2584450"/>
            <a:ext cx="2600325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V="1">
            <a:off x="2522538" y="2346325"/>
            <a:ext cx="601662" cy="549275"/>
          </a:xfrm>
          <a:prstGeom prst="straightConnector1">
            <a:avLst/>
          </a:prstGeom>
          <a:ln w="41275">
            <a:solidFill>
              <a:srgbClr val="FFC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12"/>
          <p:cNvCxnSpPr/>
          <p:nvPr/>
        </p:nvCxnSpPr>
        <p:spPr>
          <a:xfrm>
            <a:off x="2522538" y="3106738"/>
            <a:ext cx="754062" cy="1970087"/>
          </a:xfrm>
          <a:prstGeom prst="straightConnector1">
            <a:avLst/>
          </a:prstGeom>
          <a:ln w="41275">
            <a:solidFill>
              <a:srgbClr val="FFC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0" name="TextBox 15"/>
          <p:cNvSpPr txBox="1">
            <a:spLocks noChangeArrowheads="1"/>
          </p:cNvSpPr>
          <p:nvPr/>
        </p:nvSpPr>
        <p:spPr bwMode="auto">
          <a:xfrm>
            <a:off x="85725" y="2101850"/>
            <a:ext cx="1787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it-IT" sz="2400" dirty="0" err="1" smtClean="0"/>
              <a:t>uSOP</a:t>
            </a:r>
            <a:r>
              <a:rPr lang="en-GB" altLang="it-IT" sz="2400" dirty="0" smtClean="0"/>
              <a:t> </a:t>
            </a:r>
            <a:endParaRPr lang="en-GB" altLang="it-IT" sz="2400" dirty="0"/>
          </a:p>
        </p:txBody>
      </p:sp>
      <p:sp>
        <p:nvSpPr>
          <p:cNvPr id="7181" name="TextBox 15"/>
          <p:cNvSpPr txBox="1">
            <a:spLocks noChangeArrowheads="1"/>
          </p:cNvSpPr>
          <p:nvPr/>
        </p:nvSpPr>
        <p:spPr bwMode="auto">
          <a:xfrm>
            <a:off x="4725988" y="1009650"/>
            <a:ext cx="22034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it-IT" dirty="0" smtClean="0"/>
              <a:t>40m 16-wire </a:t>
            </a:r>
          </a:p>
          <a:p>
            <a:pPr eaLnBrk="1" hangingPunct="1"/>
            <a:r>
              <a:rPr lang="en-GB" altLang="it-IT" dirty="0" smtClean="0"/>
              <a:t>cables</a:t>
            </a:r>
            <a:endParaRPr lang="en-GB" altLang="it-IT" dirty="0"/>
          </a:p>
        </p:txBody>
      </p:sp>
      <p:cxnSp>
        <p:nvCxnSpPr>
          <p:cNvPr id="44" name="Connettore 1 43"/>
          <p:cNvCxnSpPr/>
          <p:nvPr/>
        </p:nvCxnSpPr>
        <p:spPr>
          <a:xfrm>
            <a:off x="4572000" y="914797"/>
            <a:ext cx="0" cy="5970587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3" name="CasellaDiTesto 48"/>
          <p:cNvSpPr txBox="1">
            <a:spLocks noChangeArrowheads="1"/>
          </p:cNvSpPr>
          <p:nvPr/>
        </p:nvSpPr>
        <p:spPr bwMode="auto">
          <a:xfrm>
            <a:off x="3206750" y="936625"/>
            <a:ext cx="1273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it-IT" dirty="0" smtClean="0"/>
              <a:t>DAQ room</a:t>
            </a:r>
            <a:endParaRPr lang="en-GB" altLang="it-IT" dirty="0"/>
          </a:p>
        </p:txBody>
      </p:sp>
      <p:sp>
        <p:nvSpPr>
          <p:cNvPr id="7184" name="CasellaDiTesto 49"/>
          <p:cNvSpPr txBox="1">
            <a:spLocks noChangeArrowheads="1"/>
          </p:cNvSpPr>
          <p:nvPr/>
        </p:nvSpPr>
        <p:spPr bwMode="auto">
          <a:xfrm>
            <a:off x="133350" y="4497388"/>
            <a:ext cx="2540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it-IT" dirty="0" smtClean="0"/>
              <a:t>Each </a:t>
            </a:r>
            <a:r>
              <a:rPr lang="en-GB" altLang="it-IT" dirty="0" err="1" smtClean="0"/>
              <a:t>uSOP</a:t>
            </a:r>
            <a:r>
              <a:rPr lang="en-GB" altLang="it-IT" dirty="0" smtClean="0"/>
              <a:t> reads three boxes</a:t>
            </a:r>
            <a:endParaRPr lang="en-GB" altLang="it-IT" dirty="0"/>
          </a:p>
        </p:txBody>
      </p:sp>
      <p:pic>
        <p:nvPicPr>
          <p:cNvPr id="7185" name="Picture 2" descr="C:\giordano\Copy\BelleII\Aug2015\images\17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" t="15103" r="17062" b="5820"/>
          <a:stretch>
            <a:fillRect/>
          </a:stretch>
        </p:blipFill>
        <p:spPr bwMode="auto">
          <a:xfrm>
            <a:off x="4725988" y="2166938"/>
            <a:ext cx="4281487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6" name="CasellaDiTesto 24"/>
          <p:cNvSpPr txBox="1">
            <a:spLocks noChangeArrowheads="1"/>
          </p:cNvSpPr>
          <p:nvPr/>
        </p:nvSpPr>
        <p:spPr bwMode="auto">
          <a:xfrm>
            <a:off x="7880350" y="3327400"/>
            <a:ext cx="1127125" cy="3698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it-IT" b="1" dirty="0" smtClean="0">
                <a:solidFill>
                  <a:srgbClr val="FFC000"/>
                </a:solidFill>
              </a:rPr>
              <a:t>Box #6</a:t>
            </a:r>
            <a:endParaRPr lang="en-GB" altLang="it-IT" b="1" dirty="0">
              <a:solidFill>
                <a:srgbClr val="FFC000"/>
              </a:solidFill>
            </a:endParaRPr>
          </a:p>
        </p:txBody>
      </p:sp>
      <p:sp>
        <p:nvSpPr>
          <p:cNvPr id="7187" name="CasellaDiTesto 51"/>
          <p:cNvSpPr txBox="1">
            <a:spLocks noChangeArrowheads="1"/>
          </p:cNvSpPr>
          <p:nvPr/>
        </p:nvSpPr>
        <p:spPr bwMode="auto">
          <a:xfrm>
            <a:off x="6867525" y="1982788"/>
            <a:ext cx="1125538" cy="3683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it-IT" b="1" dirty="0" smtClean="0">
                <a:solidFill>
                  <a:srgbClr val="FFC000"/>
                </a:solidFill>
              </a:rPr>
              <a:t>Box #5</a:t>
            </a:r>
            <a:endParaRPr lang="en-GB" altLang="it-IT" b="1" dirty="0">
              <a:solidFill>
                <a:srgbClr val="FFC000"/>
              </a:solidFill>
            </a:endParaRPr>
          </a:p>
        </p:txBody>
      </p:sp>
      <p:sp>
        <p:nvSpPr>
          <p:cNvPr id="7188" name="CasellaDiTesto 52"/>
          <p:cNvSpPr txBox="1">
            <a:spLocks noChangeArrowheads="1"/>
          </p:cNvSpPr>
          <p:nvPr/>
        </p:nvSpPr>
        <p:spPr bwMode="auto">
          <a:xfrm>
            <a:off x="5532438" y="4302125"/>
            <a:ext cx="1020762" cy="3698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it-IT" b="1" dirty="0" smtClean="0">
                <a:solidFill>
                  <a:srgbClr val="FFC000"/>
                </a:solidFill>
              </a:rPr>
              <a:t>Box #4</a:t>
            </a:r>
            <a:endParaRPr lang="en-GB" altLang="it-IT" b="1" dirty="0">
              <a:solidFill>
                <a:srgbClr val="FFC000"/>
              </a:solidFill>
            </a:endParaRPr>
          </a:p>
        </p:txBody>
      </p:sp>
      <p:cxnSp>
        <p:nvCxnSpPr>
          <p:cNvPr id="55" name="Straight Arrow Connector 12"/>
          <p:cNvCxnSpPr/>
          <p:nvPr/>
        </p:nvCxnSpPr>
        <p:spPr>
          <a:xfrm flipV="1">
            <a:off x="4446588" y="3784600"/>
            <a:ext cx="1238250" cy="1228725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12"/>
          <p:cNvCxnSpPr/>
          <p:nvPr/>
        </p:nvCxnSpPr>
        <p:spPr>
          <a:xfrm>
            <a:off x="4446588" y="1982788"/>
            <a:ext cx="2106612" cy="625475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12"/>
          <p:cNvCxnSpPr/>
          <p:nvPr/>
        </p:nvCxnSpPr>
        <p:spPr>
          <a:xfrm>
            <a:off x="4446588" y="2620963"/>
            <a:ext cx="3546475" cy="1347787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14"/>
          <p:cNvCxnSpPr/>
          <p:nvPr/>
        </p:nvCxnSpPr>
        <p:spPr>
          <a:xfrm>
            <a:off x="5278438" y="1555750"/>
            <a:ext cx="496887" cy="676275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Ovale 77"/>
          <p:cNvSpPr/>
          <p:nvPr/>
        </p:nvSpPr>
        <p:spPr>
          <a:xfrm>
            <a:off x="5684838" y="2278063"/>
            <a:ext cx="228600" cy="288925"/>
          </a:xfrm>
          <a:prstGeom prst="ellipse">
            <a:avLst/>
          </a:prstGeom>
          <a:noFill/>
          <a:ln w="254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79" name="Ovale 78"/>
          <p:cNvSpPr/>
          <p:nvPr/>
        </p:nvSpPr>
        <p:spPr>
          <a:xfrm>
            <a:off x="5145088" y="4044950"/>
            <a:ext cx="228600" cy="290513"/>
          </a:xfrm>
          <a:prstGeom prst="ellipse">
            <a:avLst/>
          </a:prstGeom>
          <a:noFill/>
          <a:ln w="254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80" name="Ovale 79"/>
          <p:cNvSpPr/>
          <p:nvPr/>
        </p:nvSpPr>
        <p:spPr>
          <a:xfrm>
            <a:off x="5756275" y="3038475"/>
            <a:ext cx="228600" cy="290513"/>
          </a:xfrm>
          <a:prstGeom prst="ellipse">
            <a:avLst/>
          </a:prstGeom>
          <a:noFill/>
          <a:ln w="254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cxnSp>
        <p:nvCxnSpPr>
          <p:cNvPr id="81" name="Straight Arrow Connector 14"/>
          <p:cNvCxnSpPr/>
          <p:nvPr/>
        </p:nvCxnSpPr>
        <p:spPr>
          <a:xfrm flipH="1">
            <a:off x="5238750" y="1555750"/>
            <a:ext cx="39688" cy="2487613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14"/>
          <p:cNvCxnSpPr/>
          <p:nvPr/>
        </p:nvCxnSpPr>
        <p:spPr>
          <a:xfrm>
            <a:off x="5278438" y="1638300"/>
            <a:ext cx="477837" cy="1477963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98" name="CasellaDiTesto 92"/>
          <p:cNvSpPr txBox="1">
            <a:spLocks noChangeArrowheads="1"/>
          </p:cNvSpPr>
          <p:nvPr/>
        </p:nvSpPr>
        <p:spPr bwMode="auto">
          <a:xfrm>
            <a:off x="6296025" y="627063"/>
            <a:ext cx="25415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it-IT" dirty="0" smtClean="0"/>
              <a:t>Interaction Region (backward)</a:t>
            </a:r>
            <a:endParaRPr lang="en-GB" altLang="it-IT" dirty="0"/>
          </a:p>
        </p:txBody>
      </p:sp>
      <p:sp>
        <p:nvSpPr>
          <p:cNvPr id="26645" name="Segnaposto numero diapositiva 266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6AD931-8C8B-4690-BC94-AF99A32A1D02}" type="slidenum">
              <a:rPr lang="en-GB" altLang="en-US" smtClean="0"/>
              <a:pPr>
                <a:defRPr/>
              </a:pPr>
              <a:t>18</a:t>
            </a:fld>
            <a:endParaRPr lang="en-GB" altLang="en-US" dirty="0"/>
          </a:p>
        </p:txBody>
      </p:sp>
      <p:sp>
        <p:nvSpPr>
          <p:cNvPr id="7200" name="CasellaDiTesto 26645"/>
          <p:cNvSpPr txBox="1">
            <a:spLocks noChangeArrowheads="1"/>
          </p:cNvSpPr>
          <p:nvPr/>
        </p:nvSpPr>
        <p:spPr bwMode="auto">
          <a:xfrm>
            <a:off x="2809875" y="3748088"/>
            <a:ext cx="557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it-IT" dirty="0" smtClean="0"/>
              <a:t>SPI</a:t>
            </a:r>
            <a:endParaRPr lang="en-GB" altLang="it-IT" dirty="0"/>
          </a:p>
        </p:txBody>
      </p:sp>
      <p:sp>
        <p:nvSpPr>
          <p:cNvPr id="7201" name="CasellaDiTesto 95"/>
          <p:cNvSpPr txBox="1">
            <a:spLocks noChangeArrowheads="1"/>
          </p:cNvSpPr>
          <p:nvPr/>
        </p:nvSpPr>
        <p:spPr bwMode="auto">
          <a:xfrm>
            <a:off x="2435225" y="2228850"/>
            <a:ext cx="557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it-IT" dirty="0" smtClean="0"/>
              <a:t>SPI</a:t>
            </a:r>
            <a:endParaRPr lang="en-GB" altLang="it-IT" dirty="0"/>
          </a:p>
        </p:txBody>
      </p:sp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en-GB" altLang="it-IT" dirty="0" smtClean="0"/>
              <a:t>T/RH read-out</a:t>
            </a:r>
          </a:p>
        </p:txBody>
      </p:sp>
    </p:spTree>
    <p:extLst>
      <p:ext uri="{BB962C8B-B14F-4D97-AF65-F5344CB8AC3E}">
        <p14:creationId xmlns:p14="http://schemas.microsoft.com/office/powerpoint/2010/main" val="20572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dirty="0" smtClean="0"/>
              <a:t>In the DAQ Room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311150" y="1119188"/>
            <a:ext cx="2677710" cy="453072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GB" dirty="0" smtClean="0"/>
              <a:t>Hosts 3 </a:t>
            </a:r>
            <a:r>
              <a:rPr lang="en-GB" dirty="0" err="1" smtClean="0"/>
              <a:t>uSOP</a:t>
            </a:r>
            <a:r>
              <a:rPr lang="en-GB" dirty="0" smtClean="0"/>
              <a:t> systems</a:t>
            </a:r>
          </a:p>
          <a:p>
            <a:pPr>
              <a:defRPr/>
            </a:pPr>
            <a:r>
              <a:rPr lang="en-GB" dirty="0" smtClean="0"/>
              <a:t>2 </a:t>
            </a:r>
            <a:r>
              <a:rPr lang="en-GB" dirty="0" err="1" smtClean="0"/>
              <a:t>uSOPs</a:t>
            </a:r>
            <a:r>
              <a:rPr lang="en-GB" dirty="0" smtClean="0"/>
              <a:t> read 6 boxes</a:t>
            </a:r>
          </a:p>
          <a:p>
            <a:pPr>
              <a:defRPr/>
            </a:pPr>
            <a:r>
              <a:rPr lang="en-GB" dirty="0" smtClean="0"/>
              <a:t>1 </a:t>
            </a:r>
            <a:r>
              <a:rPr lang="en-GB" dirty="0" err="1" smtClean="0"/>
              <a:t>uSOP</a:t>
            </a:r>
            <a:r>
              <a:rPr lang="en-GB" dirty="0" smtClean="0"/>
              <a:t> for FPGA readout</a:t>
            </a:r>
          </a:p>
          <a:p>
            <a:pPr>
              <a:defRPr/>
            </a:pPr>
            <a:r>
              <a:rPr lang="en-GB" dirty="0" smtClean="0"/>
              <a:t>Each </a:t>
            </a:r>
            <a:r>
              <a:rPr lang="en-GB" dirty="0" err="1" smtClean="0"/>
              <a:t>uSOP</a:t>
            </a:r>
            <a:r>
              <a:rPr lang="en-GB" dirty="0" smtClean="0"/>
              <a:t> has a dedicated </a:t>
            </a:r>
            <a:r>
              <a:rPr lang="en-GB" dirty="0" err="1" smtClean="0"/>
              <a:t>ethernet</a:t>
            </a:r>
            <a:r>
              <a:rPr lang="en-GB" dirty="0" smtClean="0"/>
              <a:t> connection for remote power-on/off</a:t>
            </a:r>
            <a:endParaRPr lang="en-GB" dirty="0"/>
          </a:p>
        </p:txBody>
      </p:sp>
      <p:pic>
        <p:nvPicPr>
          <p:cNvPr id="8198" name="Picture 3" descr="C:\giordano\Copy\BelleII\Beast\uSOPatBEAST\minicrate_Usop\P10304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5" b="3783"/>
          <a:stretch>
            <a:fillRect/>
          </a:stretch>
        </p:blipFill>
        <p:spPr bwMode="auto">
          <a:xfrm>
            <a:off x="4591050" y="1338263"/>
            <a:ext cx="2185988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arrotondato 7"/>
          <p:cNvSpPr/>
          <p:nvPr/>
        </p:nvSpPr>
        <p:spPr>
          <a:xfrm>
            <a:off x="4591050" y="1495425"/>
            <a:ext cx="2185988" cy="1228725"/>
          </a:xfrm>
          <a:prstGeom prst="roundRect">
            <a:avLst/>
          </a:prstGeom>
          <a:noFill/>
          <a:ln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4591050" y="2724150"/>
            <a:ext cx="2185988" cy="615950"/>
          </a:xfrm>
          <a:prstGeom prst="roundRect">
            <a:avLst/>
          </a:prstGeom>
          <a:noFill/>
          <a:ln>
            <a:solidFill>
              <a:srgbClr val="FF5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8203" name="CasellaDiTesto 16"/>
          <p:cNvSpPr txBox="1">
            <a:spLocks noChangeArrowheads="1"/>
          </p:cNvSpPr>
          <p:nvPr/>
        </p:nvSpPr>
        <p:spPr bwMode="auto">
          <a:xfrm>
            <a:off x="4745038" y="4845050"/>
            <a:ext cx="18780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it-IT" sz="2200" dirty="0" smtClean="0"/>
              <a:t>Power supply</a:t>
            </a:r>
            <a:endParaRPr lang="en-GB" altLang="it-IT" sz="2200" dirty="0"/>
          </a:p>
        </p:txBody>
      </p:sp>
      <p:cxnSp>
        <p:nvCxnSpPr>
          <p:cNvPr id="21" name="Connettore 2 20"/>
          <p:cNvCxnSpPr>
            <a:stCxn id="8203" idx="0"/>
          </p:cNvCxnSpPr>
          <p:nvPr/>
        </p:nvCxnSpPr>
        <p:spPr>
          <a:xfrm flipV="1">
            <a:off x="5683250" y="4479925"/>
            <a:ext cx="0" cy="365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7" name="Segnaposto numero diapositiva 2355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7CF20E-5C7B-4E2F-9D20-EB3060483184}" type="slidenum">
              <a:rPr lang="en-GB" altLang="en-US" smtClean="0"/>
              <a:pPr>
                <a:defRPr/>
              </a:pPr>
              <a:t>19</a:t>
            </a:fld>
            <a:endParaRPr lang="en-GB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11"/>
          <a:stretch/>
        </p:blipFill>
        <p:spPr bwMode="auto">
          <a:xfrm>
            <a:off x="7028021" y="652463"/>
            <a:ext cx="1941536" cy="471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ccia curva 1"/>
          <p:cNvSpPr/>
          <p:nvPr/>
        </p:nvSpPr>
        <p:spPr>
          <a:xfrm rot="5400000">
            <a:off x="6845154" y="3107679"/>
            <a:ext cx="591233" cy="72746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591050" y="968931"/>
            <a:ext cx="1796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uSOP</a:t>
            </a:r>
            <a:r>
              <a:rPr lang="it-IT" dirty="0" smtClean="0"/>
              <a:t> </a:t>
            </a:r>
            <a:r>
              <a:rPr lang="it-IT" dirty="0" err="1" smtClean="0"/>
              <a:t>minicrate</a:t>
            </a:r>
            <a:endParaRPr lang="it-IT" dirty="0" smtClean="0"/>
          </a:p>
        </p:txBody>
      </p:sp>
      <p:sp>
        <p:nvSpPr>
          <p:cNvPr id="6" name="Rettangolo 5"/>
          <p:cNvSpPr/>
          <p:nvPr/>
        </p:nvSpPr>
        <p:spPr>
          <a:xfrm>
            <a:off x="7246961" y="3767026"/>
            <a:ext cx="1610436" cy="741089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/>
          <p:cNvSpPr txBox="1"/>
          <p:nvPr/>
        </p:nvSpPr>
        <p:spPr>
          <a:xfrm>
            <a:off x="7140770" y="283203"/>
            <a:ext cx="1591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BEAST </a:t>
            </a:r>
            <a:r>
              <a:rPr lang="it-IT" dirty="0" err="1" smtClean="0"/>
              <a:t>Rack</a:t>
            </a:r>
            <a:r>
              <a:rPr lang="it-IT" dirty="0" smtClean="0"/>
              <a:t> </a:t>
            </a:r>
          </a:p>
        </p:txBody>
      </p:sp>
      <p:cxnSp>
        <p:nvCxnSpPr>
          <p:cNvPr id="26" name="Straight Arrow Connector 12"/>
          <p:cNvCxnSpPr/>
          <p:nvPr/>
        </p:nvCxnSpPr>
        <p:spPr>
          <a:xfrm flipH="1">
            <a:off x="4012442" y="1819015"/>
            <a:ext cx="887164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12"/>
          <p:cNvCxnSpPr/>
          <p:nvPr/>
        </p:nvCxnSpPr>
        <p:spPr>
          <a:xfrm flipH="1">
            <a:off x="4012442" y="2421791"/>
            <a:ext cx="887164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>
          <a:xfrm flipH="1">
            <a:off x="4230807" y="1637732"/>
            <a:ext cx="163773" cy="313898"/>
          </a:xfrm>
          <a:prstGeom prst="line">
            <a:avLst/>
          </a:prstGeom>
          <a:ln w="349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/>
          <p:cNvCxnSpPr/>
          <p:nvPr/>
        </p:nvCxnSpPr>
        <p:spPr>
          <a:xfrm flipH="1">
            <a:off x="4253583" y="2264842"/>
            <a:ext cx="163773" cy="313898"/>
          </a:xfrm>
          <a:prstGeom prst="line">
            <a:avLst/>
          </a:prstGeom>
          <a:ln w="349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3178964" y="1338263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3 </a:t>
            </a:r>
            <a:r>
              <a:rPr lang="it-IT" dirty="0" err="1" smtClean="0"/>
              <a:t>cables</a:t>
            </a:r>
            <a:r>
              <a:rPr lang="it-IT" dirty="0" smtClean="0"/>
              <a:t> </a:t>
            </a:r>
          </a:p>
          <a:p>
            <a:r>
              <a:rPr lang="it-IT" dirty="0" smtClean="0"/>
              <a:t>from IP</a:t>
            </a:r>
            <a:endParaRPr lang="it-IT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3165316" y="201189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3 </a:t>
            </a:r>
            <a:r>
              <a:rPr lang="it-IT" dirty="0" err="1" smtClean="0"/>
              <a:t>cables</a:t>
            </a:r>
            <a:r>
              <a:rPr lang="it-IT" dirty="0" smtClean="0"/>
              <a:t> </a:t>
            </a:r>
          </a:p>
          <a:p>
            <a:r>
              <a:rPr lang="it-IT" dirty="0" smtClean="0"/>
              <a:t>from IP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3952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uSOP</a:t>
            </a:r>
            <a:r>
              <a:rPr lang="en-US" dirty="0" smtClean="0"/>
              <a:t> platform</a:t>
            </a:r>
          </a:p>
          <a:p>
            <a:r>
              <a:rPr lang="en-US" dirty="0" smtClean="0"/>
              <a:t>ECL: System Integration and Mechanics</a:t>
            </a:r>
          </a:p>
          <a:p>
            <a:r>
              <a:rPr lang="en-US" dirty="0" smtClean="0"/>
              <a:t>Installation at BEAST2</a:t>
            </a:r>
          </a:p>
          <a:p>
            <a:r>
              <a:rPr lang="en-US" dirty="0" smtClean="0"/>
              <a:t>Plans (and issues…) for 2016</a:t>
            </a:r>
          </a:p>
          <a:p>
            <a:r>
              <a:rPr lang="en-US" dirty="0" smtClean="0"/>
              <a:t>Conclusions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Belle2 Italia – Roma3, Dec. 22nd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7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556" y="407988"/>
            <a:ext cx="12096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dirty="0" smtClean="0"/>
              <a:t>EPICS Process Variables</a:t>
            </a:r>
          </a:p>
        </p:txBody>
      </p:sp>
      <p:sp>
        <p:nvSpPr>
          <p:cNvPr id="10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553329"/>
            <a:ext cx="3247901" cy="1709614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GB" dirty="0" smtClean="0"/>
              <a:t>Each </a:t>
            </a:r>
            <a:r>
              <a:rPr lang="en-GB" dirty="0" err="1" smtClean="0"/>
              <a:t>uSOP</a:t>
            </a:r>
            <a:r>
              <a:rPr lang="en-GB" dirty="0" smtClean="0"/>
              <a:t> outputs PVs for relative humidity, crystal temperatures and corresponding dew points</a:t>
            </a:r>
            <a:endParaRPr lang="en-GB" dirty="0"/>
          </a:p>
        </p:txBody>
      </p:sp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32695E-B430-4FF8-92C9-AC8EF5514A45}" type="slidenum">
              <a:rPr lang="en-GB" altLang="en-US" smtClean="0"/>
              <a:pPr>
                <a:defRPr/>
              </a:pPr>
              <a:t>20</a:t>
            </a:fld>
            <a:endParaRPr lang="en-GB" altLang="en-US" dirty="0"/>
          </a:p>
        </p:txBody>
      </p:sp>
      <p:sp>
        <p:nvSpPr>
          <p:cNvPr id="20" name="CasellaDiTesto 1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800974" y="1908785"/>
            <a:ext cx="1504451" cy="66499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GB" dirty="0" smtClean="0">
                <a:noFill/>
              </a:rPr>
              <a:t> </a:t>
            </a:r>
            <a:endParaRPr lang="en-GB" dirty="0">
              <a:noFill/>
            </a:endParaRPr>
          </a:p>
        </p:txBody>
      </p:sp>
      <p:sp>
        <p:nvSpPr>
          <p:cNvPr id="19" name="CasellaDiTesto 1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800974" y="2704430"/>
            <a:ext cx="2558714" cy="369332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GB" dirty="0" smtClean="0">
                <a:noFill/>
              </a:rPr>
              <a:t> </a:t>
            </a:r>
            <a:endParaRPr lang="en-GB" dirty="0">
              <a:noFill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800974" y="3248750"/>
            <a:ext cx="2011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Magnus-</a:t>
            </a:r>
            <a:r>
              <a:rPr lang="en-GB" dirty="0" err="1" smtClean="0"/>
              <a:t>Tetens</a:t>
            </a:r>
            <a:endParaRPr lang="en-GB" dirty="0" smtClean="0"/>
          </a:p>
          <a:p>
            <a:r>
              <a:rPr lang="en-GB" dirty="0" smtClean="0"/>
              <a:t> Approximation</a:t>
            </a:r>
          </a:p>
          <a:p>
            <a:r>
              <a:rPr lang="en-GB" dirty="0" smtClean="0"/>
              <a:t>For dew point </a:t>
            </a:r>
          </a:p>
          <a:p>
            <a:r>
              <a:rPr lang="en-GB" dirty="0" smtClean="0"/>
              <a:t>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/>
              <p:cNvSpPr txBox="1"/>
              <p:nvPr/>
            </p:nvSpPr>
            <p:spPr>
              <a:xfrm>
                <a:off x="5862510" y="1124744"/>
                <a:ext cx="2225930" cy="6344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/>
                        </a:rPr>
                        <m:t>𝛽</m:t>
                      </m:r>
                      <m:r>
                        <a:rPr lang="it-IT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it-IT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b="0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it-IT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it-IT" b="0" i="1" smtClean="0">
                                      <a:latin typeface="Cambria Math"/>
                                    </a:rPr>
                                    <m:t>𝑅𝐻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it-IT" b="0" i="1" smtClean="0">
                              <a:latin typeface="Cambria Math"/>
                            </a:rPr>
                            <m:t>𝑎</m:t>
                          </m:r>
                        </m:den>
                      </m:f>
                      <m:r>
                        <a:rPr lang="it-IT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it-IT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/>
                            </a:rPr>
                            <m:t>𝑇</m:t>
                          </m:r>
                        </m:num>
                        <m:den>
                          <m:r>
                            <a:rPr lang="it-IT" b="0" i="1" smtClean="0">
                              <a:latin typeface="Cambria Math"/>
                            </a:rPr>
                            <m:t>𝑏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+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" name="CasellaDiTes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2510" y="1124744"/>
                <a:ext cx="2225930" cy="63446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Content Placeholder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65" r="3774" b="3055"/>
          <a:stretch/>
        </p:blipFill>
        <p:spPr>
          <a:xfrm>
            <a:off x="755576" y="2996952"/>
            <a:ext cx="3672408" cy="330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0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72151"/>
            <a:ext cx="4572396" cy="272514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49937"/>
            <a:ext cx="8229600" cy="1139825"/>
          </a:xfrm>
        </p:spPr>
        <p:txBody>
          <a:bodyPr/>
          <a:lstStyle/>
          <a:p>
            <a:r>
              <a:rPr lang="en-US" dirty="0" smtClean="0"/>
              <a:t>Temperature and RH logs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28185" y="1340769"/>
            <a:ext cx="2808312" cy="229761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Logs for BOX #1, from 20/12/2015 5:35 JST to 22/12/2015 10:40 JST</a:t>
            </a:r>
          </a:p>
          <a:p>
            <a:r>
              <a:rPr lang="en-US" dirty="0" smtClean="0"/>
              <a:t>Temp difference between crystals within 0.5°C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5D8088-D647-4FCE-99C1-7E2E0FA42D9B}" type="slidenum">
              <a:rPr lang="it-IT" altLang="en-US" smtClean="0"/>
              <a:pPr>
                <a:defRPr/>
              </a:pPr>
              <a:t>21</a:t>
            </a:fld>
            <a:endParaRPr lang="it-IT" altLang="en-US"/>
          </a:p>
        </p:txBody>
      </p:sp>
      <p:sp>
        <p:nvSpPr>
          <p:cNvPr id="10" name="CasellaDiTesto 9"/>
          <p:cNvSpPr txBox="1"/>
          <p:nvPr/>
        </p:nvSpPr>
        <p:spPr>
          <a:xfrm>
            <a:off x="-72008" y="2029531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US" sz="1600" dirty="0" smtClean="0"/>
              <a:t>T (°C)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2123728" y="3793012"/>
            <a:ext cx="1270394" cy="442711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US" sz="1600" dirty="0" smtClean="0"/>
              <a:t>Time (</a:t>
            </a:r>
            <a:r>
              <a:rPr lang="en-US" sz="1600" dirty="0" err="1" smtClean="0"/>
              <a:t>a.u</a:t>
            </a:r>
            <a:r>
              <a:rPr lang="en-US" sz="1600" dirty="0" smtClean="0"/>
              <a:t>.)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4476874" y="247193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sz="2000" dirty="0" smtClean="0"/>
          </a:p>
        </p:txBody>
      </p:sp>
      <p:sp>
        <p:nvSpPr>
          <p:cNvPr id="16" name="CasellaDiTesto 15"/>
          <p:cNvSpPr txBox="1"/>
          <p:nvPr/>
        </p:nvSpPr>
        <p:spPr>
          <a:xfrm>
            <a:off x="4422952" y="1870650"/>
            <a:ext cx="1440160" cy="36004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10000"/>
          </a:bodyPr>
          <a:lstStyle/>
          <a:p>
            <a:r>
              <a:rPr lang="en-US" sz="2000" dirty="0" smtClean="0"/>
              <a:t>Orange - Pure CSI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4391495" y="2830003"/>
            <a:ext cx="1440160" cy="36004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10000"/>
          </a:bodyPr>
          <a:lstStyle/>
          <a:p>
            <a:r>
              <a:rPr lang="en-US" sz="2000" dirty="0" smtClean="0"/>
              <a:t>Grey - LYSO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4490028" y="2389769"/>
            <a:ext cx="1440160" cy="36004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10000"/>
          </a:bodyPr>
          <a:lstStyle/>
          <a:p>
            <a:r>
              <a:rPr lang="en-US" sz="2000" dirty="0" smtClean="0"/>
              <a:t>Blue - CSI(Tl)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272" y="3873500"/>
            <a:ext cx="4378144" cy="2612857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5492147" y="6486357"/>
            <a:ext cx="1270394" cy="442711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US" sz="1600" dirty="0" smtClean="0"/>
              <a:t>Time (</a:t>
            </a:r>
            <a:r>
              <a:rPr lang="en-US" sz="1600" dirty="0" err="1" smtClean="0"/>
              <a:t>a.u</a:t>
            </a:r>
            <a:r>
              <a:rPr lang="en-US" sz="1600" dirty="0" smtClean="0"/>
              <a:t>.)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3275856" y="507696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US" sz="1600" dirty="0" smtClean="0"/>
              <a:t>RH (%)</a:t>
            </a:r>
          </a:p>
        </p:txBody>
      </p:sp>
      <p:cxnSp>
        <p:nvCxnSpPr>
          <p:cNvPr id="28" name="Connettore 2 27"/>
          <p:cNvCxnSpPr/>
          <p:nvPr/>
        </p:nvCxnSpPr>
        <p:spPr>
          <a:xfrm>
            <a:off x="4673174" y="6095085"/>
            <a:ext cx="129614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>
            <a:off x="4716016" y="4293096"/>
            <a:ext cx="0" cy="194421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5940152" y="4293096"/>
            <a:ext cx="0" cy="194421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/>
          <p:cNvSpPr txBox="1"/>
          <p:nvPr/>
        </p:nvSpPr>
        <p:spPr>
          <a:xfrm>
            <a:off x="4982910" y="6021288"/>
            <a:ext cx="914400" cy="388265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US" sz="1600" dirty="0" smtClean="0"/>
              <a:t>1 day</a:t>
            </a:r>
          </a:p>
        </p:txBody>
      </p:sp>
      <p:cxnSp>
        <p:nvCxnSpPr>
          <p:cNvPr id="32" name="Connettore 2 31"/>
          <p:cNvCxnSpPr/>
          <p:nvPr/>
        </p:nvCxnSpPr>
        <p:spPr>
          <a:xfrm>
            <a:off x="1331640" y="3474572"/>
            <a:ext cx="129614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/>
        </p:nvCxnSpPr>
        <p:spPr>
          <a:xfrm>
            <a:off x="1374482" y="1672583"/>
            <a:ext cx="0" cy="194421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/>
          <p:nvPr/>
        </p:nvCxnSpPr>
        <p:spPr>
          <a:xfrm>
            <a:off x="2598618" y="1672583"/>
            <a:ext cx="0" cy="194421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/>
          <p:cNvSpPr txBox="1"/>
          <p:nvPr/>
        </p:nvSpPr>
        <p:spPr>
          <a:xfrm>
            <a:off x="1641376" y="3400775"/>
            <a:ext cx="914400" cy="388265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US" sz="1600" dirty="0" smtClean="0"/>
              <a:t>1 day</a:t>
            </a:r>
          </a:p>
        </p:txBody>
      </p:sp>
      <p:sp>
        <p:nvSpPr>
          <p:cNvPr id="36" name="Segnaposto contenuto 3"/>
          <p:cNvSpPr txBox="1">
            <a:spLocks/>
          </p:cNvSpPr>
          <p:nvPr/>
        </p:nvSpPr>
        <p:spPr>
          <a:xfrm>
            <a:off x="559391" y="4385353"/>
            <a:ext cx="2540968" cy="229761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Box is sealed and includes humidity absorber, RH varies mostly due to variation of temperature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15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dirty="0" smtClean="0"/>
              <a:t>Irradiation of FPGAs at BEAST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12850"/>
            <a:ext cx="4211638" cy="5030788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GB" dirty="0" smtClean="0"/>
              <a:t>FPGA board installed on the BEAST structure (behind TCP)</a:t>
            </a:r>
          </a:p>
          <a:p>
            <a:pPr>
              <a:defRPr/>
            </a:pPr>
            <a:r>
              <a:rPr lang="en-GB" dirty="0" smtClean="0"/>
              <a:t>Designed for radiation effect studies, Kintex-7 325T and passives, no active components (almost)</a:t>
            </a:r>
          </a:p>
          <a:p>
            <a:pPr>
              <a:defRPr/>
            </a:pPr>
            <a:r>
              <a:rPr lang="en-GB" dirty="0" smtClean="0"/>
              <a:t>Readout by </a:t>
            </a:r>
            <a:r>
              <a:rPr lang="en-GB" dirty="0" err="1" smtClean="0"/>
              <a:t>uSOP</a:t>
            </a:r>
            <a:r>
              <a:rPr lang="en-GB" dirty="0" smtClean="0"/>
              <a:t> for measuring bit upsets induced by radiation (JTAG over 40m CAT7 cables)</a:t>
            </a:r>
          </a:p>
          <a:p>
            <a:pPr>
              <a:defRPr/>
            </a:pPr>
            <a:r>
              <a:rPr lang="en-GB" dirty="0" smtClean="0"/>
              <a:t>External power supplies (4-wire scheme)</a:t>
            </a:r>
          </a:p>
          <a:p>
            <a:pPr>
              <a:defRPr/>
            </a:pPr>
            <a:r>
              <a:rPr lang="en-GB" dirty="0" err="1" smtClean="0"/>
              <a:t>uSOP+ADC</a:t>
            </a:r>
            <a:r>
              <a:rPr lang="en-GB" dirty="0" smtClean="0"/>
              <a:t>(LTC2499) sense remote voltage</a:t>
            </a:r>
          </a:p>
          <a:p>
            <a:pPr>
              <a:defRPr/>
            </a:pPr>
            <a:endParaRPr lang="en-GB" dirty="0"/>
          </a:p>
        </p:txBody>
      </p:sp>
      <p:pic>
        <p:nvPicPr>
          <p:cNvPr id="14340" name="Picture 2" descr="C:\giordano\Copy\BelleII\Aug2015\images\18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3" b="8208"/>
          <a:stretch>
            <a:fillRect/>
          </a:stretch>
        </p:blipFill>
        <p:spPr bwMode="auto">
          <a:xfrm>
            <a:off x="1624013" y="1168400"/>
            <a:ext cx="1639887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 descr="C:\giordano\Copy\BelleII\Aug2015\images\17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3775075"/>
            <a:ext cx="3011488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3" descr="C:\giordano\Copy\BelleII\Aug2015\images\18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2850"/>
            <a:ext cx="1001713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4"/>
          <p:cNvCxnSpPr/>
          <p:nvPr/>
        </p:nvCxnSpPr>
        <p:spPr>
          <a:xfrm flipV="1">
            <a:off x="1617663" y="3268663"/>
            <a:ext cx="449262" cy="1096962"/>
          </a:xfrm>
          <a:prstGeom prst="straightConnector1">
            <a:avLst/>
          </a:prstGeom>
          <a:ln w="317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e 14"/>
          <p:cNvSpPr/>
          <p:nvPr/>
        </p:nvSpPr>
        <p:spPr>
          <a:xfrm>
            <a:off x="1358900" y="4381500"/>
            <a:ext cx="350838" cy="434975"/>
          </a:xfrm>
          <a:prstGeom prst="ellipse">
            <a:avLst/>
          </a:prstGeom>
          <a:noFill/>
          <a:ln w="317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4345" name="CasellaDiTesto 12"/>
          <p:cNvSpPr txBox="1">
            <a:spLocks noChangeArrowheads="1"/>
          </p:cNvSpPr>
          <p:nvPr/>
        </p:nvSpPr>
        <p:spPr bwMode="auto">
          <a:xfrm>
            <a:off x="236538" y="3478213"/>
            <a:ext cx="1249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it-IT" dirty="0" smtClean="0"/>
              <a:t>IR forward</a:t>
            </a:r>
            <a:endParaRPr lang="en-GB" altLang="it-IT" dirty="0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0C6236-0A1B-474A-ACCE-AEA463696F63}" type="slidenum">
              <a:rPr lang="en-GB" altLang="en-US" smtClean="0"/>
              <a:pPr>
                <a:defRPr/>
              </a:pPr>
              <a:t>22</a:t>
            </a:fld>
            <a:endParaRPr lang="en-GB" altLang="en-US" dirty="0"/>
          </a:p>
        </p:txBody>
      </p:sp>
      <p:sp>
        <p:nvSpPr>
          <p:cNvPr id="20" name="Freccia a inversione 19"/>
          <p:cNvSpPr/>
          <p:nvPr/>
        </p:nvSpPr>
        <p:spPr>
          <a:xfrm rot="16200000">
            <a:off x="1359694" y="1883569"/>
            <a:ext cx="349250" cy="439738"/>
          </a:xfrm>
          <a:prstGeom prst="utur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348" name="CasellaDiTesto 20"/>
          <p:cNvSpPr txBox="1">
            <a:spLocks noChangeArrowheads="1"/>
          </p:cNvSpPr>
          <p:nvPr/>
        </p:nvSpPr>
        <p:spPr bwMode="auto">
          <a:xfrm>
            <a:off x="457200" y="2708275"/>
            <a:ext cx="1057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it-IT" sz="1200" dirty="0" smtClean="0"/>
              <a:t>On the back </a:t>
            </a:r>
          </a:p>
          <a:p>
            <a:pPr eaLnBrk="1" hangingPunct="1"/>
            <a:r>
              <a:rPr lang="en-GB" altLang="it-IT" sz="1200" dirty="0" smtClean="0"/>
              <a:t>of the strut</a:t>
            </a:r>
            <a:endParaRPr lang="en-GB" altLang="it-IT" sz="1200" dirty="0"/>
          </a:p>
        </p:txBody>
      </p:sp>
    </p:spTree>
    <p:extLst>
      <p:ext uri="{BB962C8B-B14F-4D97-AF65-F5344CB8AC3E}">
        <p14:creationId xmlns:p14="http://schemas.microsoft.com/office/powerpoint/2010/main" val="77865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Contribution to internal note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 smtClean="0"/>
              <a:t>Writing</a:t>
            </a:r>
            <a:r>
              <a:rPr lang="it-IT" dirty="0" smtClean="0"/>
              <a:t> a </a:t>
            </a:r>
            <a:r>
              <a:rPr lang="it-IT" dirty="0" err="1" smtClean="0"/>
              <a:t>contribution</a:t>
            </a:r>
            <a:r>
              <a:rPr lang="it-IT" dirty="0" smtClean="0"/>
              <a:t> to the Belle2 </a:t>
            </a:r>
            <a:r>
              <a:rPr lang="it-IT" dirty="0" err="1" smtClean="0"/>
              <a:t>internal</a:t>
            </a:r>
            <a:r>
              <a:rPr lang="it-IT" dirty="0" smtClean="0"/>
              <a:t> note on BEAST2</a:t>
            </a:r>
          </a:p>
          <a:p>
            <a:r>
              <a:rPr lang="it-IT" dirty="0" smtClean="0"/>
              <a:t>BEAST community </a:t>
            </a:r>
            <a:r>
              <a:rPr lang="it-IT" dirty="0" err="1" smtClean="0"/>
              <a:t>plans</a:t>
            </a:r>
            <a:r>
              <a:rPr lang="it-IT" dirty="0" smtClean="0"/>
              <a:t> to </a:t>
            </a:r>
            <a:r>
              <a:rPr lang="it-IT" dirty="0" err="1" smtClean="0"/>
              <a:t>submit</a:t>
            </a:r>
            <a:r>
              <a:rPr lang="it-IT" dirty="0" smtClean="0"/>
              <a:t> to NIM </a:t>
            </a:r>
            <a:r>
              <a:rPr lang="it-IT" dirty="0" err="1" smtClean="0"/>
              <a:t>after</a:t>
            </a:r>
            <a:r>
              <a:rPr lang="it-IT" dirty="0" smtClean="0"/>
              <a:t> </a:t>
            </a:r>
            <a:r>
              <a:rPr lang="it-IT" dirty="0" err="1" smtClean="0"/>
              <a:t>publication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a note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Belle2 Italia – Roma3, Dec. 22nd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60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Plans</a:t>
            </a:r>
            <a:r>
              <a:rPr lang="it-IT" dirty="0" smtClean="0"/>
              <a:t> (and </a:t>
            </a:r>
            <a:r>
              <a:rPr lang="it-IT" dirty="0" err="1" smtClean="0"/>
              <a:t>issues</a:t>
            </a:r>
            <a:r>
              <a:rPr lang="it-IT" dirty="0" smtClean="0"/>
              <a:t>) for 2016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Need to manufacture 8 carrier PCBs, uSOPs, T_Controller (spares ...?)</a:t>
            </a:r>
          </a:p>
          <a:p>
            <a:r>
              <a:rPr lang="it-IT" dirty="0" err="1" smtClean="0"/>
              <a:t>Buy</a:t>
            </a:r>
            <a:r>
              <a:rPr lang="it-IT" dirty="0" smtClean="0"/>
              <a:t> </a:t>
            </a:r>
            <a:r>
              <a:rPr lang="it-IT" dirty="0" err="1" smtClean="0"/>
              <a:t>connectors</a:t>
            </a:r>
            <a:r>
              <a:rPr lang="it-IT" dirty="0" smtClean="0"/>
              <a:t>, </a:t>
            </a:r>
            <a:r>
              <a:rPr lang="it-IT" dirty="0" err="1" smtClean="0"/>
              <a:t>buy</a:t>
            </a:r>
            <a:r>
              <a:rPr lang="it-IT" dirty="0" smtClean="0"/>
              <a:t>/</a:t>
            </a:r>
            <a:r>
              <a:rPr lang="it-IT" dirty="0" err="1" smtClean="0"/>
              <a:t>build</a:t>
            </a:r>
            <a:r>
              <a:rPr lang="it-IT" dirty="0" smtClean="0"/>
              <a:t> </a:t>
            </a:r>
            <a:r>
              <a:rPr lang="it-IT" dirty="0" err="1" smtClean="0"/>
              <a:t>cables</a:t>
            </a:r>
            <a:endParaRPr lang="it-IT" dirty="0" smtClean="0"/>
          </a:p>
          <a:p>
            <a:r>
              <a:rPr lang="it-IT" dirty="0" smtClean="0"/>
              <a:t>Software </a:t>
            </a:r>
            <a:r>
              <a:rPr lang="it-IT" dirty="0" err="1" smtClean="0"/>
              <a:t>development</a:t>
            </a:r>
            <a:endParaRPr lang="it-IT" dirty="0" smtClean="0"/>
          </a:p>
          <a:p>
            <a:r>
              <a:rPr lang="it-IT" dirty="0" smtClean="0"/>
              <a:t>INFN purchases locked until end of march 2016 ?</a:t>
            </a:r>
          </a:p>
          <a:p>
            <a:pPr lvl="1"/>
            <a:r>
              <a:rPr lang="it-IT" dirty="0" smtClean="0"/>
              <a:t>This sets a timing constraint on production and testing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Belle2 Italia – Roma3, Dec. 22nd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980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uSOP</a:t>
            </a:r>
            <a:r>
              <a:rPr lang="en-US" dirty="0" smtClean="0"/>
              <a:t> up and running at BEAST for reading crystal T and RH in boxes</a:t>
            </a:r>
          </a:p>
          <a:p>
            <a:r>
              <a:rPr lang="en-US" dirty="0" smtClean="0"/>
              <a:t>EPICS compliance fully tested in the field</a:t>
            </a:r>
          </a:p>
          <a:p>
            <a:r>
              <a:rPr lang="en-US" dirty="0" err="1" smtClean="0"/>
              <a:t>uSOP</a:t>
            </a:r>
            <a:r>
              <a:rPr lang="en-US" dirty="0" smtClean="0"/>
              <a:t> for ECL (BW+FW) designed, in 2016 production</a:t>
            </a:r>
          </a:p>
          <a:p>
            <a:pPr lvl="1"/>
            <a:r>
              <a:rPr lang="en-US" dirty="0" smtClean="0"/>
              <a:t>Mechanics designed and need to be produced</a:t>
            </a:r>
          </a:p>
          <a:p>
            <a:pPr lvl="1"/>
            <a:r>
              <a:rPr lang="en-US" dirty="0" smtClean="0"/>
              <a:t>Crate and board arrangement chosen</a:t>
            </a:r>
          </a:p>
          <a:p>
            <a:pPr lvl="1"/>
            <a:r>
              <a:rPr lang="en-US" dirty="0" smtClean="0"/>
              <a:t>Power supply boards designed</a:t>
            </a:r>
          </a:p>
          <a:p>
            <a:pPr lvl="1"/>
            <a:r>
              <a:rPr lang="en-US" dirty="0" smtClean="0"/>
              <a:t>PCB carrier designed</a:t>
            </a:r>
          </a:p>
          <a:p>
            <a:r>
              <a:rPr lang="en-US" dirty="0" smtClean="0"/>
              <a:t>Installation at KEK foreseen for middle 2016 (around summer B2GM)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Belle2 Italia – Roma3, Dec. 22nd 2015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80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 smtClean="0"/>
              <a:t>Raffaele Giordano                                                   </a:t>
            </a:r>
            <a:endParaRPr lang="it-IT" alt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5D8088-D647-4FCE-99C1-7E2E0FA42D9B}" type="slidenum">
              <a:rPr lang="it-IT" altLang="en-US" smtClean="0"/>
              <a:pPr>
                <a:defRPr/>
              </a:pPr>
              <a:t>26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3036898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3-wire </a:t>
            </a:r>
            <a:r>
              <a:rPr lang="it-IT" dirty="0" err="1" smtClean="0"/>
              <a:t>Resistance</a:t>
            </a:r>
            <a:r>
              <a:rPr lang="it-IT" dirty="0" smtClean="0"/>
              <a:t> </a:t>
            </a:r>
            <a:r>
              <a:rPr lang="it-IT" dirty="0" err="1" smtClean="0"/>
              <a:t>Measurement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5D8088-D647-4FCE-99C1-7E2E0FA42D9B}" type="slidenum">
              <a:rPr lang="it-IT" altLang="en-US" smtClean="0"/>
              <a:pPr>
                <a:defRPr/>
              </a:pPr>
              <a:t>27</a:t>
            </a:fld>
            <a:endParaRPr lang="it-IT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764" y="1058285"/>
            <a:ext cx="6552276" cy="3186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330" y="4776716"/>
            <a:ext cx="2593143" cy="48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803" y="4244738"/>
            <a:ext cx="1143392" cy="41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546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Shape 1"/>
          <p:cNvSpPr txBox="1">
            <a:spLocks noChangeArrowheads="1"/>
          </p:cNvSpPr>
          <p:nvPr/>
        </p:nvSpPr>
        <p:spPr bwMode="auto">
          <a:xfrm>
            <a:off x="863600" y="142875"/>
            <a:ext cx="7616825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altLang="it-IT" dirty="0" smtClean="0"/>
              <a:t>New Linear ADC for slow-control</a:t>
            </a:r>
            <a:endParaRPr lang="en-GB" altLang="it-IT" dirty="0"/>
          </a:p>
        </p:txBody>
      </p:sp>
      <p:pic>
        <p:nvPicPr>
          <p:cNvPr id="18435" name="Picture 1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2960688"/>
            <a:ext cx="398145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CustomShape 2"/>
          <p:cNvSpPr>
            <a:spLocks noChangeArrowheads="1"/>
          </p:cNvSpPr>
          <p:nvPr/>
        </p:nvSpPr>
        <p:spPr bwMode="auto">
          <a:xfrm>
            <a:off x="6164263" y="4095750"/>
            <a:ext cx="828675" cy="828675"/>
          </a:xfrm>
          <a:prstGeom prst="ellipse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945" tIns="41473" rIns="82945" bIns="41473"/>
          <a:lstStyle/>
          <a:p>
            <a:endParaRPr lang="en-GB" dirty="0"/>
          </a:p>
        </p:txBody>
      </p:sp>
      <p:pic>
        <p:nvPicPr>
          <p:cNvPr id="18437" name="Picture 1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50" y="1122363"/>
            <a:ext cx="458787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6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605088"/>
            <a:ext cx="454501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75527-F97B-45BE-A7D3-7F06CBAA95B4}" type="slidenum">
              <a:rPr lang="en-GB" altLang="en-US" smtClean="0"/>
              <a:pPr>
                <a:defRPr/>
              </a:pPr>
              <a:t>28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1278305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Shape 1"/>
          <p:cNvSpPr txBox="1">
            <a:spLocks noChangeArrowheads="1"/>
          </p:cNvSpPr>
          <p:nvPr/>
        </p:nvSpPr>
        <p:spPr bwMode="auto">
          <a:xfrm>
            <a:off x="863600" y="307975"/>
            <a:ext cx="7616825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altLang="it-IT" dirty="0" err="1" smtClean="0"/>
              <a:t>uSOP</a:t>
            </a:r>
            <a:r>
              <a:rPr lang="en-GB" altLang="it-IT" dirty="0" smtClean="0"/>
              <a:t>: remote management</a:t>
            </a:r>
            <a:endParaRPr lang="en-GB" altLang="it-IT" dirty="0"/>
          </a:p>
        </p:txBody>
      </p:sp>
      <p:sp>
        <p:nvSpPr>
          <p:cNvPr id="19459" name="TextShape 2"/>
          <p:cNvSpPr txBox="1">
            <a:spLocks noChangeArrowheads="1"/>
          </p:cNvSpPr>
          <p:nvPr/>
        </p:nvSpPr>
        <p:spPr bwMode="auto">
          <a:xfrm>
            <a:off x="839788" y="1862138"/>
            <a:ext cx="7627937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SzPct val="45000"/>
              <a:buFont typeface="StarSymbol"/>
              <a:buChar char=""/>
            </a:pPr>
            <a:r>
              <a:rPr lang="en-GB" altLang="it-IT" dirty="0" err="1" smtClean="0"/>
              <a:t>Lantronix</a:t>
            </a:r>
            <a:r>
              <a:rPr lang="en-GB" altLang="it-IT" dirty="0" smtClean="0"/>
              <a:t> </a:t>
            </a:r>
            <a:r>
              <a:rPr lang="en-GB" altLang="it-IT" dirty="0" err="1" smtClean="0"/>
              <a:t>XPort</a:t>
            </a:r>
            <a:r>
              <a:rPr lang="en-GB" altLang="it-IT" dirty="0" smtClean="0"/>
              <a:t> Pro</a:t>
            </a:r>
          </a:p>
          <a:p>
            <a:pPr eaLnBrk="1" hangingPunct="1">
              <a:buSzPct val="45000"/>
              <a:buFont typeface="StarSymbol"/>
              <a:buChar char=""/>
            </a:pPr>
            <a:endParaRPr lang="en-GB" altLang="it-IT" dirty="0" smtClean="0"/>
          </a:p>
          <a:p>
            <a:pPr lvl="3" eaLnBrk="1" hangingPunct="1">
              <a:buSzPct val="45000"/>
              <a:buFont typeface="StarSymbol"/>
              <a:buChar char=""/>
            </a:pPr>
            <a:r>
              <a:rPr lang="en-GB" altLang="it-IT" b="1" dirty="0" smtClean="0"/>
              <a:t>Thumb-sized </a:t>
            </a:r>
            <a:r>
              <a:rPr lang="en-GB" altLang="it-IT" dirty="0" smtClean="0"/>
              <a:t>embedded </a:t>
            </a:r>
            <a:r>
              <a:rPr lang="en-GB" altLang="it-IT" b="1" dirty="0" err="1" smtClean="0"/>
              <a:t>uClinux</a:t>
            </a:r>
            <a:r>
              <a:rPr lang="en-GB" altLang="it-IT" dirty="0" smtClean="0"/>
              <a:t> module</a:t>
            </a:r>
          </a:p>
          <a:p>
            <a:pPr lvl="3" eaLnBrk="1" hangingPunct="1">
              <a:buSzPct val="45000"/>
              <a:buFont typeface="StarSymbol"/>
              <a:buChar char=""/>
            </a:pPr>
            <a:r>
              <a:rPr lang="en-GB" altLang="it-IT" dirty="0" smtClean="0"/>
              <a:t>CPU Freescale </a:t>
            </a:r>
            <a:r>
              <a:rPr lang="en-GB" altLang="it-IT" dirty="0" err="1" smtClean="0"/>
              <a:t>Coldfire</a:t>
            </a:r>
            <a:r>
              <a:rPr lang="en-GB" altLang="it-IT" dirty="0" smtClean="0"/>
              <a:t> MCF5208 @160 MHz</a:t>
            </a:r>
          </a:p>
          <a:p>
            <a:pPr lvl="3" eaLnBrk="1" hangingPunct="1">
              <a:buSzPct val="45000"/>
              <a:buFont typeface="StarSymbol"/>
              <a:buChar char=""/>
            </a:pPr>
            <a:r>
              <a:rPr lang="en-GB" altLang="it-IT" dirty="0" smtClean="0"/>
              <a:t>16 Mbyte RAM </a:t>
            </a:r>
          </a:p>
          <a:p>
            <a:pPr lvl="3" eaLnBrk="1" hangingPunct="1">
              <a:buSzPct val="45000"/>
              <a:buFont typeface="StarSymbol"/>
              <a:buChar char=""/>
            </a:pPr>
            <a:r>
              <a:rPr lang="en-GB" altLang="it-IT" dirty="0" smtClean="0"/>
              <a:t>16 Mbyte FLASH</a:t>
            </a:r>
          </a:p>
          <a:p>
            <a:pPr lvl="3" eaLnBrk="1" hangingPunct="1">
              <a:buSzPct val="45000"/>
              <a:buFont typeface="StarSymbol"/>
              <a:buChar char=""/>
            </a:pPr>
            <a:r>
              <a:rPr lang="en-GB" altLang="it-IT" b="1" dirty="0" smtClean="0"/>
              <a:t>Fast Ethernet</a:t>
            </a:r>
            <a:r>
              <a:rPr lang="en-GB" altLang="it-IT" dirty="0" smtClean="0"/>
              <a:t> 10/100 Mbps (1)</a:t>
            </a:r>
          </a:p>
          <a:p>
            <a:pPr lvl="3" eaLnBrk="1" hangingPunct="1">
              <a:buSzPct val="45000"/>
              <a:buFont typeface="StarSymbol"/>
              <a:buChar char=""/>
            </a:pPr>
            <a:r>
              <a:rPr lang="en-GB" altLang="it-IT" b="1" dirty="0" smtClean="0"/>
              <a:t>UART</a:t>
            </a:r>
            <a:r>
              <a:rPr lang="en-GB" altLang="it-IT" dirty="0" smtClean="0"/>
              <a:t> (1)</a:t>
            </a:r>
          </a:p>
          <a:p>
            <a:pPr lvl="3" eaLnBrk="1" hangingPunct="1">
              <a:buSzPct val="45000"/>
              <a:buFont typeface="StarSymbol"/>
              <a:buChar char=""/>
            </a:pPr>
            <a:r>
              <a:rPr lang="en-GB" altLang="it-IT" b="1" dirty="0" smtClean="0"/>
              <a:t>GPIO</a:t>
            </a:r>
            <a:r>
              <a:rPr lang="en-GB" altLang="it-IT" dirty="0" smtClean="0"/>
              <a:t> (3)</a:t>
            </a:r>
          </a:p>
          <a:p>
            <a:pPr lvl="2" eaLnBrk="1" hangingPunct="1">
              <a:buSzPct val="45000"/>
              <a:buFont typeface="StarSymbol"/>
              <a:buChar char=""/>
            </a:pPr>
            <a:endParaRPr lang="en-GB" altLang="it-IT" dirty="0"/>
          </a:p>
        </p:txBody>
      </p:sp>
      <p:pic>
        <p:nvPicPr>
          <p:cNvPr id="19460" name="Picture 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1409700"/>
            <a:ext cx="19431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900" y="4894263"/>
            <a:ext cx="11112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4811713"/>
            <a:ext cx="8985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CustomShape 3"/>
          <p:cNvSpPr>
            <a:spLocks noChangeArrowheads="1"/>
          </p:cNvSpPr>
          <p:nvPr/>
        </p:nvSpPr>
        <p:spPr bwMode="auto">
          <a:xfrm>
            <a:off x="5141913" y="4727575"/>
            <a:ext cx="830262" cy="249238"/>
          </a:xfrm>
          <a:prstGeom prst="leftRightArrow">
            <a:avLst>
              <a:gd name="adj1" fmla="val 4296"/>
              <a:gd name="adj2" fmla="val 5398"/>
            </a:avLst>
          </a:prstGeom>
          <a:solidFill>
            <a:srgbClr val="CFE7F5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lIns="81639" tIns="40820" rIns="81639" bIns="4082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altLang="it-IT" sz="700" dirty="0" smtClean="0"/>
              <a:t>UART</a:t>
            </a:r>
            <a:endParaRPr lang="en-GB" altLang="it-IT" dirty="0"/>
          </a:p>
        </p:txBody>
      </p:sp>
      <p:sp>
        <p:nvSpPr>
          <p:cNvPr id="19464" name="CustomShape 4"/>
          <p:cNvSpPr>
            <a:spLocks noChangeArrowheads="1"/>
          </p:cNvSpPr>
          <p:nvPr/>
        </p:nvSpPr>
        <p:spPr bwMode="auto">
          <a:xfrm>
            <a:off x="5226050" y="5059363"/>
            <a:ext cx="746125" cy="249237"/>
          </a:xfrm>
          <a:prstGeom prst="rightArrow">
            <a:avLst>
              <a:gd name="adj1" fmla="val 16204"/>
              <a:gd name="adj2" fmla="val 5391"/>
            </a:avLst>
          </a:prstGeom>
          <a:solidFill>
            <a:srgbClr val="CFE7F5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lIns="81639" tIns="40820" rIns="81639" bIns="4082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altLang="it-IT" sz="700" dirty="0" smtClean="0"/>
              <a:t>RESET</a:t>
            </a:r>
            <a:endParaRPr lang="en-GB" altLang="it-IT" dirty="0"/>
          </a:p>
        </p:txBody>
      </p:sp>
      <p:sp>
        <p:nvSpPr>
          <p:cNvPr id="19465" name="CustomShape 5"/>
          <p:cNvSpPr>
            <a:spLocks noChangeArrowheads="1"/>
          </p:cNvSpPr>
          <p:nvPr/>
        </p:nvSpPr>
        <p:spPr bwMode="auto">
          <a:xfrm>
            <a:off x="5226050" y="5341938"/>
            <a:ext cx="746125" cy="249237"/>
          </a:xfrm>
          <a:prstGeom prst="rightArrow">
            <a:avLst>
              <a:gd name="adj1" fmla="val 16204"/>
              <a:gd name="adj2" fmla="val 5391"/>
            </a:avLst>
          </a:prstGeom>
          <a:solidFill>
            <a:srgbClr val="CFE7F5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lIns="81639" tIns="40820" rIns="81639" bIns="4082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altLang="it-IT" sz="700" dirty="0" smtClean="0"/>
              <a:t>POWER </a:t>
            </a:r>
            <a:r>
              <a:rPr lang="en-GB" altLang="it-IT" sz="700" dirty="0" err="1" smtClean="0"/>
              <a:t>ctl</a:t>
            </a:r>
            <a:endParaRPr lang="en-GB" altLang="it-IT" dirty="0"/>
          </a:p>
        </p:txBody>
      </p:sp>
      <p:sp>
        <p:nvSpPr>
          <p:cNvPr id="19466" name="CustomShape 6"/>
          <p:cNvSpPr>
            <a:spLocks noChangeArrowheads="1"/>
          </p:cNvSpPr>
          <p:nvPr/>
        </p:nvSpPr>
        <p:spPr bwMode="auto">
          <a:xfrm>
            <a:off x="5226050" y="5640388"/>
            <a:ext cx="746125" cy="249237"/>
          </a:xfrm>
          <a:prstGeom prst="rightArrow">
            <a:avLst>
              <a:gd name="adj1" fmla="val 16204"/>
              <a:gd name="adj2" fmla="val 5391"/>
            </a:avLst>
          </a:prstGeom>
          <a:solidFill>
            <a:srgbClr val="CFE7F5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lIns="81639" tIns="40820" rIns="81639" bIns="4082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altLang="it-IT" sz="700" dirty="0" smtClean="0"/>
              <a:t>USD boot </a:t>
            </a:r>
            <a:r>
              <a:rPr lang="en-GB" altLang="it-IT" sz="700" dirty="0" err="1" smtClean="0"/>
              <a:t>ctl</a:t>
            </a:r>
            <a:endParaRPr lang="en-GB" altLang="it-IT" dirty="0"/>
          </a:p>
        </p:txBody>
      </p:sp>
      <p:sp>
        <p:nvSpPr>
          <p:cNvPr id="19467" name="CustomShape 7"/>
          <p:cNvSpPr>
            <a:spLocks noChangeArrowheads="1"/>
          </p:cNvSpPr>
          <p:nvPr/>
        </p:nvSpPr>
        <p:spPr bwMode="auto">
          <a:xfrm>
            <a:off x="2903538" y="5308600"/>
            <a:ext cx="911225" cy="249238"/>
          </a:xfrm>
          <a:prstGeom prst="leftRightArrow">
            <a:avLst>
              <a:gd name="adj1" fmla="val 4296"/>
              <a:gd name="adj2" fmla="val 5383"/>
            </a:avLst>
          </a:prstGeom>
          <a:solidFill>
            <a:srgbClr val="CFE7F5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lIns="81639" tIns="40820" rIns="81639" bIns="4082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altLang="it-IT" sz="700" dirty="0" smtClean="0"/>
              <a:t>ETHERNET</a:t>
            </a:r>
            <a:endParaRPr lang="en-GB" altLang="it-IT" dirty="0"/>
          </a:p>
        </p:txBody>
      </p:sp>
      <p:pic>
        <p:nvPicPr>
          <p:cNvPr id="19468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4976813"/>
            <a:ext cx="1430338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9" name="TextShape 8"/>
          <p:cNvSpPr txBox="1">
            <a:spLocks noChangeArrowheads="1"/>
          </p:cNvSpPr>
          <p:nvPr/>
        </p:nvSpPr>
        <p:spPr bwMode="auto">
          <a:xfrm>
            <a:off x="1908175" y="5786438"/>
            <a:ext cx="661988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altLang="it-IT" sz="700" dirty="0" smtClean="0"/>
              <a:t>LAN</a:t>
            </a:r>
            <a:endParaRPr lang="en-GB" altLang="it-IT" dirty="0"/>
          </a:p>
        </p:txBody>
      </p:sp>
      <p:sp>
        <p:nvSpPr>
          <p:cNvPr id="19470" name="TextShape 9"/>
          <p:cNvSpPr txBox="1">
            <a:spLocks noChangeArrowheads="1"/>
          </p:cNvSpPr>
          <p:nvPr/>
        </p:nvSpPr>
        <p:spPr bwMode="auto">
          <a:xfrm>
            <a:off x="7369175" y="2322513"/>
            <a:ext cx="66357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altLang="it-IT" sz="1300" b="1" dirty="0" smtClean="0">
                <a:solidFill>
                  <a:srgbClr val="0084D1"/>
                </a:solidFill>
                <a:cs typeface="Arial" pitchFamily="34" charset="0"/>
              </a:rPr>
              <a:t>µ</a:t>
            </a:r>
            <a:r>
              <a:rPr lang="en-GB" altLang="it-IT" sz="1300" b="1" dirty="0" smtClean="0">
                <a:solidFill>
                  <a:srgbClr val="0084D1"/>
                </a:solidFill>
              </a:rPr>
              <a:t>C</a:t>
            </a:r>
            <a:endParaRPr lang="en-GB" alt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C798D3-3475-4DB7-81D3-3D8D7C9D7972}" type="slidenum">
              <a:rPr lang="en-GB" altLang="en-US" smtClean="0"/>
              <a:pPr>
                <a:defRPr/>
              </a:pPr>
              <a:t>29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93476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Hardware platform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Belle2 Italia – Roma3, Dec. 22nd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8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olo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dirty="0" smtClean="0"/>
              <a:t>Sensors Close-ups</a:t>
            </a:r>
          </a:p>
        </p:txBody>
      </p:sp>
      <p:pic>
        <p:nvPicPr>
          <p:cNvPr id="20483" name="Picture 2" descr="C:\giordano\Copy\BelleII\Aug2015\images\17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3" y="1069975"/>
            <a:ext cx="3216275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" descr="C:\giordano\Copy\BelleII\Aug2015\images\17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95700"/>
            <a:ext cx="3194050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 descr="C:\giordano\Copy\BelleII\Aug2015\images\17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85850"/>
            <a:ext cx="3194050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5" descr="C:\giordano\Copy\BelleII\Aug2015\images\17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3" y="3646488"/>
            <a:ext cx="3325812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3579D9-CAD8-4280-BC52-846EFB437BDE}" type="slidenum">
              <a:rPr lang="en-GB" altLang="en-US" smtClean="0"/>
              <a:pPr>
                <a:defRPr/>
              </a:pPr>
              <a:t>30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96954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Plans (and issues…) for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Belle2 Italia – Roma3, Dec. 22nd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BEAST - Ehut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3848" y="4221088"/>
            <a:ext cx="5482952" cy="1905075"/>
          </a:xfrm>
        </p:spPr>
        <p:txBody>
          <a:bodyPr/>
          <a:lstStyle/>
          <a:p>
            <a:r>
              <a:rPr lang="it-IT" dirty="0" smtClean="0"/>
              <a:t>Lorem ipsum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Belle2 Italia – Roma3, Dec. 22nd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32</a:t>
            </a:fld>
            <a:endParaRPr lang="en-US"/>
          </a:p>
        </p:txBody>
      </p:sp>
      <p:pic>
        <p:nvPicPr>
          <p:cNvPr id="2050" name="Picture 2" descr="C:\Users\Aloisio\Desktop\uSOP4Belle2GM_newDELL\Photos\Oct2015\P10305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7" t="376" r="12942" b="4037"/>
          <a:stretch/>
        </p:blipFill>
        <p:spPr bwMode="auto">
          <a:xfrm>
            <a:off x="395536" y="1124744"/>
            <a:ext cx="2143954" cy="545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loisio\Desktop\uSOP4Belle2GM_newDELL\Photos\foto_crate_3x_uSOP\minicrate_Usop\P10305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5" t="5201" r="5352"/>
          <a:stretch/>
        </p:blipFill>
        <p:spPr bwMode="auto">
          <a:xfrm>
            <a:off x="2915816" y="1412776"/>
            <a:ext cx="4295994" cy="257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539552" y="4553151"/>
            <a:ext cx="1728192" cy="820065"/>
          </a:xfrm>
          <a:prstGeom prst="roundRect">
            <a:avLst/>
          </a:prstGeom>
          <a:noFill/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267744" y="3429000"/>
            <a:ext cx="936104" cy="113747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4024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BEAST - IP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7944" y="1600200"/>
            <a:ext cx="4618856" cy="4525963"/>
          </a:xfrm>
        </p:spPr>
        <p:txBody>
          <a:bodyPr/>
          <a:lstStyle/>
          <a:p>
            <a:r>
              <a:rPr lang="it-IT" dirty="0"/>
              <a:t>Lorem </a:t>
            </a:r>
            <a:r>
              <a:rPr lang="it-IT" dirty="0" smtClean="0"/>
              <a:t>ipsum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Belle2 Italia – Roma3, Dec. 22nd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33</a:t>
            </a:fld>
            <a:endParaRPr lang="en-US"/>
          </a:p>
        </p:txBody>
      </p:sp>
      <p:pic>
        <p:nvPicPr>
          <p:cNvPr id="1026" name="Picture 2" descr="C:\Users\Aloisio\Desktop\uSOP4Belle2GM_newDELL\Photos\Oct2015\P10305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1" r="2958"/>
          <a:stretch/>
        </p:blipFill>
        <p:spPr bwMode="auto">
          <a:xfrm>
            <a:off x="394832" y="1268760"/>
            <a:ext cx="2954153" cy="242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loisio\Desktop\uSOP4Belle2GM_newDELL\Photos\Oct2015\P103056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6" t="8926" r="18563" b="12668"/>
          <a:stretch/>
        </p:blipFill>
        <p:spPr bwMode="auto">
          <a:xfrm>
            <a:off x="107504" y="3882262"/>
            <a:ext cx="3528811" cy="271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403648" y="4882480"/>
            <a:ext cx="360040" cy="288032"/>
          </a:xfrm>
          <a:prstGeom prst="roundRect">
            <a:avLst/>
          </a:prstGeom>
          <a:noFill/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583668" y="3370312"/>
            <a:ext cx="180020" cy="151216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583668" y="1052736"/>
            <a:ext cx="313252" cy="36004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019908" y="1052736"/>
            <a:ext cx="391852" cy="1224136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827584" y="476672"/>
            <a:ext cx="8290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FPGA </a:t>
            </a:r>
          </a:p>
          <a:p>
            <a:pPr algn="ctr"/>
            <a:r>
              <a:rPr lang="en-US" dirty="0" smtClean="0"/>
              <a:t>(ROAL)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1763688" y="404664"/>
            <a:ext cx="15180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Slow controls</a:t>
            </a:r>
          </a:p>
          <a:p>
            <a:pPr algn="ctr"/>
            <a:r>
              <a:rPr lang="en-US" dirty="0" smtClean="0"/>
              <a:t>Cable Adapter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836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6324600" cy="1143000"/>
          </a:xfrm>
        </p:spPr>
        <p:txBody>
          <a:bodyPr/>
          <a:lstStyle/>
          <a:p>
            <a:r>
              <a:rPr lang="en-US" dirty="0" err="1" smtClean="0"/>
              <a:t>uSOP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E9C3-5B74-4939-9A67-D60FF7B49EEA}" type="slidenum">
              <a:rPr lang="en-US" smtClean="0"/>
              <a:t>4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36512" y="343512"/>
            <a:ext cx="2088232" cy="56520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 smtClean="0"/>
              <a:t>4 GB Flash eMMC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499992" y="1340767"/>
            <a:ext cx="4536504" cy="485806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dirty="0" smtClean="0"/>
              <a:t>Single Board Computer for </a:t>
            </a:r>
            <a:r>
              <a:rPr lang="it-IT" sz="2800" dirty="0" err="1" smtClean="0"/>
              <a:t>embedded</a:t>
            </a:r>
            <a:r>
              <a:rPr lang="it-IT" sz="2800" dirty="0" smtClean="0"/>
              <a:t> </a:t>
            </a:r>
            <a:r>
              <a:rPr lang="it-IT" sz="2800" dirty="0" err="1" smtClean="0"/>
              <a:t>applications</a:t>
            </a:r>
            <a:endParaRPr lang="it-IT" sz="2800" dirty="0" smtClean="0"/>
          </a:p>
          <a:p>
            <a:r>
              <a:rPr lang="it-IT" sz="2800" dirty="0" smtClean="0"/>
              <a:t>3U </a:t>
            </a:r>
            <a:r>
              <a:rPr lang="it-IT" sz="2800" dirty="0" err="1"/>
              <a:t>Eurocard</a:t>
            </a:r>
            <a:r>
              <a:rPr lang="it-IT" sz="2800" dirty="0"/>
              <a:t> </a:t>
            </a:r>
            <a:r>
              <a:rPr lang="it-IT" sz="2800" dirty="0" err="1"/>
              <a:t>form</a:t>
            </a:r>
            <a:r>
              <a:rPr lang="it-IT" sz="2800" dirty="0"/>
              <a:t> </a:t>
            </a:r>
            <a:r>
              <a:rPr lang="it-IT" sz="2800" dirty="0" err="1" smtClean="0"/>
              <a:t>factor</a:t>
            </a:r>
            <a:r>
              <a:rPr lang="it-IT" sz="2800" dirty="0" smtClean="0"/>
              <a:t>, stand alone</a:t>
            </a:r>
          </a:p>
          <a:p>
            <a:r>
              <a:rPr lang="it-IT" sz="2800" dirty="0" err="1" smtClean="0"/>
              <a:t>Running</a:t>
            </a:r>
            <a:r>
              <a:rPr lang="it-IT" sz="2800" dirty="0" smtClean="0"/>
              <a:t> Linux </a:t>
            </a:r>
            <a:r>
              <a:rPr lang="it-IT" sz="2800" dirty="0"/>
              <a:t>OS (</a:t>
            </a:r>
            <a:r>
              <a:rPr lang="it-IT" sz="2800" dirty="0" err="1" smtClean="0"/>
              <a:t>Debian</a:t>
            </a:r>
            <a:r>
              <a:rPr lang="it-IT" sz="2800" dirty="0" smtClean="0"/>
              <a:t>)</a:t>
            </a:r>
          </a:p>
          <a:p>
            <a:r>
              <a:rPr lang="it-IT" sz="2800" dirty="0" err="1" smtClean="0"/>
              <a:t>Designed</a:t>
            </a:r>
            <a:r>
              <a:rPr lang="it-IT" sz="2800" dirty="0" smtClean="0"/>
              <a:t> </a:t>
            </a:r>
            <a:r>
              <a:rPr lang="it-IT" sz="2800" dirty="0" err="1" smtClean="0"/>
              <a:t>as</a:t>
            </a:r>
            <a:r>
              <a:rPr lang="it-IT" sz="2800" dirty="0" smtClean="0"/>
              <a:t> a </a:t>
            </a:r>
            <a:r>
              <a:rPr lang="it-IT" sz="2800" dirty="0" err="1" smtClean="0"/>
              <a:t>platform</a:t>
            </a:r>
            <a:r>
              <a:rPr lang="it-IT" sz="2800" dirty="0" smtClean="0"/>
              <a:t> for Belle2 slow-</a:t>
            </a:r>
            <a:r>
              <a:rPr lang="it-IT" sz="2800" dirty="0" err="1" smtClean="0"/>
              <a:t>controls</a:t>
            </a:r>
            <a:endParaRPr lang="it-IT" sz="2800" dirty="0" smtClean="0"/>
          </a:p>
          <a:p>
            <a:r>
              <a:rPr lang="it-IT" sz="2800" dirty="0" err="1" smtClean="0"/>
              <a:t>Derived</a:t>
            </a:r>
            <a:r>
              <a:rPr lang="it-IT" sz="2800" dirty="0" smtClean="0"/>
              <a:t>-from and </a:t>
            </a:r>
            <a:r>
              <a:rPr lang="it-IT" sz="2800" dirty="0" err="1" smtClean="0"/>
              <a:t>compatible</a:t>
            </a:r>
            <a:r>
              <a:rPr lang="it-IT" sz="2800" dirty="0" smtClean="0"/>
              <a:t>-with </a:t>
            </a:r>
            <a:r>
              <a:rPr lang="it-IT" sz="2800" dirty="0" err="1" smtClean="0"/>
              <a:t>BeagleBone</a:t>
            </a:r>
            <a:r>
              <a:rPr lang="it-IT" sz="2800" dirty="0" smtClean="0"/>
              <a:t> open-source </a:t>
            </a:r>
            <a:r>
              <a:rPr lang="it-IT" sz="2800" dirty="0" err="1" smtClean="0"/>
              <a:t>project</a:t>
            </a:r>
            <a:endParaRPr lang="it-IT" sz="2800" dirty="0" smtClean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572474"/>
            <a:ext cx="1929351" cy="35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F:\DCIM\103_PANA\P10302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9" t="5617" r="14930" b="11002"/>
          <a:stretch/>
        </p:blipFill>
        <p:spPr bwMode="auto">
          <a:xfrm>
            <a:off x="25895" y="1340768"/>
            <a:ext cx="4320480" cy="302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290" y="4221088"/>
            <a:ext cx="2165797" cy="2521188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1464290" y="2780928"/>
            <a:ext cx="443414" cy="158872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863588" y="626116"/>
            <a:ext cx="108012" cy="186678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835696" y="908720"/>
            <a:ext cx="576064" cy="180858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/>
          <p:cNvSpPr txBox="1">
            <a:spLocks/>
          </p:cNvSpPr>
          <p:nvPr/>
        </p:nvSpPr>
        <p:spPr>
          <a:xfrm>
            <a:off x="1615791" y="404664"/>
            <a:ext cx="2164121" cy="66483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b="1" dirty="0" smtClean="0"/>
          </a:p>
          <a:p>
            <a:pPr marL="0" indent="0">
              <a:buNone/>
            </a:pPr>
            <a:r>
              <a:rPr lang="it-IT" dirty="0" smtClean="0"/>
              <a:t>512 MB DDR3 RAM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Belle2 Italia – Roma3, Dec. 22nd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5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uSOP</a:t>
            </a:r>
            <a:r>
              <a:rPr lang="en-US" dirty="0" smtClean="0"/>
              <a:t> peripherals</a:t>
            </a:r>
            <a:endParaRPr lang="en-US" dirty="0"/>
          </a:p>
        </p:txBody>
      </p:sp>
      <p:pic>
        <p:nvPicPr>
          <p:cNvPr id="2051" name="Picture 3" descr="F:\DCIM\103_PANA\P10302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9" t="5617" r="14930" b="11002"/>
          <a:stretch/>
        </p:blipFill>
        <p:spPr bwMode="auto">
          <a:xfrm>
            <a:off x="2051720" y="1988840"/>
            <a:ext cx="5200057" cy="364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908648" y="6356350"/>
            <a:ext cx="2895600" cy="365125"/>
          </a:xfrm>
        </p:spPr>
        <p:txBody>
          <a:bodyPr/>
          <a:lstStyle/>
          <a:p>
            <a:r>
              <a:rPr lang="it-IT" smtClean="0"/>
              <a:t>Belle2 Italia – Roma3, Dec. 22nd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5</a:t>
            </a:fld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300192" y="1988840"/>
            <a:ext cx="1368152" cy="50405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516216" y="1988840"/>
            <a:ext cx="1152128" cy="100811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6668616" y="3437384"/>
            <a:ext cx="1143744" cy="20764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912260" y="3629055"/>
            <a:ext cx="900100" cy="37600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627784" y="1772816"/>
            <a:ext cx="576064" cy="93610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4283968" y="4941168"/>
            <a:ext cx="367780" cy="100811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3995936" y="1772816"/>
            <a:ext cx="144016" cy="72008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139952" y="1772816"/>
            <a:ext cx="327906" cy="72008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5364088" y="1628800"/>
            <a:ext cx="0" cy="61206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347864" y="1403484"/>
            <a:ext cx="1584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2 x RS232 (*)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051833" y="1268760"/>
            <a:ext cx="1176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JTAG (*)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685585" y="1755939"/>
            <a:ext cx="1458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2 x SPI (*)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12360" y="3429000"/>
            <a:ext cx="1331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2 x I2C (*)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779912" y="5877272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4</a:t>
            </a:r>
            <a:r>
              <a:rPr lang="en-US" sz="2000" dirty="0" smtClean="0">
                <a:solidFill>
                  <a:srgbClr val="002060"/>
                </a:solidFill>
              </a:rPr>
              <a:t> x AIN</a:t>
            </a:r>
            <a:r>
              <a:rPr lang="en-US" sz="2000" dirty="0"/>
              <a:t> </a:t>
            </a:r>
            <a:r>
              <a:rPr lang="en-US" sz="2000" dirty="0" smtClean="0"/>
              <a:t>(**)</a:t>
            </a:r>
            <a:endParaRPr lang="en-US" sz="2000" dirty="0" smtClean="0">
              <a:solidFill>
                <a:srgbClr val="00206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691680" y="1444714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16 x GPIO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868144" y="5745450"/>
            <a:ext cx="3168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*= fully </a:t>
            </a:r>
            <a:r>
              <a:rPr lang="en-US" dirty="0" smtClean="0">
                <a:solidFill>
                  <a:srgbClr val="F51137"/>
                </a:solidFill>
              </a:rPr>
              <a:t>isolated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** = buffered 12-bit ADC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547664" y="2842431"/>
            <a:ext cx="792088" cy="72690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367644" y="5005792"/>
            <a:ext cx="972108" cy="76753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79512" y="2564904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USB device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223628" y="3569337"/>
            <a:ext cx="972108" cy="29171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-225694" y="3241235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10/100 Ethernet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-9670" y="4155385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USB host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223628" y="4293096"/>
            <a:ext cx="972108" cy="6234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23528" y="4875748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uSD</a:t>
            </a:r>
            <a:endParaRPr lang="en-US" sz="2000" dirty="0" smtClean="0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1367644" y="4581128"/>
            <a:ext cx="1188132" cy="42466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7504" y="5765775"/>
            <a:ext cx="2232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10/100 Ethernet </a:t>
            </a:r>
            <a:r>
              <a:rPr lang="en-US" sz="2000" dirty="0"/>
              <a:t>(</a:t>
            </a:r>
            <a:r>
              <a:rPr lang="en-US" sz="2000" dirty="0" smtClean="0"/>
              <a:t>controls and </a:t>
            </a:r>
            <a:r>
              <a:rPr lang="en-US" sz="2000" dirty="0" err="1" smtClean="0"/>
              <a:t>managament</a:t>
            </a:r>
            <a:r>
              <a:rPr lang="en-US" sz="2000" dirty="0" smtClean="0"/>
              <a:t> only)</a:t>
            </a:r>
          </a:p>
        </p:txBody>
      </p:sp>
    </p:spTree>
    <p:extLst>
      <p:ext uri="{BB962C8B-B14F-4D97-AF65-F5344CB8AC3E}">
        <p14:creationId xmlns:p14="http://schemas.microsoft.com/office/powerpoint/2010/main" val="212902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integration and Mechanics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Belle2 Italia – Roma3, Dec. 22nd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6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 rot="19490540">
            <a:off x="1195064" y="2731507"/>
            <a:ext cx="3622304" cy="92333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7145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Draft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504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Aggregation scheme (4 sectors)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623450"/>
            <a:ext cx="2076308" cy="78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Aloisio\Desktop\uSOP4Belle2GM\Photos\uSOPvC\P10302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5" r="31127" b="11825"/>
          <a:stretch/>
        </p:blipFill>
        <p:spPr bwMode="auto">
          <a:xfrm>
            <a:off x="4457487" y="2276872"/>
            <a:ext cx="978609" cy="117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Users\Aloisio\Desktop\uSOP4Belle2GM\Photos\uSOPvC\P10302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4" t="5118" r="31408" b="7746"/>
          <a:stretch/>
        </p:blipFill>
        <p:spPr bwMode="auto">
          <a:xfrm>
            <a:off x="5868144" y="1556792"/>
            <a:ext cx="936104" cy="115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loisio\Desktop\uSOP4Belle2GM\Photos\uSOPvC\P103024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8350" r="15455"/>
          <a:stretch/>
        </p:blipFill>
        <p:spPr bwMode="auto">
          <a:xfrm>
            <a:off x="1691680" y="3343764"/>
            <a:ext cx="2252651" cy="151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loisio\Desktop\uSOP4Belle2GM\Photos\uSOPvC\P10302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5" r="31127" b="11825"/>
          <a:stretch/>
        </p:blipFill>
        <p:spPr bwMode="auto">
          <a:xfrm>
            <a:off x="4464437" y="4809449"/>
            <a:ext cx="978609" cy="117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:\Users\Aloisio\Desktop\uSOP4Belle2GM\Photos\uSOPvC\P10302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4" t="5118" r="31408" b="7746"/>
          <a:stretch/>
        </p:blipFill>
        <p:spPr bwMode="auto">
          <a:xfrm>
            <a:off x="5868144" y="2847453"/>
            <a:ext cx="936104" cy="115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:\Users\Aloisio\Desktop\uSOP4Belle2GM\Photos\uSOPvC\P10302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4" t="5118" r="31408" b="7746"/>
          <a:stretch/>
        </p:blipFill>
        <p:spPr bwMode="auto">
          <a:xfrm>
            <a:off x="5868144" y="4149080"/>
            <a:ext cx="936104" cy="115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:\Users\Aloisio\Desktop\uSOP4Belle2GM\Photos\uSOPvC\P10302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4" t="5118" r="31408" b="7746"/>
          <a:stretch/>
        </p:blipFill>
        <p:spPr bwMode="auto">
          <a:xfrm>
            <a:off x="5868144" y="5438048"/>
            <a:ext cx="936104" cy="115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30574"/>
            <a:ext cx="2076308" cy="78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/>
        </p:nvCxnSpPr>
        <p:spPr>
          <a:xfrm flipV="1">
            <a:off x="3779912" y="2780928"/>
            <a:ext cx="792088" cy="864096"/>
          </a:xfrm>
          <a:prstGeom prst="line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779912" y="3861048"/>
            <a:ext cx="792088" cy="1447336"/>
          </a:xfrm>
          <a:prstGeom prst="line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5292080" y="2030574"/>
            <a:ext cx="720080" cy="606338"/>
          </a:xfrm>
          <a:prstGeom prst="line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292080" y="2996952"/>
            <a:ext cx="720080" cy="346812"/>
          </a:xfrm>
          <a:prstGeom prst="line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4" descr="C:\Users\Aloisio\Desktop\uSOP4Belle2GM\EndCap_Layout\IMG_20150206_1917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1475" y="1552810"/>
            <a:ext cx="813076" cy="108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C:\Users\Aloisio\Desktop\uSOP4Belle2GM\EndCap_Layout\IMG_20150206_1917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43817" y="2840451"/>
            <a:ext cx="813076" cy="108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C:\Users\Aloisio\Desktop\uSOP4Belle2GM\EndCap_Layout\IMG_20150206_1917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43817" y="4085575"/>
            <a:ext cx="813076" cy="108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C:\Users\Aloisio\Desktop\uSOP4Belle2GM\EndCap_Layout\IMG_20150206_1917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43817" y="5504747"/>
            <a:ext cx="813076" cy="108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Straight Connector 42"/>
          <p:cNvCxnSpPr/>
          <p:nvPr/>
        </p:nvCxnSpPr>
        <p:spPr>
          <a:xfrm>
            <a:off x="6643108" y="2153824"/>
            <a:ext cx="720080" cy="0"/>
          </a:xfrm>
          <a:prstGeom prst="line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6660232" y="3429000"/>
            <a:ext cx="720080" cy="0"/>
          </a:xfrm>
          <a:prstGeom prst="line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660232" y="4725144"/>
            <a:ext cx="720080" cy="0"/>
          </a:xfrm>
          <a:prstGeom prst="line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660232" y="6021288"/>
            <a:ext cx="720080" cy="0"/>
          </a:xfrm>
          <a:prstGeom prst="line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5292080" y="4653136"/>
            <a:ext cx="720080" cy="606338"/>
          </a:xfrm>
          <a:prstGeom prst="line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292080" y="5619514"/>
            <a:ext cx="720080" cy="346812"/>
          </a:xfrm>
          <a:prstGeom prst="line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4" name="Straight Connector 2053"/>
          <p:cNvCxnSpPr/>
          <p:nvPr/>
        </p:nvCxnSpPr>
        <p:spPr>
          <a:xfrm>
            <a:off x="899592" y="2780928"/>
            <a:ext cx="936104" cy="108012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611560" y="4437112"/>
            <a:ext cx="1080120" cy="152921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8" name="TextBox 2057"/>
          <p:cNvSpPr txBox="1"/>
          <p:nvPr/>
        </p:nvSpPr>
        <p:spPr>
          <a:xfrm>
            <a:off x="899592" y="3356992"/>
            <a:ext cx="756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359532" y="4725144"/>
            <a:ext cx="126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controls</a:t>
            </a:r>
            <a:endParaRPr lang="en-US" dirty="0"/>
          </a:p>
        </p:txBody>
      </p:sp>
      <p:cxnSp>
        <p:nvCxnSpPr>
          <p:cNvPr id="61" name="Straight Connector 60"/>
          <p:cNvCxnSpPr/>
          <p:nvPr/>
        </p:nvCxnSpPr>
        <p:spPr>
          <a:xfrm flipV="1">
            <a:off x="1277634" y="1688324"/>
            <a:ext cx="0" cy="40653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251520" y="1372126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Uplink to BELLE2 network (data)</a:t>
            </a:r>
            <a:endParaRPr lang="en-US" dirty="0"/>
          </a:p>
        </p:txBody>
      </p:sp>
      <p:cxnSp>
        <p:nvCxnSpPr>
          <p:cNvPr id="66" name="Straight Connector 65"/>
          <p:cNvCxnSpPr/>
          <p:nvPr/>
        </p:nvCxnSpPr>
        <p:spPr>
          <a:xfrm>
            <a:off x="1691680" y="6190814"/>
            <a:ext cx="0" cy="55055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1700021" y="6516052"/>
            <a:ext cx="3448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Uplink to BELLE2 network (</a:t>
            </a:r>
            <a:r>
              <a:rPr lang="en-US" dirty="0" err="1" smtClean="0"/>
              <a:t>cntrls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Belle2 Italia – Roma3, Dec. 22nd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3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Aggregation scheme </a:t>
            </a:r>
            <a:r>
              <a:rPr lang="en-US" dirty="0" smtClean="0"/>
              <a:t>(F/B wheel)</a:t>
            </a:r>
            <a:endParaRPr 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14" y="1300428"/>
            <a:ext cx="3029414" cy="115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TextBox 2057"/>
          <p:cNvSpPr txBox="1"/>
          <p:nvPr/>
        </p:nvSpPr>
        <p:spPr>
          <a:xfrm>
            <a:off x="3214728" y="1480972"/>
            <a:ext cx="756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3729261" y="5188550"/>
            <a:ext cx="126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controls</a:t>
            </a:r>
            <a:endParaRPr lang="en-US" dirty="0"/>
          </a:p>
        </p:txBody>
      </p:sp>
      <p:cxnSp>
        <p:nvCxnSpPr>
          <p:cNvPr id="61" name="Straight Connector 60"/>
          <p:cNvCxnSpPr/>
          <p:nvPr/>
        </p:nvCxnSpPr>
        <p:spPr>
          <a:xfrm flipH="1" flipV="1">
            <a:off x="522860" y="2374392"/>
            <a:ext cx="16692" cy="184669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9052" y="4149080"/>
            <a:ext cx="3278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Uplink to BELLE2 network (data)</a:t>
            </a:r>
            <a:endParaRPr lang="en-US" dirty="0"/>
          </a:p>
        </p:txBody>
      </p:sp>
      <p:cxnSp>
        <p:nvCxnSpPr>
          <p:cNvPr id="66" name="Straight Connector 65"/>
          <p:cNvCxnSpPr/>
          <p:nvPr/>
        </p:nvCxnSpPr>
        <p:spPr>
          <a:xfrm>
            <a:off x="899592" y="5965498"/>
            <a:ext cx="0" cy="55055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43837" y="6453336"/>
            <a:ext cx="3448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Uplink to BELLE2 network (</a:t>
            </a:r>
            <a:r>
              <a:rPr lang="en-US" dirty="0" err="1" smtClean="0"/>
              <a:t>cntrls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7" name="Picture 3" descr="C:\Users\Aloisio\Desktop\uSOP4Belle2GM\Photos\uSOPvC\P10302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8350" r="15455"/>
          <a:stretch/>
        </p:blipFill>
        <p:spPr bwMode="auto">
          <a:xfrm>
            <a:off x="5503934" y="1268760"/>
            <a:ext cx="1732362" cy="1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54" name="Straight Connector 2053"/>
          <p:cNvCxnSpPr>
            <a:stCxn id="20" idx="3"/>
          </p:cNvCxnSpPr>
          <p:nvPr/>
        </p:nvCxnSpPr>
        <p:spPr>
          <a:xfrm flipV="1">
            <a:off x="3214728" y="1700808"/>
            <a:ext cx="2287120" cy="17484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3" descr="C:\Users\Aloisio\Desktop\uSOP4Belle2GM\Photos\uSOPvC\P10302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8350" r="15455"/>
          <a:stretch/>
        </p:blipFill>
        <p:spPr bwMode="auto">
          <a:xfrm>
            <a:off x="5501848" y="2517171"/>
            <a:ext cx="1732362" cy="1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3" descr="C:\Users\Aloisio\Desktop\uSOP4Belle2GM\Photos\uSOPvC\P10302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8350" r="15455"/>
          <a:stretch/>
        </p:blipFill>
        <p:spPr bwMode="auto">
          <a:xfrm>
            <a:off x="5503934" y="3755797"/>
            <a:ext cx="1732362" cy="1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" descr="C:\Users\Aloisio\Desktop\uSOP4Belle2GM\Photos\uSOPvC\P10302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8350" r="15455"/>
          <a:stretch/>
        </p:blipFill>
        <p:spPr bwMode="auto">
          <a:xfrm>
            <a:off x="5501848" y="5004208"/>
            <a:ext cx="1732362" cy="1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73" y="4890238"/>
            <a:ext cx="3029414" cy="115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4" name="Straight Connector 63"/>
          <p:cNvCxnSpPr>
            <a:stCxn id="20" idx="3"/>
          </p:cNvCxnSpPr>
          <p:nvPr/>
        </p:nvCxnSpPr>
        <p:spPr>
          <a:xfrm>
            <a:off x="3214728" y="1875654"/>
            <a:ext cx="2289206" cy="104929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20" idx="3"/>
          </p:cNvCxnSpPr>
          <p:nvPr/>
        </p:nvCxnSpPr>
        <p:spPr>
          <a:xfrm>
            <a:off x="3214728" y="1875654"/>
            <a:ext cx="2289206" cy="227342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3275856" y="1916832"/>
            <a:ext cx="2289206" cy="349756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2267744" y="2132856"/>
            <a:ext cx="3234104" cy="333260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2267744" y="3356992"/>
            <a:ext cx="3234104" cy="210847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2267744" y="4653136"/>
            <a:ext cx="3234104" cy="81232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2267744" y="5465464"/>
            <a:ext cx="3236190" cy="41180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6" name="Right Arrow 2055"/>
          <p:cNvSpPr/>
          <p:nvPr/>
        </p:nvSpPr>
        <p:spPr>
          <a:xfrm rot="10530078">
            <a:off x="7261285" y="1445811"/>
            <a:ext cx="648072" cy="662649"/>
          </a:xfrm>
          <a:prstGeom prst="rightArrow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ight Arrow 80"/>
          <p:cNvSpPr/>
          <p:nvPr/>
        </p:nvSpPr>
        <p:spPr>
          <a:xfrm rot="10530078">
            <a:off x="7261286" y="2669947"/>
            <a:ext cx="648072" cy="662649"/>
          </a:xfrm>
          <a:prstGeom prst="rightArrow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ight Arrow 81"/>
          <p:cNvSpPr/>
          <p:nvPr/>
        </p:nvSpPr>
        <p:spPr>
          <a:xfrm rot="10530078">
            <a:off x="7261286" y="3885444"/>
            <a:ext cx="648072" cy="662649"/>
          </a:xfrm>
          <a:prstGeom prst="rightArrow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ight Arrow 82"/>
          <p:cNvSpPr/>
          <p:nvPr/>
        </p:nvSpPr>
        <p:spPr>
          <a:xfrm rot="10530078">
            <a:off x="7261286" y="5109580"/>
            <a:ext cx="648072" cy="662649"/>
          </a:xfrm>
          <a:prstGeom prst="rightArrow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" name="Picture 4" descr="C:\Users\Aloisio\Desktop\uSOP4Belle2GM\EndCap_Layout\IMG_20150206_1917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24350" y="1000630"/>
            <a:ext cx="414989" cy="55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C:\Users\Aloisio\Desktop\uSOP4Belle2GM\EndCap_Layout\IMG_20150206_1917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76278" y="1631643"/>
            <a:ext cx="414989" cy="55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" descr="C:\Users\Aloisio\Desktop\uSOP4Belle2GM\EndCap_Layout\IMG_20150206_1917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25541" y="1144646"/>
            <a:ext cx="414989" cy="55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" descr="C:\Users\Aloisio\Desktop\uSOP4Belle2GM\EndCap_Layout\IMG_20150206_1917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01605" y="1487627"/>
            <a:ext cx="414989" cy="55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" descr="C:\Users\Aloisio\Desktop\uSOP4Belle2GM\EndCap_Layout\IMG_20150206_1917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01605" y="2313833"/>
            <a:ext cx="414989" cy="55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4" descr="C:\Users\Aloisio\Desktop\uSOP4Belle2GM\EndCap_Layout\IMG_20150206_1917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53533" y="2944846"/>
            <a:ext cx="414989" cy="55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 descr="C:\Users\Aloisio\Desktop\uSOP4Belle2GM\EndCap_Layout\IMG_20150206_1917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02796" y="2457849"/>
            <a:ext cx="414989" cy="55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4" descr="C:\Users\Aloisio\Desktop\uSOP4Belle2GM\EndCap_Layout\IMG_20150206_1917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78860" y="2800830"/>
            <a:ext cx="414989" cy="55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4" descr="C:\Users\Aloisio\Desktop\uSOP4Belle2GM\EndCap_Layout\IMG_20150206_1917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01605" y="3575859"/>
            <a:ext cx="414989" cy="55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4" descr="C:\Users\Aloisio\Desktop\uSOP4Belle2GM\EndCap_Layout\IMG_20150206_1917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53533" y="4206872"/>
            <a:ext cx="414989" cy="55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C:\Users\Aloisio\Desktop\uSOP4Belle2GM\EndCap_Layout\IMG_20150206_1917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02796" y="3719875"/>
            <a:ext cx="414989" cy="55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4" descr="C:\Users\Aloisio\Desktop\uSOP4Belle2GM\EndCap_Layout\IMG_20150206_1917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78860" y="4062856"/>
            <a:ext cx="414989" cy="55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4" descr="C:\Users\Aloisio\Desktop\uSOP4Belle2GM\EndCap_Layout\IMG_20150206_1917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01605" y="4906121"/>
            <a:ext cx="414989" cy="55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4" descr="C:\Users\Aloisio\Desktop\uSOP4Belle2GM\EndCap_Layout\IMG_20150206_1917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53533" y="5537134"/>
            <a:ext cx="414989" cy="55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4" descr="C:\Users\Aloisio\Desktop\uSOP4Belle2GM\EndCap_Layout\IMG_20150206_1917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02796" y="5050137"/>
            <a:ext cx="414989" cy="55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4" descr="C:\Users\Aloisio\Desktop\uSOP4Belle2GM\EndCap_Layout\IMG_20150206_1917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78860" y="5393118"/>
            <a:ext cx="414989" cy="55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c server 70da000vea lenovo thinkserver rd450 70da server montabile in rack 2u 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" t="19131" r="7679"/>
          <a:stretch/>
        </p:blipFill>
        <p:spPr bwMode="auto">
          <a:xfrm>
            <a:off x="1835696" y="2924944"/>
            <a:ext cx="164157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/>
          <p:cNvCxnSpPr/>
          <p:nvPr/>
        </p:nvCxnSpPr>
        <p:spPr>
          <a:xfrm flipV="1">
            <a:off x="2123728" y="2204864"/>
            <a:ext cx="0" cy="86409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971600" y="357301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PC server + PDU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Belle2 Italia – Roma3, Dec. 22nd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6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7343" y="226596"/>
            <a:ext cx="453650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Hardware Layout</a:t>
            </a:r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t="29001" r="29525" b="16400"/>
          <a:stretch/>
        </p:blipFill>
        <p:spPr>
          <a:xfrm>
            <a:off x="6876256" y="1196752"/>
            <a:ext cx="2160240" cy="1560173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490" y="2376411"/>
            <a:ext cx="1944216" cy="149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234" y="2384801"/>
            <a:ext cx="1944216" cy="149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306" y="5112715"/>
            <a:ext cx="610130" cy="105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378" y="5328739"/>
            <a:ext cx="610130" cy="105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450" y="5472755"/>
            <a:ext cx="610130" cy="105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30" y="5760787"/>
            <a:ext cx="610130" cy="105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/>
          <p:cNvCxnSpPr>
            <a:stCxn id="12" idx="0"/>
          </p:cNvCxnSpPr>
          <p:nvPr/>
        </p:nvCxnSpPr>
        <p:spPr>
          <a:xfrm flipV="1">
            <a:off x="4087443" y="4680667"/>
            <a:ext cx="126983" cy="6480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3" idx="0"/>
            <a:endCxn id="39" idx="2"/>
          </p:cNvCxnSpPr>
          <p:nvPr/>
        </p:nvCxnSpPr>
        <p:spPr>
          <a:xfrm flipH="1" flipV="1">
            <a:off x="4511661" y="4697749"/>
            <a:ext cx="223854" cy="77500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6" descr="C:\Users\Aloisio\Desktop\uSOP4Belle2GM\Schroff\PSU\PSU_image_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1"/>
          <a:stretch/>
        </p:blipFill>
        <p:spPr bwMode="auto">
          <a:xfrm>
            <a:off x="5582578" y="4176611"/>
            <a:ext cx="665301" cy="133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ontent Placeholder 2"/>
          <p:cNvSpPr txBox="1">
            <a:spLocks/>
          </p:cNvSpPr>
          <p:nvPr/>
        </p:nvSpPr>
        <p:spPr>
          <a:xfrm>
            <a:off x="5292080" y="3861048"/>
            <a:ext cx="2664296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6U Eurocard crate (per wheel)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566354" y="4608659"/>
            <a:ext cx="432048" cy="50405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3998402" y="3960587"/>
            <a:ext cx="1006502" cy="738249"/>
            <a:chOff x="1043608" y="3212976"/>
            <a:chExt cx="1006502" cy="738249"/>
          </a:xfrm>
        </p:grpSpPr>
        <p:pic>
          <p:nvPicPr>
            <p:cNvPr id="33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1" t="148" r="7117"/>
            <a:stretch/>
          </p:blipFill>
          <p:spPr bwMode="auto">
            <a:xfrm>
              <a:off x="1043608" y="3215150"/>
              <a:ext cx="214414" cy="73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1" t="148" r="7117"/>
            <a:stretch/>
          </p:blipFill>
          <p:spPr bwMode="auto">
            <a:xfrm>
              <a:off x="1258022" y="3214063"/>
              <a:ext cx="214414" cy="73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1" t="148" r="7117"/>
            <a:stretch/>
          </p:blipFill>
          <p:spPr bwMode="auto">
            <a:xfrm>
              <a:off x="1449660" y="3214063"/>
              <a:ext cx="214414" cy="73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1" t="148" r="7117"/>
            <a:stretch/>
          </p:blipFill>
          <p:spPr bwMode="auto">
            <a:xfrm>
              <a:off x="1664074" y="3212976"/>
              <a:ext cx="214414" cy="73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1" t="148" r="7117"/>
            <a:stretch/>
          </p:blipFill>
          <p:spPr bwMode="auto">
            <a:xfrm>
              <a:off x="1835696" y="3212976"/>
              <a:ext cx="214414" cy="73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9" name="Straight Arrow Connector 28"/>
          <p:cNvCxnSpPr/>
          <p:nvPr/>
        </p:nvCxnSpPr>
        <p:spPr>
          <a:xfrm flipH="1" flipV="1">
            <a:off x="4934506" y="4320627"/>
            <a:ext cx="792088" cy="4320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4" idx="0"/>
            <a:endCxn id="40" idx="2"/>
          </p:cNvCxnSpPr>
          <p:nvPr/>
        </p:nvCxnSpPr>
        <p:spPr>
          <a:xfrm flipH="1" flipV="1">
            <a:off x="4726075" y="4696662"/>
            <a:ext cx="729520" cy="10641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39" idx="0"/>
          </p:cNvCxnSpPr>
          <p:nvPr/>
        </p:nvCxnSpPr>
        <p:spPr>
          <a:xfrm flipV="1">
            <a:off x="4511661" y="2808459"/>
            <a:ext cx="1142925" cy="11532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6158642" y="4545041"/>
            <a:ext cx="1443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Power supply</a:t>
            </a:r>
          </a:p>
        </p:txBody>
      </p:sp>
      <p:sp>
        <p:nvSpPr>
          <p:cNvPr id="77" name="Rectangle 76"/>
          <p:cNvSpPr/>
          <p:nvPr/>
        </p:nvSpPr>
        <p:spPr>
          <a:xfrm>
            <a:off x="3350330" y="6489257"/>
            <a:ext cx="1548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4 </a:t>
            </a:r>
            <a:r>
              <a:rPr lang="en-US" dirty="0" err="1"/>
              <a:t>uSOP</a:t>
            </a:r>
            <a:r>
              <a:rPr lang="en-US" dirty="0"/>
              <a:t> boards</a:t>
            </a:r>
          </a:p>
        </p:txBody>
      </p:sp>
      <p:sp>
        <p:nvSpPr>
          <p:cNvPr id="78" name="Rectangle 77"/>
          <p:cNvSpPr/>
          <p:nvPr/>
        </p:nvSpPr>
        <p:spPr>
          <a:xfrm>
            <a:off x="2929278" y="4040985"/>
            <a:ext cx="1144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Backplane</a:t>
            </a:r>
          </a:p>
        </p:txBody>
      </p:sp>
      <p:pic>
        <p:nvPicPr>
          <p:cNvPr id="79" name="Picture 4" descr="C:\Users\Aloisio\Desktop\uSOP4Belle2GM\EndCap_Layout\IMG_20150206_1917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70632" y="5383720"/>
            <a:ext cx="414989" cy="55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4" descr="C:\Users\Aloisio\Desktop\uSOP4Belle2GM\EndCap_Layout\IMG_20150206_1917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22560" y="6014733"/>
            <a:ext cx="414989" cy="55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C:\Users\Aloisio\Desktop\uSOP4Belle2GM\EndCap_Layout\IMG_20150206_1917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71823" y="5527736"/>
            <a:ext cx="414989" cy="55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4" descr="C:\Users\Aloisio\Desktop\uSOP4Belle2GM\EndCap_Layout\IMG_20150206_1917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47887" y="5870717"/>
            <a:ext cx="414989" cy="55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ight Arrow 82"/>
          <p:cNvSpPr/>
          <p:nvPr/>
        </p:nvSpPr>
        <p:spPr>
          <a:xfrm rot="9614924">
            <a:off x="5792720" y="5898122"/>
            <a:ext cx="417760" cy="464079"/>
          </a:xfrm>
          <a:prstGeom prst="rightArrow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6374666" y="6407957"/>
            <a:ext cx="1941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4 sectors per </a:t>
            </a:r>
            <a:r>
              <a:rPr lang="en-US" dirty="0" err="1" smtClean="0"/>
              <a:t>uSOP</a:t>
            </a:r>
            <a:endParaRPr lang="en-US" dirty="0" smtClean="0"/>
          </a:p>
        </p:txBody>
      </p:sp>
      <p:cxnSp>
        <p:nvCxnSpPr>
          <p:cNvPr id="85" name="Straight Arrow Connector 84"/>
          <p:cNvCxnSpPr>
            <a:stCxn id="39" idx="0"/>
          </p:cNvCxnSpPr>
          <p:nvPr/>
        </p:nvCxnSpPr>
        <p:spPr>
          <a:xfrm flipH="1" flipV="1">
            <a:off x="3278322" y="2852936"/>
            <a:ext cx="1233339" cy="11087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1"/>
          <a:stretch/>
        </p:blipFill>
        <p:spPr>
          <a:xfrm>
            <a:off x="251519" y="188640"/>
            <a:ext cx="2695061" cy="2016224"/>
          </a:xfrm>
          <a:prstGeom prst="rect">
            <a:avLst/>
          </a:prstGeom>
        </p:spPr>
      </p:pic>
      <p:cxnSp>
        <p:nvCxnSpPr>
          <p:cNvPr id="88" name="Straight Arrow Connector 87"/>
          <p:cNvCxnSpPr/>
          <p:nvPr/>
        </p:nvCxnSpPr>
        <p:spPr>
          <a:xfrm flipH="1" flipV="1">
            <a:off x="1475656" y="1700808"/>
            <a:ext cx="936106" cy="12961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H="1" flipV="1">
            <a:off x="1547664" y="1412776"/>
            <a:ext cx="3456384" cy="10801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Content Placeholder 2"/>
          <p:cNvSpPr txBox="1">
            <a:spLocks/>
          </p:cNvSpPr>
          <p:nvPr/>
        </p:nvSpPr>
        <p:spPr>
          <a:xfrm>
            <a:off x="179512" y="2276872"/>
            <a:ext cx="1800200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Belle2 E-hut (Jun.2015)</a:t>
            </a:r>
          </a:p>
        </p:txBody>
      </p:sp>
      <p:cxnSp>
        <p:nvCxnSpPr>
          <p:cNvPr id="108" name="Straight Arrow Connector 107"/>
          <p:cNvCxnSpPr/>
          <p:nvPr/>
        </p:nvCxnSpPr>
        <p:spPr>
          <a:xfrm flipH="1">
            <a:off x="6444208" y="2132856"/>
            <a:ext cx="936104" cy="7200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Belle2 Italia – Roma3, Dec. 22nd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5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>
          <a:defRPr sz="20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1458</TotalTime>
  <Words>1097</Words>
  <Application>Microsoft Office PowerPoint</Application>
  <PresentationFormat>On-screen Show (4:3)</PresentationFormat>
  <Paragraphs>256</Paragraphs>
  <Slides>33</Slides>
  <Notes>2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Slow control architecture for the ECL endcap (… and BEAST)</vt:lpstr>
      <vt:lpstr>Overview</vt:lpstr>
      <vt:lpstr>The Hardware platform</vt:lpstr>
      <vt:lpstr>uSOP </vt:lpstr>
      <vt:lpstr>uSOP peripherals</vt:lpstr>
      <vt:lpstr>System integration and Mechanics</vt:lpstr>
      <vt:lpstr>Aggregation scheme (4 sectors)</vt:lpstr>
      <vt:lpstr>Aggregation scheme (F/B wheel)</vt:lpstr>
      <vt:lpstr>Hardware Layout</vt:lpstr>
      <vt:lpstr>The uSOP Carrier</vt:lpstr>
      <vt:lpstr>Rack Layout</vt:lpstr>
      <vt:lpstr>Patch Panel</vt:lpstr>
      <vt:lpstr>Plug-in Units</vt:lpstr>
      <vt:lpstr>uSOP @ BEAST</vt:lpstr>
      <vt:lpstr>Goals of uSOP at BEAST</vt:lpstr>
      <vt:lpstr>Sensors</vt:lpstr>
      <vt:lpstr>Sensor Installation</vt:lpstr>
      <vt:lpstr>T/RH read-out</vt:lpstr>
      <vt:lpstr>In the DAQ Room</vt:lpstr>
      <vt:lpstr>EPICS Process Variables</vt:lpstr>
      <vt:lpstr>Temperature and RH logs</vt:lpstr>
      <vt:lpstr>Irradiation of FPGAs at BEAST</vt:lpstr>
      <vt:lpstr>Contribution to internal note</vt:lpstr>
      <vt:lpstr>Plans (and issues) for 2016</vt:lpstr>
      <vt:lpstr>Conclusions</vt:lpstr>
      <vt:lpstr>PowerPoint Presentation</vt:lpstr>
      <vt:lpstr>3-wire Resistance Measurement</vt:lpstr>
      <vt:lpstr>PowerPoint Presentation</vt:lpstr>
      <vt:lpstr>PowerPoint Presentation</vt:lpstr>
      <vt:lpstr>Sensors Close-ups</vt:lpstr>
      <vt:lpstr>Plans (and issues…) for 2016</vt:lpstr>
      <vt:lpstr>BEAST - Ehut</vt:lpstr>
      <vt:lpstr>BEAST - IP</vt:lpstr>
    </vt:vector>
  </TitlesOfParts>
  <Company>MyCompany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Aloisio</dc:creator>
  <cp:lastModifiedBy>Aloisio</cp:lastModifiedBy>
  <cp:revision>196</cp:revision>
  <dcterms:created xsi:type="dcterms:W3CDTF">2015-06-12T23:34:41Z</dcterms:created>
  <dcterms:modified xsi:type="dcterms:W3CDTF">2015-12-22T09:20:56Z</dcterms:modified>
</cp:coreProperties>
</file>