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38"/>
  </p:notesMasterIdLst>
  <p:handoutMasterIdLst>
    <p:handoutMasterId r:id="rId39"/>
  </p:handoutMasterIdLst>
  <p:sldIdLst>
    <p:sldId id="256" r:id="rId3"/>
    <p:sldId id="271" r:id="rId4"/>
    <p:sldId id="273" r:id="rId5"/>
    <p:sldId id="277" r:id="rId6"/>
    <p:sldId id="275" r:id="rId7"/>
    <p:sldId id="279" r:id="rId8"/>
    <p:sldId id="323" r:id="rId9"/>
    <p:sldId id="284" r:id="rId10"/>
    <p:sldId id="285" r:id="rId11"/>
    <p:sldId id="307" r:id="rId12"/>
    <p:sldId id="306" r:id="rId13"/>
    <p:sldId id="304" r:id="rId14"/>
    <p:sldId id="294" r:id="rId15"/>
    <p:sldId id="295" r:id="rId16"/>
    <p:sldId id="302" r:id="rId17"/>
    <p:sldId id="308" r:id="rId18"/>
    <p:sldId id="315" r:id="rId19"/>
    <p:sldId id="312" r:id="rId20"/>
    <p:sldId id="326" r:id="rId21"/>
    <p:sldId id="309" r:id="rId22"/>
    <p:sldId id="314" r:id="rId23"/>
    <p:sldId id="327" r:id="rId24"/>
    <p:sldId id="301" r:id="rId25"/>
    <p:sldId id="324" r:id="rId26"/>
    <p:sldId id="325" r:id="rId27"/>
    <p:sldId id="321" r:id="rId28"/>
    <p:sldId id="322" r:id="rId29"/>
    <p:sldId id="299" r:id="rId30"/>
    <p:sldId id="300" r:id="rId31"/>
    <p:sldId id="298" r:id="rId32"/>
    <p:sldId id="316" r:id="rId33"/>
    <p:sldId id="317" r:id="rId34"/>
    <p:sldId id="318" r:id="rId35"/>
    <p:sldId id="319" r:id="rId36"/>
    <p:sldId id="32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3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9645" autoAdjust="0"/>
  </p:normalViewPr>
  <p:slideViewPr>
    <p:cSldViewPr>
      <p:cViewPr>
        <p:scale>
          <a:sx n="75" d="100"/>
          <a:sy n="75" d="100"/>
        </p:scale>
        <p:origin x="13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rdi\ownCloud\PRESENTAZIONI\22-BGM\NETWORK\NETWORK-REQUIREMENTS-BELLE2-18-10-2015-v03-arrotondato-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rdi\ownCloud\PRESENTAZIONI\22-BGM\NETWORK\NETWORK-REQUIREMENTS-BELLE2-18-10-2015-v03-arrotondato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'MDST-DATA'!$A$84</c:f>
              <c:strCache>
                <c:ptCount val="1"/>
                <c:pt idx="0">
                  <c:v>KEK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'MDST-DATA'!$J$82:$S$82</c15:sqref>
                  </c15:fullRef>
                </c:ext>
              </c:extLst>
              <c:f>'MDST-DATA'!$K$82:$M$82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'MDST-DATA'!$J$84:$S$84</c15:sqref>
                  </c15:fullRef>
                </c:ext>
              </c:extLst>
              <c:f>'MDST-DATA'!$K$84:$M$84</c:f>
              <c:numCache>
                <c:formatCode>0.00</c:formatCode>
                <c:ptCount val="3"/>
                <c:pt idx="0">
                  <c:v>2.0000000000000004E-2</c:v>
                </c:pt>
                <c:pt idx="1">
                  <c:v>4.0000000000000008E-2</c:v>
                </c:pt>
                <c:pt idx="2">
                  <c:v>0.55650710014447768</c:v>
                </c:pt>
              </c:numCache>
            </c:numRef>
          </c:val>
        </c:ser>
        <c:ser>
          <c:idx val="1"/>
          <c:order val="1"/>
          <c:tx>
            <c:strRef>
              <c:f>'MDST-DATA'!$A$85</c:f>
              <c:strCache>
                <c:ptCount val="1"/>
                <c:pt idx="0">
                  <c:v>PNNL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'MDST-DATA'!$J$82:$S$82</c15:sqref>
                  </c15:fullRef>
                </c:ext>
              </c:extLst>
              <c:f>'MDST-DATA'!$K$82:$M$82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'MDST-DATA'!$J$85:$S$85</c15:sqref>
                  </c15:fullRef>
                </c:ext>
              </c:extLst>
              <c:f>'MDST-DATA'!$K$85:$M$85</c:f>
              <c:numCache>
                <c:formatCode>0.00</c:formatCode>
                <c:ptCount val="3"/>
                <c:pt idx="0">
                  <c:v>0.03</c:v>
                </c:pt>
                <c:pt idx="1">
                  <c:v>0.06</c:v>
                </c:pt>
                <c:pt idx="2">
                  <c:v>0.6</c:v>
                </c:pt>
              </c:numCache>
            </c:numRef>
          </c:val>
        </c:ser>
        <c:ser>
          <c:idx val="5"/>
          <c:order val="2"/>
          <c:tx>
            <c:strRef>
              <c:f>'MDST-DATA'!$A$86</c:f>
              <c:strCache>
                <c:ptCount val="1"/>
                <c:pt idx="0">
                  <c:v>Korea</c:v>
                </c:pt>
              </c:strCache>
            </c:strRef>
          </c:tx>
          <c:invertIfNegative val="0"/>
          <c:cat>
            <c:strLit>
              <c:ptCount val="3"/>
              <c:pt idx="0">
                <c:v>2016</c:v>
              </c:pt>
              <c:pt idx="1">
                <c:v>2017</c:v>
              </c:pt>
              <c:pt idx="2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'MDST-DATA'!$J$86:$S$86</c15:sqref>
                  </c15:fullRef>
                </c:ext>
              </c:extLst>
              <c:f>'MDST-DATA'!$K$86:$M$86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0.15650710014447772</c:v>
                </c:pt>
              </c:numCache>
            </c:numRef>
          </c:val>
        </c:ser>
        <c:ser>
          <c:idx val="2"/>
          <c:order val="3"/>
          <c:tx>
            <c:strRef>
              <c:f>'MDST-DATA'!$A$87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'MDST-DATA'!$J$82:$S$82</c15:sqref>
                  </c15:fullRef>
                </c:ext>
              </c:extLst>
              <c:f>'MDST-DATA'!$K$82:$M$82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'MDST-DATA'!$J$87:$S$87</c15:sqref>
                  </c15:fullRef>
                </c:ext>
              </c:extLst>
              <c:f>'MDST-DATA'!$K$87:$M$87</c:f>
              <c:numCache>
                <c:formatCode>0.00</c:formatCode>
                <c:ptCount val="3"/>
                <c:pt idx="0">
                  <c:v>2.0000000000000004E-2</c:v>
                </c:pt>
                <c:pt idx="1">
                  <c:v>4.0000000000000008E-2</c:v>
                </c:pt>
                <c:pt idx="2">
                  <c:v>0.46260284005779112</c:v>
                </c:pt>
              </c:numCache>
            </c:numRef>
          </c:val>
        </c:ser>
        <c:ser>
          <c:idx val="3"/>
          <c:order val="4"/>
          <c:tx>
            <c:strRef>
              <c:f>'MDST-DATA'!$A$88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'MDST-DATA'!$J$82:$S$82</c15:sqref>
                  </c15:fullRef>
                </c:ext>
              </c:extLst>
              <c:f>'MDST-DATA'!$K$82:$M$82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'MDST-DATA'!$J$88:$S$88</c15:sqref>
                  </c15:fullRef>
                </c:ext>
              </c:extLst>
              <c:f>'MDST-DATA'!$K$88:$M$88</c:f>
              <c:numCache>
                <c:formatCode>0.00</c:formatCode>
                <c:ptCount val="3"/>
                <c:pt idx="0">
                  <c:v>2.0000000000000004E-2</c:v>
                </c:pt>
                <c:pt idx="1">
                  <c:v>4.0000000000000008E-2</c:v>
                </c:pt>
                <c:pt idx="2">
                  <c:v>0.46260284005779112</c:v>
                </c:pt>
              </c:numCache>
            </c:numRef>
          </c:val>
        </c:ser>
        <c:ser>
          <c:idx val="4"/>
          <c:order val="5"/>
          <c:tx>
            <c:strRef>
              <c:f>'MDST-DATA'!$A$89</c:f>
              <c:strCache>
                <c:ptCount val="1"/>
                <c:pt idx="0">
                  <c:v>Slovenia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'MDST-DATA'!$J$82:$S$82</c15:sqref>
                  </c15:fullRef>
                </c:ext>
              </c:extLst>
              <c:f>'MDST-DATA'!$K$82:$M$82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'MDST-DATA'!$J$89:$S$89</c15:sqref>
                  </c15:fullRef>
                </c:ext>
              </c:extLst>
              <c:f>'MDST-DATA'!$K$89:$M$89</c:f>
              <c:numCache>
                <c:formatCode>0.00</c:formatCode>
                <c:ptCount val="3"/>
                <c:pt idx="0">
                  <c:v>1.0000000000000002E-2</c:v>
                </c:pt>
                <c:pt idx="1">
                  <c:v>2.0000000000000004E-2</c:v>
                </c:pt>
                <c:pt idx="2">
                  <c:v>0.23130142002889556</c:v>
                </c:pt>
              </c:numCache>
            </c:numRef>
          </c:val>
        </c:ser>
        <c:ser>
          <c:idx val="6"/>
          <c:order val="6"/>
          <c:tx>
            <c:strRef>
              <c:f>'MDST-DATA'!$A$91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cat>
            <c:strLit>
              <c:ptCount val="3"/>
              <c:pt idx="0">
                <c:v>2016</c:v>
              </c:pt>
              <c:pt idx="1">
                <c:v>2017</c:v>
              </c:pt>
              <c:pt idx="2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'MDST-DATA'!$J$91:$S$91</c15:sqref>
                  </c15:fullRef>
                </c:ext>
              </c:extLst>
              <c:f>'MDST-DATA'!$K$91:$M$91</c:f>
              <c:numCache>
                <c:formatCode>0.00</c:formatCode>
                <c:ptCount val="3"/>
                <c:pt idx="0">
                  <c:v>5.000000000000001E-3</c:v>
                </c:pt>
                <c:pt idx="1">
                  <c:v>1.0000000000000002E-2</c:v>
                </c:pt>
                <c:pt idx="2">
                  <c:v>0.11565071001444778</c:v>
                </c:pt>
              </c:numCache>
            </c:numRef>
          </c:val>
        </c:ser>
        <c:ser>
          <c:idx val="7"/>
          <c:order val="7"/>
          <c:tx>
            <c:strRef>
              <c:f>'MDST-DATA'!$A$90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Lit>
              <c:ptCount val="3"/>
              <c:pt idx="0">
                <c:v>2016</c:v>
              </c:pt>
              <c:pt idx="1">
                <c:v>2017</c:v>
              </c:pt>
              <c:pt idx="2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'MDST-DATA'!$J$90:$S$90</c15:sqref>
                  </c15:fullRef>
                </c:ext>
              </c:extLst>
              <c:f>'MDST-DATA'!$K$90:$M$90</c:f>
              <c:numCache>
                <c:formatCode>0.00</c:formatCode>
                <c:ptCount val="3"/>
                <c:pt idx="0">
                  <c:v>5.000000000000001E-3</c:v>
                </c:pt>
                <c:pt idx="1">
                  <c:v>1.0000000000000002E-2</c:v>
                </c:pt>
                <c:pt idx="2">
                  <c:v>0.11565071001444778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374992"/>
        <c:axId val="1436370096"/>
      </c:barChart>
      <c:catAx>
        <c:axId val="143637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it-IT"/>
          </a:p>
        </c:txPr>
        <c:crossAx val="1436370096"/>
        <c:crosses val="autoZero"/>
        <c:auto val="1"/>
        <c:lblAlgn val="ctr"/>
        <c:lblOffset val="100"/>
        <c:noMultiLvlLbl val="0"/>
      </c:catAx>
      <c:valAx>
        <c:axId val="1436370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it-IT"/>
          </a:p>
        </c:txPr>
        <c:crossAx val="14363749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ja-JP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'MDST-DATA'!$A$85</c:f>
              <c:strCache>
                <c:ptCount val="1"/>
                <c:pt idx="0">
                  <c:v>PNNL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'MDST-DATA'!$T$85:$AC$85</c15:sqref>
                  </c15:fullRef>
                </c:ext>
              </c:extLst>
              <c:f>'MDST-DATA'!$U$85:$W$85</c:f>
              <c:numCache>
                <c:formatCode>0.00</c:formatCode>
                <c:ptCount val="3"/>
                <c:pt idx="0">
                  <c:v>4.4000000000000011E-2</c:v>
                </c:pt>
                <c:pt idx="1">
                  <c:v>0.18800000000000003</c:v>
                </c:pt>
                <c:pt idx="2">
                  <c:v>1.08</c:v>
                </c:pt>
              </c:numCache>
            </c:numRef>
          </c:val>
        </c:ser>
        <c:ser>
          <c:idx val="0"/>
          <c:order val="1"/>
          <c:tx>
            <c:strRef>
              <c:f>'MDST-DATA'!$A$84</c:f>
              <c:strCache>
                <c:ptCount val="1"/>
                <c:pt idx="0">
                  <c:v>KEK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'MDST-DATA'!$T$84:$AC$84</c15:sqref>
                  </c15:fullRef>
                </c:ext>
              </c:extLst>
              <c:f>'MDST-DATA'!$U$84:$W$84</c:f>
              <c:numCache>
                <c:formatCode>0.00</c:formatCode>
                <c:ptCount val="3"/>
                <c:pt idx="0">
                  <c:v>6.6000000000000003E-2</c:v>
                </c:pt>
                <c:pt idx="1">
                  <c:v>0.13200000000000001</c:v>
                </c:pt>
                <c:pt idx="2">
                  <c:v>1.32</c:v>
                </c:pt>
              </c:numCache>
            </c:numRef>
          </c:val>
        </c:ser>
        <c:ser>
          <c:idx val="3"/>
          <c:order val="2"/>
          <c:tx>
            <c:strRef>
              <c:f>'MDST-DATA'!$A$87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'MDST-DATA'!$T$87:$AC$87</c15:sqref>
                  </c15:fullRef>
                </c:ext>
              </c:extLst>
              <c:f>'MDST-DATA'!$U$87:$W$87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3"/>
          <c:tx>
            <c:strRef>
              <c:f>'MDST-DATA'!$A$88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'MDST-DATA'!$T$88:$AC$88</c15:sqref>
                  </c15:fullRef>
                </c:ext>
              </c:extLst>
              <c:f>'MDST-DATA'!$U$88:$W$88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4"/>
          <c:tx>
            <c:strRef>
              <c:f>'MDST-DATA'!$A$86</c:f>
              <c:strCache>
                <c:ptCount val="1"/>
                <c:pt idx="0">
                  <c:v>Korea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'MDST-DATA'!$T$86:$AC$86</c15:sqref>
                  </c15:fullRef>
                </c:ext>
              </c:extLst>
              <c:f>'MDST-DATA'!$U$86:$W$86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'MDST-DATA'!$A$91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'MDST-DATA'!$T$91:$AC$91</c15:sqref>
                  </c15:fullRef>
                </c:ext>
              </c:extLst>
              <c:f>'MDST-DATA'!$U$91:$W$91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'MDST-DATA'!$A$95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'MDST-DATA'!$T$82:$AC$82</c15:sqref>
                  </c15:fullRef>
                </c:ext>
              </c:extLst>
              <c:f>'MDST-DATA'!$U$82:$W$82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'MDST-DATA'!$T$95:$AC$95</c15:sqref>
                  </c15:fullRef>
                </c:ext>
              </c:extLst>
              <c:f>'MDST-DATA'!$U$95:$W$95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375536"/>
        <c:axId val="1436377712"/>
      </c:barChart>
      <c:catAx>
        <c:axId val="143637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it-IT"/>
          </a:p>
        </c:txPr>
        <c:crossAx val="1436377712"/>
        <c:crosses val="autoZero"/>
        <c:auto val="1"/>
        <c:lblAlgn val="ctr"/>
        <c:lblOffset val="100"/>
        <c:noMultiLvlLbl val="0"/>
      </c:catAx>
      <c:valAx>
        <c:axId val="1436377712"/>
        <c:scaling>
          <c:orientation val="minMax"/>
          <c:max val="1.5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it-IT"/>
          </a:p>
        </c:txPr>
        <c:crossAx val="1436375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ja-JP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710C-F1E9-45F2-A143-3DF6A09AB81A}" type="datetimeFigureOut">
              <a:rPr lang="it-IT" smtClean="0"/>
              <a:pPr/>
              <a:t>21/12/2015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AF87-26D4-4C2C-896E-054FCCA589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21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C4C9-71FA-2D4F-8EE7-4B36ECFC3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21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19C16-EB4B-46E6-9961-EA18C306C699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56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B5DCB-8247-4DB2-ACC0-D7735F67DB77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3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CE14A-8EDE-4B6F-A2DB-D71CD2E563CF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954" b="1" smtClean="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Click to edit Master title style</a:t>
            </a:r>
            <a:endParaRPr sz="2954" b="1">
              <a:solidFill>
                <a:srgbClr val="368FAF"/>
              </a:solidFill>
              <a:uFill>
                <a:solidFill>
                  <a:srgbClr val="368FAF"/>
                </a:solidFill>
              </a:u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05173" indent="-194297">
              <a:spcBef>
                <a:spcPts val="816"/>
              </a:spcBef>
              <a:buClr>
                <a:srgbClr val="2E5C6B"/>
              </a:buClr>
              <a:defRPr sz="2585"/>
            </a:lvl2pPr>
            <a:lvl3pPr marL="777189" indent="-155438">
              <a:spcBef>
                <a:spcPts val="816"/>
              </a:spcBef>
              <a:defRPr sz="2308"/>
            </a:lvl3pPr>
            <a:lvl4pPr marL="1088064" indent="-155438">
              <a:spcBef>
                <a:spcPts val="408"/>
              </a:spcBef>
              <a:buClr>
                <a:srgbClr val="2E5C6B"/>
              </a:buClr>
              <a:defRPr sz="1939"/>
            </a:lvl4pPr>
            <a:lvl5pPr marL="1398941" indent="-155438">
              <a:spcBef>
                <a:spcPts val="0"/>
              </a:spcBef>
              <a:defRPr sz="1939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954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954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954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954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954" smtClean="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Fifth level</a:t>
            </a:r>
            <a:endParaRPr sz="1939">
              <a:solidFill>
                <a:srgbClr val="515151"/>
              </a:solidFill>
              <a:uFill>
                <a:solidFill>
                  <a:srgbClr val="515151"/>
                </a:solidFill>
              </a:uFill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5797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1358E-5133-40FB-9D83-AC6060D1BE2F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D799AC-3921-4A32-A752-AFEBBD911DA4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3074" name="Picture 2" descr="http://belle2.kek.jp/images/belle2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" y="1"/>
            <a:ext cx="788030" cy="6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86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D15C5-57B3-48B6-A57C-CBEC37EE9479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94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3469D-48B4-493B-8E8C-A38BB3011D5E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84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67FBB-4FA3-4934-AF06-7C04C8E3573D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12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C703E-E045-47FA-9DCF-2EFDC00ABDF5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61" y="1052736"/>
            <a:ext cx="9154151" cy="42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4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4AF4FF-BD61-4C90-B439-9954799EC2B8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2616" y="1196752"/>
            <a:ext cx="1089040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5B8DE8-15D8-43BE-BD60-4B7D0AA5E2A9}" type="datetime1">
              <a:rPr lang="it-IT" smtClean="0"/>
              <a:pPr/>
              <a:t>21/12/2015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8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elle2.kek.jp/images/belle2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" y="1"/>
            <a:ext cx="788030" cy="6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5" name="Picture 2" descr="http://belle2.kek.jp/images/belle2-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" y="1"/>
            <a:ext cx="788030" cy="6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510BE-7807-4C15-91C1-85836FD85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2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Network &amp; Storage</a:t>
            </a:r>
            <a:endParaRPr lang="en-GB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136904" cy="982960"/>
          </a:xfrm>
        </p:spPr>
        <p:txBody>
          <a:bodyPr/>
          <a:lstStyle/>
          <a:p>
            <a:r>
              <a:rPr lang="en-US" dirty="0"/>
              <a:t>Dr. Silvio </a:t>
            </a:r>
            <a:r>
              <a:rPr lang="en-US" dirty="0" err="1"/>
              <a:t>Pardi</a:t>
            </a:r>
            <a:endParaRPr lang="en-US" dirty="0"/>
          </a:p>
          <a:p>
            <a:r>
              <a:rPr lang="en-US" sz="2000" dirty="0" smtClean="0"/>
              <a:t>INFN-Napoli</a:t>
            </a:r>
          </a:p>
          <a:p>
            <a:r>
              <a:rPr lang="it-IT" sz="2000" b="1" dirty="0" smtClean="0"/>
              <a:t>Belle II Italia</a:t>
            </a:r>
            <a:endParaRPr lang="it-IT" sz="2000" b="1" dirty="0"/>
          </a:p>
          <a:p>
            <a:r>
              <a:rPr lang="it-IT" sz="2000" dirty="0" smtClean="0"/>
              <a:t>21 </a:t>
            </a:r>
            <a:r>
              <a:rPr lang="it-IT" sz="2000" dirty="0" err="1" smtClean="0"/>
              <a:t>December</a:t>
            </a:r>
            <a:r>
              <a:rPr lang="it-IT" sz="2000" dirty="0" smtClean="0"/>
              <a:t> </a:t>
            </a:r>
            <a:r>
              <a:rPr lang="it-IT" sz="2000" dirty="0"/>
              <a:t>2015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SINET4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SINET5 - 2016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49694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" y="1524942"/>
            <a:ext cx="9116563" cy="492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17"/>
          <p:cNvSpPr/>
          <p:nvPr/>
        </p:nvSpPr>
        <p:spPr bwMode="auto">
          <a:xfrm>
            <a:off x="1018924" y="2634216"/>
            <a:ext cx="1337532" cy="967553"/>
          </a:xfrm>
          <a:prstGeom prst="cloud">
            <a:avLst/>
          </a:prstGeom>
          <a:blipFill>
            <a:blip r:embed="rId3">
              <a:alphaModFix amt="30000"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7" name="Cloud 15"/>
          <p:cNvSpPr/>
          <p:nvPr/>
        </p:nvSpPr>
        <p:spPr bwMode="auto">
          <a:xfrm>
            <a:off x="3765922" y="2237933"/>
            <a:ext cx="1833741" cy="1021738"/>
          </a:xfrm>
          <a:prstGeom prst="cloud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822642" y="82154"/>
            <a:ext cx="603567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99" b="1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Belle II worldwide network paths</a:t>
            </a:r>
            <a:endParaRPr lang="en-GB" dirty="0"/>
          </a:p>
        </p:txBody>
      </p:sp>
      <p:sp>
        <p:nvSpPr>
          <p:cNvPr id="9" name="TextBox 6"/>
          <p:cNvSpPr txBox="1"/>
          <p:nvPr/>
        </p:nvSpPr>
        <p:spPr>
          <a:xfrm>
            <a:off x="7719778" y="3210193"/>
            <a:ext cx="385042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TOK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2016087" y="3156257"/>
            <a:ext cx="40908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WDC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411043" y="2800676"/>
            <a:ext cx="389850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GEN</a:t>
            </a:r>
          </a:p>
        </p:txBody>
      </p:sp>
      <p:sp>
        <p:nvSpPr>
          <p:cNvPr id="12" name="Freeform 4"/>
          <p:cNvSpPr/>
          <p:nvPr/>
        </p:nvSpPr>
        <p:spPr bwMode="auto">
          <a:xfrm>
            <a:off x="-834" y="2831647"/>
            <a:ext cx="2293034" cy="378255"/>
          </a:xfrm>
          <a:custGeom>
            <a:avLst/>
            <a:gdLst>
              <a:gd name="connsiteX0" fmla="*/ 2583180 w 2583180"/>
              <a:gd name="connsiteY0" fmla="*/ 420790 h 420790"/>
              <a:gd name="connsiteX1" fmla="*/ 1242060 w 2583180"/>
              <a:gd name="connsiteY1" fmla="*/ 9310 h 420790"/>
              <a:gd name="connsiteX2" fmla="*/ 0 w 2583180"/>
              <a:gd name="connsiteY2" fmla="*/ 154090 h 42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3180" h="420790">
                <a:moveTo>
                  <a:pt x="2583180" y="420790"/>
                </a:moveTo>
                <a:cubicBezTo>
                  <a:pt x="2127885" y="237275"/>
                  <a:pt x="1672590" y="53760"/>
                  <a:pt x="1242060" y="9310"/>
                </a:cubicBezTo>
                <a:cubicBezTo>
                  <a:pt x="811530" y="-35140"/>
                  <a:pt x="87630" y="90590"/>
                  <a:pt x="0" y="154090"/>
                </a:cubicBezTo>
              </a:path>
            </a:pathLst>
          </a:custGeom>
          <a:noFill/>
          <a:ln w="127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7849413" y="2907240"/>
            <a:ext cx="1273371" cy="302953"/>
          </a:xfrm>
          <a:custGeom>
            <a:avLst/>
            <a:gdLst>
              <a:gd name="connsiteX0" fmla="*/ 2583180 w 2583180"/>
              <a:gd name="connsiteY0" fmla="*/ 420790 h 420790"/>
              <a:gd name="connsiteX1" fmla="*/ 1242060 w 2583180"/>
              <a:gd name="connsiteY1" fmla="*/ 9310 h 420790"/>
              <a:gd name="connsiteX2" fmla="*/ 0 w 2583180"/>
              <a:gd name="connsiteY2" fmla="*/ 154090 h 420790"/>
              <a:gd name="connsiteX0" fmla="*/ 2499917 w 2499917"/>
              <a:gd name="connsiteY0" fmla="*/ 263165 h 263165"/>
              <a:gd name="connsiteX1" fmla="*/ 1242060 w 2499917"/>
              <a:gd name="connsiteY1" fmla="*/ 2426 h 263165"/>
              <a:gd name="connsiteX2" fmla="*/ 0 w 2499917"/>
              <a:gd name="connsiteY2" fmla="*/ 147206 h 263165"/>
              <a:gd name="connsiteX0" fmla="*/ 2764845 w 2764845"/>
              <a:gd name="connsiteY0" fmla="*/ 239196 h 239197"/>
              <a:gd name="connsiteX1" fmla="*/ 1242060 w 2764845"/>
              <a:gd name="connsiteY1" fmla="*/ 1648 h 239197"/>
              <a:gd name="connsiteX2" fmla="*/ 0 w 2764845"/>
              <a:gd name="connsiteY2" fmla="*/ 146428 h 239197"/>
              <a:gd name="connsiteX0" fmla="*/ 2764845 w 2764845"/>
              <a:gd name="connsiteY0" fmla="*/ 122954 h 122953"/>
              <a:gd name="connsiteX1" fmla="*/ 2006568 w 2764845"/>
              <a:gd name="connsiteY1" fmla="*/ 36147 h 122953"/>
              <a:gd name="connsiteX2" fmla="*/ 0 w 2764845"/>
              <a:gd name="connsiteY2" fmla="*/ 30186 h 122953"/>
              <a:gd name="connsiteX0" fmla="*/ 1546174 w 1546174"/>
              <a:gd name="connsiteY0" fmla="*/ 156768 h 817705"/>
              <a:gd name="connsiteX1" fmla="*/ 787897 w 1546174"/>
              <a:gd name="connsiteY1" fmla="*/ 69961 h 817705"/>
              <a:gd name="connsiteX2" fmla="*/ 0 w 1546174"/>
              <a:gd name="connsiteY2" fmla="*/ 817705 h 817705"/>
              <a:gd name="connsiteX0" fmla="*/ 1546174 w 1546174"/>
              <a:gd name="connsiteY0" fmla="*/ 75429 h 736366"/>
              <a:gd name="connsiteX1" fmla="*/ 742481 w 1546174"/>
              <a:gd name="connsiteY1" fmla="*/ 197340 h 736366"/>
              <a:gd name="connsiteX2" fmla="*/ 0 w 1546174"/>
              <a:gd name="connsiteY2" fmla="*/ 736366 h 736366"/>
              <a:gd name="connsiteX0" fmla="*/ 1568882 w 1568882"/>
              <a:gd name="connsiteY0" fmla="*/ 115690 h 625887"/>
              <a:gd name="connsiteX1" fmla="*/ 742481 w 1568882"/>
              <a:gd name="connsiteY1" fmla="*/ 86861 h 625887"/>
              <a:gd name="connsiteX2" fmla="*/ 0 w 1568882"/>
              <a:gd name="connsiteY2" fmla="*/ 625887 h 625887"/>
              <a:gd name="connsiteX0" fmla="*/ 1568882 w 1568882"/>
              <a:gd name="connsiteY0" fmla="*/ 71859 h 582056"/>
              <a:gd name="connsiteX1" fmla="*/ 742481 w 1568882"/>
              <a:gd name="connsiteY1" fmla="*/ 43030 h 582056"/>
              <a:gd name="connsiteX2" fmla="*/ 0 w 1568882"/>
              <a:gd name="connsiteY2" fmla="*/ 582056 h 582056"/>
              <a:gd name="connsiteX0" fmla="*/ 1568882 w 1568882"/>
              <a:gd name="connsiteY0" fmla="*/ 102089 h 612286"/>
              <a:gd name="connsiteX1" fmla="*/ 742481 w 1568882"/>
              <a:gd name="connsiteY1" fmla="*/ 73260 h 612286"/>
              <a:gd name="connsiteX2" fmla="*/ 0 w 1568882"/>
              <a:gd name="connsiteY2" fmla="*/ 612286 h 612286"/>
              <a:gd name="connsiteX0" fmla="*/ 1568882 w 1568882"/>
              <a:gd name="connsiteY0" fmla="*/ 93752 h 603949"/>
              <a:gd name="connsiteX1" fmla="*/ 742481 w 1568882"/>
              <a:gd name="connsiteY1" fmla="*/ 64923 h 603949"/>
              <a:gd name="connsiteX2" fmla="*/ 0 w 1568882"/>
              <a:gd name="connsiteY2" fmla="*/ 603949 h 603949"/>
              <a:gd name="connsiteX0" fmla="*/ 1553743 w 1553743"/>
              <a:gd name="connsiteY0" fmla="*/ 69281 h 683838"/>
              <a:gd name="connsiteX1" fmla="*/ 742481 w 1553743"/>
              <a:gd name="connsiteY1" fmla="*/ 144812 h 683838"/>
              <a:gd name="connsiteX2" fmla="*/ 0 w 1553743"/>
              <a:gd name="connsiteY2" fmla="*/ 683838 h 683838"/>
              <a:gd name="connsiteX0" fmla="*/ 1553743 w 1553743"/>
              <a:gd name="connsiteY0" fmla="*/ 38361 h 652918"/>
              <a:gd name="connsiteX1" fmla="*/ 742481 w 1553743"/>
              <a:gd name="connsiteY1" fmla="*/ 113892 h 652918"/>
              <a:gd name="connsiteX2" fmla="*/ 0 w 1553743"/>
              <a:gd name="connsiteY2" fmla="*/ 652918 h 65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743" h="652918">
                <a:moveTo>
                  <a:pt x="1553743" y="38361"/>
                </a:moveTo>
                <a:cubicBezTo>
                  <a:pt x="1075741" y="-40794"/>
                  <a:pt x="1001438" y="11466"/>
                  <a:pt x="742481" y="113892"/>
                </a:cubicBezTo>
                <a:cubicBezTo>
                  <a:pt x="483524" y="216318"/>
                  <a:pt x="87630" y="589418"/>
                  <a:pt x="0" y="652918"/>
                </a:cubicBezTo>
              </a:path>
            </a:pathLst>
          </a:custGeom>
          <a:noFill/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228205" y="2465055"/>
            <a:ext cx="38824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AMS</a:t>
            </a:r>
          </a:p>
        </p:txBody>
      </p:sp>
      <p:grpSp>
        <p:nvGrpSpPr>
          <p:cNvPr id="15" name="Group 20"/>
          <p:cNvGrpSpPr/>
          <p:nvPr/>
        </p:nvGrpSpPr>
        <p:grpSpPr>
          <a:xfrm>
            <a:off x="5740470" y="3091293"/>
            <a:ext cx="1941051" cy="1340029"/>
            <a:chOff x="6118752" y="3027832"/>
            <a:chExt cx="2156386" cy="1488689"/>
          </a:xfrm>
        </p:grpSpPr>
        <p:sp>
          <p:nvSpPr>
            <p:cNvPr id="56" name="Cloud 18"/>
            <p:cNvSpPr/>
            <p:nvPr/>
          </p:nvSpPr>
          <p:spPr bwMode="auto">
            <a:xfrm>
              <a:off x="6118752" y="3027832"/>
              <a:ext cx="2156386" cy="1488689"/>
            </a:xfrm>
            <a:prstGeom prst="cloud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309" tIns="41154" rIns="82309" bIns="41154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448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160">
                <a:latin typeface="Times" charset="0"/>
              </a:endParaRPr>
            </a:p>
          </p:txBody>
        </p:sp>
        <p:pic>
          <p:nvPicPr>
            <p:cNvPr id="57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028" y="3388453"/>
              <a:ext cx="1759472" cy="798626"/>
            </a:xfrm>
            <a:prstGeom prst="rect">
              <a:avLst/>
            </a:prstGeom>
          </p:spPr>
        </p:pic>
      </p:grpSp>
      <p:sp>
        <p:nvSpPr>
          <p:cNvPr id="16" name="Cloud 21"/>
          <p:cNvSpPr/>
          <p:nvPr/>
        </p:nvSpPr>
        <p:spPr bwMode="auto">
          <a:xfrm>
            <a:off x="7512777" y="2691655"/>
            <a:ext cx="1305086" cy="724248"/>
          </a:xfrm>
          <a:prstGeom prst="cloud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1127581" y="3139945"/>
            <a:ext cx="362600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LAX</a:t>
            </a:r>
          </a:p>
        </p:txBody>
      </p:sp>
      <p:sp>
        <p:nvSpPr>
          <p:cNvPr id="18" name="Freeform 24"/>
          <p:cNvSpPr/>
          <p:nvPr/>
        </p:nvSpPr>
        <p:spPr bwMode="auto">
          <a:xfrm>
            <a:off x="7845943" y="2708286"/>
            <a:ext cx="1276841" cy="501905"/>
          </a:xfrm>
          <a:custGeom>
            <a:avLst/>
            <a:gdLst>
              <a:gd name="connsiteX0" fmla="*/ 2583180 w 2583180"/>
              <a:gd name="connsiteY0" fmla="*/ 420790 h 420790"/>
              <a:gd name="connsiteX1" fmla="*/ 1242060 w 2583180"/>
              <a:gd name="connsiteY1" fmla="*/ 9310 h 420790"/>
              <a:gd name="connsiteX2" fmla="*/ 0 w 2583180"/>
              <a:gd name="connsiteY2" fmla="*/ 154090 h 420790"/>
              <a:gd name="connsiteX0" fmla="*/ 2499917 w 2499917"/>
              <a:gd name="connsiteY0" fmla="*/ 263165 h 263165"/>
              <a:gd name="connsiteX1" fmla="*/ 1242060 w 2499917"/>
              <a:gd name="connsiteY1" fmla="*/ 2426 h 263165"/>
              <a:gd name="connsiteX2" fmla="*/ 0 w 2499917"/>
              <a:gd name="connsiteY2" fmla="*/ 147206 h 263165"/>
              <a:gd name="connsiteX0" fmla="*/ 2764845 w 2764845"/>
              <a:gd name="connsiteY0" fmla="*/ 239196 h 239197"/>
              <a:gd name="connsiteX1" fmla="*/ 1242060 w 2764845"/>
              <a:gd name="connsiteY1" fmla="*/ 1648 h 239197"/>
              <a:gd name="connsiteX2" fmla="*/ 0 w 2764845"/>
              <a:gd name="connsiteY2" fmla="*/ 146428 h 239197"/>
              <a:gd name="connsiteX0" fmla="*/ 2764845 w 2764845"/>
              <a:gd name="connsiteY0" fmla="*/ 122954 h 122953"/>
              <a:gd name="connsiteX1" fmla="*/ 2006568 w 2764845"/>
              <a:gd name="connsiteY1" fmla="*/ 36147 h 122953"/>
              <a:gd name="connsiteX2" fmla="*/ 0 w 2764845"/>
              <a:gd name="connsiteY2" fmla="*/ 30186 h 122953"/>
              <a:gd name="connsiteX0" fmla="*/ 1546174 w 1546174"/>
              <a:gd name="connsiteY0" fmla="*/ 156768 h 817705"/>
              <a:gd name="connsiteX1" fmla="*/ 787897 w 1546174"/>
              <a:gd name="connsiteY1" fmla="*/ 69961 h 817705"/>
              <a:gd name="connsiteX2" fmla="*/ 0 w 1546174"/>
              <a:gd name="connsiteY2" fmla="*/ 817705 h 817705"/>
              <a:gd name="connsiteX0" fmla="*/ 1546174 w 1546174"/>
              <a:gd name="connsiteY0" fmla="*/ 75429 h 736366"/>
              <a:gd name="connsiteX1" fmla="*/ 742481 w 1546174"/>
              <a:gd name="connsiteY1" fmla="*/ 197340 h 736366"/>
              <a:gd name="connsiteX2" fmla="*/ 0 w 1546174"/>
              <a:gd name="connsiteY2" fmla="*/ 736366 h 736366"/>
              <a:gd name="connsiteX0" fmla="*/ 1568882 w 1568882"/>
              <a:gd name="connsiteY0" fmla="*/ 115690 h 625887"/>
              <a:gd name="connsiteX1" fmla="*/ 742481 w 1568882"/>
              <a:gd name="connsiteY1" fmla="*/ 86861 h 625887"/>
              <a:gd name="connsiteX2" fmla="*/ 0 w 1568882"/>
              <a:gd name="connsiteY2" fmla="*/ 625887 h 625887"/>
              <a:gd name="connsiteX0" fmla="*/ 1568882 w 1568882"/>
              <a:gd name="connsiteY0" fmla="*/ 71859 h 582056"/>
              <a:gd name="connsiteX1" fmla="*/ 742481 w 1568882"/>
              <a:gd name="connsiteY1" fmla="*/ 43030 h 582056"/>
              <a:gd name="connsiteX2" fmla="*/ 0 w 1568882"/>
              <a:gd name="connsiteY2" fmla="*/ 582056 h 582056"/>
              <a:gd name="connsiteX0" fmla="*/ 1568882 w 1568882"/>
              <a:gd name="connsiteY0" fmla="*/ 102089 h 612286"/>
              <a:gd name="connsiteX1" fmla="*/ 742481 w 1568882"/>
              <a:gd name="connsiteY1" fmla="*/ 73260 h 612286"/>
              <a:gd name="connsiteX2" fmla="*/ 0 w 1568882"/>
              <a:gd name="connsiteY2" fmla="*/ 612286 h 612286"/>
              <a:gd name="connsiteX0" fmla="*/ 1568882 w 1568882"/>
              <a:gd name="connsiteY0" fmla="*/ 93752 h 603949"/>
              <a:gd name="connsiteX1" fmla="*/ 742481 w 1568882"/>
              <a:gd name="connsiteY1" fmla="*/ 64923 h 603949"/>
              <a:gd name="connsiteX2" fmla="*/ 0 w 1568882"/>
              <a:gd name="connsiteY2" fmla="*/ 603949 h 603949"/>
              <a:gd name="connsiteX0" fmla="*/ 1553743 w 1553743"/>
              <a:gd name="connsiteY0" fmla="*/ 69281 h 683838"/>
              <a:gd name="connsiteX1" fmla="*/ 742481 w 1553743"/>
              <a:gd name="connsiteY1" fmla="*/ 144812 h 683838"/>
              <a:gd name="connsiteX2" fmla="*/ 0 w 1553743"/>
              <a:gd name="connsiteY2" fmla="*/ 683838 h 683838"/>
              <a:gd name="connsiteX0" fmla="*/ 1553743 w 1553743"/>
              <a:gd name="connsiteY0" fmla="*/ 38361 h 652918"/>
              <a:gd name="connsiteX1" fmla="*/ 742481 w 1553743"/>
              <a:gd name="connsiteY1" fmla="*/ 113892 h 652918"/>
              <a:gd name="connsiteX2" fmla="*/ 0 w 1553743"/>
              <a:gd name="connsiteY2" fmla="*/ 652918 h 65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743" h="652918">
                <a:moveTo>
                  <a:pt x="1553743" y="38361"/>
                </a:moveTo>
                <a:cubicBezTo>
                  <a:pt x="1075741" y="-40794"/>
                  <a:pt x="1001438" y="11466"/>
                  <a:pt x="742481" y="113892"/>
                </a:cubicBezTo>
                <a:cubicBezTo>
                  <a:pt x="483524" y="216318"/>
                  <a:pt x="87630" y="589418"/>
                  <a:pt x="0" y="652918"/>
                </a:cubicBezTo>
              </a:path>
            </a:pathLst>
          </a:custGeom>
          <a:noFill/>
          <a:ln w="127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5994981" y="3659810"/>
            <a:ext cx="40908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MUM</a:t>
            </a:r>
          </a:p>
        </p:txBody>
      </p:sp>
      <p:sp>
        <p:nvSpPr>
          <p:cNvPr id="20" name="Freeform 27"/>
          <p:cNvSpPr/>
          <p:nvPr/>
        </p:nvSpPr>
        <p:spPr bwMode="auto">
          <a:xfrm>
            <a:off x="6920827" y="3209903"/>
            <a:ext cx="930261" cy="1123173"/>
          </a:xfrm>
          <a:custGeom>
            <a:avLst/>
            <a:gdLst>
              <a:gd name="connsiteX0" fmla="*/ 0 w 1033462"/>
              <a:gd name="connsiteY0" fmla="*/ 1247775 h 1247775"/>
              <a:gd name="connsiteX1" fmla="*/ 885825 w 1033462"/>
              <a:gd name="connsiteY1" fmla="*/ 857250 h 1247775"/>
              <a:gd name="connsiteX2" fmla="*/ 1033462 w 1033462"/>
              <a:gd name="connsiteY2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462" h="1247775">
                <a:moveTo>
                  <a:pt x="0" y="1247775"/>
                </a:moveTo>
                <a:cubicBezTo>
                  <a:pt x="356790" y="1156493"/>
                  <a:pt x="713581" y="1065212"/>
                  <a:pt x="885825" y="857250"/>
                </a:cubicBezTo>
                <a:cubicBezTo>
                  <a:pt x="1058069" y="649287"/>
                  <a:pt x="1008856" y="141287"/>
                  <a:pt x="1033462" y="0"/>
                </a:cubicBezTo>
              </a:path>
            </a:pathLst>
          </a:custGeom>
          <a:noFill/>
          <a:ln w="12700" cap="rnd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6686788" y="4194706"/>
            <a:ext cx="319318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SG</a:t>
            </a:r>
          </a:p>
        </p:txBody>
      </p:sp>
      <p:sp>
        <p:nvSpPr>
          <p:cNvPr id="22" name="Freeform 10"/>
          <p:cNvSpPr/>
          <p:nvPr/>
        </p:nvSpPr>
        <p:spPr bwMode="auto">
          <a:xfrm>
            <a:off x="2339939" y="2949967"/>
            <a:ext cx="2143117" cy="260226"/>
          </a:xfrm>
          <a:custGeom>
            <a:avLst/>
            <a:gdLst>
              <a:gd name="connsiteX0" fmla="*/ 2159875 w 2159875"/>
              <a:gd name="connsiteY0" fmla="*/ 107784 h 591260"/>
              <a:gd name="connsiteX1" fmla="*/ 1082565 w 2159875"/>
              <a:gd name="connsiteY1" fmla="*/ 34211 h 591260"/>
              <a:gd name="connsiteX2" fmla="*/ 0 w 2159875"/>
              <a:gd name="connsiteY2" fmla="*/ 591260 h 591260"/>
              <a:gd name="connsiteX0" fmla="*/ 2159875 w 2159875"/>
              <a:gd name="connsiteY0" fmla="*/ 8923 h 492399"/>
              <a:gd name="connsiteX1" fmla="*/ 1052897 w 2159875"/>
              <a:gd name="connsiteY1" fmla="*/ 457806 h 492399"/>
              <a:gd name="connsiteX2" fmla="*/ 0 w 2159875"/>
              <a:gd name="connsiteY2" fmla="*/ 492399 h 492399"/>
              <a:gd name="connsiteX0" fmla="*/ 2159875 w 2159875"/>
              <a:gd name="connsiteY0" fmla="*/ 8923 h 492399"/>
              <a:gd name="connsiteX1" fmla="*/ 1052897 w 2159875"/>
              <a:gd name="connsiteY1" fmla="*/ 457806 h 492399"/>
              <a:gd name="connsiteX2" fmla="*/ 0 w 2159875"/>
              <a:gd name="connsiteY2" fmla="*/ 492399 h 492399"/>
              <a:gd name="connsiteX0" fmla="*/ 2159875 w 2159875"/>
              <a:gd name="connsiteY0" fmla="*/ 8923 h 503462"/>
              <a:gd name="connsiteX1" fmla="*/ 1052897 w 2159875"/>
              <a:gd name="connsiteY1" fmla="*/ 457806 h 503462"/>
              <a:gd name="connsiteX2" fmla="*/ 0 w 2159875"/>
              <a:gd name="connsiteY2" fmla="*/ 492399 h 503462"/>
              <a:gd name="connsiteX0" fmla="*/ 2159875 w 2159875"/>
              <a:gd name="connsiteY0" fmla="*/ 8923 h 571304"/>
              <a:gd name="connsiteX1" fmla="*/ 1052897 w 2159875"/>
              <a:gd name="connsiteY1" fmla="*/ 457806 h 571304"/>
              <a:gd name="connsiteX2" fmla="*/ 0 w 2159875"/>
              <a:gd name="connsiteY2" fmla="*/ 492399 h 571304"/>
              <a:gd name="connsiteX0" fmla="*/ 2159875 w 2159875"/>
              <a:gd name="connsiteY0" fmla="*/ 8475 h 582706"/>
              <a:gd name="connsiteX1" fmla="*/ 1095279 w 2159875"/>
              <a:gd name="connsiteY1" fmla="*/ 483924 h 582706"/>
              <a:gd name="connsiteX2" fmla="*/ 0 w 2159875"/>
              <a:gd name="connsiteY2" fmla="*/ 491951 h 582706"/>
              <a:gd name="connsiteX0" fmla="*/ 2159875 w 2159875"/>
              <a:gd name="connsiteY0" fmla="*/ 10515 h 584746"/>
              <a:gd name="connsiteX1" fmla="*/ 1095279 w 2159875"/>
              <a:gd name="connsiteY1" fmla="*/ 485964 h 584746"/>
              <a:gd name="connsiteX2" fmla="*/ 0 w 2159875"/>
              <a:gd name="connsiteY2" fmla="*/ 493991 h 584746"/>
              <a:gd name="connsiteX0" fmla="*/ 2159875 w 2159875"/>
              <a:gd name="connsiteY0" fmla="*/ 0 h 574231"/>
              <a:gd name="connsiteX1" fmla="*/ 1095279 w 2159875"/>
              <a:gd name="connsiteY1" fmla="*/ 475449 h 574231"/>
              <a:gd name="connsiteX2" fmla="*/ 0 w 2159875"/>
              <a:gd name="connsiteY2" fmla="*/ 483476 h 574231"/>
              <a:gd name="connsiteX0" fmla="*/ 2159875 w 2159875"/>
              <a:gd name="connsiteY0" fmla="*/ 0 h 513037"/>
              <a:gd name="connsiteX1" fmla="*/ 972371 w 2159875"/>
              <a:gd name="connsiteY1" fmla="*/ 183228 h 513037"/>
              <a:gd name="connsiteX2" fmla="*/ 0 w 2159875"/>
              <a:gd name="connsiteY2" fmla="*/ 483476 h 513037"/>
              <a:gd name="connsiteX0" fmla="*/ 2159875 w 2159875"/>
              <a:gd name="connsiteY0" fmla="*/ 0 h 483476"/>
              <a:gd name="connsiteX1" fmla="*/ 972371 w 2159875"/>
              <a:gd name="connsiteY1" fmla="*/ 183228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1846 w 2159875"/>
              <a:gd name="connsiteY1" fmla="*/ 107960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6085 w 2159875"/>
              <a:gd name="connsiteY1" fmla="*/ 90249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6085 w 2159875"/>
              <a:gd name="connsiteY1" fmla="*/ 90249 h 483476"/>
              <a:gd name="connsiteX2" fmla="*/ 0 w 2159875"/>
              <a:gd name="connsiteY2" fmla="*/ 483476 h 483476"/>
              <a:gd name="connsiteX0" fmla="*/ 2159875 w 2159875"/>
              <a:gd name="connsiteY0" fmla="*/ 0 h 483476"/>
              <a:gd name="connsiteX1" fmla="*/ 896085 w 2159875"/>
              <a:gd name="connsiteY1" fmla="*/ 90249 h 483476"/>
              <a:gd name="connsiteX2" fmla="*/ 0 w 2159875"/>
              <a:gd name="connsiteY2" fmla="*/ 483476 h 483476"/>
              <a:gd name="connsiteX0" fmla="*/ 2159875 w 2159875"/>
              <a:gd name="connsiteY0" fmla="*/ 2445 h 485921"/>
              <a:gd name="connsiteX1" fmla="*/ 896085 w 2159875"/>
              <a:gd name="connsiteY1" fmla="*/ 92694 h 485921"/>
              <a:gd name="connsiteX2" fmla="*/ 0 w 2159875"/>
              <a:gd name="connsiteY2" fmla="*/ 485921 h 4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875" h="485921">
                <a:moveTo>
                  <a:pt x="2159875" y="2445"/>
                </a:moveTo>
                <a:cubicBezTo>
                  <a:pt x="1538440" y="9493"/>
                  <a:pt x="1493403" y="-36588"/>
                  <a:pt x="896085" y="92694"/>
                </a:cubicBezTo>
                <a:cubicBezTo>
                  <a:pt x="574249" y="182128"/>
                  <a:pt x="467156" y="268330"/>
                  <a:pt x="0" y="485921"/>
                </a:cubicBezTo>
              </a:path>
            </a:pathLst>
          </a:custGeom>
          <a:noFill/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30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2456623" y="2608749"/>
            <a:ext cx="1957143" cy="373432"/>
          </a:xfrm>
          <a:custGeom>
            <a:avLst/>
            <a:gdLst>
              <a:gd name="connsiteX0" fmla="*/ 2159875 w 2159875"/>
              <a:gd name="connsiteY0" fmla="*/ 107784 h 591260"/>
              <a:gd name="connsiteX1" fmla="*/ 1082565 w 2159875"/>
              <a:gd name="connsiteY1" fmla="*/ 34211 h 591260"/>
              <a:gd name="connsiteX2" fmla="*/ 0 w 2159875"/>
              <a:gd name="connsiteY2" fmla="*/ 591260 h 591260"/>
              <a:gd name="connsiteX0" fmla="*/ 2159875 w 2159875"/>
              <a:gd name="connsiteY0" fmla="*/ 54502 h 537978"/>
              <a:gd name="connsiteX1" fmla="*/ 957551 w 2159875"/>
              <a:gd name="connsiteY1" fmla="*/ 64028 h 537978"/>
              <a:gd name="connsiteX2" fmla="*/ 0 w 2159875"/>
              <a:gd name="connsiteY2" fmla="*/ 537978 h 53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875" h="537978">
                <a:moveTo>
                  <a:pt x="2159875" y="54502"/>
                </a:moveTo>
                <a:cubicBezTo>
                  <a:pt x="1801209" y="-22574"/>
                  <a:pt x="1317530" y="-16551"/>
                  <a:pt x="957551" y="64028"/>
                </a:cubicBezTo>
                <a:cubicBezTo>
                  <a:pt x="597572" y="144607"/>
                  <a:pt x="187434" y="435502"/>
                  <a:pt x="0" y="537978"/>
                </a:cubicBezTo>
              </a:path>
            </a:pathLst>
          </a:custGeom>
          <a:noFill/>
          <a:ln w="22225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305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694" y="3011083"/>
            <a:ext cx="1167006" cy="199109"/>
          </a:xfrm>
          <a:custGeom>
            <a:avLst/>
            <a:gdLst>
              <a:gd name="connsiteX0" fmla="*/ 2583180 w 2583180"/>
              <a:gd name="connsiteY0" fmla="*/ 420790 h 420790"/>
              <a:gd name="connsiteX1" fmla="*/ 1242060 w 2583180"/>
              <a:gd name="connsiteY1" fmla="*/ 9310 h 420790"/>
              <a:gd name="connsiteX2" fmla="*/ 0 w 2583180"/>
              <a:gd name="connsiteY2" fmla="*/ 154090 h 42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3180" h="420790">
                <a:moveTo>
                  <a:pt x="2583180" y="420790"/>
                </a:moveTo>
                <a:cubicBezTo>
                  <a:pt x="2127885" y="237275"/>
                  <a:pt x="1672590" y="53760"/>
                  <a:pt x="1242060" y="9310"/>
                </a:cubicBezTo>
                <a:cubicBezTo>
                  <a:pt x="811530" y="-35140"/>
                  <a:pt x="87630" y="90590"/>
                  <a:pt x="0" y="154090"/>
                </a:cubicBezTo>
              </a:path>
            </a:pathLst>
          </a:custGeom>
          <a:noFill/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25" name="TextBox 32"/>
          <p:cNvSpPr txBox="1"/>
          <p:nvPr/>
        </p:nvSpPr>
        <p:spPr>
          <a:xfrm>
            <a:off x="8697622" y="2574896"/>
            <a:ext cx="34496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10G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8748591" y="2873701"/>
            <a:ext cx="396243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100G</a:t>
            </a:r>
            <a:endParaRPr lang="en-GB" sz="63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 rot="20815701">
            <a:off x="2632202" y="3053164"/>
            <a:ext cx="39305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100G</a:t>
            </a:r>
          </a:p>
        </p:txBody>
      </p:sp>
      <p:sp>
        <p:nvSpPr>
          <p:cNvPr id="28" name="TextBox 35"/>
          <p:cNvSpPr txBox="1"/>
          <p:nvPr/>
        </p:nvSpPr>
        <p:spPr>
          <a:xfrm rot="20702561">
            <a:off x="2965656" y="2546396"/>
            <a:ext cx="34496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40G</a:t>
            </a:r>
          </a:p>
        </p:txBody>
      </p:sp>
      <p:sp>
        <p:nvSpPr>
          <p:cNvPr id="29" name="TextBox 36"/>
          <p:cNvSpPr txBox="1"/>
          <p:nvPr/>
        </p:nvSpPr>
        <p:spPr>
          <a:xfrm rot="2334662">
            <a:off x="4848777" y="4043591"/>
            <a:ext cx="3609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10G</a:t>
            </a:r>
          </a:p>
        </p:txBody>
      </p:sp>
      <p:sp>
        <p:nvSpPr>
          <p:cNvPr id="30" name="TextBox 37"/>
          <p:cNvSpPr txBox="1"/>
          <p:nvPr/>
        </p:nvSpPr>
        <p:spPr>
          <a:xfrm rot="19485575">
            <a:off x="7504551" y="3978581"/>
            <a:ext cx="3609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10G</a:t>
            </a:r>
          </a:p>
        </p:txBody>
      </p:sp>
      <p:grpSp>
        <p:nvGrpSpPr>
          <p:cNvPr id="31" name="Group 42"/>
          <p:cNvGrpSpPr/>
          <p:nvPr/>
        </p:nvGrpSpPr>
        <p:grpSpPr>
          <a:xfrm>
            <a:off x="78951" y="6531868"/>
            <a:ext cx="1314662" cy="441112"/>
            <a:chOff x="182662" y="5932938"/>
            <a:chExt cx="1460506" cy="441112"/>
          </a:xfrm>
        </p:grpSpPr>
        <p:cxnSp>
          <p:nvCxnSpPr>
            <p:cNvPr id="51" name="Straight Connector 16"/>
            <p:cNvCxnSpPr/>
            <p:nvPr/>
          </p:nvCxnSpPr>
          <p:spPr bwMode="auto">
            <a:xfrm>
              <a:off x="326678" y="6040660"/>
              <a:ext cx="4352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38"/>
            <p:cNvCxnSpPr/>
            <p:nvPr/>
          </p:nvCxnSpPr>
          <p:spPr bwMode="auto">
            <a:xfrm>
              <a:off x="326678" y="6256684"/>
              <a:ext cx="4352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39"/>
            <p:cNvSpPr txBox="1"/>
            <p:nvPr/>
          </p:nvSpPr>
          <p:spPr>
            <a:xfrm>
              <a:off x="755954" y="5932938"/>
              <a:ext cx="887214" cy="225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20" dirty="0">
                  <a:latin typeface="Arial Rounded MT Bold" panose="020F0704030504030204" pitchFamily="34" charset="0"/>
                </a:rPr>
                <a:t>Primary route</a:t>
              </a:r>
            </a:p>
          </p:txBody>
        </p:sp>
        <p:sp>
          <p:nvSpPr>
            <p:cNvPr id="54" name="TextBox 40"/>
            <p:cNvSpPr txBox="1"/>
            <p:nvPr/>
          </p:nvSpPr>
          <p:spPr>
            <a:xfrm>
              <a:off x="754980" y="6148382"/>
              <a:ext cx="874747" cy="225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20" dirty="0">
                  <a:latin typeface="Arial Rounded MT Bold" panose="020F0704030504030204" pitchFamily="34" charset="0"/>
                </a:rPr>
                <a:t>Backup route</a:t>
              </a:r>
            </a:p>
          </p:txBody>
        </p:sp>
        <p:sp>
          <p:nvSpPr>
            <p:cNvPr id="55" name="Rectangle 41"/>
            <p:cNvSpPr/>
            <p:nvPr/>
          </p:nvSpPr>
          <p:spPr bwMode="auto">
            <a:xfrm>
              <a:off x="182662" y="5932938"/>
              <a:ext cx="1431849" cy="43088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309" tIns="41154" rIns="82309" bIns="41154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448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160">
                <a:latin typeface="Times" charset="0"/>
              </a:endParaRPr>
            </a:p>
          </p:txBody>
        </p:sp>
      </p:grpSp>
      <p:sp>
        <p:nvSpPr>
          <p:cNvPr id="32" name="Freeform 44"/>
          <p:cNvSpPr/>
          <p:nvPr/>
        </p:nvSpPr>
        <p:spPr bwMode="auto">
          <a:xfrm>
            <a:off x="4264702" y="2677652"/>
            <a:ext cx="2645429" cy="1720187"/>
          </a:xfrm>
          <a:custGeom>
            <a:avLst/>
            <a:gdLst>
              <a:gd name="connsiteX0" fmla="*/ 0 w 2008094"/>
              <a:gd name="connsiteY0" fmla="*/ 0 h 1220141"/>
              <a:gd name="connsiteX1" fmla="*/ 621552 w 2008094"/>
              <a:gd name="connsiteY1" fmla="*/ 1111623 h 1220141"/>
              <a:gd name="connsiteX2" fmla="*/ 2008094 w 2008094"/>
              <a:gd name="connsiteY2" fmla="*/ 1183341 h 12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8094" h="1220141">
                <a:moveTo>
                  <a:pt x="0" y="0"/>
                </a:moveTo>
                <a:cubicBezTo>
                  <a:pt x="143435" y="457200"/>
                  <a:pt x="286870" y="914400"/>
                  <a:pt x="621552" y="1111623"/>
                </a:cubicBezTo>
                <a:cubicBezTo>
                  <a:pt x="956234" y="1308846"/>
                  <a:pt x="1773019" y="1175372"/>
                  <a:pt x="2008094" y="1183341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33" name="Freeform 46"/>
          <p:cNvSpPr/>
          <p:nvPr/>
        </p:nvSpPr>
        <p:spPr bwMode="auto">
          <a:xfrm>
            <a:off x="4259322" y="2354456"/>
            <a:ext cx="3598995" cy="845024"/>
          </a:xfrm>
          <a:custGeom>
            <a:avLst/>
            <a:gdLst>
              <a:gd name="connsiteX0" fmla="*/ 3998259 w 3998259"/>
              <a:gd name="connsiteY0" fmla="*/ 938769 h 938769"/>
              <a:gd name="connsiteX1" fmla="*/ 2032000 w 3998259"/>
              <a:gd name="connsiteY1" fmla="*/ 24369 h 938769"/>
              <a:gd name="connsiteX2" fmla="*/ 0 w 3998259"/>
              <a:gd name="connsiteY2" fmla="*/ 353074 h 9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259" h="938769">
                <a:moveTo>
                  <a:pt x="3998259" y="938769"/>
                </a:moveTo>
                <a:cubicBezTo>
                  <a:pt x="3348317" y="530377"/>
                  <a:pt x="2698376" y="121985"/>
                  <a:pt x="2032000" y="24369"/>
                </a:cubicBezTo>
                <a:cubicBezTo>
                  <a:pt x="1365624" y="-73247"/>
                  <a:pt x="682812" y="139913"/>
                  <a:pt x="0" y="35307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34" name="TextBox 47"/>
          <p:cNvSpPr txBox="1"/>
          <p:nvPr/>
        </p:nvSpPr>
        <p:spPr>
          <a:xfrm>
            <a:off x="5559785" y="2177995"/>
            <a:ext cx="3609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20G</a:t>
            </a:r>
            <a:endParaRPr lang="en-GB" sz="7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2037994" y="2997459"/>
            <a:ext cx="381836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NYC</a:t>
            </a:r>
          </a:p>
        </p:txBody>
      </p:sp>
      <p:sp>
        <p:nvSpPr>
          <p:cNvPr id="36" name="TextBox 48"/>
          <p:cNvSpPr txBox="1"/>
          <p:nvPr/>
        </p:nvSpPr>
        <p:spPr>
          <a:xfrm>
            <a:off x="2170665" y="2843351"/>
            <a:ext cx="385042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BOS</a:t>
            </a:r>
          </a:p>
        </p:txBody>
      </p:sp>
      <p:sp>
        <p:nvSpPr>
          <p:cNvPr id="37" name="Freeform 26"/>
          <p:cNvSpPr/>
          <p:nvPr/>
        </p:nvSpPr>
        <p:spPr bwMode="auto">
          <a:xfrm>
            <a:off x="2381922" y="2647214"/>
            <a:ext cx="1882470" cy="420503"/>
          </a:xfrm>
          <a:custGeom>
            <a:avLst/>
            <a:gdLst>
              <a:gd name="connsiteX0" fmla="*/ 0 w 2091307"/>
              <a:gd name="connsiteY0" fmla="*/ 443709 h 443709"/>
              <a:gd name="connsiteX1" fmla="*/ 1028153 w 2091307"/>
              <a:gd name="connsiteY1" fmla="*/ 67449 h 443709"/>
              <a:gd name="connsiteX2" fmla="*/ 2091307 w 2091307"/>
              <a:gd name="connsiteY2" fmla="*/ 1822 h 4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307" h="443709">
                <a:moveTo>
                  <a:pt x="0" y="443709"/>
                </a:moveTo>
                <a:cubicBezTo>
                  <a:pt x="339801" y="292403"/>
                  <a:pt x="679602" y="141097"/>
                  <a:pt x="1028153" y="67449"/>
                </a:cubicBezTo>
                <a:cubicBezTo>
                  <a:pt x="1376704" y="-6199"/>
                  <a:pt x="1734005" y="-2189"/>
                  <a:pt x="2091307" y="182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38" name="Freeform 31"/>
          <p:cNvSpPr/>
          <p:nvPr/>
        </p:nvSpPr>
        <p:spPr bwMode="auto">
          <a:xfrm>
            <a:off x="2377984" y="2666017"/>
            <a:ext cx="1882470" cy="420608"/>
          </a:xfrm>
          <a:custGeom>
            <a:avLst/>
            <a:gdLst>
              <a:gd name="connsiteX0" fmla="*/ 0 w 2091307"/>
              <a:gd name="connsiteY0" fmla="*/ 446262 h 446262"/>
              <a:gd name="connsiteX1" fmla="*/ 1006278 w 2091307"/>
              <a:gd name="connsiteY1" fmla="*/ 175005 h 446262"/>
              <a:gd name="connsiteX2" fmla="*/ 2091307 w 2091307"/>
              <a:gd name="connsiteY2" fmla="*/ 0 h 44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307" h="446262">
                <a:moveTo>
                  <a:pt x="0" y="446262"/>
                </a:moveTo>
                <a:cubicBezTo>
                  <a:pt x="328863" y="347822"/>
                  <a:pt x="657727" y="249382"/>
                  <a:pt x="1006278" y="175005"/>
                </a:cubicBezTo>
                <a:cubicBezTo>
                  <a:pt x="1354829" y="100628"/>
                  <a:pt x="1723068" y="50314"/>
                  <a:pt x="2091307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39" name="TextBox 50"/>
          <p:cNvSpPr txBox="1"/>
          <p:nvPr/>
        </p:nvSpPr>
        <p:spPr>
          <a:xfrm rot="20979836">
            <a:off x="3073503" y="2676176"/>
            <a:ext cx="482824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2x100G</a:t>
            </a:r>
          </a:p>
        </p:txBody>
      </p:sp>
      <p:sp>
        <p:nvSpPr>
          <p:cNvPr id="40" name="TextBox 43"/>
          <p:cNvSpPr txBox="1"/>
          <p:nvPr/>
        </p:nvSpPr>
        <p:spPr>
          <a:xfrm>
            <a:off x="3940088" y="2569500"/>
            <a:ext cx="385042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" dirty="0">
                <a:latin typeface="Arial Rounded MT Bold" panose="020F0704030504030204" pitchFamily="34" charset="0"/>
              </a:rPr>
              <a:t>LON</a:t>
            </a:r>
          </a:p>
        </p:txBody>
      </p:sp>
      <p:sp>
        <p:nvSpPr>
          <p:cNvPr id="41" name="Freeform 49"/>
          <p:cNvSpPr/>
          <p:nvPr/>
        </p:nvSpPr>
        <p:spPr bwMode="auto">
          <a:xfrm>
            <a:off x="4259322" y="2332828"/>
            <a:ext cx="3598995" cy="841932"/>
          </a:xfrm>
          <a:custGeom>
            <a:avLst/>
            <a:gdLst>
              <a:gd name="connsiteX0" fmla="*/ 3998259 w 3998259"/>
              <a:gd name="connsiteY0" fmla="*/ 938769 h 938769"/>
              <a:gd name="connsiteX1" fmla="*/ 2032000 w 3998259"/>
              <a:gd name="connsiteY1" fmla="*/ 24369 h 938769"/>
              <a:gd name="connsiteX2" fmla="*/ 0 w 3998259"/>
              <a:gd name="connsiteY2" fmla="*/ 353074 h 9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259" h="938769">
                <a:moveTo>
                  <a:pt x="3998259" y="938769"/>
                </a:moveTo>
                <a:cubicBezTo>
                  <a:pt x="3348317" y="530377"/>
                  <a:pt x="2698376" y="121985"/>
                  <a:pt x="2032000" y="24369"/>
                </a:cubicBezTo>
                <a:cubicBezTo>
                  <a:pt x="1365624" y="-73247"/>
                  <a:pt x="682812" y="139913"/>
                  <a:pt x="0" y="35307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42" name="TextBox 52"/>
          <p:cNvSpPr txBox="1"/>
          <p:nvPr/>
        </p:nvSpPr>
        <p:spPr>
          <a:xfrm>
            <a:off x="3837742" y="3052391"/>
            <a:ext cx="4201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 smtClean="0">
                <a:latin typeface="Arial Rounded MT Bold" panose="020F0704030504030204" pitchFamily="34" charset="0"/>
              </a:rPr>
              <a:t>MAD</a:t>
            </a:r>
            <a:endParaRPr lang="en-GB" sz="700" dirty="0">
              <a:latin typeface="Arial Rounded MT Bold" panose="020F0704030504030204" pitchFamily="34" charset="0"/>
            </a:endParaRPr>
          </a:p>
        </p:txBody>
      </p:sp>
      <p:sp>
        <p:nvSpPr>
          <p:cNvPr id="43" name="Freeform 53"/>
          <p:cNvSpPr/>
          <p:nvPr/>
        </p:nvSpPr>
        <p:spPr bwMode="auto">
          <a:xfrm>
            <a:off x="4145958" y="3123001"/>
            <a:ext cx="1970466" cy="662414"/>
          </a:xfrm>
          <a:custGeom>
            <a:avLst/>
            <a:gdLst>
              <a:gd name="connsiteX0" fmla="*/ 0 w 2109787"/>
              <a:gd name="connsiteY0" fmla="*/ 0 h 692302"/>
              <a:gd name="connsiteX1" fmla="*/ 1123950 w 2109787"/>
              <a:gd name="connsiteY1" fmla="*/ 647700 h 692302"/>
              <a:gd name="connsiteX2" fmla="*/ 2109787 w 2109787"/>
              <a:gd name="connsiteY2" fmla="*/ 638175 h 6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9787" h="692302">
                <a:moveTo>
                  <a:pt x="0" y="0"/>
                </a:moveTo>
                <a:cubicBezTo>
                  <a:pt x="386159" y="270669"/>
                  <a:pt x="772319" y="541338"/>
                  <a:pt x="1123950" y="647700"/>
                </a:cubicBezTo>
                <a:cubicBezTo>
                  <a:pt x="1475581" y="754063"/>
                  <a:pt x="1957387" y="636588"/>
                  <a:pt x="2109787" y="638175"/>
                </a:cubicBezTo>
              </a:path>
            </a:pathLst>
          </a:custGeom>
          <a:noFill/>
          <a:ln w="1270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 rot="1577375">
            <a:off x="4709310" y="3434535"/>
            <a:ext cx="3609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10G</a:t>
            </a:r>
            <a:endParaRPr lang="en-GB" sz="7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Cloud 55"/>
          <p:cNvSpPr/>
          <p:nvPr/>
        </p:nvSpPr>
        <p:spPr bwMode="auto">
          <a:xfrm>
            <a:off x="672008" y="1913296"/>
            <a:ext cx="2163706" cy="1093473"/>
          </a:xfrm>
          <a:prstGeom prst="cloud">
            <a:avLst/>
          </a:prstGeom>
          <a:blipFill dpi="0" rotWithShape="1">
            <a:blip r:embed="rId7">
              <a:alphaModFix amt="44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48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60">
              <a:latin typeface="Times" charset="0"/>
            </a:endParaRPr>
          </a:p>
        </p:txBody>
      </p:sp>
      <p:sp>
        <p:nvSpPr>
          <p:cNvPr id="46" name="Freeform 29"/>
          <p:cNvSpPr/>
          <p:nvPr/>
        </p:nvSpPr>
        <p:spPr>
          <a:xfrm>
            <a:off x="2386323" y="2875716"/>
            <a:ext cx="1899712" cy="206290"/>
          </a:xfrm>
          <a:custGeom>
            <a:avLst/>
            <a:gdLst>
              <a:gd name="connsiteX0" fmla="*/ 1895301 w 1895301"/>
              <a:gd name="connsiteY0" fmla="*/ 16188 h 248944"/>
              <a:gd name="connsiteX1" fmla="*/ 910243 w 1895301"/>
              <a:gd name="connsiteY1" fmla="*/ 24500 h 248944"/>
              <a:gd name="connsiteX2" fmla="*/ 0 w 1895301"/>
              <a:gd name="connsiteY2" fmla="*/ 248944 h 2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301" h="248944">
                <a:moveTo>
                  <a:pt x="1895301" y="16188"/>
                </a:moveTo>
                <a:cubicBezTo>
                  <a:pt x="1560713" y="947"/>
                  <a:pt x="1226126" y="-14293"/>
                  <a:pt x="910243" y="24500"/>
                </a:cubicBezTo>
                <a:cubicBezTo>
                  <a:pt x="594360" y="63293"/>
                  <a:pt x="297180" y="156118"/>
                  <a:pt x="0" y="248944"/>
                </a:cubicBezTo>
              </a:path>
            </a:pathLst>
          </a:cu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7" name="TextBox 56"/>
          <p:cNvSpPr txBox="1"/>
          <p:nvPr/>
        </p:nvSpPr>
        <p:spPr>
          <a:xfrm>
            <a:off x="3492779" y="2728373"/>
            <a:ext cx="39305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100G</a:t>
            </a:r>
          </a:p>
        </p:txBody>
      </p:sp>
      <p:sp>
        <p:nvSpPr>
          <p:cNvPr id="48" name="TextBox 57"/>
          <p:cNvSpPr txBox="1"/>
          <p:nvPr/>
        </p:nvSpPr>
        <p:spPr>
          <a:xfrm>
            <a:off x="4155200" y="2722518"/>
            <a:ext cx="4201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 smtClean="0">
                <a:latin typeface="Arial Rounded MT Bold" panose="020F0704030504030204" pitchFamily="34" charset="0"/>
              </a:rPr>
              <a:t>PAR</a:t>
            </a:r>
            <a:endParaRPr lang="en-GB" sz="700" dirty="0">
              <a:latin typeface="Arial Rounded MT Bold" panose="020F0704030504030204" pitchFamily="34" charset="0"/>
            </a:endParaRPr>
          </a:p>
        </p:txBody>
      </p:sp>
      <p:sp>
        <p:nvSpPr>
          <p:cNvPr id="49" name="Freeform 58"/>
          <p:cNvSpPr/>
          <p:nvPr/>
        </p:nvSpPr>
        <p:spPr>
          <a:xfrm>
            <a:off x="2382420" y="2423638"/>
            <a:ext cx="1831273" cy="652056"/>
          </a:xfrm>
          <a:custGeom>
            <a:avLst/>
            <a:gdLst>
              <a:gd name="connsiteX0" fmla="*/ 1867593 w 1867593"/>
              <a:gd name="connsiteY0" fmla="*/ 199720 h 648608"/>
              <a:gd name="connsiteX1" fmla="*/ 1313411 w 1867593"/>
              <a:gd name="connsiteY1" fmla="*/ 215 h 648608"/>
              <a:gd name="connsiteX2" fmla="*/ 371302 w 1867593"/>
              <a:gd name="connsiteY2" fmla="*/ 232971 h 648608"/>
              <a:gd name="connsiteX3" fmla="*/ 0 w 1867593"/>
              <a:gd name="connsiteY3" fmla="*/ 648608 h 6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593" h="648608">
                <a:moveTo>
                  <a:pt x="1867593" y="199720"/>
                </a:moveTo>
                <a:cubicBezTo>
                  <a:pt x="1715193" y="97196"/>
                  <a:pt x="1562793" y="-5327"/>
                  <a:pt x="1313411" y="215"/>
                </a:cubicBezTo>
                <a:cubicBezTo>
                  <a:pt x="1064029" y="5757"/>
                  <a:pt x="590204" y="124905"/>
                  <a:pt x="371302" y="232971"/>
                </a:cubicBezTo>
                <a:cubicBezTo>
                  <a:pt x="152400" y="341037"/>
                  <a:pt x="76200" y="494822"/>
                  <a:pt x="0" y="648608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0" name="TextBox 59"/>
          <p:cNvSpPr txBox="1"/>
          <p:nvPr/>
        </p:nvSpPr>
        <p:spPr>
          <a:xfrm rot="21346644">
            <a:off x="3343617" y="2279993"/>
            <a:ext cx="39305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100G</a:t>
            </a:r>
          </a:p>
        </p:txBody>
      </p:sp>
    </p:spTree>
    <p:extLst>
      <p:ext uri="{BB962C8B-B14F-4D97-AF65-F5344CB8AC3E}">
        <p14:creationId xmlns:p14="http://schemas.microsoft.com/office/powerpoint/2010/main" val="15895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/>
                </a:solidFill>
              </a:rPr>
              <a:t>Data Challenge 2015: GRID Sites &amp; FTS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" y="1115616"/>
            <a:ext cx="9036496" cy="53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Data Challenge 2015 Summary </a:t>
            </a:r>
            <a:r>
              <a:rPr lang="en-GB" sz="3600" b="1" dirty="0" smtClean="0">
                <a:solidFill>
                  <a:schemeClr val="tx2"/>
                </a:solidFill>
              </a:rPr>
              <a:t>(</a:t>
            </a:r>
            <a:r>
              <a:rPr lang="en-GB" sz="3600" b="1" dirty="0">
                <a:solidFill>
                  <a:schemeClr val="tx2"/>
                </a:solidFill>
              </a:rPr>
              <a:t>I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Phase)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60467"/>
              </p:ext>
            </p:extLst>
          </p:nvPr>
        </p:nvGraphicFramePr>
        <p:xfrm>
          <a:off x="323530" y="692696"/>
          <a:ext cx="8496940" cy="501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4"/>
                <a:gridCol w="1152128"/>
                <a:gridCol w="1440160"/>
                <a:gridCol w="2016224"/>
                <a:gridCol w="2304254"/>
              </a:tblGrid>
              <a:tr h="5185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2015 Data</a:t>
                      </a:r>
                      <a:r>
                        <a:rPr lang="en-GB" baseline="0" dirty="0" smtClean="0"/>
                        <a:t> Challenge Results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</a:tr>
              <a:tr h="577351">
                <a:tc>
                  <a:txBody>
                    <a:bodyPr/>
                    <a:lstStyle/>
                    <a:p>
                      <a:r>
                        <a:rPr lang="en-GB" dirty="0" smtClean="0"/>
                        <a:t>KEK➔PNNL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</a:t>
                      </a:r>
                      <a:r>
                        <a:rPr lang="en-GB" dirty="0" err="1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</a:t>
                      </a:r>
                      <a:r>
                        <a:rPr lang="en-GB" baseline="0" dirty="0" smtClean="0"/>
                        <a:t> 12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~4Gbps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Spikes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at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9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gsiftp</a:t>
                      </a:r>
                      <a:r>
                        <a:rPr lang="en-US" dirty="0" smtClean="0"/>
                        <a:t>	</a:t>
                      </a:r>
                    </a:p>
                    <a:p>
                      <a:r>
                        <a:rPr lang="en-US" dirty="0" smtClean="0"/>
                        <a:t>Network	tuning	</a:t>
                      </a:r>
                    </a:p>
                    <a:p>
                      <a:r>
                        <a:rPr lang="en-US" dirty="0" smtClean="0"/>
                        <a:t>required</a:t>
                      </a:r>
                      <a:endParaRPr lang="en-GB" dirty="0"/>
                    </a:p>
                  </a:txBody>
                  <a:tcPr/>
                </a:tc>
              </a:tr>
              <a:tr h="1246617">
                <a:tc>
                  <a:txBody>
                    <a:bodyPr/>
                    <a:lstStyle/>
                    <a:p>
                      <a:r>
                        <a:rPr lang="en-GB" dirty="0" smtClean="0"/>
                        <a:t>KEK ➔ SIGNET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	(high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success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rate)	</a:t>
                      </a:r>
                    </a:p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	(low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success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rate)	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8545">
                <a:tc>
                  <a:txBody>
                    <a:bodyPr/>
                    <a:lstStyle/>
                    <a:p>
                      <a:r>
                        <a:rPr lang="en-GB" dirty="0" smtClean="0"/>
                        <a:t>KEK ➔ NAPOLI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/2*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appropriate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load.	</a:t>
                      </a:r>
                    </a:p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bandwidths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possible</a:t>
                      </a:r>
                      <a:endParaRPr lang="en-GB" dirty="0"/>
                    </a:p>
                  </a:txBody>
                  <a:tcPr/>
                </a:tc>
              </a:tr>
              <a:tr h="511442">
                <a:tc>
                  <a:txBody>
                    <a:bodyPr/>
                    <a:lstStyle/>
                    <a:p>
                      <a:r>
                        <a:rPr lang="en-GB" dirty="0" smtClean="0"/>
                        <a:t>KEK ➔ KIT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5 </a:t>
                      </a:r>
                      <a:r>
                        <a:rPr lang="en-GB" baseline="0" dirty="0" err="1" smtClean="0"/>
                        <a:t>Gbps</a:t>
                      </a:r>
                      <a:r>
                        <a:rPr lang="en-GB" baseline="0" dirty="0" smtClean="0"/>
                        <a:t>/2*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11442">
                <a:tc>
                  <a:txBody>
                    <a:bodyPr/>
                    <a:lstStyle/>
                    <a:p>
                      <a:r>
                        <a:rPr lang="en-GB" dirty="0" smtClean="0"/>
                        <a:t>KEK ➔ DESY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/2*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err="1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23528" y="63093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* </a:t>
            </a:r>
            <a:r>
              <a:rPr lang="en-US" dirty="0"/>
              <a:t>Equal site splitting in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Data Challenge 2015 Phase II: Summary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8868985" cy="48994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6237312"/>
            <a:ext cx="886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Bansal - </a:t>
            </a:r>
            <a:r>
              <a:rPr lang="it-IT" dirty="0"/>
              <a:t>Belle-2 Network Meeting @ SC15</a:t>
            </a:r>
          </a:p>
          <a:p>
            <a:r>
              <a:rPr lang="en-US" dirty="0" smtClean="0"/>
              <a:t>“Results </a:t>
            </a:r>
            <a:r>
              <a:rPr lang="en-US" dirty="0"/>
              <a:t>and plans for Belle II Networking and Data </a:t>
            </a:r>
            <a:r>
              <a:rPr lang="en-US" dirty="0" smtClean="0"/>
              <a:t>Challenges”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851920" y="5013176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PNNL-&gt;CNAF</a:t>
            </a:r>
            <a:endParaRPr lang="en-GB" b="1" dirty="0"/>
          </a:p>
        </p:txBody>
      </p:sp>
      <p:sp>
        <p:nvSpPr>
          <p:cNvPr id="9" name="Rettangolo 8"/>
          <p:cNvSpPr/>
          <p:nvPr/>
        </p:nvSpPr>
        <p:spPr>
          <a:xfrm>
            <a:off x="5292080" y="5013176"/>
            <a:ext cx="1440160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First test ~700MB/s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26702" y="5029690"/>
            <a:ext cx="177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with CNAF</a:t>
            </a:r>
          </a:p>
          <a:p>
            <a:r>
              <a:rPr lang="en-GB" dirty="0" smtClean="0"/>
              <a:t>Still ongoing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59632" y="2564904"/>
            <a:ext cx="662473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tx2"/>
                </a:solidFill>
              </a:rPr>
              <a:t>Storage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21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Current Storage Elements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70" y="1791758"/>
            <a:ext cx="8991600" cy="4879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30 Storage currently working </a:t>
            </a:r>
          </a:p>
          <a:p>
            <a:pPr marL="0" indent="0">
              <a:buNone/>
            </a:pPr>
            <a:r>
              <a:rPr lang="en-GB" dirty="0" smtClean="0"/>
              <a:t>Backend Type: </a:t>
            </a:r>
          </a:p>
          <a:p>
            <a:pPr lvl="1"/>
            <a:r>
              <a:rPr lang="en-GB" dirty="0" smtClean="0"/>
              <a:t>5 DISET</a:t>
            </a:r>
          </a:p>
          <a:p>
            <a:pPr lvl="1"/>
            <a:r>
              <a:rPr lang="en-GB" dirty="0" smtClean="0"/>
              <a:t>2 </a:t>
            </a:r>
            <a:r>
              <a:rPr lang="en-GB" dirty="0" err="1" smtClean="0"/>
              <a:t>xroot</a:t>
            </a:r>
            <a:endParaRPr lang="en-GB" dirty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10 DPM</a:t>
            </a:r>
          </a:p>
          <a:p>
            <a:pPr lvl="1"/>
            <a:r>
              <a:rPr lang="en-GB" dirty="0" smtClean="0"/>
              <a:t>6 </a:t>
            </a:r>
            <a:r>
              <a:rPr lang="en-GB" dirty="0" err="1" smtClean="0"/>
              <a:t>dCache</a:t>
            </a:r>
            <a:endParaRPr lang="en-GB" dirty="0"/>
          </a:p>
          <a:p>
            <a:pPr lvl="1"/>
            <a:r>
              <a:rPr lang="en-GB" dirty="0" smtClean="0"/>
              <a:t>6 </a:t>
            </a:r>
            <a:r>
              <a:rPr lang="en-GB" dirty="0" err="1" smtClean="0"/>
              <a:t>StoRM</a:t>
            </a:r>
            <a:endParaRPr lang="en-GB" dirty="0" smtClean="0"/>
          </a:p>
          <a:p>
            <a:pPr lvl="1"/>
            <a:r>
              <a:rPr lang="en-GB" dirty="0" smtClean="0"/>
              <a:t>1 bestman2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Reserved disk space for BELLE: </a:t>
            </a:r>
            <a:r>
              <a:rPr lang="en-GB" b="1" dirty="0" smtClean="0"/>
              <a:t>1.9 </a:t>
            </a:r>
            <a:r>
              <a:rPr lang="en-GB" b="1" dirty="0" smtClean="0"/>
              <a:t>PB  ~30% used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43" y="2149180"/>
            <a:ext cx="3864552" cy="351648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77796" y="3284984"/>
            <a:ext cx="2149988" cy="1606457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215984" y="392189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23 </a:t>
            </a:r>
            <a:r>
              <a:rPr lang="it-IT" dirty="0" smtClean="0"/>
              <a:t>SRM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68997" y="1964514"/>
            <a:ext cx="254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Capacity for storage Type</a:t>
            </a:r>
          </a:p>
        </p:txBody>
      </p:sp>
    </p:spTree>
    <p:extLst>
      <p:ext uri="{BB962C8B-B14F-4D97-AF65-F5344CB8AC3E}">
        <p14:creationId xmlns:p14="http://schemas.microsoft.com/office/powerpoint/2010/main" val="28304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Ongoing certification procedure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200" y="1825625"/>
            <a:ext cx="8940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each SE we are testing:</a:t>
            </a:r>
          </a:p>
          <a:p>
            <a:r>
              <a:rPr lang="en-GB" sz="2400" dirty="0" smtClean="0"/>
              <a:t>The presence of BELLE Space Token</a:t>
            </a:r>
          </a:p>
          <a:p>
            <a:r>
              <a:rPr lang="en-GB" sz="2400" dirty="0" smtClean="0"/>
              <a:t>The presence of the following directory structure and ACL settings</a:t>
            </a:r>
          </a:p>
          <a:p>
            <a:pPr lvl="1"/>
            <a:r>
              <a:rPr lang="en-GB" sz="2000" dirty="0" smtClean="0"/>
              <a:t>/belle/  (Role=Null R-X, Role=production/</a:t>
            </a:r>
            <a:r>
              <a:rPr lang="en-GB" sz="2000" dirty="0" err="1" smtClean="0"/>
              <a:t>lcgadmin</a:t>
            </a:r>
            <a:r>
              <a:rPr lang="en-GB" sz="2000" dirty="0" smtClean="0"/>
              <a:t> RWX)</a:t>
            </a:r>
          </a:p>
          <a:p>
            <a:pPr lvl="1"/>
            <a:r>
              <a:rPr lang="en-GB" sz="2000" dirty="0" smtClean="0"/>
              <a:t>/belle/DATA </a:t>
            </a:r>
            <a:r>
              <a:rPr lang="en-GB" sz="2000" dirty="0"/>
              <a:t>(Role=Null </a:t>
            </a:r>
            <a:r>
              <a:rPr lang="en-GB" sz="2000" dirty="0" smtClean="0"/>
              <a:t>R-X, </a:t>
            </a:r>
            <a:r>
              <a:rPr lang="en-GB" sz="2000" dirty="0"/>
              <a:t>Role=production/</a:t>
            </a:r>
            <a:r>
              <a:rPr lang="en-GB" sz="2000" dirty="0" err="1"/>
              <a:t>lcgadmin</a:t>
            </a:r>
            <a:r>
              <a:rPr lang="en-GB" sz="2000" dirty="0"/>
              <a:t> RWX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/belle/TMP </a:t>
            </a:r>
            <a:r>
              <a:rPr lang="en-GB" sz="2000" dirty="0"/>
              <a:t>(Role=Null </a:t>
            </a:r>
            <a:r>
              <a:rPr lang="en-GB" sz="2000" dirty="0" smtClean="0"/>
              <a:t>RWX, </a:t>
            </a:r>
            <a:r>
              <a:rPr lang="en-GB" sz="2000" dirty="0"/>
              <a:t>Role=production/</a:t>
            </a:r>
            <a:r>
              <a:rPr lang="en-GB" sz="2000" dirty="0" err="1"/>
              <a:t>lcgadmin</a:t>
            </a:r>
            <a:r>
              <a:rPr lang="en-GB" sz="2000" dirty="0"/>
              <a:t> </a:t>
            </a:r>
            <a:r>
              <a:rPr lang="en-GB" sz="2000" dirty="0" smtClean="0"/>
              <a:t>RWX)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open a TEAM Ticket on GGUS for each site affected by misconfigurations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HTTP Deployment Task Force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the pieces are now in place for HEP exploitation of the HTTP protocol. </a:t>
            </a:r>
          </a:p>
          <a:p>
            <a:r>
              <a:rPr lang="en-US" dirty="0"/>
              <a:t>Atlas and </a:t>
            </a:r>
            <a:r>
              <a:rPr lang="en-US" dirty="0" err="1"/>
              <a:t>LHCb</a:t>
            </a:r>
            <a:r>
              <a:rPr lang="en-US" dirty="0"/>
              <a:t> (at least) are developing their HTTP infrastructures.</a:t>
            </a:r>
          </a:p>
          <a:p>
            <a:r>
              <a:rPr lang="en-US" dirty="0"/>
              <a:t>The majority of storage systems are able to offer an HTTP interface.</a:t>
            </a:r>
          </a:p>
          <a:p>
            <a:r>
              <a:rPr lang="en-US" dirty="0">
                <a:solidFill>
                  <a:srgbClr val="FF0000"/>
                </a:solidFill>
              </a:rPr>
              <a:t>ROOT support is available via </a:t>
            </a:r>
            <a:r>
              <a:rPr lang="en-US" dirty="0" err="1">
                <a:solidFill>
                  <a:srgbClr val="FF0000"/>
                </a:solidFill>
              </a:rPr>
              <a:t>davix</a:t>
            </a:r>
            <a:r>
              <a:rPr lang="en-US" dirty="0">
                <a:solidFill>
                  <a:srgbClr val="FF0000"/>
                </a:solidFill>
              </a:rPr>
              <a:t>, and studies have shown that this can allow HTTP to reach a performance comparable with that of the </a:t>
            </a:r>
            <a:r>
              <a:rPr lang="en-US" dirty="0" err="1">
                <a:solidFill>
                  <a:srgbClr val="FF0000"/>
                </a:solidFill>
              </a:rPr>
              <a:t>xroot</a:t>
            </a:r>
            <a:r>
              <a:rPr lang="en-US" dirty="0">
                <a:solidFill>
                  <a:srgbClr val="FF0000"/>
                </a:solidFill>
              </a:rPr>
              <a:t> protocol</a:t>
            </a:r>
            <a:r>
              <a:rPr lang="en-US" dirty="0"/>
              <a:t>. </a:t>
            </a:r>
          </a:p>
          <a:p>
            <a:r>
              <a:rPr lang="en-US" dirty="0" smtClean="0"/>
              <a:t>At </a:t>
            </a:r>
            <a:r>
              <a:rPr lang="en-US" dirty="0"/>
              <a:t>the moment there are many site misconfigurations and instabilities which could be tracked and fixed at the WLCG level for all experiments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07/12/2015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DPM Workshop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Countries </a:t>
            </a:r>
            <a:r>
              <a:rPr lang="en-GB" b="1" dirty="0">
                <a:solidFill>
                  <a:schemeClr val="tx2"/>
                </a:solidFill>
              </a:rPr>
              <a:t>Involved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1" y="1340768"/>
            <a:ext cx="9154151" cy="4292713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059832" y="3212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Ovale 5"/>
          <p:cNvSpPr/>
          <p:nvPr/>
        </p:nvSpPr>
        <p:spPr>
          <a:xfrm>
            <a:off x="5220072" y="285293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8" name="Ovale 7"/>
          <p:cNvSpPr/>
          <p:nvPr/>
        </p:nvSpPr>
        <p:spPr>
          <a:xfrm>
            <a:off x="3077598" y="47971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457200" y="2888940"/>
            <a:ext cx="298376" cy="3001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0" name="Ovale 9"/>
          <p:cNvSpPr/>
          <p:nvPr/>
        </p:nvSpPr>
        <p:spPr>
          <a:xfrm>
            <a:off x="2051720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Ovale 10"/>
          <p:cNvSpPr/>
          <p:nvPr/>
        </p:nvSpPr>
        <p:spPr>
          <a:xfrm>
            <a:off x="1276868" y="2893277"/>
            <a:ext cx="310190" cy="2958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5373216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Australia</a:t>
            </a:r>
          </a:p>
          <a:p>
            <a:r>
              <a:rPr lang="en-GB" smtClean="0"/>
              <a:t>Austria</a:t>
            </a:r>
          </a:p>
          <a:p>
            <a:r>
              <a:rPr lang="en-GB" smtClean="0"/>
              <a:t>Canada</a:t>
            </a:r>
          </a:p>
          <a:p>
            <a:r>
              <a:rPr lang="en-GB" smtClean="0"/>
              <a:t>China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1635142" y="5373215"/>
            <a:ext cx="192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Czech Rep.</a:t>
            </a:r>
          </a:p>
          <a:p>
            <a:r>
              <a:rPr lang="en-GB" dirty="0"/>
              <a:t>Germany</a:t>
            </a:r>
          </a:p>
          <a:p>
            <a:r>
              <a:rPr lang="en-GB" dirty="0"/>
              <a:t>India</a:t>
            </a:r>
          </a:p>
          <a:p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3511547" y="5373215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Japan</a:t>
            </a:r>
          </a:p>
          <a:p>
            <a:r>
              <a:rPr lang="en-GB" dirty="0"/>
              <a:t>Korea</a:t>
            </a:r>
          </a:p>
          <a:p>
            <a:r>
              <a:rPr lang="en-GB" dirty="0"/>
              <a:t>Mexico</a:t>
            </a:r>
          </a:p>
          <a:p>
            <a:r>
              <a:rPr lang="en-GB" dirty="0" smtClean="0"/>
              <a:t>Poland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5203177" y="5373215"/>
            <a:ext cx="130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Russia</a:t>
            </a:r>
          </a:p>
          <a:p>
            <a:r>
              <a:rPr lang="en-GB" dirty="0" smtClean="0"/>
              <a:t>Slovenia</a:t>
            </a:r>
          </a:p>
          <a:p>
            <a:r>
              <a:rPr lang="en-GB" dirty="0" smtClean="0"/>
              <a:t>Taiwan</a:t>
            </a:r>
          </a:p>
          <a:p>
            <a:r>
              <a:rPr lang="en-GB" dirty="0" smtClean="0"/>
              <a:t>Turkey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6898985" y="5373215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Ukraine</a:t>
            </a:r>
          </a:p>
          <a:p>
            <a:r>
              <a:rPr lang="en-GB" dirty="0"/>
              <a:t>USA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90872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Currently there are 18 Countries involved in the main data movement activities and we have </a:t>
            </a:r>
            <a:r>
              <a:rPr lang="en-GB" b="1" dirty="0" smtClean="0"/>
              <a:t>23 </a:t>
            </a:r>
            <a:r>
              <a:rPr lang="en-GB" b="1" dirty="0" smtClean="0"/>
              <a:t>Storage Endpoints.</a:t>
            </a:r>
            <a:r>
              <a:rPr lang="en-GB" b="1" dirty="0"/>
              <a:t> </a:t>
            </a:r>
            <a:r>
              <a:rPr lang="en-GB" b="1" dirty="0" smtClean="0"/>
              <a:t>(Contributing Number of Countries per region)</a:t>
            </a:r>
          </a:p>
        </p:txBody>
      </p:sp>
    </p:spTree>
    <p:extLst>
      <p:ext uri="{BB962C8B-B14F-4D97-AF65-F5344CB8AC3E}">
        <p14:creationId xmlns:p14="http://schemas.microsoft.com/office/powerpoint/2010/main" val="1934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338"/>
            <a:ext cx="9144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GridFTP with redirection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317226" y="6342041"/>
            <a:ext cx="14396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965631" y="6345964"/>
            <a:ext cx="422869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GridFTP </a:t>
            </a:r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3160" y="6337536"/>
            <a:ext cx="763639" cy="365125"/>
          </a:xfrm>
          <a:prstGeom prst="rect">
            <a:avLst/>
          </a:prstGeom>
        </p:spPr>
        <p:txBody>
          <a:bodyPr/>
          <a:lstStyle/>
          <a:p>
            <a:fld id="{1EF85638-2995-764F-975A-3D74C15A7C7B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uppo 6"/>
          <p:cNvGrpSpPr/>
          <p:nvPr/>
        </p:nvGrpSpPr>
        <p:grpSpPr>
          <a:xfrm>
            <a:off x="1600410" y="619444"/>
            <a:ext cx="7302343" cy="4797427"/>
            <a:chOff x="780139" y="1030286"/>
            <a:chExt cx="7302343" cy="4797427"/>
          </a:xfrm>
        </p:grpSpPr>
        <p:sp>
          <p:nvSpPr>
            <p:cNvPr id="4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4052483" y="5394326"/>
              <a:ext cx="874409" cy="43338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latin typeface="Calibri" panose="020F0502020204030204" pitchFamily="34" charset="0"/>
                </a:rPr>
                <a:t>Client</a:t>
              </a:r>
              <a:endParaRPr lang="ru-RU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9"/>
            <p:cNvSpPr txBox="1">
              <a:spLocks noChangeArrowheads="1"/>
            </p:cNvSpPr>
            <p:nvPr/>
          </p:nvSpPr>
          <p:spPr bwMode="auto">
            <a:xfrm>
              <a:off x="6288132" y="1030286"/>
              <a:ext cx="15814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Head node</a:t>
              </a:r>
              <a:endParaRPr kumimoji="0" lang="ru-RU" altLang="ru-RU" sz="24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2765713" y="1030287"/>
              <a:ext cx="1456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Disk node</a:t>
              </a:r>
              <a:endParaRPr kumimoji="0" lang="ru-RU" altLang="ru-RU" sz="24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Цилиндр 10"/>
            <p:cNvSpPr/>
            <p:nvPr/>
          </p:nvSpPr>
          <p:spPr bwMode="auto">
            <a:xfrm>
              <a:off x="6610549" y="1533526"/>
              <a:ext cx="936625" cy="936625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DB</a:t>
              </a:r>
              <a:endParaRPr lang="ru-RU" sz="28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cxnSp>
          <p:nvCxnSpPr>
            <p:cNvPr id="52" name="Прямая со стрелкой 20"/>
            <p:cNvCxnSpPr>
              <a:stCxn id="61" idx="3"/>
              <a:endCxn id="51" idx="3"/>
            </p:cNvCxnSpPr>
            <p:nvPr/>
          </p:nvCxnSpPr>
          <p:spPr bwMode="auto">
            <a:xfrm flipV="1">
              <a:off x="6432276" y="2470151"/>
              <a:ext cx="646586" cy="863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Прямая со стрелкой 22"/>
            <p:cNvCxnSpPr>
              <a:stCxn id="60" idx="3"/>
              <a:endCxn id="51" idx="3"/>
            </p:cNvCxnSpPr>
            <p:nvPr/>
          </p:nvCxnSpPr>
          <p:spPr bwMode="auto">
            <a:xfrm flipV="1">
              <a:off x="3493725" y="2470151"/>
              <a:ext cx="3585137" cy="863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Прямая со стрелкой 26"/>
            <p:cNvCxnSpPr>
              <a:stCxn id="47" idx="0"/>
              <a:endCxn id="59" idx="2"/>
            </p:cNvCxnSpPr>
            <p:nvPr/>
          </p:nvCxnSpPr>
          <p:spPr bwMode="auto">
            <a:xfrm flipV="1">
              <a:off x="4489688" y="4125913"/>
              <a:ext cx="1941794" cy="12684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5" name="Загнутый угол 27"/>
            <p:cNvSpPr/>
            <p:nvPr/>
          </p:nvSpPr>
          <p:spPr bwMode="auto">
            <a:xfrm>
              <a:off x="3097643" y="1533526"/>
              <a:ext cx="792163" cy="936625"/>
            </a:xfrm>
            <a:prstGeom prst="foldedCorne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FS</a:t>
              </a:r>
              <a:endParaRPr lang="ru-RU" sz="28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56" name="Скругленный прямоугольник 30"/>
            <p:cNvSpPr>
              <a:spLocks noChangeArrowheads="1"/>
            </p:cNvSpPr>
            <p:nvPr/>
          </p:nvSpPr>
          <p:spPr bwMode="auto">
            <a:xfrm>
              <a:off x="2919843" y="3694113"/>
              <a:ext cx="1149350" cy="431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000" dirty="0">
                  <a:latin typeface="Calibri" panose="020F0502020204030204" pitchFamily="34" charset="0"/>
                </a:rPr>
                <a:t>GridFTP</a:t>
              </a:r>
              <a:endParaRPr kumimoji="0" lang="ru-RU" altLang="ru-RU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57" name="Прямая со стрелкой 40"/>
            <p:cNvCxnSpPr>
              <a:stCxn id="47" idx="0"/>
              <a:endCxn id="56" idx="2"/>
            </p:cNvCxnSpPr>
            <p:nvPr/>
          </p:nvCxnSpPr>
          <p:spPr bwMode="auto">
            <a:xfrm flipH="1" flipV="1">
              <a:off x="3494518" y="4125913"/>
              <a:ext cx="995170" cy="12684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Прямая со стрелкой 45"/>
            <p:cNvCxnSpPr>
              <a:stCxn id="60" idx="3"/>
              <a:endCxn id="55" idx="2"/>
            </p:cNvCxnSpPr>
            <p:nvPr/>
          </p:nvCxnSpPr>
          <p:spPr bwMode="auto">
            <a:xfrm flipH="1" flipV="1">
              <a:off x="3494518" y="2470151"/>
              <a:ext cx="0" cy="863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9" name="Скругленный прямоугольник 28"/>
            <p:cNvSpPr>
              <a:spLocks noChangeArrowheads="1"/>
            </p:cNvSpPr>
            <p:nvPr/>
          </p:nvSpPr>
          <p:spPr bwMode="auto">
            <a:xfrm>
              <a:off x="5856807" y="3694113"/>
              <a:ext cx="1149350" cy="431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000" dirty="0">
                  <a:latin typeface="Calibri" panose="020F0502020204030204" pitchFamily="34" charset="0"/>
                </a:rPr>
                <a:t>GridFTP</a:t>
              </a:r>
              <a:endParaRPr kumimoji="0" lang="ru-RU" altLang="ru-RU" sz="2000" dirty="0">
                <a:latin typeface="Calibri" panose="020F0502020204030204" pitchFamily="34" charset="0"/>
              </a:endParaRPr>
            </a:p>
          </p:txBody>
        </p:sp>
        <p:sp>
          <p:nvSpPr>
            <p:cNvPr id="60" name="Прямоугольник с двумя вырезанными противолежащими углами 4"/>
            <p:cNvSpPr/>
            <p:nvPr/>
          </p:nvSpPr>
          <p:spPr bwMode="auto">
            <a:xfrm>
              <a:off x="3002393" y="3333751"/>
              <a:ext cx="982663" cy="360362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Arial" charset="0"/>
                </a:rPr>
                <a:t>DMLite</a:t>
              </a:r>
              <a:endParaRPr lang="ru-RU" sz="1600" dirty="0"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61" name="Прямоугольник с двумя вырезанными противолежащими углами 32"/>
            <p:cNvSpPr/>
            <p:nvPr/>
          </p:nvSpPr>
          <p:spPr bwMode="auto">
            <a:xfrm>
              <a:off x="5928245" y="3333751"/>
              <a:ext cx="1008062" cy="360362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Arial" charset="0"/>
                </a:rPr>
                <a:t>DMLite</a:t>
              </a:r>
              <a:endParaRPr lang="ru-RU" sz="1600" dirty="0"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62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7277620" y="3694113"/>
              <a:ext cx="804862" cy="4318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000" dirty="0">
                  <a:latin typeface="Calibri" panose="020F0502020204030204" pitchFamily="34" charset="0"/>
                </a:rPr>
                <a:t>SRM</a:t>
              </a:r>
              <a:endParaRPr kumimoji="0" lang="ru-RU" altLang="ru-RU" sz="2000" dirty="0">
                <a:latin typeface="Calibri" panose="020F0502020204030204" pitchFamily="34" charset="0"/>
              </a:endParaRPr>
            </a:p>
          </p:txBody>
        </p:sp>
        <p:sp>
          <p:nvSpPr>
            <p:cNvPr id="63" name="TextBox 31"/>
            <p:cNvSpPr txBox="1">
              <a:spLocks noChangeArrowheads="1"/>
            </p:cNvSpPr>
            <p:nvPr/>
          </p:nvSpPr>
          <p:spPr bwMode="auto">
            <a:xfrm rot="19653648">
              <a:off x="4753793" y="4604331"/>
              <a:ext cx="1806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Calibri" panose="020F0502020204030204" pitchFamily="34" charset="0"/>
                </a:rPr>
                <a:t>GridFTP (control)</a:t>
              </a:r>
              <a:endParaRPr lang="ru-RU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4" name="TextBox 33"/>
            <p:cNvSpPr txBox="1">
              <a:spLocks noChangeArrowheads="1"/>
            </p:cNvSpPr>
            <p:nvPr/>
          </p:nvSpPr>
          <p:spPr bwMode="auto">
            <a:xfrm rot="3085034">
              <a:off x="3405518" y="4575097"/>
              <a:ext cx="1579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Calibri" panose="020F0502020204030204" pitchFamily="34" charset="0"/>
                </a:rPr>
                <a:t>GridFTP (data)</a:t>
              </a:r>
              <a:endParaRPr lang="ru-RU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65" name="Прямая со стрелкой 35"/>
            <p:cNvCxnSpPr>
              <a:stCxn id="47" idx="3"/>
              <a:endCxn id="62" idx="2"/>
            </p:cNvCxnSpPr>
            <p:nvPr/>
          </p:nvCxnSpPr>
          <p:spPr bwMode="auto">
            <a:xfrm flipV="1">
              <a:off x="4926892" y="4125913"/>
              <a:ext cx="2753159" cy="14851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" name="TextBox 38"/>
            <p:cNvSpPr txBox="1"/>
            <p:nvPr/>
          </p:nvSpPr>
          <p:spPr>
            <a:xfrm rot="19905675">
              <a:off x="4931517" y="4831668"/>
              <a:ext cx="2886075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SRM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(only if you </a:t>
              </a:r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really need </a:t>
              </a:r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Arial" charset="0"/>
                </a:rPr>
                <a:t>to)</a:t>
              </a:r>
              <a:endParaRPr lang="ru-RU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cxnSp>
          <p:nvCxnSpPr>
            <p:cNvPr id="70" name="Прямая со стрелкой 20"/>
            <p:cNvCxnSpPr>
              <a:stCxn id="62" idx="0"/>
              <a:endCxn id="51" idx="3"/>
            </p:cNvCxnSpPr>
            <p:nvPr/>
          </p:nvCxnSpPr>
          <p:spPr bwMode="auto">
            <a:xfrm flipH="1" flipV="1">
              <a:off x="7078862" y="2470151"/>
              <a:ext cx="601189" cy="12239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780139" y="1030287"/>
              <a:ext cx="1456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4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Disk node</a:t>
              </a:r>
              <a:endParaRPr kumimoji="0" lang="ru-RU" altLang="ru-RU" sz="24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Загнутый угол 27"/>
            <p:cNvSpPr/>
            <p:nvPr/>
          </p:nvSpPr>
          <p:spPr bwMode="auto">
            <a:xfrm>
              <a:off x="1112069" y="1533526"/>
              <a:ext cx="792163" cy="936625"/>
            </a:xfrm>
            <a:prstGeom prst="foldedCorne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FS</a:t>
              </a:r>
              <a:endParaRPr lang="ru-RU" sz="28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9" name="Скругленный прямоугольник 30"/>
            <p:cNvSpPr>
              <a:spLocks noChangeArrowheads="1"/>
            </p:cNvSpPr>
            <p:nvPr/>
          </p:nvSpPr>
          <p:spPr bwMode="auto">
            <a:xfrm>
              <a:off x="934269" y="3694113"/>
              <a:ext cx="1149350" cy="431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ru-RU" sz="2000" dirty="0">
                  <a:latin typeface="Calibri" panose="020F0502020204030204" pitchFamily="34" charset="0"/>
                </a:rPr>
                <a:t>GridFTP</a:t>
              </a:r>
              <a:endParaRPr kumimoji="0" lang="ru-RU" altLang="ru-RU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30" name="Прямая со стрелкой 45"/>
            <p:cNvCxnSpPr>
              <a:stCxn id="31" idx="3"/>
              <a:endCxn id="28" idx="2"/>
            </p:cNvCxnSpPr>
            <p:nvPr/>
          </p:nvCxnSpPr>
          <p:spPr bwMode="auto">
            <a:xfrm flipH="1" flipV="1">
              <a:off x="1508944" y="2470151"/>
              <a:ext cx="0" cy="863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Прямоугольник с двумя вырезанными противолежащими углами 4"/>
            <p:cNvSpPr/>
            <p:nvPr/>
          </p:nvSpPr>
          <p:spPr bwMode="auto">
            <a:xfrm>
              <a:off x="1016819" y="3333751"/>
              <a:ext cx="982663" cy="360362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Arial" charset="0"/>
                </a:rPr>
                <a:t>DMLite</a:t>
              </a:r>
              <a:endParaRPr lang="ru-RU" sz="1600" dirty="0">
                <a:latin typeface="Calibri" panose="020F0502020204030204" pitchFamily="34" charset="0"/>
                <a:cs typeface="Arial" charset="0"/>
              </a:endParaRPr>
            </a:p>
          </p:txBody>
        </p:sp>
        <p:cxnSp>
          <p:nvCxnSpPr>
            <p:cNvPr id="32" name="Прямая со стрелкой 40"/>
            <p:cNvCxnSpPr>
              <a:stCxn id="47" idx="0"/>
              <a:endCxn id="29" idx="2"/>
            </p:cNvCxnSpPr>
            <p:nvPr/>
          </p:nvCxnSpPr>
          <p:spPr bwMode="auto">
            <a:xfrm flipH="1" flipV="1">
              <a:off x="1508944" y="4125913"/>
              <a:ext cx="2980744" cy="12684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5" name="TextBox 33"/>
            <p:cNvSpPr txBox="1">
              <a:spLocks noChangeArrowheads="1"/>
            </p:cNvSpPr>
            <p:nvPr/>
          </p:nvSpPr>
          <p:spPr bwMode="auto">
            <a:xfrm rot="1429927">
              <a:off x="2178460" y="4735532"/>
              <a:ext cx="1579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Calibri" panose="020F0502020204030204" pitchFamily="34" charset="0"/>
                </a:rPr>
                <a:t>GridFTP (data)</a:t>
              </a:r>
              <a:endParaRPr lang="ru-RU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36" name="Прямая со стрелкой 22"/>
            <p:cNvCxnSpPr>
              <a:stCxn id="31" idx="3"/>
              <a:endCxn id="51" idx="3"/>
            </p:cNvCxnSpPr>
            <p:nvPr/>
          </p:nvCxnSpPr>
          <p:spPr bwMode="auto">
            <a:xfrm flipV="1">
              <a:off x="1508151" y="2470151"/>
              <a:ext cx="5570711" cy="863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20"/>
            <p:cNvCxnSpPr>
              <a:stCxn id="59" idx="1"/>
              <a:endCxn id="56" idx="3"/>
            </p:cNvCxnSpPr>
            <p:nvPr/>
          </p:nvCxnSpPr>
          <p:spPr bwMode="auto">
            <a:xfrm flipH="1">
              <a:off x="4069193" y="3910013"/>
              <a:ext cx="17876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31"/>
            <p:cNvSpPr txBox="1">
              <a:spLocks noChangeArrowheads="1"/>
            </p:cNvSpPr>
            <p:nvPr/>
          </p:nvSpPr>
          <p:spPr bwMode="auto">
            <a:xfrm>
              <a:off x="4384950" y="3584042"/>
              <a:ext cx="11891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latin typeface="Calibri" panose="020F0502020204030204" pitchFamily="34" charset="0"/>
                </a:rPr>
                <a:t>Globus IPC</a:t>
              </a:r>
              <a:endParaRPr lang="ru-RU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43" name="Прямая со стрелкой 20"/>
            <p:cNvCxnSpPr>
              <a:stCxn id="60" idx="2"/>
              <a:endCxn id="31" idx="0"/>
            </p:cNvCxnSpPr>
            <p:nvPr/>
          </p:nvCxnSpPr>
          <p:spPr bwMode="auto">
            <a:xfrm flipH="1">
              <a:off x="1999482" y="3513932"/>
              <a:ext cx="100291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TextBox 31"/>
            <p:cNvSpPr txBox="1">
              <a:spLocks noChangeArrowheads="1"/>
            </p:cNvSpPr>
            <p:nvPr/>
          </p:nvSpPr>
          <p:spPr bwMode="auto">
            <a:xfrm>
              <a:off x="2187069" y="3465428"/>
              <a:ext cx="660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RFIO</a:t>
              </a:r>
              <a:endParaRPr lang="ru-RU" alt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-18934" y="4885731"/>
            <a:ext cx="479699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39725" indent="-339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</a:rPr>
              <a:t>It </a:t>
            </a:r>
            <a:r>
              <a:rPr lang="en-US" altLang="en-US" dirty="0">
                <a:latin typeface="Calibri" panose="020F0502020204030204" pitchFamily="34" charset="0"/>
              </a:rPr>
              <a:t>is fully supported by FTS3 and </a:t>
            </a:r>
            <a:r>
              <a:rPr lang="en-US" altLang="en-US" i="1" dirty="0">
                <a:latin typeface="Calibri" panose="020F0502020204030204" pitchFamily="34" charset="0"/>
              </a:rPr>
              <a:t>gfal2-util</a:t>
            </a:r>
            <a:r>
              <a:rPr lang="en-US" altLang="en-US" dirty="0">
                <a:latin typeface="Calibri" panose="020F0502020204030204" pitchFamily="34" charset="0"/>
              </a:rPr>
              <a:t> CLI</a:t>
            </a:r>
          </a:p>
          <a:p>
            <a:pPr marL="339725" indent="-339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It is seen as the most useful way of deploying </a:t>
            </a:r>
            <a:r>
              <a:rPr lang="en-US" altLang="en-US" dirty="0" err="1">
                <a:latin typeface="Calibri" panose="020F0502020204030204" pitchFamily="34" charset="0"/>
              </a:rPr>
              <a:t>GridFTP</a:t>
            </a:r>
            <a:r>
              <a:rPr lang="en-US" altLang="en-US" dirty="0">
                <a:latin typeface="Calibri" panose="020F0502020204030204" pitchFamily="34" charset="0"/>
              </a:rPr>
              <a:t> with </a:t>
            </a:r>
            <a:r>
              <a:rPr lang="en-US" altLang="en-US" dirty="0" err="1">
                <a:latin typeface="Calibri" panose="020F0502020204030204" pitchFamily="34" charset="0"/>
              </a:rPr>
              <a:t>DMLite</a:t>
            </a:r>
            <a:r>
              <a:rPr lang="en-US" altLang="en-US" dirty="0">
                <a:latin typeface="Calibri" panose="020F0502020204030204" pitchFamily="34" charset="0"/>
              </a:rPr>
              <a:t>-based storage</a:t>
            </a:r>
          </a:p>
          <a:p>
            <a:pPr marL="339725" indent="-339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It renders SRM (along with its overhead) unnecessary for most typical use cases</a:t>
            </a:r>
          </a:p>
        </p:txBody>
      </p:sp>
    </p:spTree>
    <p:extLst>
      <p:ext uri="{BB962C8B-B14F-4D97-AF65-F5344CB8AC3E}">
        <p14:creationId xmlns:p14="http://schemas.microsoft.com/office/powerpoint/2010/main" val="1063491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Http Testing infrastructure for Belle II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Sta per iniziare una </a:t>
            </a:r>
            <a:r>
              <a:rPr lang="it-IT" dirty="0" smtClean="0"/>
              <a:t>sperimentazione per l’utilizzo di http in belle II.</a:t>
            </a:r>
          </a:p>
          <a:p>
            <a:pPr algn="just"/>
            <a:r>
              <a:rPr lang="it-IT" dirty="0" smtClean="0"/>
              <a:t>Verificare che il software di belle II sia in grado di utilizzare http o individuare le modifiche necessarie.</a:t>
            </a:r>
            <a:endParaRPr lang="it-IT" dirty="0" smtClean="0"/>
          </a:p>
          <a:p>
            <a:pPr algn="just"/>
            <a:r>
              <a:rPr lang="it-IT" dirty="0" smtClean="0"/>
              <a:t>Selezionare </a:t>
            </a:r>
            <a:r>
              <a:rPr lang="it-IT" dirty="0" smtClean="0"/>
              <a:t>un set di Storage </a:t>
            </a:r>
            <a:r>
              <a:rPr lang="it-IT" dirty="0" err="1" smtClean="0"/>
              <a:t>Element</a:t>
            </a:r>
            <a:r>
              <a:rPr lang="it-IT" dirty="0" smtClean="0"/>
              <a:t> configurati con Http che possano essere monitorati dalla Http-</a:t>
            </a:r>
            <a:r>
              <a:rPr lang="it-IT" dirty="0" err="1" smtClean="0"/>
              <a:t>TaskForce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Gli </a:t>
            </a:r>
            <a:r>
              <a:rPr lang="it-IT" dirty="0" err="1" smtClean="0"/>
              <a:t>storage</a:t>
            </a:r>
            <a:r>
              <a:rPr lang="it-IT" dirty="0" smtClean="0"/>
              <a:t> saranno inseriti in una federazione http di test.</a:t>
            </a:r>
          </a:p>
          <a:p>
            <a:pPr algn="just"/>
            <a:r>
              <a:rPr lang="it-IT" dirty="0" smtClean="0"/>
              <a:t>A breve</a:t>
            </a:r>
            <a:r>
              <a:rPr lang="it-IT" dirty="0" smtClean="0"/>
              <a:t> invierò una call for </a:t>
            </a:r>
            <a:r>
              <a:rPr lang="it-IT" dirty="0" err="1" smtClean="0"/>
              <a:t>interest</a:t>
            </a:r>
            <a:r>
              <a:rPr lang="it-IT" dirty="0" smtClean="0"/>
              <a:t> per collezionare I siti che sono interessati a  partecipare alla prima sperimentazione.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2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59632" y="2564904"/>
            <a:ext cx="662473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tx2"/>
                </a:solidFill>
              </a:rPr>
              <a:t>Thank you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22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259632" y="2564904"/>
            <a:ext cx="662473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chemeClr val="tx2"/>
                </a:solidFill>
              </a:rPr>
              <a:t>Backup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41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53978" y="3191884"/>
            <a:ext cx="3313652" cy="335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53980" y="4527193"/>
            <a:ext cx="4815281" cy="335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735" y="1835321"/>
            <a:ext cx="8193617" cy="35936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Options for Physics skims from bulk MDST</a:t>
            </a:r>
          </a:p>
          <a:p>
            <a:r>
              <a:rPr lang="en-GB" dirty="0" smtClean="0"/>
              <a:t>Output Physics Object + MDST (</a:t>
            </a:r>
            <a:r>
              <a:rPr lang="en-GB" dirty="0" err="1" smtClean="0"/>
              <a:t>μDST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Direct copy to WN using DIRAC</a:t>
            </a:r>
          </a:p>
          <a:p>
            <a:pPr lvl="1"/>
            <a:r>
              <a:rPr lang="en-GB" dirty="0" smtClean="0"/>
              <a:t>Stream data using </a:t>
            </a:r>
            <a:r>
              <a:rPr lang="en-GB" dirty="0" err="1" smtClean="0"/>
              <a:t>XRootD</a:t>
            </a:r>
            <a:r>
              <a:rPr lang="en-GB" dirty="0" smtClean="0"/>
              <a:t> </a:t>
            </a:r>
          </a:p>
          <a:p>
            <a:r>
              <a:rPr lang="en-GB" dirty="0" smtClean="0"/>
              <a:t>Output Index file which point to skimmed events</a:t>
            </a:r>
          </a:p>
          <a:p>
            <a:pPr lvl="1"/>
            <a:r>
              <a:rPr lang="en-GB" dirty="0" smtClean="0"/>
              <a:t>Access bulk MDST directly via root on large cluster </a:t>
            </a:r>
          </a:p>
          <a:p>
            <a:pPr lvl="1"/>
            <a:r>
              <a:rPr lang="en-GB" dirty="0" smtClean="0"/>
              <a:t>Stream from bulk MDST using </a:t>
            </a:r>
            <a:r>
              <a:rPr lang="en-GB" dirty="0" err="1" smtClean="0"/>
              <a:t>XRootD</a:t>
            </a:r>
            <a:endParaRPr lang="en-GB" dirty="0" smtClean="0"/>
          </a:p>
          <a:p>
            <a:r>
              <a:rPr lang="en-GB" dirty="0" smtClean="0"/>
              <a:t>Local Cluster/Workstation root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Belle II User analysis strategy in testing</a:t>
            </a:r>
          </a:p>
        </p:txBody>
      </p:sp>
      <p:sp>
        <p:nvSpPr>
          <p:cNvPr id="6" name="Rettangolo 5"/>
          <p:cNvSpPr/>
          <p:nvPr/>
        </p:nvSpPr>
        <p:spPr>
          <a:xfrm>
            <a:off x="243283" y="5650179"/>
            <a:ext cx="869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The set of possible options for user analysis currently under investigation, includes </a:t>
            </a:r>
            <a:r>
              <a:rPr lang="en-GB" sz="2800" b="1" dirty="0" err="1">
                <a:solidFill>
                  <a:srgbClr val="FF0000"/>
                </a:solidFill>
              </a:rPr>
              <a:t>xrootd</a:t>
            </a:r>
            <a:r>
              <a:rPr lang="en-GB" sz="2800" b="1" dirty="0">
                <a:solidFill>
                  <a:srgbClr val="FF0000"/>
                </a:solidFill>
              </a:rPr>
              <a:t>-based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1752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097" y="3106598"/>
            <a:ext cx="4958905" cy="3592502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365128"/>
            <a:ext cx="9144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Belle II analysis model with Index file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1897" y="1227667"/>
            <a:ext cx="8650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is analyzed on remote WN. </a:t>
            </a:r>
            <a:r>
              <a:rPr lang="en-US" sz="2400" b="1" i="1" dirty="0"/>
              <a:t>Only selected Events </a:t>
            </a:r>
            <a:r>
              <a:rPr lang="en-US" sz="2400" dirty="0"/>
              <a:t>transferred. </a:t>
            </a:r>
          </a:p>
          <a:p>
            <a:endParaRPr lang="en-US" sz="2400" dirty="0"/>
          </a:p>
          <a:p>
            <a:r>
              <a:rPr lang="en-US" sz="2400" dirty="0"/>
              <a:t>Ongoing tests in order to test the whole chain, the gbasf2 support and performances with </a:t>
            </a:r>
            <a:r>
              <a:rPr lang="en-US" sz="2400" dirty="0" err="1"/>
              <a:t>xrootd</a:t>
            </a:r>
            <a:r>
              <a:rPr lang="en-US" sz="2400" dirty="0"/>
              <a:t>.</a:t>
            </a:r>
            <a:endParaRPr lang="it-IT" sz="24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/>
          </p:nvPr>
        </p:nvGraphicFramePr>
        <p:xfrm>
          <a:off x="171895" y="4478867"/>
          <a:ext cx="4013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108"/>
                <a:gridCol w="1303092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smtClean="0"/>
                        <a:t>Storage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Type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"/>
                      <a:r>
                        <a:rPr lang="it-IT" dirty="0" smtClean="0"/>
                        <a:t>b2se.mel.coepp.org.au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DPM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"/>
                      <a:r>
                        <a:rPr lang="it-IT" dirty="0" smtClean="0"/>
                        <a:t>coepp-dpm-01.ersa.edu.au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DPM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belle-dpm-01.na.infn.it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DPM</a:t>
                      </a:r>
                      <a:endParaRPr lang="it-IT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dcache.ijs.si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dCache</a:t>
                      </a:r>
                      <a:endParaRPr lang="it-IT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StoRM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244986" y="4109535"/>
            <a:ext cx="397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Storage </a:t>
            </a:r>
            <a:r>
              <a:rPr lang="en-GB" dirty="0"/>
              <a:t>considered</a:t>
            </a:r>
            <a:r>
              <a:rPr lang="it-IT" dirty="0"/>
              <a:t> for the </a:t>
            </a:r>
            <a:r>
              <a:rPr lang="en-GB" dirty="0"/>
              <a:t>ongoing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2700868" y="4784316"/>
            <a:ext cx="1168401" cy="12100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6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Network usage during the MC5 Campaign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1" y="1340768"/>
            <a:ext cx="8784618" cy="55024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690" y="544116"/>
            <a:ext cx="896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ongoing MC5 production we are managing about 50K transfer jobs for day, involving an increasing number of sites. </a:t>
            </a:r>
          </a:p>
        </p:txBody>
      </p:sp>
    </p:spTree>
    <p:extLst>
      <p:ext uri="{BB962C8B-B14F-4D97-AF65-F5344CB8AC3E}">
        <p14:creationId xmlns:p14="http://schemas.microsoft.com/office/powerpoint/2010/main" val="37632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Network usage during the MC5 Campaign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947162" cy="54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perfSONAR</a:t>
            </a:r>
            <a:r>
              <a:rPr lang="en-GB" b="1" dirty="0">
                <a:solidFill>
                  <a:schemeClr val="tx2"/>
                </a:solidFill>
              </a:rPr>
              <a:t> dashboard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06" y="1196753"/>
            <a:ext cx="9172406" cy="56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perfSONAR</a:t>
            </a:r>
            <a:r>
              <a:rPr lang="en-GB" b="1" dirty="0">
                <a:solidFill>
                  <a:schemeClr val="tx2"/>
                </a:solidFill>
              </a:rPr>
              <a:t> dashboard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06" y="1196753"/>
            <a:ext cx="9172406" cy="56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Network </a:t>
            </a:r>
            <a:r>
              <a:rPr lang="en-GB" b="1" dirty="0" smtClean="0">
                <a:solidFill>
                  <a:schemeClr val="tx2"/>
                </a:solidFill>
              </a:rPr>
              <a:t>Estimation 2016-2018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71064" y="98072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Belle II computing model has to manage several data flows, that can be classified in: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RAW DATA</a:t>
            </a:r>
          </a:p>
          <a:p>
            <a:r>
              <a:rPr lang="en-US" sz="2800" dirty="0" smtClean="0"/>
              <a:t>MDST from Data Processing </a:t>
            </a:r>
          </a:p>
          <a:p>
            <a:r>
              <a:rPr lang="en-US" sz="2800" dirty="0" smtClean="0"/>
              <a:t>MDST from Data Reprocessing</a:t>
            </a:r>
          </a:p>
          <a:p>
            <a:r>
              <a:rPr lang="en-US" sz="2800" dirty="0" smtClean="0"/>
              <a:t>Monte </a:t>
            </a:r>
            <a:r>
              <a:rPr lang="en-US" sz="2800" dirty="0"/>
              <a:t>C</a:t>
            </a:r>
            <a:r>
              <a:rPr lang="en-US" sz="2800" dirty="0" smtClean="0"/>
              <a:t>arlo Data</a:t>
            </a:r>
          </a:p>
          <a:p>
            <a:r>
              <a:rPr lang="en-US" sz="2800" dirty="0" smtClean="0"/>
              <a:t>User Analysis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Each data flow has a different data distribution pattern and involves different sites.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2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FTS3 Dashboard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818"/>
            <a:ext cx="9133703" cy="466046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608912" y="4365104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904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RAW Data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979712" y="350100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KEK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40152" y="3501008"/>
            <a:ext cx="1008112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PNNL</a:t>
            </a:r>
            <a:endParaRPr lang="en-GB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1475656" y="2981064"/>
            <a:ext cx="576064" cy="447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ilindro 18"/>
          <p:cNvSpPr/>
          <p:nvPr/>
        </p:nvSpPr>
        <p:spPr>
          <a:xfrm>
            <a:off x="535237" y="2132856"/>
            <a:ext cx="868411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5" name="Cilindro 24"/>
          <p:cNvSpPr/>
          <p:nvPr/>
        </p:nvSpPr>
        <p:spPr>
          <a:xfrm>
            <a:off x="7596336" y="2243182"/>
            <a:ext cx="724395" cy="776200"/>
          </a:xfrm>
          <a:prstGeom prst="ca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222392" y="5949280"/>
            <a:ext cx="1008112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ITALY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649484" y="5927284"/>
            <a:ext cx="1321298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GERMANY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4139952" y="5927284"/>
            <a:ext cx="1321298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CANADA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5652120" y="5935833"/>
            <a:ext cx="1321298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KOREA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7139134" y="5949280"/>
            <a:ext cx="1321298" cy="7200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INDIA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1" name="Connettore 2 50"/>
          <p:cNvCxnSpPr/>
          <p:nvPr/>
        </p:nvCxnSpPr>
        <p:spPr>
          <a:xfrm flipH="1">
            <a:off x="2043336" y="4221088"/>
            <a:ext cx="432048" cy="1664568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2475384" y="4221088"/>
            <a:ext cx="1027836" cy="1664568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2475384" y="4221088"/>
            <a:ext cx="2071320" cy="1593239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2475384" y="4221088"/>
            <a:ext cx="3608784" cy="1664568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2475384" y="4221088"/>
            <a:ext cx="5336976" cy="1715259"/>
          </a:xfrm>
          <a:prstGeom prst="straightConnector1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131840" y="3861048"/>
            <a:ext cx="2638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480327" y="350383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Until 2020 100%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876256" y="2885560"/>
            <a:ext cx="648072" cy="5434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82119" y="4272008"/>
            <a:ext cx="160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AFTER 2020</a:t>
            </a:r>
            <a:endParaRPr lang="en-GB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463230" y="583520"/>
            <a:ext cx="842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Involved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RAW data are produced at KEK and </a:t>
            </a:r>
            <a:r>
              <a:rPr lang="en-US" dirty="0" smtClean="0"/>
              <a:t>replicated </a:t>
            </a:r>
            <a:r>
              <a:rPr lang="en-US" dirty="0"/>
              <a:t>at PNNL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2020 the second RAW data copy will be distributed in additional sites: Italy, Germany, Canada, Korea, and India.  </a:t>
            </a:r>
            <a:endParaRPr lang="en-US" dirty="0"/>
          </a:p>
        </p:txBody>
      </p:sp>
      <p:cxnSp>
        <p:nvCxnSpPr>
          <p:cNvPr id="50" name="Connettore 2 49"/>
          <p:cNvCxnSpPr/>
          <p:nvPr/>
        </p:nvCxnSpPr>
        <p:spPr>
          <a:xfrm>
            <a:off x="3157827" y="4206806"/>
            <a:ext cx="263830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4047091" y="38610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30%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88" y="-27384"/>
            <a:ext cx="905471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MDST from Data Processing 2016-2018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979712" y="2708920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KEK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6458" y="2785641"/>
            <a:ext cx="1008112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PNNL</a:t>
            </a:r>
            <a:endParaRPr lang="en-GB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222392" y="5445224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19" name="Cilindro 18"/>
          <p:cNvSpPr/>
          <p:nvPr/>
        </p:nvSpPr>
        <p:spPr>
          <a:xfrm>
            <a:off x="535237" y="1628800"/>
            <a:ext cx="724395" cy="776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5" name="Cilindro 24"/>
          <p:cNvSpPr/>
          <p:nvPr/>
        </p:nvSpPr>
        <p:spPr>
          <a:xfrm>
            <a:off x="7668344" y="1628800"/>
            <a:ext cx="724395" cy="776200"/>
          </a:xfrm>
          <a:prstGeom prst="ca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3211895" y="3047736"/>
            <a:ext cx="2478198" cy="37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995936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</a:t>
            </a:r>
            <a:r>
              <a:rPr lang="en-GB" dirty="0" smtClean="0">
                <a:solidFill>
                  <a:srgbClr val="C00000"/>
                </a:solidFill>
              </a:rPr>
              <a:t>0%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649484" y="5423228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4139952" y="5423228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SLOVENIA</a:t>
            </a:r>
            <a:endParaRPr lang="en-GB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5652120" y="5431777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CANADA</a:t>
            </a:r>
            <a:endParaRPr lang="en-GB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7139134" y="5445224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AUSTRALIA</a:t>
            </a:r>
            <a:endParaRPr lang="en-GB" dirty="0"/>
          </a:p>
        </p:txBody>
      </p:sp>
      <p:cxnSp>
        <p:nvCxnSpPr>
          <p:cNvPr id="51" name="Connettore 2 50"/>
          <p:cNvCxnSpPr>
            <a:stCxn id="7" idx="2"/>
            <a:endCxn id="14" idx="0"/>
          </p:cNvCxnSpPr>
          <p:nvPr/>
        </p:nvCxnSpPr>
        <p:spPr>
          <a:xfrm flipH="1">
            <a:off x="1726448" y="3505721"/>
            <a:ext cx="4704066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7" idx="2"/>
            <a:endCxn id="29" idx="0"/>
          </p:cNvCxnSpPr>
          <p:nvPr/>
        </p:nvCxnSpPr>
        <p:spPr>
          <a:xfrm flipH="1">
            <a:off x="3310133" y="3505721"/>
            <a:ext cx="3120381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7" idx="2"/>
            <a:endCxn id="30" idx="0"/>
          </p:cNvCxnSpPr>
          <p:nvPr/>
        </p:nvCxnSpPr>
        <p:spPr>
          <a:xfrm flipH="1">
            <a:off x="4800601" y="3505721"/>
            <a:ext cx="1629913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7" idx="2"/>
          </p:cNvCxnSpPr>
          <p:nvPr/>
        </p:nvCxnSpPr>
        <p:spPr>
          <a:xfrm flipH="1">
            <a:off x="6279476" y="3505721"/>
            <a:ext cx="151038" cy="1930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7" idx="2"/>
            <a:endCxn id="32" idx="0"/>
          </p:cNvCxnSpPr>
          <p:nvPr/>
        </p:nvCxnSpPr>
        <p:spPr>
          <a:xfrm>
            <a:off x="6430514" y="3505721"/>
            <a:ext cx="1369269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50"/>
          <p:cNvCxnSpPr>
            <a:stCxn id="4" idx="2"/>
            <a:endCxn id="14" idx="0"/>
          </p:cNvCxnSpPr>
          <p:nvPr/>
        </p:nvCxnSpPr>
        <p:spPr>
          <a:xfrm flipH="1">
            <a:off x="1726448" y="3429000"/>
            <a:ext cx="757320" cy="20162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51"/>
          <p:cNvCxnSpPr>
            <a:stCxn id="4" idx="2"/>
            <a:endCxn id="29" idx="0"/>
          </p:cNvCxnSpPr>
          <p:nvPr/>
        </p:nvCxnSpPr>
        <p:spPr>
          <a:xfrm>
            <a:off x="2483768" y="3429000"/>
            <a:ext cx="826365" cy="19942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52"/>
          <p:cNvCxnSpPr>
            <a:stCxn id="4" idx="2"/>
          </p:cNvCxnSpPr>
          <p:nvPr/>
        </p:nvCxnSpPr>
        <p:spPr>
          <a:xfrm>
            <a:off x="2483768" y="3429000"/>
            <a:ext cx="2289881" cy="19880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53"/>
          <p:cNvCxnSpPr>
            <a:stCxn id="4" idx="2"/>
          </p:cNvCxnSpPr>
          <p:nvPr/>
        </p:nvCxnSpPr>
        <p:spPr>
          <a:xfrm>
            <a:off x="2483768" y="3429000"/>
            <a:ext cx="3865748" cy="19942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54"/>
          <p:cNvCxnSpPr>
            <a:stCxn id="4" idx="2"/>
          </p:cNvCxnSpPr>
          <p:nvPr/>
        </p:nvCxnSpPr>
        <p:spPr>
          <a:xfrm>
            <a:off x="2483768" y="3429000"/>
            <a:ext cx="5330804" cy="20032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7"/>
          <p:cNvSpPr txBox="1"/>
          <p:nvPr/>
        </p:nvSpPr>
        <p:spPr>
          <a:xfrm>
            <a:off x="3988958" y="33003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60%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>
            <a:off x="1403648" y="2223392"/>
            <a:ext cx="576064" cy="3415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6934570" y="2223392"/>
            <a:ext cx="517750" cy="48552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310133" y="3273604"/>
            <a:ext cx="23419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62"/>
          <p:cNvSpPr/>
          <p:nvPr/>
        </p:nvSpPr>
        <p:spPr>
          <a:xfrm>
            <a:off x="53788" y="624170"/>
            <a:ext cx="89644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MDST will be </a:t>
            </a:r>
            <a:r>
              <a:rPr lang="en-US" sz="1600" dirty="0"/>
              <a:t>produced during data </a:t>
            </a:r>
            <a:r>
              <a:rPr lang="en-US" sz="1600" dirty="0" smtClean="0"/>
              <a:t>taking ad KEK and PNNL and then moved to other countries with the </a:t>
            </a:r>
            <a:r>
              <a:rPr lang="en-US" sz="1600" b="1" dirty="0" smtClean="0"/>
              <a:t>goal to have 3 full copy of processed data (Asia, USA, EU)</a:t>
            </a:r>
            <a:r>
              <a:rPr lang="en-US" sz="1600" dirty="0" smtClean="0"/>
              <a:t>.  (network transfer)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After 2020: Italy, Germany, Canada, India and Korea will participate at the Raw Data processing.</a:t>
            </a:r>
          </a:p>
          <a:p>
            <a:pPr lvl="1"/>
            <a:r>
              <a:rPr lang="en-US" sz="1400" b="1" dirty="0" smtClean="0">
                <a:solidFill>
                  <a:schemeClr val="tx2"/>
                </a:solidFill>
              </a:rPr>
              <a:t>			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1259632" y="18668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</a:t>
            </a:r>
            <a:r>
              <a:rPr lang="en-GB" dirty="0" smtClean="0">
                <a:solidFill>
                  <a:srgbClr val="C00000"/>
                </a:solidFill>
              </a:rPr>
              <a:t>0%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6" name="CasellaDiTesto 27"/>
          <p:cNvSpPr txBox="1"/>
          <p:nvPr/>
        </p:nvSpPr>
        <p:spPr>
          <a:xfrm>
            <a:off x="1461809" y="24967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60%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371223" y="23802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</a:t>
            </a:r>
            <a:r>
              <a:rPr lang="en-GB" dirty="0" smtClean="0">
                <a:solidFill>
                  <a:srgbClr val="C00000"/>
                </a:solidFill>
              </a:rPr>
              <a:t>0%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8" name="CasellaDiTesto 27"/>
          <p:cNvSpPr txBox="1"/>
          <p:nvPr/>
        </p:nvSpPr>
        <p:spPr>
          <a:xfrm>
            <a:off x="7257735" y="22362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60%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904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Reprocessed Data 2016-2018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979712" y="2708920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KEK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6458" y="2785641"/>
            <a:ext cx="1008112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PNNL</a:t>
            </a:r>
            <a:endParaRPr lang="en-GB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187624" y="5445224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19" name="Cilindro 18"/>
          <p:cNvSpPr/>
          <p:nvPr/>
        </p:nvSpPr>
        <p:spPr>
          <a:xfrm>
            <a:off x="535237" y="1628800"/>
            <a:ext cx="724395" cy="776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5" name="Cilindro 24"/>
          <p:cNvSpPr/>
          <p:nvPr/>
        </p:nvSpPr>
        <p:spPr>
          <a:xfrm>
            <a:off x="7668344" y="1628800"/>
            <a:ext cx="724395" cy="776200"/>
          </a:xfrm>
          <a:prstGeom prst="ca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995936" y="27089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100%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614716" y="5423228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4105184" y="5423228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SLOVENIA</a:t>
            </a:r>
            <a:endParaRPr lang="en-GB" dirty="0"/>
          </a:p>
        </p:txBody>
      </p:sp>
      <p:cxnSp>
        <p:nvCxnSpPr>
          <p:cNvPr id="51" name="Connettore 2 50"/>
          <p:cNvCxnSpPr>
            <a:stCxn id="7" idx="2"/>
            <a:endCxn id="14" idx="0"/>
          </p:cNvCxnSpPr>
          <p:nvPr/>
        </p:nvCxnSpPr>
        <p:spPr>
          <a:xfrm flipH="1">
            <a:off x="1691680" y="3505721"/>
            <a:ext cx="4738834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7" idx="2"/>
            <a:endCxn id="29" idx="0"/>
          </p:cNvCxnSpPr>
          <p:nvPr/>
        </p:nvCxnSpPr>
        <p:spPr>
          <a:xfrm flipH="1">
            <a:off x="3275365" y="3505721"/>
            <a:ext cx="3155149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7" idx="2"/>
            <a:endCxn id="30" idx="0"/>
          </p:cNvCxnSpPr>
          <p:nvPr/>
        </p:nvCxnSpPr>
        <p:spPr>
          <a:xfrm flipH="1">
            <a:off x="4765833" y="3505721"/>
            <a:ext cx="1664681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>
            <a:off x="7008053" y="2276872"/>
            <a:ext cx="504056" cy="4479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1304608" y="2265716"/>
            <a:ext cx="603096" cy="443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 flipV="1">
            <a:off x="3211895" y="3182460"/>
            <a:ext cx="2478198" cy="37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179512" y="726534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Data reprocessing will be performed at PNNL </a:t>
            </a:r>
            <a:r>
              <a:rPr lang="en-US" b="1" dirty="0"/>
              <a:t>(100%) </a:t>
            </a:r>
            <a:r>
              <a:rPr lang="en-US" b="1" dirty="0" smtClean="0"/>
              <a:t>and then replicated in other countries in order to have 3 full copy.</a:t>
            </a:r>
            <a:r>
              <a:rPr lang="en-US" b="1" dirty="0" smtClean="0">
                <a:solidFill>
                  <a:schemeClr val="tx2"/>
                </a:solidFill>
              </a:rPr>
              <a:t>		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7139134" y="5445224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AUSTRALIA</a:t>
            </a:r>
            <a:endParaRPr lang="en-GB" dirty="0"/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6279476" y="3505721"/>
            <a:ext cx="151038" cy="1930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27" idx="0"/>
          </p:cNvCxnSpPr>
          <p:nvPr/>
        </p:nvCxnSpPr>
        <p:spPr>
          <a:xfrm>
            <a:off x="6430514" y="3505721"/>
            <a:ext cx="1369269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arrotondato 35"/>
          <p:cNvSpPr/>
          <p:nvPr/>
        </p:nvSpPr>
        <p:spPr>
          <a:xfrm>
            <a:off x="5652120" y="5431777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820" y="-27384"/>
            <a:ext cx="9054716" cy="11430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Monte Carlo </a:t>
            </a:r>
            <a:r>
              <a:rPr lang="en-GB" b="1" dirty="0" smtClean="0">
                <a:solidFill>
                  <a:schemeClr val="tx2"/>
                </a:solidFill>
              </a:rPr>
              <a:t>RAW DATA 2016-2018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979712" y="2708920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KEK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6458" y="2785641"/>
            <a:ext cx="1008112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PNNL</a:t>
            </a:r>
            <a:endParaRPr lang="en-GB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222392" y="5445224"/>
            <a:ext cx="1236222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Site1</a:t>
            </a:r>
            <a:endParaRPr lang="en-GB" dirty="0"/>
          </a:p>
        </p:txBody>
      </p:sp>
      <p:sp>
        <p:nvSpPr>
          <p:cNvPr id="19" name="Cilindro 18"/>
          <p:cNvSpPr/>
          <p:nvPr/>
        </p:nvSpPr>
        <p:spPr>
          <a:xfrm>
            <a:off x="535237" y="1628800"/>
            <a:ext cx="724395" cy="776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5" name="Cilindro 24"/>
          <p:cNvSpPr/>
          <p:nvPr/>
        </p:nvSpPr>
        <p:spPr>
          <a:xfrm>
            <a:off x="7668344" y="1628800"/>
            <a:ext cx="724395" cy="776200"/>
          </a:xfrm>
          <a:prstGeom prst="ca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3211895" y="3047736"/>
            <a:ext cx="2478198" cy="37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995936" y="27089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649484" y="5423228"/>
            <a:ext cx="132129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Site2</a:t>
            </a:r>
            <a:endParaRPr lang="en-GB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4139952" y="5423228"/>
            <a:ext cx="132129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Site3</a:t>
            </a:r>
            <a:endParaRPr lang="en-GB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5652120" y="5431777"/>
            <a:ext cx="132129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Site4</a:t>
            </a:r>
            <a:endParaRPr lang="en-GB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7139134" y="5445224"/>
            <a:ext cx="1321298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Site5</a:t>
            </a:r>
            <a:endParaRPr lang="en-GB" dirty="0"/>
          </a:p>
        </p:txBody>
      </p:sp>
      <p:cxnSp>
        <p:nvCxnSpPr>
          <p:cNvPr id="51" name="Connettore 2 50"/>
          <p:cNvCxnSpPr>
            <a:stCxn id="14" idx="0"/>
            <a:endCxn id="7" idx="2"/>
          </p:cNvCxnSpPr>
          <p:nvPr/>
        </p:nvCxnSpPr>
        <p:spPr>
          <a:xfrm flipV="1">
            <a:off x="1840503" y="3505721"/>
            <a:ext cx="4590011" cy="19395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29" idx="0"/>
          </p:cNvCxnSpPr>
          <p:nvPr/>
        </p:nvCxnSpPr>
        <p:spPr>
          <a:xfrm flipV="1">
            <a:off x="3310133" y="3518109"/>
            <a:ext cx="3090731" cy="19051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30" idx="0"/>
            <a:endCxn id="4" idx="2"/>
          </p:cNvCxnSpPr>
          <p:nvPr/>
        </p:nvCxnSpPr>
        <p:spPr>
          <a:xfrm flipH="1" flipV="1">
            <a:off x="2483768" y="3429000"/>
            <a:ext cx="2316833" cy="19942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31" idx="0"/>
            <a:endCxn id="7" idx="2"/>
          </p:cNvCxnSpPr>
          <p:nvPr/>
        </p:nvCxnSpPr>
        <p:spPr>
          <a:xfrm flipV="1">
            <a:off x="6312769" y="3505721"/>
            <a:ext cx="117745" cy="19260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32" idx="0"/>
            <a:endCxn id="7" idx="2"/>
          </p:cNvCxnSpPr>
          <p:nvPr/>
        </p:nvCxnSpPr>
        <p:spPr>
          <a:xfrm flipH="1" flipV="1">
            <a:off x="6430514" y="3505721"/>
            <a:ext cx="1369269" cy="19395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50"/>
          <p:cNvCxnSpPr>
            <a:stCxn id="14" idx="0"/>
            <a:endCxn id="4" idx="2"/>
          </p:cNvCxnSpPr>
          <p:nvPr/>
        </p:nvCxnSpPr>
        <p:spPr>
          <a:xfrm flipV="1">
            <a:off x="1840503" y="3429000"/>
            <a:ext cx="643265" cy="20162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51"/>
          <p:cNvCxnSpPr>
            <a:stCxn id="29" idx="0"/>
            <a:endCxn id="4" idx="2"/>
          </p:cNvCxnSpPr>
          <p:nvPr/>
        </p:nvCxnSpPr>
        <p:spPr>
          <a:xfrm flipH="1" flipV="1">
            <a:off x="2483768" y="3429000"/>
            <a:ext cx="826365" cy="19942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52"/>
          <p:cNvCxnSpPr>
            <a:stCxn id="30" idx="0"/>
            <a:endCxn id="7" idx="2"/>
          </p:cNvCxnSpPr>
          <p:nvPr/>
        </p:nvCxnSpPr>
        <p:spPr>
          <a:xfrm flipV="1">
            <a:off x="4800601" y="3505721"/>
            <a:ext cx="1629913" cy="19175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53"/>
          <p:cNvCxnSpPr>
            <a:stCxn id="31" idx="0"/>
            <a:endCxn id="4" idx="2"/>
          </p:cNvCxnSpPr>
          <p:nvPr/>
        </p:nvCxnSpPr>
        <p:spPr>
          <a:xfrm flipH="1" flipV="1">
            <a:off x="2483768" y="3429000"/>
            <a:ext cx="3829001" cy="20027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54"/>
          <p:cNvCxnSpPr>
            <a:stCxn id="32" idx="0"/>
            <a:endCxn id="4" idx="2"/>
          </p:cNvCxnSpPr>
          <p:nvPr/>
        </p:nvCxnSpPr>
        <p:spPr>
          <a:xfrm flipH="1" flipV="1">
            <a:off x="2483768" y="3429000"/>
            <a:ext cx="5316015" cy="20162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7"/>
          <p:cNvSpPr txBox="1"/>
          <p:nvPr/>
        </p:nvSpPr>
        <p:spPr>
          <a:xfrm>
            <a:off x="3988958" y="3300343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>
            <a:off x="1403648" y="2223392"/>
            <a:ext cx="576064" cy="3415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6934570" y="2223392"/>
            <a:ext cx="517750" cy="48552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310133" y="3273604"/>
            <a:ext cx="2341987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1259632" y="18668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6" name="CasellaDiTesto 27"/>
          <p:cNvSpPr txBox="1"/>
          <p:nvPr/>
        </p:nvSpPr>
        <p:spPr>
          <a:xfrm>
            <a:off x="1461809" y="249678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371223" y="23802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8" name="CasellaDiTesto 27"/>
          <p:cNvSpPr txBox="1"/>
          <p:nvPr/>
        </p:nvSpPr>
        <p:spPr>
          <a:xfrm>
            <a:off x="7257735" y="22362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900622" y="429080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MC%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5650231" y="42806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MC%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99592" y="805354"/>
            <a:ext cx="760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Two copies of RAW Monte Carlo Data, one in KEK and one in PNNL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2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7384"/>
            <a:ext cx="9108504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Monte Carlo Analysis 2016-2018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979712" y="3284984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KEK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6458" y="3361705"/>
            <a:ext cx="1008112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PNNL</a:t>
            </a:r>
            <a:endParaRPr lang="en-GB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222392" y="6021288"/>
            <a:ext cx="1008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ITALY</a:t>
            </a:r>
            <a:endParaRPr lang="en-GB" dirty="0"/>
          </a:p>
        </p:txBody>
      </p:sp>
      <p:sp>
        <p:nvSpPr>
          <p:cNvPr id="19" name="Cilindro 18"/>
          <p:cNvSpPr/>
          <p:nvPr/>
        </p:nvSpPr>
        <p:spPr>
          <a:xfrm>
            <a:off x="535237" y="2204864"/>
            <a:ext cx="724395" cy="776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100%</a:t>
            </a:r>
            <a:endParaRPr lang="en-GB" dirty="0"/>
          </a:p>
        </p:txBody>
      </p:sp>
      <p:sp>
        <p:nvSpPr>
          <p:cNvPr id="25" name="Cilindro 24"/>
          <p:cNvSpPr/>
          <p:nvPr/>
        </p:nvSpPr>
        <p:spPr>
          <a:xfrm>
            <a:off x="7668344" y="2204864"/>
            <a:ext cx="724395" cy="776200"/>
          </a:xfrm>
          <a:prstGeom prst="can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MC%</a:t>
            </a:r>
            <a:endParaRPr lang="en-GB" dirty="0"/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3211895" y="3623800"/>
            <a:ext cx="2478198" cy="37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995936" y="328498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2649484" y="5999292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4139952" y="5999292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SLOVENIA</a:t>
            </a:r>
            <a:endParaRPr lang="en-GB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5652120" y="6007841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CANADA</a:t>
            </a:r>
            <a:endParaRPr lang="en-GB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7139134" y="6021288"/>
            <a:ext cx="13212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AUSTRALIA</a:t>
            </a:r>
            <a:endParaRPr lang="en-GB" dirty="0"/>
          </a:p>
        </p:txBody>
      </p:sp>
      <p:cxnSp>
        <p:nvCxnSpPr>
          <p:cNvPr id="51" name="Connettore 2 50"/>
          <p:cNvCxnSpPr>
            <a:stCxn id="7" idx="2"/>
            <a:endCxn id="14" idx="0"/>
          </p:cNvCxnSpPr>
          <p:nvPr/>
        </p:nvCxnSpPr>
        <p:spPr>
          <a:xfrm flipH="1">
            <a:off x="1726448" y="4081785"/>
            <a:ext cx="4704066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7" idx="2"/>
            <a:endCxn id="29" idx="0"/>
          </p:cNvCxnSpPr>
          <p:nvPr/>
        </p:nvCxnSpPr>
        <p:spPr>
          <a:xfrm flipH="1">
            <a:off x="3310133" y="4081785"/>
            <a:ext cx="3120381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7" idx="2"/>
            <a:endCxn id="30" idx="0"/>
          </p:cNvCxnSpPr>
          <p:nvPr/>
        </p:nvCxnSpPr>
        <p:spPr>
          <a:xfrm flipH="1">
            <a:off x="4800601" y="4081785"/>
            <a:ext cx="1629913" cy="19175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7" idx="2"/>
          </p:cNvCxnSpPr>
          <p:nvPr/>
        </p:nvCxnSpPr>
        <p:spPr>
          <a:xfrm flipH="1">
            <a:off x="6279476" y="4081785"/>
            <a:ext cx="151038" cy="1930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7" idx="2"/>
            <a:endCxn id="32" idx="0"/>
          </p:cNvCxnSpPr>
          <p:nvPr/>
        </p:nvCxnSpPr>
        <p:spPr>
          <a:xfrm>
            <a:off x="6430514" y="4081785"/>
            <a:ext cx="1369269" cy="1939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50"/>
          <p:cNvCxnSpPr>
            <a:stCxn id="4" idx="2"/>
            <a:endCxn id="14" idx="0"/>
          </p:cNvCxnSpPr>
          <p:nvPr/>
        </p:nvCxnSpPr>
        <p:spPr>
          <a:xfrm flipH="1">
            <a:off x="1726448" y="4005064"/>
            <a:ext cx="757320" cy="20162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51"/>
          <p:cNvCxnSpPr>
            <a:stCxn id="4" idx="2"/>
            <a:endCxn id="29" idx="0"/>
          </p:cNvCxnSpPr>
          <p:nvPr/>
        </p:nvCxnSpPr>
        <p:spPr>
          <a:xfrm>
            <a:off x="2483768" y="4005064"/>
            <a:ext cx="826365" cy="19942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52"/>
          <p:cNvCxnSpPr>
            <a:stCxn id="4" idx="2"/>
          </p:cNvCxnSpPr>
          <p:nvPr/>
        </p:nvCxnSpPr>
        <p:spPr>
          <a:xfrm>
            <a:off x="2483768" y="4005064"/>
            <a:ext cx="2289881" cy="19880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53"/>
          <p:cNvCxnSpPr>
            <a:stCxn id="4" idx="2"/>
          </p:cNvCxnSpPr>
          <p:nvPr/>
        </p:nvCxnSpPr>
        <p:spPr>
          <a:xfrm>
            <a:off x="2483768" y="4005064"/>
            <a:ext cx="3865748" cy="19942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7"/>
          <p:cNvSpPr txBox="1"/>
          <p:nvPr/>
        </p:nvSpPr>
        <p:spPr>
          <a:xfrm>
            <a:off x="3988958" y="387640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>
            <a:off x="1403648" y="2799456"/>
            <a:ext cx="576064" cy="3415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6934570" y="2799456"/>
            <a:ext cx="517750" cy="48552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3310133" y="3849668"/>
            <a:ext cx="23419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1259632" y="244295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6" name="CasellaDiTesto 27"/>
          <p:cNvSpPr txBox="1"/>
          <p:nvPr/>
        </p:nvSpPr>
        <p:spPr>
          <a:xfrm>
            <a:off x="1461809" y="30728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371223" y="295630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MC%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8" name="CasellaDiTesto 27"/>
          <p:cNvSpPr txBox="1"/>
          <p:nvPr/>
        </p:nvSpPr>
        <p:spPr>
          <a:xfrm>
            <a:off x="7257735" y="28122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MC%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1812828" y="1793870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Site1</a:t>
            </a:r>
            <a:endParaRPr lang="en-GB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3401431" y="1793870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Site2</a:t>
            </a:r>
            <a:endParaRPr lang="en-GB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4784247" y="1793870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Site3</a:t>
            </a:r>
            <a:endParaRPr lang="en-GB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6181924" y="1792719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Site4</a:t>
            </a:r>
            <a:endParaRPr lang="en-GB" dirty="0"/>
          </a:p>
        </p:txBody>
      </p:sp>
      <p:sp>
        <p:nvSpPr>
          <p:cNvPr id="44" name="Cilindro 43"/>
          <p:cNvSpPr/>
          <p:nvPr/>
        </p:nvSpPr>
        <p:spPr>
          <a:xfrm>
            <a:off x="2018540" y="878970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MC%</a:t>
            </a:r>
            <a:endParaRPr lang="en-GB" dirty="0"/>
          </a:p>
        </p:txBody>
      </p:sp>
      <p:sp>
        <p:nvSpPr>
          <p:cNvPr id="45" name="Cilindro 44"/>
          <p:cNvSpPr/>
          <p:nvPr/>
        </p:nvSpPr>
        <p:spPr>
          <a:xfrm>
            <a:off x="3705215" y="878970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MC%</a:t>
            </a:r>
            <a:endParaRPr lang="en-GB" dirty="0"/>
          </a:p>
        </p:txBody>
      </p:sp>
      <p:sp>
        <p:nvSpPr>
          <p:cNvPr id="48" name="Cilindro 47"/>
          <p:cNvSpPr/>
          <p:nvPr/>
        </p:nvSpPr>
        <p:spPr>
          <a:xfrm>
            <a:off x="5061877" y="868516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MC%</a:t>
            </a:r>
            <a:endParaRPr lang="en-GB" dirty="0"/>
          </a:p>
        </p:txBody>
      </p:sp>
      <p:sp>
        <p:nvSpPr>
          <p:cNvPr id="50" name="Cilindro 49"/>
          <p:cNvSpPr/>
          <p:nvPr/>
        </p:nvSpPr>
        <p:spPr>
          <a:xfrm>
            <a:off x="6259124" y="917453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MC%</a:t>
            </a:r>
            <a:endParaRPr lang="en-GB" dirty="0"/>
          </a:p>
        </p:txBody>
      </p:sp>
      <p:cxnSp>
        <p:nvCxnSpPr>
          <p:cNvPr id="56" name="Connettore 2 55"/>
          <p:cNvCxnSpPr>
            <a:stCxn id="39" idx="2"/>
            <a:endCxn id="4" idx="0"/>
          </p:cNvCxnSpPr>
          <p:nvPr/>
        </p:nvCxnSpPr>
        <p:spPr>
          <a:xfrm>
            <a:off x="2383934" y="2513950"/>
            <a:ext cx="99834" cy="7710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39" idx="2"/>
            <a:endCxn id="14" idx="0"/>
          </p:cNvCxnSpPr>
          <p:nvPr/>
        </p:nvCxnSpPr>
        <p:spPr>
          <a:xfrm flipH="1">
            <a:off x="1726448" y="2513950"/>
            <a:ext cx="657486" cy="35073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39" idx="2"/>
            <a:endCxn id="29" idx="0"/>
          </p:cNvCxnSpPr>
          <p:nvPr/>
        </p:nvCxnSpPr>
        <p:spPr>
          <a:xfrm>
            <a:off x="2383934" y="2513950"/>
            <a:ext cx="926199" cy="34853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39" idx="2"/>
            <a:endCxn id="30" idx="0"/>
          </p:cNvCxnSpPr>
          <p:nvPr/>
        </p:nvCxnSpPr>
        <p:spPr>
          <a:xfrm>
            <a:off x="2383934" y="2513950"/>
            <a:ext cx="2416667" cy="34853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39" idx="2"/>
            <a:endCxn id="31" idx="0"/>
          </p:cNvCxnSpPr>
          <p:nvPr/>
        </p:nvCxnSpPr>
        <p:spPr>
          <a:xfrm>
            <a:off x="2383934" y="2513950"/>
            <a:ext cx="3928835" cy="34938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39" idx="2"/>
            <a:endCxn id="32" idx="0"/>
          </p:cNvCxnSpPr>
          <p:nvPr/>
        </p:nvCxnSpPr>
        <p:spPr>
          <a:xfrm>
            <a:off x="2383934" y="2513950"/>
            <a:ext cx="5415849" cy="35073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>
            <a:stCxn id="39" idx="2"/>
            <a:endCxn id="7" idx="0"/>
          </p:cNvCxnSpPr>
          <p:nvPr/>
        </p:nvCxnSpPr>
        <p:spPr>
          <a:xfrm>
            <a:off x="2383934" y="2513950"/>
            <a:ext cx="4046580" cy="8477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7336077" y="3370650"/>
            <a:ext cx="1821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goal is to have </a:t>
            </a:r>
            <a:r>
              <a:rPr lang="en-US" b="1" dirty="0" smtClean="0"/>
              <a:t>3 </a:t>
            </a:r>
            <a:r>
              <a:rPr lang="en-US" b="1" dirty="0"/>
              <a:t>full </a:t>
            </a:r>
            <a:r>
              <a:rPr lang="en-US" b="1" dirty="0" smtClean="0"/>
              <a:t>copies </a:t>
            </a:r>
            <a:r>
              <a:rPr lang="en-US" b="1" dirty="0"/>
              <a:t>of processed </a:t>
            </a:r>
            <a:r>
              <a:rPr lang="en-US" b="1" dirty="0" smtClean="0"/>
              <a:t>MC.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372"/>
            <a:ext cx="9036496" cy="2082956"/>
          </a:xfrm>
          <a:prstGeom prst="rect">
            <a:avLst/>
          </a:prstGeom>
        </p:spPr>
      </p:pic>
      <p:sp>
        <p:nvSpPr>
          <p:cNvPr id="12" name="Arco 11"/>
          <p:cNvSpPr/>
          <p:nvPr/>
        </p:nvSpPr>
        <p:spPr>
          <a:xfrm rot="18776907">
            <a:off x="2714322" y="2630275"/>
            <a:ext cx="3035014" cy="2484971"/>
          </a:xfrm>
          <a:prstGeom prst="arc">
            <a:avLst>
              <a:gd name="adj1" fmla="val 16200000"/>
              <a:gd name="adj2" fmla="val 500819"/>
            </a:avLst>
          </a:prstGeom>
          <a:ln w="58674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o 12"/>
          <p:cNvSpPr/>
          <p:nvPr/>
        </p:nvSpPr>
        <p:spPr>
          <a:xfrm rot="14527053" flipV="1">
            <a:off x="7853" y="1715843"/>
            <a:ext cx="2838841" cy="4048026"/>
          </a:xfrm>
          <a:prstGeom prst="arc">
            <a:avLst>
              <a:gd name="adj1" fmla="val 15850034"/>
              <a:gd name="adj2" fmla="val 691302"/>
            </a:avLst>
          </a:prstGeom>
          <a:ln w="39116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o 13"/>
          <p:cNvSpPr/>
          <p:nvPr/>
        </p:nvSpPr>
        <p:spPr>
          <a:xfrm rot="13661019" flipV="1">
            <a:off x="1410120" y="2878666"/>
            <a:ext cx="2591847" cy="2864257"/>
          </a:xfrm>
          <a:prstGeom prst="arc">
            <a:avLst>
              <a:gd name="adj1" fmla="val 17663985"/>
              <a:gd name="adj2" fmla="val 21483083"/>
            </a:avLst>
          </a:prstGeom>
          <a:ln w="19558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o 14"/>
          <p:cNvSpPr/>
          <p:nvPr/>
        </p:nvSpPr>
        <p:spPr>
          <a:xfrm rot="14527053" flipV="1">
            <a:off x="-97457" y="1866549"/>
            <a:ext cx="2904678" cy="4501115"/>
          </a:xfrm>
          <a:prstGeom prst="arc">
            <a:avLst>
              <a:gd name="adj1" fmla="val 16314744"/>
              <a:gd name="adj2" fmla="val 21580638"/>
            </a:avLst>
          </a:prstGeom>
          <a:ln w="39116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o 15"/>
          <p:cNvSpPr/>
          <p:nvPr/>
        </p:nvSpPr>
        <p:spPr>
          <a:xfrm rot="17719958">
            <a:off x="2962599" y="2358032"/>
            <a:ext cx="2874310" cy="2477250"/>
          </a:xfrm>
          <a:prstGeom prst="arc">
            <a:avLst>
              <a:gd name="adj1" fmla="val 16389950"/>
              <a:gd name="adj2" fmla="val 1078656"/>
            </a:avLst>
          </a:prstGeom>
          <a:ln w="19558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o 16"/>
          <p:cNvSpPr/>
          <p:nvPr/>
        </p:nvSpPr>
        <p:spPr>
          <a:xfrm rot="12583526" flipV="1">
            <a:off x="2443117" y="3043642"/>
            <a:ext cx="1512614" cy="1617994"/>
          </a:xfrm>
          <a:prstGeom prst="arc">
            <a:avLst>
              <a:gd name="adj1" fmla="val 17806391"/>
              <a:gd name="adj2" fmla="val 18856725"/>
            </a:avLst>
          </a:prstGeom>
          <a:ln w="19558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3150890" y="2965285"/>
            <a:ext cx="216024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540724" y="3933056"/>
            <a:ext cx="153121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Max 15Gbps</a:t>
            </a:r>
            <a:endParaRPr lang="en-GB" dirty="0"/>
          </a:p>
        </p:txBody>
      </p:sp>
      <p:sp>
        <p:nvSpPr>
          <p:cNvPr id="20" name="Rettangolo 19"/>
          <p:cNvSpPr/>
          <p:nvPr/>
        </p:nvSpPr>
        <p:spPr>
          <a:xfrm>
            <a:off x="4943005" y="3933056"/>
            <a:ext cx="2224381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Max of 8 </a:t>
            </a:r>
            <a:r>
              <a:rPr lang="en-GB" dirty="0" err="1" smtClean="0"/>
              <a:t>Gbps</a:t>
            </a:r>
            <a:r>
              <a:rPr lang="en-GB" dirty="0" smtClean="0"/>
              <a:t> (PNNL)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5508104" y="4811960"/>
            <a:ext cx="375030" cy="253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958339" y="4811960"/>
            <a:ext cx="53821" cy="481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979533" y="4581128"/>
            <a:ext cx="2832827" cy="2308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Effect of the new RAW data distribution strategy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878904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RAW Data Strategy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85251" y="28084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2016-2020</a:t>
            </a:r>
            <a:endParaRPr lang="en-GB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07124" y="18999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2021-2024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627"/>
            <a:ext cx="9154151" cy="4292713"/>
          </a:xfrm>
          <a:prstGeom prst="rect">
            <a:avLst/>
          </a:prstGeom>
        </p:spPr>
      </p:pic>
      <p:sp>
        <p:nvSpPr>
          <p:cNvPr id="20" name="Arco 19"/>
          <p:cNvSpPr/>
          <p:nvPr/>
        </p:nvSpPr>
        <p:spPr>
          <a:xfrm rot="14527053" flipV="1">
            <a:off x="4561858" y="1318609"/>
            <a:ext cx="3093293" cy="4355943"/>
          </a:xfrm>
          <a:prstGeom prst="arc">
            <a:avLst>
              <a:gd name="adj1" fmla="val 16314744"/>
              <a:gd name="adj2" fmla="val 500819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o 20"/>
          <p:cNvSpPr/>
          <p:nvPr/>
        </p:nvSpPr>
        <p:spPr>
          <a:xfrm rot="14527053" flipV="1">
            <a:off x="4794839" y="1055166"/>
            <a:ext cx="2829738" cy="4501115"/>
          </a:xfrm>
          <a:prstGeom prst="arc">
            <a:avLst>
              <a:gd name="adj1" fmla="val 16532685"/>
              <a:gd name="adj2" fmla="val 836844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o 21"/>
          <p:cNvSpPr/>
          <p:nvPr/>
        </p:nvSpPr>
        <p:spPr>
          <a:xfrm rot="14527053">
            <a:off x="5110935" y="1231260"/>
            <a:ext cx="2810659" cy="3050073"/>
          </a:xfrm>
          <a:prstGeom prst="arc">
            <a:avLst>
              <a:gd name="adj1" fmla="val 19150552"/>
              <a:gd name="adj2" fmla="val 6176886"/>
            </a:avLst>
          </a:prstGeom>
          <a:ln w="12573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o 22"/>
          <p:cNvSpPr/>
          <p:nvPr/>
        </p:nvSpPr>
        <p:spPr>
          <a:xfrm rot="14527053">
            <a:off x="5173852" y="1127614"/>
            <a:ext cx="2765130" cy="3262017"/>
          </a:xfrm>
          <a:prstGeom prst="arc">
            <a:avLst>
              <a:gd name="adj1" fmla="val 19346915"/>
              <a:gd name="adj2" fmla="val 5669234"/>
            </a:avLst>
          </a:prstGeom>
          <a:ln w="12573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o 23"/>
          <p:cNvSpPr/>
          <p:nvPr/>
        </p:nvSpPr>
        <p:spPr>
          <a:xfrm rot="14527053">
            <a:off x="5208528" y="925202"/>
            <a:ext cx="2810659" cy="3270892"/>
          </a:xfrm>
          <a:prstGeom prst="arc">
            <a:avLst>
              <a:gd name="adj1" fmla="val 19150552"/>
              <a:gd name="adj2" fmla="val 6038801"/>
            </a:avLst>
          </a:prstGeom>
          <a:ln w="12573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o 24"/>
          <p:cNvSpPr/>
          <p:nvPr/>
        </p:nvSpPr>
        <p:spPr>
          <a:xfrm rot="14527053">
            <a:off x="5100325" y="1105684"/>
            <a:ext cx="2765130" cy="3095647"/>
          </a:xfrm>
          <a:prstGeom prst="arc">
            <a:avLst>
              <a:gd name="adj1" fmla="val 19150552"/>
              <a:gd name="adj2" fmla="val 6435707"/>
            </a:avLst>
          </a:prstGeom>
          <a:ln w="12573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o 25"/>
          <p:cNvSpPr/>
          <p:nvPr/>
        </p:nvSpPr>
        <p:spPr>
          <a:xfrm rot="18586976">
            <a:off x="2764632" y="1958271"/>
            <a:ext cx="3043113" cy="2665326"/>
          </a:xfrm>
          <a:prstGeom prst="arc">
            <a:avLst>
              <a:gd name="adj1" fmla="val 16073648"/>
              <a:gd name="adj2" fmla="val 21599234"/>
            </a:avLst>
          </a:prstGeom>
          <a:ln w="7493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o 26"/>
          <p:cNvSpPr/>
          <p:nvPr/>
        </p:nvSpPr>
        <p:spPr>
          <a:xfrm rot="14527053" flipV="1">
            <a:off x="76290" y="1383610"/>
            <a:ext cx="2650659" cy="3969714"/>
          </a:xfrm>
          <a:prstGeom prst="arc">
            <a:avLst>
              <a:gd name="adj1" fmla="val 15853465"/>
              <a:gd name="adj2" fmla="val 711988"/>
            </a:avLst>
          </a:prstGeom>
          <a:ln w="12573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o 27"/>
          <p:cNvSpPr/>
          <p:nvPr/>
        </p:nvSpPr>
        <p:spPr>
          <a:xfrm rot="12583526" flipV="1">
            <a:off x="2372386" y="2508757"/>
            <a:ext cx="1573754" cy="1683394"/>
          </a:xfrm>
          <a:prstGeom prst="arc">
            <a:avLst>
              <a:gd name="adj1" fmla="val 17806391"/>
              <a:gd name="adj2" fmla="val 18856725"/>
            </a:avLst>
          </a:prstGeom>
          <a:ln w="7493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o 28"/>
          <p:cNvSpPr/>
          <p:nvPr/>
        </p:nvSpPr>
        <p:spPr>
          <a:xfrm rot="18056575">
            <a:off x="1231349" y="1374590"/>
            <a:ext cx="2513492" cy="4518436"/>
          </a:xfrm>
          <a:prstGeom prst="arc">
            <a:avLst>
              <a:gd name="adj1" fmla="val 16314744"/>
              <a:gd name="adj2" fmla="val 64568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o 29"/>
          <p:cNvSpPr/>
          <p:nvPr/>
        </p:nvSpPr>
        <p:spPr>
          <a:xfrm rot="18056575">
            <a:off x="1343779" y="1146207"/>
            <a:ext cx="2237493" cy="4518436"/>
          </a:xfrm>
          <a:prstGeom prst="arc">
            <a:avLst>
              <a:gd name="adj1" fmla="val 16421300"/>
              <a:gd name="adj2" fmla="val 506164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o 30"/>
          <p:cNvSpPr/>
          <p:nvPr/>
        </p:nvSpPr>
        <p:spPr>
          <a:xfrm rot="18056575">
            <a:off x="1104843" y="1505854"/>
            <a:ext cx="2406465" cy="4162816"/>
          </a:xfrm>
          <a:prstGeom prst="arc">
            <a:avLst>
              <a:gd name="adj1" fmla="val 16380327"/>
              <a:gd name="adj2" fmla="val 10613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o 31"/>
          <p:cNvSpPr/>
          <p:nvPr/>
        </p:nvSpPr>
        <p:spPr>
          <a:xfrm rot="15951924" flipV="1">
            <a:off x="831373" y="1230941"/>
            <a:ext cx="1814025" cy="2807439"/>
          </a:xfrm>
          <a:prstGeom prst="arc">
            <a:avLst>
              <a:gd name="adj1" fmla="val 16421300"/>
              <a:gd name="adj2" fmla="val 3609244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o 32"/>
          <p:cNvSpPr/>
          <p:nvPr/>
        </p:nvSpPr>
        <p:spPr>
          <a:xfrm rot="13516245" flipV="1">
            <a:off x="3012496" y="1892351"/>
            <a:ext cx="2752024" cy="2536663"/>
          </a:xfrm>
          <a:prstGeom prst="arc">
            <a:avLst>
              <a:gd name="adj1" fmla="val 16424990"/>
              <a:gd name="adj2" fmla="val 999152"/>
            </a:avLst>
          </a:prstGeom>
          <a:ln w="12573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o 33"/>
          <p:cNvSpPr/>
          <p:nvPr/>
        </p:nvSpPr>
        <p:spPr>
          <a:xfrm rot="13516245" flipV="1">
            <a:off x="2906997" y="1773589"/>
            <a:ext cx="3006219" cy="2814592"/>
          </a:xfrm>
          <a:prstGeom prst="arc">
            <a:avLst>
              <a:gd name="adj1" fmla="val 16474667"/>
              <a:gd name="adj2" fmla="val 1350768"/>
            </a:avLst>
          </a:prstGeom>
          <a:ln w="12573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o 34"/>
          <p:cNvSpPr/>
          <p:nvPr/>
        </p:nvSpPr>
        <p:spPr>
          <a:xfrm rot="18056575">
            <a:off x="2398742" y="1978439"/>
            <a:ext cx="2406465" cy="4162816"/>
          </a:xfrm>
          <a:prstGeom prst="arc">
            <a:avLst>
              <a:gd name="adj1" fmla="val 16380327"/>
              <a:gd name="adj2" fmla="val 18358173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o 35"/>
          <p:cNvSpPr/>
          <p:nvPr/>
        </p:nvSpPr>
        <p:spPr>
          <a:xfrm rot="18056575">
            <a:off x="2453945" y="1900081"/>
            <a:ext cx="2406465" cy="4162816"/>
          </a:xfrm>
          <a:prstGeom prst="arc">
            <a:avLst>
              <a:gd name="adj1" fmla="val 16177102"/>
              <a:gd name="adj2" fmla="val 18639162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o 36"/>
          <p:cNvSpPr/>
          <p:nvPr/>
        </p:nvSpPr>
        <p:spPr>
          <a:xfrm rot="18056575">
            <a:off x="2051266" y="1252791"/>
            <a:ext cx="3747311" cy="4349523"/>
          </a:xfrm>
          <a:prstGeom prst="arc">
            <a:avLst>
              <a:gd name="adj1" fmla="val 15169739"/>
              <a:gd name="adj2" fmla="val 1088309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o 37"/>
          <p:cNvSpPr/>
          <p:nvPr/>
        </p:nvSpPr>
        <p:spPr>
          <a:xfrm rot="18056575" flipV="1">
            <a:off x="773120" y="1713967"/>
            <a:ext cx="656008" cy="1723708"/>
          </a:xfrm>
          <a:prstGeom prst="arc">
            <a:avLst>
              <a:gd name="adj1" fmla="val 16380327"/>
              <a:gd name="adj2" fmla="val 4553157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o 38"/>
          <p:cNvSpPr/>
          <p:nvPr/>
        </p:nvSpPr>
        <p:spPr>
          <a:xfrm rot="18056575" flipV="1">
            <a:off x="825100" y="1965050"/>
            <a:ext cx="872225" cy="1367869"/>
          </a:xfrm>
          <a:prstGeom prst="arc">
            <a:avLst>
              <a:gd name="adj1" fmla="val 16360639"/>
              <a:gd name="adj2" fmla="val 6076331"/>
            </a:avLst>
          </a:prstGeom>
          <a:ln w="5334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o 39"/>
          <p:cNvSpPr/>
          <p:nvPr/>
        </p:nvSpPr>
        <p:spPr>
          <a:xfrm rot="13516245" flipV="1">
            <a:off x="3091663" y="1772835"/>
            <a:ext cx="2752024" cy="2536663"/>
          </a:xfrm>
          <a:prstGeom prst="arc">
            <a:avLst>
              <a:gd name="adj1" fmla="val 16882626"/>
              <a:gd name="adj2" fmla="val 1403605"/>
            </a:avLst>
          </a:prstGeom>
          <a:ln w="12573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o 40"/>
          <p:cNvSpPr/>
          <p:nvPr/>
        </p:nvSpPr>
        <p:spPr>
          <a:xfrm rot="13516245" flipV="1">
            <a:off x="2863262" y="1643780"/>
            <a:ext cx="3035196" cy="2814592"/>
          </a:xfrm>
          <a:prstGeom prst="arc">
            <a:avLst>
              <a:gd name="adj1" fmla="val 16538951"/>
              <a:gd name="adj2" fmla="val 1514182"/>
            </a:avLst>
          </a:prstGeom>
          <a:ln w="12573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e 41"/>
          <p:cNvSpPr/>
          <p:nvPr/>
        </p:nvSpPr>
        <p:spPr>
          <a:xfrm>
            <a:off x="3127188" y="247059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e 42"/>
          <p:cNvSpPr/>
          <p:nvPr/>
        </p:nvSpPr>
        <p:spPr>
          <a:xfrm>
            <a:off x="2879095" y="2527346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e 43"/>
          <p:cNvSpPr/>
          <p:nvPr/>
        </p:nvSpPr>
        <p:spPr>
          <a:xfrm>
            <a:off x="5179991" y="210031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e 44"/>
          <p:cNvSpPr/>
          <p:nvPr/>
        </p:nvSpPr>
        <p:spPr>
          <a:xfrm>
            <a:off x="592989" y="2324022"/>
            <a:ext cx="74684" cy="746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e 45"/>
          <p:cNvSpPr/>
          <p:nvPr/>
        </p:nvSpPr>
        <p:spPr>
          <a:xfrm>
            <a:off x="565534" y="2069838"/>
            <a:ext cx="67895" cy="8215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e 46"/>
          <p:cNvSpPr/>
          <p:nvPr/>
        </p:nvSpPr>
        <p:spPr>
          <a:xfrm>
            <a:off x="7970346" y="2315755"/>
            <a:ext cx="74684" cy="746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e 47"/>
          <p:cNvSpPr/>
          <p:nvPr/>
        </p:nvSpPr>
        <p:spPr>
          <a:xfrm>
            <a:off x="8058132" y="2018160"/>
            <a:ext cx="67895" cy="8215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o 48"/>
          <p:cNvSpPr/>
          <p:nvPr/>
        </p:nvSpPr>
        <p:spPr>
          <a:xfrm rot="5207990">
            <a:off x="415195" y="2085604"/>
            <a:ext cx="3876696" cy="1836718"/>
          </a:xfrm>
          <a:prstGeom prst="arc">
            <a:avLst>
              <a:gd name="adj1" fmla="val 14993452"/>
              <a:gd name="adj2" fmla="val 19770939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o 49"/>
          <p:cNvSpPr/>
          <p:nvPr/>
        </p:nvSpPr>
        <p:spPr>
          <a:xfrm rot="7625900">
            <a:off x="2248643" y="1881099"/>
            <a:ext cx="3797462" cy="1434933"/>
          </a:xfrm>
          <a:prstGeom prst="arc">
            <a:avLst>
              <a:gd name="adj1" fmla="val 12807859"/>
              <a:gd name="adj2" fmla="val 21310644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o 50"/>
          <p:cNvSpPr/>
          <p:nvPr/>
        </p:nvSpPr>
        <p:spPr>
          <a:xfrm rot="16460609">
            <a:off x="4141309" y="760004"/>
            <a:ext cx="3558048" cy="1434933"/>
          </a:xfrm>
          <a:prstGeom prst="arc">
            <a:avLst>
              <a:gd name="adj1" fmla="val 13166917"/>
              <a:gd name="adj2" fmla="val 14118630"/>
            </a:avLst>
          </a:prstGeom>
          <a:ln w="5334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e 51"/>
          <p:cNvSpPr/>
          <p:nvPr/>
        </p:nvSpPr>
        <p:spPr>
          <a:xfrm>
            <a:off x="3082702" y="4185722"/>
            <a:ext cx="74684" cy="746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e 52"/>
          <p:cNvSpPr/>
          <p:nvPr/>
        </p:nvSpPr>
        <p:spPr>
          <a:xfrm>
            <a:off x="5094680" y="1866067"/>
            <a:ext cx="74684" cy="746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CasellaDiTesto 53"/>
          <p:cNvSpPr txBox="1"/>
          <p:nvPr/>
        </p:nvSpPr>
        <p:spPr>
          <a:xfrm>
            <a:off x="1763688" y="3645024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IN-BOUND</a:t>
            </a:r>
            <a:endParaRPr lang="en-GB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715204" y="3645024"/>
            <a:ext cx="1569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OUT-BOUND</a:t>
            </a:r>
            <a:endParaRPr lang="en-GB" dirty="0"/>
          </a:p>
        </p:txBody>
      </p:sp>
      <p:sp>
        <p:nvSpPr>
          <p:cNvPr id="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MDST Expected Data Flows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63" name="Grafico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69408"/>
              </p:ext>
            </p:extLst>
          </p:nvPr>
        </p:nvGraphicFramePr>
        <p:xfrm>
          <a:off x="-47408" y="3879444"/>
          <a:ext cx="4426323" cy="293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Ovale 65"/>
          <p:cNvSpPr/>
          <p:nvPr/>
        </p:nvSpPr>
        <p:spPr>
          <a:xfrm>
            <a:off x="7956376" y="1916832"/>
            <a:ext cx="67895" cy="8215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asellaDiTesto 66"/>
          <p:cNvSpPr txBox="1"/>
          <p:nvPr/>
        </p:nvSpPr>
        <p:spPr>
          <a:xfrm>
            <a:off x="3466643" y="281155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2016-2020</a:t>
            </a:r>
            <a:endParaRPr lang="en-GB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20607" y="77268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Grey line 2021-2024</a:t>
            </a:r>
            <a:endParaRPr lang="en-GB" dirty="0"/>
          </a:p>
        </p:txBody>
      </p:sp>
      <p:graphicFrame>
        <p:nvGraphicFramePr>
          <p:cNvPr id="69" name="Grafico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425830"/>
              </p:ext>
            </p:extLst>
          </p:nvPr>
        </p:nvGraphicFramePr>
        <p:xfrm>
          <a:off x="4380860" y="3746485"/>
          <a:ext cx="4659878" cy="311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Monte Carlo Production (Data Challenge)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1725036" y="2931916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Site1</a:t>
            </a:r>
            <a:endParaRPr lang="en-GB" dirty="0"/>
          </a:p>
        </p:txBody>
      </p:sp>
      <p:sp>
        <p:nvSpPr>
          <p:cNvPr id="35" name="Rettangolo arrotondato 34"/>
          <p:cNvSpPr/>
          <p:nvPr/>
        </p:nvSpPr>
        <p:spPr>
          <a:xfrm>
            <a:off x="3278570" y="5078334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Site6</a:t>
            </a:r>
            <a:endParaRPr lang="en-GB" dirty="0"/>
          </a:p>
        </p:txBody>
      </p:sp>
      <p:sp>
        <p:nvSpPr>
          <p:cNvPr id="36" name="Rettangolo arrotondato 35"/>
          <p:cNvSpPr/>
          <p:nvPr/>
        </p:nvSpPr>
        <p:spPr>
          <a:xfrm>
            <a:off x="4832103" y="5069116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Site7</a:t>
            </a:r>
            <a:endParaRPr lang="en-GB" dirty="0"/>
          </a:p>
        </p:txBody>
      </p:sp>
      <p:sp>
        <p:nvSpPr>
          <p:cNvPr id="37" name="Rettangolo arrotondato 36"/>
          <p:cNvSpPr/>
          <p:nvPr/>
        </p:nvSpPr>
        <p:spPr>
          <a:xfrm>
            <a:off x="6526133" y="5078334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Site8</a:t>
            </a:r>
            <a:endParaRPr lang="en-GB" dirty="0"/>
          </a:p>
        </p:txBody>
      </p:sp>
      <p:sp>
        <p:nvSpPr>
          <p:cNvPr id="38" name="Cilindro 37"/>
          <p:cNvSpPr/>
          <p:nvPr/>
        </p:nvSpPr>
        <p:spPr>
          <a:xfrm>
            <a:off x="1935409" y="1923592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39" name="Cilindro 38"/>
          <p:cNvSpPr/>
          <p:nvPr/>
        </p:nvSpPr>
        <p:spPr>
          <a:xfrm>
            <a:off x="3532283" y="1920721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40" name="Cilindro 39"/>
          <p:cNvSpPr/>
          <p:nvPr/>
        </p:nvSpPr>
        <p:spPr>
          <a:xfrm>
            <a:off x="5032954" y="1940373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41" name="Cilindro 40"/>
          <p:cNvSpPr/>
          <p:nvPr/>
        </p:nvSpPr>
        <p:spPr>
          <a:xfrm>
            <a:off x="6723581" y="1916832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1725036" y="5078334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Site5</a:t>
            </a:r>
            <a:endParaRPr lang="en-GB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3278570" y="2925276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Site2</a:t>
            </a:r>
            <a:endParaRPr lang="en-GB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4832104" y="2931916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Site3</a:t>
            </a:r>
            <a:endParaRPr lang="en-GB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6526133" y="2958426"/>
            <a:ext cx="1142211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 Site4</a:t>
            </a:r>
            <a:endParaRPr lang="en-GB" dirty="0"/>
          </a:p>
        </p:txBody>
      </p:sp>
      <p:sp>
        <p:nvSpPr>
          <p:cNvPr id="56" name="Cilindro 55"/>
          <p:cNvSpPr/>
          <p:nvPr/>
        </p:nvSpPr>
        <p:spPr>
          <a:xfrm>
            <a:off x="1923351" y="6013757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57" name="Cilindro 56"/>
          <p:cNvSpPr/>
          <p:nvPr/>
        </p:nvSpPr>
        <p:spPr>
          <a:xfrm>
            <a:off x="3479989" y="6013757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58" name="Cilindro 57"/>
          <p:cNvSpPr/>
          <p:nvPr/>
        </p:nvSpPr>
        <p:spPr>
          <a:xfrm>
            <a:off x="5041010" y="6008431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sp>
        <p:nvSpPr>
          <p:cNvPr id="59" name="Cilindro 58"/>
          <p:cNvSpPr/>
          <p:nvPr/>
        </p:nvSpPr>
        <p:spPr>
          <a:xfrm>
            <a:off x="6738923" y="6008431"/>
            <a:ext cx="724395" cy="776200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Site%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591290" y="3818166"/>
            <a:ext cx="1229600" cy="108012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3951996" y="3782871"/>
            <a:ext cx="1229600" cy="108012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5509323" y="3782871"/>
            <a:ext cx="1229600" cy="108012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2367867" y="3858121"/>
            <a:ext cx="1333378" cy="104016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flipV="1">
            <a:off x="3759345" y="3938144"/>
            <a:ext cx="1614902" cy="100487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229092" y="3893849"/>
            <a:ext cx="0" cy="1004437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7157628" y="3831613"/>
            <a:ext cx="1" cy="1054491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V="1">
            <a:off x="5505353" y="3867339"/>
            <a:ext cx="1442478" cy="96150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3413671" y="4163427"/>
            <a:ext cx="74892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MC%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36616"/>
              </p:ext>
            </p:extLst>
          </p:nvPr>
        </p:nvGraphicFramePr>
        <p:xfrm>
          <a:off x="74256" y="2040984"/>
          <a:ext cx="1219200" cy="3764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Site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Fraction 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KEK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22,31%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PNNL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14,46%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Korea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4,94%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Germany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13,01%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Italy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12,43%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Slovenia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2,33%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Australia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2,91%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Canada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2,91%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Austria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1,74%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China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2,62%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Czech Rep.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1,16%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India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3,20%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Mexico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1,74%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Poland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2,03%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Russia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8,14%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Taiwan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2,91%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Turkey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0,58%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Ukraine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0,58%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Rettangolo 45"/>
          <p:cNvSpPr/>
          <p:nvPr/>
        </p:nvSpPr>
        <p:spPr>
          <a:xfrm>
            <a:off x="5151294" y="4138265"/>
            <a:ext cx="748923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/>
              <a:t>MC%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07504" y="705470"/>
            <a:ext cx="8821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Strategy </a:t>
            </a:r>
            <a:r>
              <a:rPr lang="en-US" b="1" dirty="0" smtClean="0"/>
              <a:t>under investigation</a:t>
            </a:r>
            <a:r>
              <a:rPr lang="en-US" b="1" dirty="0"/>
              <a:t>: Each MC-Site will replicate the produced data, to 2 sites of different regions: the goal is to have 3 copies of the whole MC production.</a:t>
            </a:r>
          </a:p>
        </p:txBody>
      </p:sp>
    </p:spTree>
    <p:extLst>
      <p:ext uri="{BB962C8B-B14F-4D97-AF65-F5344CB8AC3E}">
        <p14:creationId xmlns:p14="http://schemas.microsoft.com/office/powerpoint/2010/main" val="28515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schemeClr val="tx2"/>
                </a:solidFill>
              </a:rPr>
              <a:t>Network usage during the MC5 Campaign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947162" cy="54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Distributed </a:t>
            </a:r>
            <a:r>
              <a:rPr lang="en-US" b="1" dirty="0" smtClean="0">
                <a:solidFill>
                  <a:schemeClr val="tx2"/>
                </a:solidFill>
              </a:rPr>
              <a:t> User Analysis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3324689" cy="25054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34243"/>
            <a:ext cx="3458058" cy="268642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621517" y="6926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Xrootd</a:t>
            </a:r>
            <a:r>
              <a:rPr lang="en-GB" b="1" dirty="0" smtClean="0"/>
              <a:t> dash</a:t>
            </a:r>
            <a:endParaRPr lang="en-GB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71600" y="76470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WLCG-FTS dash</a:t>
            </a:r>
            <a:endParaRPr lang="en-GB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75856" y="980728"/>
            <a:ext cx="2232248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Average throughput since 2013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3GB/s vs 571MB/s</a:t>
            </a:r>
          </a:p>
        </p:txBody>
      </p:sp>
      <p:cxnSp>
        <p:nvCxnSpPr>
          <p:cNvPr id="17" name="Connettore 2 16"/>
          <p:cNvCxnSpPr>
            <a:stCxn id="15" idx="1"/>
          </p:cNvCxnSpPr>
          <p:nvPr/>
        </p:nvCxnSpPr>
        <p:spPr>
          <a:xfrm flipH="1">
            <a:off x="1238946" y="1580893"/>
            <a:ext cx="2036910" cy="288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5" idx="3"/>
          </p:cNvCxnSpPr>
          <p:nvPr/>
        </p:nvCxnSpPr>
        <p:spPr>
          <a:xfrm>
            <a:off x="5508104" y="1580893"/>
            <a:ext cx="629761" cy="335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932040" y="3757096"/>
            <a:ext cx="42119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Form a first and fast analysis seem that the whole </a:t>
            </a:r>
            <a:r>
              <a:rPr lang="en-GB" sz="1600" dirty="0" err="1" smtClean="0"/>
              <a:t>xrootd</a:t>
            </a:r>
            <a:r>
              <a:rPr lang="en-GB" sz="1600" dirty="0" smtClean="0"/>
              <a:t> activity (that we can mainly attribute at the distributed analysis) introduce an additional 15% of traffic to respect FTS data movement.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b="1" dirty="0" smtClean="0"/>
              <a:t>In this work this value as been used as “rule of thumb” to estimate User Analysis incidence on the whole traffic. A more fine estimation will be complete after 2016</a:t>
            </a:r>
            <a:endParaRPr lang="en-GB" sz="1600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54229" y="3645024"/>
            <a:ext cx="4849819" cy="3033576"/>
            <a:chOff x="0" y="1340768"/>
            <a:chExt cx="8820472" cy="5517232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40768"/>
              <a:ext cx="8820472" cy="3172268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592" y="4513036"/>
              <a:ext cx="7867128" cy="2344964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4236784" y="4513034"/>
              <a:ext cx="1775378" cy="6717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6GB/s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>
              <a:off x="6084168" y="4725144"/>
              <a:ext cx="432048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1617535" y="1814150"/>
              <a:ext cx="3602539" cy="6717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Peak of 1.5GB/s</a:t>
              </a:r>
            </a:p>
          </p:txBody>
        </p:sp>
      </p:grpSp>
      <p:sp>
        <p:nvSpPr>
          <p:cNvPr id="3" name="Rettangolo 2"/>
          <p:cNvSpPr/>
          <p:nvPr/>
        </p:nvSpPr>
        <p:spPr>
          <a:xfrm>
            <a:off x="3539263" y="2195912"/>
            <a:ext cx="1824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Comparison between  </a:t>
            </a:r>
            <a:r>
              <a:rPr lang="en-US" dirty="0"/>
              <a:t>WLC-FTS dash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err="1"/>
              <a:t>xrootd</a:t>
            </a:r>
            <a:r>
              <a:rPr lang="en-US" dirty="0"/>
              <a:t> dash </a:t>
            </a:r>
            <a:r>
              <a:rPr lang="en-US" dirty="0" smtClean="0"/>
              <a:t>of </a:t>
            </a:r>
            <a:r>
              <a:rPr lang="en-US" dirty="0"/>
              <a:t>the CMS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999"/>
            <a:ext cx="9144000" cy="34290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144000" cy="3429000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1907704" y="116632"/>
            <a:ext cx="51125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TOTAL IN-BOUND for 2016-2018 </a:t>
            </a:r>
            <a:endParaRPr lang="en-GB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907704" y="3645024"/>
            <a:ext cx="51125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TOTAL OUT-BOUND for 2016-2018</a:t>
            </a:r>
            <a:endParaRPr lang="en-GB" dirty="0"/>
          </a:p>
        </p:txBody>
      </p:sp>
      <p:sp>
        <p:nvSpPr>
          <p:cNvPr id="2" name="Rettangolo 1"/>
          <p:cNvSpPr/>
          <p:nvPr/>
        </p:nvSpPr>
        <p:spPr>
          <a:xfrm>
            <a:off x="5508104" y="692696"/>
            <a:ext cx="273630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Peaks :8Gbps PNNL</a:t>
            </a:r>
          </a:p>
          <a:p>
            <a:pPr algn="ctr"/>
            <a:r>
              <a:rPr lang="en-GB" dirty="0" smtClean="0"/>
              <a:t> 6.5 </a:t>
            </a:r>
            <a:r>
              <a:rPr lang="en-GB" dirty="0" err="1" smtClean="0"/>
              <a:t>Gbps</a:t>
            </a:r>
            <a:r>
              <a:rPr lang="en-GB" dirty="0" smtClean="0"/>
              <a:t> KEK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148064" y="4293096"/>
            <a:ext cx="3240360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Peaks: 6.5 </a:t>
            </a:r>
            <a:r>
              <a:rPr lang="en-GB" dirty="0" err="1" smtClean="0"/>
              <a:t>Gbps</a:t>
            </a:r>
            <a:r>
              <a:rPr lang="en-GB" dirty="0" smtClean="0"/>
              <a:t> KEK, 3Gbps PNNL, 2Gbps Germany and Italy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3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-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EGI-InSPIRE-Slide-Template_v4-7</Template>
  <TotalTime>5353</TotalTime>
  <Words>1415</Words>
  <Application>Microsoft Office PowerPoint</Application>
  <PresentationFormat>Presentazione su schermo (4:3)</PresentationFormat>
  <Paragraphs>390</Paragraphs>
  <Slides>35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Arial Rounded MT Bold</vt:lpstr>
      <vt:lpstr>Calibri</vt:lpstr>
      <vt:lpstr>Times</vt:lpstr>
      <vt:lpstr>Verdana</vt:lpstr>
      <vt:lpstr>EGI-InSPIRE-Slide-Template_v4-7</vt:lpstr>
      <vt:lpstr>Personalizza struttura</vt:lpstr>
      <vt:lpstr>Network &amp; Storage</vt:lpstr>
      <vt:lpstr>Countries Involved</vt:lpstr>
      <vt:lpstr>Network Estimation 2016-2018</vt:lpstr>
      <vt:lpstr>Presentazione standard di PowerPoint</vt:lpstr>
      <vt:lpstr>MDST Expected Data Flows</vt:lpstr>
      <vt:lpstr>Monte Carlo Production (Data Challenge)</vt:lpstr>
      <vt:lpstr>Network usage during the MC5 Campaign</vt:lpstr>
      <vt:lpstr>Distributed  User Analysis</vt:lpstr>
      <vt:lpstr>Presentazione standard di PowerPoint</vt:lpstr>
      <vt:lpstr>SINET4</vt:lpstr>
      <vt:lpstr>SINET5 - 2016</vt:lpstr>
      <vt:lpstr>Presentazione standard di PowerPoint</vt:lpstr>
      <vt:lpstr>Data Challenge 2015: GRID Sites &amp; FTS</vt:lpstr>
      <vt:lpstr>Data Challenge 2015 Summary (I Phase)</vt:lpstr>
      <vt:lpstr>Data Challenge 2015 Phase II: Summary</vt:lpstr>
      <vt:lpstr>Presentazione standard di PowerPoint</vt:lpstr>
      <vt:lpstr>Current Storage Elements</vt:lpstr>
      <vt:lpstr>Ongoing certification procedure</vt:lpstr>
      <vt:lpstr>HTTP Deployment Task Force</vt:lpstr>
      <vt:lpstr>GridFTP with redirection</vt:lpstr>
      <vt:lpstr>Http Testing infrastructure for Belle II</vt:lpstr>
      <vt:lpstr>Presentazione standard di PowerPoint</vt:lpstr>
      <vt:lpstr>Presentazione standard di PowerPoint</vt:lpstr>
      <vt:lpstr>Belle II User analysis strategy in testing</vt:lpstr>
      <vt:lpstr>Belle II analysis model with Index file </vt:lpstr>
      <vt:lpstr>Network usage during the MC5 Campaign</vt:lpstr>
      <vt:lpstr>Network usage during the MC5 Campaign</vt:lpstr>
      <vt:lpstr>perfSONAR dashboard</vt:lpstr>
      <vt:lpstr>perfSONAR dashboard</vt:lpstr>
      <vt:lpstr>FTS3 Dashboard</vt:lpstr>
      <vt:lpstr>RAW Data</vt:lpstr>
      <vt:lpstr>MDST from Data Processing 2016-2018</vt:lpstr>
      <vt:lpstr>Reprocessed Data 2016-2018</vt:lpstr>
      <vt:lpstr>Monte Carlo RAW DATA 2016-2018</vt:lpstr>
      <vt:lpstr>Monte Carlo Analysis 2016-2018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forces towards serving the user communities</dc:title>
  <dc:creator>Silvio Pardi</dc:creator>
  <cp:lastModifiedBy>spardi</cp:lastModifiedBy>
  <cp:revision>324</cp:revision>
  <dcterms:created xsi:type="dcterms:W3CDTF">2013-12-06T06:36:06Z</dcterms:created>
  <dcterms:modified xsi:type="dcterms:W3CDTF">2015-12-21T16:20:27Z</dcterms:modified>
</cp:coreProperties>
</file>