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03" r:id="rId2"/>
    <p:sldId id="595" r:id="rId3"/>
    <p:sldId id="559" r:id="rId4"/>
    <p:sldId id="596" r:id="rId5"/>
    <p:sldId id="572" r:id="rId6"/>
    <p:sldId id="610" r:id="rId7"/>
    <p:sldId id="600" r:id="rId8"/>
    <p:sldId id="574" r:id="rId9"/>
    <p:sldId id="601" r:id="rId10"/>
    <p:sldId id="602" r:id="rId11"/>
    <p:sldId id="612" r:id="rId12"/>
    <p:sldId id="603" r:id="rId13"/>
    <p:sldId id="575" r:id="rId14"/>
    <p:sldId id="584" r:id="rId15"/>
    <p:sldId id="586" r:id="rId16"/>
    <p:sldId id="585" r:id="rId17"/>
    <p:sldId id="605" r:id="rId18"/>
    <p:sldId id="604" r:id="rId19"/>
    <p:sldId id="609" r:id="rId20"/>
    <p:sldId id="615" r:id="rId21"/>
    <p:sldId id="606" r:id="rId22"/>
    <p:sldId id="607" r:id="rId23"/>
    <p:sldId id="611" r:id="rId24"/>
    <p:sldId id="614" r:id="rId25"/>
    <p:sldId id="594" r:id="rId26"/>
    <p:sldId id="616" r:id="rId27"/>
    <p:sldId id="613" r:id="rId28"/>
    <p:sldId id="588" r:id="rId29"/>
    <p:sldId id="589" r:id="rId30"/>
    <p:sldId id="590" r:id="rId31"/>
    <p:sldId id="591" r:id="rId32"/>
    <p:sldId id="592" r:id="rId33"/>
    <p:sldId id="593" r:id="rId34"/>
    <p:sldId id="552" r:id="rId35"/>
    <p:sldId id="555" r:id="rId36"/>
    <p:sldId id="375" r:id="rId37"/>
    <p:sldId id="372" r:id="rId38"/>
    <p:sldId id="564" r:id="rId3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38" autoAdjust="0"/>
  </p:normalViewPr>
  <p:slideViewPr>
    <p:cSldViewPr snapToGrid="0" snapToObjects="1">
      <p:cViewPr>
        <p:scale>
          <a:sx n="100" d="100"/>
          <a:sy n="100" d="100"/>
        </p:scale>
        <p:origin x="-1254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2BBF8-A99B-7545-907A-B58410B34FB5}" type="datetimeFigureOut">
              <a:rPr lang="it-IT" smtClean="0"/>
              <a:t>06/10/2015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06491-8F41-744C-B66A-248AEB05FB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88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886C2D-646C-FA45-B785-2E7FDBB367DC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7" indent="-28572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8" indent="-22857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43" indent="-22857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9" indent="-22857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54" indent="-2285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09" indent="-2285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64" indent="-2285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19" indent="-2285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6FA9AE7-C2CA-4995-83C3-5E7901553E0E}" type="slidenum">
              <a:rPr lang="en-GB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BFB6C-E985-4FC3-98BB-B9D332D42744}" type="datetime1">
              <a:rPr lang="it-IT" smtClean="0"/>
              <a:t>06/10/2015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43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94C9-57B8-4571-8DA4-0782A7CF508E}" type="datetime1">
              <a:rPr lang="it-IT" smtClean="0"/>
              <a:t>06/10/2015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7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F73C-B352-4E42-84E5-D474B4C4CBCF}" type="datetime1">
              <a:rPr lang="it-IT" smtClean="0"/>
              <a:t>06/10/2015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91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BDA-90EE-4564-975D-CABC4B782F9C}" type="datetime1">
              <a:rPr lang="it-IT" smtClean="0"/>
              <a:t>06/10/2015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1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05EF-EC6B-4D05-9D6C-E8D028FBD600}" type="datetime1">
              <a:rPr lang="it-IT" smtClean="0"/>
              <a:t>06/10/2015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17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9EF93-501E-4FA3-BA97-44F83032520B}" type="datetime1">
              <a:rPr lang="it-IT" smtClean="0"/>
              <a:t>06/10/2015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731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366C-BD3D-4739-B374-C99EE3A3E3AB}" type="datetime1">
              <a:rPr lang="it-IT" smtClean="0"/>
              <a:t>06/10/2015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24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575A-34B9-4DCE-9509-00E95356DB80}" type="datetime1">
              <a:rPr lang="it-IT" smtClean="0"/>
              <a:t>06/10/2015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12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9A7D-3698-40DA-AFD3-4734534430CA}" type="datetime1">
              <a:rPr lang="it-IT" smtClean="0"/>
              <a:t>06/10/2015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05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C87A5-5635-41FC-AE94-A52F5356CE2C}" type="datetime1">
              <a:rPr lang="it-IT" smtClean="0"/>
              <a:t>06/10/2015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38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F6BE0-80BB-4AD8-853B-72BB4BF9C226}" type="datetime1">
              <a:rPr lang="it-IT" smtClean="0"/>
              <a:t>06/10/2015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16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19C1-9C33-408C-9B12-69BC098B17C9}" type="datetime1">
              <a:rPr lang="it-IT" smtClean="0"/>
              <a:t>06/10/2015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CD812-2B2A-C849-BC60-2703C5CB74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61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000090"/>
                </a:solidFill>
                <a:latin typeface="Comic Sans MS" pitchFamily="66" charset="0"/>
              </a:rPr>
              <a:t>ELI </a:t>
            </a:r>
            <a:r>
              <a:rPr lang="fr-FR" sz="4000" b="1" dirty="0" err="1">
                <a:solidFill>
                  <a:srgbClr val="000090"/>
                </a:solidFill>
                <a:latin typeface="Comic Sans MS" pitchFamily="66" charset="0"/>
              </a:rPr>
              <a:t>Nuclear</a:t>
            </a:r>
            <a:r>
              <a:rPr lang="fr-FR" sz="4000" b="1" dirty="0">
                <a:solidFill>
                  <a:srgbClr val="000090"/>
                </a:solidFill>
                <a:latin typeface="Comic Sans MS" pitchFamily="66" charset="0"/>
              </a:rPr>
              <a:t> </a:t>
            </a:r>
            <a:r>
              <a:rPr lang="fr-FR" sz="4000" b="1" dirty="0" err="1" smtClean="0">
                <a:solidFill>
                  <a:srgbClr val="000090"/>
                </a:solidFill>
                <a:latin typeface="Comic Sans MS" pitchFamily="66" charset="0"/>
              </a:rPr>
              <a:t>Physics</a:t>
            </a:r>
            <a:r>
              <a:rPr lang="fr-FR" sz="4000" b="1" dirty="0" smtClean="0">
                <a:solidFill>
                  <a:srgbClr val="000090"/>
                </a:solidFill>
                <a:latin typeface="Comic Sans MS" pitchFamily="66" charset="0"/>
              </a:rPr>
              <a:t> (Romania)</a:t>
            </a:r>
            <a:endParaRPr lang="fr-FR" sz="4000" b="1" dirty="0">
              <a:solidFill>
                <a:srgbClr val="000090"/>
              </a:solidFill>
              <a:latin typeface="Comic Sans MS" pitchFamily="66" charset="0"/>
            </a:endParaRPr>
          </a:p>
        </p:txBody>
      </p:sp>
      <p:sp>
        <p:nvSpPr>
          <p:cNvPr id="2048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CA048DEB-E4B4-3A41-801F-6FA0A01E0296}" type="slidenum">
              <a:rPr lang="cs-CZ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1</a:t>
            </a:fld>
            <a:endParaRPr lang="cs-CZ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107950" y="1433514"/>
            <a:ext cx="87185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en-US" sz="1800" b="1" dirty="0">
                <a:solidFill>
                  <a:srgbClr val="000090"/>
                </a:solidFill>
                <a:latin typeface="Comic Sans MS" pitchFamily="66" charset="0"/>
                <a:cs typeface="Verdana"/>
              </a:rPr>
              <a:t>Laser-Induced Photonuclear Physics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en-US" sz="1600" dirty="0" err="1" smtClean="0">
                <a:latin typeface="Comic Sans MS" pitchFamily="66" charset="0"/>
                <a:cs typeface="Verdana"/>
              </a:rPr>
              <a:t>Metodi</a:t>
            </a:r>
            <a:r>
              <a:rPr lang="en-US" sz="1600" dirty="0" smtClean="0">
                <a:latin typeface="Comic Sans MS" pitchFamily="66" charset="0"/>
                <a:cs typeface="Verdana"/>
              </a:rPr>
              <a:t> di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fisica</a:t>
            </a:r>
            <a:r>
              <a:rPr lang="en-US" sz="1600" dirty="0" smtClean="0">
                <a:latin typeface="Comic Sans MS" pitchFamily="66" charset="0"/>
                <a:cs typeface="Verdana"/>
              </a:rPr>
              <a:t>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nucleare</a:t>
            </a:r>
            <a:r>
              <a:rPr lang="en-US" sz="1600" dirty="0" smtClean="0">
                <a:latin typeface="Comic Sans MS" pitchFamily="66" charset="0"/>
                <a:cs typeface="Verdana"/>
              </a:rPr>
              <a:t> per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studiare</a:t>
            </a:r>
            <a:r>
              <a:rPr lang="en-US" sz="1600" dirty="0" smtClean="0">
                <a:latin typeface="Comic Sans MS" pitchFamily="66" charset="0"/>
                <a:cs typeface="Verdana"/>
              </a:rPr>
              <a:t>  le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interazioni</a:t>
            </a:r>
            <a:r>
              <a:rPr lang="en-US" sz="1600" dirty="0" smtClean="0">
                <a:latin typeface="Comic Sans MS" pitchFamily="66" charset="0"/>
                <a:cs typeface="Verdana"/>
              </a:rPr>
              <a:t> laser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materia</a:t>
            </a:r>
            <a:r>
              <a:rPr lang="en-US" sz="1600" dirty="0" smtClean="0">
                <a:latin typeface="Comic Sans MS" pitchFamily="66" charset="0"/>
                <a:cs typeface="Verdana"/>
              </a:rPr>
              <a:t>,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nuove</a:t>
            </a:r>
            <a:r>
              <a:rPr lang="en-US" sz="1600" dirty="0" smtClean="0">
                <a:latin typeface="Comic Sans MS" pitchFamily="66" charset="0"/>
                <a:cs typeface="Verdana"/>
              </a:rPr>
              <a:t>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tecniche</a:t>
            </a:r>
            <a:r>
              <a:rPr lang="en-US" sz="1600" dirty="0" smtClean="0">
                <a:latin typeface="Comic Sans MS" pitchFamily="66" charset="0"/>
                <a:cs typeface="Verdana"/>
              </a:rPr>
              <a:t> di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spettroscopia</a:t>
            </a:r>
            <a:r>
              <a:rPr lang="en-US" sz="1600" dirty="0" smtClean="0">
                <a:latin typeface="Comic Sans MS" pitchFamily="66" charset="0"/>
                <a:cs typeface="Verdana"/>
              </a:rPr>
              <a:t>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nucleare</a:t>
            </a:r>
            <a:r>
              <a:rPr lang="en-US" sz="1600" dirty="0" smtClean="0">
                <a:latin typeface="Comic Sans MS" pitchFamily="66" charset="0"/>
                <a:cs typeface="Verdana"/>
              </a:rPr>
              <a:t> e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nuove</a:t>
            </a:r>
            <a:r>
              <a:rPr lang="en-US" sz="1600" dirty="0" smtClean="0">
                <a:latin typeface="Comic Sans MS" pitchFamily="66" charset="0"/>
                <a:cs typeface="Verdana"/>
              </a:rPr>
              <a:t>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frontiere</a:t>
            </a:r>
            <a:r>
              <a:rPr lang="en-US" sz="1600" dirty="0" smtClean="0">
                <a:latin typeface="Comic Sans MS" pitchFamily="66" charset="0"/>
                <a:cs typeface="Verdana"/>
              </a:rPr>
              <a:t>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nella</a:t>
            </a:r>
            <a:r>
              <a:rPr lang="en-US" sz="1600" dirty="0" smtClean="0">
                <a:latin typeface="Comic Sans MS" pitchFamily="66" charset="0"/>
                <a:cs typeface="Verdana"/>
              </a:rPr>
              <a:t>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fisica</a:t>
            </a:r>
            <a:r>
              <a:rPr lang="en-US" sz="1600" dirty="0" smtClean="0">
                <a:latin typeface="Comic Sans MS" pitchFamily="66" charset="0"/>
                <a:cs typeface="Verdana"/>
              </a:rPr>
              <a:t> </a:t>
            </a:r>
            <a:r>
              <a:rPr lang="en-US" sz="1600" dirty="0" err="1" smtClean="0">
                <a:latin typeface="Comic Sans MS" pitchFamily="66" charset="0"/>
                <a:cs typeface="Verdana"/>
              </a:rPr>
              <a:t>fotonucleare</a:t>
            </a:r>
            <a:r>
              <a:rPr lang="en-US" sz="1600" dirty="0" smtClean="0">
                <a:latin typeface="Comic Sans MS" pitchFamily="66" charset="0"/>
                <a:cs typeface="Verdana"/>
              </a:rPr>
              <a:t>.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en-GB" sz="1500" dirty="0" smtClean="0">
              <a:latin typeface="Comic Sans MS" pitchFamily="66" charset="0"/>
              <a:cs typeface="Verdana"/>
            </a:endParaRPr>
          </a:p>
          <a:p>
            <a:pPr lvl="1" algn="just" eaLnBrk="1" hangingPunct="1">
              <a:defRPr/>
            </a:pPr>
            <a:endParaRPr lang="en-GB" sz="1600" dirty="0" smtClean="0">
              <a:latin typeface="Comic Sans MS" pitchFamily="66" charset="0"/>
              <a:ea typeface="Arial" pitchFamily="34" charset="0"/>
            </a:endParaRPr>
          </a:p>
        </p:txBody>
      </p:sp>
      <p:pic>
        <p:nvPicPr>
          <p:cNvPr id="20485" name="Picture 6" descr="C:\Users\victor nicolae zamfi\Music\Documents\ELI\ELI-CivilEng\ELI-NPPictures\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489200"/>
            <a:ext cx="5153025" cy="322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451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356442"/>
              </p:ext>
            </p:extLst>
          </p:nvPr>
        </p:nvGraphicFramePr>
        <p:xfrm>
          <a:off x="85726" y="1238250"/>
          <a:ext cx="8963024" cy="47724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3049"/>
                <a:gridCol w="384024"/>
                <a:gridCol w="1331187"/>
                <a:gridCol w="737549"/>
                <a:gridCol w="1963051"/>
                <a:gridCol w="2041752"/>
                <a:gridCol w="962412"/>
              </a:tblGrid>
              <a:tr h="4351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effectLst/>
                          <a:latin typeface="Comic Sans MS" pitchFamily="66" charset="0"/>
                        </a:rPr>
                        <a:t>Quantity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Symbol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Unit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Specification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112637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13823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Minimum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lang="el-GR" sz="800" u="none" strike="noStrike" baseline="-25000">
                          <a:effectLst/>
                          <a:latin typeface="Comic Sans MS" pitchFamily="66" charset="0"/>
                        </a:rPr>
                        <a:t>γ</a:t>
                      </a:r>
                      <a:endParaRPr lang="el-GR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MeV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≤ 0.2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13823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Maximum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lang="el-GR" sz="800" u="none" strike="noStrike" baseline="-25000">
                          <a:effectLst/>
                          <a:latin typeface="Comic Sans MS" pitchFamily="66" charset="0"/>
                        </a:rPr>
                        <a:t>γ</a:t>
                      </a:r>
                      <a:endParaRPr lang="el-GR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MeV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≥19.5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307192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Tunability of the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Steplessly variable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255993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Linear Polarization of the Gamma-Ray Beam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P</a:t>
                      </a:r>
                      <a:r>
                        <a:rPr lang="el-GR" sz="800" u="none" strike="noStrike" baseline="-25000">
                          <a:effectLst/>
                          <a:latin typeface="Comic Sans MS" pitchFamily="66" charset="0"/>
                        </a:rPr>
                        <a:t>γ</a:t>
                      </a:r>
                      <a:endParaRPr lang="el-GR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%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≥ 95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286713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Minimum Frequency of Gamma-Ray Macropulses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800" u="none" strike="noStrike">
                          <a:effectLst/>
                          <a:latin typeface="Comic Sans MS" pitchFamily="66" charset="0"/>
                        </a:rPr>
                        <a:t>Ω</a:t>
                      </a:r>
                      <a:r>
                        <a:rPr lang="el-GR" sz="800" u="none" strike="noStrike" baseline="-25000">
                          <a:effectLst/>
                          <a:latin typeface="Comic Sans MS" pitchFamily="66" charset="0"/>
                        </a:rPr>
                        <a:t>γ, </a:t>
                      </a:r>
                      <a:r>
                        <a:rPr lang="en-GB" sz="800" u="none" strike="noStrike" baseline="-25000">
                          <a:effectLst/>
                          <a:latin typeface="Comic Sans MS" pitchFamily="66" charset="0"/>
                        </a:rPr>
                        <a:t>M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Hz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≥ 1.0 x 10</a:t>
                      </a:r>
                      <a:r>
                        <a:rPr lang="en-GB" sz="800" u="none" strike="noStrike" baseline="30000">
                          <a:effectLst/>
                          <a:latin typeface="Comic Sans MS" pitchFamily="66" charset="0"/>
                        </a:rPr>
                        <a:t>2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245754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Divergence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800" u="none" strike="noStrike">
                          <a:effectLst/>
                          <a:latin typeface="Comic Sans MS" pitchFamily="66" charset="0"/>
                        </a:rPr>
                        <a:t>Δθ</a:t>
                      </a:r>
                      <a:endParaRPr lang="el-GR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Rad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≤ 2.0 x 10</a:t>
                      </a:r>
                      <a:r>
                        <a:rPr lang="en-GB" sz="800" u="none" strike="noStrike" baseline="30000">
                          <a:effectLst/>
                          <a:latin typeface="Comic Sans MS" pitchFamily="66" charset="0"/>
                        </a:rPr>
                        <a:t>-4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465908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Average Diametral Full Width Half Maximum of Beam Spot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800" u="none" strike="noStrike">
                          <a:effectLst/>
                          <a:latin typeface="Comic Sans MS" pitchFamily="66" charset="0"/>
                        </a:rPr>
                        <a:t>σ</a:t>
                      </a:r>
                      <a:r>
                        <a:rPr lang="en-GB" sz="800" u="none" strike="noStrike" baseline="-25000">
                          <a:effectLst/>
                          <a:latin typeface="Comic Sans MS" pitchFamily="66" charset="0"/>
                        </a:rPr>
                        <a:t>t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m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≤ 1.0 x 10</a:t>
                      </a:r>
                      <a:r>
                        <a:rPr lang="en-GB" sz="800" u="none" strike="noStrike" baseline="30000">
                          <a:effectLst/>
                          <a:latin typeface="Comic Sans MS" pitchFamily="66" charset="0"/>
                        </a:rPr>
                        <a:t>-3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At reference point located at approximately at 10m dowstream of the Compton collision point for gamma ray production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4249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Average Bandwidth of Gamma-Ray Beam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W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≤ 5.0 x 10</a:t>
                      </a:r>
                      <a:r>
                        <a:rPr lang="en-GB" sz="800" u="none" strike="noStrike" baseline="30000">
                          <a:effectLst/>
                          <a:latin typeface="Comic Sans MS" pitchFamily="66" charset="0"/>
                        </a:rPr>
                        <a:t>-3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At reference point located at approximately at 10m dowstream of the Compton collision point for gamma ray production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At all points within the FWHM of the beam spot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</a:tr>
              <a:tr h="358391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Time-Average Spectral Density at Peak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F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1/s.eV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≥ 5.0 x 10</a:t>
                      </a:r>
                      <a:r>
                        <a:rPr lang="en-GB" sz="800" u="none" strike="noStrike" baseline="30000">
                          <a:effectLst/>
                          <a:latin typeface="Comic Sans MS" pitchFamily="66" charset="0"/>
                        </a:rPr>
                        <a:t>3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At gamma ray energy of 2 MeV (first part of the accelerator) and 10 MeV (for the full accelerator)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445428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Time-Average Brilliance at Peak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B</a:t>
                      </a:r>
                      <a:r>
                        <a:rPr lang="en-GB" sz="800" u="none" strike="noStrike" baseline="-25000">
                          <a:effectLst/>
                          <a:latin typeface="Comic Sans MS" pitchFamily="66" charset="0"/>
                        </a:rPr>
                        <a:t>av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1/(s.mm².mrad².0.1%W)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≥ 1.0 x 10</a:t>
                      </a:r>
                      <a:r>
                        <a:rPr lang="en-GB" sz="800" u="none" strike="noStrike" baseline="30000">
                          <a:effectLst/>
                          <a:latin typeface="Comic Sans MS" pitchFamily="66" charset="0"/>
                        </a:rPr>
                        <a:t>11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At reference point located at approximately at 10m dowstream of the Compton collision point for gamma ray production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At gamma ray energy of 2 MeV (first part of the accelerator) and 10 MeV (for the full accelerator)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4351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Peak Brilliance at Peak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B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1/(s.mm².mrad².0.1%W)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≥ 1.0 x 10</a:t>
                      </a:r>
                      <a:r>
                        <a:rPr lang="en-GB" sz="800" u="none" strike="noStrike" baseline="30000">
                          <a:effectLst/>
                          <a:latin typeface="Comic Sans MS" pitchFamily="66" charset="0"/>
                        </a:rPr>
                        <a:t>19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At reference point located at approximately at 10m dowstream of the Compton collision point for gamma ray production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At gamma ray energy of 2 MeV (first part of the accelerator) and 10 MeV (for the full accelerator)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b"/>
                </a:tc>
              </a:tr>
              <a:tr h="476148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Average Spectral Off-Peak Gamma-Ray Background Density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800" u="none" strike="noStrike">
                          <a:effectLst/>
                          <a:latin typeface="Comic Sans MS" pitchFamily="66" charset="0"/>
                        </a:rPr>
                        <a:t>Φ</a:t>
                      </a:r>
                      <a:r>
                        <a:rPr lang="el-GR" sz="800" u="none" strike="noStrike" baseline="-25000">
                          <a:effectLst/>
                          <a:latin typeface="Comic Sans MS" pitchFamily="66" charset="0"/>
                        </a:rPr>
                        <a:t>γ, </a:t>
                      </a:r>
                      <a:r>
                        <a:rPr lang="en-GB" sz="800" u="none" strike="noStrike" baseline="-25000">
                          <a:effectLst/>
                          <a:latin typeface="Comic Sans MS" pitchFamily="66" charset="0"/>
                        </a:rPr>
                        <a:t>bkgr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1/(s.eV)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≤ 1.0 x 10</a:t>
                      </a:r>
                      <a:r>
                        <a:rPr lang="en-GB" sz="800" u="none" strike="noStrike" baseline="30000">
                          <a:effectLst/>
                          <a:latin typeface="Comic Sans MS" pitchFamily="66" charset="0"/>
                        </a:rPr>
                        <a:t>-2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At reference point located at approximately at 10m dowstream of the Compton collision point for gamma ray production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8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effectLst/>
                          <a:latin typeface="Comic Sans MS" pitchFamily="66" charset="0"/>
                        </a:rPr>
                        <a:t>At all points within the FWHM of the beam spot</a:t>
                      </a:r>
                      <a:endParaRPr lang="en-GB" sz="800" b="0" i="0" u="none" strike="noStrike" dirty="0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120" marR="5120" marT="5120" marB="0" anchor="ctr"/>
                </a:tc>
              </a:tr>
            </a:tbl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10</a:t>
            </a:fld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523875" y="17463"/>
            <a:ext cx="8229600" cy="1143000"/>
          </a:xfrm>
        </p:spPr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Prestazioni contrattuali fase 4</a:t>
            </a:r>
            <a:endParaRPr lang="en-GB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1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 Impatto su LNF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dirty="0" smtClean="0">
                <a:latin typeface="Comic Sans MS" pitchFamily="66" charset="0"/>
              </a:rPr>
              <a:t>Siamo i responsabili del contratto, quindi del risultato finale </a:t>
            </a:r>
            <a:endParaRPr lang="it-IT" dirty="0">
              <a:latin typeface="Comic Sans MS" pitchFamily="66" charset="0"/>
            </a:endParaRPr>
          </a:p>
          <a:p>
            <a:r>
              <a:rPr lang="it-IT" dirty="0" smtClean="0">
                <a:latin typeface="Comic Sans MS" pitchFamily="66" charset="0"/>
              </a:rPr>
              <a:t>La produzione e l’istallazione sono sotto responsabilità dei </a:t>
            </a:r>
            <a:r>
              <a:rPr lang="it-IT" dirty="0" err="1" smtClean="0">
                <a:latin typeface="Comic Sans MS" pitchFamily="66" charset="0"/>
              </a:rPr>
              <a:t>partners</a:t>
            </a:r>
            <a:r>
              <a:rPr lang="it-IT" dirty="0" smtClean="0">
                <a:latin typeface="Comic Sans MS" pitchFamily="66" charset="0"/>
              </a:rPr>
              <a:t> o dei sub-</a:t>
            </a:r>
            <a:r>
              <a:rPr lang="it-IT" dirty="0" err="1" smtClean="0">
                <a:latin typeface="Comic Sans MS" pitchFamily="66" charset="0"/>
              </a:rPr>
              <a:t>contractors</a:t>
            </a:r>
            <a:r>
              <a:rPr lang="it-IT" dirty="0" smtClean="0">
                <a:latin typeface="Comic Sans MS" pitchFamily="66" charset="0"/>
              </a:rPr>
              <a:t>. Noi siamo responsabili del controllo. </a:t>
            </a:r>
          </a:p>
          <a:p>
            <a:r>
              <a:rPr lang="it-IT" dirty="0" smtClean="0">
                <a:latin typeface="Comic Sans MS" pitchFamily="66" charset="0"/>
              </a:rPr>
              <a:t>Siamo responsabili dell’integrazione a Frascati dei moduli 1,2,3 e del sistema di radioprotezione (</a:t>
            </a:r>
            <a:r>
              <a:rPr lang="it-IT" dirty="0" err="1" smtClean="0">
                <a:latin typeface="Comic Sans MS" pitchFamily="66" charset="0"/>
              </a:rPr>
              <a:t>dumps</a:t>
            </a:r>
            <a:r>
              <a:rPr lang="it-IT" dirty="0" smtClean="0">
                <a:latin typeface="Comic Sans MS" pitchFamily="66" charset="0"/>
              </a:rPr>
              <a:t>). La diagnostica è anche presa in carico in parte da LNF</a:t>
            </a:r>
          </a:p>
          <a:p>
            <a:r>
              <a:rPr lang="it-IT" dirty="0" smtClean="0">
                <a:latin typeface="Comic Sans MS" pitchFamily="66" charset="0"/>
              </a:rPr>
              <a:t>Siamo responsabili della supervisione di tutte le fasi di integrazione (</a:t>
            </a:r>
            <a:r>
              <a:rPr lang="it-IT" dirty="0" err="1" smtClean="0">
                <a:latin typeface="Comic Sans MS" pitchFamily="66" charset="0"/>
              </a:rPr>
              <a:t>A.Falone</a:t>
            </a:r>
            <a:r>
              <a:rPr lang="it-IT" dirty="0" smtClean="0">
                <a:latin typeface="Comic Sans MS" pitchFamily="66" charset="0"/>
              </a:rPr>
              <a:t>)</a:t>
            </a:r>
          </a:p>
          <a:p>
            <a:r>
              <a:rPr lang="it-IT" dirty="0" smtClean="0">
                <a:latin typeface="Comic Sans MS" pitchFamily="66" charset="0"/>
              </a:rPr>
              <a:t>Siamo responsabili del </a:t>
            </a:r>
            <a:r>
              <a:rPr lang="it-IT" dirty="0" err="1" smtClean="0">
                <a:latin typeface="Comic Sans MS" pitchFamily="66" charset="0"/>
              </a:rPr>
              <a:t>commissioning</a:t>
            </a:r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latin typeface="Comic Sans MS" pitchFamily="66" charset="0"/>
              </a:rPr>
              <a:t>Siamo sfortunatamente responsabili di ‘tutto ciò che manca’….</a:t>
            </a:r>
          </a:p>
          <a:p>
            <a:r>
              <a:rPr lang="it-IT" dirty="0" smtClean="0">
                <a:latin typeface="Comic Sans MS" pitchFamily="66" charset="0"/>
              </a:rPr>
              <a:t>Machine Leader e 2 </a:t>
            </a:r>
            <a:r>
              <a:rPr lang="it-IT" dirty="0" err="1" smtClean="0">
                <a:latin typeface="Comic Sans MS" pitchFamily="66" charset="0"/>
              </a:rPr>
              <a:t>deputies</a:t>
            </a:r>
            <a:r>
              <a:rPr lang="it-IT" dirty="0" smtClean="0">
                <a:latin typeface="Comic Sans MS" pitchFamily="66" charset="0"/>
              </a:rPr>
              <a:t>, 10 </a:t>
            </a:r>
            <a:r>
              <a:rPr lang="it-IT" dirty="0" err="1" smtClean="0">
                <a:latin typeface="Comic Sans MS" pitchFamily="66" charset="0"/>
              </a:rPr>
              <a:t>Wp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Leaders</a:t>
            </a:r>
            <a:r>
              <a:rPr lang="it-IT" dirty="0" smtClean="0">
                <a:latin typeface="Comic Sans MS" pitchFamily="66" charset="0"/>
              </a:rPr>
              <a:t>, 3 WG </a:t>
            </a:r>
            <a:r>
              <a:rPr lang="it-IT" dirty="0" err="1" smtClean="0">
                <a:latin typeface="Comic Sans MS" pitchFamily="66" charset="0"/>
              </a:rPr>
              <a:t>leaders</a:t>
            </a:r>
            <a:endParaRPr lang="it-IT" dirty="0">
              <a:latin typeface="Comic Sans MS" pitchFamily="66" charset="0"/>
            </a:endParaRPr>
          </a:p>
          <a:p>
            <a:r>
              <a:rPr lang="it-IT" dirty="0" smtClean="0">
                <a:latin typeface="Comic Sans MS" pitchFamily="66" charset="0"/>
              </a:rPr>
              <a:t>Abbiamo bisogno di tecnici e ingegneri per la fase di istallazione e integrazione</a:t>
            </a:r>
          </a:p>
          <a:p>
            <a:r>
              <a:rPr lang="it-IT" dirty="0" smtClean="0">
                <a:latin typeface="Comic Sans MS" pitchFamily="66" charset="0"/>
              </a:rPr>
              <a:t>Fisici, ingegneri e tecnici per la fase di </a:t>
            </a:r>
            <a:r>
              <a:rPr lang="it-IT" dirty="0" err="1" smtClean="0">
                <a:latin typeface="Comic Sans MS" pitchFamily="66" charset="0"/>
              </a:rPr>
              <a:t>commissioning</a:t>
            </a:r>
            <a:endParaRPr lang="it-IT" dirty="0" smtClean="0">
              <a:latin typeface="Comic Sans MS" pitchFamily="66" charset="0"/>
            </a:endParaRPr>
          </a:p>
          <a:p>
            <a:endParaRPr lang="it-IT" dirty="0" smtClean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94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STATUS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41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Comic Sans MS" pitchFamily="66" charset="0"/>
              </a:rPr>
              <a:t>31-10 delivery.</a:t>
            </a:r>
            <a:endParaRPr lang="en-GB" dirty="0">
              <a:latin typeface="Comic Sans MS" pitchFamily="66" charset="0"/>
            </a:endParaRP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033687"/>
              </p:ext>
            </p:extLst>
          </p:nvPr>
        </p:nvGraphicFramePr>
        <p:xfrm>
          <a:off x="311383" y="3589412"/>
          <a:ext cx="8229600" cy="2523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5555"/>
                <a:gridCol w="4082625"/>
                <a:gridCol w="35560"/>
                <a:gridCol w="1152686"/>
                <a:gridCol w="1293174"/>
              </a:tblGrid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Component list for a photon beam of 1 MeV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297033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29703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Following the rule Ephoton = 4 Enlaser Gamma^2 it is possible to obtain: 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297033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gamma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beam energy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297033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322,7486122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164,9245408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29703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first 2 S band sections, the gun and the first c band section can achieve more than 200 MeV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29703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So the 1 MeV photons beam is the accelerator line including M1, M2, M3, M4, M4A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33350" y="1522413"/>
            <a:ext cx="88585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Comic Sans MS" pitchFamily="66" charset="0"/>
              </a:rPr>
              <a:t>Abbiamo finalizzato l’acquisizione e l’integrazione dei componenti per l’intero LINAC </a:t>
            </a:r>
          </a:p>
          <a:p>
            <a:r>
              <a:rPr lang="it-IT" sz="1600" dirty="0" smtClean="0">
                <a:latin typeface="Comic Sans MS" pitchFamily="66" charset="0"/>
              </a:rPr>
              <a:t>a 180 </a:t>
            </a:r>
            <a:r>
              <a:rPr lang="it-IT" sz="1600" dirty="0" err="1" smtClean="0">
                <a:latin typeface="Comic Sans MS" pitchFamily="66" charset="0"/>
              </a:rPr>
              <a:t>MeV</a:t>
            </a:r>
            <a:r>
              <a:rPr lang="it-IT" sz="1600" dirty="0" smtClean="0">
                <a:latin typeface="Comic Sans MS" pitchFamily="66" charset="0"/>
              </a:rPr>
              <a:t> (</a:t>
            </a:r>
            <a:r>
              <a:rPr lang="it-IT" sz="1600" dirty="0" err="1" smtClean="0">
                <a:latin typeface="Comic Sans MS" pitchFamily="66" charset="0"/>
              </a:rPr>
              <a:t>vd</a:t>
            </a:r>
            <a:r>
              <a:rPr lang="it-IT" sz="1600" dirty="0" smtClean="0">
                <a:latin typeface="Comic Sans MS" pitchFamily="66" charset="0"/>
              </a:rPr>
              <a:t> </a:t>
            </a:r>
            <a:r>
              <a:rPr lang="it-IT" sz="1600" dirty="0" err="1" smtClean="0">
                <a:latin typeface="Comic Sans MS" pitchFamily="66" charset="0"/>
              </a:rPr>
              <a:t>slides</a:t>
            </a:r>
            <a:r>
              <a:rPr lang="it-IT" sz="1600" dirty="0" smtClean="0">
                <a:latin typeface="Comic Sans MS" pitchFamily="66" charset="0"/>
              </a:rPr>
              <a:t> </a:t>
            </a:r>
            <a:r>
              <a:rPr lang="it-IT" sz="1600" dirty="0" err="1" smtClean="0">
                <a:latin typeface="Comic Sans MS" pitchFamily="66" charset="0"/>
              </a:rPr>
              <a:t>spares</a:t>
            </a:r>
            <a:r>
              <a:rPr lang="it-IT" sz="1600" dirty="0" smtClean="0">
                <a:latin typeface="Comic Sans MS" pitchFamily="66" charset="0"/>
              </a:rPr>
              <a:t>)</a:t>
            </a:r>
          </a:p>
          <a:p>
            <a:r>
              <a:rPr lang="it-IT" sz="1600" dirty="0" smtClean="0">
                <a:latin typeface="Comic Sans MS" pitchFamily="66" charset="0"/>
              </a:rPr>
              <a:t>Sfortunatamente</a:t>
            </a:r>
            <a:r>
              <a:rPr lang="it-IT" sz="1600" dirty="0">
                <a:latin typeface="Comic Sans MS" pitchFamily="66" charset="0"/>
              </a:rPr>
              <a:t> i</a:t>
            </a:r>
            <a:r>
              <a:rPr lang="it-IT" sz="1600" dirty="0" smtClean="0">
                <a:latin typeface="Comic Sans MS" pitchFamily="66" charset="0"/>
              </a:rPr>
              <a:t>l building non è ancora pronto e non si ha una data ufficiale di consegna.</a:t>
            </a:r>
          </a:p>
          <a:p>
            <a:r>
              <a:rPr lang="it-IT" sz="1600" dirty="0" smtClean="0">
                <a:latin typeface="Comic Sans MS" pitchFamily="66" charset="0"/>
              </a:rPr>
              <a:t>Stima primaria fine anno più tre mesi di accettazione ma stima realistica è che di lavori </a:t>
            </a:r>
          </a:p>
          <a:p>
            <a:r>
              <a:rPr lang="it-IT" sz="1600" dirty="0" smtClean="0">
                <a:latin typeface="Comic Sans MS" pitchFamily="66" charset="0"/>
              </a:rPr>
              <a:t>ci vorranno almeno altri 6 – 8 mesi. </a:t>
            </a:r>
          </a:p>
          <a:p>
            <a:r>
              <a:rPr lang="it-IT" sz="1600" dirty="0" smtClean="0">
                <a:latin typeface="Comic Sans MS" pitchFamily="66" charset="0"/>
              </a:rPr>
              <a:t>Abbiamo quindi proposto una accettazione della delivery con i vari componenti</a:t>
            </a:r>
          </a:p>
          <a:p>
            <a:r>
              <a:rPr lang="it-IT" sz="1600" dirty="0" smtClean="0">
                <a:latin typeface="Comic Sans MS" pitchFamily="66" charset="0"/>
              </a:rPr>
              <a:t>assemblati e conservati dai differenti </a:t>
            </a:r>
            <a:r>
              <a:rPr lang="it-IT" sz="1600" dirty="0" err="1" smtClean="0">
                <a:latin typeface="Comic Sans MS" pitchFamily="66" charset="0"/>
              </a:rPr>
              <a:t>partners</a:t>
            </a:r>
            <a:r>
              <a:rPr lang="it-IT" sz="1600" dirty="0" smtClean="0">
                <a:latin typeface="Comic Sans MS" pitchFamily="66" charset="0"/>
              </a:rPr>
              <a:t>, a seconda delle caratteristiche di </a:t>
            </a:r>
            <a:r>
              <a:rPr lang="it-IT" sz="1600" dirty="0" err="1" smtClean="0">
                <a:latin typeface="Comic Sans MS" pitchFamily="66" charset="0"/>
              </a:rPr>
              <a:t>storage</a:t>
            </a:r>
            <a:r>
              <a:rPr lang="it-IT" sz="1600" dirty="0" smtClean="0">
                <a:latin typeface="Comic Sans MS" pitchFamily="66" charset="0"/>
              </a:rPr>
              <a:t>.</a:t>
            </a:r>
            <a:endParaRPr lang="en-GB" sz="1600" dirty="0">
              <a:latin typeface="Comic Sans MS" pitchFamily="66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29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49" y="75140"/>
            <a:ext cx="2746376" cy="36618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8" y="660399"/>
            <a:ext cx="3848101" cy="288607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62" y="3910014"/>
            <a:ext cx="2835275" cy="212645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49" y="3918744"/>
            <a:ext cx="2835275" cy="21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37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latin typeface="Comic Sans MS" pitchFamily="66" charset="0"/>
              </a:rPr>
              <a:t>Highlights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>
                <a:latin typeface="Comic Sans MS" pitchFamily="66" charset="0"/>
              </a:rPr>
              <a:t>Produzione dell’intero complesso a 180 </a:t>
            </a:r>
            <a:r>
              <a:rPr lang="it-IT" dirty="0" err="1" smtClean="0">
                <a:latin typeface="Comic Sans MS" pitchFamily="66" charset="0"/>
              </a:rPr>
              <a:t>MeV</a:t>
            </a:r>
            <a:r>
              <a:rPr lang="it-IT" dirty="0" smtClean="0">
                <a:latin typeface="Comic Sans MS" pitchFamily="66" charset="0"/>
              </a:rPr>
              <a:t> ok.</a:t>
            </a:r>
          </a:p>
          <a:p>
            <a:r>
              <a:rPr lang="it-IT" dirty="0" smtClean="0">
                <a:latin typeface="Comic Sans MS" pitchFamily="66" charset="0"/>
              </a:rPr>
              <a:t>Test in potenza delle sezioni in banda C, 100 Hz, full </a:t>
            </a:r>
            <a:r>
              <a:rPr lang="it-IT" dirty="0" err="1" smtClean="0">
                <a:latin typeface="Comic Sans MS" pitchFamily="66" charset="0"/>
              </a:rPr>
              <a:t>power</a:t>
            </a:r>
            <a:r>
              <a:rPr lang="it-IT" dirty="0" smtClean="0">
                <a:latin typeface="Comic Sans MS" pitchFamily="66" charset="0"/>
              </a:rPr>
              <a:t> and </a:t>
            </a:r>
            <a:r>
              <a:rPr lang="it-IT" dirty="0" err="1" smtClean="0">
                <a:latin typeface="Comic Sans MS" pitchFamily="66" charset="0"/>
              </a:rPr>
              <a:t>pulse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length</a:t>
            </a:r>
            <a:r>
              <a:rPr lang="it-IT" dirty="0" smtClean="0">
                <a:latin typeface="Comic Sans MS" pitchFamily="66" charset="0"/>
              </a:rPr>
              <a:t> ok</a:t>
            </a:r>
          </a:p>
          <a:p>
            <a:r>
              <a:rPr lang="it-IT" dirty="0" smtClean="0">
                <a:latin typeface="Comic Sans MS" pitchFamily="66" charset="0"/>
              </a:rPr>
              <a:t>Test in potenza delle stazioni modulatore e klystron a pieno regime ok.</a:t>
            </a:r>
          </a:p>
          <a:p>
            <a:r>
              <a:rPr lang="it-IT" dirty="0" smtClean="0">
                <a:latin typeface="Comic Sans MS" pitchFamily="66" charset="0"/>
              </a:rPr>
              <a:t>Test in potenza delle sezioni in banda S a pieno regime ok.</a:t>
            </a:r>
          </a:p>
          <a:p>
            <a:r>
              <a:rPr lang="it-IT" dirty="0" smtClean="0">
                <a:latin typeface="Comic Sans MS" pitchFamily="66" charset="0"/>
              </a:rPr>
              <a:t>Laser fotocatodo prodotto</a:t>
            </a:r>
          </a:p>
          <a:p>
            <a:r>
              <a:rPr lang="it-IT" dirty="0" smtClean="0">
                <a:latin typeface="Comic Sans MS" pitchFamily="66" charset="0"/>
              </a:rPr>
              <a:t>Laser IP prodotto (tranne ultimo stage di amplificazione)</a:t>
            </a:r>
          </a:p>
          <a:p>
            <a:r>
              <a:rPr lang="it-IT" dirty="0" smtClean="0">
                <a:latin typeface="Comic Sans MS" pitchFamily="66" charset="0"/>
              </a:rPr>
              <a:t>Sistema di controllo prodotto</a:t>
            </a:r>
          </a:p>
          <a:p>
            <a:r>
              <a:rPr lang="it-IT" dirty="0" smtClean="0">
                <a:latin typeface="Comic Sans MS" pitchFamily="66" charset="0"/>
              </a:rPr>
              <a:t>Produzione lanciata anche per la fase 2.</a:t>
            </a:r>
          </a:p>
          <a:p>
            <a:endParaRPr lang="en-GB" dirty="0">
              <a:latin typeface="Comic Sans MS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325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Fattori di rischio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061048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>
                <a:latin typeface="Comic Sans MS" pitchFamily="66" charset="0"/>
              </a:rPr>
              <a:t>Non conoscenza data di delivery dell’edificio. Planning da ridefinire. Problema di mantenimento del personale a contratto</a:t>
            </a:r>
          </a:p>
          <a:p>
            <a:r>
              <a:rPr lang="it-IT" dirty="0" smtClean="0">
                <a:latin typeface="Comic Sans MS" pitchFamily="66" charset="0"/>
              </a:rPr>
              <a:t>Storage, garanzie, responsabilità di custodia </a:t>
            </a:r>
            <a:r>
              <a:rPr lang="it-IT" dirty="0" err="1" smtClean="0">
                <a:latin typeface="Comic Sans MS" pitchFamily="66" charset="0"/>
              </a:rPr>
              <a:t>etc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etc</a:t>
            </a:r>
            <a:r>
              <a:rPr lang="it-IT" dirty="0" smtClean="0">
                <a:latin typeface="Comic Sans MS" pitchFamily="66" charset="0"/>
              </a:rPr>
              <a:t>…</a:t>
            </a:r>
          </a:p>
          <a:p>
            <a:r>
              <a:rPr lang="it-IT" dirty="0" smtClean="0">
                <a:latin typeface="Comic Sans MS" pitchFamily="66" charset="0"/>
              </a:rPr>
              <a:t>Situazioni contrattuali da definire</a:t>
            </a:r>
          </a:p>
          <a:p>
            <a:r>
              <a:rPr lang="it-IT" dirty="0" err="1" smtClean="0">
                <a:latin typeface="Comic Sans MS" pitchFamily="66" charset="0"/>
              </a:rPr>
              <a:t>Dump</a:t>
            </a:r>
            <a:r>
              <a:rPr lang="it-IT" dirty="0" smtClean="0">
                <a:latin typeface="Comic Sans MS" pitchFamily="66" charset="0"/>
              </a:rPr>
              <a:t> ad alta energia. Accettazione dello schema proposto dall’autorità rumena</a:t>
            </a:r>
          </a:p>
          <a:p>
            <a:endParaRPr lang="it-IT" dirty="0" smtClean="0">
              <a:latin typeface="Comic Sans MS" pitchFamily="66" charset="0"/>
            </a:endParaRPr>
          </a:p>
          <a:p>
            <a:endParaRPr lang="it-IT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itchFamily="66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Alessandro Variola. ELI NP GBS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97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Risorse finanziarie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334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Finanziamenti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0500" y="1235075"/>
            <a:ext cx="8801100" cy="5121275"/>
          </a:xfrm>
        </p:spPr>
        <p:txBody>
          <a:bodyPr>
            <a:normAutofit fontScale="77500" lnSpcReduction="20000"/>
          </a:bodyPr>
          <a:lstStyle/>
          <a:p>
            <a:r>
              <a:rPr lang="it-IT" sz="2000" dirty="0" smtClean="0">
                <a:latin typeface="Comic Sans MS" pitchFamily="66" charset="0"/>
              </a:rPr>
              <a:t>EUROGAMMAS:</a:t>
            </a:r>
          </a:p>
          <a:p>
            <a:r>
              <a:rPr lang="it-IT" sz="2000" dirty="0" smtClean="0">
                <a:latin typeface="Comic Sans MS" pitchFamily="66" charset="0"/>
              </a:rPr>
              <a:t>Il progetto si basa su una commessa totale di 66.882.198,99 Euro</a:t>
            </a:r>
          </a:p>
          <a:p>
            <a:r>
              <a:rPr lang="it-IT" sz="2000" dirty="0" smtClean="0">
                <a:latin typeface="Comic Sans MS" pitchFamily="66" charset="0"/>
              </a:rPr>
              <a:t>Quota totale INFN 33.097.457,18 Euro. Una parte è trattenuta per pagamento fideiussioni e per garantire le penalità.</a:t>
            </a:r>
          </a:p>
          <a:p>
            <a:r>
              <a:rPr lang="it-IT" sz="2000" dirty="0" smtClean="0">
                <a:latin typeface="Comic Sans MS" pitchFamily="66" charset="0"/>
              </a:rPr>
              <a:t>INFN riceve i finanziamenti e paga i subfornitori 19.335.689,2 Euro. Questi unicamente ‘transitano’ da LNF</a:t>
            </a:r>
          </a:p>
          <a:p>
            <a:r>
              <a:rPr lang="it-IT" sz="2000" dirty="0" smtClean="0">
                <a:latin typeface="Comic Sans MS" pitchFamily="66" charset="0"/>
              </a:rPr>
              <a:t>Attualmente ricevuti 5.917.349,78 dei quali 4.700.731,93 già trasferiti</a:t>
            </a:r>
          </a:p>
          <a:p>
            <a:r>
              <a:rPr lang="it-IT" sz="2000" dirty="0" smtClean="0">
                <a:latin typeface="Comic Sans MS" pitchFamily="66" charset="0"/>
              </a:rPr>
              <a:t>Il resto è suddiviso tra i laboratori INFN a seconda delle realizzazioni tecniche dal PO. </a:t>
            </a:r>
          </a:p>
          <a:p>
            <a:r>
              <a:rPr lang="it-IT" sz="2000" dirty="0" smtClean="0">
                <a:latin typeface="Comic Sans MS" pitchFamily="66" charset="0"/>
              </a:rPr>
              <a:t>Per la realizzazione degli apparati LNF ha ricevuto 565.000 Euro dei quali 243.415,25 già impegnato. Totale previsionale di circa 1.000.000 Euro</a:t>
            </a:r>
          </a:p>
          <a:p>
            <a:r>
              <a:rPr lang="it-IT" sz="2000" dirty="0" smtClean="0">
                <a:latin typeface="Comic Sans MS" pitchFamily="66" charset="0"/>
              </a:rPr>
              <a:t>Per il personale ricevuti 921.496,12 di </a:t>
            </a:r>
            <a:r>
              <a:rPr lang="it-IT" sz="2000" dirty="0">
                <a:latin typeface="Comic Sans MS" pitchFamily="66" charset="0"/>
              </a:rPr>
              <a:t>cui </a:t>
            </a:r>
            <a:r>
              <a:rPr lang="it-IT" sz="2000" dirty="0" smtClean="0">
                <a:latin typeface="Comic Sans MS" pitchFamily="66" charset="0"/>
              </a:rPr>
              <a:t>331.665,08 già impegnati</a:t>
            </a:r>
          </a:p>
          <a:p>
            <a:endParaRPr lang="it-IT" sz="2000" dirty="0" smtClean="0">
              <a:latin typeface="Comic Sans MS" pitchFamily="66" charset="0"/>
            </a:endParaRPr>
          </a:p>
          <a:p>
            <a:r>
              <a:rPr lang="it-IT" sz="2000" dirty="0" smtClean="0">
                <a:latin typeface="Comic Sans MS" pitchFamily="66" charset="0"/>
              </a:rPr>
              <a:t>FOE:</a:t>
            </a:r>
          </a:p>
          <a:p>
            <a:r>
              <a:rPr lang="it-IT" sz="2000" dirty="0" smtClean="0">
                <a:latin typeface="Comic Sans MS" pitchFamily="66" charset="0"/>
              </a:rPr>
              <a:t>Fondo </a:t>
            </a:r>
            <a:r>
              <a:rPr lang="it-IT" sz="2000" dirty="0">
                <a:latin typeface="Comic Sans MS" pitchFamily="66" charset="0"/>
              </a:rPr>
              <a:t>FOE vincolato (progetti a valenza internazionale)</a:t>
            </a:r>
            <a:br>
              <a:rPr lang="it-IT" sz="2000" dirty="0">
                <a:latin typeface="Comic Sans MS" pitchFamily="66" charset="0"/>
              </a:rPr>
            </a:br>
            <a:r>
              <a:rPr lang="it-IT" sz="2000" dirty="0">
                <a:latin typeface="Comic Sans MS" pitchFamily="66" charset="0"/>
              </a:rPr>
              <a:t>Euro </a:t>
            </a:r>
            <a:r>
              <a:rPr lang="it-IT" sz="2000" dirty="0" smtClean="0">
                <a:latin typeface="Comic Sans MS" pitchFamily="66" charset="0"/>
              </a:rPr>
              <a:t>655.000 Euro assegnati LNF. 29 </a:t>
            </a:r>
            <a:r>
              <a:rPr lang="it-IT" sz="2000" dirty="0">
                <a:latin typeface="Comic Sans MS" pitchFamily="66" charset="0"/>
              </a:rPr>
              <a:t>novembre 2011</a:t>
            </a:r>
            <a:br>
              <a:rPr lang="it-IT" sz="2000" dirty="0">
                <a:latin typeface="Comic Sans MS" pitchFamily="66" charset="0"/>
              </a:rPr>
            </a:br>
            <a:r>
              <a:rPr lang="it-IT" sz="2000" dirty="0">
                <a:latin typeface="Comic Sans MS" pitchFamily="66" charset="0"/>
              </a:rPr>
              <a:t>Euro </a:t>
            </a:r>
            <a:r>
              <a:rPr lang="it-IT" sz="2000" dirty="0" smtClean="0">
                <a:latin typeface="Comic Sans MS" pitchFamily="66" charset="0"/>
              </a:rPr>
              <a:t>800.000</a:t>
            </a:r>
            <a:r>
              <a:rPr lang="it-IT" sz="2000" dirty="0">
                <a:latin typeface="Comic Sans MS" pitchFamily="66" charset="0"/>
              </a:rPr>
              <a:t> </a:t>
            </a:r>
            <a:r>
              <a:rPr lang="it-IT" sz="2000" dirty="0" smtClean="0">
                <a:latin typeface="Comic Sans MS" pitchFamily="66" charset="0"/>
              </a:rPr>
              <a:t>Euro assegnati LNF. 3 </a:t>
            </a:r>
            <a:r>
              <a:rPr lang="it-IT" sz="2000" dirty="0">
                <a:latin typeface="Comic Sans MS" pitchFamily="66" charset="0"/>
              </a:rPr>
              <a:t>ottobre 2012 </a:t>
            </a:r>
            <a:br>
              <a:rPr lang="it-IT" sz="2000" dirty="0">
                <a:latin typeface="Comic Sans MS" pitchFamily="66" charset="0"/>
              </a:rPr>
            </a:br>
            <a:r>
              <a:rPr lang="it-IT" sz="2000" dirty="0">
                <a:latin typeface="Comic Sans MS" pitchFamily="66" charset="0"/>
              </a:rPr>
              <a:t>Euro </a:t>
            </a:r>
            <a:r>
              <a:rPr lang="it-IT" sz="2000" dirty="0" smtClean="0">
                <a:latin typeface="Comic Sans MS" pitchFamily="66" charset="0"/>
              </a:rPr>
              <a:t>750.000 </a:t>
            </a:r>
            <a:r>
              <a:rPr lang="it-IT" sz="2000" dirty="0">
                <a:latin typeface="Comic Sans MS" pitchFamily="66" charset="0"/>
              </a:rPr>
              <a:t>Euro </a:t>
            </a:r>
            <a:r>
              <a:rPr lang="it-IT" sz="2000" dirty="0" smtClean="0">
                <a:latin typeface="Comic Sans MS" pitchFamily="66" charset="0"/>
              </a:rPr>
              <a:t>assegnati LNF.</a:t>
            </a:r>
            <a:r>
              <a:rPr lang="it-IT" sz="2000" dirty="0">
                <a:latin typeface="Comic Sans MS" pitchFamily="66" charset="0"/>
              </a:rPr>
              <a:t> </a:t>
            </a:r>
            <a:r>
              <a:rPr lang="it-IT" sz="2000" dirty="0" smtClean="0">
                <a:latin typeface="Comic Sans MS" pitchFamily="66" charset="0"/>
              </a:rPr>
              <a:t>17 </a:t>
            </a:r>
            <a:r>
              <a:rPr lang="it-IT" sz="2000" dirty="0">
                <a:latin typeface="Comic Sans MS" pitchFamily="66" charset="0"/>
              </a:rPr>
              <a:t>luglio 2013</a:t>
            </a:r>
            <a:br>
              <a:rPr lang="it-IT" sz="2000" dirty="0">
                <a:latin typeface="Comic Sans MS" pitchFamily="66" charset="0"/>
              </a:rPr>
            </a:br>
            <a:r>
              <a:rPr lang="it-IT" sz="2000" dirty="0">
                <a:latin typeface="Comic Sans MS" pitchFamily="66" charset="0"/>
              </a:rPr>
              <a:t>Euro 750.000 Euro </a:t>
            </a:r>
            <a:r>
              <a:rPr lang="it-IT" sz="2000" dirty="0" smtClean="0">
                <a:latin typeface="Comic Sans MS" pitchFamily="66" charset="0"/>
              </a:rPr>
              <a:t>assegnati </a:t>
            </a:r>
            <a:r>
              <a:rPr lang="it-IT" sz="2000" dirty="0">
                <a:latin typeface="Comic Sans MS" pitchFamily="66" charset="0"/>
              </a:rPr>
              <a:t>LNF. </a:t>
            </a:r>
            <a:r>
              <a:rPr lang="it-IT" sz="2000" dirty="0" smtClean="0">
                <a:latin typeface="Comic Sans MS" pitchFamily="66" charset="0"/>
              </a:rPr>
              <a:t>29 </a:t>
            </a:r>
            <a:r>
              <a:rPr lang="it-IT" sz="2000" dirty="0">
                <a:latin typeface="Comic Sans MS" pitchFamily="66" charset="0"/>
              </a:rPr>
              <a:t>dicembre 2014 </a:t>
            </a:r>
            <a:endParaRPr lang="it-IT" sz="2000" dirty="0" smtClean="0">
              <a:latin typeface="Comic Sans MS" pitchFamily="66" charset="0"/>
            </a:endParaRPr>
          </a:p>
          <a:p>
            <a:endParaRPr lang="it-IT" sz="2000" dirty="0">
              <a:latin typeface="Comic Sans MS" pitchFamily="66" charset="0"/>
            </a:endParaRPr>
          </a:p>
          <a:p>
            <a:r>
              <a:rPr lang="it-IT" sz="2000" dirty="0" smtClean="0">
                <a:latin typeface="Comic Sans MS" pitchFamily="66" charset="0"/>
              </a:rPr>
              <a:t>Attualmente impegnati essenzialmente per personale a tempo determinato e missioni</a:t>
            </a:r>
            <a:r>
              <a:rPr lang="it-IT" sz="2000" dirty="0">
                <a:latin typeface="Comic Sans MS" pitchFamily="66" charset="0"/>
              </a:rPr>
              <a:t/>
            </a:r>
            <a:br>
              <a:rPr lang="it-IT" sz="2000" dirty="0">
                <a:latin typeface="Comic Sans MS" pitchFamily="66" charset="0"/>
              </a:rPr>
            </a:br>
            <a:r>
              <a:rPr lang="it-IT" sz="2000" dirty="0">
                <a:latin typeface="Comic Sans MS" pitchFamily="66" charset="0"/>
              </a:rPr>
              <a:t/>
            </a:r>
            <a:br>
              <a:rPr lang="it-IT" sz="2000" dirty="0">
                <a:latin typeface="Comic Sans MS" pitchFamily="66" charset="0"/>
              </a:rPr>
            </a:br>
            <a:endParaRPr lang="en-GB" sz="2000" dirty="0">
              <a:latin typeface="Comic Sans MS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518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latin typeface="Comic Sans MS" pitchFamily="66" charset="0"/>
              </a:rPr>
              <a:t>Budget FOE (personale escluso)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19</a:t>
            </a:fld>
            <a:endParaRPr lang="it-IT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93827"/>
              </p:ext>
            </p:extLst>
          </p:nvPr>
        </p:nvGraphicFramePr>
        <p:xfrm>
          <a:off x="3905250" y="2333625"/>
          <a:ext cx="5155582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3403"/>
                <a:gridCol w="469266"/>
                <a:gridCol w="485119"/>
                <a:gridCol w="963897"/>
                <a:gridCol w="963897"/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 err="1">
                          <a:effectLst/>
                        </a:rPr>
                        <a:t>Descrizione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Sez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EPR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Richiesta assegnazione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Pagato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Fondi Eli 2011 assegnazione 2012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LNF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2012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255.000,00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17.919,49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Fondi Eli 2012 assegnazione 2013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LNF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2013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300.000,00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380.880,19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Fondi Eli 2013 assegnazione 2014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LNF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2014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520.000,00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203.809,03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Fondi Eli 2014 assegnazione 2015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LNF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2015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50.000,00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218.833,69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Totale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1.125.000,00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821.442,40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Impegnato 2015 e residui 2012-2013-2014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97.363,83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Disponibilità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204.082,20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74036"/>
              </p:ext>
            </p:extLst>
          </p:nvPr>
        </p:nvGraphicFramePr>
        <p:xfrm>
          <a:off x="200025" y="1825625"/>
          <a:ext cx="3514725" cy="35178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4725"/>
              </a:tblGrid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err="1">
                          <a:effectLst/>
                        </a:rPr>
                        <a:t>Descrizione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ALTRE IMMOBILIZZAZIONI TECNICHE -COSTRUZIONE APPARATI-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MATERIALE DI CONSUMO ATTIVITA' LABORATORIO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MISSIONI NON SOGGETTE A VINCOLO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MATERIALE DI CONSUMO ATTIVITA' LABORATORIO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LICENZE SOFTWARE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ALTRE   SPESE   PER   SERVIZI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IMPIANTI ATTREZZATURE MACCHINARI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ALTRE IMMOBILIZZAZIONI TECNICHE -COSTRUZIONE APPARATI-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MISSIONI NON SOGGETTE A VINCOLO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SPESE SOGGIORNO OSPITI RICERCATORI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MATERIALE DI CONSUMO ATTIVITA' LABORATORIO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LICENZE SOFTWARE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ALTRE   SPESE   PER   SERVIZI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ORGANIZZAZIONE MANIFESTAZIONI E CONVEGNI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IMPIANTI ATTREZZATURE MACCHINARI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  <a:tr h="2069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 dirty="0">
                          <a:effectLst/>
                        </a:rPr>
                        <a:t>ALTRE IMMOBILIZZAZIONI TECNICHE -COSTRUZIONE APPARATI-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18" marR="8318" marT="831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86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Introduzione e contesto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12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Personale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20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771899" y="2562225"/>
            <a:ext cx="5159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itchFamily="66" charset="0"/>
              </a:rPr>
              <a:t>Anno 2014 : Staff LNF circa 5.5 FTE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smtClean="0">
                <a:latin typeface="Comic Sans MS" pitchFamily="66" charset="0"/>
              </a:rPr>
              <a:t>di permanenti</a:t>
            </a:r>
          </a:p>
          <a:p>
            <a:r>
              <a:rPr lang="it-IT" dirty="0" smtClean="0">
                <a:latin typeface="Comic Sans MS" pitchFamily="66" charset="0"/>
              </a:rPr>
              <a:t> </a:t>
            </a:r>
          </a:p>
          <a:p>
            <a:r>
              <a:rPr lang="it-IT" dirty="0" smtClean="0">
                <a:latin typeface="Comic Sans MS" pitchFamily="66" charset="0"/>
              </a:rPr>
              <a:t>In più ci sono i contratti esterni forniti dal fondo FOE. Non tutti impiegati a tempo pieno di ELI. In tutto 8 FTE/</a:t>
            </a:r>
            <a:r>
              <a:rPr lang="it-IT" dirty="0" err="1" smtClean="0">
                <a:latin typeface="Comic Sans MS" pitchFamily="66" charset="0"/>
              </a:rPr>
              <a:t>year</a:t>
            </a:r>
            <a:endParaRPr lang="it-IT" dirty="0" smtClean="0">
              <a:latin typeface="Comic Sans MS" pitchFamily="66" charset="0"/>
            </a:endParaRPr>
          </a:p>
          <a:p>
            <a:endParaRPr lang="it-IT" dirty="0">
              <a:latin typeface="Comic Sans MS" pitchFamily="66" charset="0"/>
            </a:endParaRPr>
          </a:p>
          <a:p>
            <a:r>
              <a:rPr lang="it-IT" dirty="0" smtClean="0">
                <a:latin typeface="Comic Sans MS" pitchFamily="66" charset="0"/>
              </a:rPr>
              <a:t>3 contratti sono pagati su </a:t>
            </a:r>
            <a:r>
              <a:rPr lang="it-IT" dirty="0" err="1" smtClean="0">
                <a:latin typeface="Comic Sans MS" pitchFamily="66" charset="0"/>
              </a:rPr>
              <a:t>eurogammas</a:t>
            </a:r>
            <a:endParaRPr lang="en-GB" dirty="0">
              <a:latin typeface="Comic Sans MS" pitchFamily="66" charset="0"/>
            </a:endParaRPr>
          </a:p>
        </p:txBody>
      </p:sp>
      <p:graphicFrame>
        <p:nvGraphicFramePr>
          <p:cNvPr id="7" name="Segnaposto contenut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3004630"/>
              </p:ext>
            </p:extLst>
          </p:nvPr>
        </p:nvGraphicFramePr>
        <p:xfrm>
          <a:off x="323850" y="1612999"/>
          <a:ext cx="2124075" cy="3105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4075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Nome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Di </a:t>
                      </a:r>
                      <a:r>
                        <a:rPr lang="en-GB" sz="900" u="none" strike="noStrike" dirty="0" err="1" smtClean="0">
                          <a:effectLst/>
                          <a:latin typeface="Comic Sans MS" pitchFamily="66" charset="0"/>
                        </a:rPr>
                        <a:t>Giovenale</a:t>
                      </a:r>
                      <a:r>
                        <a:rPr lang="en-GB" sz="900" u="none" strike="noStrike" dirty="0" smtClean="0"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lang="en-GB" sz="900" u="none" strike="noStrike" dirty="0" err="1" smtClean="0">
                          <a:effectLst/>
                          <a:latin typeface="Comic Sans MS" pitchFamily="66" charset="0"/>
                        </a:rPr>
                        <a:t>Domenico</a:t>
                      </a:r>
                      <a:r>
                        <a:rPr lang="en-GB" sz="900" u="none" strike="noStrike" dirty="0" smtClean="0">
                          <a:effectLst/>
                          <a:latin typeface="Comic Sans MS" pitchFamily="66" charset="0"/>
                        </a:rPr>
                        <a:t> 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Anelli Federico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Strabioli Serena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Bellaveglia Marco  PART-TIME 70%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Casarin Calenda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Rossi Luis Antonio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Cioeta Fara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Di Pasquale Enrico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Sabbatini Lucia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Chimenti Paolo LNF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Andreotti Marco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Poli Lener Marco LNF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 err="1">
                          <a:effectLst/>
                          <a:latin typeface="Comic Sans MS" pitchFamily="66" charset="0"/>
                        </a:rPr>
                        <a:t>Santinelli</a:t>
                      </a:r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 Elisa LNF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Putino Francesco LNF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 err="1">
                          <a:effectLst/>
                          <a:latin typeface="Comic Sans MS" pitchFamily="66" charset="0"/>
                        </a:rPr>
                        <a:t>D'Uffizi</a:t>
                      </a:r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 Alessandro LNF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Chimenti Paolo LNF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 err="1">
                          <a:effectLst/>
                          <a:latin typeface="Comic Sans MS" pitchFamily="66" charset="0"/>
                        </a:rPr>
                        <a:t>Casarin</a:t>
                      </a:r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lang="en-GB" sz="900" u="none" strike="noStrike" dirty="0" err="1">
                          <a:effectLst/>
                          <a:latin typeface="Comic Sans MS" pitchFamily="66" charset="0"/>
                        </a:rPr>
                        <a:t>Calenda</a:t>
                      </a:r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 LNF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857520"/>
              </p:ext>
            </p:extLst>
          </p:nvPr>
        </p:nvGraphicFramePr>
        <p:xfrm>
          <a:off x="2447925" y="1612999"/>
          <a:ext cx="1054100" cy="121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100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data fine </a:t>
                      </a:r>
                      <a:r>
                        <a:rPr lang="en-GB" sz="900" u="none" strike="noStrike" dirty="0" err="1">
                          <a:effectLst/>
                          <a:latin typeface="Comic Sans MS" pitchFamily="66" charset="0"/>
                        </a:rPr>
                        <a:t>contratto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03/06/2016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01/04/2015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17/08/2016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06/03/2015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01/12/2015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03/03/2016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125063"/>
              </p:ext>
            </p:extLst>
          </p:nvPr>
        </p:nvGraphicFramePr>
        <p:xfrm>
          <a:off x="2447925" y="3032224"/>
          <a:ext cx="1054100" cy="1685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100"/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20/11/2016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30/06/2016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30/06/2016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02/09/2015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01/01/2017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30/06/2015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01/03/2016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31/03/2016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30/06/2016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  <a:latin typeface="Comic Sans MS" pitchFamily="66" charset="0"/>
                        </a:rPr>
                        <a:t>02/09/2017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 smtClean="0">
                          <a:effectLst/>
                          <a:latin typeface="Comic Sans MS" pitchFamily="66" charset="0"/>
                        </a:rPr>
                        <a:t>3 </a:t>
                      </a:r>
                      <a:r>
                        <a:rPr lang="en-GB" sz="900" u="none" strike="noStrike" dirty="0" err="1" smtClean="0">
                          <a:effectLst/>
                          <a:latin typeface="Comic Sans MS" pitchFamily="66" charset="0"/>
                        </a:rPr>
                        <a:t>anni</a:t>
                      </a:r>
                      <a:r>
                        <a:rPr lang="en-GB" sz="900" u="none" strike="noStrike" dirty="0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612517"/>
              </p:ext>
            </p:extLst>
          </p:nvPr>
        </p:nvGraphicFramePr>
        <p:xfrm>
          <a:off x="6461125" y="5114230"/>
          <a:ext cx="1917700" cy="649605"/>
        </p:xfrm>
        <a:graphic>
          <a:graphicData uri="http://schemas.openxmlformats.org/drawingml/2006/table">
            <a:tbl>
              <a:tblPr/>
              <a:tblGrid>
                <a:gridCol w="1917700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Delle </a:t>
                      </a: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Piane </a:t>
                      </a:r>
                      <a:r>
                        <a:rPr lang="it-IT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Andrea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Incremona</a:t>
                      </a:r>
                      <a:r>
                        <a:rPr lang="it-IT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Simona, 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Falone</a:t>
                      </a:r>
                      <a:r>
                        <a:rPr lang="en-GB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Antonio</a:t>
                      </a:r>
                    </a:p>
                    <a:p>
                      <a:pPr algn="ctr" fontAlgn="ctr"/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163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636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323850" y="4796214"/>
            <a:ext cx="3135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Attenzione al building delivery in assenza</a:t>
            </a:r>
          </a:p>
          <a:p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Di prolungamento del fondo FOE!!!</a:t>
            </a:r>
            <a:endParaRPr lang="en-GB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1025" y="-1587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Personale FOE</a:t>
            </a:r>
            <a:endParaRPr lang="en-GB" sz="3200" dirty="0">
              <a:latin typeface="Comic Sans MS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21</a:t>
            </a:fld>
            <a:endParaRPr lang="it-IT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09800"/>
              </p:ext>
            </p:extLst>
          </p:nvPr>
        </p:nvGraphicFramePr>
        <p:xfrm>
          <a:off x="1777999" y="2270125"/>
          <a:ext cx="5626101" cy="3078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1144"/>
                <a:gridCol w="859676"/>
                <a:gridCol w="859676"/>
                <a:gridCol w="1165338"/>
                <a:gridCol w="1060267"/>
              </a:tblGrid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Comic Sans MS" pitchFamily="66" charset="0"/>
                        </a:rPr>
                        <a:t>Totale</a:t>
                      </a:r>
                      <a:r>
                        <a:rPr lang="en-GB" sz="1200" u="none" strike="noStrike" dirty="0"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omic Sans MS" pitchFamily="66" charset="0"/>
                        </a:rPr>
                        <a:t>assegnato</a:t>
                      </a:r>
                      <a:r>
                        <a:rPr lang="en-GB" sz="1200" u="none" strike="noStrike" dirty="0">
                          <a:effectLst/>
                          <a:latin typeface="Comic Sans MS" pitchFamily="66" charset="0"/>
                        </a:rPr>
                        <a:t> LNF 2011/2012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Totale speso LNF 2012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Differenza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</a:tr>
              <a:tr h="1524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400.000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40.487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359.513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Totale assegnato LNF 2012/2013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Totale speso LNF 2013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500.000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213.472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286.528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Totale assegnato LNF 2013/2014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Totale speso LNF 2014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230.000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358.259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-128.259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Totale assegnato LNF 2014/2015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  <a:latin typeface="Comic Sans MS" pitchFamily="66" charset="0"/>
                        </a:rPr>
                        <a:t>Totale speso LNF dal 2015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450.000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1.160.281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-710.281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Totale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Comic Sans MS" pitchFamily="66" charset="0"/>
                        </a:rPr>
                        <a:t>-192.498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16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100" dirty="0" smtClean="0">
                <a:latin typeface="Comic Sans MS" pitchFamily="66" charset="0"/>
              </a:rPr>
              <a:t>Previsionale </a:t>
            </a:r>
            <a:r>
              <a:rPr lang="it-IT" sz="3100" dirty="0" err="1" smtClean="0">
                <a:latin typeface="Comic Sans MS" pitchFamily="66" charset="0"/>
              </a:rPr>
              <a:t>manpower</a:t>
            </a:r>
            <a:r>
              <a:rPr lang="it-IT" sz="2000" dirty="0" smtClean="0">
                <a:latin typeface="Comic Sans MS" pitchFamily="66" charset="0"/>
              </a:rPr>
              <a:t/>
            </a:r>
            <a:br>
              <a:rPr lang="it-IT" sz="2000" dirty="0" smtClean="0">
                <a:latin typeface="Comic Sans MS" pitchFamily="66" charset="0"/>
              </a:rPr>
            </a:br>
            <a:r>
              <a:rPr lang="it-IT" sz="2000" dirty="0" smtClean="0">
                <a:latin typeface="Comic Sans MS" pitchFamily="66" charset="0"/>
              </a:rPr>
              <a:t>Già fornito e discusso con direzione divisione acceleratori.</a:t>
            </a:r>
            <a:r>
              <a:rPr lang="it-IT" sz="2000" dirty="0">
                <a:latin typeface="Comic Sans MS" pitchFamily="66" charset="0"/>
              </a:rPr>
              <a:t/>
            </a:r>
            <a:br>
              <a:rPr lang="it-IT" sz="2000" dirty="0">
                <a:latin typeface="Comic Sans MS" pitchFamily="66" charset="0"/>
              </a:rPr>
            </a:br>
            <a:r>
              <a:rPr lang="it-IT" sz="2000" dirty="0" smtClean="0">
                <a:latin typeface="Comic Sans MS" pitchFamily="66" charset="0"/>
              </a:rPr>
              <a:t>C'è </a:t>
            </a:r>
            <a:r>
              <a:rPr lang="it-IT" sz="2000" dirty="0">
                <a:latin typeface="Comic Sans MS" pitchFamily="66" charset="0"/>
              </a:rPr>
              <a:t>l'impegno del Direttore e del Laboratorio, ma i dettagli dell'impiego</a:t>
            </a:r>
            <a:br>
              <a:rPr lang="it-IT" sz="2000" dirty="0">
                <a:latin typeface="Comic Sans MS" pitchFamily="66" charset="0"/>
              </a:rPr>
            </a:br>
            <a:r>
              <a:rPr lang="it-IT" sz="2000" dirty="0">
                <a:latin typeface="Comic Sans MS" pitchFamily="66" charset="0"/>
              </a:rPr>
              <a:t>del personale vanno ancora </a:t>
            </a:r>
            <a:r>
              <a:rPr lang="it-IT" sz="2000" dirty="0" smtClean="0">
                <a:latin typeface="Comic Sans MS" pitchFamily="66" charset="0"/>
              </a:rPr>
              <a:t>definiti.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4325" y="1741487"/>
            <a:ext cx="8229600" cy="4030663"/>
          </a:xfrm>
        </p:spPr>
        <p:txBody>
          <a:bodyPr>
            <a:normAutofit fontScale="92500" lnSpcReduction="20000"/>
          </a:bodyPr>
          <a:lstStyle/>
          <a:p>
            <a:r>
              <a:rPr lang="it-IT" sz="2000" dirty="0" smtClean="0">
                <a:latin typeface="Comic Sans MS" pitchFamily="66" charset="0"/>
              </a:rPr>
              <a:t>Lista fornita con numero di settimane necessario, profilo e nome identificato</a:t>
            </a:r>
          </a:p>
          <a:p>
            <a:r>
              <a:rPr lang="it-IT" sz="2000" dirty="0" smtClean="0">
                <a:latin typeface="Comic Sans MS" pitchFamily="66" charset="0"/>
              </a:rPr>
              <a:t>Stime fatte per eccesso</a:t>
            </a:r>
          </a:p>
          <a:p>
            <a:r>
              <a:rPr lang="it-IT" sz="2000" dirty="0" smtClean="0">
                <a:latin typeface="Comic Sans MS" pitchFamily="66" charset="0"/>
              </a:rPr>
              <a:t>Su tutti i </a:t>
            </a:r>
            <a:r>
              <a:rPr lang="it-IT" sz="2000" dirty="0" err="1" smtClean="0">
                <a:latin typeface="Comic Sans MS" pitchFamily="66" charset="0"/>
              </a:rPr>
              <a:t>Wp</a:t>
            </a:r>
            <a:r>
              <a:rPr lang="it-IT" sz="2000" dirty="0" smtClean="0">
                <a:latin typeface="Comic Sans MS" pitchFamily="66" charset="0"/>
              </a:rPr>
              <a:t> si stima circa 1600 settimane uomo ovvero 40 FTE distribuiti su 3-4 anni. Stima di staff LNF circa 40%.</a:t>
            </a:r>
          </a:p>
          <a:p>
            <a:r>
              <a:rPr lang="it-IT" sz="2000" dirty="0" smtClean="0">
                <a:latin typeface="Comic Sans MS" pitchFamily="66" charset="0"/>
              </a:rPr>
              <a:t>La componente principale (circa 65%) viene dal </a:t>
            </a:r>
            <a:r>
              <a:rPr lang="it-IT" sz="2000" dirty="0" err="1" smtClean="0">
                <a:latin typeface="Comic Sans MS" pitchFamily="66" charset="0"/>
              </a:rPr>
              <a:t>commissioning</a:t>
            </a:r>
            <a:r>
              <a:rPr lang="it-IT" sz="2000" dirty="0" smtClean="0">
                <a:latin typeface="Comic Sans MS" pitchFamily="66" charset="0"/>
              </a:rPr>
              <a:t> e dalla necessita di garantire il funzionamento in situ. Necessari per circa 2 anni dalla fine dell’istallazione.</a:t>
            </a:r>
          </a:p>
          <a:p>
            <a:r>
              <a:rPr lang="it-IT" sz="2000" dirty="0">
                <a:latin typeface="Comic Sans MS" pitchFamily="66" charset="0"/>
              </a:rPr>
              <a:t>35% necessari nel primo anno e mezzo dalla consegna del building (autunno 2016?...</a:t>
            </a:r>
            <a:r>
              <a:rPr lang="it-IT" sz="2000" dirty="0" err="1">
                <a:latin typeface="Comic Sans MS" pitchFamily="66" charset="0"/>
              </a:rPr>
              <a:t>educated</a:t>
            </a:r>
            <a:r>
              <a:rPr lang="it-IT" sz="2000" dirty="0">
                <a:latin typeface="Comic Sans MS" pitchFamily="66" charset="0"/>
              </a:rPr>
              <a:t> </a:t>
            </a:r>
            <a:r>
              <a:rPr lang="it-IT" sz="2000" dirty="0" err="1">
                <a:latin typeface="Comic Sans MS" pitchFamily="66" charset="0"/>
              </a:rPr>
              <a:t>guess</a:t>
            </a:r>
            <a:r>
              <a:rPr lang="it-IT" sz="2000" dirty="0" smtClean="0">
                <a:latin typeface="Comic Sans MS" pitchFamily="66" charset="0"/>
              </a:rPr>
              <a:t>..).</a:t>
            </a:r>
          </a:p>
          <a:p>
            <a:r>
              <a:rPr lang="it-IT" sz="2000" dirty="0" smtClean="0">
                <a:latin typeface="Comic Sans MS" pitchFamily="66" charset="0"/>
              </a:rPr>
              <a:t>Per adesso il planning è incrociato tra istallazione fase 4 e </a:t>
            </a:r>
            <a:r>
              <a:rPr lang="it-IT" sz="2000" dirty="0" err="1" smtClean="0">
                <a:latin typeface="Comic Sans MS" pitchFamily="66" charset="0"/>
              </a:rPr>
              <a:t>commissioning</a:t>
            </a:r>
            <a:r>
              <a:rPr lang="it-IT" sz="2000" dirty="0" smtClean="0">
                <a:latin typeface="Comic Sans MS" pitchFamily="66" charset="0"/>
              </a:rPr>
              <a:t> fase 3. Pero se il building è in ritardo supplementare possiamo decidere di passare a un’istallazione completa per poi fare tutta una fase di </a:t>
            </a:r>
            <a:r>
              <a:rPr lang="it-IT" sz="2000" dirty="0" err="1" smtClean="0">
                <a:latin typeface="Comic Sans MS" pitchFamily="66" charset="0"/>
              </a:rPr>
              <a:t>commissioning</a:t>
            </a:r>
            <a:r>
              <a:rPr lang="it-IT" sz="2000" dirty="0" smtClean="0">
                <a:latin typeface="Comic Sans MS" pitchFamily="66" charset="0"/>
              </a:rPr>
              <a:t>. Impossibile quindi poter essere precisi sulle schedule.</a:t>
            </a:r>
            <a:endParaRPr lang="it-IT" sz="2000" dirty="0">
              <a:latin typeface="Comic Sans MS" pitchFamily="66" charset="0"/>
            </a:endParaRPr>
          </a:p>
          <a:p>
            <a:endParaRPr lang="en-GB" sz="2000" dirty="0">
              <a:latin typeface="Comic Sans MS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384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Riassumendo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>
                <a:latin typeface="Comic Sans MS" pitchFamily="66" charset="0"/>
              </a:rPr>
              <a:t>Progetto estremamente </a:t>
            </a:r>
            <a:r>
              <a:rPr lang="it-IT" dirty="0" err="1" smtClean="0">
                <a:latin typeface="Comic Sans MS" pitchFamily="66" charset="0"/>
              </a:rPr>
              <a:t>challenging</a:t>
            </a:r>
            <a:r>
              <a:rPr lang="it-IT" dirty="0" smtClean="0">
                <a:latin typeface="Comic Sans MS" pitchFamily="66" charset="0"/>
              </a:rPr>
              <a:t> e di grande visibilità</a:t>
            </a:r>
          </a:p>
          <a:p>
            <a:r>
              <a:rPr lang="it-IT" dirty="0" smtClean="0">
                <a:latin typeface="Comic Sans MS" pitchFamily="66" charset="0"/>
              </a:rPr>
              <a:t>INFN e soprattutto LNF implicato profondamente con un grosso impatto sulle risorse interne</a:t>
            </a:r>
          </a:p>
          <a:p>
            <a:r>
              <a:rPr lang="it-IT" dirty="0" smtClean="0">
                <a:latin typeface="Comic Sans MS" pitchFamily="66" charset="0"/>
              </a:rPr>
              <a:t>Status molto buono. Rischio data del building</a:t>
            </a:r>
          </a:p>
          <a:p>
            <a:r>
              <a:rPr lang="it-IT" dirty="0" smtClean="0">
                <a:latin typeface="Comic Sans MS" pitchFamily="66" charset="0"/>
              </a:rPr>
              <a:t>Finanziamenti all’altezza soprattutto se si eviterà di pagare le penali</a:t>
            </a:r>
          </a:p>
          <a:p>
            <a:r>
              <a:rPr lang="it-IT" dirty="0" smtClean="0">
                <a:latin typeface="Comic Sans MS" pitchFamily="66" charset="0"/>
              </a:rPr>
              <a:t>Manpower ok per adesso. Attesa una forte derivate in concomitanza con l’integrazione e il </a:t>
            </a:r>
            <a:r>
              <a:rPr lang="it-IT" dirty="0" err="1" smtClean="0">
                <a:latin typeface="Comic Sans MS" pitchFamily="66" charset="0"/>
              </a:rPr>
              <a:t>commissioning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latin typeface="Comic Sans MS" pitchFamily="66" charset="0"/>
              </a:rPr>
              <a:t>Alessandro Variola. ELI NP GBS</a:t>
            </a:r>
            <a:endParaRPr lang="it-IT">
              <a:latin typeface="Comic Sans MS" pitchFamily="66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>
                <a:latin typeface="Comic Sans MS" pitchFamily="66" charset="0"/>
              </a:rPr>
              <a:t>23</a:t>
            </a:fld>
            <a:endParaRPr lang="it-IT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7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Ringrazio tutti i colleghi che mi hanno fornito il materiale per queste </a:t>
            </a:r>
            <a:r>
              <a:rPr lang="it-IT" dirty="0" err="1" smtClean="0">
                <a:latin typeface="Comic Sans MS" pitchFamily="66" charset="0"/>
              </a:rPr>
              <a:t>slides</a:t>
            </a:r>
            <a:r>
              <a:rPr lang="it-IT" dirty="0" smtClean="0">
                <a:latin typeface="Comic Sans MS" pitchFamily="66" charset="0"/>
              </a:rPr>
              <a:t>. Un grazie particolare a Sabrina Argentati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864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latin typeface="Comic Sans MS" pitchFamily="66" charset="0"/>
              </a:rPr>
              <a:t>Spares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Slides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041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16414"/>
            <a:ext cx="8229600" cy="7603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GBS – Beam Specifications</a:t>
            </a:r>
            <a:endParaRPr lang="en-US" sz="3200" dirty="0">
              <a:latin typeface="Comic Sans MS" pitchFamily="66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068961"/>
              </p:ext>
            </p:extLst>
          </p:nvPr>
        </p:nvGraphicFramePr>
        <p:xfrm>
          <a:off x="1330325" y="776791"/>
          <a:ext cx="6146802" cy="54120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75202"/>
                <a:gridCol w="1371600"/>
              </a:tblGrid>
              <a:tr h="25276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Energy [MeV]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0.2 – 19.5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Spectral Density [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ph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s∙eV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]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0.8 – 4∙10</a:t>
                      </a:r>
                      <a:r>
                        <a:rPr lang="en-US" sz="1400" baseline="300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4</a:t>
                      </a:r>
                      <a:endParaRPr lang="en-US" sz="1400" baseline="300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Bandwidth 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rms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 [%]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≤ 0.5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# photons/pulse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within FWHM 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bdw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.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≤ 2.6∙10</a:t>
                      </a:r>
                      <a:r>
                        <a:rPr lang="en-US" sz="1400" baseline="300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5</a:t>
                      </a:r>
                      <a:endParaRPr lang="en-US" sz="1400" baseline="300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7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# photons/s within FWHM 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bdw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.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≤ 8.3∙10</a:t>
                      </a:r>
                      <a:r>
                        <a:rPr lang="en-US" sz="1400" baseline="300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8</a:t>
                      </a: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Source 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rms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 size [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Symbol" charset="2"/>
                        </a:rPr>
                        <a:t>m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m]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10 – 30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Source 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rms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 divergence [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Symbol" charset="2"/>
                        </a:rPr>
                        <a:t>m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rad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]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25 – 200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Peak brilliance [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N</a:t>
                      </a:r>
                      <a:r>
                        <a:rPr lang="en-US" sz="1400" baseline="-2500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ph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/s∙mm</a:t>
                      </a:r>
                      <a:r>
                        <a:rPr lang="en-US" sz="1400" baseline="300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∙mrad</a:t>
                      </a:r>
                      <a:r>
                        <a:rPr lang="en-US" sz="1400" baseline="300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∙0.1%]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20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 – 10</a:t>
                      </a:r>
                      <a:r>
                        <a:rPr lang="en-US" sz="1400" baseline="300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23</a:t>
                      </a:r>
                      <a:endParaRPr lang="en-US" sz="1400" baseline="300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Radiation pulse length 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rms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 [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ps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]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0.7 – 1.5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Linear polarization [%]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&gt; 99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2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Macro</a:t>
                      </a:r>
                      <a:r>
                        <a:rPr lang="en-US" sz="1400" baseline="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 repetition rate [Hz]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100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# pulses per 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macropulse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32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Pulse–to–pulse separation [ns]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16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Polarization axis wiggling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 [</a:t>
                      </a:r>
                      <a:r>
                        <a:rPr lang="en-US" sz="14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deg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]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&lt; 1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Synchronization to an external clock [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ps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]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≤ 0.5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Source position transverse jitter [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Symbol" charset="2"/>
                        </a:rPr>
                        <a:t>m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m]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&lt; 5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Energy jitter pulse–to–pulse [%]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9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&lt; 0.2</a:t>
                      </a:r>
                      <a:endParaRPr lang="en-US" sz="1400" dirty="0">
                        <a:solidFill>
                          <a:srgbClr val="00009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 pitchFamily="66" charset="0"/>
                        <a:cs typeface="Helvetica"/>
                      </a:endParaRP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# photons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jitter pulse–to–pulse [%]</a:t>
                      </a: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 pitchFamily="66" charset="0"/>
                          <a:cs typeface="Helvetica"/>
                        </a:rPr>
                        <a:t>≤ 3</a:t>
                      </a:r>
                    </a:p>
                  </a:txBody>
                  <a:tcPr marL="180000" marR="180000" marT="43200" marB="4320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066" y="257048"/>
            <a:ext cx="1080000" cy="657711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6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27</a:t>
            </a:fld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79491"/>
              </p:ext>
            </p:extLst>
          </p:nvPr>
        </p:nvGraphicFramePr>
        <p:xfrm>
          <a:off x="3471863" y="1397000"/>
          <a:ext cx="21986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6" name="Acrobat Document" r:id="rId3" imgW="20688480" imgH="38252520" progId="AcroExch.Document.11">
                  <p:embed/>
                </p:oleObj>
              </mc:Choice>
              <mc:Fallback>
                <p:oleObj name="Acrobat Document" r:id="rId3" imgW="20688480" imgH="382525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1863" y="1397000"/>
                        <a:ext cx="21986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838200" y="390525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itchFamily="66" charset="0"/>
              </a:rPr>
              <a:t>General </a:t>
            </a:r>
            <a:r>
              <a:rPr lang="it-IT" dirty="0" err="1" smtClean="0">
                <a:latin typeface="Comic Sans MS" pitchFamily="66" charset="0"/>
              </a:rPr>
              <a:t>integration</a:t>
            </a:r>
            <a:r>
              <a:rPr lang="it-IT" dirty="0" smtClean="0">
                <a:latin typeface="Comic Sans MS" pitchFamily="66" charset="0"/>
              </a:rPr>
              <a:t> planning</a:t>
            </a:r>
            <a:endParaRPr lang="en-GB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14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160579"/>
              </p:ext>
            </p:extLst>
          </p:nvPr>
        </p:nvGraphicFramePr>
        <p:xfrm>
          <a:off x="24656" y="116632"/>
          <a:ext cx="9036495" cy="6650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59"/>
                <a:gridCol w="2001708"/>
                <a:gridCol w="1570032"/>
                <a:gridCol w="1758118"/>
                <a:gridCol w="1877778"/>
              </a:tblGrid>
              <a:tr h="11380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Module 1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RF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RF gun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LEL-RF-GCAV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RF gun S Band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effectLst/>
                        </a:rPr>
                        <a:t>RF network</a:t>
                      </a:r>
                      <a:endParaRPr lang="en-GB" sz="800" b="0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Ferrite Circulator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Variable Attenuator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2p Phase shifter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Waveguides S-Band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da stabilire quali e quante 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T pumping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4 RF Windows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4 Loads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Directional couplers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961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Pumps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SF6 inlet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Magnets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Solenoid 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LEL-MAG-SOL01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RF gun solenoid - Two coils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Corrector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LEL-MAG-HCOR01, LEL-MAG-VCOR01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steerer H and V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Vacuum units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IONP01 - 25l/s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 4 ion pumps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IONP02 - 75l/s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IONP03 - 75l/s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IONP04 - 75l/s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13803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GAUG01-CC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5 vacuum gauges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GAUG02-CC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GAUG03-TC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GAUG04-CC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GAUG05-TC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LEL-VAC-VALVM01-PP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4 vacuum valves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LEL-VAC-VALVP01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LEL-VAC-VALVM02-PP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LEL-VAC-VALVP02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Rest gas analyzer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LEL-VAC-RGA-01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RGA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Beam Diagnostics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Screen chamber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LEL-DIA-SCN01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screen chambers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Screen chamber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LEL-DIA-SCN02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Screen motors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LEL-DIA-SCN01-MOT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Screen motors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LEL-DIA-SCN02-MOT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BPM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LEL-DIA-BPM01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beam position monitor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BPM Libera channel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INFN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FCT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LEL-DIA-FCT01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current monitor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Supports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Mechanical supports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Girder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Mechanical supports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All pedestals and elements supports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Supplies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6 Pumps power supplies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for 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Ricci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Solenoid power supply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Ricci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Steerers power supplies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Ricci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1 RF source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MSB1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Modulator and S band Klystron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Scandinova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2449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Photocathode laser - 1 pulse UV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PCLAS - 1 pulse generation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storage  to be discussed the 30/06 with INFN and ACP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Vacuum chambers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  <a:tr h="10570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Racks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Ricci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AVAILABLE IN ASSEMBLY AREA (BUIL. 07)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21" marR="3621" marT="3621" marB="0" anchor="b"/>
                </a:tc>
              </a:tr>
            </a:tbl>
          </a:graphicData>
        </a:graphic>
      </p:graphicFrame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653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476288"/>
              </p:ext>
            </p:extLst>
          </p:nvPr>
        </p:nvGraphicFramePr>
        <p:xfrm>
          <a:off x="251520" y="548680"/>
          <a:ext cx="8229600" cy="5379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5555"/>
                <a:gridCol w="1822970"/>
                <a:gridCol w="2295215"/>
                <a:gridCol w="1152686"/>
                <a:gridCol w="1293174"/>
              </a:tblGrid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RF</a:t>
                      </a:r>
                      <a:endParaRPr lang="en-GB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Accelerating structure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LEL-RF-ACC01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1 accelerating structure S Band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RF network</a:t>
                      </a:r>
                      <a:endParaRPr lang="en-GB" sz="9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RF network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RF window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RI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RF network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 Loads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Section termination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RI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RF network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Pump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RI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RF network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4 Directional couplers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RI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RF network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Waveguides S band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da stabilire quali e quante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RI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RF network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T pumping S-band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RI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Magnets</a:t>
                      </a:r>
                      <a:endParaRPr lang="en-GB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Corrector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LEL-MAG-VCOR02, LEL-MAG-HCOR02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steerer H and V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Corrector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LEL-MAG-VCOR03, LEL-MAG-HCOR03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steerer H and V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Solenoid B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LEL-MAG-SOL02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structure solenoid 4x3 coils in series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Vacuum units</a:t>
                      </a:r>
                      <a:endParaRPr lang="en-GB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Ion Pump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LEL-VAC IONP05 - 75l/s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pump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Waveguide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AVAILABLE IN ASSEMBLY AREA (BUIL. 07)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Supports</a:t>
                      </a:r>
                      <a:endParaRPr lang="en-GB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Mechanical supports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Girder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Mechanical supports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All pedestals and elements supports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Supplies</a:t>
                      </a:r>
                      <a:endParaRPr lang="en-GB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4 Pumps power supplies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3 for RF network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AVAILABLE IN ASSEMBLY AREA (BUIL. 07)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4 Steerers power supplies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AVAILABLE IN ASSEMBLY AREA (BUIL. 07)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Solenoid power supply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AVAILABLE IN ASSEMBLY AREA (BUIL. 07)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RF source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MSB2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Modulator and S band Klystron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AVAILABLE IN SCN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Vacuum chambers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Racks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AVAILABLE IN ASSEMBLY AREA (BUIL. 07)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</a:tbl>
          </a:graphicData>
        </a:graphic>
      </p:graphicFrame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578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0" y="228600"/>
            <a:ext cx="7610475" cy="8969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i="1" dirty="0">
                <a:solidFill>
                  <a:srgbClr val="000090"/>
                </a:solidFill>
                <a:latin typeface="Comic Sans MS" pitchFamily="66" charset="0"/>
                <a:ea typeface="ＭＳ Ｐゴシック" charset="0"/>
                <a:cs typeface="Times New Roman" charset="0"/>
              </a:rPr>
              <a:t>ELI-NP </a:t>
            </a:r>
            <a:r>
              <a:rPr lang="it-IT" sz="2400" b="1" i="1" dirty="0" smtClean="0">
                <a:solidFill>
                  <a:srgbClr val="000090"/>
                </a:solidFill>
                <a:latin typeface="Comic Sans MS" pitchFamily="66" charset="0"/>
                <a:ea typeface="ＭＳ Ｐゴシック" charset="0"/>
                <a:cs typeface="Times New Roman" charset="0"/>
              </a:rPr>
              <a:t>GBS</a:t>
            </a:r>
            <a:r>
              <a:rPr lang="en-US" sz="2400" b="1" i="1" dirty="0" smtClean="0">
                <a:solidFill>
                  <a:srgbClr val="000090"/>
                </a:solidFill>
                <a:latin typeface="Comic Sans MS" pitchFamily="66" charset="0"/>
                <a:ea typeface="ＭＳ Ｐゴシック" charset="0"/>
                <a:cs typeface="Times New Roman" charset="0"/>
              </a:rPr>
              <a:t>:</a:t>
            </a:r>
            <a:r>
              <a:rPr lang="en-US" sz="2400" b="1" i="1" dirty="0" err="1" smtClean="0">
                <a:solidFill>
                  <a:srgbClr val="000090"/>
                </a:solidFill>
                <a:latin typeface="Comic Sans MS" pitchFamily="66" charset="0"/>
                <a:ea typeface="ＭＳ Ｐゴシック" charset="0"/>
                <a:cs typeface="Times New Roman" charset="0"/>
              </a:rPr>
              <a:t>Progetto</a:t>
            </a:r>
            <a:r>
              <a:rPr lang="en-US" sz="2400" b="1" i="1" dirty="0" smtClean="0">
                <a:solidFill>
                  <a:srgbClr val="000090"/>
                </a:solidFill>
                <a:latin typeface="Comic Sans MS" pitchFamily="66" charset="0"/>
                <a:ea typeface="ＭＳ Ｐゴシック" charset="0"/>
                <a:cs typeface="Times New Roman" charset="0"/>
              </a:rPr>
              <a:t> </a:t>
            </a:r>
            <a:r>
              <a:rPr lang="en-US" sz="2400" b="1" i="1" dirty="0" err="1" smtClean="0">
                <a:solidFill>
                  <a:srgbClr val="000090"/>
                </a:solidFill>
                <a:latin typeface="Comic Sans MS" pitchFamily="66" charset="0"/>
                <a:ea typeface="ＭＳ Ｐゴシック" charset="0"/>
                <a:cs typeface="Times New Roman" charset="0"/>
              </a:rPr>
              <a:t>estremamente</a:t>
            </a:r>
            <a:r>
              <a:rPr lang="en-US" sz="2400" b="1" i="1" dirty="0" smtClean="0">
                <a:solidFill>
                  <a:srgbClr val="000090"/>
                </a:solidFill>
                <a:latin typeface="Comic Sans MS" pitchFamily="66" charset="0"/>
                <a:ea typeface="ＭＳ Ｐゴシック" charset="0"/>
                <a:cs typeface="Times New Roman" charset="0"/>
              </a:rPr>
              <a:t> </a:t>
            </a:r>
            <a:r>
              <a:rPr lang="en-US" sz="2400" b="1" i="1" dirty="0" err="1" smtClean="0">
                <a:solidFill>
                  <a:srgbClr val="000090"/>
                </a:solidFill>
                <a:latin typeface="Comic Sans MS" pitchFamily="66" charset="0"/>
                <a:ea typeface="ＭＳ Ｐゴシック" charset="0"/>
                <a:cs typeface="Times New Roman" charset="0"/>
              </a:rPr>
              <a:t>ambizioso</a:t>
            </a:r>
            <a:endParaRPr lang="en-US" sz="2400" b="1" i="1" dirty="0">
              <a:solidFill>
                <a:srgbClr val="000090"/>
              </a:solidFill>
              <a:latin typeface="Comic Sans MS" pitchFamily="66" charset="0"/>
              <a:ea typeface="ＭＳ Ｐゴシック" charset="0"/>
              <a:cs typeface="Times New Roman" charset="0"/>
            </a:endParaRP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739434"/>
              </p:ext>
            </p:extLst>
          </p:nvPr>
        </p:nvGraphicFramePr>
        <p:xfrm>
          <a:off x="3175" y="23813"/>
          <a:ext cx="1760538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7" name="Acrobat Document" r:id="rId4" imgW="10706100" imgH="7556500" progId="">
                  <p:embed/>
                </p:oleObj>
              </mc:Choice>
              <mc:Fallback>
                <p:oleObj name="Acrobat Document" r:id="rId4" imgW="10706100" imgH="755650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" y="23813"/>
                        <a:ext cx="1760538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1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4313"/>
            <a:ext cx="5256213" cy="3255962"/>
          </a:xfrm>
        </p:spPr>
      </p:pic>
      <p:pic>
        <p:nvPicPr>
          <p:cNvPr id="27652" name="Picture 2" descr="rain_ban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4" y="2903538"/>
            <a:ext cx="4200525" cy="290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7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86770"/>
              </p:ext>
            </p:extLst>
          </p:nvPr>
        </p:nvGraphicFramePr>
        <p:xfrm>
          <a:off x="251520" y="116632"/>
          <a:ext cx="7419553" cy="6698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224"/>
                <a:gridCol w="1755840"/>
                <a:gridCol w="2210696"/>
                <a:gridCol w="1110239"/>
                <a:gridCol w="1245554"/>
              </a:tblGrid>
              <a:tr h="12232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RF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Accelerating structure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LEL-RF-ACC02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1 accelerating structure S Band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RF window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19571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55 l/s (ho chiesto a RI un diagramma del vuoto aggiornato per vedere quante ce ne sono realmente nella linea)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Loads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Section termination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4 Directional couplers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Waveguides S-band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da stabilire quali e quante 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T pumping S-band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Magnets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Corrector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LEL-MAG-HCOR04 LEL-MAG-VCOR04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steerers H and V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Corrector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LEL-MAG-HCOR05, LEL-MAG-VCOR05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Vacuum units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GAUG06-CC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gauges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GAUG07-TC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LEL-VAC-VALVM03-PP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IONP06 - 75l/s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 3 ion pumps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IONP07 - 75l/s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IONP08 - 75l/s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GAUG08-CC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vacuum gauges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GAUG09-CC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Vacuum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LEL-VAC-VALVP03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vacuum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14291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Diagnostics</a:t>
                      </a: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Screen chamber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LEL-DIA-SCN03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screen chamber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Screen motors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LEL-DIA-SCN03-MOT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beam position monitor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BPM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LEL-DIA-BPM02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BPM Libera channel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INFN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Supports</a:t>
                      </a: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Mechanical supports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Girder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Mechanical supports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All pedestals and elements supports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Supplies</a:t>
                      </a:r>
                    </a:p>
                  </a:txBody>
                  <a:tcPr marL="4893" marR="4893" marT="48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4 Steerers power supplies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Ricci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6 Pumps power supplies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3 for RF network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Ricci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AVAILABLE IN ASSEMBLY AREA (BUIL. 07)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RF source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MSB3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Modulator and S band Klystron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Scandinova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Vacuum chambers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  <a:tr h="978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Racks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Ricci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AVAILABLE IN ASSEMBLY AREA (BUIL. 07)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93" marR="4893" marT="4893" marB="0" anchor="b"/>
                </a:tc>
              </a:tr>
            </a:tbl>
          </a:graphicData>
        </a:graphic>
      </p:graphicFrame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10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294527"/>
              </p:ext>
            </p:extLst>
          </p:nvPr>
        </p:nvGraphicFramePr>
        <p:xfrm>
          <a:off x="323528" y="836712"/>
          <a:ext cx="8229600" cy="5378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5555"/>
                <a:gridCol w="1822970"/>
                <a:gridCol w="2295215"/>
                <a:gridCol w="1152686"/>
                <a:gridCol w="1293174"/>
              </a:tblGrid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Module 4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61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9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RF</a:t>
                      </a: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LEL-RF-ACC03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1 x Accelerating structure C-Band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LEL-RF-TDC01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1 x RF TDC S-Band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800" u="none" strike="noStrike" dirty="0">
                          <a:effectLst/>
                        </a:rPr>
                        <a:t>RF network</a:t>
                      </a:r>
                      <a:endParaRPr lang="en-GB" sz="90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S-band waveguide Tee with blanking flange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x Tee &amp; blanking flange supplying RF deflector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C-band waveguide Tee with blanking flange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x Tee &amp; blanking flange accelerating structure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C-band waveguide directional coupler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x C-band waveguide directional coupler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C-band waveguide Elbow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x C-band waveguide elbows fitted to the C-band accelerating structure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RF loads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x RF loads fitted to the C-band accelerating structure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Magnets</a:t>
                      </a: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Corrector type 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LEL-MAG-HCOR06, LEL-MAG-VCOR06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corrector magnet with horizontal &amp; vertical coils, Type 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Corrector type 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LEL-MAG-HCOR07, LEL-MAG-VCOR07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corrector magnet with horizontal &amp; vertical coils, Type 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Quadrupole type 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LEL-MAG-QUAD01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Quadrupole type 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Quadrupole type 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LEL-MAG-QUAD02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Quadrupole type 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Quadrupole type 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LEL-MAG-QUAD03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Quadrupole type 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Dipole type 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LEL-MAG-DIP01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Dipole type 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9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Vacuum units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Agilent 75 L/s Starcell 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IONP09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 4 x ion pumps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Agilent 75 L/s Starcell 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IONP10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Agilent 75 L/s Starcell 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IONP11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Agilent 75 L/s Starcell Ion Pump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IONP20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Agilent Pirani TC-536 vacuum gauge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GAUG10-CC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2 x Cold cathode vacuum gauges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Agilent Pirani TC-536 vacuum gauge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GAUG11-TC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x Thermal Conductivity 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Agilent Inverted Magnetron 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 GAUG12-CC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VAT series 54.1, DN40, manual, Pump Down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LEL-VAC-VALVM04-PP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vacuum valve for connection to mobile pumping cart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4 way cross DN40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x Four way cross for gauges and pumping valve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Tee DN40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x Tee for vacuum gauge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Dipole A vacuum chamber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271-10278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Quadrupole vacuum chamber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u="none" strike="noStrike">
                          <a:effectLst/>
                        </a:rPr>
                        <a:t>271-10651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1 x chamber through 3 magnets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Module 4 STFC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 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</a:tbl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393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075028"/>
              </p:ext>
            </p:extLst>
          </p:nvPr>
        </p:nvGraphicFramePr>
        <p:xfrm>
          <a:off x="107504" y="1052736"/>
          <a:ext cx="8856983" cy="5247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2529"/>
                <a:gridCol w="1961944"/>
                <a:gridCol w="2470190"/>
                <a:gridCol w="1240561"/>
                <a:gridCol w="1391759"/>
              </a:tblGrid>
              <a:tr h="129191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Beam Diagnostics</a:t>
                      </a:r>
                      <a:endParaRPr lang="en-GB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Screen chamber assembly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LEL-DIA-SCN04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3 x screen chamber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Screen chamber assembly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LEL-DIA-SCN05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Screen chamber assembly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LEL-DIA-SCN06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Screen motors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LEL-DIA-SCN04-MOT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Screen motors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LEL-DIA-SCN05-MOT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Screen motors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LEL-DIA-SCN06-MOT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Stripline BPM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LEL-DIA-BPM03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3 x beam position monitor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Stripline BPM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LEL-DIA-BPM04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Stripline BPM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LEL-DIA-BPM05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3 BPM Libera channel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9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Supports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M4 girder assembly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271-10240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Girder,  2 pedestals and adjustment components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9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cooling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Water cooling flow manifold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 x manifold with Swagelok 7P flexible hoses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Water cooling return manifold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Flow meter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Flowtechnik ClearView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flow meter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Flow switch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IFM Efector300 S15000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flow switch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Ball valve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Parker XV520P-20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ball valve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Needle valve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Swagelok SS-8GUF16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needle valve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9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Supplies &amp; Control &amp; Instrumentation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Supplying modules M4 &amp; M4A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 Rack 1  19" 42U - control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R_GP08_STFC01, B_GP08_STFC01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 racks 1&amp;2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STFC Rack 2  19" 42U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R_GP08_STFC02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iTest corrector magnet power supplies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BE2811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4 x power Supplies 2 correctot magnets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Sigmaphi magnet power supplies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4 x power supplies for 1 dipole &amp; 3 quadrupole and magnets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Agilent Ion pump power supplies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4UHV 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power supplies for 4 ion pumps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Agilent Vacuum gauge controller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XGS600 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 x gauge controllers for 3 vacuum gauges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Dell R220 EPICS Vacuum IOC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GEN-CS-GP08:IOC01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EPICS controller for vacuum instrumentation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Dell R220 EPICS Magnet IOC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GEN-CS-GP08:IOC02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EPICS controller for magnet systems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2919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RF source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Modulator and C band Klystron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MCB1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 err="1">
                          <a:effectLst/>
                        </a:rPr>
                        <a:t>Scandinova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</a:tbl>
          </a:graphicData>
        </a:graphic>
      </p:graphicFrame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918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302616"/>
              </p:ext>
            </p:extLst>
          </p:nvPr>
        </p:nvGraphicFramePr>
        <p:xfrm>
          <a:off x="251521" y="332656"/>
          <a:ext cx="8373617" cy="2265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9572"/>
                <a:gridCol w="1822970"/>
                <a:gridCol w="2295215"/>
                <a:gridCol w="1152686"/>
                <a:gridCol w="1293174"/>
              </a:tblGrid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Module 4A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Vacuum equipment &amp; Chambers</a:t>
                      </a:r>
                      <a:endParaRPr lang="en-GB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effectLst/>
                        </a:rPr>
                        <a:t>Agilent 75 L/s </a:t>
                      </a:r>
                      <a:r>
                        <a:rPr lang="en-GB" sz="900" u="none" strike="noStrike" dirty="0" err="1">
                          <a:effectLst/>
                        </a:rPr>
                        <a:t>Starcell</a:t>
                      </a:r>
                      <a:r>
                        <a:rPr lang="en-GB" sz="900" u="none" strike="noStrike" dirty="0">
                          <a:effectLst/>
                        </a:rPr>
                        <a:t> Ion Pump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LEL-VAC IONP12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 1 x ion pump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4A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effectLst/>
                        </a:rPr>
                        <a:t>Vacuum chamber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271-10652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4A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DN63CF Ceramic break 63.5mm tube / 8kv stand off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effectLst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4A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9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Diagnostics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Screen chamber assembly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LEL-DIA-SCN07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1 screen chamber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4A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Screen motors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LEL-DIA-SCN07-MOT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4A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140 MeV beam dump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LEL-DIA-BDUMP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1 x beam dump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Module 4A 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Supports</a:t>
                      </a:r>
                      <a:endParaRPr lang="en-GB" sz="900" b="0" i="0" u="none" strike="noStrike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Mechanical supports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Support stand and mechanical adjustments for M4A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Module 4A STFC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389050"/>
              </p:ext>
            </p:extLst>
          </p:nvPr>
        </p:nvGraphicFramePr>
        <p:xfrm>
          <a:off x="395536" y="2852936"/>
          <a:ext cx="8229600" cy="3246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5555"/>
                <a:gridCol w="1822970"/>
                <a:gridCol w="2295215"/>
                <a:gridCol w="1152686"/>
                <a:gridCol w="1293174"/>
              </a:tblGrid>
              <a:tr h="10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9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cooling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Flow meter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Flowtechnik ClearView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flow meter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Flow switch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IFM Efector300 S15000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flow switch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Ball valve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Parker XV520P-20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ball valve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Needle valve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Swagelok SS-8GUF16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x needle valve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STFC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9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modules</a:t>
                      </a: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Ethernet Switches 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?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Synchronization Main Enclosure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OMO, EDFA1+BOM-PD, Splitter, 4 SFLs, SHG, EDFA2, 1 chiller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From 03/10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?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OMO related electronics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 LAC,  SYNCRO THETA, SYNCRO-RRE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From 03/10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 MENLOSYSTEMS / LAL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SFL spools and related electronics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 1 Power Supply unit, 4 DCFs, 4 SYNCRO LFSs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From 03/10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MENLOSYSTEMS / LAL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SFL terminations and front end devices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2 Optical Amps+BOM-PD (S-band and C-band), </a:t>
                      </a:r>
                      <a:br>
                        <a:rPr lang="en-GB" sz="900" u="none" strike="noStrike">
                          <a:effectLst/>
                        </a:rPr>
                      </a:br>
                      <a:r>
                        <a:rPr lang="en-GB" sz="900" u="none" strike="noStrike">
                          <a:effectLst/>
                        </a:rPr>
                        <a:t>2 Optical Amps, 2 X-correlators (100 nm vs 1560 nm),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From 03/10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 MENLOSYSTEMS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PLC and Computers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Virtual control room in COSYLAB with software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 MENLOSYSTEMS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ctr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Timing Central Station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?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Photocathode Laser Transport line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PCLT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store in house, acceptance test at LAL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LAL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Low Energy IP laser Transport line 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LELT (Postponed because of polarization control system)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?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  <a:tr h="10160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 IP Laser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 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Amplitude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5080" marB="0" anchor="b"/>
                </a:tc>
              </a:tr>
            </a:tbl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5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" y="155448"/>
            <a:ext cx="8229600" cy="7603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ELI–NP Building Structure</a:t>
            </a:r>
            <a:endParaRPr lang="en-US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Helvetica"/>
            </a:endParaRPr>
          </a:p>
        </p:txBody>
      </p:sp>
      <p:pic>
        <p:nvPicPr>
          <p:cNvPr id="7" name="Picture 6" descr="sigla_ELI-N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066" y="257048"/>
            <a:ext cx="1080000" cy="65771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4657" y="1186857"/>
            <a:ext cx="3780847" cy="4002276"/>
            <a:chOff x="84657" y="1186857"/>
            <a:chExt cx="3780847" cy="4002276"/>
          </a:xfrm>
        </p:grpSpPr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84657" y="1186857"/>
              <a:ext cx="3780847" cy="4002276"/>
              <a:chOff x="270431" y="1305379"/>
              <a:chExt cx="5073676" cy="5370832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270431" y="1305379"/>
                <a:ext cx="5073676" cy="5370832"/>
                <a:chOff x="270431" y="1305379"/>
                <a:chExt cx="5073676" cy="5370832"/>
              </a:xfrm>
            </p:grpSpPr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607" t="3159"/>
                <a:stretch/>
              </p:blipFill>
              <p:spPr>
                <a:xfrm>
                  <a:off x="270431" y="1305379"/>
                  <a:ext cx="5073676" cy="5370832"/>
                </a:xfrm>
                <a:prstGeom prst="rect">
                  <a:avLst/>
                </a:prstGeom>
              </p:spPr>
            </p:pic>
            <p:sp>
              <p:nvSpPr>
                <p:cNvPr id="97" name="Rectangle 96"/>
                <p:cNvSpPr/>
                <p:nvPr/>
              </p:nvSpPr>
              <p:spPr>
                <a:xfrm>
                  <a:off x="2844800" y="1540933"/>
                  <a:ext cx="1312334" cy="2717800"/>
                </a:xfrm>
                <a:prstGeom prst="rect">
                  <a:avLst/>
                </a:prstGeom>
                <a:solidFill>
                  <a:srgbClr val="CCFFCC">
                    <a:alpha val="30000"/>
                  </a:srgb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cap="all" dirty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Comic Sans MS" pitchFamily="66" charset="0"/>
                  </a:endParaRPr>
                </a:p>
              </p:txBody>
            </p:sp>
            <p:grpSp>
              <p:nvGrpSpPr>
                <p:cNvPr id="110" name="Group 109"/>
                <p:cNvGrpSpPr/>
                <p:nvPr/>
              </p:nvGrpSpPr>
              <p:grpSpPr>
                <a:xfrm>
                  <a:off x="347132" y="1608666"/>
                  <a:ext cx="4690078" cy="4780617"/>
                  <a:chOff x="778933" y="1608666"/>
                  <a:chExt cx="4715933" cy="4806951"/>
                </a:xfrm>
              </p:grpSpPr>
              <p:cxnSp>
                <p:nvCxnSpPr>
                  <p:cNvPr id="121" name="Straight Connector 120"/>
                  <p:cNvCxnSpPr/>
                  <p:nvPr/>
                </p:nvCxnSpPr>
                <p:spPr>
                  <a:xfrm flipH="1">
                    <a:off x="2956984" y="3426883"/>
                    <a:ext cx="365886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778933" y="1608666"/>
                    <a:ext cx="4715933" cy="4806951"/>
                    <a:chOff x="778933" y="1608666"/>
                    <a:chExt cx="4715933" cy="4806951"/>
                  </a:xfrm>
                </p:grpSpPr>
                <p:grpSp>
                  <p:nvGrpSpPr>
                    <p:cNvPr id="125" name="Group 124"/>
                    <p:cNvGrpSpPr/>
                    <p:nvPr/>
                  </p:nvGrpSpPr>
                  <p:grpSpPr>
                    <a:xfrm>
                      <a:off x="778933" y="1608666"/>
                      <a:ext cx="4715933" cy="4806951"/>
                      <a:chOff x="778933" y="1608666"/>
                      <a:chExt cx="4715933" cy="4806951"/>
                    </a:xfrm>
                    <a:effectLst/>
                  </p:grpSpPr>
                  <p:cxnSp>
                    <p:nvCxnSpPr>
                      <p:cNvPr id="132" name="Straight Connector 131"/>
                      <p:cNvCxnSpPr/>
                      <p:nvPr/>
                    </p:nvCxnSpPr>
                    <p:spPr>
                      <a:xfrm flipV="1">
                        <a:off x="1475317" y="1991783"/>
                        <a:ext cx="0" cy="231775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H="1">
                        <a:off x="2353733" y="1985433"/>
                        <a:ext cx="618068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" name="Straight Connector 133"/>
                      <p:cNvCxnSpPr/>
                      <p:nvPr/>
                    </p:nvCxnSpPr>
                    <p:spPr>
                      <a:xfrm flipH="1">
                        <a:off x="1735665" y="1608666"/>
                        <a:ext cx="618068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" name="Straight Connector 134"/>
                      <p:cNvCxnSpPr/>
                      <p:nvPr/>
                    </p:nvCxnSpPr>
                    <p:spPr>
                      <a:xfrm flipV="1">
                        <a:off x="2353733" y="1608666"/>
                        <a:ext cx="0" cy="397934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Straight Connector 135"/>
                      <p:cNvCxnSpPr/>
                      <p:nvPr/>
                    </p:nvCxnSpPr>
                    <p:spPr>
                      <a:xfrm flipV="1">
                        <a:off x="1778000" y="1608666"/>
                        <a:ext cx="0" cy="397934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Straight Connector 136"/>
                      <p:cNvCxnSpPr/>
                      <p:nvPr/>
                    </p:nvCxnSpPr>
                    <p:spPr>
                      <a:xfrm flipH="1">
                        <a:off x="1481667" y="1985433"/>
                        <a:ext cx="296333" cy="8467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" name="Straight Connector 137"/>
                      <p:cNvCxnSpPr/>
                      <p:nvPr/>
                    </p:nvCxnSpPr>
                    <p:spPr>
                      <a:xfrm flipV="1">
                        <a:off x="2961217" y="1993901"/>
                        <a:ext cx="10583" cy="1325032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" name="Straight Connector 138"/>
                      <p:cNvCxnSpPr/>
                      <p:nvPr/>
                    </p:nvCxnSpPr>
                    <p:spPr>
                      <a:xfrm flipH="1">
                        <a:off x="2963333" y="4309533"/>
                        <a:ext cx="2531533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0" name="Straight Connector 139"/>
                      <p:cNvCxnSpPr/>
                      <p:nvPr/>
                    </p:nvCxnSpPr>
                    <p:spPr>
                      <a:xfrm flipV="1">
                        <a:off x="5457977" y="4286253"/>
                        <a:ext cx="7255" cy="1549397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" name="Straight Connector 140"/>
                      <p:cNvCxnSpPr/>
                      <p:nvPr/>
                    </p:nvCxnSpPr>
                    <p:spPr>
                      <a:xfrm flipH="1">
                        <a:off x="778933" y="4309533"/>
                        <a:ext cx="707573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2" name="Straight Connector 141"/>
                      <p:cNvCxnSpPr/>
                      <p:nvPr/>
                    </p:nvCxnSpPr>
                    <p:spPr>
                      <a:xfrm flipV="1">
                        <a:off x="795865" y="4292602"/>
                        <a:ext cx="0" cy="1574798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" name="Straight Connector 142"/>
                      <p:cNvCxnSpPr/>
                      <p:nvPr/>
                    </p:nvCxnSpPr>
                    <p:spPr>
                      <a:xfrm flipH="1">
                        <a:off x="1132720" y="6409267"/>
                        <a:ext cx="867530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Straight Connector 143"/>
                      <p:cNvCxnSpPr/>
                      <p:nvPr/>
                    </p:nvCxnSpPr>
                    <p:spPr>
                      <a:xfrm flipH="1">
                        <a:off x="2512484" y="6233583"/>
                        <a:ext cx="459317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Straight Connector 144"/>
                      <p:cNvCxnSpPr/>
                      <p:nvPr/>
                    </p:nvCxnSpPr>
                    <p:spPr>
                      <a:xfrm flipH="1">
                        <a:off x="3598334" y="6231466"/>
                        <a:ext cx="529166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Straight Connector 145"/>
                      <p:cNvCxnSpPr/>
                      <p:nvPr/>
                    </p:nvCxnSpPr>
                    <p:spPr>
                      <a:xfrm flipH="1">
                        <a:off x="4853516" y="6231466"/>
                        <a:ext cx="442384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" name="Straight Connector 146"/>
                      <p:cNvCxnSpPr/>
                      <p:nvPr/>
                    </p:nvCxnSpPr>
                    <p:spPr>
                      <a:xfrm flipH="1">
                        <a:off x="1999947" y="5848350"/>
                        <a:ext cx="512537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" name="Straight Connector 147"/>
                      <p:cNvCxnSpPr/>
                      <p:nvPr/>
                    </p:nvCxnSpPr>
                    <p:spPr>
                      <a:xfrm flipH="1">
                        <a:off x="2963334" y="5848350"/>
                        <a:ext cx="635000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" name="Straight Connector 148"/>
                      <p:cNvCxnSpPr/>
                      <p:nvPr/>
                    </p:nvCxnSpPr>
                    <p:spPr>
                      <a:xfrm flipH="1">
                        <a:off x="4127500" y="5848350"/>
                        <a:ext cx="707573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" name="Straight Connector 149"/>
                      <p:cNvCxnSpPr/>
                      <p:nvPr/>
                    </p:nvCxnSpPr>
                    <p:spPr>
                      <a:xfrm flipH="1">
                        <a:off x="795866" y="5848350"/>
                        <a:ext cx="336854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" name="Straight Connector 150"/>
                      <p:cNvCxnSpPr/>
                      <p:nvPr/>
                    </p:nvCxnSpPr>
                    <p:spPr>
                      <a:xfrm>
                        <a:off x="1132720" y="5867400"/>
                        <a:ext cx="0" cy="548217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" name="Straight Connector 151"/>
                      <p:cNvCxnSpPr/>
                      <p:nvPr/>
                    </p:nvCxnSpPr>
                    <p:spPr>
                      <a:xfrm>
                        <a:off x="2000250" y="5856817"/>
                        <a:ext cx="0" cy="548217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Straight Connector 152"/>
                      <p:cNvCxnSpPr/>
                      <p:nvPr/>
                    </p:nvCxnSpPr>
                    <p:spPr>
                      <a:xfrm>
                        <a:off x="2512484" y="5842000"/>
                        <a:ext cx="0" cy="395816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Straight Connector 153"/>
                      <p:cNvCxnSpPr/>
                      <p:nvPr/>
                    </p:nvCxnSpPr>
                    <p:spPr>
                      <a:xfrm>
                        <a:off x="2961217" y="5867400"/>
                        <a:ext cx="0" cy="395816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" name="Straight Connector 154"/>
                      <p:cNvCxnSpPr/>
                      <p:nvPr/>
                    </p:nvCxnSpPr>
                    <p:spPr>
                      <a:xfrm>
                        <a:off x="3596218" y="5844117"/>
                        <a:ext cx="0" cy="395816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Straight Connector 155"/>
                      <p:cNvCxnSpPr/>
                      <p:nvPr/>
                    </p:nvCxnSpPr>
                    <p:spPr>
                      <a:xfrm>
                        <a:off x="4127500" y="5842000"/>
                        <a:ext cx="0" cy="395816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Straight Connector 156"/>
                      <p:cNvCxnSpPr/>
                      <p:nvPr/>
                    </p:nvCxnSpPr>
                    <p:spPr>
                      <a:xfrm>
                        <a:off x="4835073" y="5842000"/>
                        <a:ext cx="0" cy="395816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Straight Connector 157"/>
                      <p:cNvCxnSpPr/>
                      <p:nvPr/>
                    </p:nvCxnSpPr>
                    <p:spPr>
                      <a:xfrm>
                        <a:off x="5293784" y="5844117"/>
                        <a:ext cx="0" cy="395816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" name="Straight Connector 158"/>
                      <p:cNvCxnSpPr/>
                      <p:nvPr/>
                    </p:nvCxnSpPr>
                    <p:spPr>
                      <a:xfrm flipH="1">
                        <a:off x="5293784" y="5825067"/>
                        <a:ext cx="176893" cy="0"/>
                      </a:xfrm>
                      <a:prstGeom prst="line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26" name="Straight Connector 125"/>
                    <p:cNvCxnSpPr/>
                    <p:nvPr/>
                  </p:nvCxnSpPr>
                  <p:spPr>
                    <a:xfrm flipH="1">
                      <a:off x="2959101" y="3318933"/>
                      <a:ext cx="357419" cy="0"/>
                    </a:xfrm>
                    <a:prstGeom prst="line">
                      <a:avLst/>
                    </a:prstGeom>
                    <a:ln w="381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Straight Connector 126"/>
                    <p:cNvCxnSpPr/>
                    <p:nvPr/>
                  </p:nvCxnSpPr>
                  <p:spPr>
                    <a:xfrm flipV="1">
                      <a:off x="2960159" y="3426883"/>
                      <a:ext cx="11642" cy="882650"/>
                    </a:xfrm>
                    <a:prstGeom prst="line">
                      <a:avLst/>
                    </a:prstGeom>
                    <a:ln w="381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Straight Connector 127"/>
                    <p:cNvCxnSpPr/>
                    <p:nvPr/>
                  </p:nvCxnSpPr>
                  <p:spPr>
                    <a:xfrm flipV="1">
                      <a:off x="3767665" y="2683935"/>
                      <a:ext cx="0" cy="846665"/>
                    </a:xfrm>
                    <a:prstGeom prst="line">
                      <a:avLst/>
                    </a:prstGeom>
                    <a:ln w="381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Straight Connector 128"/>
                    <p:cNvCxnSpPr/>
                    <p:nvPr/>
                  </p:nvCxnSpPr>
                  <p:spPr>
                    <a:xfrm flipH="1">
                      <a:off x="3276601" y="2700868"/>
                      <a:ext cx="491064" cy="0"/>
                    </a:xfrm>
                    <a:prstGeom prst="line">
                      <a:avLst/>
                    </a:prstGeom>
                    <a:ln w="381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Straight Connector 129"/>
                    <p:cNvCxnSpPr/>
                    <p:nvPr/>
                  </p:nvCxnSpPr>
                  <p:spPr>
                    <a:xfrm flipH="1">
                      <a:off x="3282952" y="3520018"/>
                      <a:ext cx="491064" cy="0"/>
                    </a:xfrm>
                    <a:prstGeom prst="line">
                      <a:avLst/>
                    </a:prstGeom>
                    <a:ln w="381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Straight Connector 130"/>
                    <p:cNvCxnSpPr/>
                    <p:nvPr/>
                  </p:nvCxnSpPr>
                  <p:spPr>
                    <a:xfrm flipV="1">
                      <a:off x="3295653" y="2683935"/>
                      <a:ext cx="0" cy="634998"/>
                    </a:xfrm>
                    <a:prstGeom prst="line">
                      <a:avLst/>
                    </a:prstGeom>
                    <a:ln w="381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4" name="Straight Connector 123"/>
                  <p:cNvCxnSpPr/>
                  <p:nvPr/>
                </p:nvCxnSpPr>
                <p:spPr>
                  <a:xfrm flipV="1">
                    <a:off x="3295653" y="3426883"/>
                    <a:ext cx="1" cy="12065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1269999" y="5376333"/>
                  <a:ext cx="3683001" cy="1028701"/>
                  <a:chOff x="1269999" y="5376333"/>
                  <a:chExt cx="3683001" cy="1028701"/>
                </a:xfrm>
              </p:grpSpPr>
              <p:grpSp>
                <p:nvGrpSpPr>
                  <p:cNvPr id="104" name="Group 103"/>
                  <p:cNvGrpSpPr/>
                  <p:nvPr/>
                </p:nvGrpSpPr>
                <p:grpSpPr>
                  <a:xfrm>
                    <a:off x="1269999" y="5376333"/>
                    <a:ext cx="3683001" cy="1028701"/>
                    <a:chOff x="1701799" y="5376333"/>
                    <a:chExt cx="3683001" cy="1028701"/>
                  </a:xfrm>
                  <a:solidFill>
                    <a:srgbClr val="FF0000">
                      <a:alpha val="26000"/>
                    </a:srgbClr>
                  </a:solidFill>
                </p:grpSpPr>
                <p:sp>
                  <p:nvSpPr>
                    <p:cNvPr id="107" name="Rectangle 106"/>
                    <p:cNvSpPr/>
                    <p:nvPr/>
                  </p:nvSpPr>
                  <p:spPr>
                    <a:xfrm>
                      <a:off x="1778000" y="5376333"/>
                      <a:ext cx="3606800" cy="393700"/>
                    </a:xfrm>
                    <a:prstGeom prst="rect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omic Sans MS" pitchFamily="66" charset="0"/>
                        </a:rPr>
                        <a:t>GBS</a:t>
                      </a:r>
                      <a:endParaRPr lang="en-US" b="1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1701799" y="5770033"/>
                      <a:ext cx="249767" cy="635001"/>
                    </a:xfrm>
                    <a:prstGeom prst="rect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Comic Sans MS" pitchFamily="66" charset="0"/>
                      </a:endParaRPr>
                    </a:p>
                  </p:txBody>
                </p:sp>
              </p:grp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1568147" y="5816601"/>
                    <a:ext cx="3228276" cy="414865"/>
                  </a:xfrm>
                  <a:prstGeom prst="rect">
                    <a:avLst/>
                  </a:prstGeom>
                  <a:solidFill>
                    <a:srgbClr val="FF0000">
                      <a:alpha val="26000"/>
                    </a:srgb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8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93" name="TextBox 92"/>
              <p:cNvSpPr txBox="1"/>
              <p:nvPr/>
            </p:nvSpPr>
            <p:spPr>
              <a:xfrm rot="16200000">
                <a:off x="2100959" y="2749067"/>
                <a:ext cx="2829180" cy="413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8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omic Sans MS" pitchFamily="66" charset="0"/>
                  </a:rPr>
                  <a:t>Support  Laboratories</a:t>
                </a:r>
                <a:endParaRPr lang="en-US" sz="1400" b="1" dirty="0">
                  <a:solidFill>
                    <a:srgbClr val="008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340727" y="2763335"/>
                <a:ext cx="1037279" cy="495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omic Sans MS" pitchFamily="66" charset="0"/>
                  </a:rPr>
                  <a:t>HPLS</a:t>
                </a:r>
                <a:endParaRPr lang="en-US" b="1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677319" y="1413926"/>
              <a:ext cx="1080000" cy="1926818"/>
              <a:chOff x="1481667" y="1600200"/>
              <a:chExt cx="1490133" cy="2658533"/>
            </a:xfrm>
            <a:solidFill>
              <a:schemeClr val="accent1">
                <a:lumMod val="40000"/>
                <a:lumOff val="60000"/>
                <a:alpha val="30000"/>
              </a:schemeClr>
            </a:solidFill>
            <a:effectLst/>
          </p:grpSpPr>
          <p:sp>
            <p:nvSpPr>
              <p:cNvPr id="12" name="Rectangle 11"/>
              <p:cNvSpPr/>
              <p:nvPr/>
            </p:nvSpPr>
            <p:spPr>
              <a:xfrm>
                <a:off x="1481667" y="1998133"/>
                <a:ext cx="1490133" cy="22606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Comic Sans MS" pitchFamily="66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778000" y="1600200"/>
                <a:ext cx="575733" cy="397933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itchFamily="66" charset="0"/>
                </a:endParaRPr>
              </a:p>
            </p:txBody>
          </p:sp>
        </p:grpSp>
      </p:grpSp>
      <p:grpSp>
        <p:nvGrpSpPr>
          <p:cNvPr id="119" name="Group 118"/>
          <p:cNvGrpSpPr>
            <a:grpSpLocks noChangeAspect="1"/>
          </p:cNvGrpSpPr>
          <p:nvPr/>
        </p:nvGrpSpPr>
        <p:grpSpPr>
          <a:xfrm flipH="1">
            <a:off x="796636" y="2918767"/>
            <a:ext cx="438018" cy="2603425"/>
            <a:chOff x="2576865" y="3672216"/>
            <a:chExt cx="438018" cy="2603425"/>
          </a:xfrm>
        </p:grpSpPr>
        <p:grpSp>
          <p:nvGrpSpPr>
            <p:cNvPr id="113" name="Group 112"/>
            <p:cNvGrpSpPr/>
            <p:nvPr/>
          </p:nvGrpSpPr>
          <p:grpSpPr>
            <a:xfrm>
              <a:off x="2576865" y="3824616"/>
              <a:ext cx="438018" cy="2451025"/>
              <a:chOff x="2576865" y="3824616"/>
              <a:chExt cx="438018" cy="2451025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2576865" y="3824616"/>
                <a:ext cx="0" cy="245102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2661901" y="5780394"/>
                <a:ext cx="352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omic Sans MS" pitchFamily="66" charset="0"/>
                  </a:rPr>
                  <a:t>A</a:t>
                </a:r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 flipH="1">
                <a:off x="2595895" y="4041550"/>
                <a:ext cx="347077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/>
              <p:nvPr/>
            </p:nvCxnSpPr>
            <p:spPr>
              <a:xfrm flipH="1">
                <a:off x="2600156" y="6115070"/>
                <a:ext cx="347077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TextBox 113"/>
            <p:cNvSpPr txBox="1"/>
            <p:nvPr/>
          </p:nvSpPr>
          <p:spPr>
            <a:xfrm>
              <a:off x="2661901" y="3672216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A</a:t>
              </a:r>
            </a:p>
          </p:txBody>
        </p:sp>
      </p:grpSp>
      <p:pic>
        <p:nvPicPr>
          <p:cNvPr id="164" name="Picture 163" descr="2014_11_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18" y="3732866"/>
            <a:ext cx="3659660" cy="2269433"/>
          </a:xfrm>
          <a:prstGeom prst="rect">
            <a:avLst/>
          </a:prstGeom>
        </p:spPr>
      </p:pic>
      <p:sp>
        <p:nvSpPr>
          <p:cNvPr id="172" name="Rectangle 171"/>
          <p:cNvSpPr>
            <a:spLocks noChangeAspect="1"/>
          </p:cNvSpPr>
          <p:nvPr/>
        </p:nvSpPr>
        <p:spPr>
          <a:xfrm>
            <a:off x="356351" y="5797601"/>
            <a:ext cx="2751074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  <a:cs typeface="Helvetica Neue"/>
              </a:rPr>
              <a:t>ELI –NP Main Experimental Building</a:t>
            </a:r>
          </a:p>
          <a:p>
            <a:pPr algn="ctr"/>
            <a:endParaRPr lang="en-US" sz="1200" dirty="0" smtClean="0">
              <a:solidFill>
                <a:srgbClr val="FF0000"/>
              </a:solidFill>
              <a:latin typeface="Comic Sans MS" pitchFamily="66" charset="0"/>
              <a:cs typeface="Helvetica Neue"/>
            </a:endParaRP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  <a:cs typeface="Helvetica Neue"/>
              </a:rPr>
              <a:t>~ 15,000 m</a:t>
            </a:r>
            <a:r>
              <a:rPr lang="en-US" sz="1200" baseline="30000" dirty="0" smtClean="0">
                <a:solidFill>
                  <a:srgbClr val="FF0000"/>
                </a:solidFill>
                <a:latin typeface="Comic Sans MS" pitchFamily="66" charset="0"/>
                <a:cs typeface="Helvetica Neue"/>
              </a:rPr>
              <a:t>2</a:t>
            </a:r>
            <a:endParaRPr lang="en-US" sz="1200" baseline="30000" dirty="0">
              <a:latin typeface="Comic Sans MS" pitchFamily="66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204100" y="1122462"/>
            <a:ext cx="4939898" cy="2513401"/>
            <a:chOff x="4204100" y="1122462"/>
            <a:chExt cx="4939898" cy="25134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73131" y="1462236"/>
              <a:ext cx="3970867" cy="1695831"/>
            </a:xfrm>
            <a:prstGeom prst="rect">
              <a:avLst/>
            </a:prstGeom>
          </p:spPr>
        </p:pic>
        <p:sp>
          <p:nvSpPr>
            <p:cNvPr id="81" name="Rectangle 80"/>
            <p:cNvSpPr>
              <a:spLocks noChangeAspect="1"/>
            </p:cNvSpPr>
            <p:nvPr/>
          </p:nvSpPr>
          <p:spPr>
            <a:xfrm>
              <a:off x="6732704" y="3206740"/>
              <a:ext cx="90762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accelerator</a:t>
              </a:r>
              <a:endPara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 Neue"/>
              </a:endParaRPr>
            </a:p>
            <a:p>
              <a:pPr algn="ctr"/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bays</a:t>
              </a:r>
              <a:endParaRPr lang="en-US" sz="1050" dirty="0">
                <a:latin typeface="Comic Sans MS" pitchFamily="66" charset="0"/>
              </a:endParaRPr>
            </a:p>
          </p:txBody>
        </p:sp>
        <p:cxnSp>
          <p:nvCxnSpPr>
            <p:cNvPr id="83" name="Straight Connector 82"/>
            <p:cNvCxnSpPr>
              <a:endCxn id="81" idx="0"/>
            </p:cNvCxnSpPr>
            <p:nvPr/>
          </p:nvCxnSpPr>
          <p:spPr>
            <a:xfrm>
              <a:off x="6747933" y="2548529"/>
              <a:ext cx="438582" cy="658211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640309" y="1617485"/>
              <a:ext cx="87876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40 t  crane</a:t>
              </a:r>
              <a:endParaRPr lang="en-US" sz="105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86" name="Rectangle 85"/>
            <p:cNvSpPr>
              <a:spLocks noChangeAspect="1"/>
            </p:cNvSpPr>
            <p:nvPr/>
          </p:nvSpPr>
          <p:spPr>
            <a:xfrm>
              <a:off x="7158458" y="1976600"/>
              <a:ext cx="75373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technical</a:t>
              </a:r>
            </a:p>
            <a:p>
              <a:pPr algn="ctr"/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rooms</a:t>
              </a:r>
              <a:endParaRPr lang="en-US" sz="1050" dirty="0">
                <a:latin typeface="Comic Sans MS" pitchFamily="66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flipV="1">
              <a:off x="7323666" y="2345164"/>
              <a:ext cx="157665" cy="22876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>
              <a:spLocks noChangeAspect="1"/>
            </p:cNvSpPr>
            <p:nvPr/>
          </p:nvSpPr>
          <p:spPr>
            <a:xfrm>
              <a:off x="5618584" y="2306912"/>
              <a:ext cx="96532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laser</a:t>
              </a:r>
            </a:p>
            <a:p>
              <a:pPr algn="ctr"/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experiments</a:t>
              </a:r>
              <a:endParaRPr lang="en-US" sz="1050" dirty="0">
                <a:latin typeface="Comic Sans MS" pitchFamily="66" charset="0"/>
              </a:endParaRPr>
            </a:p>
          </p:txBody>
        </p:sp>
        <p:sp>
          <p:nvSpPr>
            <p:cNvPr id="92" name="Rectangle 91"/>
            <p:cNvSpPr>
              <a:spLocks noChangeAspect="1"/>
            </p:cNvSpPr>
            <p:nvPr/>
          </p:nvSpPr>
          <p:spPr>
            <a:xfrm>
              <a:off x="5319872" y="3220365"/>
              <a:ext cx="1047083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a</a:t>
              </a:r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nti–vibration</a:t>
              </a:r>
            </a:p>
            <a:p>
              <a:pPr algn="ctr"/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mounts </a:t>
              </a:r>
              <a:endParaRPr lang="en-US" sz="1050" dirty="0">
                <a:latin typeface="Comic Sans MS" pitchFamily="66" charset="0"/>
              </a:endParaRPr>
            </a:p>
          </p:txBody>
        </p:sp>
        <p:cxnSp>
          <p:nvCxnSpPr>
            <p:cNvPr id="94" name="Straight Connector 93"/>
            <p:cNvCxnSpPr>
              <a:cxnSpLocks noChangeAspect="1"/>
            </p:cNvCxnSpPr>
            <p:nvPr/>
          </p:nvCxnSpPr>
          <p:spPr>
            <a:xfrm flipH="1" flipV="1">
              <a:off x="5667940" y="2848453"/>
              <a:ext cx="175473" cy="389719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>
              <a:spLocks noChangeAspect="1"/>
            </p:cNvSpPr>
            <p:nvPr/>
          </p:nvSpPr>
          <p:spPr>
            <a:xfrm>
              <a:off x="7625096" y="3220365"/>
              <a:ext cx="79328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basement</a:t>
              </a:r>
              <a:endParaRPr lang="en-US" sz="1050" dirty="0">
                <a:latin typeface="Comic Sans MS" pitchFamily="66" charset="0"/>
              </a:endParaRPr>
            </a:p>
          </p:txBody>
        </p:sp>
        <p:cxnSp>
          <p:nvCxnSpPr>
            <p:cNvPr id="100" name="Straight Connector 99"/>
            <p:cNvCxnSpPr>
              <a:cxnSpLocks noChangeAspect="1"/>
              <a:stCxn id="99" idx="0"/>
            </p:cNvCxnSpPr>
            <p:nvPr/>
          </p:nvCxnSpPr>
          <p:spPr>
            <a:xfrm flipH="1" flipV="1">
              <a:off x="7305859" y="2868420"/>
              <a:ext cx="715880" cy="351945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4204100" y="2414767"/>
              <a:ext cx="108715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anti–vibration </a:t>
              </a:r>
            </a:p>
            <a:p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platform</a:t>
              </a:r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4834479" y="2727769"/>
              <a:ext cx="313839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/>
            <p:nvPr/>
          </p:nvSpPr>
          <p:spPr>
            <a:xfrm>
              <a:off x="5769852" y="1941966"/>
              <a:ext cx="108234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 pitchFamily="66" charset="0"/>
                  <a:cs typeface="Helvetica Neue"/>
                </a:rPr>
                <a:t>RF modulators</a:t>
              </a:r>
            </a:p>
          </p:txBody>
        </p:sp>
        <p:cxnSp>
          <p:nvCxnSpPr>
            <p:cNvPr id="117" name="Straight Connector 116"/>
            <p:cNvCxnSpPr/>
            <p:nvPr/>
          </p:nvCxnSpPr>
          <p:spPr>
            <a:xfrm>
              <a:off x="6773367" y="2100167"/>
              <a:ext cx="78833" cy="122132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6002289" y="1122462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A – A</a:t>
              </a:r>
              <a:endParaRPr lang="en-US" dirty="0">
                <a:latin typeface="Comic Sans MS" pitchFamily="66" charset="0"/>
              </a:endParaRPr>
            </a:p>
          </p:txBody>
        </p:sp>
      </p:grp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0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1"/>
          <a:stretch/>
        </p:blipFill>
        <p:spPr>
          <a:xfrm>
            <a:off x="427416" y="2431122"/>
            <a:ext cx="8462583" cy="282756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9" y="155448"/>
            <a:ext cx="8229600" cy="7603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Gamma Beam System – Layout </a:t>
            </a:r>
            <a:endParaRPr lang="en-US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Helvetica"/>
            </a:endParaRPr>
          </a:p>
        </p:txBody>
      </p:sp>
      <p:cxnSp>
        <p:nvCxnSpPr>
          <p:cNvPr id="13" name="Straight Arrow Connector 12"/>
          <p:cNvCxnSpPr>
            <a:stCxn id="20" idx="0"/>
          </p:cNvCxnSpPr>
          <p:nvPr/>
        </p:nvCxnSpPr>
        <p:spPr>
          <a:xfrm flipV="1">
            <a:off x="6384718" y="3231440"/>
            <a:ext cx="405015" cy="220753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64195" y="5438970"/>
            <a:ext cx="1241045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–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Low Energy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300 MeV</a:t>
            </a:r>
            <a:endParaRPr lang="en-US" sz="1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9087" y="5365543"/>
            <a:ext cx="1670650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High Energy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20192" y="5365543"/>
            <a:ext cx="1670650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Interaction Laser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Low Energy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03535" y="5365543"/>
            <a:ext cx="1677062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Photo–drive Laser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–</a:t>
            </a:r>
            <a:r>
              <a:rPr lang="en-US" sz="1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 source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64861" y="6343098"/>
            <a:ext cx="6893988" cy="15776"/>
          </a:xfrm>
          <a:prstGeom prst="line">
            <a:avLst/>
          </a:prstGeom>
          <a:ln w="28575" cmpd="sng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74412" y="5914068"/>
            <a:ext cx="0" cy="429030"/>
          </a:xfrm>
          <a:prstGeom prst="line">
            <a:avLst/>
          </a:prstGeom>
          <a:ln w="28575" cmpd="sng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456356" y="5898292"/>
            <a:ext cx="0" cy="444806"/>
          </a:xfrm>
          <a:prstGeom prst="line">
            <a:avLst/>
          </a:prstGeom>
          <a:ln w="28575" cmpd="sng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943939" y="5914068"/>
            <a:ext cx="0" cy="444806"/>
          </a:xfrm>
          <a:prstGeom prst="line">
            <a:avLst/>
          </a:prstGeom>
          <a:ln w="28575" cmpd="sng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857285" y="6416265"/>
            <a:ext cx="4551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Master clock synchronization  @ &lt; 0.5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ps</a:t>
            </a:r>
            <a:endParaRPr lang="en-US" dirty="0"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1" name="Picture 20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066" y="257048"/>
            <a:ext cx="1080000" cy="65771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30363" y="1327714"/>
            <a:ext cx="1624163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Interaction Point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High Energy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36604" y="1327714"/>
            <a:ext cx="1624163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Interaction Point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Low Energy </a:t>
            </a:r>
          </a:p>
        </p:txBody>
      </p:sp>
      <p:cxnSp>
        <p:nvCxnSpPr>
          <p:cNvPr id="37" name="Straight Arrow Connector 36"/>
          <p:cNvCxnSpPr>
            <a:stCxn id="32" idx="2"/>
          </p:cNvCxnSpPr>
          <p:nvPr/>
        </p:nvCxnSpPr>
        <p:spPr>
          <a:xfrm flipH="1">
            <a:off x="5861539" y="1850934"/>
            <a:ext cx="187147" cy="1070066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1" idx="2"/>
          </p:cNvCxnSpPr>
          <p:nvPr/>
        </p:nvCxnSpPr>
        <p:spPr>
          <a:xfrm flipH="1">
            <a:off x="2342444" y="1850934"/>
            <a:ext cx="1" cy="1197066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725442" y="6089621"/>
            <a:ext cx="0" cy="253477"/>
          </a:xfrm>
          <a:prstGeom prst="line">
            <a:avLst/>
          </a:prstGeom>
          <a:ln w="28575" cmpd="sng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384717" y="6162789"/>
            <a:ext cx="0" cy="196085"/>
          </a:xfrm>
          <a:prstGeom prst="line">
            <a:avLst/>
          </a:prstGeom>
          <a:ln w="28575" cmpd="sng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6" idx="2"/>
          </p:cNvCxnSpPr>
          <p:nvPr/>
        </p:nvCxnSpPr>
        <p:spPr>
          <a:xfrm>
            <a:off x="8102863" y="1850934"/>
            <a:ext cx="279137" cy="119706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56879" y="1327714"/>
            <a:ext cx="109196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Photogun</a:t>
            </a:r>
            <a:endParaRPr lang="en-US" sz="1400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Helvetica"/>
            </a:endParaRPr>
          </a:p>
          <a:p>
            <a:pPr algn="ctr"/>
            <a:r>
              <a:rPr lang="en-US" sz="1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multibunch</a:t>
            </a:r>
            <a:endParaRPr lang="en-US" sz="1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47157" y="1324448"/>
            <a:ext cx="883350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e</a:t>
            </a:r>
            <a:r>
              <a:rPr lang="en-US" sz="1400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–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 beam </a:t>
            </a:r>
          </a:p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dump</a:t>
            </a: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4388832" y="1847668"/>
            <a:ext cx="983268" cy="136716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853" y="1333882"/>
            <a:ext cx="883350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e</a:t>
            </a:r>
            <a:r>
              <a:rPr lang="en-US" sz="1400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–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 beam </a:t>
            </a:r>
          </a:p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dump</a:t>
            </a: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>
            <a:off x="516528" y="1857102"/>
            <a:ext cx="441675" cy="197829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68363" y="1907902"/>
            <a:ext cx="960519" cy="523220"/>
          </a:xfrm>
          <a:prstGeom prst="rect">
            <a:avLst/>
          </a:prstGeom>
          <a:noFill/>
          <a:ln>
            <a:solidFill>
              <a:srgbClr val="B48200"/>
            </a:solidFill>
          </a:ln>
        </p:spPr>
        <p:txBody>
          <a:bodyPr wrap="none" rtlCol="0">
            <a:spAutoFit/>
          </a:bodyPr>
          <a:lstStyle/>
          <a:p>
            <a:pPr marL="285750" indent="-285750" algn="ctr">
              <a:buFont typeface="Symbol" charset="0"/>
              <a:buChar char="g"/>
            </a:pPr>
            <a:r>
              <a:rPr lang="en-US" sz="1400" dirty="0" smtClean="0">
                <a:solidFill>
                  <a:srgbClr val="B482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beam </a:t>
            </a:r>
          </a:p>
          <a:p>
            <a:pPr algn="ctr"/>
            <a:r>
              <a:rPr lang="en-US" sz="1400" dirty="0" err="1">
                <a:solidFill>
                  <a:srgbClr val="B482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c</a:t>
            </a:r>
            <a:r>
              <a:rPr lang="en-US" sz="1400" dirty="0" err="1" smtClean="0">
                <a:solidFill>
                  <a:srgbClr val="B482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oll&amp;diag</a:t>
            </a:r>
            <a:endParaRPr lang="en-US" sz="1400" dirty="0" smtClean="0">
              <a:solidFill>
                <a:srgbClr val="B482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Helvetica"/>
            </a:endParaRPr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1248623" y="2431122"/>
            <a:ext cx="0" cy="783706"/>
          </a:xfrm>
          <a:prstGeom prst="straightConnector1">
            <a:avLst/>
          </a:prstGeom>
          <a:ln w="28575" cmpd="sng">
            <a:solidFill>
              <a:srgbClr val="B482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111220" y="1898133"/>
            <a:ext cx="960519" cy="523220"/>
          </a:xfrm>
          <a:prstGeom prst="rect">
            <a:avLst/>
          </a:prstGeom>
          <a:noFill/>
          <a:ln>
            <a:solidFill>
              <a:srgbClr val="B48200"/>
            </a:solidFill>
          </a:ln>
        </p:spPr>
        <p:txBody>
          <a:bodyPr wrap="none" rtlCol="0">
            <a:spAutoFit/>
          </a:bodyPr>
          <a:lstStyle/>
          <a:p>
            <a:pPr marL="285750" indent="-285750" algn="ctr">
              <a:buFont typeface="Symbol" charset="0"/>
              <a:buChar char="g"/>
            </a:pPr>
            <a:r>
              <a:rPr lang="en-US" sz="1400" dirty="0" smtClean="0">
                <a:solidFill>
                  <a:srgbClr val="B482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beam </a:t>
            </a:r>
          </a:p>
          <a:p>
            <a:pPr algn="ctr"/>
            <a:r>
              <a:rPr lang="en-US" sz="1400" dirty="0" err="1">
                <a:solidFill>
                  <a:srgbClr val="B482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c</a:t>
            </a:r>
            <a:r>
              <a:rPr lang="en-US" sz="1400" dirty="0" err="1" smtClean="0">
                <a:solidFill>
                  <a:srgbClr val="B482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oll&amp;diag</a:t>
            </a:r>
            <a:endParaRPr lang="en-US" sz="1400" dirty="0" smtClean="0">
              <a:solidFill>
                <a:srgbClr val="B482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Helvetica"/>
            </a:endParaRPr>
          </a:p>
        </p:txBody>
      </p:sp>
      <p:cxnSp>
        <p:nvCxnSpPr>
          <p:cNvPr id="51" name="Straight Arrow Connector 50"/>
          <p:cNvCxnSpPr>
            <a:stCxn id="49" idx="2"/>
          </p:cNvCxnSpPr>
          <p:nvPr/>
        </p:nvCxnSpPr>
        <p:spPr>
          <a:xfrm>
            <a:off x="3591480" y="2421353"/>
            <a:ext cx="1136828" cy="499647"/>
          </a:xfrm>
          <a:prstGeom prst="straightConnector1">
            <a:avLst/>
          </a:prstGeom>
          <a:ln w="28575" cmpd="sng">
            <a:solidFill>
              <a:srgbClr val="B482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693066" y="1907902"/>
            <a:ext cx="883350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e</a:t>
            </a:r>
            <a:r>
              <a:rPr lang="en-US" sz="1400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–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 beam </a:t>
            </a:r>
          </a:p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dump</a:t>
            </a:r>
          </a:p>
        </p:txBody>
      </p:sp>
      <p:cxnSp>
        <p:nvCxnSpPr>
          <p:cNvPr id="53" name="Straight Arrow Connector 52"/>
          <p:cNvCxnSpPr>
            <a:stCxn id="52" idx="2"/>
          </p:cNvCxnSpPr>
          <p:nvPr/>
        </p:nvCxnSpPr>
        <p:spPr>
          <a:xfrm>
            <a:off x="7134741" y="2431122"/>
            <a:ext cx="114028" cy="616878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73546" y="3879334"/>
            <a:ext cx="881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0A7B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Control</a:t>
            </a:r>
          </a:p>
          <a:p>
            <a:pPr algn="ctr"/>
            <a:r>
              <a:rPr lang="en-US" sz="1600" dirty="0" smtClean="0">
                <a:solidFill>
                  <a:srgbClr val="F0A7B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Room</a:t>
            </a:r>
            <a:endParaRPr lang="en-US" sz="1600" dirty="0">
              <a:solidFill>
                <a:srgbClr val="F0A7B1"/>
              </a:solidFill>
              <a:latin typeface="Comic Sans MS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74258" y="3908212"/>
            <a:ext cx="7547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0A7B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Racks</a:t>
            </a:r>
          </a:p>
          <a:p>
            <a:pPr algn="ctr"/>
            <a:r>
              <a:rPr lang="en-US" sz="1600" dirty="0" smtClean="0">
                <a:solidFill>
                  <a:srgbClr val="F0A7B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Room</a:t>
            </a:r>
            <a:endParaRPr lang="en-US" sz="1600" dirty="0">
              <a:solidFill>
                <a:srgbClr val="F0A7B1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518" y="3781427"/>
            <a:ext cx="883999" cy="611999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6223758" y="3893677"/>
            <a:ext cx="7547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0A7B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Racks</a:t>
            </a:r>
          </a:p>
          <a:p>
            <a:pPr algn="ctr"/>
            <a:r>
              <a:rPr lang="en-US" sz="1600" dirty="0" smtClean="0">
                <a:solidFill>
                  <a:srgbClr val="F0A7B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Room</a:t>
            </a:r>
            <a:endParaRPr lang="en-US" sz="1600" dirty="0">
              <a:solidFill>
                <a:srgbClr val="F0A7B1"/>
              </a:solidFill>
              <a:latin typeface="Comic Sans MS" pitchFamily="66" charset="0"/>
            </a:endParaRPr>
          </a:p>
        </p:txBody>
      </p:sp>
      <p:cxnSp>
        <p:nvCxnSpPr>
          <p:cNvPr id="34" name="Straight Arrow Connector 33"/>
          <p:cNvCxnSpPr>
            <a:stCxn id="33" idx="0"/>
          </p:cNvCxnSpPr>
          <p:nvPr/>
        </p:nvCxnSpPr>
        <p:spPr>
          <a:xfrm flipH="1" flipV="1">
            <a:off x="7747000" y="4393427"/>
            <a:ext cx="195066" cy="972116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0" y="3728964"/>
            <a:ext cx="854302" cy="684000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1074412" y="4393427"/>
            <a:ext cx="1485126" cy="972116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507" y="3716467"/>
            <a:ext cx="854302" cy="6840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29" idx="0"/>
          </p:cNvCxnSpPr>
          <p:nvPr/>
        </p:nvCxnSpPr>
        <p:spPr>
          <a:xfrm flipV="1">
            <a:off x="4455517" y="4393427"/>
            <a:ext cx="614714" cy="972116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75858" y="5350957"/>
            <a:ext cx="1255472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e</a:t>
            </a:r>
            <a:r>
              <a:rPr lang="en-US" sz="1400" baseline="30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–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 RF LINAC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High Energy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  <a:cs typeface="Helvetica"/>
              </a:rPr>
              <a:t>720 MeV</a:t>
            </a:r>
            <a:endParaRPr lang="en-US" sz="1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  <a:cs typeface="Helvetica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2921000" y="3360615"/>
            <a:ext cx="936285" cy="199034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2921000" y="3231439"/>
            <a:ext cx="3868733" cy="213410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03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54000"/>
            <a:ext cx="7962900" cy="598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BD4E-D162-4E74-892E-CB18A02EC41A}" type="slidenum">
              <a:rPr lang="en-US" smtClean="0">
                <a:latin typeface="Comic Sans MS" pitchFamily="66" charset="0"/>
              </a:rPr>
              <a:pPr/>
              <a:t>37</a:t>
            </a:fld>
            <a:endParaRPr lang="en-US">
              <a:latin typeface="Comic Sans MS" pitchFamily="66" charset="0"/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012230"/>
              </p:ext>
            </p:extLst>
          </p:nvPr>
        </p:nvGraphicFramePr>
        <p:xfrm>
          <a:off x="1487714" y="1067280"/>
          <a:ext cx="7018333" cy="343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7" name="Acrobat Document" r:id="rId3" imgW="21985560" imgH="10744200" progId="AcroExch.Document.11">
                  <p:embed/>
                </p:oleObj>
              </mc:Choice>
              <mc:Fallback>
                <p:oleObj name="Acrobat Document" r:id="rId3" imgW="21985560" imgH="107442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714" y="1067280"/>
                        <a:ext cx="7018333" cy="3432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à coins arrondis 9"/>
          <p:cNvSpPr/>
          <p:nvPr/>
        </p:nvSpPr>
        <p:spPr>
          <a:xfrm>
            <a:off x="5603367" y="2485362"/>
            <a:ext cx="382773" cy="425302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784112" y="2942570"/>
            <a:ext cx="1806559" cy="1020722"/>
          </a:xfrm>
          <a:prstGeom prst="line">
            <a:avLst/>
          </a:prstGeom>
          <a:ln w="76200">
            <a:solidFill>
              <a:srgbClr val="0737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18977" y="3338623"/>
            <a:ext cx="3563594" cy="34163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2 parabolic reflectors M1 &amp; M2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Comic Sans MS" pitchFamily="66" charset="0"/>
              </a:rPr>
              <a:t>M1 fixed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Comic Sans MS" pitchFamily="66" charset="0"/>
              </a:rPr>
              <a:t>M2:  </a:t>
            </a:r>
            <a:r>
              <a:rPr lang="en-US" sz="2400" dirty="0" smtClean="0">
                <a:latin typeface="Comic Sans MS" pitchFamily="66" charset="0"/>
              </a:rPr>
              <a:t>5</a:t>
            </a:r>
            <a:r>
              <a:rPr lang="en-US" dirty="0" smtClean="0">
                <a:latin typeface="Comic Sans MS" pitchFamily="66" charset="0"/>
              </a:rPr>
              <a:t> degrees of freedom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Comic Sans MS" pitchFamily="66" charset="0"/>
              </a:rPr>
              <a:t>M0: </a:t>
            </a:r>
            <a:r>
              <a:rPr lang="en-US" sz="24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 tilts for injection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b="1" dirty="0" smtClean="0">
                <a:latin typeface="Comic Sans MS" pitchFamily="66" charset="0"/>
              </a:rPr>
              <a:t>Mirror-pair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Comic Sans MS" pitchFamily="66" charset="0"/>
              </a:rPr>
              <a:t>For interaction plane switch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Comic Sans MS" pitchFamily="66" charset="0"/>
              </a:rPr>
              <a:t>Rotation for synchronization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  <a:sym typeface="Wingdings" panose="05000000000000000000" pitchFamily="2" charset="2"/>
              </a:rPr>
              <a:t></a:t>
            </a:r>
            <a:r>
              <a:rPr lang="en-US" sz="2400" b="1" dirty="0" smtClean="0">
                <a:latin typeface="Comic Sans MS" pitchFamily="66" charset="0"/>
              </a:rPr>
              <a:t>Alignment issues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2653"/>
            <a:ext cx="9144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bIns="0" anchor="t" anchorCtr="0">
            <a:normAutofit fontScale="8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bg1"/>
                </a:solidFill>
                <a:effectLst/>
                <a:latin typeface="Comic Sans MS" pitchFamily="66" charset="0"/>
              </a:rPr>
              <a:t>Technical</a:t>
            </a:r>
            <a:r>
              <a:rPr lang="fr-FR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> solution: the </a:t>
            </a:r>
            <a:r>
              <a:rPr lang="fr-FR" i="1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>dragon </a:t>
            </a:r>
            <a:r>
              <a:rPr lang="fr-FR" i="1" dirty="0" err="1" smtClean="0">
                <a:solidFill>
                  <a:schemeClr val="bg1"/>
                </a:solidFill>
                <a:effectLst/>
                <a:latin typeface="Comic Sans MS" pitchFamily="66" charset="0"/>
              </a:rPr>
              <a:t>shape</a:t>
            </a:r>
            <a:r>
              <a:rPr lang="fr-FR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/>
                <a:latin typeface="Comic Sans MS" pitchFamily="66" charset="0"/>
              </a:rPr>
              <a:t>circulator</a:t>
            </a:r>
            <a:endParaRPr lang="fr-FR" dirty="0"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224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flipV="1">
            <a:off x="-17860" y="6399609"/>
            <a:ext cx="9179720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>
              <a:latin typeface="Comic Sans MS" pitchFamily="66" charset="0"/>
            </a:endParaRPr>
          </a:p>
        </p:txBody>
      </p:sp>
      <p:pic>
        <p:nvPicPr>
          <p:cNvPr id="6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6371" y="22324"/>
            <a:ext cx="1491259" cy="1026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42" y="55066"/>
            <a:ext cx="5054204" cy="65186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4551413" y="6539195"/>
            <a:ext cx="100990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/>
            </a:lvl1pPr>
          </a:lstStyle>
          <a:p>
            <a:pPr lvl="0"/>
            <a:fld id="{86CB4B4D-7CA3-9044-876B-883B54F8677D}" type="slidenum">
              <a:rPr>
                <a:latin typeface="Comic Sans MS" pitchFamily="66" charset="0"/>
              </a:rPr>
              <a:t>38</a:t>
            </a:fld>
            <a:endParaRPr>
              <a:latin typeface="Comic Sans MS" pitchFamily="66" charset="0"/>
            </a:endParaRPr>
          </a:p>
        </p:txBody>
      </p:sp>
      <p:pic>
        <p:nvPicPr>
          <p:cNvPr id="7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8515" y="960686"/>
            <a:ext cx="4134446" cy="2330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179" y="3394770"/>
            <a:ext cx="3196829" cy="2553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15606" y="3291334"/>
            <a:ext cx="3170039" cy="258068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3197051" y="5495608"/>
            <a:ext cx="5993624" cy="90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>
                <a:latin typeface="Comic Sans MS" pitchFamily="66" charset="0"/>
              </a:rPr>
              <a:t>                                                       D.Alesini, COMEB</a:t>
            </a:r>
          </a:p>
          <a:p>
            <a:pPr lvl="0">
              <a:defRPr sz="1800"/>
            </a:pPr>
            <a:r>
              <a:rPr>
                <a:latin typeface="Comic Sans MS" pitchFamily="66" charset="0"/>
              </a:rPr>
              <a:t>V. Lollo, R. Di Raddo, P. Chimenti, M.Magi, F. Pellegrino, </a:t>
            </a:r>
          </a:p>
          <a:p>
            <a:pPr lvl="0">
              <a:defRPr sz="1800"/>
            </a:pPr>
            <a:r>
              <a:rPr>
                <a:latin typeface="Comic Sans MS" pitchFamily="66" charset="0"/>
              </a:rPr>
              <a:t>A. Mostacci, L. Ficcadenti, L.Piersanti, F. Cardelli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2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Organizzazione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091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45"/>
          <p:cNvSpPr/>
          <p:nvPr/>
        </p:nvSpPr>
        <p:spPr>
          <a:xfrm>
            <a:off x="4500121" y="2284700"/>
            <a:ext cx="3610321" cy="19746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82353" y="4484457"/>
            <a:ext cx="8854643" cy="2264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8327" y="2274905"/>
            <a:ext cx="4035381" cy="19942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100" name="Title 1"/>
          <p:cNvSpPr>
            <a:spLocks noGrp="1"/>
          </p:cNvSpPr>
          <p:nvPr>
            <p:ph type="title"/>
          </p:nvPr>
        </p:nvSpPr>
        <p:spPr>
          <a:xfrm>
            <a:off x="0" y="137342"/>
            <a:ext cx="9144000" cy="681271"/>
          </a:xfrm>
        </p:spPr>
        <p:txBody>
          <a:bodyPr>
            <a:normAutofit/>
          </a:bodyPr>
          <a:lstStyle/>
          <a:p>
            <a:r>
              <a:rPr lang="en-GB" sz="2800" dirty="0" err="1" smtClean="0">
                <a:latin typeface="Comic Sans MS" pitchFamily="66" charset="0"/>
              </a:rPr>
              <a:t>Organizzazione</a:t>
            </a:r>
            <a:endParaRPr lang="en-GB" sz="1400" dirty="0" smtClean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84664" y="1075604"/>
            <a:ext cx="2933756" cy="791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prstClr val="white"/>
                </a:solidFill>
              </a:rPr>
              <a:t>Governing Board</a:t>
            </a:r>
            <a:endParaRPr lang="en-GB" sz="16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Institute Partner Members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Industrial Partner Members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Project Coordinator, Machine Leader,  Q&amp;C Manager</a:t>
            </a:r>
          </a:p>
        </p:txBody>
      </p:sp>
      <p:cxnSp>
        <p:nvCxnSpPr>
          <p:cNvPr id="8" name="Straight Connector 7"/>
          <p:cNvCxnSpPr>
            <a:endCxn id="9" idx="0"/>
          </p:cNvCxnSpPr>
          <p:nvPr/>
        </p:nvCxnSpPr>
        <p:spPr>
          <a:xfrm>
            <a:off x="6128036" y="2054711"/>
            <a:ext cx="0" cy="53864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31176" y="2593359"/>
            <a:ext cx="1593720" cy="44177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Machine Leader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 (Alessandro </a:t>
            </a:r>
            <a:r>
              <a:rPr lang="en-GB" sz="1000" dirty="0" err="1" smtClean="0">
                <a:solidFill>
                  <a:schemeClr val="tx1"/>
                </a:solidFill>
              </a:rPr>
              <a:t>Variola</a:t>
            </a:r>
            <a:r>
              <a:rPr lang="en-GB" sz="1000" dirty="0">
                <a:solidFill>
                  <a:schemeClr val="tx1"/>
                </a:solidFill>
              </a:rPr>
              <a:t>) INFN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3561" y="1219666"/>
            <a:ext cx="952500" cy="503534"/>
          </a:xfrm>
          <a:prstGeom prst="rect">
            <a:avLst/>
          </a:prstGeom>
          <a:solidFill>
            <a:srgbClr val="AB9AC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smtClean="0">
                <a:solidFill>
                  <a:prstClr val="white"/>
                </a:solidFill>
              </a:rPr>
              <a:t>IFIN-HH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86704" y="1213274"/>
            <a:ext cx="1654061" cy="488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 smtClean="0">
                <a:solidFill>
                  <a:prstClr val="white"/>
                </a:solidFill>
              </a:rPr>
              <a:t>Project Coordinator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Luigi Palumbo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>
            <a:stCxn id="11" idx="3"/>
          </p:cNvCxnSpPr>
          <p:nvPr/>
        </p:nvCxnSpPr>
        <p:spPr>
          <a:xfrm>
            <a:off x="1176061" y="1471433"/>
            <a:ext cx="31064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84156" y="2593359"/>
            <a:ext cx="1563856" cy="417279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Finance Manager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(</a:t>
            </a:r>
            <a:r>
              <a:rPr lang="en-GB" sz="1000" dirty="0" err="1" smtClean="0">
                <a:solidFill>
                  <a:schemeClr val="tx1"/>
                </a:solidFill>
              </a:rPr>
              <a:t>tba</a:t>
            </a:r>
            <a:r>
              <a:rPr lang="en-GB" sz="1000" dirty="0" smtClean="0">
                <a:solidFill>
                  <a:schemeClr val="tx1"/>
                </a:solidFill>
              </a:rPr>
              <a:t>)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4113" name="TextBox 46"/>
          <p:cNvSpPr txBox="1">
            <a:spLocks noChangeArrowheads="1"/>
          </p:cNvSpPr>
          <p:nvPr/>
        </p:nvSpPr>
        <p:spPr bwMode="auto">
          <a:xfrm>
            <a:off x="223561" y="2274905"/>
            <a:ext cx="11971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400" b="1" dirty="0" smtClean="0">
                <a:solidFill>
                  <a:prstClr val="black"/>
                </a:solidFill>
                <a:cs typeface="Arial" charset="0"/>
              </a:rPr>
              <a:t>Project Office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968479" y="4847212"/>
            <a:ext cx="845843" cy="76973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WP 01a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white"/>
                </a:solidFill>
              </a:rPr>
              <a:t>Accelerator Physics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(Cristina </a:t>
            </a:r>
            <a:r>
              <a:rPr lang="en-GB" sz="800" b="1" dirty="0" err="1" smtClean="0">
                <a:solidFill>
                  <a:prstClr val="black"/>
                </a:solidFill>
              </a:rPr>
              <a:t>Vaccarezza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black"/>
                </a:solidFill>
              </a:rPr>
              <a:t>INFN </a:t>
            </a:r>
            <a:r>
              <a:rPr lang="en-GB" sz="800" b="1" dirty="0" err="1">
                <a:solidFill>
                  <a:prstClr val="black"/>
                </a:solidFill>
              </a:rPr>
              <a:t>Frascati</a:t>
            </a:r>
            <a:r>
              <a:rPr lang="en-GB" sz="8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5156" y="5866296"/>
            <a:ext cx="913669" cy="734069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02B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white"/>
                </a:solidFill>
              </a:rPr>
              <a:t>Interaction chambers </a:t>
            </a:r>
            <a:endParaRPr lang="en-GB" sz="800" b="1" dirty="0" smtClean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</a:t>
            </a:r>
            <a:r>
              <a:rPr lang="en-GB" sz="800" b="1" dirty="0" err="1" smtClean="0">
                <a:solidFill>
                  <a:prstClr val="black"/>
                </a:solidFill>
              </a:rPr>
              <a:t>Herve</a:t>
            </a:r>
            <a:r>
              <a:rPr lang="en-GB" sz="800" b="1" dirty="0" smtClean="0">
                <a:solidFill>
                  <a:prstClr val="black"/>
                </a:solidFill>
              </a:rPr>
              <a:t> </a:t>
            </a:r>
            <a:r>
              <a:rPr lang="en-GB" sz="800" b="1" dirty="0" err="1" smtClean="0">
                <a:solidFill>
                  <a:prstClr val="black"/>
                </a:solidFill>
              </a:rPr>
              <a:t>Rocipon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err="1" smtClean="0">
                <a:solidFill>
                  <a:prstClr val="black"/>
                </a:solidFill>
              </a:rPr>
              <a:t>Alsyom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650518" y="4847210"/>
            <a:ext cx="810014" cy="769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03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Accelerating </a:t>
            </a:r>
            <a:r>
              <a:rPr lang="en-GB" sz="800" b="1" dirty="0">
                <a:solidFill>
                  <a:prstClr val="white"/>
                </a:solidFill>
              </a:rPr>
              <a:t>Structures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(David </a:t>
            </a:r>
            <a:r>
              <a:rPr lang="en-GB" sz="800" b="1" dirty="0" err="1" smtClean="0">
                <a:solidFill>
                  <a:prstClr val="black"/>
                </a:solidFill>
              </a:rPr>
              <a:t>Alesini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black"/>
                </a:solidFill>
              </a:rPr>
              <a:t>INFN </a:t>
            </a:r>
            <a:r>
              <a:rPr lang="en-GB" sz="800" b="1" dirty="0" err="1">
                <a:solidFill>
                  <a:prstClr val="black"/>
                </a:solidFill>
              </a:rPr>
              <a:t>Frascati</a:t>
            </a:r>
            <a:r>
              <a:rPr lang="en-GB" sz="8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927394" y="5875580"/>
            <a:ext cx="835572" cy="72478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08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Control System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</a:t>
            </a:r>
            <a:r>
              <a:rPr lang="en-GB" sz="800" b="1" dirty="0" err="1" smtClean="0">
                <a:solidFill>
                  <a:prstClr val="black"/>
                </a:solidFill>
              </a:rPr>
              <a:t>Giampiero</a:t>
            </a:r>
            <a:r>
              <a:rPr lang="en-GB" sz="800" b="1" dirty="0" smtClean="0">
                <a:solidFill>
                  <a:prstClr val="black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Di </a:t>
            </a:r>
            <a:r>
              <a:rPr lang="en-GB" sz="800" b="1" dirty="0" err="1" smtClean="0">
                <a:solidFill>
                  <a:prstClr val="black"/>
                </a:solidFill>
              </a:rPr>
              <a:t>Pirro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black"/>
                </a:solidFill>
              </a:rPr>
              <a:t>INFN </a:t>
            </a:r>
            <a:r>
              <a:rPr lang="en-GB" sz="800" b="1" dirty="0" err="1">
                <a:solidFill>
                  <a:prstClr val="black"/>
                </a:solidFill>
              </a:rPr>
              <a:t>Frascati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518983" y="4854256"/>
            <a:ext cx="814919" cy="762688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04a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High Power RF </a:t>
            </a:r>
            <a:r>
              <a:rPr lang="en-GB" sz="800" b="1" dirty="0">
                <a:solidFill>
                  <a:prstClr val="white"/>
                </a:solidFill>
              </a:rPr>
              <a:t>&amp; Distribution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(Roberto </a:t>
            </a:r>
            <a:r>
              <a:rPr lang="en-GB" sz="800" b="1" dirty="0" err="1" smtClean="0">
                <a:solidFill>
                  <a:prstClr val="black"/>
                </a:solidFill>
              </a:rPr>
              <a:t>Boni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INFN </a:t>
            </a:r>
            <a:r>
              <a:rPr lang="en-GB" sz="800" b="1" dirty="0" err="1" smtClean="0">
                <a:solidFill>
                  <a:prstClr val="black"/>
                </a:solidFill>
              </a:rPr>
              <a:t>Frascati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02363" y="5875581"/>
            <a:ext cx="907463" cy="734658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09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white"/>
                </a:solidFill>
              </a:rPr>
              <a:t>Gamma Systems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(M. </a:t>
            </a:r>
            <a:r>
              <a:rPr lang="en-GB" sz="800" b="1" dirty="0" err="1" smtClean="0">
                <a:solidFill>
                  <a:prstClr val="black"/>
                </a:solidFill>
              </a:rPr>
              <a:t>Gambaccini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black"/>
                </a:solidFill>
              </a:rPr>
              <a:t>INFN </a:t>
            </a:r>
            <a:r>
              <a:rPr lang="en-GB" sz="800" b="1" dirty="0" smtClean="0">
                <a:solidFill>
                  <a:prstClr val="black"/>
                </a:solidFill>
              </a:rPr>
              <a:t>Ferrara 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80627" y="5881211"/>
            <a:ext cx="850717" cy="730582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02A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white"/>
                </a:solidFill>
              </a:rPr>
              <a:t>Lasers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(Franck </a:t>
            </a:r>
            <a:r>
              <a:rPr lang="en-GB" sz="800" b="1" dirty="0" err="1" smtClean="0">
                <a:solidFill>
                  <a:prstClr val="black"/>
                </a:solidFill>
              </a:rPr>
              <a:t>Falcoz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Amplitude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970357" y="5875581"/>
            <a:ext cx="866644" cy="72478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10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Radioprotection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(Adolfo Esposito)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black"/>
                </a:solidFill>
              </a:rPr>
              <a:t>INFN </a:t>
            </a:r>
            <a:r>
              <a:rPr lang="en-GB" sz="800" b="1" dirty="0" err="1">
                <a:solidFill>
                  <a:prstClr val="black"/>
                </a:solidFill>
              </a:rPr>
              <a:t>Frascati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273047" y="4867036"/>
            <a:ext cx="785732" cy="749908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800" b="1" dirty="0" smtClean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white"/>
                </a:solidFill>
              </a:rPr>
              <a:t>INFN </a:t>
            </a:r>
            <a:r>
              <a:rPr lang="en-GB" sz="800" b="1" dirty="0" smtClean="0">
                <a:solidFill>
                  <a:prstClr val="white"/>
                </a:solidFill>
              </a:rPr>
              <a:t>Modules 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schemeClr val="tx1"/>
                </a:solidFill>
              </a:rPr>
              <a:t>(</a:t>
            </a:r>
            <a:r>
              <a:rPr lang="en-GB" sz="800" b="1" dirty="0" err="1" smtClean="0">
                <a:solidFill>
                  <a:schemeClr val="tx1"/>
                </a:solidFill>
              </a:rPr>
              <a:t>Sandro</a:t>
            </a:r>
            <a:r>
              <a:rPr lang="en-GB" sz="800" b="1" dirty="0" smtClean="0">
                <a:solidFill>
                  <a:schemeClr val="tx1"/>
                </a:solidFill>
              </a:rPr>
              <a:t> </a:t>
            </a:r>
            <a:r>
              <a:rPr lang="en-GB" sz="800" b="1" dirty="0" err="1" smtClean="0">
                <a:solidFill>
                  <a:schemeClr val="tx1"/>
                </a:solidFill>
              </a:rPr>
              <a:t>Tomassini</a:t>
            </a:r>
            <a:r>
              <a:rPr lang="en-GB" sz="800" b="1" dirty="0" smtClean="0">
                <a:solidFill>
                  <a:schemeClr val="tx1"/>
                </a:solidFill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INFN </a:t>
            </a:r>
            <a:r>
              <a:rPr lang="en-GB" sz="800" b="1" dirty="0" err="1">
                <a:solidFill>
                  <a:prstClr val="black"/>
                </a:solidFill>
              </a:rPr>
              <a:t>Frascati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012434" y="5869783"/>
            <a:ext cx="818295" cy="730582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11a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CAD/3D integration layout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(V. </a:t>
            </a:r>
            <a:r>
              <a:rPr lang="en-GB" sz="800" b="1" dirty="0" err="1" smtClean="0">
                <a:solidFill>
                  <a:prstClr val="black"/>
                </a:solidFill>
              </a:rPr>
              <a:t>Pettinacci</a:t>
            </a:r>
            <a:r>
              <a:rPr lang="en-GB" sz="800" b="1" dirty="0" smtClean="0">
                <a:solidFill>
                  <a:prstClr val="black"/>
                </a:solidFill>
              </a:rPr>
              <a:t>) INFN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110442" y="4867036"/>
            <a:ext cx="783079" cy="74990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Diagnostics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schemeClr val="tx1"/>
                </a:solidFill>
              </a:rPr>
              <a:t>(Andrea </a:t>
            </a:r>
            <a:r>
              <a:rPr lang="en-GB" sz="800" b="1" dirty="0" err="1" smtClean="0">
                <a:solidFill>
                  <a:schemeClr val="tx1"/>
                </a:solidFill>
              </a:rPr>
              <a:t>Mostacci</a:t>
            </a:r>
            <a:r>
              <a:rPr lang="en-GB" sz="800" b="1" dirty="0" smtClean="0">
                <a:solidFill>
                  <a:schemeClr val="tx1"/>
                </a:solidFill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schemeClr val="tx1"/>
                </a:solidFill>
              </a:rPr>
              <a:t>INFN </a:t>
            </a:r>
            <a:r>
              <a:rPr lang="en-GB" sz="800" b="1" dirty="0" err="1" smtClean="0">
                <a:solidFill>
                  <a:schemeClr val="tx1"/>
                </a:solidFill>
              </a:rPr>
              <a:t>Frascati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364468" y="4867036"/>
            <a:ext cx="850998" cy="749908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05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white"/>
                </a:solidFill>
              </a:rPr>
              <a:t>STFC </a:t>
            </a:r>
            <a:r>
              <a:rPr lang="en-GB" sz="800" b="1" dirty="0" smtClean="0">
                <a:solidFill>
                  <a:prstClr val="white"/>
                </a:solidFill>
              </a:rPr>
              <a:t>Modules, Magnets &amp; Vacuum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(Neil Bliss)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black"/>
                </a:solidFill>
              </a:rPr>
              <a:t>STFC </a:t>
            </a:r>
            <a:r>
              <a:rPr lang="en-GB" sz="800" b="1" dirty="0" err="1">
                <a:solidFill>
                  <a:prstClr val="black"/>
                </a:solidFill>
              </a:rPr>
              <a:t>Daresbury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17389" y="5869783"/>
            <a:ext cx="799838" cy="73058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11d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Cooling &amp; Air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(Ugo </a:t>
            </a:r>
            <a:r>
              <a:rPr lang="en-GB" sz="800" b="1" dirty="0" err="1" smtClean="0">
                <a:solidFill>
                  <a:prstClr val="black"/>
                </a:solidFill>
              </a:rPr>
              <a:t>Rotundo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INFN</a:t>
            </a:r>
            <a:endParaRPr lang="en-GB" sz="800" b="1" dirty="0">
              <a:solidFill>
                <a:prstClr val="white"/>
              </a:solidFill>
            </a:endParaRPr>
          </a:p>
        </p:txBody>
      </p:sp>
      <p:sp>
        <p:nvSpPr>
          <p:cNvPr id="4130" name="TextBox 104"/>
          <p:cNvSpPr txBox="1">
            <a:spLocks noChangeArrowheads="1"/>
          </p:cNvSpPr>
          <p:nvPr/>
        </p:nvSpPr>
        <p:spPr bwMode="auto">
          <a:xfrm>
            <a:off x="7579437" y="4432613"/>
            <a:ext cx="13017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400" b="1" dirty="0" smtClean="0">
                <a:solidFill>
                  <a:prstClr val="black"/>
                </a:solidFill>
                <a:cs typeface="Arial" charset="0"/>
              </a:rPr>
              <a:t>Work Packages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2742359" y="4856801"/>
            <a:ext cx="855913" cy="760141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02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Optics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(Kevin </a:t>
            </a:r>
            <a:r>
              <a:rPr lang="en-GB" sz="800" b="1" dirty="0" err="1" smtClean="0">
                <a:solidFill>
                  <a:prstClr val="black"/>
                </a:solidFill>
              </a:rPr>
              <a:t>Cassou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CNRS</a:t>
            </a:r>
            <a:endParaRPr lang="en-GB" sz="800" b="1" dirty="0">
              <a:solidFill>
                <a:prstClr val="black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2389909" y="1702051"/>
            <a:ext cx="0" cy="225535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564440" y="3245407"/>
            <a:ext cx="1452949" cy="36319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Deputy (</a:t>
            </a:r>
            <a:r>
              <a:rPr lang="en-GB" sz="1200" dirty="0" err="1" smtClean="0">
                <a:solidFill>
                  <a:prstClr val="white"/>
                </a:solidFill>
              </a:rPr>
              <a:t>Linac</a:t>
            </a:r>
            <a:r>
              <a:rPr lang="en-GB" sz="1200" dirty="0" smtClean="0">
                <a:solidFill>
                  <a:prstClr val="white"/>
                </a:solidFill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(David </a:t>
            </a:r>
            <a:r>
              <a:rPr lang="en-GB" sz="1000" dirty="0" err="1" smtClean="0">
                <a:solidFill>
                  <a:schemeClr val="tx1"/>
                </a:solidFill>
              </a:rPr>
              <a:t>Alesini</a:t>
            </a:r>
            <a:r>
              <a:rPr lang="en-GB" sz="1000" dirty="0">
                <a:solidFill>
                  <a:schemeClr val="tx1"/>
                </a:solidFill>
              </a:rPr>
              <a:t>) INFN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620002" y="3245407"/>
            <a:ext cx="1367994" cy="361650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Deputy (Optics)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(Fabian </a:t>
            </a:r>
            <a:r>
              <a:rPr lang="en-GB" sz="1000" dirty="0" err="1" smtClean="0">
                <a:solidFill>
                  <a:schemeClr val="tx1"/>
                </a:solidFill>
              </a:rPr>
              <a:t>Zomer</a:t>
            </a:r>
            <a:r>
              <a:rPr lang="en-GB" sz="1000" dirty="0">
                <a:solidFill>
                  <a:schemeClr val="tx1"/>
                </a:solidFill>
              </a:rPr>
              <a:t>) CNRS 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122709" y="3038806"/>
            <a:ext cx="1291" cy="1664391"/>
          </a:xfrm>
          <a:prstGeom prst="line">
            <a:avLst/>
          </a:prstGeom>
          <a:ln w="9525" cmpd="sng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522962" y="2593359"/>
            <a:ext cx="1379402" cy="436001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 smtClean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Q&amp;C Manager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(Antonio Napolitano)</a:t>
            </a:r>
            <a:endParaRPr lang="en-GB" sz="10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 smtClean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535327" y="3221185"/>
            <a:ext cx="1355492" cy="387418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Legal Advisors</a:t>
            </a:r>
            <a:endParaRPr lang="en-GB" sz="1000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(from Consortium)</a:t>
            </a:r>
            <a:endParaRPr lang="en-GB" sz="1200" dirty="0" smtClean="0">
              <a:solidFill>
                <a:prstClr val="white"/>
              </a:solidFill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 flipV="1">
            <a:off x="1391401" y="4699523"/>
            <a:ext cx="7110580" cy="4290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385873" y="2046054"/>
            <a:ext cx="3742163" cy="865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706516" y="4700913"/>
            <a:ext cx="1" cy="130332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4653803" y="4707749"/>
            <a:ext cx="0" cy="151060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endCxn id="81" idx="0"/>
          </p:cNvCxnSpPr>
          <p:nvPr/>
        </p:nvCxnSpPr>
        <p:spPr>
          <a:xfrm>
            <a:off x="5848052" y="4707749"/>
            <a:ext cx="0" cy="149543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6656616" y="4702714"/>
            <a:ext cx="1" cy="144497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endCxn id="69" idx="0"/>
          </p:cNvCxnSpPr>
          <p:nvPr/>
        </p:nvCxnSpPr>
        <p:spPr>
          <a:xfrm>
            <a:off x="8501981" y="4695675"/>
            <a:ext cx="1" cy="171361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3345180" y="5774979"/>
            <a:ext cx="5072128" cy="0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1462799" y="5774979"/>
            <a:ext cx="1112974" cy="0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1391400" y="4720780"/>
            <a:ext cx="1" cy="13033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2583406" y="5616944"/>
            <a:ext cx="0" cy="24935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endCxn id="72" idx="0"/>
          </p:cNvCxnSpPr>
          <p:nvPr/>
        </p:nvCxnSpPr>
        <p:spPr>
          <a:xfrm>
            <a:off x="8417308" y="5774979"/>
            <a:ext cx="0" cy="94804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endCxn id="12" idx="3"/>
          </p:cNvCxnSpPr>
          <p:nvPr/>
        </p:nvCxnSpPr>
        <p:spPr>
          <a:xfrm flipH="1">
            <a:off x="3140765" y="1455360"/>
            <a:ext cx="943900" cy="230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>
            <a:off x="6124000" y="4703813"/>
            <a:ext cx="4036" cy="1074750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44"/>
          <p:cNvSpPr/>
          <p:nvPr/>
        </p:nvSpPr>
        <p:spPr>
          <a:xfrm>
            <a:off x="6564441" y="3737949"/>
            <a:ext cx="1452948" cy="36165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Deputy (Integration)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(Antonio </a:t>
            </a:r>
            <a:r>
              <a:rPr lang="en-GB" sz="1000" dirty="0" err="1" smtClean="0">
                <a:solidFill>
                  <a:schemeClr val="tx1"/>
                </a:solidFill>
              </a:rPr>
              <a:t>Falone</a:t>
            </a:r>
            <a:r>
              <a:rPr lang="en-GB" sz="1000" dirty="0">
                <a:solidFill>
                  <a:schemeClr val="tx1"/>
                </a:solidFill>
              </a:rPr>
              <a:t>) INFN </a:t>
            </a:r>
          </a:p>
        </p:txBody>
      </p:sp>
      <p:cxnSp>
        <p:nvCxnSpPr>
          <p:cNvPr id="113" name="Straight Connector 165"/>
          <p:cNvCxnSpPr>
            <a:stCxn id="110" idx="1"/>
          </p:cNvCxnSpPr>
          <p:nvPr/>
        </p:nvCxnSpPr>
        <p:spPr>
          <a:xfrm flipH="1">
            <a:off x="5968049" y="3918774"/>
            <a:ext cx="596392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65"/>
          <p:cNvCxnSpPr>
            <a:stCxn id="45" idx="1"/>
            <a:endCxn id="75" idx="3"/>
          </p:cNvCxnSpPr>
          <p:nvPr/>
        </p:nvCxnSpPr>
        <p:spPr>
          <a:xfrm flipH="1" flipV="1">
            <a:off x="5987996" y="3426232"/>
            <a:ext cx="576444" cy="77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3"/>
          <p:cNvCxnSpPr/>
          <p:nvPr/>
        </p:nvCxnSpPr>
        <p:spPr>
          <a:xfrm>
            <a:off x="2723703" y="4707219"/>
            <a:ext cx="1" cy="151590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46"/>
          <p:cNvSpPr txBox="1">
            <a:spLocks noChangeArrowheads="1"/>
          </p:cNvSpPr>
          <p:nvPr/>
        </p:nvSpPr>
        <p:spPr bwMode="auto">
          <a:xfrm>
            <a:off x="6663737" y="2255316"/>
            <a:ext cx="13664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400" b="1" dirty="0" smtClean="0">
                <a:solidFill>
                  <a:prstClr val="black"/>
                </a:solidFill>
                <a:cs typeface="Arial" charset="0"/>
              </a:rPr>
              <a:t>Technical TEAM</a:t>
            </a:r>
          </a:p>
        </p:txBody>
      </p:sp>
      <p:cxnSp>
        <p:nvCxnSpPr>
          <p:cNvPr id="137" name="Straight Connector 165"/>
          <p:cNvCxnSpPr>
            <a:stCxn id="78" idx="1"/>
          </p:cNvCxnSpPr>
          <p:nvPr/>
        </p:nvCxnSpPr>
        <p:spPr>
          <a:xfrm flipH="1">
            <a:off x="2250431" y="2811360"/>
            <a:ext cx="272531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65"/>
          <p:cNvCxnSpPr/>
          <p:nvPr/>
        </p:nvCxnSpPr>
        <p:spPr>
          <a:xfrm flipH="1">
            <a:off x="2250431" y="3448982"/>
            <a:ext cx="272531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78"/>
          <p:cNvSpPr/>
          <p:nvPr/>
        </p:nvSpPr>
        <p:spPr>
          <a:xfrm>
            <a:off x="684155" y="3776579"/>
            <a:ext cx="1557288" cy="361650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Training Manager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rgbClr val="000000"/>
                </a:solidFill>
              </a:rPr>
              <a:t>(</a:t>
            </a:r>
            <a:r>
              <a:rPr lang="en-GB" sz="1000" dirty="0" err="1" smtClean="0">
                <a:solidFill>
                  <a:srgbClr val="000000"/>
                </a:solidFill>
              </a:rPr>
              <a:t>tba</a:t>
            </a:r>
            <a:r>
              <a:rPr lang="en-GB" sz="1000" dirty="0" smtClean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77" name="Straight Connector 141"/>
          <p:cNvCxnSpPr/>
          <p:nvPr/>
        </p:nvCxnSpPr>
        <p:spPr>
          <a:xfrm flipH="1">
            <a:off x="1464700" y="5769058"/>
            <a:ext cx="3001" cy="87733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67"/>
          <p:cNvSpPr/>
          <p:nvPr/>
        </p:nvSpPr>
        <p:spPr>
          <a:xfrm>
            <a:off x="7046095" y="5869783"/>
            <a:ext cx="812980" cy="73058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11c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Electrical Power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(Ruggero Ricci) INFN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96" name="Rectangle 74"/>
          <p:cNvSpPr/>
          <p:nvPr/>
        </p:nvSpPr>
        <p:spPr>
          <a:xfrm>
            <a:off x="4620002" y="3738785"/>
            <a:ext cx="1367994" cy="361650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Safety Coordinator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(</a:t>
            </a:r>
            <a:r>
              <a:rPr lang="en-GB" sz="1000" dirty="0" err="1" smtClean="0">
                <a:solidFill>
                  <a:schemeClr val="tx1"/>
                </a:solidFill>
              </a:rPr>
              <a:t>tba</a:t>
            </a:r>
            <a:r>
              <a:rPr lang="en-GB" sz="1000" dirty="0" smtClean="0">
                <a:solidFill>
                  <a:schemeClr val="tx1"/>
                </a:solidFill>
              </a:rPr>
              <a:t>)  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01" name="Rectangle 78"/>
          <p:cNvSpPr/>
          <p:nvPr/>
        </p:nvSpPr>
        <p:spPr>
          <a:xfrm>
            <a:off x="669165" y="3209640"/>
            <a:ext cx="1581266" cy="387418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smtClean="0">
                <a:solidFill>
                  <a:prstClr val="white"/>
                </a:solidFill>
              </a:rPr>
              <a:t>Scientific Coordinator</a:t>
            </a:r>
            <a:endParaRPr lang="en-GB" sz="1000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chemeClr val="tx1"/>
                </a:solidFill>
              </a:rPr>
              <a:t>(Luca </a:t>
            </a:r>
            <a:r>
              <a:rPr lang="en-GB" sz="1000" dirty="0" err="1" smtClean="0">
                <a:solidFill>
                  <a:schemeClr val="tx1"/>
                </a:solidFill>
              </a:rPr>
              <a:t>Serafini</a:t>
            </a:r>
            <a:r>
              <a:rPr lang="en-GB" sz="1000" dirty="0" smtClean="0">
                <a:solidFill>
                  <a:schemeClr val="tx1"/>
                </a:solidFill>
              </a:rPr>
              <a:t>)</a:t>
            </a:r>
            <a:endParaRPr lang="en-GB" sz="1200" dirty="0" smtClean="0">
              <a:solidFill>
                <a:prstClr val="white"/>
              </a:solidFill>
            </a:endParaRPr>
          </a:p>
        </p:txBody>
      </p:sp>
      <p:cxnSp>
        <p:nvCxnSpPr>
          <p:cNvPr id="130" name="Straight Connector 165"/>
          <p:cNvCxnSpPr/>
          <p:nvPr/>
        </p:nvCxnSpPr>
        <p:spPr>
          <a:xfrm flipH="1">
            <a:off x="2250432" y="3957404"/>
            <a:ext cx="13947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0"/>
          <p:cNvCxnSpPr/>
          <p:nvPr/>
        </p:nvCxnSpPr>
        <p:spPr>
          <a:xfrm>
            <a:off x="3345180" y="5778563"/>
            <a:ext cx="0" cy="91220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0"/>
          <p:cNvCxnSpPr>
            <a:endCxn id="62" idx="0"/>
          </p:cNvCxnSpPr>
          <p:nvPr/>
        </p:nvCxnSpPr>
        <p:spPr>
          <a:xfrm>
            <a:off x="4356095" y="5774979"/>
            <a:ext cx="0" cy="100602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0"/>
          <p:cNvCxnSpPr>
            <a:endCxn id="65" idx="0"/>
          </p:cNvCxnSpPr>
          <p:nvPr/>
        </p:nvCxnSpPr>
        <p:spPr>
          <a:xfrm>
            <a:off x="5403679" y="5774979"/>
            <a:ext cx="0" cy="100602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50"/>
          <p:cNvCxnSpPr>
            <a:endCxn id="68" idx="0"/>
          </p:cNvCxnSpPr>
          <p:nvPr/>
        </p:nvCxnSpPr>
        <p:spPr>
          <a:xfrm>
            <a:off x="6421582" y="5781869"/>
            <a:ext cx="0" cy="87914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50"/>
          <p:cNvCxnSpPr>
            <a:endCxn id="94" idx="0"/>
          </p:cNvCxnSpPr>
          <p:nvPr/>
        </p:nvCxnSpPr>
        <p:spPr>
          <a:xfrm>
            <a:off x="7452585" y="5781869"/>
            <a:ext cx="0" cy="87914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51"/>
          <p:cNvSpPr/>
          <p:nvPr/>
        </p:nvSpPr>
        <p:spPr>
          <a:xfrm>
            <a:off x="1856770" y="4856802"/>
            <a:ext cx="825449" cy="760142"/>
          </a:xfrm>
          <a:prstGeom prst="rect">
            <a:avLst/>
          </a:prstGeom>
          <a:solidFill>
            <a:srgbClr val="CA6A68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WP 01b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Source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Physics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</a:t>
            </a:r>
            <a:r>
              <a:rPr lang="en-GB" sz="800" b="1" dirty="0" err="1" smtClean="0">
                <a:solidFill>
                  <a:prstClr val="black"/>
                </a:solidFill>
              </a:rPr>
              <a:t>Vittoria</a:t>
            </a:r>
            <a:r>
              <a:rPr lang="en-GB" sz="800" b="1" dirty="0" smtClean="0">
                <a:solidFill>
                  <a:prstClr val="black"/>
                </a:solidFill>
              </a:rPr>
              <a:t> </a:t>
            </a:r>
            <a:r>
              <a:rPr lang="en-GB" sz="800" b="1" dirty="0" err="1" smtClean="0">
                <a:solidFill>
                  <a:prstClr val="black"/>
                </a:solidFill>
              </a:rPr>
              <a:t>Petrillo</a:t>
            </a:r>
            <a:r>
              <a:rPr lang="en-GB" sz="800" b="1" dirty="0" smtClean="0">
                <a:solidFill>
                  <a:prstClr val="black"/>
                </a:solidFill>
              </a:rPr>
              <a:t>)</a:t>
            </a:r>
            <a:endParaRPr lang="en-GB" sz="8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solidFill>
                  <a:prstClr val="black"/>
                </a:solidFill>
              </a:rPr>
              <a:t>INFN </a:t>
            </a:r>
            <a:r>
              <a:rPr lang="en-GB" sz="800" b="1" dirty="0" smtClean="0">
                <a:solidFill>
                  <a:prstClr val="black"/>
                </a:solidFill>
              </a:rPr>
              <a:t>Milan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81" name="Rectangle 60"/>
          <p:cNvSpPr/>
          <p:nvPr/>
        </p:nvSpPr>
        <p:spPr>
          <a:xfrm>
            <a:off x="5403293" y="4857292"/>
            <a:ext cx="889518" cy="75965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WP 04b</a:t>
            </a:r>
            <a:endParaRPr lang="en-GB" sz="9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white"/>
                </a:solidFill>
              </a:rPr>
              <a:t>LLRF &amp; </a:t>
            </a:r>
            <a:r>
              <a:rPr lang="en-GB" sz="800" b="1" dirty="0" err="1">
                <a:solidFill>
                  <a:prstClr val="white"/>
                </a:solidFill>
              </a:rPr>
              <a:t>s</a:t>
            </a:r>
            <a:r>
              <a:rPr lang="en-GB" sz="800" b="1" dirty="0" err="1" smtClean="0">
                <a:solidFill>
                  <a:prstClr val="white"/>
                </a:solidFill>
              </a:rPr>
              <a:t>yncrhonisation</a:t>
            </a:r>
            <a:endParaRPr lang="en-GB" sz="800" b="1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(Alessandro Gallo)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 smtClean="0">
                <a:solidFill>
                  <a:prstClr val="black"/>
                </a:solidFill>
              </a:rPr>
              <a:t>INFN </a:t>
            </a:r>
            <a:r>
              <a:rPr lang="en-GB" sz="800" b="1" dirty="0" err="1" smtClean="0">
                <a:solidFill>
                  <a:prstClr val="black"/>
                </a:solidFill>
              </a:rPr>
              <a:t>Frascati</a:t>
            </a:r>
            <a:endParaRPr lang="en-GB" sz="800" b="1" dirty="0">
              <a:solidFill>
                <a:prstClr val="black"/>
              </a:solidFill>
            </a:endParaRPr>
          </a:p>
        </p:txBody>
      </p:sp>
      <p:cxnSp>
        <p:nvCxnSpPr>
          <p:cNvPr id="89" name="Straight Connector 123"/>
          <p:cNvCxnSpPr/>
          <p:nvPr/>
        </p:nvCxnSpPr>
        <p:spPr>
          <a:xfrm>
            <a:off x="2206016" y="4724359"/>
            <a:ext cx="1" cy="151590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131"/>
          <p:cNvCxnSpPr>
            <a:endCxn id="67" idx="0"/>
          </p:cNvCxnSpPr>
          <p:nvPr/>
        </p:nvCxnSpPr>
        <p:spPr>
          <a:xfrm>
            <a:off x="7665913" y="4695675"/>
            <a:ext cx="0" cy="171361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65"/>
          <p:cNvCxnSpPr>
            <a:stCxn id="116" idx="1"/>
            <a:endCxn id="46" idx="3"/>
          </p:cNvCxnSpPr>
          <p:nvPr/>
        </p:nvCxnSpPr>
        <p:spPr>
          <a:xfrm flipH="1">
            <a:off x="4223708" y="3272043"/>
            <a:ext cx="27641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5</a:t>
            </a:fld>
            <a:endParaRPr lang="it-IT"/>
          </a:p>
        </p:txBody>
      </p:sp>
      <p:sp>
        <p:nvSpPr>
          <p:cNvPr id="82" name="Rectangle 56"/>
          <p:cNvSpPr/>
          <p:nvPr/>
        </p:nvSpPr>
        <p:spPr>
          <a:xfrm>
            <a:off x="223561" y="4242487"/>
            <a:ext cx="4033393" cy="532475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smtClean="0">
                <a:solidFill>
                  <a:prstClr val="white"/>
                </a:solidFill>
              </a:rPr>
              <a:t>WG (All INFN </a:t>
            </a:r>
            <a:r>
              <a:rPr lang="en-GB" sz="900" b="1" dirty="0" err="1" smtClean="0">
                <a:solidFill>
                  <a:prstClr val="white"/>
                </a:solidFill>
              </a:rPr>
              <a:t>Frascati</a:t>
            </a:r>
            <a:r>
              <a:rPr lang="en-GB" sz="900" b="1" dirty="0" smtClean="0">
                <a:solidFill>
                  <a:prstClr val="white"/>
                </a:solidFill>
              </a:rPr>
              <a:t>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AutoNum type="arabicParenR"/>
              <a:defRPr/>
            </a:pPr>
            <a:r>
              <a:rPr lang="it-IT" sz="900" b="1" dirty="0" smtClean="0">
                <a:solidFill>
                  <a:prstClr val="white"/>
                </a:solidFill>
              </a:rPr>
              <a:t>High Level, </a:t>
            </a:r>
            <a:r>
              <a:rPr lang="it-IT" sz="900" b="1" dirty="0" err="1" smtClean="0">
                <a:solidFill>
                  <a:prstClr val="white"/>
                </a:solidFill>
              </a:rPr>
              <a:t>C.Vaccarezza</a:t>
            </a:r>
            <a:r>
              <a:rPr lang="it-IT" sz="900" b="1" dirty="0">
                <a:solidFill>
                  <a:prstClr val="white"/>
                </a:solidFill>
              </a:rPr>
              <a:t> </a:t>
            </a:r>
            <a:r>
              <a:rPr lang="it-IT" sz="900" b="1" dirty="0" smtClean="0">
                <a:solidFill>
                  <a:prstClr val="white"/>
                </a:solidFill>
              </a:rPr>
              <a:t> 2) </a:t>
            </a:r>
            <a:r>
              <a:rPr lang="it-IT" sz="900" b="1" dirty="0" err="1" smtClean="0">
                <a:solidFill>
                  <a:prstClr val="white"/>
                </a:solidFill>
              </a:rPr>
              <a:t>Alignment</a:t>
            </a:r>
            <a:r>
              <a:rPr lang="it-IT" sz="900" b="1" dirty="0">
                <a:solidFill>
                  <a:prstClr val="white"/>
                </a:solidFill>
              </a:rPr>
              <a:t> </a:t>
            </a:r>
            <a:r>
              <a:rPr lang="it-IT" sz="900" b="1" dirty="0" err="1" smtClean="0">
                <a:solidFill>
                  <a:prstClr val="white"/>
                </a:solidFill>
              </a:rPr>
              <a:t>E.Di</a:t>
            </a:r>
            <a:r>
              <a:rPr lang="it-IT" sz="900" b="1" dirty="0" smtClean="0">
                <a:solidFill>
                  <a:prstClr val="white"/>
                </a:solidFill>
              </a:rPr>
              <a:t> Pasquale 3) MPS, Stefano Pioli</a:t>
            </a:r>
            <a:r>
              <a:rPr lang="en-GB" sz="800" b="1" dirty="0" smtClean="0">
                <a:solidFill>
                  <a:prstClr val="white"/>
                </a:solidFill>
              </a:rPr>
              <a:t>,</a:t>
            </a:r>
            <a:endParaRPr lang="en-GB" sz="800" b="1" dirty="0"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4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Comunicazione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7650" y="1600200"/>
            <a:ext cx="8686800" cy="4525963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Comic Sans MS" pitchFamily="66" charset="0"/>
              </a:rPr>
              <a:t>Sito web: http://www.e-gammas.com/</a:t>
            </a:r>
            <a:endParaRPr lang="it-IT" sz="2400" dirty="0" smtClean="0">
              <a:latin typeface="Comic Sans MS" pitchFamily="66" charset="0"/>
            </a:endParaRPr>
          </a:p>
          <a:p>
            <a:r>
              <a:rPr lang="it-IT" sz="2400" dirty="0" smtClean="0">
                <a:latin typeface="Comic Sans MS" pitchFamily="66" charset="0"/>
              </a:rPr>
              <a:t>Database. Documenti tecnici e minute delle riunioni</a:t>
            </a:r>
          </a:p>
          <a:p>
            <a:r>
              <a:rPr lang="it-IT" sz="2400" dirty="0" err="1" smtClean="0">
                <a:latin typeface="Comic Sans MS" pitchFamily="66" charset="0"/>
              </a:rPr>
              <a:t>Document</a:t>
            </a:r>
            <a:r>
              <a:rPr lang="it-IT" sz="2400" dirty="0" smtClean="0">
                <a:latin typeface="Comic Sans MS" pitchFamily="66" charset="0"/>
              </a:rPr>
              <a:t> </a:t>
            </a:r>
            <a:r>
              <a:rPr lang="it-IT" sz="2400" dirty="0" err="1" smtClean="0">
                <a:latin typeface="Comic Sans MS" pitchFamily="66" charset="0"/>
              </a:rPr>
              <a:t>repository</a:t>
            </a:r>
            <a:r>
              <a:rPr lang="it-IT" sz="2400" dirty="0" smtClean="0">
                <a:latin typeface="Comic Sans MS" pitchFamily="66" charset="0"/>
              </a:rPr>
              <a:t> : </a:t>
            </a:r>
            <a:r>
              <a:rPr lang="it-IT" sz="2400" dirty="0" err="1" smtClean="0">
                <a:latin typeface="Comic Sans MS" pitchFamily="66" charset="0"/>
              </a:rPr>
              <a:t>own</a:t>
            </a:r>
            <a:r>
              <a:rPr lang="it-IT" sz="2400" dirty="0" smtClean="0">
                <a:latin typeface="Comic Sans MS" pitchFamily="66" charset="0"/>
              </a:rPr>
              <a:t> </a:t>
            </a:r>
            <a:r>
              <a:rPr lang="it-IT" sz="2400" dirty="0" err="1" smtClean="0">
                <a:latin typeface="Comic Sans MS" pitchFamily="66" charset="0"/>
              </a:rPr>
              <a:t>cloud</a:t>
            </a:r>
            <a:endParaRPr lang="it-IT" sz="2400" dirty="0" smtClean="0">
              <a:latin typeface="Comic Sans MS" pitchFamily="66" charset="0"/>
            </a:endParaRPr>
          </a:p>
          <a:p>
            <a:r>
              <a:rPr lang="it-IT" sz="2400" dirty="0" smtClean="0">
                <a:latin typeface="Comic Sans MS" pitchFamily="66" charset="0"/>
              </a:rPr>
              <a:t>Ogni mese general </a:t>
            </a:r>
            <a:r>
              <a:rPr lang="it-IT" sz="2400" dirty="0" err="1" smtClean="0">
                <a:latin typeface="Comic Sans MS" pitchFamily="66" charset="0"/>
              </a:rPr>
              <a:t>technical</a:t>
            </a:r>
            <a:r>
              <a:rPr lang="it-IT" sz="2400" dirty="0" smtClean="0">
                <a:latin typeface="Comic Sans MS" pitchFamily="66" charset="0"/>
              </a:rPr>
              <a:t> meeting</a:t>
            </a:r>
          </a:p>
          <a:p>
            <a:r>
              <a:rPr lang="it-IT" sz="2400" dirty="0" smtClean="0">
                <a:latin typeface="Comic Sans MS" pitchFamily="66" charset="0"/>
              </a:rPr>
              <a:t>Ogni mese </a:t>
            </a:r>
            <a:r>
              <a:rPr lang="it-IT" sz="2400" dirty="0" err="1" smtClean="0">
                <a:latin typeface="Comic Sans MS" pitchFamily="66" charset="0"/>
              </a:rPr>
              <a:t>technical</a:t>
            </a:r>
            <a:r>
              <a:rPr lang="it-IT" sz="2400" dirty="0" smtClean="0">
                <a:latin typeface="Comic Sans MS" pitchFamily="66" charset="0"/>
              </a:rPr>
              <a:t> meeting con IFIN</a:t>
            </a:r>
          </a:p>
          <a:p>
            <a:r>
              <a:rPr lang="it-IT" sz="2400" dirty="0" smtClean="0">
                <a:latin typeface="Comic Sans MS" pitchFamily="66" charset="0"/>
              </a:rPr>
              <a:t>Ogni 2 settimane meeting PO-Machine leader</a:t>
            </a:r>
          </a:p>
          <a:p>
            <a:r>
              <a:rPr lang="it-IT" sz="2400" dirty="0" smtClean="0">
                <a:latin typeface="Comic Sans MS" pitchFamily="66" charset="0"/>
              </a:rPr>
              <a:t>Ogni 4-6 mesi </a:t>
            </a:r>
            <a:r>
              <a:rPr lang="it-IT" sz="2400" dirty="0" err="1" smtClean="0">
                <a:latin typeface="Comic Sans MS" pitchFamily="66" charset="0"/>
              </a:rPr>
              <a:t>Governing</a:t>
            </a:r>
            <a:r>
              <a:rPr lang="it-IT" sz="2400" dirty="0" smtClean="0">
                <a:latin typeface="Comic Sans MS" pitchFamily="66" charset="0"/>
              </a:rPr>
              <a:t> Board</a:t>
            </a:r>
          </a:p>
          <a:p>
            <a:r>
              <a:rPr lang="it-IT" sz="2400" dirty="0" smtClean="0">
                <a:latin typeface="Comic Sans MS" pitchFamily="66" charset="0"/>
              </a:rPr>
              <a:t>Systems Technical </a:t>
            </a:r>
            <a:r>
              <a:rPr lang="it-IT" sz="2400" dirty="0" err="1" smtClean="0">
                <a:latin typeface="Comic Sans MS" pitchFamily="66" charset="0"/>
              </a:rPr>
              <a:t>review</a:t>
            </a:r>
            <a:r>
              <a:rPr lang="it-IT" sz="2400" dirty="0" smtClean="0">
                <a:latin typeface="Comic Sans MS" pitchFamily="66" charset="0"/>
              </a:rPr>
              <a:t> (collimazione, </a:t>
            </a:r>
            <a:r>
              <a:rPr lang="it-IT" sz="2400" dirty="0" err="1" smtClean="0">
                <a:latin typeface="Comic Sans MS" pitchFamily="66" charset="0"/>
              </a:rPr>
              <a:t>lasers</a:t>
            </a:r>
            <a:r>
              <a:rPr lang="it-IT" sz="2400" dirty="0" smtClean="0">
                <a:latin typeface="Comic Sans MS" pitchFamily="66" charset="0"/>
              </a:rPr>
              <a:t>, LINAC, </a:t>
            </a:r>
            <a:r>
              <a:rPr lang="it-IT" sz="2400" dirty="0" err="1" smtClean="0">
                <a:latin typeface="Comic Sans MS" pitchFamily="66" charset="0"/>
              </a:rPr>
              <a:t>integration</a:t>
            </a:r>
            <a:r>
              <a:rPr lang="it-IT" sz="2400" dirty="0" smtClean="0">
                <a:latin typeface="Comic Sans MS" pitchFamily="66" charset="0"/>
              </a:rPr>
              <a:t> </a:t>
            </a:r>
            <a:r>
              <a:rPr lang="it-IT" sz="2400" dirty="0" err="1" smtClean="0">
                <a:latin typeface="Comic Sans MS" pitchFamily="66" charset="0"/>
              </a:rPr>
              <a:t>day</a:t>
            </a:r>
            <a:r>
              <a:rPr lang="it-IT" sz="2400" dirty="0" smtClean="0">
                <a:latin typeface="Comic Sans MS" pitchFamily="66" charset="0"/>
              </a:rPr>
              <a:t>)</a:t>
            </a:r>
          </a:p>
          <a:p>
            <a:r>
              <a:rPr lang="it-IT" sz="2400" dirty="0" smtClean="0">
                <a:latin typeface="Comic Sans MS" pitchFamily="66" charset="0"/>
              </a:rPr>
              <a:t>3 WG </a:t>
            </a:r>
            <a:r>
              <a:rPr lang="it-IT" sz="2400" dirty="0" err="1" smtClean="0">
                <a:latin typeface="Comic Sans MS" pitchFamily="66" charset="0"/>
              </a:rPr>
              <a:t>meetings</a:t>
            </a:r>
            <a:r>
              <a:rPr lang="it-IT" sz="2400" dirty="0" smtClean="0">
                <a:latin typeface="Comic Sans MS" pitchFamily="66" charset="0"/>
              </a:rPr>
              <a:t> : </a:t>
            </a:r>
            <a:r>
              <a:rPr lang="it-IT" sz="2400" dirty="0" err="1" smtClean="0">
                <a:latin typeface="Comic Sans MS" pitchFamily="66" charset="0"/>
              </a:rPr>
              <a:t>Alignment</a:t>
            </a:r>
            <a:r>
              <a:rPr lang="it-IT" sz="2400" dirty="0" smtClean="0">
                <a:latin typeface="Comic Sans MS" pitchFamily="66" charset="0"/>
              </a:rPr>
              <a:t> </a:t>
            </a:r>
            <a:r>
              <a:rPr lang="it-IT" sz="2400" dirty="0" err="1" smtClean="0">
                <a:latin typeface="Comic Sans MS" pitchFamily="66" charset="0"/>
              </a:rPr>
              <a:t>review</a:t>
            </a:r>
            <a:r>
              <a:rPr lang="it-IT" sz="2400" dirty="0" smtClean="0">
                <a:latin typeface="Comic Sans MS" pitchFamily="66" charset="0"/>
              </a:rPr>
              <a:t>, </a:t>
            </a:r>
            <a:r>
              <a:rPr lang="it-IT" sz="2400" dirty="0" err="1" smtClean="0">
                <a:latin typeface="Comic Sans MS" pitchFamily="66" charset="0"/>
              </a:rPr>
              <a:t>Beam</a:t>
            </a:r>
            <a:r>
              <a:rPr lang="it-IT" sz="2400" dirty="0" smtClean="0">
                <a:latin typeface="Comic Sans MS" pitchFamily="66" charset="0"/>
              </a:rPr>
              <a:t> </a:t>
            </a:r>
            <a:r>
              <a:rPr lang="it-IT" sz="2400" dirty="0" err="1" smtClean="0">
                <a:latin typeface="Comic Sans MS" pitchFamily="66" charset="0"/>
              </a:rPr>
              <a:t>Physics</a:t>
            </a:r>
            <a:r>
              <a:rPr lang="it-IT" sz="2400" dirty="0" smtClean="0">
                <a:latin typeface="Comic Sans MS" pitchFamily="66" charset="0"/>
              </a:rPr>
              <a:t>, MPS</a:t>
            </a:r>
          </a:p>
          <a:p>
            <a:endParaRPr lang="en-GB" sz="2400" dirty="0">
              <a:latin typeface="Comic Sans MS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3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Comic Sans MS" pitchFamily="66" charset="0"/>
              </a:rPr>
              <a:t>Obblighi e performances attese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7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752475" y="2675930"/>
            <a:ext cx="7797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itchFamily="66" charset="0"/>
              </a:rPr>
              <a:t>Delivery dell’intero complesso su data di consegna e performances</a:t>
            </a:r>
          </a:p>
          <a:p>
            <a:r>
              <a:rPr lang="it-IT" dirty="0" smtClean="0">
                <a:latin typeface="Comic Sans MS" pitchFamily="66" charset="0"/>
              </a:rPr>
              <a:t>Garanzia per due anni dopo la delivery finale</a:t>
            </a:r>
          </a:p>
          <a:p>
            <a:r>
              <a:rPr lang="it-IT" dirty="0" smtClean="0">
                <a:latin typeface="Comic Sans MS" pitchFamily="66" charset="0"/>
              </a:rPr>
              <a:t>Azione di formazione del personale rumeno (principalmente LNF e LAL)</a:t>
            </a:r>
            <a:endParaRPr lang="en-GB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3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Planning contrattuale</a:t>
            </a:r>
            <a:endParaRPr lang="en-GB" dirty="0">
              <a:latin typeface="Comic Sans MS" pitchFamily="66" charset="0"/>
            </a:endParaRP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9781810"/>
              </p:ext>
            </p:extLst>
          </p:nvPr>
        </p:nvGraphicFramePr>
        <p:xfrm>
          <a:off x="409573" y="1642389"/>
          <a:ext cx="8382001" cy="4274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3127"/>
                <a:gridCol w="980010"/>
                <a:gridCol w="913487"/>
                <a:gridCol w="535377"/>
              </a:tblGrid>
              <a:tr h="5151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effectLst/>
                          <a:latin typeface="Comic Sans MS" pitchFamily="66" charset="0"/>
                        </a:rPr>
                        <a:t>Project preparation report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31/03/2014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SAPIENZA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5151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Project preparation report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31/03/2014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INFN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631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System corresponding to at least 1MeV photons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31/10/2015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ALL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631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System corresponding to at least 1MeV photons (Report)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31/10/2015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ALL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631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736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Complete system corresponding to the gamma beam of 3 MeV energy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31/08/2016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ALL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736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Complete system corresponding to the gamma beam of 3 MeV energy (Report)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31/08/2016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ALL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631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736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Testing and commissioning of the system corresponding to the gamma beam of at least 3MeV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28/02/2017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ALL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736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Testing and commissioning of the system corresponding to the gamma beam of at least 3MeV (Report)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28/02/2017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ALL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631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6315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Installation and commissioning of the complete GBS at the parameters in Table 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01/09/2018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All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  <a:tr h="2736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effectLst/>
                          <a:latin typeface="Comic Sans MS" pitchFamily="66" charset="0"/>
                        </a:rPr>
                        <a:t>Installation and commissioning of the complete GBS at the parameters in Table 1 (Report)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01/09/2018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u="none" strike="noStrike">
                          <a:effectLst/>
                          <a:latin typeface="Comic Sans MS" pitchFamily="66" charset="0"/>
                        </a:rPr>
                        <a:t>All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951" marR="6951" marT="6951" marB="0" anchor="b"/>
                </a:tc>
              </a:tr>
            </a:tbl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940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1025" y="160338"/>
            <a:ext cx="8229600" cy="1143000"/>
          </a:xfrm>
        </p:spPr>
        <p:txBody>
          <a:bodyPr/>
          <a:lstStyle/>
          <a:p>
            <a:r>
              <a:rPr lang="it-IT" dirty="0" smtClean="0">
                <a:latin typeface="Comic Sans MS" pitchFamily="66" charset="0"/>
              </a:rPr>
              <a:t>Prestazioni contrattuali fase 3</a:t>
            </a:r>
            <a:endParaRPr lang="en-GB" dirty="0">
              <a:latin typeface="Comic Sans MS" pitchFamily="66" charset="0"/>
            </a:endParaRP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139015"/>
              </p:ext>
            </p:extLst>
          </p:nvPr>
        </p:nvGraphicFramePr>
        <p:xfrm>
          <a:off x="114300" y="1417638"/>
          <a:ext cx="8905873" cy="45827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0491"/>
                <a:gridCol w="606143"/>
                <a:gridCol w="1629007"/>
                <a:gridCol w="757678"/>
                <a:gridCol w="1641636"/>
                <a:gridCol w="2310918"/>
              </a:tblGrid>
              <a:tr h="15256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Technical specification contract</a:t>
                      </a:r>
                      <a:endParaRPr lang="en-GB" sz="1000" b="0" i="0" u="none" strike="noStrike">
                        <a:solidFill>
                          <a:srgbClr val="0070C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</a:tr>
              <a:tr h="29785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Quantity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Symbol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Unit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Specification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</a:tr>
              <a:tr h="15256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</a:tr>
              <a:tr h="37776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Minimum Photon Energy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lang="el-GR" sz="1000" u="none" strike="noStrike" baseline="-25000">
                          <a:effectLst/>
                          <a:latin typeface="Comic Sans MS" pitchFamily="66" charset="0"/>
                        </a:rPr>
                        <a:t>γ</a:t>
                      </a:r>
                      <a:endParaRPr lang="el-GR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MeV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≤ 0.2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</a:tr>
              <a:tr h="326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Maximum Photon Energy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lang="el-GR" sz="1000" u="none" strike="noStrike" baseline="-25000">
                          <a:effectLst/>
                          <a:latin typeface="Comic Sans MS" pitchFamily="66" charset="0"/>
                        </a:rPr>
                        <a:t>γ</a:t>
                      </a:r>
                      <a:endParaRPr lang="el-GR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MeV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≥ 3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</a:tr>
              <a:tr h="58844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Divergence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000" u="none" strike="noStrike">
                          <a:effectLst/>
                          <a:latin typeface="Comic Sans MS" pitchFamily="66" charset="0"/>
                        </a:rPr>
                        <a:t>Δθ</a:t>
                      </a:r>
                      <a:endParaRPr lang="el-GR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Rad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≤ 2.0 x 10</a:t>
                      </a:r>
                      <a:r>
                        <a:rPr lang="en-GB" sz="1000" u="none" strike="noStrike" baseline="30000">
                          <a:effectLst/>
                          <a:latin typeface="Comic Sans MS" pitchFamily="66" charset="0"/>
                        </a:rPr>
                        <a:t>-3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</a:tr>
              <a:tr h="66109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Average Diametral Full Width Half Maximum of Beam Spot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000" u="none" strike="noStrike">
                          <a:effectLst/>
                          <a:latin typeface="Comic Sans MS" pitchFamily="66" charset="0"/>
                        </a:rPr>
                        <a:t>σ</a:t>
                      </a:r>
                      <a:r>
                        <a:rPr lang="en-GB" sz="1000" u="none" strike="noStrike" baseline="-25000">
                          <a:effectLst/>
                          <a:latin typeface="Comic Sans MS" pitchFamily="66" charset="0"/>
                        </a:rPr>
                        <a:t>t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m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≤ 1.0 x 10</a:t>
                      </a:r>
                      <a:r>
                        <a:rPr lang="en-GB" sz="1000" u="none" strike="noStrike" baseline="30000">
                          <a:effectLst/>
                          <a:latin typeface="Comic Sans MS" pitchFamily="66" charset="0"/>
                        </a:rPr>
                        <a:t>-2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At reference point located at approximately at 10m dowstream of the Compton collision point for gamma ray production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</a:tr>
              <a:tr h="69742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Average Bandwidth of Gamma-Ray Beam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W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≤ 5.0 x 10</a:t>
                      </a:r>
                      <a:r>
                        <a:rPr lang="en-GB" sz="1000" u="none" strike="noStrike" baseline="30000">
                          <a:effectLst/>
                          <a:latin typeface="Comic Sans MS" pitchFamily="66" charset="0"/>
                        </a:rPr>
                        <a:t>-2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At reference point located at approximately at 10m dowstream of the Compton collision point for gamma ray production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</a:tr>
              <a:tr h="50127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Time-Average Spectral Density at Peak Energy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F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1/s.eV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≥ 5.0 x 10</a:t>
                      </a:r>
                      <a:r>
                        <a:rPr lang="en-GB" sz="1000" u="none" strike="noStrike" baseline="30000">
                          <a:effectLst/>
                          <a:latin typeface="Comic Sans MS" pitchFamily="66" charset="0"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At gamma ray energy of 2 MeV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b"/>
                </a:tc>
              </a:tr>
              <a:tr h="7700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Time-Average Brilliance at Peak Energy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B</a:t>
                      </a:r>
                      <a:r>
                        <a:rPr lang="en-GB" sz="1000" u="none" strike="noStrike" baseline="-25000">
                          <a:effectLst/>
                          <a:latin typeface="Comic Sans MS" pitchFamily="66" charset="0"/>
                        </a:rPr>
                        <a:t>av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1/(s.mm².mrad².0.1%W)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≥ 1.0 x 10</a:t>
                      </a:r>
                      <a:r>
                        <a:rPr lang="en-GB" sz="1000" u="none" strike="noStrike" baseline="30000">
                          <a:effectLst/>
                          <a:latin typeface="Comic Sans MS" pitchFamily="66" charset="0"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  <a:latin typeface="Comic Sans MS" pitchFamily="66" charset="0"/>
                        </a:rPr>
                        <a:t>For all the gamma ray energies between minimum and maximum photon energy</a:t>
                      </a:r>
                      <a:endParaRPr lang="en-GB" sz="1000" b="0" i="0" u="none" strike="noStrike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Comic Sans MS" pitchFamily="66" charset="0"/>
                        </a:rPr>
                        <a:t>At gamma ray energy of 2 MeV</a:t>
                      </a:r>
                      <a:endParaRPr lang="en-GB" sz="1000" b="0" i="0" u="none" strike="noStrike" dirty="0">
                        <a:solidFill>
                          <a:srgbClr val="00B05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7265" marR="7265" marT="7265" marB="0" anchor="ctr"/>
                </a:tc>
              </a:tr>
            </a:tbl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Alessandro Variola. ELI NP GBS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D812-2B2A-C849-BC60-2703C5CB74A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5249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14504</TotalTime>
  <Words>4605</Words>
  <Application>Microsoft Office PowerPoint</Application>
  <PresentationFormat>Presentazione su schermo (4:3)</PresentationFormat>
  <Paragraphs>1580</Paragraphs>
  <Slides>38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0" baseType="lpstr">
      <vt:lpstr>Tema di Office</vt:lpstr>
      <vt:lpstr>Acrobat Document</vt:lpstr>
      <vt:lpstr>ELI Nuclear Physics (Romania)</vt:lpstr>
      <vt:lpstr>Introduzione e contesto</vt:lpstr>
      <vt:lpstr>ELI-NP GBS:Progetto estremamente ambizioso</vt:lpstr>
      <vt:lpstr>Organizzazione</vt:lpstr>
      <vt:lpstr>Organizzazione</vt:lpstr>
      <vt:lpstr>Comunicazione</vt:lpstr>
      <vt:lpstr>Obblighi e performances attese</vt:lpstr>
      <vt:lpstr>Planning contrattuale</vt:lpstr>
      <vt:lpstr>Prestazioni contrattuali fase 3</vt:lpstr>
      <vt:lpstr>Prestazioni contrattuali fase 4</vt:lpstr>
      <vt:lpstr> Impatto su LNF</vt:lpstr>
      <vt:lpstr>STATUS</vt:lpstr>
      <vt:lpstr>31-10 delivery.</vt:lpstr>
      <vt:lpstr>Presentazione standard di PowerPoint</vt:lpstr>
      <vt:lpstr>Highlights</vt:lpstr>
      <vt:lpstr>Fattori di rischio</vt:lpstr>
      <vt:lpstr>Risorse finanziarie</vt:lpstr>
      <vt:lpstr>Finanziamenti</vt:lpstr>
      <vt:lpstr>Budget FOE (personale escluso)</vt:lpstr>
      <vt:lpstr>Personale</vt:lpstr>
      <vt:lpstr>Personale FOE</vt:lpstr>
      <vt:lpstr>Previsionale manpower Già fornito e discusso con direzione divisione acceleratori. C'è l'impegno del Direttore e del Laboratorio, ma i dettagli dell'impiego del personale vanno ancora definiti.</vt:lpstr>
      <vt:lpstr>Riassumendo</vt:lpstr>
      <vt:lpstr>Presentazione standard di PowerPoint</vt:lpstr>
      <vt:lpstr>Spares Slides</vt:lpstr>
      <vt:lpstr>GBS – Beam Specifications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ELI–NP Building Structure</vt:lpstr>
      <vt:lpstr>Gamma Beam System – Layout </vt:lpstr>
      <vt:lpstr>Presentazione standard di PowerPoint</vt:lpstr>
      <vt:lpstr>Presentazione standard di PowerPoint</vt:lpstr>
      <vt:lpstr>Presentazione standard di PowerPoint</vt:lpstr>
    </vt:vector>
  </TitlesOfParts>
  <Company>SAPIENZA - DIPARTMENTO SBAI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LUIGI PALUMBO</dc:creator>
  <cp:lastModifiedBy>variola</cp:lastModifiedBy>
  <cp:revision>243</cp:revision>
  <dcterms:created xsi:type="dcterms:W3CDTF">2014-08-05T13:10:27Z</dcterms:created>
  <dcterms:modified xsi:type="dcterms:W3CDTF">2015-10-06T14:38:47Z</dcterms:modified>
</cp:coreProperties>
</file>