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handoutMasterIdLst>
    <p:handoutMasterId r:id="rId33"/>
  </p:handoutMasterIdLst>
  <p:sldIdLst>
    <p:sldId id="256" r:id="rId2"/>
    <p:sldId id="257" r:id="rId3"/>
    <p:sldId id="285" r:id="rId4"/>
    <p:sldId id="286" r:id="rId5"/>
    <p:sldId id="287" r:id="rId6"/>
    <p:sldId id="288" r:id="rId7"/>
    <p:sldId id="289" r:id="rId8"/>
    <p:sldId id="290" r:id="rId9"/>
    <p:sldId id="291" r:id="rId10"/>
    <p:sldId id="292" r:id="rId11"/>
    <p:sldId id="294" r:id="rId12"/>
    <p:sldId id="297" r:id="rId13"/>
    <p:sldId id="295" r:id="rId14"/>
    <p:sldId id="273" r:id="rId15"/>
    <p:sldId id="275" r:id="rId16"/>
    <p:sldId id="277" r:id="rId17"/>
    <p:sldId id="278" r:id="rId18"/>
    <p:sldId id="269" r:id="rId19"/>
    <p:sldId id="300" r:id="rId20"/>
    <p:sldId id="298" r:id="rId21"/>
    <p:sldId id="296" r:id="rId22"/>
    <p:sldId id="299" r:id="rId23"/>
    <p:sldId id="271" r:id="rId24"/>
    <p:sldId id="272" r:id="rId25"/>
    <p:sldId id="274" r:id="rId26"/>
    <p:sldId id="276" r:id="rId27"/>
    <p:sldId id="280" r:id="rId28"/>
    <p:sldId id="281" r:id="rId29"/>
    <p:sldId id="279" r:id="rId30"/>
    <p:sldId id="282"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Bruno" initials="EB"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14"/>
    <a:srgbClr val="DCDC2A"/>
    <a:srgbClr val="B0B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7224" autoAdjust="0"/>
  </p:normalViewPr>
  <p:slideViewPr>
    <p:cSldViewPr>
      <p:cViewPr>
        <p:scale>
          <a:sx n="90" d="100"/>
          <a:sy n="90" d="100"/>
        </p:scale>
        <p:origin x="-131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9" d="100"/>
          <a:sy n="69" d="100"/>
        </p:scale>
        <p:origin x="-323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dirty="0" smtClean="0"/>
              <a:t>Ugo Rotundo</a:t>
            </a:r>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E96D93-D885-417A-86F5-3A4679B2E881}" type="datetimeFigureOut">
              <a:rPr lang="it-IT" smtClean="0"/>
              <a:pPr/>
              <a:t>05/10/2015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D91C13-5449-48C2-A7F8-0020F043FA27}" type="slidenum">
              <a:rPr lang="it-IT" smtClean="0"/>
              <a:pPr/>
              <a:t>‹N›</a:t>
            </a:fld>
            <a:endParaRPr lang="it-IT"/>
          </a:p>
        </p:txBody>
      </p:sp>
    </p:spTree>
    <p:extLst>
      <p:ext uri="{BB962C8B-B14F-4D97-AF65-F5344CB8AC3E}">
        <p14:creationId xmlns:p14="http://schemas.microsoft.com/office/powerpoint/2010/main" val="1647023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dirty="0" smtClean="0"/>
              <a:t>Ugo Rotundo</a:t>
            </a:r>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381A5-0007-4D4C-B45B-9478418346F6}" type="datetimeFigureOut">
              <a:rPr lang="it-IT" smtClean="0"/>
              <a:pPr/>
              <a:t>05/10/2015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90E6D-5C04-4433-AFA6-0253869F0578}" type="slidenum">
              <a:rPr lang="it-IT" smtClean="0"/>
              <a:pPr/>
              <a:t>‹N›</a:t>
            </a:fld>
            <a:endParaRPr lang="it-IT"/>
          </a:p>
        </p:txBody>
      </p:sp>
    </p:spTree>
    <p:extLst>
      <p:ext uri="{BB962C8B-B14F-4D97-AF65-F5344CB8AC3E}">
        <p14:creationId xmlns:p14="http://schemas.microsoft.com/office/powerpoint/2010/main" val="8593162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a:t>
            </a:fld>
            <a:endParaRPr lang="it-IT"/>
          </a:p>
        </p:txBody>
      </p:sp>
    </p:spTree>
    <p:extLst>
      <p:ext uri="{BB962C8B-B14F-4D97-AF65-F5344CB8AC3E}">
        <p14:creationId xmlns:p14="http://schemas.microsoft.com/office/powerpoint/2010/main" val="11304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10</a:t>
            </a:fld>
            <a:endParaRPr lang="it-IT"/>
          </a:p>
        </p:txBody>
      </p:sp>
    </p:spTree>
    <p:extLst>
      <p:ext uri="{BB962C8B-B14F-4D97-AF65-F5344CB8AC3E}">
        <p14:creationId xmlns:p14="http://schemas.microsoft.com/office/powerpoint/2010/main" val="3074873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11</a:t>
            </a:fld>
            <a:endParaRPr lang="it-IT"/>
          </a:p>
        </p:txBody>
      </p:sp>
    </p:spTree>
    <p:extLst>
      <p:ext uri="{BB962C8B-B14F-4D97-AF65-F5344CB8AC3E}">
        <p14:creationId xmlns:p14="http://schemas.microsoft.com/office/powerpoint/2010/main" val="80944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12</a:t>
            </a:fld>
            <a:endParaRPr lang="it-IT"/>
          </a:p>
        </p:txBody>
      </p:sp>
    </p:spTree>
    <p:extLst>
      <p:ext uri="{BB962C8B-B14F-4D97-AF65-F5344CB8AC3E}">
        <p14:creationId xmlns:p14="http://schemas.microsoft.com/office/powerpoint/2010/main" val="790419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13</a:t>
            </a:fld>
            <a:endParaRPr lang="it-IT"/>
          </a:p>
        </p:txBody>
      </p:sp>
    </p:spTree>
    <p:extLst>
      <p:ext uri="{BB962C8B-B14F-4D97-AF65-F5344CB8AC3E}">
        <p14:creationId xmlns:p14="http://schemas.microsoft.com/office/powerpoint/2010/main" val="29674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14</a:t>
            </a:fld>
            <a:endParaRPr lang="it-IT"/>
          </a:p>
        </p:txBody>
      </p:sp>
    </p:spTree>
    <p:extLst>
      <p:ext uri="{BB962C8B-B14F-4D97-AF65-F5344CB8AC3E}">
        <p14:creationId xmlns:p14="http://schemas.microsoft.com/office/powerpoint/2010/main" val="426873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15</a:t>
            </a:fld>
            <a:endParaRPr lang="it-IT"/>
          </a:p>
        </p:txBody>
      </p:sp>
    </p:spTree>
    <p:extLst>
      <p:ext uri="{BB962C8B-B14F-4D97-AF65-F5344CB8AC3E}">
        <p14:creationId xmlns:p14="http://schemas.microsoft.com/office/powerpoint/2010/main" val="375836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16</a:t>
            </a:fld>
            <a:endParaRPr lang="it-IT"/>
          </a:p>
        </p:txBody>
      </p:sp>
    </p:spTree>
    <p:extLst>
      <p:ext uri="{BB962C8B-B14F-4D97-AF65-F5344CB8AC3E}">
        <p14:creationId xmlns:p14="http://schemas.microsoft.com/office/powerpoint/2010/main" val="218719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17</a:t>
            </a:fld>
            <a:endParaRPr lang="it-IT"/>
          </a:p>
        </p:txBody>
      </p:sp>
    </p:spTree>
    <p:extLst>
      <p:ext uri="{BB962C8B-B14F-4D97-AF65-F5344CB8AC3E}">
        <p14:creationId xmlns:p14="http://schemas.microsoft.com/office/powerpoint/2010/main" val="249277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18</a:t>
            </a:fld>
            <a:endParaRPr lang="it-IT"/>
          </a:p>
        </p:txBody>
      </p:sp>
    </p:spTree>
    <p:extLst>
      <p:ext uri="{BB962C8B-B14F-4D97-AF65-F5344CB8AC3E}">
        <p14:creationId xmlns:p14="http://schemas.microsoft.com/office/powerpoint/2010/main" val="53764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19</a:t>
            </a:fld>
            <a:endParaRPr lang="it-IT"/>
          </a:p>
        </p:txBody>
      </p:sp>
    </p:spTree>
    <p:extLst>
      <p:ext uri="{BB962C8B-B14F-4D97-AF65-F5344CB8AC3E}">
        <p14:creationId xmlns:p14="http://schemas.microsoft.com/office/powerpoint/2010/main" val="53764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a:t>
            </a:fld>
            <a:endParaRPr lang="it-IT"/>
          </a:p>
        </p:txBody>
      </p:sp>
    </p:spTree>
    <p:extLst>
      <p:ext uri="{BB962C8B-B14F-4D97-AF65-F5344CB8AC3E}">
        <p14:creationId xmlns:p14="http://schemas.microsoft.com/office/powerpoint/2010/main" val="101048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20</a:t>
            </a:fld>
            <a:endParaRPr lang="it-IT"/>
          </a:p>
        </p:txBody>
      </p:sp>
    </p:spTree>
    <p:extLst>
      <p:ext uri="{BB962C8B-B14F-4D97-AF65-F5344CB8AC3E}">
        <p14:creationId xmlns:p14="http://schemas.microsoft.com/office/powerpoint/2010/main" val="188024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21</a:t>
            </a:fld>
            <a:endParaRPr lang="it-IT"/>
          </a:p>
        </p:txBody>
      </p:sp>
    </p:spTree>
    <p:extLst>
      <p:ext uri="{BB962C8B-B14F-4D97-AF65-F5344CB8AC3E}">
        <p14:creationId xmlns:p14="http://schemas.microsoft.com/office/powerpoint/2010/main" val="238589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23</a:t>
            </a:fld>
            <a:endParaRPr lang="it-IT"/>
          </a:p>
        </p:txBody>
      </p:sp>
    </p:spTree>
    <p:extLst>
      <p:ext uri="{BB962C8B-B14F-4D97-AF65-F5344CB8AC3E}">
        <p14:creationId xmlns:p14="http://schemas.microsoft.com/office/powerpoint/2010/main" val="128991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24</a:t>
            </a:fld>
            <a:endParaRPr lang="it-IT"/>
          </a:p>
        </p:txBody>
      </p:sp>
    </p:spTree>
    <p:extLst>
      <p:ext uri="{BB962C8B-B14F-4D97-AF65-F5344CB8AC3E}">
        <p14:creationId xmlns:p14="http://schemas.microsoft.com/office/powerpoint/2010/main" val="4182135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25</a:t>
            </a:fld>
            <a:endParaRPr lang="it-IT"/>
          </a:p>
        </p:txBody>
      </p:sp>
    </p:spTree>
    <p:extLst>
      <p:ext uri="{BB962C8B-B14F-4D97-AF65-F5344CB8AC3E}">
        <p14:creationId xmlns:p14="http://schemas.microsoft.com/office/powerpoint/2010/main" val="687190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26</a:t>
            </a:fld>
            <a:endParaRPr lang="it-IT"/>
          </a:p>
        </p:txBody>
      </p:sp>
    </p:spTree>
    <p:extLst>
      <p:ext uri="{BB962C8B-B14F-4D97-AF65-F5344CB8AC3E}">
        <p14:creationId xmlns:p14="http://schemas.microsoft.com/office/powerpoint/2010/main" val="10627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27</a:t>
            </a:fld>
            <a:endParaRPr lang="it-IT"/>
          </a:p>
        </p:txBody>
      </p:sp>
    </p:spTree>
    <p:extLst>
      <p:ext uri="{BB962C8B-B14F-4D97-AF65-F5344CB8AC3E}">
        <p14:creationId xmlns:p14="http://schemas.microsoft.com/office/powerpoint/2010/main" val="2862117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28</a:t>
            </a:fld>
            <a:endParaRPr lang="it-IT"/>
          </a:p>
        </p:txBody>
      </p:sp>
    </p:spTree>
    <p:extLst>
      <p:ext uri="{BB962C8B-B14F-4D97-AF65-F5344CB8AC3E}">
        <p14:creationId xmlns:p14="http://schemas.microsoft.com/office/powerpoint/2010/main" val="119747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29</a:t>
            </a:fld>
            <a:endParaRPr lang="it-IT"/>
          </a:p>
        </p:txBody>
      </p:sp>
    </p:spTree>
    <p:extLst>
      <p:ext uri="{BB962C8B-B14F-4D97-AF65-F5344CB8AC3E}">
        <p14:creationId xmlns:p14="http://schemas.microsoft.com/office/powerpoint/2010/main" val="240797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30</a:t>
            </a:fld>
            <a:endParaRPr lang="it-IT"/>
          </a:p>
        </p:txBody>
      </p:sp>
    </p:spTree>
    <p:extLst>
      <p:ext uri="{BB962C8B-B14F-4D97-AF65-F5344CB8AC3E}">
        <p14:creationId xmlns:p14="http://schemas.microsoft.com/office/powerpoint/2010/main" val="10198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3</a:t>
            </a:fld>
            <a:endParaRPr lang="it-IT"/>
          </a:p>
        </p:txBody>
      </p:sp>
    </p:spTree>
    <p:extLst>
      <p:ext uri="{BB962C8B-B14F-4D97-AF65-F5344CB8AC3E}">
        <p14:creationId xmlns:p14="http://schemas.microsoft.com/office/powerpoint/2010/main" val="101048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4</a:t>
            </a:fld>
            <a:endParaRPr lang="it-IT"/>
          </a:p>
        </p:txBody>
      </p:sp>
    </p:spTree>
    <p:extLst>
      <p:ext uri="{BB962C8B-B14F-4D97-AF65-F5344CB8AC3E}">
        <p14:creationId xmlns:p14="http://schemas.microsoft.com/office/powerpoint/2010/main" val="10195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5</a:t>
            </a:fld>
            <a:endParaRPr lang="it-IT"/>
          </a:p>
        </p:txBody>
      </p:sp>
    </p:spTree>
    <p:extLst>
      <p:ext uri="{BB962C8B-B14F-4D97-AF65-F5344CB8AC3E}">
        <p14:creationId xmlns:p14="http://schemas.microsoft.com/office/powerpoint/2010/main" val="102194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6</a:t>
            </a:fld>
            <a:endParaRPr lang="it-IT"/>
          </a:p>
        </p:txBody>
      </p:sp>
    </p:spTree>
    <p:extLst>
      <p:ext uri="{BB962C8B-B14F-4D97-AF65-F5344CB8AC3E}">
        <p14:creationId xmlns:p14="http://schemas.microsoft.com/office/powerpoint/2010/main" val="138569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7</a:t>
            </a:fld>
            <a:endParaRPr lang="it-IT"/>
          </a:p>
        </p:txBody>
      </p:sp>
    </p:spTree>
    <p:extLst>
      <p:ext uri="{BB962C8B-B14F-4D97-AF65-F5344CB8AC3E}">
        <p14:creationId xmlns:p14="http://schemas.microsoft.com/office/powerpoint/2010/main" val="256900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8</a:t>
            </a:fld>
            <a:endParaRPr lang="it-IT"/>
          </a:p>
        </p:txBody>
      </p:sp>
    </p:spTree>
    <p:extLst>
      <p:ext uri="{BB962C8B-B14F-4D97-AF65-F5344CB8AC3E}">
        <p14:creationId xmlns:p14="http://schemas.microsoft.com/office/powerpoint/2010/main" val="10755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8790E6D-5C04-4433-AFA6-0253869F0578}" type="slidenum">
              <a:rPr lang="it-IT" smtClean="0"/>
              <a:pPr/>
              <a:t>9</a:t>
            </a:fld>
            <a:endParaRPr lang="it-IT"/>
          </a:p>
        </p:txBody>
      </p:sp>
    </p:spTree>
    <p:extLst>
      <p:ext uri="{BB962C8B-B14F-4D97-AF65-F5344CB8AC3E}">
        <p14:creationId xmlns:p14="http://schemas.microsoft.com/office/powerpoint/2010/main" val="382159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6BC1FD1-B2E1-4A37-AA29-E195C9FF72AB}" type="datetime1">
              <a:rPr lang="it-IT" smtClean="0"/>
              <a:pPr/>
              <a:t>05/10/2015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263480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5625A9D-9F5E-4F2D-82FB-0C0FDB7062B7}" type="datetime1">
              <a:rPr lang="it-IT" smtClean="0"/>
              <a:pPr/>
              <a:t>05/10/2015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3576840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B7FF5-BFA4-411D-9024-93E59B1B254F}" type="datetime1">
              <a:rPr lang="it-IT" smtClean="0"/>
              <a:pPr/>
              <a:t>05/10/2015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22453561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58D5D3-FCD6-4672-B6FB-21D22371E43C}" type="datetime1">
              <a:rPr lang="it-IT" smtClean="0"/>
              <a:pPr/>
              <a:t>05/10/2015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938AD9-AF02-4A47-AE11-FA625090DB12}" type="slidenum">
              <a:rPr lang="it-IT" smtClean="0"/>
              <a:pPr/>
              <a:t>‹N›</a:t>
            </a:fld>
            <a:endParaRPr lang="it-IT" dirty="0"/>
          </a:p>
        </p:txBody>
      </p:sp>
      <p:cxnSp>
        <p:nvCxnSpPr>
          <p:cNvPr id="8" name="Connettore 1 7"/>
          <p:cNvCxnSpPr/>
          <p:nvPr userDrawn="1"/>
        </p:nvCxnSpPr>
        <p:spPr>
          <a:xfrm>
            <a:off x="467544" y="1412776"/>
            <a:ext cx="8280920" cy="0"/>
          </a:xfrm>
          <a:prstGeom prst="line">
            <a:avLst/>
          </a:prstGeom>
          <a:ln w="44450" cmpd="sng">
            <a:solidFill>
              <a:srgbClr val="F2E7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229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48410A3-AC2B-40CD-BE34-0902F3A6ED73}" type="datetime1">
              <a:rPr lang="it-IT" smtClean="0"/>
              <a:pPr/>
              <a:t>05/10/2015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45832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BDE5CFD-1274-495B-B4D9-B1B52967407C}" type="datetime1">
              <a:rPr lang="it-IT" smtClean="0"/>
              <a:pPr/>
              <a:t>05/10/2015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310787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1E56F6-B17D-4F90-A876-445282442C57}" type="datetime1">
              <a:rPr lang="it-IT" smtClean="0"/>
              <a:pPr/>
              <a:t>05/10/2015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178407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5CD0B99-47D3-4E25-B300-DD0712096C7C}" type="datetime1">
              <a:rPr lang="it-IT" smtClean="0"/>
              <a:pPr/>
              <a:t>05/10/2015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413352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A4DB14C-61C2-48AB-AF37-941074EE211D}" type="datetime1">
              <a:rPr lang="it-IT" smtClean="0"/>
              <a:pPr/>
              <a:t>05/10/2015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194132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2A587D3-E630-452B-989D-D62EB1662749}" type="datetime1">
              <a:rPr lang="it-IT" smtClean="0"/>
              <a:pPr/>
              <a:t>05/10/2015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326372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7158A6A-C174-4595-AB59-EBB9E59AFDCF}" type="datetime1">
              <a:rPr lang="it-IT" smtClean="0"/>
              <a:pPr/>
              <a:t>05/10/2015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8E1FD8-E694-4E56-85D2-FC4F0FECAFB8}" type="slidenum">
              <a:rPr lang="it-IT" smtClean="0"/>
              <a:pPr/>
              <a:t>‹N›</a:t>
            </a:fld>
            <a:endParaRPr lang="it-IT"/>
          </a:p>
        </p:txBody>
      </p:sp>
    </p:spTree>
    <p:extLst>
      <p:ext uri="{BB962C8B-B14F-4D97-AF65-F5344CB8AC3E}">
        <p14:creationId xmlns:p14="http://schemas.microsoft.com/office/powerpoint/2010/main" val="13972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2FBC2-5290-41A0-9E07-1C712CDBE49A}" type="datetime1">
              <a:rPr lang="it-IT" smtClean="0"/>
              <a:pPr/>
              <a:t>05/10/2015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E1FD8-E694-4E56-85D2-FC4F0FECAFB8}" type="slidenum">
              <a:rPr lang="it-IT" smtClean="0"/>
              <a:pPr/>
              <a:t>‹N›</a:t>
            </a:fld>
            <a:endParaRPr lang="it-IT"/>
          </a:p>
        </p:txBody>
      </p:sp>
    </p:spTree>
    <p:extLst>
      <p:ext uri="{BB962C8B-B14F-4D97-AF65-F5344CB8AC3E}">
        <p14:creationId xmlns:p14="http://schemas.microsoft.com/office/powerpoint/2010/main" val="544249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43608" y="1268760"/>
            <a:ext cx="7175351" cy="1793167"/>
          </a:xfrm>
          <a:ln>
            <a:noFill/>
          </a:ln>
          <a:effectLst/>
        </p:spPr>
        <p:txBody>
          <a:bodyPr>
            <a:normAutofit/>
          </a:bodyPr>
          <a:lstStyle/>
          <a:p>
            <a:pPr marL="182880" indent="0" algn="ctr">
              <a:buNone/>
            </a:pPr>
            <a:r>
              <a:rPr lang="it-IT" sz="4400" dirty="0" smtClean="0">
                <a:latin typeface="Bookman Old Style" panose="02050604050505020204" pitchFamily="18" charset="0"/>
                <a:ea typeface="Batang" panose="02030600000101010101" pitchFamily="18" charset="-127"/>
              </a:rPr>
              <a:t>TECHNICAL DIVISION ACTIVITIES</a:t>
            </a:r>
            <a:endParaRPr lang="it-IT" sz="4400" dirty="0">
              <a:latin typeface="Bookman Old Style" panose="02050604050505020204" pitchFamily="18" charset="0"/>
              <a:ea typeface="Batang" panose="02030600000101010101" pitchFamily="18" charset="-127"/>
            </a:endParaRPr>
          </a:p>
        </p:txBody>
      </p:sp>
      <p:sp>
        <p:nvSpPr>
          <p:cNvPr id="3" name="Sottotitolo 2"/>
          <p:cNvSpPr>
            <a:spLocks noGrp="1"/>
          </p:cNvSpPr>
          <p:nvPr>
            <p:ph type="subTitle" idx="1"/>
          </p:nvPr>
        </p:nvSpPr>
        <p:spPr>
          <a:xfrm>
            <a:off x="1115616" y="3265820"/>
            <a:ext cx="7118176" cy="883260"/>
          </a:xfrm>
          <a:ln>
            <a:noFill/>
          </a:ln>
        </p:spPr>
        <p:txBody>
          <a:bodyPr>
            <a:noAutofit/>
          </a:bodyPr>
          <a:lstStyle/>
          <a:p>
            <a:r>
              <a:rPr lang="en-US" dirty="0" smtClean="0">
                <a:solidFill>
                  <a:schemeClr val="tx1"/>
                </a:solidFill>
              </a:rPr>
              <a:t>COMMISSIONE DI VALUTAZIONE DEI LABORATORI</a:t>
            </a:r>
            <a:endParaRPr lang="it-IT" dirty="0">
              <a:solidFill>
                <a:schemeClr val="tx1"/>
              </a:solidFill>
            </a:endParaRPr>
          </a:p>
        </p:txBody>
      </p:sp>
      <p:sp>
        <p:nvSpPr>
          <p:cNvPr id="4" name="CasellaDiTesto 3"/>
          <p:cNvSpPr txBox="1"/>
          <p:nvPr/>
        </p:nvSpPr>
        <p:spPr>
          <a:xfrm>
            <a:off x="2267744" y="4221088"/>
            <a:ext cx="4752528" cy="523220"/>
          </a:xfrm>
          <a:prstGeom prst="rect">
            <a:avLst/>
          </a:prstGeom>
          <a:noFill/>
        </p:spPr>
        <p:txBody>
          <a:bodyPr wrap="square" rtlCol="0">
            <a:spAutoFit/>
          </a:bodyPr>
          <a:lstStyle/>
          <a:p>
            <a:r>
              <a:rPr lang="it-IT" sz="2800" dirty="0" smtClean="0"/>
              <a:t>Frascati </a:t>
            </a:r>
            <a:r>
              <a:rPr lang="en-GB" sz="2800" dirty="0" smtClean="0"/>
              <a:t>October</a:t>
            </a:r>
            <a:r>
              <a:rPr lang="it-IT" sz="2800" dirty="0" smtClean="0"/>
              <a:t> 7-8</a:t>
            </a:r>
            <a:r>
              <a:rPr lang="it-IT" sz="2800" baseline="30000" dirty="0" smtClean="0"/>
              <a:t>th</a:t>
            </a:r>
            <a:r>
              <a:rPr lang="it-IT" sz="2800" dirty="0" smtClean="0"/>
              <a:t>, 2015</a:t>
            </a:r>
            <a:endParaRPr lang="it-IT" sz="2800" dirty="0"/>
          </a:p>
        </p:txBody>
      </p:sp>
      <p:sp>
        <p:nvSpPr>
          <p:cNvPr id="5" name="CasellaDiTesto 4"/>
          <p:cNvSpPr txBox="1"/>
          <p:nvPr/>
        </p:nvSpPr>
        <p:spPr>
          <a:xfrm>
            <a:off x="1619672" y="5076473"/>
            <a:ext cx="4104456" cy="584775"/>
          </a:xfrm>
          <a:prstGeom prst="rect">
            <a:avLst/>
          </a:prstGeom>
          <a:noFill/>
        </p:spPr>
        <p:txBody>
          <a:bodyPr wrap="square" rtlCol="0">
            <a:spAutoFit/>
          </a:bodyPr>
          <a:lstStyle/>
          <a:p>
            <a:r>
              <a:rPr lang="it-IT" sz="3200" dirty="0" smtClean="0"/>
              <a:t>Ugo Rotundo</a:t>
            </a:r>
            <a:endParaRPr lang="it-IT" sz="3200" dirty="0"/>
          </a:p>
        </p:txBody>
      </p:sp>
    </p:spTree>
    <p:extLst>
      <p:ext uri="{BB962C8B-B14F-4D97-AF65-F5344CB8AC3E}">
        <p14:creationId xmlns:p14="http://schemas.microsoft.com/office/powerpoint/2010/main" val="86256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10</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fontScale="92500" lnSpcReduction="20000"/>
          </a:bodyPr>
          <a:lstStyle/>
          <a:p>
            <a:pPr algn="ctr">
              <a:buNone/>
            </a:pPr>
            <a:endParaRPr lang="it-IT" sz="1200" dirty="0" smtClean="0"/>
          </a:p>
          <a:p>
            <a:pPr marL="265113" indent="-265113" algn="ctr">
              <a:buNone/>
            </a:pPr>
            <a:r>
              <a:rPr lang="it-IT" sz="3000" dirty="0" smtClean="0"/>
              <a:t>HVAC DEPT.</a:t>
            </a:r>
          </a:p>
          <a:p>
            <a:pPr marL="0" indent="0">
              <a:buNone/>
            </a:pPr>
            <a:r>
              <a:rPr lang="en-US" sz="2400" dirty="0" smtClean="0"/>
              <a:t>The </a:t>
            </a:r>
            <a:r>
              <a:rPr lang="it-IT" sz="2400" dirty="0" smtClean="0"/>
              <a:t>HVAC Dept.:</a:t>
            </a:r>
          </a:p>
          <a:p>
            <a:pPr marL="0" indent="0">
              <a:buNone/>
            </a:pPr>
            <a:endParaRPr lang="en-US" sz="2400" dirty="0" smtClean="0"/>
          </a:p>
          <a:p>
            <a:r>
              <a:rPr lang="en-US" sz="2400" dirty="0" smtClean="0"/>
              <a:t>develops, designs, builds and manages cooling and HVAC systems for the accelerators and civil infrastructures of the Laboratories; </a:t>
            </a:r>
          </a:p>
          <a:p>
            <a:r>
              <a:rPr lang="en-US" sz="2400" dirty="0"/>
              <a:t>the staff </a:t>
            </a:r>
            <a:r>
              <a:rPr lang="en-US" sz="2400" dirty="0" smtClean="0"/>
              <a:t>ensures </a:t>
            </a:r>
            <a:r>
              <a:rPr lang="en-US" sz="2400" dirty="0"/>
              <a:t>early intervention in case of failure, and cooperate with other </a:t>
            </a:r>
            <a:r>
              <a:rPr lang="en-US" sz="2400" dirty="0" err="1"/>
              <a:t>depts</a:t>
            </a:r>
            <a:r>
              <a:rPr lang="en-US" sz="2400" dirty="0"/>
              <a:t> for </a:t>
            </a:r>
            <a:r>
              <a:rPr lang="en-US" sz="2400" dirty="0" smtClean="0"/>
              <a:t>“fluids” related issues;</a:t>
            </a:r>
          </a:p>
          <a:p>
            <a:r>
              <a:rPr lang="en-US" sz="2400" dirty="0" smtClean="0"/>
              <a:t>collaborates in the operation of the accelerators. </a:t>
            </a:r>
          </a:p>
          <a:p>
            <a:pPr marL="0" indent="0">
              <a:buNone/>
            </a:pPr>
            <a:endParaRPr lang="en-US" sz="2400" dirty="0" smtClean="0"/>
          </a:p>
          <a:p>
            <a:pPr marL="0" indent="0">
              <a:buNone/>
            </a:pPr>
            <a:r>
              <a:rPr lang="en-US" sz="3000" dirty="0" smtClean="0">
                <a:solidFill>
                  <a:schemeClr val="accent6">
                    <a:lumMod val="75000"/>
                  </a:schemeClr>
                </a:solidFill>
              </a:rPr>
              <a:t>Manning:</a:t>
            </a:r>
          </a:p>
          <a:p>
            <a:pPr marL="0" indent="0">
              <a:buNone/>
            </a:pPr>
            <a:r>
              <a:rPr lang="en-US" sz="3000" dirty="0" smtClean="0"/>
              <a:t>6 people, 4 staff (</a:t>
            </a:r>
            <a:r>
              <a:rPr lang="en-US" sz="3000" dirty="0">
                <a:solidFill>
                  <a:srgbClr val="FF0000"/>
                </a:solidFill>
              </a:rPr>
              <a:t>loosing competencies for retirement</a:t>
            </a:r>
            <a:r>
              <a:rPr lang="en-US" sz="3000" dirty="0" smtClean="0"/>
              <a:t>); 2 time-based contract</a:t>
            </a:r>
            <a:endParaRPr lang="it-IT"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t> </a:t>
            </a:r>
            <a:r>
              <a:rPr lang="it-IT" sz="3100" dirty="0" err="1" smtClean="0"/>
              <a:t>DTSG’s</a:t>
            </a:r>
            <a:r>
              <a:rPr lang="it-IT" sz="3100" dirty="0" smtClean="0"/>
              <a:t> PROJECTS OF INTEREST</a:t>
            </a:r>
            <a:endParaRPr lang="it-IT" sz="31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11</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72208"/>
            <a:ext cx="8229600" cy="4637112"/>
          </a:xfrm>
        </p:spPr>
        <p:txBody>
          <a:bodyPr>
            <a:normAutofit fontScale="92500" lnSpcReduction="20000"/>
          </a:bodyPr>
          <a:lstStyle/>
          <a:p>
            <a:pPr marL="265113" indent="-265113" algn="ctr">
              <a:buNone/>
            </a:pPr>
            <a:r>
              <a:rPr lang="en-GB" sz="3000" dirty="0" smtClean="0"/>
              <a:t>LNF IN HOUSE PROJECTS</a:t>
            </a:r>
            <a:endParaRPr lang="en-US" sz="3000" dirty="0" smtClean="0"/>
          </a:p>
          <a:p>
            <a:pPr marL="0" indent="0" algn="just">
              <a:buNone/>
            </a:pPr>
            <a:r>
              <a:rPr lang="en-GB" sz="2600" dirty="0" smtClean="0"/>
              <a:t>DTSG is in charge of </a:t>
            </a:r>
            <a:r>
              <a:rPr lang="en-US" sz="2600" dirty="0" smtClean="0"/>
              <a:t>project management for erection of new facilities and infrastructures located at</a:t>
            </a:r>
            <a:r>
              <a:rPr lang="en-GB" sz="2600" dirty="0" smtClean="0"/>
              <a:t> LNF</a:t>
            </a:r>
            <a:r>
              <a:rPr lang="en-US" sz="2600" dirty="0" smtClean="0"/>
              <a:t> and/or upgrading of  the existing ones.</a:t>
            </a:r>
          </a:p>
          <a:p>
            <a:pPr marL="0" indent="0" algn="just">
              <a:buNone/>
            </a:pPr>
            <a:r>
              <a:rPr lang="it-IT" sz="2600" dirty="0" smtClean="0"/>
              <a:t>Big </a:t>
            </a:r>
            <a:r>
              <a:rPr lang="it-IT" sz="2600" dirty="0" err="1" smtClean="0"/>
              <a:t>effort</a:t>
            </a:r>
            <a:r>
              <a:rPr lang="it-IT" sz="2600" dirty="0" smtClean="0"/>
              <a:t> </a:t>
            </a:r>
            <a:r>
              <a:rPr lang="it-IT" sz="2600" dirty="0" err="1" smtClean="0"/>
              <a:t>has</a:t>
            </a:r>
            <a:r>
              <a:rPr lang="it-IT" sz="2600" dirty="0" smtClean="0"/>
              <a:t> </a:t>
            </a:r>
            <a:r>
              <a:rPr lang="it-IT" sz="2600" dirty="0" err="1" smtClean="0"/>
              <a:t>been</a:t>
            </a:r>
            <a:r>
              <a:rPr lang="it-IT" sz="2600" dirty="0" smtClean="0"/>
              <a:t> made to </a:t>
            </a:r>
            <a:r>
              <a:rPr lang="it-IT" sz="2600" dirty="0" err="1" smtClean="0"/>
              <a:t>improve</a:t>
            </a:r>
            <a:r>
              <a:rPr lang="it-IT" sz="2600" dirty="0" smtClean="0"/>
              <a:t> the Accelerators (DAFNE &amp; SPARC) up-time by </a:t>
            </a:r>
            <a:r>
              <a:rPr lang="it-IT" sz="2600" dirty="0" err="1" smtClean="0"/>
              <a:t>means</a:t>
            </a:r>
            <a:r>
              <a:rPr lang="it-IT" sz="2600" dirty="0" smtClean="0"/>
              <a:t> of:</a:t>
            </a:r>
            <a:endParaRPr lang="en-GB" sz="2600" dirty="0" smtClean="0"/>
          </a:p>
          <a:p>
            <a:endParaRPr lang="en-GB" sz="2400" dirty="0" smtClean="0"/>
          </a:p>
          <a:p>
            <a:r>
              <a:rPr lang="en-US" sz="2600" dirty="0" err="1"/>
              <a:t>Dafne</a:t>
            </a:r>
            <a:r>
              <a:rPr lang="en-US" sz="2600" dirty="0"/>
              <a:t> ancillary control system revamping, aimed  to increase the reliability and the efficiency (2013-2014)</a:t>
            </a:r>
          </a:p>
          <a:p>
            <a:r>
              <a:rPr lang="en-GB" sz="2600" dirty="0" smtClean="0"/>
              <a:t>BTF cooling by LINAC system, formerly by DR system (beginning 2013)</a:t>
            </a:r>
          </a:p>
          <a:p>
            <a:r>
              <a:rPr lang="en-US" sz="2600" dirty="0" err="1" smtClean="0"/>
              <a:t>Sparc</a:t>
            </a:r>
            <a:r>
              <a:rPr lang="en-US" sz="2600" dirty="0" smtClean="0"/>
              <a:t> </a:t>
            </a:r>
            <a:r>
              <a:rPr lang="en-US" sz="2600" dirty="0"/>
              <a:t>ancillary control system revamping, aimed  to increase the reliability and the efficiency (</a:t>
            </a:r>
            <a:r>
              <a:rPr lang="en-US" sz="2600" dirty="0" smtClean="0"/>
              <a:t>2012-2013)</a:t>
            </a:r>
            <a:endParaRPr lang="en-GB" sz="2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t> </a:t>
            </a:r>
            <a:r>
              <a:rPr lang="it-IT" sz="3100" dirty="0" err="1" smtClean="0"/>
              <a:t>DTSG’s</a:t>
            </a:r>
            <a:r>
              <a:rPr lang="it-IT" sz="3100" dirty="0" smtClean="0"/>
              <a:t> PROJECTS OF INTEREST</a:t>
            </a:r>
            <a:endParaRPr lang="it-IT" sz="31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12</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a:bodyPr>
          <a:lstStyle/>
          <a:p>
            <a:pPr marL="265113" indent="-265113" algn="ctr">
              <a:buNone/>
            </a:pPr>
            <a:r>
              <a:rPr lang="en-GB" sz="2800" dirty="0" smtClean="0"/>
              <a:t>LNF IN HOUSE PROJECTS 2</a:t>
            </a:r>
            <a:endParaRPr lang="en-US" sz="1700" dirty="0" smtClean="0"/>
          </a:p>
          <a:p>
            <a:pPr marL="0" indent="0" algn="just">
              <a:buNone/>
            </a:pPr>
            <a:r>
              <a:rPr lang="en-GB" sz="2400" dirty="0" smtClean="0"/>
              <a:t>Other LNF in house projects </a:t>
            </a:r>
            <a:r>
              <a:rPr lang="en-US" sz="2400" dirty="0" smtClean="0"/>
              <a:t>currently in progress, or recently closed are:</a:t>
            </a:r>
            <a:endParaRPr lang="en-GB" sz="2400" dirty="0" smtClean="0"/>
          </a:p>
          <a:p>
            <a:pPr marL="265113" indent="-265113" algn="ctr">
              <a:buNone/>
            </a:pPr>
            <a:endParaRPr lang="en-GB" sz="1500" dirty="0" smtClean="0"/>
          </a:p>
          <a:p>
            <a:r>
              <a:rPr lang="en-US" sz="2400" dirty="0" smtClean="0"/>
              <a:t>Energy </a:t>
            </a:r>
            <a:r>
              <a:rPr lang="en-US" sz="2400" dirty="0"/>
              <a:t>saving spread activity, both in the civil and in the accelerator field: Heat recovery, </a:t>
            </a:r>
            <a:r>
              <a:rPr lang="en-US" sz="2400" dirty="0" smtClean="0"/>
              <a:t>substitution of </a:t>
            </a:r>
            <a:r>
              <a:rPr lang="en-US" sz="2400" dirty="0"/>
              <a:t>old boilers for heat pumps </a:t>
            </a:r>
            <a:r>
              <a:rPr lang="en-US" sz="2400" dirty="0" smtClean="0"/>
              <a:t>(started beginning </a:t>
            </a:r>
            <a:r>
              <a:rPr lang="en-US" sz="2400" dirty="0"/>
              <a:t>2013), cooling plant </a:t>
            </a:r>
            <a:r>
              <a:rPr lang="en-US" sz="2400" dirty="0" smtClean="0"/>
              <a:t>optimization &amp; heat recovery for buildings’ heating</a:t>
            </a:r>
            <a:endParaRPr lang="en-GB" sz="2400" dirty="0" smtClean="0"/>
          </a:p>
          <a:p>
            <a:r>
              <a:rPr lang="en-GB" sz="2400" dirty="0" smtClean="0"/>
              <a:t>LNF Data Centre expansion (ended middle 2013)</a:t>
            </a:r>
          </a:p>
          <a:p>
            <a:r>
              <a:rPr lang="en-GB" sz="2400" dirty="0" smtClean="0"/>
              <a:t>Feasibility study for the realization of a Visitors’ Centre (2015)</a:t>
            </a:r>
            <a:endParaRPr lang="en-GB" sz="2400" dirty="0"/>
          </a:p>
        </p:txBody>
      </p:sp>
    </p:spTree>
    <p:extLst>
      <p:ext uri="{BB962C8B-B14F-4D97-AF65-F5344CB8AC3E}">
        <p14:creationId xmlns:p14="http://schemas.microsoft.com/office/powerpoint/2010/main" val="2447393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646"/>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t> </a:t>
            </a:r>
            <a:r>
              <a:rPr lang="it-IT" sz="3100" dirty="0" err="1"/>
              <a:t>DTSG’s</a:t>
            </a:r>
            <a:r>
              <a:rPr lang="it-IT" sz="3100" dirty="0"/>
              <a:t> PROJECTS OF INTEREST</a:t>
            </a:r>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13</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a:bodyPr>
          <a:lstStyle/>
          <a:p>
            <a:pPr marL="0" indent="0" algn="ctr">
              <a:buNone/>
            </a:pPr>
            <a:r>
              <a:rPr lang="en-GB" sz="2400" dirty="0"/>
              <a:t>LNF-INFN </a:t>
            </a:r>
            <a:r>
              <a:rPr lang="en-GB" sz="2400" dirty="0" smtClean="0"/>
              <a:t>DOMESTIC </a:t>
            </a:r>
            <a:r>
              <a:rPr lang="en-GB" sz="2400" dirty="0"/>
              <a:t>AND INTERNATIONAL </a:t>
            </a:r>
            <a:r>
              <a:rPr lang="it-IT" sz="2400" dirty="0"/>
              <a:t>PROJECTS</a:t>
            </a:r>
            <a:endParaRPr lang="en-GB" sz="2400" dirty="0" smtClean="0"/>
          </a:p>
          <a:p>
            <a:pPr marL="0" indent="0" algn="just">
              <a:buNone/>
            </a:pPr>
            <a:r>
              <a:rPr lang="en-GB" sz="2200" dirty="0" smtClean="0"/>
              <a:t>DTSG is providing </a:t>
            </a:r>
            <a:r>
              <a:rPr lang="en-US" sz="2200" dirty="0" smtClean="0"/>
              <a:t>engineering  services (project management, procurement and engineering disciplines expertise) to support the development and implementation of </a:t>
            </a:r>
            <a:r>
              <a:rPr lang="en-GB" sz="2200" dirty="0" smtClean="0"/>
              <a:t>LNF-INFN </a:t>
            </a:r>
            <a:r>
              <a:rPr lang="en-US" sz="2200" dirty="0" smtClean="0"/>
              <a:t>national and international projects currently in progress.</a:t>
            </a:r>
            <a:r>
              <a:rPr lang="en-US" sz="2000" dirty="0" smtClean="0"/>
              <a:t> </a:t>
            </a:r>
          </a:p>
          <a:p>
            <a:r>
              <a:rPr lang="it-IT" sz="2400" dirty="0" smtClean="0"/>
              <a:t>CUORE</a:t>
            </a:r>
          </a:p>
          <a:p>
            <a:r>
              <a:rPr lang="it-IT" sz="2400" dirty="0" smtClean="0"/>
              <a:t>JEM-EUSO</a:t>
            </a:r>
          </a:p>
          <a:p>
            <a:r>
              <a:rPr lang="it-IT" sz="2400" dirty="0" smtClean="0"/>
              <a:t>ELI-NP</a:t>
            </a:r>
          </a:p>
          <a:p>
            <a:r>
              <a:rPr lang="it-IT" sz="2400" dirty="0" smtClean="0"/>
              <a:t>XPR (CNAO)</a:t>
            </a:r>
          </a:p>
          <a:p>
            <a:r>
              <a:rPr lang="it-IT" sz="2400" dirty="0" smtClean="0"/>
              <a:t>PED4PV</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br>
              <a:rPr lang="it-IT" sz="1800" dirty="0" smtClean="0">
                <a:latin typeface="Bookman Old Style" panose="02050604050505020204" pitchFamily="18" charset="0"/>
                <a:ea typeface="Batang" panose="02030600000101010101" pitchFamily="18" charset="-127"/>
              </a:rPr>
            </a:br>
            <a:r>
              <a:rPr lang="it-IT" sz="1800" dirty="0" smtClean="0">
                <a:latin typeface="Bookman Old Style" panose="02050604050505020204" pitchFamily="18" charset="0"/>
                <a:ea typeface="Batang" panose="02030600000101010101" pitchFamily="18" charset="-127"/>
              </a:rPr>
              <a:t> </a:t>
            </a:r>
            <a:r>
              <a:rPr lang="it-IT" sz="2800" dirty="0" err="1"/>
              <a:t>DTSG’s</a:t>
            </a:r>
            <a:r>
              <a:rPr lang="it-IT" sz="2800" dirty="0"/>
              <a:t> PROJECTS OF INTEREST</a:t>
            </a:r>
            <a:endParaRPr lang="it-IT" sz="2800" dirty="0">
              <a:latin typeface="Bookman Old Style" panose="02050604050505020204" pitchFamily="18" charset="0"/>
              <a:ea typeface="Batang" panose="02030600000101010101" pitchFamily="18" charset="-127"/>
            </a:endParaRPr>
          </a:p>
        </p:txBody>
      </p:sp>
      <p:sp>
        <p:nvSpPr>
          <p:cNvPr id="3" name="Segnaposto contenuto 2"/>
          <p:cNvSpPr>
            <a:spLocks noGrp="1"/>
          </p:cNvSpPr>
          <p:nvPr>
            <p:ph idx="1"/>
          </p:nvPr>
        </p:nvSpPr>
        <p:spPr/>
        <p:txBody>
          <a:bodyPr/>
          <a:lstStyle/>
          <a:p>
            <a:pPr marL="0" indent="0" algn="ctr">
              <a:buNone/>
            </a:pPr>
            <a:r>
              <a:rPr lang="it-IT" sz="2800" dirty="0" smtClean="0"/>
              <a:t>CUORE </a:t>
            </a:r>
            <a:r>
              <a:rPr lang="en-US" sz="2800" dirty="0" smtClean="0"/>
              <a:t>&amp; JEM-EUSO</a:t>
            </a:r>
          </a:p>
          <a:p>
            <a:pPr marL="0" indent="0">
              <a:buNone/>
            </a:pPr>
            <a:r>
              <a:rPr lang="it-IT" sz="2800" dirty="0" smtClean="0"/>
              <a:t>DTSG’s SPCM </a:t>
            </a:r>
            <a:r>
              <a:rPr lang="en-GB" sz="2800" dirty="0" smtClean="0"/>
              <a:t>bears</a:t>
            </a:r>
            <a:r>
              <a:rPr lang="it-IT" sz="2800" dirty="0" smtClean="0"/>
              <a:t> </a:t>
            </a:r>
            <a:r>
              <a:rPr lang="en-US" sz="2800" dirty="0" smtClean="0"/>
              <a:t>direct </a:t>
            </a:r>
            <a:r>
              <a:rPr lang="en-US" sz="2800" dirty="0"/>
              <a:t>responsibility </a:t>
            </a:r>
            <a:r>
              <a:rPr lang="en-US" sz="2800" dirty="0" smtClean="0"/>
              <a:t>in: </a:t>
            </a:r>
          </a:p>
          <a:p>
            <a:pPr marL="0" indent="0">
              <a:buNone/>
            </a:pPr>
            <a:endParaRPr lang="en-US" sz="1600" dirty="0" smtClean="0"/>
          </a:p>
          <a:p>
            <a:pPr marL="0" indent="0">
              <a:buNone/>
            </a:pPr>
            <a:r>
              <a:rPr lang="en-US" sz="2800" dirty="0" smtClean="0"/>
              <a:t>design</a:t>
            </a:r>
            <a:r>
              <a:rPr lang="en-US" sz="2800" dirty="0"/>
              <a:t>, production, construction </a:t>
            </a:r>
            <a:r>
              <a:rPr lang="en-US" sz="2800" dirty="0" smtClean="0"/>
              <a:t>and installation </a:t>
            </a:r>
            <a:r>
              <a:rPr lang="en-US" sz="2800" dirty="0"/>
              <a:t>of CUORE (Cryogenic Underground Observatory for rare Events) at LNGS for the study of </a:t>
            </a:r>
            <a:r>
              <a:rPr lang="en-US" sz="2800" dirty="0" err="1"/>
              <a:t>Neutrinoless</a:t>
            </a:r>
            <a:r>
              <a:rPr lang="en-US" sz="2800" dirty="0"/>
              <a:t> Double Beta Decay (engineering coordination and integration of the whole experimental apparatus</a:t>
            </a:r>
            <a:r>
              <a:rPr lang="en-US" sz="2800" dirty="0" smtClean="0"/>
              <a:t>)…</a:t>
            </a:r>
            <a:endParaRPr lang="it-IT" sz="28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14</a:t>
            </a:fld>
            <a:endParaRPr lang="it-IT" dirty="0"/>
          </a:p>
        </p:txBody>
      </p:sp>
    </p:spTree>
    <p:extLst>
      <p:ext uri="{BB962C8B-B14F-4D97-AF65-F5344CB8AC3E}">
        <p14:creationId xmlns:p14="http://schemas.microsoft.com/office/powerpoint/2010/main" val="61263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 </a:t>
            </a:r>
            <a:r>
              <a:rPr lang="it-IT" sz="2800" dirty="0" err="1"/>
              <a:t>DTSG’s</a:t>
            </a:r>
            <a:r>
              <a:rPr lang="it-IT" sz="2800" dirty="0"/>
              <a:t> PROJECTS OF INTEREST</a:t>
            </a:r>
          </a:p>
        </p:txBody>
      </p:sp>
      <p:sp>
        <p:nvSpPr>
          <p:cNvPr id="3" name="Segnaposto contenuto 2"/>
          <p:cNvSpPr>
            <a:spLocks noGrp="1"/>
          </p:cNvSpPr>
          <p:nvPr>
            <p:ph idx="1"/>
          </p:nvPr>
        </p:nvSpPr>
        <p:spPr/>
        <p:txBody>
          <a:bodyPr/>
          <a:lstStyle/>
          <a:p>
            <a:pPr marL="0" indent="0" algn="ctr">
              <a:buNone/>
            </a:pPr>
            <a:r>
              <a:rPr lang="en-US" dirty="0" smtClean="0"/>
              <a:t>JEM-EUSO</a:t>
            </a:r>
          </a:p>
          <a:p>
            <a:pPr marL="0" indent="0">
              <a:buNone/>
            </a:pPr>
            <a:r>
              <a:rPr lang="en-US" dirty="0" smtClean="0"/>
              <a:t>… and </a:t>
            </a:r>
            <a:r>
              <a:rPr lang="en-US" dirty="0"/>
              <a:t>of JEM-EUSO (Extreme Universe Space Observatory) to be installed aboard the International Space Station or </a:t>
            </a:r>
            <a:r>
              <a:rPr lang="en-US" dirty="0" smtClean="0"/>
              <a:t>a satellite </a:t>
            </a:r>
            <a:r>
              <a:rPr lang="en-US" dirty="0"/>
              <a:t>for the study of Ultra High Energy Cosmic Rays (photo detector module and focal surface layout and mechanics).</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15</a:t>
            </a:fld>
            <a:endParaRPr lang="it-IT" dirty="0"/>
          </a:p>
        </p:txBody>
      </p:sp>
    </p:spTree>
    <p:extLst>
      <p:ext uri="{BB962C8B-B14F-4D97-AF65-F5344CB8AC3E}">
        <p14:creationId xmlns:p14="http://schemas.microsoft.com/office/powerpoint/2010/main" val="2057768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800" dirty="0" err="1"/>
              <a:t>DTSG’s</a:t>
            </a:r>
            <a:r>
              <a:rPr lang="it-IT" sz="2800" dirty="0"/>
              <a:t> PROJECTS OF INTEREST</a:t>
            </a:r>
          </a:p>
        </p:txBody>
      </p:sp>
      <p:sp>
        <p:nvSpPr>
          <p:cNvPr id="3" name="Segnaposto contenuto 2"/>
          <p:cNvSpPr>
            <a:spLocks noGrp="1"/>
          </p:cNvSpPr>
          <p:nvPr>
            <p:ph idx="1"/>
          </p:nvPr>
        </p:nvSpPr>
        <p:spPr/>
        <p:txBody>
          <a:bodyPr>
            <a:normAutofit/>
          </a:bodyPr>
          <a:lstStyle/>
          <a:p>
            <a:pPr marL="0" indent="0" algn="ctr">
              <a:buNone/>
            </a:pPr>
            <a:r>
              <a:rPr lang="it-IT" dirty="0" smtClean="0"/>
              <a:t>ELI-NP</a:t>
            </a:r>
          </a:p>
          <a:p>
            <a:pPr marL="0" indent="0" algn="ctr">
              <a:buNone/>
            </a:pPr>
            <a:endParaRPr lang="it-IT" dirty="0" smtClean="0"/>
          </a:p>
          <a:p>
            <a:pPr marL="0" indent="0">
              <a:buNone/>
            </a:pPr>
            <a:r>
              <a:rPr lang="en-GB" sz="2400" dirty="0" smtClean="0"/>
              <a:t>The DTSG supports the design, construction and commissioning of the Extreme Light Infrastructure for Nuclear Physics, to be installed in </a:t>
            </a:r>
            <a:r>
              <a:rPr lang="en-GB" sz="2400" dirty="0" err="1" smtClean="0"/>
              <a:t>Magurele</a:t>
            </a:r>
            <a:r>
              <a:rPr lang="en-GB" sz="2400" dirty="0" smtClean="0"/>
              <a:t>, Bucharest – Romania.</a:t>
            </a:r>
          </a:p>
          <a:p>
            <a:pPr marL="0" indent="0">
              <a:buNone/>
            </a:pPr>
            <a:r>
              <a:rPr lang="en-GB" sz="2400" dirty="0" smtClean="0"/>
              <a:t>DTSG Depts. involved with direct responsibilities are: </a:t>
            </a:r>
          </a:p>
          <a:p>
            <a:pPr marL="0" indent="0"/>
            <a:r>
              <a:rPr lang="en-GB" sz="2400" dirty="0" smtClean="0"/>
              <a:t>CW collaborating for space management and plants integration;</a:t>
            </a:r>
          </a:p>
          <a:p>
            <a:pPr marL="0" indent="0"/>
            <a:r>
              <a:rPr lang="en-GB" sz="2400" dirty="0" smtClean="0"/>
              <a:t>ES &amp; COOLING WP leaders for electrical and cooling plants</a:t>
            </a:r>
          </a:p>
          <a:p>
            <a:pPr>
              <a:buNone/>
            </a:pP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16</a:t>
            </a:fld>
            <a:endParaRPr lang="it-IT" dirty="0"/>
          </a:p>
        </p:txBody>
      </p:sp>
    </p:spTree>
    <p:extLst>
      <p:ext uri="{BB962C8B-B14F-4D97-AF65-F5344CB8AC3E}">
        <p14:creationId xmlns:p14="http://schemas.microsoft.com/office/powerpoint/2010/main" val="1564526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 </a:t>
            </a:r>
            <a:r>
              <a:rPr lang="it-IT" sz="2800" dirty="0" err="1"/>
              <a:t>DTSG’s</a:t>
            </a:r>
            <a:r>
              <a:rPr lang="it-IT" sz="2800" dirty="0"/>
              <a:t> PROJECTS OF INTEREST</a:t>
            </a:r>
          </a:p>
        </p:txBody>
      </p:sp>
      <p:sp>
        <p:nvSpPr>
          <p:cNvPr id="3" name="Segnaposto contenuto 2"/>
          <p:cNvSpPr>
            <a:spLocks noGrp="1"/>
          </p:cNvSpPr>
          <p:nvPr>
            <p:ph idx="1"/>
          </p:nvPr>
        </p:nvSpPr>
        <p:spPr/>
        <p:txBody>
          <a:bodyPr/>
          <a:lstStyle/>
          <a:p>
            <a:pPr marL="0" indent="0" algn="ctr">
              <a:buNone/>
            </a:pPr>
            <a:r>
              <a:rPr lang="it-IT" dirty="0" smtClean="0"/>
              <a:t>XPR @ CNAO</a:t>
            </a:r>
          </a:p>
          <a:p>
            <a:pPr marL="0" indent="0">
              <a:buNone/>
            </a:pPr>
            <a:r>
              <a:rPr lang="en-GB" dirty="0" smtClean="0"/>
              <a:t>Several DTSG’s people are involved in the realization of the new Experimental Radiation Facility at CNAO premises, sharing with CNAO people the responsibility for the tasks relative to Vacuum, Electrical Installations and Cooling &amp; HVAC plants.</a:t>
            </a:r>
            <a:endParaRPr lang="en-GB"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17</a:t>
            </a:fld>
            <a:endParaRPr lang="it-IT" dirty="0"/>
          </a:p>
        </p:txBody>
      </p:sp>
    </p:spTree>
    <p:extLst>
      <p:ext uri="{BB962C8B-B14F-4D97-AF65-F5344CB8AC3E}">
        <p14:creationId xmlns:p14="http://schemas.microsoft.com/office/powerpoint/2010/main" val="2040986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 </a:t>
            </a:r>
            <a:r>
              <a:rPr lang="it-IT" sz="2800" dirty="0" smtClean="0">
                <a:latin typeface="Calibri" panose="020F0502020204030204" pitchFamily="34" charset="0"/>
                <a:ea typeface="Batang" panose="02030600000101010101" pitchFamily="18" charset="-127"/>
              </a:rPr>
              <a:t>PLANS AND BUDGET</a:t>
            </a:r>
            <a:endParaRPr lang="it-IT" sz="2800" dirty="0">
              <a:latin typeface="Calibri" panose="020F0502020204030204" pitchFamily="34" charset="0"/>
            </a:endParaRPr>
          </a:p>
        </p:txBody>
      </p:sp>
      <p:sp>
        <p:nvSpPr>
          <p:cNvPr id="3" name="Segnaposto contenuto 2"/>
          <p:cNvSpPr>
            <a:spLocks noGrp="1"/>
          </p:cNvSpPr>
          <p:nvPr>
            <p:ph idx="1"/>
          </p:nvPr>
        </p:nvSpPr>
        <p:spPr/>
        <p:txBody>
          <a:bodyPr>
            <a:noAutofit/>
          </a:bodyPr>
          <a:lstStyle/>
          <a:p>
            <a:pPr marL="0" indent="0" algn="ctr">
              <a:buNone/>
            </a:pPr>
            <a:r>
              <a:rPr lang="it-IT" sz="2800" dirty="0" err="1" smtClean="0"/>
              <a:t>DTSG’s</a:t>
            </a:r>
            <a:r>
              <a:rPr lang="it-IT" sz="2800" dirty="0" smtClean="0"/>
              <a:t> HIGHLIGHTS</a:t>
            </a:r>
          </a:p>
          <a:p>
            <a:pPr marL="0" indent="0" algn="ctr">
              <a:buNone/>
            </a:pPr>
            <a:endParaRPr lang="it-IT" sz="1600" dirty="0"/>
          </a:p>
          <a:p>
            <a:r>
              <a:rPr lang="it-IT" sz="2800" dirty="0" smtClean="0"/>
              <a:t>Total </a:t>
            </a:r>
            <a:r>
              <a:rPr lang="it-IT" sz="2800" dirty="0" err="1" smtClean="0"/>
              <a:t>manpower</a:t>
            </a:r>
            <a:r>
              <a:rPr lang="it-IT" sz="2800" dirty="0" smtClean="0"/>
              <a:t> @ </a:t>
            </a:r>
            <a:r>
              <a:rPr lang="it-IT" sz="2800" dirty="0" err="1" smtClean="0"/>
              <a:t>October</a:t>
            </a:r>
            <a:r>
              <a:rPr lang="it-IT" sz="2800" dirty="0" smtClean="0"/>
              <a:t> 7</a:t>
            </a:r>
            <a:r>
              <a:rPr lang="it-IT" sz="2800" baseline="30000" dirty="0" smtClean="0"/>
              <a:t>th</a:t>
            </a:r>
            <a:r>
              <a:rPr lang="it-IT" sz="2800" dirty="0" smtClean="0"/>
              <a:t> 2015, 38 </a:t>
            </a:r>
            <a:r>
              <a:rPr lang="it-IT" sz="2800" dirty="0" err="1" smtClean="0"/>
              <a:t>people</a:t>
            </a:r>
            <a:r>
              <a:rPr lang="it-IT" sz="2800" dirty="0" smtClean="0"/>
              <a:t> (6 time-</a:t>
            </a:r>
            <a:r>
              <a:rPr lang="it-IT" sz="2800" dirty="0" err="1" smtClean="0"/>
              <a:t>based</a:t>
            </a:r>
            <a:r>
              <a:rPr lang="it-IT" sz="2800" dirty="0" smtClean="0"/>
              <a:t> </a:t>
            </a:r>
            <a:r>
              <a:rPr lang="it-IT" sz="2800" dirty="0" err="1" smtClean="0"/>
              <a:t>contracts</a:t>
            </a:r>
            <a:r>
              <a:rPr lang="it-IT" sz="2800" dirty="0" smtClean="0"/>
              <a:t>)</a:t>
            </a:r>
          </a:p>
          <a:p>
            <a:r>
              <a:rPr lang="it-IT" sz="2800" dirty="0" err="1" smtClean="0"/>
              <a:t>DTSG’s</a:t>
            </a:r>
            <a:r>
              <a:rPr lang="it-IT" sz="2800" dirty="0" smtClean="0"/>
              <a:t> </a:t>
            </a:r>
            <a:r>
              <a:rPr lang="it-IT" sz="2800" dirty="0" err="1" smtClean="0"/>
              <a:t>total</a:t>
            </a:r>
            <a:r>
              <a:rPr lang="it-IT" sz="2800" dirty="0" smtClean="0"/>
              <a:t> </a:t>
            </a:r>
            <a:r>
              <a:rPr lang="it-IT" sz="2800" dirty="0" err="1" smtClean="0"/>
              <a:t>expenditure</a:t>
            </a:r>
            <a:r>
              <a:rPr lang="it-IT" sz="2800" dirty="0" smtClean="0"/>
              <a:t> for Services and </a:t>
            </a:r>
            <a:r>
              <a:rPr lang="it-IT" sz="2800" dirty="0" err="1" smtClean="0"/>
              <a:t>Materials</a:t>
            </a:r>
            <a:r>
              <a:rPr lang="it-IT" sz="2800" dirty="0" smtClean="0"/>
              <a:t> @2014: 4,5 M€</a:t>
            </a:r>
          </a:p>
          <a:p>
            <a:pPr lvl="1"/>
            <a:r>
              <a:rPr lang="it-IT" sz="2400" dirty="0" err="1" smtClean="0"/>
              <a:t>DTSG’s</a:t>
            </a:r>
            <a:r>
              <a:rPr lang="it-IT" sz="2400" dirty="0" smtClean="0"/>
              <a:t> for </a:t>
            </a:r>
            <a:r>
              <a:rPr lang="it-IT" sz="2400" dirty="0" err="1" smtClean="0"/>
              <a:t>inhouse</a:t>
            </a:r>
            <a:r>
              <a:rPr lang="it-IT" sz="2400" dirty="0" smtClean="0"/>
              <a:t> </a:t>
            </a:r>
            <a:r>
              <a:rPr lang="it-IT" sz="2400" dirty="0" err="1" smtClean="0"/>
              <a:t>requirements</a:t>
            </a:r>
            <a:r>
              <a:rPr lang="it-IT" sz="2400" dirty="0" smtClean="0"/>
              <a:t>: 1,3 M€</a:t>
            </a:r>
          </a:p>
          <a:p>
            <a:pPr lvl="1"/>
            <a:r>
              <a:rPr lang="it-IT" sz="2400" dirty="0" err="1" smtClean="0"/>
              <a:t>DTSG’s</a:t>
            </a:r>
            <a:r>
              <a:rPr lang="it-IT" sz="2400" dirty="0" smtClean="0"/>
              <a:t> for </a:t>
            </a:r>
            <a:r>
              <a:rPr lang="it-IT" sz="2400" dirty="0" err="1" smtClean="0"/>
              <a:t>fixed</a:t>
            </a:r>
            <a:r>
              <a:rPr lang="it-IT" sz="2400" dirty="0" smtClean="0"/>
              <a:t> LNF </a:t>
            </a:r>
            <a:r>
              <a:rPr lang="it-IT" sz="2400" dirty="0" err="1" smtClean="0"/>
              <a:t>services</a:t>
            </a:r>
            <a:r>
              <a:rPr lang="it-IT" sz="2400" dirty="0" smtClean="0"/>
              <a:t> </a:t>
            </a:r>
            <a:r>
              <a:rPr lang="it-IT" sz="2400" dirty="0" err="1" smtClean="0"/>
              <a:t>contracts</a:t>
            </a:r>
            <a:r>
              <a:rPr lang="it-IT" sz="2400" dirty="0" smtClean="0"/>
              <a:t>: 2,4 M€</a:t>
            </a:r>
          </a:p>
          <a:p>
            <a:pPr lvl="1"/>
            <a:r>
              <a:rPr lang="it-IT" sz="2400" dirty="0" err="1" smtClean="0"/>
              <a:t>Fundings</a:t>
            </a:r>
            <a:r>
              <a:rPr lang="it-IT" sz="2400" dirty="0" smtClean="0"/>
              <a:t> from </a:t>
            </a:r>
            <a:r>
              <a:rPr lang="it-IT" sz="2400" dirty="0" err="1" smtClean="0"/>
              <a:t>other</a:t>
            </a:r>
            <a:r>
              <a:rPr lang="it-IT" sz="2400" dirty="0" smtClean="0"/>
              <a:t> </a:t>
            </a:r>
            <a:r>
              <a:rPr lang="it-IT" sz="2400" dirty="0" err="1" smtClean="0"/>
              <a:t>Divisions</a:t>
            </a:r>
            <a:r>
              <a:rPr lang="it-IT" sz="2400" dirty="0" smtClean="0"/>
              <a:t>: 0,8 M€</a:t>
            </a:r>
          </a:p>
          <a:p>
            <a:endParaRPr lang="it-IT" dirty="0" smtClean="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18</a:t>
            </a:fld>
            <a:endParaRPr lang="it-IT" dirty="0"/>
          </a:p>
        </p:txBody>
      </p:sp>
    </p:spTree>
    <p:extLst>
      <p:ext uri="{BB962C8B-B14F-4D97-AF65-F5344CB8AC3E}">
        <p14:creationId xmlns:p14="http://schemas.microsoft.com/office/powerpoint/2010/main" val="2971226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 </a:t>
            </a:r>
            <a:r>
              <a:rPr lang="it-IT" sz="2800" dirty="0" smtClean="0">
                <a:latin typeface="Calibri" panose="020F0502020204030204" pitchFamily="34" charset="0"/>
                <a:ea typeface="Batang" panose="02030600000101010101" pitchFamily="18" charset="-127"/>
              </a:rPr>
              <a:t>PLANS AND BUDGET</a:t>
            </a:r>
            <a:endParaRPr lang="it-IT" sz="2800" dirty="0">
              <a:latin typeface="Calibri" panose="020F0502020204030204" pitchFamily="34" charset="0"/>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472299984"/>
              </p:ext>
            </p:extLst>
          </p:nvPr>
        </p:nvGraphicFramePr>
        <p:xfrm>
          <a:off x="899592" y="2204864"/>
          <a:ext cx="7344816" cy="3816424"/>
        </p:xfrm>
        <a:graphic>
          <a:graphicData uri="http://schemas.openxmlformats.org/drawingml/2006/table">
            <a:tbl>
              <a:tblPr>
                <a:tableStyleId>{5C22544A-7EE6-4342-B048-85BDC9FD1C3A}</a:tableStyleId>
              </a:tblPr>
              <a:tblGrid>
                <a:gridCol w="5299258"/>
                <a:gridCol w="2045558"/>
              </a:tblGrid>
              <a:tr h="477053">
                <a:tc>
                  <a:txBody>
                    <a:bodyPr/>
                    <a:lstStyle/>
                    <a:p>
                      <a:pPr algn="l" fontAlgn="b"/>
                      <a:r>
                        <a:rPr lang="it-IT" sz="2400" b="0" i="0" u="none" strike="noStrike" dirty="0" smtClean="0">
                          <a:solidFill>
                            <a:srgbClr val="000000"/>
                          </a:solidFill>
                          <a:effectLst/>
                          <a:latin typeface="+mn-lt"/>
                        </a:rPr>
                        <a:t>Spese generali</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b="0" i="0" u="none" strike="noStrike" dirty="0" smtClean="0">
                          <a:solidFill>
                            <a:srgbClr val="000000"/>
                          </a:solidFill>
                          <a:effectLst/>
                          <a:latin typeface="+mn-lt"/>
                        </a:rPr>
                        <a:t>35</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Edilizia</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325</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Servizi Generali</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250</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Magazzini e </a:t>
                      </a:r>
                      <a:r>
                        <a:rPr lang="it-IT" sz="2400" u="none" strike="noStrike" dirty="0" err="1">
                          <a:effectLst/>
                          <a:latin typeface="+mn-lt"/>
                        </a:rPr>
                        <a:t>Approvigionamento</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70</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Progettazione e costruzioni meccaniche </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70</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Impianti elettrici </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240</a:t>
                      </a:r>
                      <a:endParaRPr lang="it-IT" sz="2400" b="0" i="0" u="none" strike="noStrike" dirty="0">
                        <a:solidFill>
                          <a:srgbClr val="000000"/>
                        </a:solidFill>
                        <a:effectLst/>
                        <a:latin typeface="+mn-lt"/>
                      </a:endParaRPr>
                    </a:p>
                  </a:txBody>
                  <a:tcPr marL="4763" marR="4763" marT="4763" marB="0" anchor="b"/>
                </a:tc>
              </a:tr>
              <a:tr h="477053">
                <a:tc>
                  <a:txBody>
                    <a:bodyPr/>
                    <a:lstStyle/>
                    <a:p>
                      <a:pPr algn="l" fontAlgn="b"/>
                      <a:r>
                        <a:rPr lang="it-IT" sz="2400" u="none" strike="noStrike" dirty="0">
                          <a:effectLst/>
                          <a:latin typeface="+mn-lt"/>
                        </a:rPr>
                        <a:t>Impianti a fluido </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u="none" strike="noStrike" dirty="0" smtClean="0">
                          <a:effectLst/>
                          <a:latin typeface="+mn-lt"/>
                        </a:rPr>
                        <a:t>330</a:t>
                      </a:r>
                      <a:endParaRPr lang="it-IT" sz="2400" b="0" i="0" u="none" strike="noStrike" dirty="0">
                        <a:solidFill>
                          <a:srgbClr val="000000"/>
                        </a:solidFill>
                        <a:effectLst/>
                        <a:latin typeface="+mn-lt"/>
                      </a:endParaRPr>
                    </a:p>
                  </a:txBody>
                  <a:tcPr marL="4763" marR="4763" marT="4763" marB="0" anchor="b"/>
                </a:tc>
              </a:tr>
              <a:tr h="477053">
                <a:tc>
                  <a:txBody>
                    <a:bodyPr/>
                    <a:lstStyle/>
                    <a:p>
                      <a:pPr algn="r" fontAlgn="b"/>
                      <a:r>
                        <a:rPr lang="it-IT" sz="2400" b="0" i="0" u="none" strike="noStrike" dirty="0" smtClean="0">
                          <a:solidFill>
                            <a:srgbClr val="000000"/>
                          </a:solidFill>
                          <a:effectLst/>
                          <a:latin typeface="+mn-lt"/>
                        </a:rPr>
                        <a:t>Totale</a:t>
                      </a:r>
                      <a:endParaRPr lang="it-IT" sz="2400" b="0" i="0" u="none" strike="noStrike" dirty="0">
                        <a:solidFill>
                          <a:srgbClr val="000000"/>
                        </a:solidFill>
                        <a:effectLst/>
                        <a:latin typeface="+mn-lt"/>
                      </a:endParaRPr>
                    </a:p>
                  </a:txBody>
                  <a:tcPr marL="4763" marR="4763" marT="4763" marB="0" anchor="b"/>
                </a:tc>
                <a:tc>
                  <a:txBody>
                    <a:bodyPr/>
                    <a:lstStyle/>
                    <a:p>
                      <a:pPr algn="r" fontAlgn="b"/>
                      <a:r>
                        <a:rPr lang="it-IT" sz="2400" b="0" i="0" u="none" strike="noStrike" dirty="0" smtClean="0">
                          <a:solidFill>
                            <a:srgbClr val="000000"/>
                          </a:solidFill>
                          <a:effectLst/>
                          <a:latin typeface="+mn-lt"/>
                        </a:rPr>
                        <a:t>1320</a:t>
                      </a:r>
                      <a:endParaRPr lang="it-IT" sz="2400" b="0" i="0" u="none" strike="noStrike" dirty="0">
                        <a:solidFill>
                          <a:srgbClr val="000000"/>
                        </a:solidFill>
                        <a:effectLst/>
                        <a:latin typeface="+mn-lt"/>
                      </a:endParaRPr>
                    </a:p>
                  </a:txBody>
                  <a:tcPr marL="4763" marR="4763" marT="4763" marB="0" anchor="b"/>
                </a:tc>
              </a:tr>
            </a:tbl>
          </a:graphicData>
        </a:graphic>
      </p:graphicFrame>
      <p:sp>
        <p:nvSpPr>
          <p:cNvPr id="4" name="Segnaposto numero diapositiva 3"/>
          <p:cNvSpPr>
            <a:spLocks noGrp="1"/>
          </p:cNvSpPr>
          <p:nvPr>
            <p:ph type="sldNum" sz="quarter" idx="12"/>
          </p:nvPr>
        </p:nvSpPr>
        <p:spPr/>
        <p:txBody>
          <a:bodyPr/>
          <a:lstStyle/>
          <a:p>
            <a:fld id="{8F938AD9-AF02-4A47-AE11-FA625090DB12}" type="slidenum">
              <a:rPr lang="it-IT" smtClean="0"/>
              <a:pPr/>
              <a:t>19</a:t>
            </a:fld>
            <a:endParaRPr lang="it-IT" dirty="0"/>
          </a:p>
        </p:txBody>
      </p:sp>
      <p:sp>
        <p:nvSpPr>
          <p:cNvPr id="5" name="CasellaDiTesto 4"/>
          <p:cNvSpPr txBox="1"/>
          <p:nvPr/>
        </p:nvSpPr>
        <p:spPr>
          <a:xfrm>
            <a:off x="2467611" y="1543776"/>
            <a:ext cx="4913846" cy="523220"/>
          </a:xfrm>
          <a:prstGeom prst="rect">
            <a:avLst/>
          </a:prstGeom>
          <a:noFill/>
        </p:spPr>
        <p:txBody>
          <a:bodyPr wrap="none" rtlCol="0">
            <a:spAutoFit/>
          </a:bodyPr>
          <a:lstStyle/>
          <a:p>
            <a:r>
              <a:rPr lang="it-IT" sz="2800" dirty="0"/>
              <a:t>BUDGET 2015 </a:t>
            </a:r>
            <a:r>
              <a:rPr lang="it-IT" sz="2800" dirty="0" smtClean="0"/>
              <a:t>BREAKDOWN [k€]</a:t>
            </a:r>
            <a:endParaRPr lang="it-IT" sz="2800" dirty="0"/>
          </a:p>
        </p:txBody>
      </p:sp>
    </p:spTree>
    <p:extLst>
      <p:ext uri="{BB962C8B-B14F-4D97-AF65-F5344CB8AC3E}">
        <p14:creationId xmlns:p14="http://schemas.microsoft.com/office/powerpoint/2010/main" val="2162432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t>SUBJECTS</a:t>
            </a:r>
            <a:endParaRPr lang="it-IT" sz="3100" dirty="0"/>
          </a:p>
        </p:txBody>
      </p:sp>
      <p:sp>
        <p:nvSpPr>
          <p:cNvPr id="3" name="Segnaposto contenuto 2"/>
          <p:cNvSpPr>
            <a:spLocks noGrp="1"/>
          </p:cNvSpPr>
          <p:nvPr>
            <p:ph idx="1"/>
          </p:nvPr>
        </p:nvSpPr>
        <p:spPr>
          <a:xfrm>
            <a:off x="467544" y="2060848"/>
            <a:ext cx="8568952" cy="3845024"/>
          </a:xfrm>
        </p:spPr>
        <p:txBody>
          <a:bodyPr>
            <a:normAutofit/>
          </a:bodyPr>
          <a:lstStyle/>
          <a:p>
            <a:pPr algn="ctr">
              <a:buNone/>
            </a:pPr>
            <a:endParaRPr lang="it-IT" sz="2400" dirty="0" smtClean="0"/>
          </a:p>
          <a:p>
            <a:r>
              <a:rPr lang="it-IT" sz="2800" dirty="0" err="1" smtClean="0"/>
              <a:t>DTSG’s</a:t>
            </a:r>
            <a:r>
              <a:rPr lang="it-IT" sz="2800" dirty="0" smtClean="0"/>
              <a:t> (Divisione Tecnica e Servizi Generali) GENERAL DUTIES</a:t>
            </a:r>
          </a:p>
          <a:p>
            <a:r>
              <a:rPr lang="it-IT" sz="2800" dirty="0" err="1" smtClean="0"/>
              <a:t>DTSG’s</a:t>
            </a:r>
            <a:r>
              <a:rPr lang="it-IT" sz="2800" dirty="0" smtClean="0"/>
              <a:t> OBS (ORGANIZATION BREAKDOWN STRUCTURE)</a:t>
            </a:r>
          </a:p>
          <a:p>
            <a:r>
              <a:rPr lang="it-IT" sz="2800" dirty="0" smtClean="0"/>
              <a:t>OVERVIEW OF DTSG DEPARTMENTS’ ACTIVITIES</a:t>
            </a:r>
          </a:p>
          <a:p>
            <a:r>
              <a:rPr lang="it-IT" sz="2800" dirty="0" err="1" smtClean="0"/>
              <a:t>DTSG’s</a:t>
            </a:r>
            <a:r>
              <a:rPr lang="it-IT" sz="2800" dirty="0" smtClean="0"/>
              <a:t> PROJECTS OF INTEREST</a:t>
            </a:r>
          </a:p>
          <a:p>
            <a:r>
              <a:rPr lang="it-IT" sz="2800" dirty="0" smtClean="0"/>
              <a:t>PLANS AND BUDGET</a:t>
            </a:r>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a:t>
            </a:fld>
            <a:endParaRPr lang="it-IT" dirty="0"/>
          </a:p>
        </p:txBody>
      </p:sp>
    </p:spTree>
    <p:extLst>
      <p:ext uri="{BB962C8B-B14F-4D97-AF65-F5344CB8AC3E}">
        <p14:creationId xmlns:p14="http://schemas.microsoft.com/office/powerpoint/2010/main" val="316633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2000" dirty="0" smtClean="0">
                <a:latin typeface="Calibri" panose="020F0502020204030204" pitchFamily="34" charset="0"/>
                <a:ea typeface="Batang" panose="02030600000101010101" pitchFamily="18" charset="-127"/>
              </a:rPr>
              <a:t> </a:t>
            </a:r>
            <a:r>
              <a:rPr lang="it-IT" sz="2800" dirty="0" smtClean="0">
                <a:latin typeface="Calibri" panose="020F0502020204030204" pitchFamily="34" charset="0"/>
                <a:ea typeface="Batang" panose="02030600000101010101" pitchFamily="18" charset="-127"/>
              </a:rPr>
              <a:t>PLANS AND BUDGET</a:t>
            </a:r>
            <a:endParaRPr lang="it-IT" sz="2800" dirty="0">
              <a:latin typeface="Calibri" panose="020F0502020204030204" pitchFamily="34" charset="0"/>
            </a:endParaRPr>
          </a:p>
        </p:txBody>
      </p:sp>
      <p:sp>
        <p:nvSpPr>
          <p:cNvPr id="3" name="Segnaposto contenuto 2"/>
          <p:cNvSpPr>
            <a:spLocks noGrp="1"/>
          </p:cNvSpPr>
          <p:nvPr>
            <p:ph idx="1"/>
          </p:nvPr>
        </p:nvSpPr>
        <p:spPr/>
        <p:txBody>
          <a:bodyPr>
            <a:noAutofit/>
          </a:bodyPr>
          <a:lstStyle/>
          <a:p>
            <a:pPr marL="0" indent="0" algn="ctr">
              <a:buNone/>
            </a:pPr>
            <a:r>
              <a:rPr lang="it-IT" sz="2800" dirty="0" err="1" smtClean="0"/>
              <a:t>DTSG’s</a:t>
            </a:r>
            <a:r>
              <a:rPr lang="it-IT" sz="2800" dirty="0" smtClean="0"/>
              <a:t> OUTLOOK</a:t>
            </a:r>
          </a:p>
          <a:p>
            <a:pPr marL="0" indent="0">
              <a:buNone/>
            </a:pPr>
            <a:r>
              <a:rPr lang="en-GB" sz="2500" dirty="0" smtClean="0"/>
              <a:t>In a mid term projection (2-5 years) DTSG will loose more than 40% (11 staff in the next 5 years) of its original (49) manpower since its foundation in 2009. DTSG will loose manpower, knowledge and know-how obliging DTSG to somehow redistribute the workload among the remaining DTSG people and in  some cases with no chance to replace them because of lack of competencies (Metrology unit for instance is already not anymore manned since mid 2012). </a:t>
            </a:r>
          </a:p>
          <a:p>
            <a:pPr marL="0" indent="0">
              <a:buNone/>
            </a:pPr>
            <a:r>
              <a:rPr lang="en-GB" sz="2500" dirty="0" smtClean="0"/>
              <a:t>Overall, in the coming years DTSG will be not able anymore to provide LNF current volume of core activities with the support and services so far supplied.</a:t>
            </a:r>
            <a:endParaRPr lang="en-GB" sz="25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20</a:t>
            </a:fld>
            <a:endParaRPr lang="it-IT" dirty="0"/>
          </a:p>
        </p:txBody>
      </p:sp>
    </p:spTree>
    <p:extLst>
      <p:ext uri="{BB962C8B-B14F-4D97-AF65-F5344CB8AC3E}">
        <p14:creationId xmlns:p14="http://schemas.microsoft.com/office/powerpoint/2010/main" val="3819590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 </a:t>
            </a:r>
            <a:r>
              <a:rPr lang="it-IT" sz="2800" dirty="0" smtClean="0">
                <a:latin typeface="Calibri" panose="020F0502020204030204" pitchFamily="34" charset="0"/>
                <a:ea typeface="Batang" panose="02030600000101010101" pitchFamily="18" charset="-127"/>
              </a:rPr>
              <a:t>PLANS AND BUDGET</a:t>
            </a:r>
            <a:endParaRPr lang="it-IT" sz="2800" dirty="0">
              <a:latin typeface="Calibri" panose="020F0502020204030204" pitchFamily="34" charset="0"/>
            </a:endParaRPr>
          </a:p>
        </p:txBody>
      </p:sp>
      <p:sp>
        <p:nvSpPr>
          <p:cNvPr id="3" name="Segnaposto contenuto 2"/>
          <p:cNvSpPr>
            <a:spLocks noGrp="1"/>
          </p:cNvSpPr>
          <p:nvPr>
            <p:ph idx="1"/>
          </p:nvPr>
        </p:nvSpPr>
        <p:spPr/>
        <p:txBody>
          <a:bodyPr>
            <a:noAutofit/>
          </a:bodyPr>
          <a:lstStyle/>
          <a:p>
            <a:pPr marL="0" indent="0" algn="ctr">
              <a:buNone/>
            </a:pPr>
            <a:r>
              <a:rPr lang="en-GB" sz="2800" dirty="0" smtClean="0"/>
              <a:t>MITIGATION ACTIONS</a:t>
            </a:r>
          </a:p>
          <a:p>
            <a:pPr marL="0" indent="0">
              <a:buNone/>
            </a:pPr>
            <a:r>
              <a:rPr lang="en-GB" sz="2000" dirty="0" smtClean="0"/>
              <a:t>The  replacement of dismissed (and/or to be) personnel is not a viable solution mainly due to national regulation, explicitly forbidding hiring of technicians (up until mid 2016). Moreover the preservation of lost knowledge and know-how would have required more resources and middle/long term planning. </a:t>
            </a:r>
          </a:p>
          <a:p>
            <a:pPr marL="0" indent="0">
              <a:buNone/>
            </a:pPr>
            <a:r>
              <a:rPr lang="en-GB" sz="2000" dirty="0" smtClean="0"/>
              <a:t>In order to avoid to affect in the coming years statutory LNF activities there are only two possible mitigation actions on medium/short term basis.</a:t>
            </a:r>
          </a:p>
          <a:p>
            <a:pPr marL="265113" indent="-265113">
              <a:buFont typeface="Wingdings" pitchFamily="2" charset="2"/>
              <a:buChar char="Ø"/>
            </a:pPr>
            <a:r>
              <a:rPr lang="en-GB" sz="2000" dirty="0" smtClean="0"/>
              <a:t>Review of LNF resources and organization trying to optimize and redistribute in house existing human resources, if any, according to the requirements of statutory LNF activities</a:t>
            </a:r>
          </a:p>
          <a:p>
            <a:pPr marL="265113" indent="-265113">
              <a:buFont typeface="Wingdings" pitchFamily="2" charset="2"/>
              <a:buChar char="Ø"/>
            </a:pPr>
            <a:r>
              <a:rPr lang="en-GB" sz="2000" dirty="0" smtClean="0"/>
              <a:t>Outsourcing of required resources as much as possible if available in the   </a:t>
            </a:r>
            <a:r>
              <a:rPr lang="en-GB" sz="2000" dirty="0" err="1" smtClean="0"/>
              <a:t>italian</a:t>
            </a:r>
            <a:r>
              <a:rPr lang="en-GB" sz="2000" dirty="0" smtClean="0"/>
              <a:t> and international market (but loosing the capability of early intervention)</a:t>
            </a:r>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21</a:t>
            </a:fld>
            <a:endParaRPr lang="it-IT" dirty="0"/>
          </a:p>
        </p:txBody>
      </p:sp>
    </p:spTree>
    <p:extLst>
      <p:ext uri="{BB962C8B-B14F-4D97-AF65-F5344CB8AC3E}">
        <p14:creationId xmlns:p14="http://schemas.microsoft.com/office/powerpoint/2010/main" val="2971226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564904"/>
            <a:ext cx="7772400" cy="1362075"/>
          </a:xfrm>
        </p:spPr>
        <p:txBody>
          <a:bodyPr/>
          <a:lstStyle/>
          <a:p>
            <a:pPr algn="ctr"/>
            <a:r>
              <a:rPr lang="it-IT" dirty="0" smtClean="0"/>
              <a:t>SPARE SLIDES</a:t>
            </a:r>
            <a:endParaRPr lang="it-IT" dirty="0"/>
          </a:p>
        </p:txBody>
      </p:sp>
      <p:sp>
        <p:nvSpPr>
          <p:cNvPr id="4" name="Segnaposto numero diapositiva 3"/>
          <p:cNvSpPr>
            <a:spLocks noGrp="1"/>
          </p:cNvSpPr>
          <p:nvPr>
            <p:ph type="sldNum" sz="quarter" idx="12"/>
          </p:nvPr>
        </p:nvSpPr>
        <p:spPr/>
        <p:txBody>
          <a:bodyPr/>
          <a:lstStyle/>
          <a:p>
            <a:fld id="{6C8E1FD8-E694-4E56-85D2-FC4F0FECAFB8}" type="slidenum">
              <a:rPr lang="it-IT" smtClean="0"/>
              <a:pPr/>
              <a:t>22</a:t>
            </a:fld>
            <a:endParaRPr lang="it-IT"/>
          </a:p>
        </p:txBody>
      </p:sp>
    </p:spTree>
    <p:extLst>
      <p:ext uri="{BB962C8B-B14F-4D97-AF65-F5344CB8AC3E}">
        <p14:creationId xmlns:p14="http://schemas.microsoft.com/office/powerpoint/2010/main" val="1269262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LNF Data Centre</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23</a:t>
            </a:fld>
            <a:endParaRPr lang="it-IT" dirty="0"/>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628800"/>
            <a:ext cx="4618856" cy="1608576"/>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356992"/>
            <a:ext cx="4427984" cy="3320988"/>
          </a:xfrm>
          <a:prstGeom prst="rect">
            <a:avLst/>
          </a:prstGeom>
        </p:spPr>
      </p:pic>
      <p:sp>
        <p:nvSpPr>
          <p:cNvPr id="3" name="CasellaDiTesto 2"/>
          <p:cNvSpPr txBox="1"/>
          <p:nvPr/>
        </p:nvSpPr>
        <p:spPr>
          <a:xfrm>
            <a:off x="611560" y="3789040"/>
            <a:ext cx="3672408" cy="2308324"/>
          </a:xfrm>
          <a:prstGeom prst="rect">
            <a:avLst/>
          </a:prstGeom>
          <a:noFill/>
        </p:spPr>
        <p:txBody>
          <a:bodyPr wrap="square" rtlCol="0">
            <a:spAutoFit/>
          </a:bodyPr>
          <a:lstStyle/>
          <a:p>
            <a:r>
              <a:rPr lang="en-GB" sz="2400" dirty="0" smtClean="0"/>
              <a:t>This activity incremented the reliability of the DC, implementing a back-up system for cooling and an UPS supply to the factory machines and CRAC units.</a:t>
            </a:r>
          </a:p>
        </p:txBody>
      </p:sp>
    </p:spTree>
    <p:extLst>
      <p:ext uri="{BB962C8B-B14F-4D97-AF65-F5344CB8AC3E}">
        <p14:creationId xmlns:p14="http://schemas.microsoft.com/office/powerpoint/2010/main" val="2109938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Rendering of Visitors’ Centre </a:t>
            </a:r>
            <a:endParaRPr lang="en-GB"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24</a:t>
            </a:fld>
            <a:endParaRPr lang="it-IT" dirty="0"/>
          </a:p>
        </p:txBody>
      </p:sp>
      <p:pic>
        <p:nvPicPr>
          <p:cNvPr id="6" name="Segnaposto contenuto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4047703"/>
            <a:ext cx="5438696" cy="2333625"/>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487382"/>
            <a:ext cx="5688632" cy="2517682"/>
          </a:xfrm>
          <a:prstGeom prst="rect">
            <a:avLst/>
          </a:prstGeom>
        </p:spPr>
      </p:pic>
    </p:spTree>
    <p:extLst>
      <p:ext uri="{BB962C8B-B14F-4D97-AF65-F5344CB8AC3E}">
        <p14:creationId xmlns:p14="http://schemas.microsoft.com/office/powerpoint/2010/main" val="3941251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br>
              <a:rPr lang="it-IT" sz="1800" dirty="0" smtClean="0">
                <a:latin typeface="Bookman Old Style" panose="02050604050505020204" pitchFamily="18" charset="0"/>
                <a:ea typeface="Batang" panose="02030600000101010101" pitchFamily="18" charset="-127"/>
              </a:rPr>
            </a:br>
            <a:r>
              <a:rPr lang="it-IT" sz="2800" dirty="0" smtClean="0">
                <a:latin typeface="Bookman Old Style" panose="02050604050505020204" pitchFamily="18" charset="0"/>
                <a:ea typeface="Batang" panose="02030600000101010101" pitchFamily="18" charset="-127"/>
              </a:rPr>
              <a:t> </a:t>
            </a:r>
            <a:r>
              <a:rPr lang="it-IT" sz="2800" dirty="0" err="1"/>
              <a:t>DTSG’s</a:t>
            </a:r>
            <a:r>
              <a:rPr lang="it-IT" sz="2800" dirty="0"/>
              <a:t> PROJECTS OF INTEREST</a:t>
            </a:r>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25</a:t>
            </a:fld>
            <a:endParaRPr lang="it-IT" dirty="0"/>
          </a:p>
        </p:txBody>
      </p:sp>
      <p:pic>
        <p:nvPicPr>
          <p:cNvPr id="5" name="Picture 5"/>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554690" y="2636911"/>
            <a:ext cx="6034617" cy="3489251"/>
          </a:xfrm>
          <a:prstGeom prst="rect">
            <a:avLst/>
          </a:prstGeom>
          <a:noFill/>
          <a:ln>
            <a:noFill/>
          </a:ln>
        </p:spPr>
      </p:pic>
      <p:sp>
        <p:nvSpPr>
          <p:cNvPr id="6" name="CasellaDiTesto 5"/>
          <p:cNvSpPr txBox="1"/>
          <p:nvPr/>
        </p:nvSpPr>
        <p:spPr>
          <a:xfrm>
            <a:off x="2555776" y="6237312"/>
            <a:ext cx="4392488" cy="369332"/>
          </a:xfrm>
          <a:prstGeom prst="rect">
            <a:avLst/>
          </a:prstGeom>
          <a:noFill/>
        </p:spPr>
        <p:txBody>
          <a:bodyPr wrap="square" rtlCol="0">
            <a:spAutoFit/>
          </a:bodyPr>
          <a:lstStyle/>
          <a:p>
            <a:r>
              <a:rPr lang="en-US" dirty="0"/>
              <a:t>Detector Towers (19 over 19), stored @LNGS</a:t>
            </a:r>
            <a:endParaRPr lang="it-IT" dirty="0"/>
          </a:p>
        </p:txBody>
      </p:sp>
      <p:sp>
        <p:nvSpPr>
          <p:cNvPr id="7" name="Rettangolo 6"/>
          <p:cNvSpPr/>
          <p:nvPr/>
        </p:nvSpPr>
        <p:spPr>
          <a:xfrm>
            <a:off x="3923928" y="1772816"/>
            <a:ext cx="1213794" cy="523220"/>
          </a:xfrm>
          <a:prstGeom prst="rect">
            <a:avLst/>
          </a:prstGeom>
        </p:spPr>
        <p:txBody>
          <a:bodyPr wrap="none">
            <a:spAutoFit/>
          </a:bodyPr>
          <a:lstStyle/>
          <a:p>
            <a:r>
              <a:rPr lang="it-IT" sz="2800" dirty="0" smtClean="0"/>
              <a:t>CUORE</a:t>
            </a:r>
            <a:endParaRPr lang="en-GB" sz="2800" dirty="0"/>
          </a:p>
        </p:txBody>
      </p:sp>
    </p:spTree>
    <p:extLst>
      <p:ext uri="{BB962C8B-B14F-4D97-AF65-F5344CB8AC3E}">
        <p14:creationId xmlns:p14="http://schemas.microsoft.com/office/powerpoint/2010/main" val="355842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JEM-EUSO</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26</a:t>
            </a:fld>
            <a:endParaRPr lang="it-IT" dirty="0"/>
          </a:p>
        </p:txBody>
      </p:sp>
      <p:pic>
        <p:nvPicPr>
          <p:cNvPr id="5" name="Picture 1" descr="ile:///Users/francesc/My%20Docs/INFN/INFN%20Photo/JEM-EUSO/20140303_121608.jpeg"/>
          <p:cNvPicPr>
            <a:picLocks noGrp="1"/>
          </p:cNvPicPr>
          <p:nvPr>
            <p:ph idx="1"/>
          </p:nvPr>
        </p:nvPicPr>
        <p:blipFill rotWithShape="1">
          <a:blip r:embed="rId3" cstate="print">
            <a:extLst>
              <a:ext uri="{28A0092B-C50C-407E-A947-70E740481C1C}">
                <a14:useLocalDpi xmlns:a14="http://schemas.microsoft.com/office/drawing/2010/main" val="0"/>
              </a:ext>
            </a:extLst>
          </a:blip>
          <a:srcRect l="19081" t="-2" r="30569" b="17529"/>
          <a:stretch/>
        </p:blipFill>
        <p:spPr bwMode="auto">
          <a:xfrm>
            <a:off x="1187624" y="1674558"/>
            <a:ext cx="3069336" cy="3770666"/>
          </a:xfrm>
          <a:prstGeom prst="rect">
            <a:avLst/>
          </a:prstGeom>
          <a:noFill/>
          <a:ln>
            <a:noFill/>
          </a:ln>
          <a:extLst>
            <a:ext uri="{53640926-AAD7-44D8-BBD7-CCE9431645EC}">
              <a14:shadowObscured xmlns:a14="http://schemas.microsoft.com/office/drawing/2010/main"/>
            </a:ext>
          </a:extLst>
        </p:spPr>
      </p:pic>
      <p:pic>
        <p:nvPicPr>
          <p:cNvPr id="6" name="Picture 3" descr="ile:///Users/francesc/My%20Docs/INFN/INFN%20Photo/JEM-EUSO/balloon.jpg"/>
          <p:cNvPicPr/>
          <p:nvPr/>
        </p:nvPicPr>
        <p:blipFill rotWithShape="1">
          <a:blip r:embed="rId4" cstate="print">
            <a:extLst>
              <a:ext uri="{28A0092B-C50C-407E-A947-70E740481C1C}">
                <a14:useLocalDpi xmlns:a14="http://schemas.microsoft.com/office/drawing/2010/main" val="0"/>
              </a:ext>
            </a:extLst>
          </a:blip>
          <a:srcRect l="7" r="45430"/>
          <a:stretch/>
        </p:blipFill>
        <p:spPr bwMode="auto">
          <a:xfrm>
            <a:off x="4788024" y="1700808"/>
            <a:ext cx="3173258" cy="3744416"/>
          </a:xfrm>
          <a:prstGeom prst="rect">
            <a:avLst/>
          </a:prstGeom>
          <a:noFill/>
          <a:ln>
            <a:noFill/>
          </a:ln>
          <a:extLst>
            <a:ext uri="{53640926-AAD7-44D8-BBD7-CCE9431645EC}">
              <a14:shadowObscured xmlns:a14="http://schemas.microsoft.com/office/drawing/2010/main"/>
            </a:ext>
          </a:extLst>
        </p:spPr>
      </p:pic>
      <p:sp>
        <p:nvSpPr>
          <p:cNvPr id="7" name="CasellaDiTesto 6"/>
          <p:cNvSpPr txBox="1"/>
          <p:nvPr/>
        </p:nvSpPr>
        <p:spPr>
          <a:xfrm>
            <a:off x="1619672" y="5661248"/>
            <a:ext cx="5976664" cy="646331"/>
          </a:xfrm>
          <a:prstGeom prst="rect">
            <a:avLst/>
          </a:prstGeom>
          <a:noFill/>
        </p:spPr>
        <p:txBody>
          <a:bodyPr wrap="square" rtlCol="0">
            <a:spAutoFit/>
          </a:bodyPr>
          <a:lstStyle/>
          <a:p>
            <a:r>
              <a:rPr lang="en-US" dirty="0"/>
              <a:t>Photo Detector Module prototype, ready for test on board a stratospheric balloon @Timmins base (Ontario, Canada).</a:t>
            </a:r>
            <a:endParaRPr lang="it-IT" dirty="0"/>
          </a:p>
        </p:txBody>
      </p:sp>
    </p:spTree>
    <p:extLst>
      <p:ext uri="{BB962C8B-B14F-4D97-AF65-F5344CB8AC3E}">
        <p14:creationId xmlns:p14="http://schemas.microsoft.com/office/powerpoint/2010/main" val="2471948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ELI-NP 2</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27</a:t>
            </a:fld>
            <a:endParaRPr lang="it-IT"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725408"/>
            <a:ext cx="8229600" cy="184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26" y="3789040"/>
            <a:ext cx="8887470" cy="200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2915816" y="6093296"/>
            <a:ext cx="3384376" cy="369332"/>
          </a:xfrm>
          <a:prstGeom prst="rect">
            <a:avLst/>
          </a:prstGeom>
          <a:noFill/>
        </p:spPr>
        <p:txBody>
          <a:bodyPr wrap="square" rtlCol="0">
            <a:spAutoFit/>
          </a:bodyPr>
          <a:lstStyle/>
          <a:p>
            <a:r>
              <a:rPr lang="en-US" dirty="0" smtClean="0"/>
              <a:t>The ELI </a:t>
            </a:r>
            <a:r>
              <a:rPr lang="en-US" dirty="0" err="1" smtClean="0"/>
              <a:t>Linac</a:t>
            </a:r>
            <a:r>
              <a:rPr lang="en-US" dirty="0" smtClean="0"/>
              <a:t> is subdivided in Bays</a:t>
            </a:r>
            <a:endParaRPr lang="it-IT" dirty="0"/>
          </a:p>
        </p:txBody>
      </p:sp>
    </p:spTree>
    <p:extLst>
      <p:ext uri="{BB962C8B-B14F-4D97-AF65-F5344CB8AC3E}">
        <p14:creationId xmlns:p14="http://schemas.microsoft.com/office/powerpoint/2010/main" val="884244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XPR @ </a:t>
            </a:r>
            <a:r>
              <a:rPr lang="it-IT" dirty="0" smtClean="0"/>
              <a:t>CNAO 2</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28</a:t>
            </a:fld>
            <a:endParaRPr lang="it-IT"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4012142"/>
            <a:ext cx="4032448" cy="263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74" y="1484784"/>
            <a:ext cx="495050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652120" y="1916832"/>
            <a:ext cx="2592288" cy="1569660"/>
          </a:xfrm>
          <a:prstGeom prst="rect">
            <a:avLst/>
          </a:prstGeom>
          <a:noFill/>
        </p:spPr>
        <p:txBody>
          <a:bodyPr wrap="square" rtlCol="0">
            <a:spAutoFit/>
          </a:bodyPr>
          <a:lstStyle/>
          <a:p>
            <a:r>
              <a:rPr lang="en-GB" sz="2400" dirty="0" smtClean="0"/>
              <a:t>The new XPR project detaches from the CNAO Synchrotron</a:t>
            </a:r>
            <a:endParaRPr lang="en-GB" sz="2400" dirty="0"/>
          </a:p>
        </p:txBody>
      </p:sp>
      <p:sp>
        <p:nvSpPr>
          <p:cNvPr id="6" name="CasellaDiTesto 5"/>
          <p:cNvSpPr txBox="1"/>
          <p:nvPr/>
        </p:nvSpPr>
        <p:spPr>
          <a:xfrm>
            <a:off x="467544" y="4289028"/>
            <a:ext cx="3600400" cy="2308324"/>
          </a:xfrm>
          <a:prstGeom prst="rect">
            <a:avLst/>
          </a:prstGeom>
          <a:noFill/>
        </p:spPr>
        <p:txBody>
          <a:bodyPr wrap="square" rtlCol="0">
            <a:spAutoFit/>
          </a:bodyPr>
          <a:lstStyle/>
          <a:p>
            <a:r>
              <a:rPr lang="en-GB" sz="2400" dirty="0" smtClean="0"/>
              <a:t>The new line has different configurations in order to satisfy different users’ needs (e.g. radiation damage, dose calculation, etc.) </a:t>
            </a:r>
            <a:endParaRPr lang="en-GB" sz="2400" dirty="0"/>
          </a:p>
        </p:txBody>
      </p:sp>
    </p:spTree>
    <p:extLst>
      <p:ext uri="{BB962C8B-B14F-4D97-AF65-F5344CB8AC3E}">
        <p14:creationId xmlns:p14="http://schemas.microsoft.com/office/powerpoint/2010/main" val="1140459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1800" dirty="0" smtClean="0">
                <a:latin typeface="Bookman Old Style" panose="02050604050505020204" pitchFamily="18" charset="0"/>
                <a:ea typeface="Batang" panose="02030600000101010101" pitchFamily="18" charset="-127"/>
              </a:rPr>
              <a:t>TECHNICAL DIVISION ACTIVITIES</a:t>
            </a: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800" dirty="0" smtClean="0">
                <a:latin typeface="Bookman Old Style" panose="02050604050505020204" pitchFamily="18" charset="0"/>
                <a:ea typeface="Batang" panose="02030600000101010101" pitchFamily="18" charset="-127"/>
              </a:rPr>
              <a:t> </a:t>
            </a:r>
            <a:r>
              <a:rPr lang="it-IT" sz="2800" dirty="0" err="1"/>
              <a:t>DTSG’s</a:t>
            </a:r>
            <a:r>
              <a:rPr lang="it-IT" sz="2800" dirty="0"/>
              <a:t> PROJECTS OF INTEREST</a:t>
            </a:r>
          </a:p>
        </p:txBody>
      </p:sp>
      <p:sp>
        <p:nvSpPr>
          <p:cNvPr id="3" name="Segnaposto contenuto 2"/>
          <p:cNvSpPr>
            <a:spLocks noGrp="1"/>
          </p:cNvSpPr>
          <p:nvPr>
            <p:ph idx="1"/>
          </p:nvPr>
        </p:nvSpPr>
        <p:spPr/>
        <p:txBody>
          <a:bodyPr>
            <a:normAutofit fontScale="62500" lnSpcReduction="20000"/>
          </a:bodyPr>
          <a:lstStyle/>
          <a:p>
            <a:pPr marL="0" indent="0" algn="ctr">
              <a:buNone/>
            </a:pPr>
            <a:r>
              <a:rPr lang="it-IT" sz="5100" dirty="0" smtClean="0"/>
              <a:t>PED4PV</a:t>
            </a:r>
            <a:endParaRPr lang="en-US" sz="5100" dirty="0" smtClean="0"/>
          </a:p>
          <a:p>
            <a:pPr marL="0" indent="0">
              <a:buNone/>
            </a:pPr>
            <a:r>
              <a:rPr lang="en-US" dirty="0" smtClean="0"/>
              <a:t>DTSG personnel participate to the </a:t>
            </a:r>
            <a:r>
              <a:rPr lang="en-US" dirty="0"/>
              <a:t>experimental activities of the PED4PV </a:t>
            </a:r>
            <a:r>
              <a:rPr lang="en-US" dirty="0" smtClean="0"/>
              <a:t>project, aimed </a:t>
            </a:r>
            <a:r>
              <a:rPr lang="en-US" dirty="0"/>
              <a:t>to demonstrate that the Pulsed Electron Deposition (PED) technique is a valid and innovative method to realize thin film based Photo Voltaic (PV) cells. Scope of the task, performed at the LNF, is the deposition of Molybdenum thin film as back contact on several substrates of various nature, such as: glass, stainless steel, copper, bronze, ceramic, cement. </a:t>
            </a:r>
            <a:r>
              <a:rPr lang="en-US" b="1" dirty="0"/>
              <a:t>A dedicated thin film deposition system, realized in 2013, is now working with good performance</a:t>
            </a:r>
            <a:r>
              <a:rPr lang="en-US" dirty="0"/>
              <a:t>. </a:t>
            </a:r>
            <a:endParaRPr lang="en-US" dirty="0" smtClean="0"/>
          </a:p>
          <a:p>
            <a:pPr marL="0" indent="0">
              <a:buNone/>
            </a:pPr>
            <a:endParaRPr lang="en-US" dirty="0"/>
          </a:p>
          <a:p>
            <a:pPr marL="0" indent="0">
              <a:buNone/>
            </a:pPr>
            <a:r>
              <a:rPr lang="en-US" dirty="0" smtClean="0"/>
              <a:t>Besides </a:t>
            </a:r>
            <a:r>
              <a:rPr lang="en-US" dirty="0"/>
              <a:t>the deposition of the molybdenum back contact, a successful activity on the deposition of the Transparent Conductive Oxides (TCO) aluminum doped zinc oxide (AZO), has been carried out. </a:t>
            </a:r>
            <a:r>
              <a:rPr lang="en-US" dirty="0" smtClean="0"/>
              <a:t>Recently the </a:t>
            </a:r>
            <a:r>
              <a:rPr lang="en-US" dirty="0"/>
              <a:t>feasibility to deposit the </a:t>
            </a:r>
            <a:r>
              <a:rPr lang="en-US" dirty="0" err="1"/>
              <a:t>CdS</a:t>
            </a:r>
            <a:r>
              <a:rPr lang="en-US" dirty="0"/>
              <a:t> heterojunction layer through a sputtering technique, instead of through the traditional chemical bath deposition </a:t>
            </a:r>
            <a:r>
              <a:rPr lang="en-US" dirty="0" smtClean="0"/>
              <a:t>technique</a:t>
            </a:r>
            <a:r>
              <a:rPr lang="en-US" dirty="0"/>
              <a:t> </a:t>
            </a:r>
            <a:r>
              <a:rPr lang="en-US" dirty="0" smtClean="0"/>
              <a:t>has been tested.</a:t>
            </a:r>
            <a:endParaRPr lang="it-IT" dirty="0"/>
          </a:p>
          <a:p>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29</a:t>
            </a:fld>
            <a:endParaRPr lang="it-IT" dirty="0"/>
          </a:p>
        </p:txBody>
      </p:sp>
    </p:spTree>
    <p:extLst>
      <p:ext uri="{BB962C8B-B14F-4D97-AF65-F5344CB8AC3E}">
        <p14:creationId xmlns:p14="http://schemas.microsoft.com/office/powerpoint/2010/main" val="187327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err="1" smtClean="0"/>
              <a:t>DTSG’s</a:t>
            </a:r>
            <a:r>
              <a:rPr lang="it-IT" sz="3100" dirty="0" smtClean="0"/>
              <a:t> GENERAL DUTIES</a:t>
            </a:r>
            <a:r>
              <a:rPr lang="it-IT" sz="2000" dirty="0" smtClean="0"/>
              <a:t/>
            </a:r>
            <a:br>
              <a:rPr lang="it-IT" sz="2000" dirty="0" smtClean="0"/>
            </a:br>
            <a:endParaRPr lang="it-IT" sz="2000" dirty="0"/>
          </a:p>
        </p:txBody>
      </p:sp>
      <p:sp>
        <p:nvSpPr>
          <p:cNvPr id="3" name="Segnaposto contenuto 2"/>
          <p:cNvSpPr>
            <a:spLocks noGrp="1"/>
          </p:cNvSpPr>
          <p:nvPr>
            <p:ph idx="1"/>
          </p:nvPr>
        </p:nvSpPr>
        <p:spPr>
          <a:xfrm>
            <a:off x="457200" y="1600200"/>
            <a:ext cx="8229600" cy="4709120"/>
          </a:xfrm>
        </p:spPr>
        <p:txBody>
          <a:bodyPr>
            <a:normAutofit fontScale="92500" lnSpcReduction="20000"/>
          </a:bodyPr>
          <a:lstStyle/>
          <a:p>
            <a:pPr algn="ctr">
              <a:buNone/>
            </a:pPr>
            <a:endParaRPr lang="it-IT" sz="1200" dirty="0" smtClean="0"/>
          </a:p>
          <a:p>
            <a:pPr marL="0" indent="0" algn="just">
              <a:buNone/>
            </a:pPr>
            <a:r>
              <a:rPr lang="en-GB" sz="2400" dirty="0" smtClean="0"/>
              <a:t>According to LNF-INFN General Regulation dated October 25</a:t>
            </a:r>
            <a:r>
              <a:rPr lang="en-GB" sz="2400" baseline="30000" dirty="0" smtClean="0"/>
              <a:t>th</a:t>
            </a:r>
            <a:r>
              <a:rPr lang="en-GB" sz="2400" dirty="0" smtClean="0"/>
              <a:t> 2011, DTSG’s duty is to support </a:t>
            </a:r>
            <a:r>
              <a:rPr lang="en-US" sz="2400" dirty="0" smtClean="0"/>
              <a:t>Frascati National Laboratories (</a:t>
            </a:r>
            <a:r>
              <a:rPr lang="en-GB" sz="2400" dirty="0" smtClean="0"/>
              <a:t>LNF-INFN) statutory activities by means of provision of:</a:t>
            </a:r>
          </a:p>
          <a:p>
            <a:pPr marL="0" indent="0" algn="just">
              <a:buNone/>
            </a:pPr>
            <a:endParaRPr lang="en-GB" sz="1100" dirty="0" smtClean="0"/>
          </a:p>
          <a:p>
            <a:pPr marL="265113" indent="-265113" algn="just"/>
            <a:r>
              <a:rPr lang="en-GB" sz="2200" dirty="0" smtClean="0"/>
              <a:t>Management, Operation &amp; Maintenance of LNF infrastructures and utility facilities </a:t>
            </a:r>
            <a:r>
              <a:rPr lang="en-US" sz="2200" dirty="0" smtClean="0"/>
              <a:t>owned by the Laboratories. </a:t>
            </a:r>
          </a:p>
          <a:p>
            <a:pPr marL="265113" indent="-265113" algn="just"/>
            <a:r>
              <a:rPr lang="en-US" sz="2200" dirty="0" smtClean="0"/>
              <a:t>Design and engineering services for research and development activities; procurement and warehouse services; general services.</a:t>
            </a:r>
          </a:p>
          <a:p>
            <a:pPr marL="265113" indent="-265113" algn="just"/>
            <a:r>
              <a:rPr lang="en-US" sz="2200" dirty="0" smtClean="0"/>
              <a:t>Project Management for erection of new facilities and infrastructures located at</a:t>
            </a:r>
            <a:r>
              <a:rPr lang="en-GB" sz="2200" dirty="0" smtClean="0"/>
              <a:t> LNF</a:t>
            </a:r>
            <a:r>
              <a:rPr lang="en-US" sz="2200" dirty="0" smtClean="0"/>
              <a:t> site and/or upgrading of  the existing ones.</a:t>
            </a:r>
          </a:p>
          <a:p>
            <a:pPr marL="265113" indent="-265113" algn="just"/>
            <a:r>
              <a:rPr lang="en-US" sz="2200" dirty="0" smtClean="0"/>
              <a:t>Engineering  services (project management, procurement and engineering disciplines expertise) to support the development and implementation of </a:t>
            </a:r>
            <a:r>
              <a:rPr lang="en-GB" sz="2200" dirty="0" smtClean="0"/>
              <a:t>LNF-INFN </a:t>
            </a:r>
            <a:r>
              <a:rPr lang="en-US" sz="2200" dirty="0" smtClean="0"/>
              <a:t>domestic and international projects.</a:t>
            </a:r>
          </a:p>
          <a:p>
            <a:pPr marL="0" indent="0" algn="just">
              <a:buNone/>
            </a:pPr>
            <a:endParaRPr lang="en-US" sz="2000" dirty="0" smtClean="0"/>
          </a:p>
          <a:p>
            <a:pPr marL="0" indent="0" algn="just">
              <a:buNone/>
            </a:pPr>
            <a:r>
              <a:rPr lang="en-US" sz="2400" dirty="0" smtClean="0"/>
              <a:t>These duties are satisfied by means of the following organization. </a:t>
            </a:r>
          </a:p>
          <a:p>
            <a:pPr marL="265113" indent="-265113" algn="just">
              <a:buNone/>
            </a:pPr>
            <a:endParaRPr lang="en-US" sz="2000" dirty="0" smtClean="0"/>
          </a:p>
          <a:p>
            <a:pPr marL="265113" indent="-265113" algn="just"/>
            <a:endParaRPr lang="en-GB" sz="2000" dirty="0" smtClean="0"/>
          </a:p>
          <a:p>
            <a:pPr marL="265113" indent="-265113" algn="just"/>
            <a:endParaRPr lang="en-GB" sz="2400" dirty="0" smtClean="0"/>
          </a:p>
          <a:p>
            <a:pPr marL="265113" indent="-265113" algn="just"/>
            <a:endParaRPr lang="en-GB" sz="2400" dirty="0" smtClean="0"/>
          </a:p>
          <a:p>
            <a:pPr marL="0" indent="0" algn="just"/>
            <a:endParaRPr lang="en-GB" sz="2400" dirty="0" smtClean="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3</a:t>
            </a:fld>
            <a:endParaRPr lang="it-IT" dirty="0"/>
          </a:p>
        </p:txBody>
      </p:sp>
    </p:spTree>
    <p:extLst>
      <p:ext uri="{BB962C8B-B14F-4D97-AF65-F5344CB8AC3E}">
        <p14:creationId xmlns:p14="http://schemas.microsoft.com/office/powerpoint/2010/main" val="3166331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PED4PV 2</a:t>
            </a:r>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30</a:t>
            </a:fld>
            <a:endParaRPr lang="it-IT"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2771800" y="6228020"/>
            <a:ext cx="3600400" cy="369332"/>
          </a:xfrm>
          <a:prstGeom prst="rect">
            <a:avLst/>
          </a:prstGeom>
          <a:noFill/>
        </p:spPr>
        <p:txBody>
          <a:bodyPr wrap="square" rtlCol="0">
            <a:spAutoFit/>
          </a:bodyPr>
          <a:lstStyle/>
          <a:p>
            <a:r>
              <a:rPr lang="en-US" dirty="0" smtClean="0"/>
              <a:t>The deposition Sputtering Chamber</a:t>
            </a:r>
            <a:endParaRPr lang="it-IT" dirty="0"/>
          </a:p>
        </p:txBody>
      </p:sp>
    </p:spTree>
    <p:extLst>
      <p:ext uri="{BB962C8B-B14F-4D97-AF65-F5344CB8AC3E}">
        <p14:creationId xmlns:p14="http://schemas.microsoft.com/office/powerpoint/2010/main" val="253262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err="1" smtClean="0"/>
              <a:t>DTSG’s</a:t>
            </a:r>
            <a:r>
              <a:rPr lang="it-IT" sz="3100" dirty="0" smtClean="0"/>
              <a:t> ORGANIZATION STRUCTURE</a:t>
            </a:r>
            <a:r>
              <a:rPr lang="it-IT" sz="2000" dirty="0" smtClean="0"/>
              <a:t/>
            </a:r>
            <a:br>
              <a:rPr lang="it-IT" sz="2000" dirty="0" smtClean="0"/>
            </a:br>
            <a:endParaRPr lang="it-IT" sz="2000" dirty="0"/>
          </a:p>
        </p:txBody>
      </p:sp>
      <p:sp>
        <p:nvSpPr>
          <p:cNvPr id="3" name="Segnaposto contenuto 2"/>
          <p:cNvSpPr>
            <a:spLocks noGrp="1"/>
          </p:cNvSpPr>
          <p:nvPr>
            <p:ph idx="1"/>
          </p:nvPr>
        </p:nvSpPr>
        <p:spPr/>
        <p:txBody>
          <a:bodyPr/>
          <a:lstStyle/>
          <a:p>
            <a:pPr algn="ctr">
              <a:buNone/>
            </a:pPr>
            <a:endParaRPr lang="it-IT" sz="1600" dirty="0" smtClean="0"/>
          </a:p>
          <a:p>
            <a:endParaRPr lang="it-IT"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4</a:t>
            </a:fld>
            <a:endParaRPr lang="it-IT" dirty="0"/>
          </a:p>
        </p:txBody>
      </p:sp>
      <p:pic>
        <p:nvPicPr>
          <p:cNvPr id="5" name="Segnaposto contenuto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30" y="1772816"/>
            <a:ext cx="8402891" cy="46439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5</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525963"/>
          </a:xfrm>
        </p:spPr>
        <p:txBody>
          <a:bodyPr>
            <a:normAutofit/>
          </a:bodyPr>
          <a:lstStyle/>
          <a:p>
            <a:pPr marL="265113" indent="-265113" algn="ctr">
              <a:buNone/>
            </a:pPr>
            <a:r>
              <a:rPr lang="en-US" sz="2800" dirty="0" smtClean="0"/>
              <a:t>CIVIL WORKS DEPT.</a:t>
            </a:r>
            <a:endParaRPr lang="en-GB" sz="2800" dirty="0" smtClean="0"/>
          </a:p>
          <a:p>
            <a:pPr marL="0" indent="0">
              <a:buNone/>
            </a:pPr>
            <a:endParaRPr lang="en-US" sz="1600" dirty="0" smtClean="0"/>
          </a:p>
          <a:p>
            <a:pPr marL="0" indent="0">
              <a:buNone/>
            </a:pPr>
            <a:r>
              <a:rPr lang="en-US" sz="2800" dirty="0" smtClean="0"/>
              <a:t>The Civil Works Dept. supervises civil engineering projects (feasibility studies, PM, Acceptance Test); manages routine maintenance and improvement projects for buildings and other infrastructure.</a:t>
            </a:r>
          </a:p>
          <a:p>
            <a:pPr marL="0" indent="0">
              <a:buNone/>
            </a:pPr>
            <a:endParaRPr lang="en-US" sz="1200" dirty="0" smtClean="0"/>
          </a:p>
          <a:p>
            <a:pPr marL="0" indent="0">
              <a:buNone/>
            </a:pPr>
            <a:r>
              <a:rPr lang="en-US" sz="2800" dirty="0" smtClean="0">
                <a:solidFill>
                  <a:schemeClr val="accent6">
                    <a:lumMod val="75000"/>
                  </a:schemeClr>
                </a:solidFill>
              </a:rPr>
              <a:t>Manning:</a:t>
            </a:r>
          </a:p>
          <a:p>
            <a:pPr marL="0" indent="0">
              <a:buNone/>
            </a:pPr>
            <a:r>
              <a:rPr lang="en-US" sz="2800" dirty="0" smtClean="0"/>
              <a:t>3 people, 1 time-based contract</a:t>
            </a:r>
            <a:endParaRPr lang="en-GB"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6</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fontScale="25000" lnSpcReduction="20000"/>
          </a:bodyPr>
          <a:lstStyle/>
          <a:p>
            <a:pPr algn="ctr">
              <a:buNone/>
            </a:pPr>
            <a:endParaRPr lang="it-IT" sz="1200" dirty="0" smtClean="0"/>
          </a:p>
          <a:p>
            <a:pPr marL="265113" indent="-265113" algn="ctr">
              <a:buNone/>
            </a:pPr>
            <a:r>
              <a:rPr lang="it-IT" sz="11200" dirty="0" smtClean="0"/>
              <a:t>GENERAL SERVICES DEPT.</a:t>
            </a:r>
          </a:p>
          <a:p>
            <a:pPr marL="265113" indent="-265113" algn="ctr">
              <a:buNone/>
            </a:pPr>
            <a:endParaRPr lang="en-US" sz="1600" dirty="0" smtClean="0"/>
          </a:p>
          <a:p>
            <a:pPr marL="0" indent="0">
              <a:buNone/>
            </a:pPr>
            <a:r>
              <a:rPr lang="en-US" sz="9600" dirty="0" smtClean="0"/>
              <a:t>General Services Dept. is in charge of the LNF and INFN Central Administration </a:t>
            </a:r>
            <a:r>
              <a:rPr lang="en-US" sz="9600" dirty="0"/>
              <a:t>general services (</a:t>
            </a:r>
            <a:r>
              <a:rPr lang="en-US" sz="9600" dirty="0" smtClean="0"/>
              <a:t>mainly subcontractors management) such as:</a:t>
            </a:r>
          </a:p>
          <a:p>
            <a:pPr marL="0" indent="0">
              <a:buNone/>
            </a:pPr>
            <a:endParaRPr lang="it-IT" sz="4800" dirty="0" smtClean="0"/>
          </a:p>
          <a:p>
            <a:pPr marL="0" indent="0">
              <a:buNone/>
            </a:pPr>
            <a:r>
              <a:rPr lang="en-US" sz="6800" dirty="0" smtClean="0"/>
              <a:t>Bar/Canteen LNF,  Cleaning Service, Security Service, Landscaping Service, Porterage, Reuse of discarded furniture, Coffee breaks and lunches, Rat and pest control, Purchase of hygienic materials and rental of no-dust carpets, Work clothes purchasing and laundry, Drink water dispensers rental, Microbiological analyses of LNF bar food &amp; equipment, Lease, insurances, maintenance and documentation of LNF vehicles, Support to scientific secretariats in the organization of events, Liaising with the City of Frascati for licenses, authorizations and taxes, Liaising with the ENEA </a:t>
            </a:r>
            <a:r>
              <a:rPr lang="en-US" sz="6800" dirty="0" err="1" smtClean="0"/>
              <a:t>Frascati</a:t>
            </a:r>
            <a:r>
              <a:rPr lang="en-US" sz="6800" dirty="0" smtClean="0"/>
              <a:t> Center, Public tenders for large service contracts.</a:t>
            </a:r>
            <a:endParaRPr lang="it-IT" sz="6800" dirty="0" smtClean="0"/>
          </a:p>
          <a:p>
            <a:pPr marL="0" indent="0">
              <a:buNone/>
            </a:pPr>
            <a:endParaRPr lang="en-US" sz="4800" dirty="0" smtClean="0"/>
          </a:p>
          <a:p>
            <a:pPr marL="0" indent="0">
              <a:buNone/>
            </a:pPr>
            <a:r>
              <a:rPr lang="en-US" sz="11200" dirty="0" smtClean="0">
                <a:solidFill>
                  <a:schemeClr val="accent6">
                    <a:lumMod val="75000"/>
                  </a:schemeClr>
                </a:solidFill>
              </a:rPr>
              <a:t>Manning:</a:t>
            </a:r>
          </a:p>
          <a:p>
            <a:pPr marL="0" indent="0">
              <a:buNone/>
            </a:pPr>
            <a:r>
              <a:rPr lang="en-US" sz="11200" dirty="0" smtClean="0"/>
              <a:t>2 people on staff (1 close to retirement)</a:t>
            </a:r>
            <a:endParaRPr lang="en-GB" sz="1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7</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fontScale="40000" lnSpcReduction="20000"/>
          </a:bodyPr>
          <a:lstStyle/>
          <a:p>
            <a:pPr algn="ctr">
              <a:buNone/>
            </a:pPr>
            <a:endParaRPr lang="it-IT" sz="1200" dirty="0" smtClean="0"/>
          </a:p>
          <a:p>
            <a:pPr marL="265113" indent="-265113" algn="ctr">
              <a:buNone/>
            </a:pPr>
            <a:r>
              <a:rPr lang="it-IT" sz="7000" dirty="0" smtClean="0"/>
              <a:t>CENTRAL STORES AND PURCHASING DEPT.</a:t>
            </a:r>
          </a:p>
          <a:p>
            <a:pPr marL="0" indent="0">
              <a:buNone/>
            </a:pPr>
            <a:endParaRPr lang="en-US" sz="4800" dirty="0" smtClean="0"/>
          </a:p>
          <a:p>
            <a:pPr marL="0" indent="0">
              <a:buNone/>
            </a:pPr>
            <a:r>
              <a:rPr lang="en-US" sz="5000" dirty="0" smtClean="0"/>
              <a:t>The Central Stores and Purchasing Dept. supervises the purchasing and storing of goods of the Central Stores as well as those of the Metals Stores, and incoming and outgoing materials. The LNF, the Central Administration and some INFN Sections and groups have access to the LNF Stores. The Dept. carries out market researches upon request of the users for the extension and upgrade of the items in stock, maintains quality standards of stored items, and performs maintenance and updating of their electronic records, including the online General Catalogue database for the general users. </a:t>
            </a:r>
            <a:r>
              <a:rPr lang="it-IT" sz="5000" dirty="0" smtClean="0"/>
              <a:t>Routine</a:t>
            </a:r>
            <a:r>
              <a:rPr lang="en-US" sz="5000" dirty="0" smtClean="0"/>
              <a:t> activities, include mail handling services and management of small handling equipment such as the fork lift and small office equipment.</a:t>
            </a:r>
            <a:endParaRPr lang="it-IT" sz="5000" dirty="0" smtClean="0"/>
          </a:p>
          <a:p>
            <a:pPr marL="0" indent="0">
              <a:buNone/>
            </a:pPr>
            <a:endParaRPr lang="en-US" sz="4800" dirty="0" smtClean="0"/>
          </a:p>
          <a:p>
            <a:pPr marL="0" indent="0">
              <a:buNone/>
            </a:pPr>
            <a:r>
              <a:rPr lang="en-US" sz="7000" dirty="0" smtClean="0">
                <a:solidFill>
                  <a:schemeClr val="accent6">
                    <a:lumMod val="75000"/>
                  </a:schemeClr>
                </a:solidFill>
              </a:rPr>
              <a:t>Manning:</a:t>
            </a:r>
          </a:p>
          <a:p>
            <a:pPr marL="0" indent="0">
              <a:buNone/>
            </a:pPr>
            <a:r>
              <a:rPr lang="en-US" sz="7000" dirty="0" smtClean="0"/>
              <a:t>7 people on staff (2 close to retirement)</a:t>
            </a:r>
            <a:endParaRPr lang="en-GB" sz="25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8</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fontScale="25000" lnSpcReduction="20000"/>
          </a:bodyPr>
          <a:lstStyle/>
          <a:p>
            <a:pPr algn="ctr">
              <a:buNone/>
            </a:pPr>
            <a:endParaRPr lang="it-IT" sz="1200" dirty="0" smtClean="0"/>
          </a:p>
          <a:p>
            <a:pPr marL="265113" indent="-265113" algn="ctr">
              <a:buNone/>
            </a:pPr>
            <a:r>
              <a:rPr lang="it-IT" sz="11200" dirty="0" smtClean="0"/>
              <a:t>MECHANICAL DESIGN &amp; CONSTRUCTION DEPT.</a:t>
            </a:r>
            <a:endParaRPr lang="en-US" sz="11200" dirty="0" smtClean="0"/>
          </a:p>
          <a:p>
            <a:pPr marL="0" indent="0">
              <a:buNone/>
            </a:pPr>
            <a:endParaRPr lang="it-IT" sz="5000" dirty="0" smtClean="0"/>
          </a:p>
          <a:p>
            <a:pPr marL="0" indent="0">
              <a:buNone/>
            </a:pPr>
            <a:r>
              <a:rPr lang="en-GB" sz="9600" dirty="0" smtClean="0"/>
              <a:t>The Mechanical Design &amp; Construction Dept. (SPCM):</a:t>
            </a:r>
          </a:p>
          <a:p>
            <a:pPr marL="0" indent="0">
              <a:buNone/>
            </a:pPr>
            <a:endParaRPr lang="en-GB" sz="8000" dirty="0" smtClean="0"/>
          </a:p>
          <a:p>
            <a:r>
              <a:rPr lang="en-GB" sz="8000" dirty="0" smtClean="0"/>
              <a:t>designs, builds, installs, verifies the dimensions of, and performs structural calculations for mechanical components and for particle detectors for experimental </a:t>
            </a:r>
            <a:r>
              <a:rPr lang="en-GB" sz="8000" dirty="0" err="1" smtClean="0"/>
              <a:t>apparata</a:t>
            </a:r>
            <a:r>
              <a:rPr lang="en-GB" sz="8000" dirty="0" smtClean="0"/>
              <a:t>;</a:t>
            </a:r>
          </a:p>
          <a:p>
            <a:r>
              <a:rPr lang="en-GB" sz="8000" dirty="0" smtClean="0"/>
              <a:t>designs, builds, installs, verifies the dimensions of, and performs structural calculations for mechanical components and </a:t>
            </a:r>
            <a:r>
              <a:rPr lang="en-GB" sz="8000" dirty="0" err="1" smtClean="0"/>
              <a:t>apparata</a:t>
            </a:r>
            <a:r>
              <a:rPr lang="en-GB" sz="8000" dirty="0" smtClean="0"/>
              <a:t> for accelerator physics;</a:t>
            </a:r>
          </a:p>
          <a:p>
            <a:r>
              <a:rPr lang="en-US" sz="8000" dirty="0" smtClean="0"/>
              <a:t>purchases and stocks mechanical components, tools, and general purpose goods for the mechanics workshop.</a:t>
            </a:r>
          </a:p>
          <a:p>
            <a:pPr marL="0" indent="0">
              <a:buNone/>
            </a:pPr>
            <a:endParaRPr lang="en-US" sz="2400" dirty="0" smtClean="0"/>
          </a:p>
          <a:p>
            <a:pPr marL="0" indent="0">
              <a:buNone/>
            </a:pPr>
            <a:r>
              <a:rPr lang="en-US" sz="11200" dirty="0" smtClean="0">
                <a:solidFill>
                  <a:schemeClr val="accent6">
                    <a:lumMod val="75000"/>
                  </a:schemeClr>
                </a:solidFill>
              </a:rPr>
              <a:t>Manning:</a:t>
            </a:r>
          </a:p>
          <a:p>
            <a:pPr marL="0" indent="0">
              <a:buNone/>
            </a:pPr>
            <a:r>
              <a:rPr lang="en-US" sz="11200" dirty="0" smtClean="0"/>
              <a:t>8 people, 6 staff (2 close to retirement with </a:t>
            </a:r>
            <a:r>
              <a:rPr lang="en-US" sz="11200" dirty="0" smtClean="0">
                <a:solidFill>
                  <a:srgbClr val="FF0000"/>
                </a:solidFill>
              </a:rPr>
              <a:t>loss of competencies for retirement</a:t>
            </a:r>
            <a:r>
              <a:rPr lang="en-US" sz="11200" dirty="0" smtClean="0"/>
              <a:t>); 2 time-based contract</a:t>
            </a:r>
            <a:endParaRPr lang="it-IT" sz="1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fontScale="90000"/>
          </a:bodyPr>
          <a:lstStyle/>
          <a:p>
            <a:pPr algn="ctr"/>
            <a:r>
              <a:rPr lang="it-IT" sz="2000" dirty="0" smtClean="0">
                <a:latin typeface="Bookman Old Style" panose="02050604050505020204" pitchFamily="18" charset="0"/>
                <a:ea typeface="Batang" panose="02030600000101010101" pitchFamily="18" charset="-127"/>
              </a:rPr>
              <a:t/>
            </a:r>
            <a:br>
              <a:rPr lang="it-IT" sz="2000" dirty="0" smtClean="0">
                <a:latin typeface="Bookman Old Style" panose="02050604050505020204" pitchFamily="18" charset="0"/>
                <a:ea typeface="Batang" panose="02030600000101010101" pitchFamily="18" charset="-127"/>
              </a:rPr>
            </a:br>
            <a:r>
              <a:rPr lang="it-IT" sz="2000" dirty="0" smtClean="0">
                <a:latin typeface="Bookman Old Style" panose="02050604050505020204" pitchFamily="18" charset="0"/>
                <a:ea typeface="Batang" panose="02030600000101010101" pitchFamily="18" charset="-127"/>
              </a:rPr>
              <a:t>TECHNICAL DIVISION ACTIVITIES</a:t>
            </a:r>
            <a:br>
              <a:rPr lang="it-IT" sz="2000" dirty="0" smtClean="0">
                <a:latin typeface="Bookman Old Style" panose="02050604050505020204" pitchFamily="18" charset="0"/>
                <a:ea typeface="Batang" panose="02030600000101010101" pitchFamily="18" charset="-127"/>
              </a:rPr>
            </a:br>
            <a:r>
              <a:rPr lang="it-IT" sz="3100" dirty="0" smtClean="0">
                <a:latin typeface="Calibri" panose="020F0502020204030204" pitchFamily="34" charset="0"/>
                <a:ea typeface="Batang" panose="02030600000101010101" pitchFamily="18" charset="-127"/>
              </a:rPr>
              <a:t>OVERVIEW OF </a:t>
            </a:r>
            <a:r>
              <a:rPr lang="it-IT" sz="3100" dirty="0" err="1" smtClean="0"/>
              <a:t>DTSG’s</a:t>
            </a:r>
            <a:r>
              <a:rPr lang="it-IT" sz="3100" dirty="0" smtClean="0"/>
              <a:t> DEPARTMENTS ACTIVITIES </a:t>
            </a:r>
            <a:r>
              <a:rPr lang="it-IT" sz="2000" dirty="0" smtClean="0"/>
              <a:t/>
            </a:r>
            <a:br>
              <a:rPr lang="it-IT" sz="2000" dirty="0" smtClean="0"/>
            </a:br>
            <a:endParaRPr lang="it-IT" sz="2000" dirty="0"/>
          </a:p>
        </p:txBody>
      </p:sp>
      <p:sp>
        <p:nvSpPr>
          <p:cNvPr id="4" name="Segnaposto numero diapositiva 3"/>
          <p:cNvSpPr>
            <a:spLocks noGrp="1"/>
          </p:cNvSpPr>
          <p:nvPr>
            <p:ph type="sldNum" sz="quarter" idx="12"/>
          </p:nvPr>
        </p:nvSpPr>
        <p:spPr/>
        <p:txBody>
          <a:bodyPr/>
          <a:lstStyle/>
          <a:p>
            <a:fld id="{8F938AD9-AF02-4A47-AE11-FA625090DB12}" type="slidenum">
              <a:rPr lang="it-IT" smtClean="0"/>
              <a:pPr/>
              <a:t>9</a:t>
            </a:fld>
            <a:endParaRPr lang="it-IT" dirty="0"/>
          </a:p>
        </p:txBody>
      </p:sp>
      <p:sp>
        <p:nvSpPr>
          <p:cNvPr id="7" name="Segnaposto contenuto 2"/>
          <p:cNvSpPr txBox="1">
            <a:spLocks/>
          </p:cNvSpPr>
          <p:nvPr/>
        </p:nvSpPr>
        <p:spPr>
          <a:xfrm>
            <a:off x="467544" y="2060848"/>
            <a:ext cx="8229600" cy="384502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Segnaposto contenuto 2"/>
          <p:cNvSpPr>
            <a:spLocks noGrp="1"/>
          </p:cNvSpPr>
          <p:nvPr>
            <p:ph idx="1"/>
          </p:nvPr>
        </p:nvSpPr>
        <p:spPr>
          <a:xfrm>
            <a:off x="457200" y="1600200"/>
            <a:ext cx="8229600" cy="4637112"/>
          </a:xfrm>
        </p:spPr>
        <p:txBody>
          <a:bodyPr>
            <a:normAutofit fontScale="92500" lnSpcReduction="20000"/>
          </a:bodyPr>
          <a:lstStyle/>
          <a:p>
            <a:pPr marL="265113" indent="-265113" algn="ctr">
              <a:buNone/>
            </a:pPr>
            <a:r>
              <a:rPr lang="it-IT" sz="3000" dirty="0" smtClean="0"/>
              <a:t>ELECTRIC SYSTEMS DEPT.</a:t>
            </a:r>
          </a:p>
          <a:p>
            <a:pPr marL="0" indent="0">
              <a:buNone/>
            </a:pPr>
            <a:endParaRPr lang="it-IT" sz="1200" dirty="0" smtClean="0"/>
          </a:p>
          <a:p>
            <a:pPr marL="0" indent="0">
              <a:buNone/>
            </a:pPr>
            <a:r>
              <a:rPr lang="it-IT" sz="2400" dirty="0" smtClean="0"/>
              <a:t>The </a:t>
            </a:r>
            <a:r>
              <a:rPr lang="en-GB" sz="2400" dirty="0" smtClean="0"/>
              <a:t>Electric Systems Dept.:</a:t>
            </a:r>
          </a:p>
          <a:p>
            <a:pPr marL="0" indent="0">
              <a:buNone/>
            </a:pPr>
            <a:endParaRPr lang="en-US" sz="1700" dirty="0" smtClean="0"/>
          </a:p>
          <a:p>
            <a:r>
              <a:rPr lang="en-US" sz="2000" dirty="0" smtClean="0"/>
              <a:t>develops, designs, builds, and manages electrical systems for the accelerators and civil infrastructure of the Laboratories; </a:t>
            </a:r>
          </a:p>
          <a:p>
            <a:r>
              <a:rPr lang="en-US" sz="2000" dirty="0" smtClean="0"/>
              <a:t>manages the telecom system of LNF and AC;</a:t>
            </a:r>
          </a:p>
          <a:p>
            <a:r>
              <a:rPr lang="en-US" sz="2000" dirty="0" smtClean="0"/>
              <a:t>Dept. head also ENERGY MANAGER for LNF;</a:t>
            </a:r>
          </a:p>
          <a:p>
            <a:r>
              <a:rPr lang="en-US" sz="2000" dirty="0"/>
              <a:t>the staff </a:t>
            </a:r>
            <a:r>
              <a:rPr lang="en-US" sz="2000" dirty="0" smtClean="0"/>
              <a:t>ensures </a:t>
            </a:r>
            <a:r>
              <a:rPr lang="en-US" sz="2000" dirty="0"/>
              <a:t>early intervention in case of failure, and cooperate with other </a:t>
            </a:r>
            <a:r>
              <a:rPr lang="en-US" sz="2000" dirty="0" err="1"/>
              <a:t>depts</a:t>
            </a:r>
            <a:r>
              <a:rPr lang="en-US" sz="2000" dirty="0"/>
              <a:t> for all electrical </a:t>
            </a:r>
            <a:r>
              <a:rPr lang="en-US" sz="2000" dirty="0" smtClean="0"/>
              <a:t>issues;</a:t>
            </a:r>
          </a:p>
          <a:p>
            <a:r>
              <a:rPr lang="en-US" sz="2000" dirty="0" smtClean="0"/>
              <a:t>collaborates in the operation of the accelerators. </a:t>
            </a:r>
          </a:p>
          <a:p>
            <a:pPr marL="0" indent="0">
              <a:buNone/>
            </a:pPr>
            <a:endParaRPr lang="en-US" sz="2000" dirty="0" smtClean="0"/>
          </a:p>
          <a:p>
            <a:pPr marL="0" indent="0">
              <a:buNone/>
            </a:pPr>
            <a:r>
              <a:rPr lang="en-US" sz="3000" dirty="0" smtClean="0">
                <a:solidFill>
                  <a:schemeClr val="accent6">
                    <a:lumMod val="75000"/>
                  </a:schemeClr>
                </a:solidFill>
              </a:rPr>
              <a:t>Manning:</a:t>
            </a:r>
          </a:p>
          <a:p>
            <a:pPr marL="0" indent="0">
              <a:buNone/>
            </a:pPr>
            <a:r>
              <a:rPr lang="en-US" sz="3000" dirty="0" smtClean="0"/>
              <a:t>7 people, 6 staff; 1 time-based contract</a:t>
            </a:r>
            <a:endParaRPr lang="it-IT"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TotalTime>
  <Words>1899</Words>
  <Application>Microsoft Office PowerPoint</Application>
  <PresentationFormat>Presentazione su schermo (4:3)</PresentationFormat>
  <Paragraphs>242</Paragraphs>
  <Slides>30</Slides>
  <Notes>29</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TECHNICAL DIVISION ACTIVITIES</vt:lpstr>
      <vt:lpstr>TECHNICAL DIVISION ACTIVITIES SUBJECTS</vt:lpstr>
      <vt:lpstr>TECHNICAL DIVISION ACTIVITIES DTSG’s GENERAL DUTIES </vt:lpstr>
      <vt:lpstr> TECHNICAL DIVISION ACTIVITIES DTSG’s ORGANIZATION STRUCTURE </vt:lpstr>
      <vt:lpstr> TECHNICAL DIVISION ACTIVITIES OVERVIEW OF DTSG’s DEPARTMENTS ACTIVITIES  </vt:lpstr>
      <vt:lpstr> TECHNICAL DIVISION ACTIVITIES OVERVIEW OF DTSG’s DEPARTMENTS ACTIVITIES  </vt:lpstr>
      <vt:lpstr> TECHNICAL DIVISION ACTIVITIES OVERVIEW OF DTSG’s DEPARTMENTS ACTIVITIES  </vt:lpstr>
      <vt:lpstr> TECHNICAL DIVISION ACTIVITIES OVERVIEW OF DTSG’s DEPARTMENTS ACTIVITIES  </vt:lpstr>
      <vt:lpstr> TECHNICAL DIVISION ACTIVITIES OVERVIEW OF DTSG’s DEPARTMENTS ACTIVITIES  </vt:lpstr>
      <vt:lpstr> TECHNICAL DIVISION ACTIVITIES OVERVIEW OF DTSG’s DEPARTMENTS ACTIVITIES  </vt:lpstr>
      <vt:lpstr>TECHNICAL DIVISION ACTIVITIES  DTSG’s PROJECTS OF INTEREST</vt:lpstr>
      <vt:lpstr>TECHNICAL DIVISION ACTIVITIES  DTSG’s PROJECTS OF INTEREST</vt:lpstr>
      <vt:lpstr>TECHNICAL DIVISION ACTIVITIES  DTSG’s PROJECTS OF INTEREST</vt:lpstr>
      <vt:lpstr>TECHNICAL DIVISION ACTIVITIES  DTSG’s PROJECTS OF INTEREST</vt:lpstr>
      <vt:lpstr>TECHNICAL DIVISION ACTIVITIES  DTSG’s PROJECTS OF INTEREST</vt:lpstr>
      <vt:lpstr>TECHNICAL DIVISION ACTIVITIES DTSG’s PROJECTS OF INTEREST</vt:lpstr>
      <vt:lpstr>TECHNICAL DIVISION ACTIVITIES  DTSG’s PROJECTS OF INTEREST</vt:lpstr>
      <vt:lpstr>TECHNICAL DIVISION ACTIVITIES  PLANS AND BUDGET</vt:lpstr>
      <vt:lpstr>TECHNICAL DIVISION ACTIVITIES  PLANS AND BUDGET</vt:lpstr>
      <vt:lpstr>TECHNICAL DIVISION ACTIVITIES  PLANS AND BUDGET</vt:lpstr>
      <vt:lpstr>TECHNICAL DIVISION ACTIVITIES  PLANS AND BUDGET</vt:lpstr>
      <vt:lpstr>SPARE SLIDES</vt:lpstr>
      <vt:lpstr>LNF Data Centre</vt:lpstr>
      <vt:lpstr>Rendering of Visitors’ Centre </vt:lpstr>
      <vt:lpstr>TECHNICAL DIVISION ACTIVITIES  DTSG’s PROJECTS OF INTEREST</vt:lpstr>
      <vt:lpstr>JEM-EUSO</vt:lpstr>
      <vt:lpstr>ELI-NP 2</vt:lpstr>
      <vt:lpstr>XPR @ CNAO 2</vt:lpstr>
      <vt:lpstr>TECHNICAL DIVISION ACTIVITIES  DTSG’s PROJECTS OF INTEREST</vt:lpstr>
      <vt:lpstr>PED4PV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Ugo</dc:creator>
  <cp:lastModifiedBy>Ugo</cp:lastModifiedBy>
  <cp:revision>241</cp:revision>
  <dcterms:created xsi:type="dcterms:W3CDTF">2015-05-03T12:01:27Z</dcterms:created>
  <dcterms:modified xsi:type="dcterms:W3CDTF">2015-10-05T20:31:59Z</dcterms:modified>
</cp:coreProperties>
</file>