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95" r:id="rId9"/>
    <p:sldId id="274" r:id="rId10"/>
    <p:sldId id="263" r:id="rId11"/>
    <p:sldId id="277" r:id="rId12"/>
    <p:sldId id="282" r:id="rId13"/>
    <p:sldId id="285" r:id="rId14"/>
    <p:sldId id="265" r:id="rId15"/>
    <p:sldId id="276" r:id="rId16"/>
    <p:sldId id="280" r:id="rId17"/>
    <p:sldId id="266" r:id="rId18"/>
    <p:sldId id="269" r:id="rId19"/>
    <p:sldId id="288" r:id="rId20"/>
    <p:sldId id="272" r:id="rId21"/>
    <p:sldId id="273" r:id="rId22"/>
    <p:sldId id="279" r:id="rId23"/>
    <p:sldId id="299" r:id="rId24"/>
    <p:sldId id="293" r:id="rId25"/>
    <p:sldId id="294" r:id="rId26"/>
    <p:sldId id="292" r:id="rId27"/>
    <p:sldId id="278" r:id="rId28"/>
    <p:sldId id="298" r:id="rId29"/>
    <p:sldId id="297" r:id="rId30"/>
    <p:sldId id="287" r:id="rId31"/>
    <p:sldId id="290" r:id="rId32"/>
    <p:sldId id="291" r:id="rId33"/>
    <p:sldId id="289" r:id="rId34"/>
    <p:sldId id="296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4BB"/>
    <a:srgbClr val="0F15AE"/>
    <a:srgbClr val="292EAB"/>
    <a:srgbClr val="C4BE97"/>
    <a:srgbClr val="C5D4EE"/>
    <a:srgbClr val="DBEEF4"/>
    <a:srgbClr val="EEE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8922" autoAdjust="0"/>
  </p:normalViewPr>
  <p:slideViewPr>
    <p:cSldViewPr snapToGrid="0" snapToObjects="1">
      <p:cViewPr>
        <p:scale>
          <a:sx n="140" d="100"/>
          <a:sy n="140" d="100"/>
        </p:scale>
        <p:origin x="-1320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ED596-E459-E14F-A6EB-9802CC3A915E}" type="datetimeFigureOut">
              <a:rPr lang="en-US" smtClean="0"/>
              <a:t>05/10/15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A9264-86F3-2241-B778-C1DFCAAA6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99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ED3F4-BB40-1041-8852-C094E77C4B0A}" type="datetimeFigureOut">
              <a:rPr lang="en-US" smtClean="0"/>
              <a:t>05/10/15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D881B-FEE0-434F-825C-A0B51028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9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D881B-FEE0-434F-825C-A0B510283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5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9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-8467" y="-8467"/>
            <a:ext cx="7857067" cy="6612467"/>
          </a:xfrm>
          <a:custGeom>
            <a:avLst/>
            <a:gdLst>
              <a:gd name="connsiteX0" fmla="*/ 7857067 w 7857067"/>
              <a:gd name="connsiteY0" fmla="*/ 16934 h 6612467"/>
              <a:gd name="connsiteX1" fmla="*/ 0 w 7857067"/>
              <a:gd name="connsiteY1" fmla="*/ 0 h 6612467"/>
              <a:gd name="connsiteX2" fmla="*/ 0 w 7857067"/>
              <a:gd name="connsiteY2" fmla="*/ 6612467 h 6612467"/>
              <a:gd name="connsiteX3" fmla="*/ 702734 w 7857067"/>
              <a:gd name="connsiteY3" fmla="*/ 6561667 h 6612467"/>
              <a:gd name="connsiteX4" fmla="*/ 7857067 w 7857067"/>
              <a:gd name="connsiteY4" fmla="*/ 16934 h 66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067" h="6612467">
                <a:moveTo>
                  <a:pt x="7857067" y="16934"/>
                </a:moveTo>
                <a:lnTo>
                  <a:pt x="0" y="0"/>
                </a:lnTo>
                <a:lnTo>
                  <a:pt x="0" y="6612467"/>
                </a:lnTo>
                <a:lnTo>
                  <a:pt x="702734" y="6561667"/>
                </a:lnTo>
                <a:lnTo>
                  <a:pt x="7857067" y="16934"/>
                </a:lnTo>
                <a:close/>
              </a:path>
            </a:pathLst>
          </a:custGeom>
          <a:solidFill>
            <a:srgbClr val="C5D4EE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690031" y="-18988"/>
            <a:ext cx="8483600" cy="6578600"/>
          </a:xfrm>
          <a:custGeom>
            <a:avLst/>
            <a:gdLst>
              <a:gd name="connsiteX0" fmla="*/ 0 w 8483600"/>
              <a:gd name="connsiteY0" fmla="*/ 6578600 h 6874934"/>
              <a:gd name="connsiteX1" fmla="*/ 7205134 w 8483600"/>
              <a:gd name="connsiteY1" fmla="*/ 0 h 6874934"/>
              <a:gd name="connsiteX2" fmla="*/ 8475134 w 8483600"/>
              <a:gd name="connsiteY2" fmla="*/ 8467 h 6874934"/>
              <a:gd name="connsiteX3" fmla="*/ 8483600 w 8483600"/>
              <a:gd name="connsiteY3" fmla="*/ 6874934 h 6874934"/>
              <a:gd name="connsiteX4" fmla="*/ 0 w 8483600"/>
              <a:gd name="connsiteY4" fmla="*/ 6578600 h 6874934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66934 h 6578600"/>
              <a:gd name="connsiteX4" fmla="*/ 0 w 8483600"/>
              <a:gd name="connsiteY4" fmla="*/ 6578600 h 6578600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33067 h 6578600"/>
              <a:gd name="connsiteX4" fmla="*/ 0 w 8483600"/>
              <a:gd name="connsiteY4" fmla="*/ 6578600 h 657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6578600">
                <a:moveTo>
                  <a:pt x="0" y="6578600"/>
                </a:moveTo>
                <a:lnTo>
                  <a:pt x="7205134" y="0"/>
                </a:lnTo>
                <a:lnTo>
                  <a:pt x="8475134" y="8467"/>
                </a:lnTo>
                <a:lnTo>
                  <a:pt x="8483600" y="6333067"/>
                </a:lnTo>
                <a:lnTo>
                  <a:pt x="0" y="6578600"/>
                </a:lnTo>
                <a:close/>
              </a:path>
            </a:pathLst>
          </a:custGeom>
          <a:solidFill>
            <a:srgbClr val="EEEBE1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25400" y="6328842"/>
            <a:ext cx="9177867" cy="533400"/>
          </a:xfrm>
          <a:custGeom>
            <a:avLst/>
            <a:gdLst>
              <a:gd name="connsiteX0" fmla="*/ 0 w 9177867"/>
              <a:gd name="connsiteY0" fmla="*/ 270933 h 533400"/>
              <a:gd name="connsiteX1" fmla="*/ 9177867 w 9177867"/>
              <a:gd name="connsiteY1" fmla="*/ 0 h 533400"/>
              <a:gd name="connsiteX2" fmla="*/ 9177867 w 9177867"/>
              <a:gd name="connsiteY2" fmla="*/ 533400 h 533400"/>
              <a:gd name="connsiteX3" fmla="*/ 8467 w 9177867"/>
              <a:gd name="connsiteY3" fmla="*/ 533400 h 533400"/>
              <a:gd name="connsiteX4" fmla="*/ 0 w 9177867"/>
              <a:gd name="connsiteY4" fmla="*/ 270933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7867" h="533400">
                <a:moveTo>
                  <a:pt x="0" y="270933"/>
                </a:moveTo>
                <a:lnTo>
                  <a:pt x="9177867" y="0"/>
                </a:lnTo>
                <a:lnTo>
                  <a:pt x="9177867" y="533400"/>
                </a:lnTo>
                <a:lnTo>
                  <a:pt x="8467" y="533400"/>
                </a:lnTo>
                <a:lnTo>
                  <a:pt x="0" y="270933"/>
                </a:lnTo>
                <a:close/>
              </a:path>
            </a:pathLst>
          </a:custGeom>
          <a:solidFill>
            <a:srgbClr val="DBEEF4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9166" y="6356350"/>
            <a:ext cx="6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/many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BTF - P. Valente, LNF 7 ottobre 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56350"/>
            <a:ext cx="641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EE2A-6650-0749-896C-CC5D83401A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758" y="6171639"/>
            <a:ext cx="928350" cy="549836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6031316"/>
            <a:ext cx="838200" cy="81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127017" y="6474888"/>
            <a:ext cx="1123304" cy="29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4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6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4.jpeg"/><Relationship Id="rId5" Type="http://schemas.microsoft.com/office/2007/relationships/hdphoto" Target="../media/hdphoto3.wdp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81.png"/><Relationship Id="rId13" Type="http://schemas.openxmlformats.org/officeDocument/2006/relationships/image" Target="../media/image82.png"/><Relationship Id="rId14" Type="http://schemas.openxmlformats.org/officeDocument/2006/relationships/image" Target="../media/image83.png"/><Relationship Id="rId1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r>
              <a:rPr lang="it-IT" b="1" dirty="0" smtClean="0"/>
              <a:t>Stato e piani della </a:t>
            </a:r>
            <a:r>
              <a:rPr lang="it-IT" b="1" dirty="0" err="1" smtClean="0"/>
              <a:t>Beam</a:t>
            </a:r>
            <a:r>
              <a:rPr lang="it-IT" b="1" dirty="0" smtClean="0"/>
              <a:t>-Test </a:t>
            </a:r>
            <a:r>
              <a:rPr lang="it-IT" b="1" dirty="0" err="1" smtClean="0"/>
              <a:t>Facility</a:t>
            </a:r>
            <a:endParaRPr lang="it-IT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20065"/>
            <a:ext cx="6400800" cy="500398"/>
          </a:xfrm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Rapporto alla Commissione di Valutazione dei LNF</a:t>
            </a:r>
            <a:endParaRPr lang="it-IT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1261" y="3591413"/>
            <a:ext cx="8421216" cy="2698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16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Paolo Valente</a:t>
            </a:r>
            <a:r>
              <a:rPr lang="it-IT" sz="16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it-IT" sz="1600" b="1" dirty="0" smtClean="0"/>
              <a:t>, Bruno </a:t>
            </a:r>
            <a:r>
              <a:rPr lang="it-IT" sz="1600" b="1" dirty="0" err="1" smtClean="0"/>
              <a:t>Buonomo</a:t>
            </a:r>
            <a:r>
              <a:rPr lang="it-IT" sz="1600" b="1" dirty="0" smtClean="0"/>
              <a:t>, </a:t>
            </a:r>
            <a:r>
              <a:rPr lang="it-IT" sz="1600" b="1" dirty="0" smtClean="0">
                <a:solidFill>
                  <a:schemeClr val="accent1"/>
                </a:solidFill>
              </a:rPr>
              <a:t>Luca </a:t>
            </a:r>
            <a:r>
              <a:rPr lang="it-IT" sz="1600" b="1" dirty="0" err="1" smtClean="0">
                <a:solidFill>
                  <a:schemeClr val="accent1"/>
                </a:solidFill>
              </a:rPr>
              <a:t>Foggetta</a:t>
            </a:r>
            <a:r>
              <a:rPr lang="it-IT" sz="1600" b="1" dirty="0" smtClean="0"/>
              <a:t>, </a:t>
            </a:r>
            <a:r>
              <a:rPr lang="it-IT" sz="1600" b="1" dirty="0" smtClean="0">
                <a:solidFill>
                  <a:srgbClr val="4F81BD"/>
                </a:solidFill>
              </a:rPr>
              <a:t>Claudio </a:t>
            </a:r>
            <a:r>
              <a:rPr lang="it-IT" sz="1600" b="1" dirty="0">
                <a:solidFill>
                  <a:srgbClr val="4F81BD"/>
                </a:solidFill>
              </a:rPr>
              <a:t>D</a:t>
            </a:r>
            <a:r>
              <a:rPr lang="it-IT" sz="1600" b="1" dirty="0" smtClean="0">
                <a:solidFill>
                  <a:srgbClr val="4F81BD"/>
                </a:solidFill>
              </a:rPr>
              <a:t>i Giulio</a:t>
            </a:r>
            <a:r>
              <a:rPr lang="it-IT" sz="1600" b="1" baseline="30000" dirty="0" smtClean="0">
                <a:solidFill>
                  <a:srgbClr val="4F81BD"/>
                </a:solidFill>
              </a:rPr>
              <a:t>§</a:t>
            </a:r>
          </a:p>
          <a:p>
            <a:pPr>
              <a:spcBef>
                <a:spcPts val="600"/>
              </a:spcBef>
            </a:pPr>
            <a:r>
              <a:rPr lang="it-IT" sz="1200" dirty="0" smtClean="0">
                <a:solidFill>
                  <a:schemeClr val="tx1"/>
                </a:solidFill>
              </a:rPr>
              <a:t>con lo staff del </a:t>
            </a:r>
            <a:r>
              <a:rPr lang="it-IT" sz="1200" dirty="0" err="1" smtClean="0">
                <a:solidFill>
                  <a:schemeClr val="tx1"/>
                </a:solidFill>
              </a:rPr>
              <a:t>linac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smtClean="0">
                <a:solidFill>
                  <a:schemeClr val="tx1"/>
                </a:solidFill>
              </a:rPr>
              <a:t>di DAFNE</a:t>
            </a:r>
          </a:p>
          <a:p>
            <a:pPr>
              <a:spcBef>
                <a:spcPts val="600"/>
              </a:spcBef>
            </a:pPr>
            <a:r>
              <a:rPr lang="it-IT" sz="1600" b="1" dirty="0" smtClean="0"/>
              <a:t>Maurizio Belli, Riccardo Ceccarelli, Alberto Cecchinelli, Renato Clementi, Moreno Martinelli</a:t>
            </a:r>
            <a:r>
              <a:rPr lang="it-IT" sz="1600" b="1" baseline="30000" dirty="0" smtClean="0"/>
              <a:t>#</a:t>
            </a:r>
            <a:r>
              <a:rPr lang="it-IT" sz="1600" b="1" dirty="0" smtClean="0"/>
              <a:t>, Graziano </a:t>
            </a:r>
            <a:r>
              <a:rPr lang="it-IT" sz="1600" b="1" dirty="0" err="1" smtClean="0"/>
              <a:t>Piermarini</a:t>
            </a:r>
            <a:r>
              <a:rPr lang="it-IT" sz="1600" b="1" dirty="0" smtClean="0"/>
              <a:t>, </a:t>
            </a:r>
            <a:r>
              <a:rPr lang="it-IT" sz="1600" b="1" dirty="0" smtClean="0">
                <a:solidFill>
                  <a:srgbClr val="4F81BD"/>
                </a:solidFill>
              </a:rPr>
              <a:t>Serena </a:t>
            </a:r>
            <a:r>
              <a:rPr lang="it-IT" sz="1600" b="1" dirty="0" err="1" smtClean="0">
                <a:solidFill>
                  <a:srgbClr val="4F81BD"/>
                </a:solidFill>
              </a:rPr>
              <a:t>Strabioli</a:t>
            </a:r>
            <a:r>
              <a:rPr lang="it-IT" sz="1600" b="1" dirty="0" smtClean="0"/>
              <a:t>, </a:t>
            </a:r>
            <a:r>
              <a:rPr lang="it-IT" sz="1600" b="1" dirty="0" smtClean="0">
                <a:solidFill>
                  <a:srgbClr val="4F81BD"/>
                </a:solidFill>
              </a:rPr>
              <a:t>Luis Antonio Rossi</a:t>
            </a:r>
            <a:r>
              <a:rPr lang="it-IT" sz="1600" b="1" dirty="0" smtClean="0"/>
              <a:t>, Raffaele </a:t>
            </a:r>
            <a:r>
              <a:rPr lang="it-IT" sz="1600" b="1" dirty="0" err="1" smtClean="0"/>
              <a:t>Zarlenga</a:t>
            </a:r>
            <a:endParaRPr lang="it-IT" sz="1600" b="1" dirty="0" smtClean="0"/>
          </a:p>
          <a:p>
            <a:pPr>
              <a:spcBef>
                <a:spcPts val="600"/>
              </a:spcBef>
            </a:pPr>
            <a:r>
              <a:rPr lang="it-IT" sz="1200" dirty="0">
                <a:solidFill>
                  <a:srgbClr val="000000"/>
                </a:solidFill>
              </a:rPr>
              <a:t>e</a:t>
            </a:r>
            <a:r>
              <a:rPr lang="it-IT" sz="1200" dirty="0" smtClean="0">
                <a:solidFill>
                  <a:srgbClr val="000000"/>
                </a:solidFill>
              </a:rPr>
              <a:t> con lo staff di supporto BTF</a:t>
            </a:r>
          </a:p>
          <a:p>
            <a:pPr>
              <a:spcBef>
                <a:spcPts val="600"/>
              </a:spcBef>
            </a:pPr>
            <a:r>
              <a:rPr lang="it-IT" sz="1600" b="1" dirty="0" smtClean="0"/>
              <a:t>Francesca </a:t>
            </a:r>
            <a:r>
              <a:rPr lang="it-IT" sz="1600" b="1" dirty="0" err="1" smtClean="0"/>
              <a:t>Casarin</a:t>
            </a:r>
            <a:r>
              <a:rPr lang="it-IT" sz="1600" b="1" dirty="0" smtClean="0"/>
              <a:t>, Maria Rita Ferrazza, Manuela </a:t>
            </a:r>
            <a:r>
              <a:rPr lang="it-IT" sz="1600" b="1" dirty="0" err="1" smtClean="0"/>
              <a:t>Giabbai</a:t>
            </a:r>
            <a:endParaRPr lang="it-IT" sz="1600" b="1" dirty="0" smtClean="0"/>
          </a:p>
          <a:p>
            <a:pPr>
              <a:spcBef>
                <a:spcPts val="600"/>
              </a:spcBef>
            </a:pPr>
            <a:endParaRPr lang="it-IT" sz="800" dirty="0" smtClean="0"/>
          </a:p>
          <a:p>
            <a:pPr>
              <a:spcBef>
                <a:spcPts val="600"/>
              </a:spcBef>
            </a:pPr>
            <a:r>
              <a:rPr lang="it-IT" sz="1000" baseline="30000" dirty="0" smtClean="0">
                <a:solidFill>
                  <a:srgbClr val="7F7F7F"/>
                </a:solidFill>
              </a:rPr>
              <a:t>*</a:t>
            </a:r>
            <a:r>
              <a:rPr lang="it-IT" sz="1000" dirty="0" smtClean="0">
                <a:solidFill>
                  <a:srgbClr val="7F7F7F"/>
                </a:solidFill>
              </a:rPr>
              <a:t>INFN Roma</a:t>
            </a:r>
          </a:p>
          <a:p>
            <a:pPr>
              <a:spcBef>
                <a:spcPts val="600"/>
              </a:spcBef>
            </a:pPr>
            <a:r>
              <a:rPr lang="it-IT" sz="1000" baseline="30000" dirty="0" smtClean="0">
                <a:solidFill>
                  <a:schemeClr val="accent1"/>
                </a:solidFill>
              </a:rPr>
              <a:t>§</a:t>
            </a:r>
            <a:r>
              <a:rPr lang="it-IT" sz="1000" dirty="0" smtClean="0">
                <a:solidFill>
                  <a:schemeClr val="accent1"/>
                </a:solidFill>
              </a:rPr>
              <a:t>assegno di ricerca da ottobre 2015</a:t>
            </a:r>
          </a:p>
          <a:p>
            <a:pPr>
              <a:spcBef>
                <a:spcPts val="600"/>
              </a:spcBef>
            </a:pPr>
            <a:r>
              <a:rPr lang="it-IT" sz="1000" baseline="30000" dirty="0" smtClean="0"/>
              <a:t>#</a:t>
            </a:r>
            <a:r>
              <a:rPr lang="it-IT" sz="1000" dirty="0" smtClean="0"/>
              <a:t>pensionato da settembre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396"/>
          <a:stretch/>
        </p:blipFill>
        <p:spPr>
          <a:xfrm>
            <a:off x="0" y="1560293"/>
            <a:ext cx="9144000" cy="19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467" y="2644175"/>
            <a:ext cx="8080201" cy="81471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8000"/>
                </a:schemeClr>
              </a:gs>
              <a:gs pos="100000">
                <a:srgbClr val="FFFFFF">
                  <a:alpha val="38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3467" y="3458885"/>
            <a:ext cx="8080201" cy="2489954"/>
          </a:xfrm>
          <a:prstGeom prst="rect">
            <a:avLst/>
          </a:prstGeom>
          <a:gradFill flip="none" rotWithShape="1">
            <a:gsLst>
              <a:gs pos="0">
                <a:srgbClr val="F79646">
                  <a:alpha val="38000"/>
                </a:srgbClr>
              </a:gs>
              <a:gs pos="100000">
                <a:srgbClr val="FFFFFF">
                  <a:alpha val="38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8929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Come migliorare la BTF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40" y="727795"/>
            <a:ext cx="8493269" cy="522104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it-IT" sz="1800" dirty="0" smtClean="0"/>
              <a:t>In questi ultimi anni abbiamo </a:t>
            </a:r>
            <a:r>
              <a:rPr lang="it-IT" sz="1800" dirty="0" smtClean="0"/>
              <a:t>lavorato allo scopo di</a:t>
            </a:r>
            <a:r>
              <a:rPr lang="it-IT" sz="1800" dirty="0" smtClean="0"/>
              <a:t> </a:t>
            </a:r>
            <a:r>
              <a:rPr lang="it-IT" sz="1800" dirty="0" smtClean="0"/>
              <a:t>migliorare: 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l’</a:t>
            </a:r>
            <a:r>
              <a:rPr lang="it-IT" sz="1600" b="1" dirty="0" smtClean="0"/>
              <a:t>efficienza</a:t>
            </a:r>
            <a:r>
              <a:rPr lang="it-IT" sz="1600" dirty="0" smtClean="0"/>
              <a:t> della </a:t>
            </a:r>
            <a:r>
              <a:rPr lang="it-IT" sz="1600" dirty="0" err="1" smtClean="0"/>
              <a:t>facility</a:t>
            </a:r>
            <a:r>
              <a:rPr lang="it-IT" sz="1600" dirty="0" smtClean="0"/>
              <a:t> (in termini di disponibilità del fascio e stabilità di operazione)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la </a:t>
            </a:r>
            <a:r>
              <a:rPr lang="it-IT" sz="1600" b="1" dirty="0" smtClean="0"/>
              <a:t>flessibilità</a:t>
            </a:r>
            <a:r>
              <a:rPr lang="it-IT" sz="1600" dirty="0" smtClean="0"/>
              <a:t> dei parametri di fascio, e la qualità della </a:t>
            </a:r>
            <a:r>
              <a:rPr lang="it-IT" sz="1600" b="1" dirty="0" smtClean="0"/>
              <a:t>diagnostica</a:t>
            </a:r>
            <a:r>
              <a:rPr lang="it-IT" sz="1600" dirty="0" smtClean="0"/>
              <a:t> (che sono due aspetti fortemente correlati)</a:t>
            </a:r>
          </a:p>
          <a:p>
            <a:pPr>
              <a:buFont typeface="Wingdings" charset="2"/>
              <a:buChar char="§"/>
            </a:pPr>
            <a:endParaRPr lang="it-IT" sz="1800" dirty="0" smtClean="0"/>
          </a:p>
          <a:p>
            <a:pPr>
              <a:buFont typeface="Wingdings" charset="2"/>
              <a:buChar char="§"/>
            </a:pPr>
            <a:r>
              <a:rPr lang="it-IT" sz="1800" dirty="0" smtClean="0"/>
              <a:t>Inoltre abbiamo messo in campo una serie di idee e progetti per </a:t>
            </a:r>
            <a:r>
              <a:rPr lang="it-IT" sz="1800" b="1" dirty="0" smtClean="0"/>
              <a:t>ampliare il </a:t>
            </a:r>
            <a:r>
              <a:rPr lang="it-IT" sz="1800" b="1" dirty="0" err="1" smtClean="0"/>
              <a:t>range</a:t>
            </a:r>
            <a:r>
              <a:rPr lang="it-IT" sz="1800" b="1" dirty="0" smtClean="0"/>
              <a:t> </a:t>
            </a:r>
            <a:r>
              <a:rPr lang="it-IT" sz="1800" dirty="0" smtClean="0"/>
              <a:t>di parametri di fascio disponibili agli utenti: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2003-2004: </a:t>
            </a:r>
            <a:r>
              <a:rPr lang="it-IT" sz="1600" b="1" dirty="0" err="1" smtClean="0"/>
              <a:t>Photon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tagging</a:t>
            </a:r>
            <a:endParaRPr lang="it-IT" sz="1600" dirty="0"/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2008-2010: </a:t>
            </a:r>
            <a:r>
              <a:rPr lang="it-IT" sz="1600" b="1" dirty="0" err="1" smtClean="0"/>
              <a:t>n@BTF</a:t>
            </a:r>
            <a:r>
              <a:rPr lang="it-IT" sz="1600" dirty="0" smtClean="0"/>
              <a:t>, per studiare un target ottimizzato per la foto-produzione di neutroni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Upgrade </a:t>
            </a:r>
            <a:r>
              <a:rPr lang="it-IT" sz="1600" dirty="0" err="1" smtClean="0"/>
              <a:t>shielding</a:t>
            </a:r>
            <a:r>
              <a:rPr lang="it-IT" sz="1600" dirty="0" smtClean="0"/>
              <a:t> per </a:t>
            </a:r>
            <a:r>
              <a:rPr lang="it-IT" sz="1600" dirty="0" smtClean="0"/>
              <a:t>operazione a alta intensità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Impulso &gt;40 ns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Nuovo target</a:t>
            </a:r>
            <a:endParaRPr lang="it-IT" sz="1600" dirty="0"/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Sistema </a:t>
            </a:r>
            <a:r>
              <a:rPr lang="it-IT" sz="1600" dirty="0" smtClean="0"/>
              <a:t>di collimazione (per raggiungere le centinaia di </a:t>
            </a:r>
            <a:r>
              <a:rPr lang="it-IT" sz="1600" dirty="0" err="1" smtClean="0">
                <a:latin typeface="Symbol" charset="2"/>
                <a:cs typeface="Symbol" charset="2"/>
              </a:rPr>
              <a:t>m</a:t>
            </a:r>
            <a:r>
              <a:rPr lang="it-IT" sz="1600" dirty="0" err="1" smtClean="0"/>
              <a:t>rad</a:t>
            </a:r>
            <a:r>
              <a:rPr lang="it-IT" sz="1600" dirty="0" smtClean="0"/>
              <a:t>)</a:t>
            </a:r>
          </a:p>
          <a:p>
            <a:pPr lvl="1">
              <a:buFont typeface="Wingdings" charset="2"/>
              <a:buChar char="§"/>
            </a:pPr>
            <a:r>
              <a:rPr lang="it-IT" sz="1600" dirty="0"/>
              <a:t>Seconda linea di fascio</a:t>
            </a:r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Nuova </a:t>
            </a:r>
            <a:r>
              <a:rPr lang="it-IT" sz="1600" dirty="0" err="1" smtClean="0"/>
              <a:t>photon</a:t>
            </a:r>
            <a:r>
              <a:rPr lang="it-IT" sz="1600" dirty="0" smtClean="0"/>
              <a:t> </a:t>
            </a:r>
            <a:r>
              <a:rPr lang="it-IT" sz="1600" dirty="0" err="1" smtClean="0"/>
              <a:t>tagging</a:t>
            </a:r>
            <a:endParaRPr lang="it-IT" sz="1600" dirty="0" smtClean="0"/>
          </a:p>
          <a:p>
            <a:pPr lvl="1">
              <a:buFont typeface="Wingdings" charset="2"/>
              <a:buChar char="§"/>
            </a:pPr>
            <a:r>
              <a:rPr lang="it-IT" sz="1600" dirty="0" smtClean="0"/>
              <a:t>Dosimetria </a:t>
            </a:r>
            <a:r>
              <a:rPr lang="it-IT" sz="1600" dirty="0" smtClean="0"/>
              <a:t>per irraggiamento (con elettroni)</a:t>
            </a:r>
          </a:p>
          <a:p>
            <a:pPr lvl="1">
              <a:buFont typeface="Wingdings" charset="2"/>
              <a:buChar char="§"/>
            </a:pPr>
            <a:r>
              <a:rPr lang="it-IT" sz="1600" dirty="0" err="1" smtClean="0"/>
              <a:t>Facility</a:t>
            </a:r>
            <a:r>
              <a:rPr lang="it-IT" sz="1600" dirty="0" smtClean="0"/>
              <a:t> integrata per la caratterizzazione di </a:t>
            </a:r>
            <a:r>
              <a:rPr lang="it-IT" sz="1600" dirty="0" err="1" smtClean="0"/>
              <a:t>payload</a:t>
            </a:r>
            <a:r>
              <a:rPr lang="it-IT" sz="1600" dirty="0" smtClean="0"/>
              <a:t> per lo </a:t>
            </a:r>
            <a:r>
              <a:rPr lang="it-IT" sz="1600" dirty="0" smtClean="0"/>
              <a:t>spazio</a:t>
            </a:r>
          </a:p>
          <a:p>
            <a:pPr lvl="1">
              <a:buFont typeface="Wingdings" charset="2"/>
              <a:buChar char="§"/>
            </a:pPr>
            <a:r>
              <a:rPr lang="it-IT" sz="1600" dirty="0"/>
              <a:t>Upgrade in </a:t>
            </a:r>
            <a:r>
              <a:rPr lang="it-IT" sz="1600" dirty="0" smtClean="0"/>
              <a:t>energia</a:t>
            </a:r>
          </a:p>
          <a:p>
            <a:pPr lvl="1">
              <a:buFont typeface="Wingdings" charset="2"/>
              <a:buChar char="§"/>
            </a:pPr>
            <a:r>
              <a:rPr lang="is-IS" sz="1600" dirty="0" smtClean="0"/>
              <a:t>…</a:t>
            </a:r>
            <a:endParaRPr lang="it-IT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63467" y="3458885"/>
            <a:ext cx="8080201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5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428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Upgrade shielding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573" y="1389140"/>
            <a:ext cx="1032238" cy="468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34" y="625503"/>
            <a:ext cx="4668405" cy="2558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5872"/>
          <a:stretch/>
        </p:blipFill>
        <p:spPr>
          <a:xfrm>
            <a:off x="142634" y="3276247"/>
            <a:ext cx="4668405" cy="27696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9607" y="4446057"/>
            <a:ext cx="980193" cy="5551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29345" y="2330488"/>
            <a:ext cx="4195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Aggiunta copertura in cemento spessa 50 cm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Avviate le procedure per innalzare il limite di intensità media oltre </a:t>
            </a:r>
            <a:r>
              <a:rPr lang="it-IT" sz="1600" b="1" dirty="0" smtClean="0"/>
              <a:t>3.125×10</a:t>
            </a:r>
            <a:r>
              <a:rPr lang="it-IT" sz="1600" b="1" baseline="30000" dirty="0" smtClean="0"/>
              <a:t>10</a:t>
            </a:r>
            <a:r>
              <a:rPr lang="it-IT" sz="1600" b="1" dirty="0" smtClean="0"/>
              <a:t> particelle/</a:t>
            </a:r>
            <a:r>
              <a:rPr lang="it-IT" sz="1600" b="1" dirty="0" err="1" smtClean="0"/>
              <a:t>s</a:t>
            </a:r>
            <a:endParaRPr lang="it-IT" sz="1600" b="1" dirty="0" smtClean="0"/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Modifiche funzionali all’operazione regolare del target di neutroni e per gli irraggiamenti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6842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6357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Impulso</a:t>
            </a:r>
            <a:r>
              <a:rPr lang="en-US" sz="3200" dirty="0" smtClean="0"/>
              <a:t> </a:t>
            </a:r>
            <a:r>
              <a:rPr lang="en-US" sz="3200" dirty="0" err="1" smtClean="0"/>
              <a:t>lungo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310" y="724687"/>
            <a:ext cx="8712105" cy="206930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it-IT" sz="1600" dirty="0" smtClean="0"/>
              <a:t>Diluire temporalmente le particelle in un impulso del </a:t>
            </a:r>
            <a:r>
              <a:rPr lang="it-IT" sz="1600" dirty="0" err="1" smtClean="0"/>
              <a:t>linac</a:t>
            </a:r>
            <a:r>
              <a:rPr lang="it-IT" sz="1600" dirty="0" smtClean="0"/>
              <a:t> può essere utile per un certo numero di applicazioni (per esempio per PADME, per diminuire la probabilità di pile-</a:t>
            </a:r>
            <a:r>
              <a:rPr lang="it-IT" sz="1600" dirty="0" smtClean="0"/>
              <a:t>up)</a:t>
            </a:r>
          </a:p>
          <a:p>
            <a:pPr>
              <a:buFont typeface="Wingdings" charset="2"/>
              <a:buChar char="§"/>
            </a:pPr>
            <a:r>
              <a:rPr lang="it-IT" sz="1600" dirty="0" smtClean="0"/>
              <a:t>Assumendo corrente costante dal catodo del </a:t>
            </a:r>
            <a:r>
              <a:rPr lang="it-IT" sz="1600" dirty="0" err="1" smtClean="0"/>
              <a:t>gun</a:t>
            </a:r>
            <a:r>
              <a:rPr lang="it-IT" sz="1600" dirty="0" smtClean="0"/>
              <a:t>, permette di </a:t>
            </a:r>
            <a:r>
              <a:rPr lang="it-IT" sz="1600" b="1" dirty="0" smtClean="0"/>
              <a:t>estrarre una carica maggiore</a:t>
            </a:r>
          </a:p>
          <a:p>
            <a:pPr>
              <a:buFont typeface="Wingdings" charset="2"/>
              <a:buChar char="§"/>
            </a:pPr>
            <a:r>
              <a:rPr lang="it-IT" sz="1600" dirty="0" smtClean="0"/>
              <a:t>La limitazione principale viene dal sistema di compressione dell’impulso RF allo scopo di raggiungere energia più alta: </a:t>
            </a:r>
            <a:r>
              <a:rPr lang="it-IT" sz="1600" b="1" dirty="0" err="1" smtClean="0"/>
              <a:t>SL</a:t>
            </a:r>
            <a:r>
              <a:rPr lang="it-IT" sz="1600" dirty="0" err="1" smtClean="0"/>
              <a:t>ac</a:t>
            </a:r>
            <a:r>
              <a:rPr lang="it-IT" sz="1600" dirty="0" smtClean="0"/>
              <a:t> </a:t>
            </a:r>
            <a:r>
              <a:rPr lang="it-IT" sz="1600" b="1" dirty="0" smtClean="0"/>
              <a:t>E</a:t>
            </a:r>
            <a:r>
              <a:rPr lang="it-IT" sz="1600" dirty="0" smtClean="0"/>
              <a:t>nergy </a:t>
            </a:r>
            <a:r>
              <a:rPr lang="it-IT" sz="1600" b="1" dirty="0" err="1" smtClean="0"/>
              <a:t>D</a:t>
            </a:r>
            <a:r>
              <a:rPr lang="it-IT" sz="1600" dirty="0" err="1" smtClean="0"/>
              <a:t>oubling</a:t>
            </a:r>
            <a:r>
              <a:rPr lang="it-IT" sz="1600" dirty="0" smtClean="0"/>
              <a:t> </a:t>
            </a:r>
            <a:r>
              <a:rPr lang="it-IT" sz="1600" dirty="0" err="1" smtClean="0"/>
              <a:t>system</a:t>
            </a:r>
            <a:r>
              <a:rPr lang="it-IT" sz="1600" dirty="0" smtClean="0"/>
              <a:t> (SLED) </a:t>
            </a:r>
          </a:p>
          <a:p>
            <a:pPr>
              <a:buFont typeface="Wingdings" charset="2"/>
              <a:buChar char="§"/>
            </a:pPr>
            <a:r>
              <a:rPr lang="it-IT" sz="1600" dirty="0" smtClean="0"/>
              <a:t>Fuori dal </a:t>
            </a:r>
            <a:r>
              <a:rPr lang="it-IT" sz="1600" dirty="0" err="1" smtClean="0"/>
              <a:t>flat</a:t>
            </a:r>
            <a:r>
              <a:rPr lang="it-IT" sz="1600" dirty="0" smtClean="0"/>
              <a:t> top il campo accelerante scende rapidamente: spread in energia</a:t>
            </a:r>
          </a:p>
          <a:p>
            <a:pPr>
              <a:buFont typeface="Wingdings" charset="2"/>
              <a:buChar char="§"/>
            </a:pPr>
            <a:r>
              <a:rPr lang="it-IT" sz="1600" dirty="0" smtClean="0"/>
              <a:t>In una prima fase puntiamo ad estendere da 40 a 200 ns</a:t>
            </a:r>
            <a:endParaRPr lang="it-IT" sz="1600" dirty="0" smtClean="0"/>
          </a:p>
          <a:p>
            <a:pPr>
              <a:buFont typeface="Wingdings" charset="2"/>
              <a:buChar char="§"/>
            </a:pPr>
            <a:endParaRPr lang="it-IT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213" y="3058366"/>
            <a:ext cx="2691441" cy="2286822"/>
          </a:xfrm>
          <a:prstGeom prst="rect">
            <a:avLst/>
          </a:prstGeom>
        </p:spPr>
      </p:pic>
      <p:pic>
        <p:nvPicPr>
          <p:cNvPr id="10" name="Picture 9" descr="odo40ns150mA.png"/>
          <p:cNvPicPr>
            <a:picLocks noChangeAspect="1"/>
          </p:cNvPicPr>
          <p:nvPr/>
        </p:nvPicPr>
        <p:blipFill rotWithShape="1">
          <a:blip r:embed="rId3" cstate="print"/>
          <a:srcRect t="14615" b="36324"/>
          <a:stretch/>
        </p:blipFill>
        <p:spPr>
          <a:xfrm>
            <a:off x="3595998" y="4346368"/>
            <a:ext cx="2053572" cy="939327"/>
          </a:xfrm>
          <a:prstGeom prst="rect">
            <a:avLst/>
          </a:prstGeom>
        </p:spPr>
      </p:pic>
      <p:pic>
        <p:nvPicPr>
          <p:cNvPr id="11" name="Picture 10" descr="odo10ns100mA.png"/>
          <p:cNvPicPr>
            <a:picLocks noChangeAspect="1"/>
          </p:cNvPicPr>
          <p:nvPr/>
        </p:nvPicPr>
        <p:blipFill rotWithShape="1">
          <a:blip r:embed="rId4" cstate="print"/>
          <a:srcRect t="13336" b="35579"/>
          <a:stretch/>
        </p:blipFill>
        <p:spPr>
          <a:xfrm>
            <a:off x="3596441" y="3045105"/>
            <a:ext cx="2053572" cy="9489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83279" y="2799537"/>
            <a:ext cx="48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 ns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383279" y="4099930"/>
            <a:ext cx="48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4</a:t>
            </a:r>
            <a:r>
              <a:rPr lang="en-US" sz="1100" dirty="0" smtClean="0">
                <a:solidFill>
                  <a:srgbClr val="000000"/>
                </a:solidFill>
              </a:rPr>
              <a:t>0 ns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3623377" y="4993235"/>
            <a:ext cx="4847870" cy="435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632" y="3133098"/>
            <a:ext cx="2983978" cy="208529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60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2"/>
            <a:ext cx="8229600" cy="682568"/>
          </a:xfrm>
        </p:spPr>
        <p:txBody>
          <a:bodyPr>
            <a:normAutofit/>
          </a:bodyPr>
          <a:lstStyle/>
          <a:p>
            <a:r>
              <a:rPr lang="it-IT" sz="2800" dirty="0" smtClean="0"/>
              <a:t>Nuovo </a:t>
            </a:r>
            <a:r>
              <a:rPr lang="it-IT" sz="2800" dirty="0" smtClean="0"/>
              <a:t>target </a:t>
            </a:r>
            <a:r>
              <a:rPr lang="it-IT" sz="2800" dirty="0" smtClean="0"/>
              <a:t>e nuovo collimatore</a:t>
            </a:r>
            <a:endParaRPr lang="it-IT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4528" y="735197"/>
            <a:ext cx="56394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Attuale target (in Rame) ottimizzato per la produzione del </a:t>
            </a:r>
            <a:r>
              <a:rPr lang="it-IT" sz="1600" b="1" dirty="0" smtClean="0"/>
              <a:t>maggior numero di secondari</a:t>
            </a:r>
            <a:endParaRPr lang="it-IT" sz="1600" dirty="0" smtClean="0"/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Tre </a:t>
            </a:r>
            <a:r>
              <a:rPr lang="it-IT" sz="1600" dirty="0" err="1" smtClean="0"/>
              <a:t>step</a:t>
            </a:r>
            <a:r>
              <a:rPr lang="it-IT" sz="1600" dirty="0" smtClean="0"/>
              <a:t>: 1.7, 2.0 e 2.3 x</a:t>
            </a:r>
            <a:r>
              <a:rPr lang="it-IT" sz="1600" baseline="-25000" dirty="0" smtClean="0"/>
              <a:t>0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Non è la soluzione ottimale per esempio per produrre </a:t>
            </a:r>
            <a:r>
              <a:rPr lang="it-IT" sz="1600" b="1" dirty="0" smtClean="0"/>
              <a:t>positroni</a:t>
            </a:r>
            <a:r>
              <a:rPr lang="it-IT" sz="1600" dirty="0" smtClean="0"/>
              <a:t> di energia prossima a quella degli elettroni primari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Oppure per ottenere fattori di attenuazione intermedi</a:t>
            </a:r>
            <a:endParaRPr lang="it-IT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898" y="902228"/>
            <a:ext cx="1524283" cy="18499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14257" y="940115"/>
            <a:ext cx="763875" cy="1736237"/>
            <a:chOff x="-820023" y="691850"/>
            <a:chExt cx="1016718" cy="2310932"/>
          </a:xfrm>
        </p:grpSpPr>
        <p:sp>
          <p:nvSpPr>
            <p:cNvPr id="11" name="Cube 10"/>
            <p:cNvSpPr/>
            <p:nvPr/>
          </p:nvSpPr>
          <p:spPr>
            <a:xfrm>
              <a:off x="-769222" y="691850"/>
              <a:ext cx="965917" cy="2258912"/>
            </a:xfrm>
            <a:prstGeom prst="cube">
              <a:avLst>
                <a:gd name="adj" fmla="val 14000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-800973" y="1515305"/>
              <a:ext cx="864317" cy="1458902"/>
            </a:xfrm>
            <a:prstGeom prst="cube">
              <a:avLst>
                <a:gd name="adj" fmla="val 5369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/>
            <p:cNvSpPr/>
            <p:nvPr/>
          </p:nvSpPr>
          <p:spPr>
            <a:xfrm>
              <a:off x="-820023" y="2259392"/>
              <a:ext cx="832507" cy="743390"/>
            </a:xfrm>
            <a:prstGeom prst="cube">
              <a:avLst>
                <a:gd name="adj" fmla="val 5369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8188" y="3228048"/>
            <a:ext cx="3141806" cy="2434376"/>
            <a:chOff x="4783412" y="3004225"/>
            <a:chExt cx="4129021" cy="31993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3412" y="3004225"/>
              <a:ext cx="4129021" cy="3199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Freeform 22"/>
            <p:cNvSpPr/>
            <p:nvPr/>
          </p:nvSpPr>
          <p:spPr>
            <a:xfrm>
              <a:off x="5598539" y="3251019"/>
              <a:ext cx="2715522" cy="530860"/>
            </a:xfrm>
            <a:custGeom>
              <a:avLst/>
              <a:gdLst>
                <a:gd name="connsiteX0" fmla="*/ 0 w 2715522"/>
                <a:gd name="connsiteY0" fmla="*/ 530860 h 530860"/>
                <a:gd name="connsiteX1" fmla="*/ 518038 w 2715522"/>
                <a:gd name="connsiteY1" fmla="*/ 62936 h 530860"/>
                <a:gd name="connsiteX2" fmla="*/ 1412072 w 2715522"/>
                <a:gd name="connsiteY2" fmla="*/ 37869 h 530860"/>
                <a:gd name="connsiteX3" fmla="*/ 2715522 w 2715522"/>
                <a:gd name="connsiteY3" fmla="*/ 372100 h 5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522" h="530860">
                  <a:moveTo>
                    <a:pt x="0" y="530860"/>
                  </a:moveTo>
                  <a:cubicBezTo>
                    <a:pt x="141346" y="337980"/>
                    <a:pt x="282693" y="145101"/>
                    <a:pt x="518038" y="62936"/>
                  </a:cubicBezTo>
                  <a:cubicBezTo>
                    <a:pt x="753383" y="-19229"/>
                    <a:pt x="1045825" y="-13658"/>
                    <a:pt x="1412072" y="37869"/>
                  </a:cubicBezTo>
                  <a:cubicBezTo>
                    <a:pt x="1778319" y="89396"/>
                    <a:pt x="2715522" y="372100"/>
                    <a:pt x="2715522" y="372100"/>
                  </a:cubicBezTo>
                </a:path>
              </a:pathLst>
            </a:custGeom>
            <a:ln>
              <a:solidFill>
                <a:schemeClr val="accent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665384" y="3696135"/>
              <a:ext cx="2598546" cy="403263"/>
            </a:xfrm>
            <a:custGeom>
              <a:avLst/>
              <a:gdLst>
                <a:gd name="connsiteX0" fmla="*/ 0 w 2598546"/>
                <a:gd name="connsiteY0" fmla="*/ 403263 h 403263"/>
                <a:gd name="connsiteX1" fmla="*/ 434483 w 2598546"/>
                <a:gd name="connsiteY1" fmla="*/ 27254 h 403263"/>
                <a:gd name="connsiteX2" fmla="*/ 1311806 w 2598546"/>
                <a:gd name="connsiteY2" fmla="*/ 69032 h 403263"/>
                <a:gd name="connsiteX3" fmla="*/ 2598546 w 2598546"/>
                <a:gd name="connsiteY3" fmla="*/ 386552 h 4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546" h="403263">
                  <a:moveTo>
                    <a:pt x="0" y="403263"/>
                  </a:moveTo>
                  <a:cubicBezTo>
                    <a:pt x="107924" y="243111"/>
                    <a:pt x="215849" y="82959"/>
                    <a:pt x="434483" y="27254"/>
                  </a:cubicBezTo>
                  <a:cubicBezTo>
                    <a:pt x="653117" y="-28451"/>
                    <a:pt x="951129" y="9149"/>
                    <a:pt x="1311806" y="69032"/>
                  </a:cubicBezTo>
                  <a:cubicBezTo>
                    <a:pt x="1672483" y="128915"/>
                    <a:pt x="2598546" y="386552"/>
                    <a:pt x="2598546" y="386552"/>
                  </a:cubicBezTo>
                </a:path>
              </a:pathLst>
            </a:cu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606895" y="4472230"/>
              <a:ext cx="2648679" cy="395899"/>
            </a:xfrm>
            <a:custGeom>
              <a:avLst/>
              <a:gdLst>
                <a:gd name="connsiteX0" fmla="*/ 0 w 2640324"/>
                <a:gd name="connsiteY0" fmla="*/ 256506 h 398554"/>
                <a:gd name="connsiteX1" fmla="*/ 518038 w 2640324"/>
                <a:gd name="connsiteY1" fmla="*/ 5833 h 398554"/>
                <a:gd name="connsiteX2" fmla="*/ 1387005 w 2640324"/>
                <a:gd name="connsiteY2" fmla="*/ 106102 h 398554"/>
                <a:gd name="connsiteX3" fmla="*/ 2640324 w 2640324"/>
                <a:gd name="connsiteY3" fmla="*/ 398554 h 398554"/>
                <a:gd name="connsiteX0" fmla="*/ 0 w 2648679"/>
                <a:gd name="connsiteY0" fmla="*/ 203717 h 395899"/>
                <a:gd name="connsiteX1" fmla="*/ 526393 w 2648679"/>
                <a:gd name="connsiteY1" fmla="*/ 3178 h 395899"/>
                <a:gd name="connsiteX2" fmla="*/ 1395360 w 2648679"/>
                <a:gd name="connsiteY2" fmla="*/ 103447 h 395899"/>
                <a:gd name="connsiteX3" fmla="*/ 2648679 w 2648679"/>
                <a:gd name="connsiteY3" fmla="*/ 395899 h 39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679" h="395899">
                  <a:moveTo>
                    <a:pt x="0" y="203717"/>
                  </a:moveTo>
                  <a:cubicBezTo>
                    <a:pt x="143435" y="90914"/>
                    <a:pt x="293833" y="19890"/>
                    <a:pt x="526393" y="3178"/>
                  </a:cubicBezTo>
                  <a:cubicBezTo>
                    <a:pt x="758953" y="-13534"/>
                    <a:pt x="1041646" y="37993"/>
                    <a:pt x="1395360" y="103447"/>
                  </a:cubicBezTo>
                  <a:cubicBezTo>
                    <a:pt x="1749074" y="168901"/>
                    <a:pt x="2198876" y="282400"/>
                    <a:pt x="2648679" y="395899"/>
                  </a:cubicBezTo>
                </a:path>
              </a:pathLst>
            </a:custGeom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55444" y="3099469"/>
              <a:ext cx="5020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(no fit)</a:t>
              </a:r>
              <a:endParaRPr lang="en-US" sz="9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77252" y="4108759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1.0 </a:t>
            </a:r>
            <a:r>
              <a:rPr lang="en-US" sz="1000" b="1" dirty="0" smtClean="0">
                <a:solidFill>
                  <a:srgbClr val="000000"/>
                </a:solidFill>
              </a:rPr>
              <a:t>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95579" y="4038800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0</a:t>
            </a:r>
            <a:r>
              <a:rPr lang="en-US" sz="1000" b="1" dirty="0" smtClean="0">
                <a:solidFill>
                  <a:srgbClr val="000000"/>
                </a:solidFill>
              </a:rPr>
              <a:t>.5 </a:t>
            </a:r>
            <a:r>
              <a:rPr lang="en-US" sz="1000" b="1" dirty="0" smtClean="0">
                <a:solidFill>
                  <a:srgbClr val="000000"/>
                </a:solidFill>
              </a:rPr>
              <a:t>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8992" y="4297420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1.7 </a:t>
            </a:r>
            <a:r>
              <a:rPr lang="en-US" sz="1000" b="1" dirty="0" smtClean="0">
                <a:solidFill>
                  <a:srgbClr val="000000"/>
                </a:solidFill>
              </a:rPr>
              <a:t>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6040" y="2743101"/>
            <a:ext cx="1800000" cy="18668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8797" t="4852" r="4297" b="19037"/>
          <a:stretch/>
        </p:blipFill>
        <p:spPr>
          <a:xfrm rot="16200000">
            <a:off x="6648650" y="2693404"/>
            <a:ext cx="1833862" cy="191924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642429" y="4806683"/>
            <a:ext cx="2083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70 mm di </a:t>
            </a:r>
            <a:r>
              <a:rPr lang="en-US" sz="1050" dirty="0" err="1" smtClean="0"/>
              <a:t>Tungsteno</a:t>
            </a:r>
            <a:r>
              <a:rPr lang="en-US" sz="1050" dirty="0" smtClean="0"/>
              <a:t>, 0.15 mm gap</a:t>
            </a:r>
            <a:endParaRPr lang="en-US" sz="1050" dirty="0"/>
          </a:p>
        </p:txBody>
      </p:sp>
      <p:sp>
        <p:nvSpPr>
          <p:cNvPr id="36" name="Rectangle 35"/>
          <p:cNvSpPr/>
          <p:nvPr/>
        </p:nvSpPr>
        <p:spPr>
          <a:xfrm>
            <a:off x="3504528" y="5339258"/>
            <a:ext cx="55181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Tipico “piccolo” progetto (esempio: schermatura del target attuale) che richiede comunque simulazione, progettazione, </a:t>
            </a:r>
            <a:r>
              <a:rPr lang="it-IT" sz="1400" dirty="0" err="1" smtClean="0"/>
              <a:t>procurement</a:t>
            </a:r>
            <a:r>
              <a:rPr lang="it-IT" sz="1400" dirty="0" smtClean="0"/>
              <a:t>, installazione e </a:t>
            </a:r>
            <a:r>
              <a:rPr lang="it-IT" sz="1400" dirty="0" err="1" smtClean="0"/>
              <a:t>commissioning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80630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80786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Seconda</a:t>
            </a:r>
            <a:r>
              <a:rPr lang="en-US" sz="3200" dirty="0" smtClean="0"/>
              <a:t> </a:t>
            </a:r>
            <a:r>
              <a:rPr lang="en-US" sz="3200" dirty="0" err="1" smtClean="0"/>
              <a:t>linea</a:t>
            </a:r>
            <a:r>
              <a:rPr lang="en-US" sz="3200" dirty="0" smtClean="0"/>
              <a:t> di </a:t>
            </a:r>
            <a:r>
              <a:rPr lang="en-US" sz="3200" dirty="0" err="1" smtClean="0"/>
              <a:t>fascio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325"/>
          <a:stretch/>
        </p:blipFill>
        <p:spPr>
          <a:xfrm>
            <a:off x="5893702" y="4912143"/>
            <a:ext cx="623769" cy="1365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9813" y="5173347"/>
            <a:ext cx="199285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100" dirty="0" smtClean="0"/>
              <a:t>350-500 </a:t>
            </a:r>
            <a:r>
              <a:rPr lang="it-IT" sz="1100" dirty="0"/>
              <a:t>K</a:t>
            </a:r>
            <a:r>
              <a:rPr lang="it-IT" sz="1100" dirty="0" smtClean="0"/>
              <a:t>€</a:t>
            </a:r>
            <a:endParaRPr lang="it-IT" sz="1100" dirty="0" smtClean="0"/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it-IT" sz="1100" dirty="0" smtClean="0"/>
              <a:t>Nuovo </a:t>
            </a:r>
            <a:r>
              <a:rPr lang="it-IT" sz="1100" dirty="0" smtClean="0"/>
              <a:t>dipolo e quadrupoli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it-IT" sz="1100" dirty="0" smtClean="0"/>
              <a:t>Nuova camera da </a:t>
            </a:r>
            <a:r>
              <a:rPr lang="it-IT" sz="1100" dirty="0" smtClean="0"/>
              <a:t>vuoto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it-IT" sz="1100" dirty="0" smtClean="0"/>
              <a:t>Edilizia</a:t>
            </a:r>
            <a:endParaRPr lang="it-IT" sz="1100" dirty="0" smtClean="0"/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it-IT" sz="1100" dirty="0" smtClean="0"/>
              <a:t>Servizi, controlli</a:t>
            </a:r>
            <a:endParaRPr lang="it-IT" sz="11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4260" y="653939"/>
            <a:ext cx="8926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Richieste per test e calibrazione di rivelatori costanti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A queste si aggiungono sempre maggiori richieste di uso “dedicato”: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b="1" dirty="0" smtClean="0"/>
              <a:t>Anche per veri e propri esperimenti con fascio estratto, come per esempio PADME 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Uso della BTF ad alta intensità come </a:t>
            </a:r>
            <a:r>
              <a:rPr lang="it-IT" sz="1600" b="1" dirty="0" err="1" smtClean="0"/>
              <a:t>facility</a:t>
            </a:r>
            <a:r>
              <a:rPr lang="it-IT" sz="1600" b="1" dirty="0" smtClean="0"/>
              <a:t> di irraggiamento</a:t>
            </a:r>
          </a:p>
          <a:p>
            <a:pPr marL="1200150" lvl="2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Possibile integrazione di </a:t>
            </a:r>
            <a:r>
              <a:rPr lang="it-IT" sz="1400" dirty="0" err="1" smtClean="0"/>
              <a:t>facility</a:t>
            </a:r>
            <a:r>
              <a:rPr lang="it-IT" sz="1400" dirty="0" smtClean="0"/>
              <a:t> di caratterizzazione “spaziale”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Richiesta del fascio di elettroni ottimizzato per la produzione di </a:t>
            </a:r>
            <a:r>
              <a:rPr lang="it-IT" sz="1600" b="1" dirty="0" smtClean="0"/>
              <a:t>fotoni</a:t>
            </a:r>
            <a:r>
              <a:rPr lang="it-IT" sz="1600" dirty="0" smtClean="0"/>
              <a:t> o </a:t>
            </a:r>
            <a:r>
              <a:rPr lang="it-IT" sz="1600" b="1" dirty="0" smtClean="0"/>
              <a:t>neutroni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Idea di base: utilizzare l’attuale sala controllo per estendere la zona sperimentale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0" y="3069304"/>
            <a:ext cx="5007529" cy="374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852909" y="3847776"/>
            <a:ext cx="1781883" cy="11277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61429" y="2997855"/>
            <a:ext cx="3882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Progettazione e ottimizzazione sono le fasi più complesse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Realizzazione dei nuovi magneti e </a:t>
            </a:r>
            <a:r>
              <a:rPr lang="it-IT" sz="1400" dirty="0" err="1" smtClean="0"/>
              <a:t>beam</a:t>
            </a:r>
            <a:r>
              <a:rPr lang="it-IT" sz="1400" dirty="0" smtClean="0"/>
              <a:t>-pipe</a:t>
            </a:r>
            <a:endParaRPr lang="it-IT" sz="1400" dirty="0"/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Installazione e </a:t>
            </a:r>
            <a:r>
              <a:rPr lang="it-IT" sz="1400" dirty="0" err="1" smtClean="0"/>
              <a:t>commissioning</a:t>
            </a:r>
            <a:r>
              <a:rPr lang="it-IT" sz="1400" dirty="0" smtClean="0"/>
              <a:t> delle nuove  linee non dovrebbe comportare un lungo stop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34280" y="762001"/>
            <a:ext cx="1428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C0504D"/>
                </a:solidFill>
              </a:rPr>
              <a:t>AIDA 2020 WP 15.4.1</a:t>
            </a:r>
            <a:endParaRPr lang="en-US" sz="11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402" y="4414396"/>
            <a:ext cx="4265744" cy="2397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64331"/>
            <a:ext cx="8530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Primo passo: nuova sala controllo (ex sala conteggio FINUDA, dismessa da anni)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Praticamente operativa, in attesa degli ultimi lavori all’impianto di condizionamento e ricircolo dell’aria</a:t>
            </a:r>
            <a:endParaRPr lang="it-IT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182" t="10711"/>
          <a:stretch/>
        </p:blipFill>
        <p:spPr>
          <a:xfrm>
            <a:off x="2502402" y="1369461"/>
            <a:ext cx="4273503" cy="2845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026" y="2269704"/>
            <a:ext cx="1032238" cy="468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1799" y="5129141"/>
            <a:ext cx="980193" cy="5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3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6271" y="0"/>
            <a:ext cx="8229600" cy="5970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Improved diagnostics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971" y="648181"/>
            <a:ext cx="8712801" cy="20515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300" b="1" smtClean="0">
                <a:solidFill>
                  <a:schemeClr val="accent2"/>
                </a:solidFill>
              </a:rPr>
              <a:t>Tracker</a:t>
            </a:r>
            <a:r>
              <a:rPr lang="it-IT" sz="2300" smtClean="0">
                <a:solidFill>
                  <a:schemeClr val="accent2"/>
                </a:solidFill>
              </a:rPr>
              <a:t> </a:t>
            </a:r>
            <a:r>
              <a:rPr lang="it-IT" sz="2300" b="1" smtClean="0">
                <a:solidFill>
                  <a:schemeClr val="accent2"/>
                </a:solidFill>
              </a:rPr>
              <a:t>ad alta risoluzione</a:t>
            </a:r>
            <a:r>
              <a:rPr lang="it-IT" sz="2300" b="1" smtClean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it-IT" sz="1800" smtClean="0"/>
              <a:t>Permetterebbe di sfruttare al meglio e di ottimizzare la </a:t>
            </a:r>
            <a:r>
              <a:rPr lang="it-IT" sz="1800" b="1" smtClean="0"/>
              <a:t>collimazione</a:t>
            </a:r>
            <a:r>
              <a:rPr lang="it-IT" sz="1800" smtClean="0"/>
              <a:t> e il </a:t>
            </a:r>
            <a:r>
              <a:rPr lang="it-IT" sz="1800" b="1" smtClean="0">
                <a:solidFill>
                  <a:srgbClr val="000000"/>
                </a:solidFill>
              </a:rPr>
              <a:t>focussing</a:t>
            </a:r>
            <a:r>
              <a:rPr lang="it-IT" sz="1800" smtClean="0"/>
              <a:t>: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it-IT" sz="1800" smtClean="0"/>
              <a:t>Progetto preliminare:</a:t>
            </a:r>
          </a:p>
          <a:p>
            <a:pPr lvl="1">
              <a:lnSpc>
                <a:spcPct val="120000"/>
              </a:lnSpc>
            </a:pPr>
            <a:r>
              <a:rPr lang="it-IT" sz="1600"/>
              <a:t>Scattering multiplo in aria: braccio non troppo lungo (≈30 cm</a:t>
            </a:r>
            <a:r>
              <a:rPr lang="it-IT" sz="1600" smtClean="0"/>
              <a:t>)</a:t>
            </a:r>
            <a:endParaRPr lang="it-IT" sz="1600" smtClean="0"/>
          </a:p>
          <a:p>
            <a:pPr lvl="1">
              <a:lnSpc>
                <a:spcPct val="120000"/>
              </a:lnSpc>
            </a:pPr>
            <a:r>
              <a:rPr lang="it-IT" sz="1600" smtClean="0"/>
              <a:t>MAPS detectors (EUDET-like)</a:t>
            </a:r>
          </a:p>
          <a:p>
            <a:pPr lvl="1">
              <a:lnSpc>
                <a:spcPct val="120000"/>
              </a:lnSpc>
            </a:pPr>
            <a:r>
              <a:rPr lang="it-IT" sz="1600" smtClean="0"/>
              <a:t>Few </a:t>
            </a:r>
            <a:r>
              <a:rPr lang="it-IT" sz="1600" smtClean="0">
                <a:latin typeface="Symbol" charset="2"/>
                <a:cs typeface="Symbol" charset="2"/>
              </a:rPr>
              <a:t>m</a:t>
            </a:r>
            <a:r>
              <a:rPr lang="it-IT" sz="1600" smtClean="0"/>
              <a:t>m point resolution</a:t>
            </a:r>
          </a:p>
          <a:p>
            <a:pPr lvl="1">
              <a:lnSpc>
                <a:spcPct val="120000"/>
              </a:lnSpc>
            </a:pPr>
            <a:r>
              <a:rPr lang="it-IT" sz="1600" smtClean="0"/>
              <a:t>2 cm</a:t>
            </a:r>
            <a:r>
              <a:rPr lang="it-IT" sz="1600" baseline="30000" smtClean="0"/>
              <a:t>2</a:t>
            </a:r>
            <a:r>
              <a:rPr lang="it-IT" sz="1600" smtClean="0"/>
              <a:t> sensitivite area</a:t>
            </a:r>
          </a:p>
          <a:p>
            <a:pPr lvl="1">
              <a:lnSpc>
                <a:spcPct val="120000"/>
              </a:lnSpc>
            </a:pPr>
            <a:r>
              <a:rPr lang="it-IT" sz="1600" smtClean="0"/>
              <a:t>Up to 10</a:t>
            </a:r>
            <a:r>
              <a:rPr lang="it-IT" sz="1600" baseline="30000" smtClean="0"/>
              <a:t>6</a:t>
            </a:r>
            <a:r>
              <a:rPr lang="it-IT" sz="1600" smtClean="0"/>
              <a:t> hits/cm</a:t>
            </a:r>
            <a:r>
              <a:rPr lang="it-IT" sz="1600" baseline="30000" smtClean="0"/>
              <a:t>2</a:t>
            </a:r>
            <a:r>
              <a:rPr lang="it-IT" sz="1600" smtClean="0"/>
              <a:t>/s</a:t>
            </a: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38842" y="1521617"/>
            <a:ext cx="5005158" cy="2422148"/>
            <a:chOff x="3574258" y="2172944"/>
            <a:chExt cx="5581163" cy="2700889"/>
          </a:xfrm>
        </p:grpSpPr>
        <p:sp>
          <p:nvSpPr>
            <p:cNvPr id="24" name="Freeform 23"/>
            <p:cNvSpPr/>
            <p:nvPr/>
          </p:nvSpPr>
          <p:spPr>
            <a:xfrm>
              <a:off x="3598740" y="2960658"/>
              <a:ext cx="5556681" cy="1728086"/>
            </a:xfrm>
            <a:custGeom>
              <a:avLst/>
              <a:gdLst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6" fmla="*/ 1489355 w 5692443"/>
                <a:gd name="connsiteY6" fmla="*/ 264956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489355 w 5692443"/>
                <a:gd name="connsiteY5" fmla="*/ 264956 h 1891232"/>
                <a:gd name="connsiteX0" fmla="*/ 1927938 w 5692443"/>
                <a:gd name="connsiteY0" fmla="*/ 0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0" fmla="*/ 1741978 w 5506483"/>
                <a:gd name="connsiteY0" fmla="*/ 0 h 1891232"/>
                <a:gd name="connsiteX1" fmla="*/ 0 w 5506483"/>
                <a:gd name="connsiteY1" fmla="*/ 1244655 h 1891232"/>
                <a:gd name="connsiteX2" fmla="*/ 4446574 w 5506483"/>
                <a:gd name="connsiteY2" fmla="*/ 1891232 h 1891232"/>
                <a:gd name="connsiteX3" fmla="*/ 5506483 w 5506483"/>
                <a:gd name="connsiteY3" fmla="*/ 338047 h 1891232"/>
                <a:gd name="connsiteX4" fmla="*/ 1741978 w 5506483"/>
                <a:gd name="connsiteY4" fmla="*/ 0 h 1891232"/>
                <a:gd name="connsiteX0" fmla="*/ 1741978 w 5506483"/>
                <a:gd name="connsiteY0" fmla="*/ 0 h 1742483"/>
                <a:gd name="connsiteX1" fmla="*/ 0 w 5506483"/>
                <a:gd name="connsiteY1" fmla="*/ 1244655 h 1742483"/>
                <a:gd name="connsiteX2" fmla="*/ 4115978 w 5506483"/>
                <a:gd name="connsiteY2" fmla="*/ 1742483 h 1742483"/>
                <a:gd name="connsiteX3" fmla="*/ 5506483 w 5506483"/>
                <a:gd name="connsiteY3" fmla="*/ 338047 h 1742483"/>
                <a:gd name="connsiteX4" fmla="*/ 1741978 w 5506483"/>
                <a:gd name="connsiteY4" fmla="*/ 0 h 1742483"/>
                <a:gd name="connsiteX0" fmla="*/ 1741978 w 7014826"/>
                <a:gd name="connsiteY0" fmla="*/ 0 h 1742483"/>
                <a:gd name="connsiteX1" fmla="*/ 0 w 7014826"/>
                <a:gd name="connsiteY1" fmla="*/ 1244655 h 1742483"/>
                <a:gd name="connsiteX2" fmla="*/ 4115978 w 7014826"/>
                <a:gd name="connsiteY2" fmla="*/ 1742483 h 1742483"/>
                <a:gd name="connsiteX3" fmla="*/ 7014826 w 7014826"/>
                <a:gd name="connsiteY3" fmla="*/ 465546 h 1742483"/>
                <a:gd name="connsiteX4" fmla="*/ 1741978 w 7014826"/>
                <a:gd name="connsiteY4" fmla="*/ 0 h 1742483"/>
                <a:gd name="connsiteX0" fmla="*/ 1741978 w 7014826"/>
                <a:gd name="connsiteY0" fmla="*/ 0 h 2093105"/>
                <a:gd name="connsiteX1" fmla="*/ 0 w 7014826"/>
                <a:gd name="connsiteY1" fmla="*/ 1244655 h 2093105"/>
                <a:gd name="connsiteX2" fmla="*/ 6998359 w 7014826"/>
                <a:gd name="connsiteY2" fmla="*/ 2093105 h 2093105"/>
                <a:gd name="connsiteX3" fmla="*/ 7014826 w 7014826"/>
                <a:gd name="connsiteY3" fmla="*/ 465546 h 2093105"/>
                <a:gd name="connsiteX4" fmla="*/ 1741978 w 7014826"/>
                <a:gd name="connsiteY4" fmla="*/ 0 h 2093105"/>
                <a:gd name="connsiteX0" fmla="*/ 1741978 w 7014826"/>
                <a:gd name="connsiteY0" fmla="*/ 0 h 2093105"/>
                <a:gd name="connsiteX1" fmla="*/ 0 w 7014826"/>
                <a:gd name="connsiteY1" fmla="*/ 1244655 h 2093105"/>
                <a:gd name="connsiteX2" fmla="*/ 6282782 w 7014826"/>
                <a:gd name="connsiteY2" fmla="*/ 2009628 h 2093105"/>
                <a:gd name="connsiteX3" fmla="*/ 6998359 w 7014826"/>
                <a:gd name="connsiteY3" fmla="*/ 2093105 h 2093105"/>
                <a:gd name="connsiteX4" fmla="*/ 7014826 w 7014826"/>
                <a:gd name="connsiteY4" fmla="*/ 465546 h 2093105"/>
                <a:gd name="connsiteX5" fmla="*/ 1741978 w 7014826"/>
                <a:gd name="connsiteY5" fmla="*/ 0 h 2093105"/>
                <a:gd name="connsiteX0" fmla="*/ 1741978 w 7014826"/>
                <a:gd name="connsiteY0" fmla="*/ 0 h 2093105"/>
                <a:gd name="connsiteX1" fmla="*/ 0 w 7014826"/>
                <a:gd name="connsiteY1" fmla="*/ 1244655 h 2093105"/>
                <a:gd name="connsiteX2" fmla="*/ 6282782 w 7014826"/>
                <a:gd name="connsiteY2" fmla="*/ 2009628 h 2093105"/>
                <a:gd name="connsiteX3" fmla="*/ 6998359 w 7014826"/>
                <a:gd name="connsiteY3" fmla="*/ 2093105 h 2093105"/>
                <a:gd name="connsiteX4" fmla="*/ 7014826 w 7014826"/>
                <a:gd name="connsiteY4" fmla="*/ 465546 h 2093105"/>
                <a:gd name="connsiteX5" fmla="*/ 6282782 w 7014826"/>
                <a:gd name="connsiteY5" fmla="*/ 394643 h 2093105"/>
                <a:gd name="connsiteX6" fmla="*/ 1741978 w 7014826"/>
                <a:gd name="connsiteY6" fmla="*/ 0 h 2093105"/>
                <a:gd name="connsiteX0" fmla="*/ 1741978 w 6998359"/>
                <a:gd name="connsiteY0" fmla="*/ 0 h 2093105"/>
                <a:gd name="connsiteX1" fmla="*/ 0 w 6998359"/>
                <a:gd name="connsiteY1" fmla="*/ 1244655 h 2093105"/>
                <a:gd name="connsiteX2" fmla="*/ 6282782 w 6998359"/>
                <a:gd name="connsiteY2" fmla="*/ 2009628 h 2093105"/>
                <a:gd name="connsiteX3" fmla="*/ 6998359 w 6998359"/>
                <a:gd name="connsiteY3" fmla="*/ 2093105 h 2093105"/>
                <a:gd name="connsiteX4" fmla="*/ 6282782 w 6998359"/>
                <a:gd name="connsiteY4" fmla="*/ 394643 h 2093105"/>
                <a:gd name="connsiteX5" fmla="*/ 1741978 w 6998359"/>
                <a:gd name="connsiteY5" fmla="*/ 0 h 2093105"/>
                <a:gd name="connsiteX0" fmla="*/ 1741978 w 6282782"/>
                <a:gd name="connsiteY0" fmla="*/ 0 h 2009628"/>
                <a:gd name="connsiteX1" fmla="*/ 0 w 6282782"/>
                <a:gd name="connsiteY1" fmla="*/ 1244655 h 2009628"/>
                <a:gd name="connsiteX2" fmla="*/ 6282782 w 6282782"/>
                <a:gd name="connsiteY2" fmla="*/ 2009628 h 2009628"/>
                <a:gd name="connsiteX3" fmla="*/ 6282782 w 6282782"/>
                <a:gd name="connsiteY3" fmla="*/ 394643 h 2009628"/>
                <a:gd name="connsiteX4" fmla="*/ 1741978 w 6282782"/>
                <a:gd name="connsiteY4" fmla="*/ 0 h 200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2782" h="2009628">
                  <a:moveTo>
                    <a:pt x="1741978" y="0"/>
                  </a:moveTo>
                  <a:lnTo>
                    <a:pt x="0" y="1244655"/>
                  </a:lnTo>
                  <a:lnTo>
                    <a:pt x="6282782" y="2009628"/>
                  </a:lnTo>
                  <a:lnTo>
                    <a:pt x="6282782" y="394643"/>
                  </a:lnTo>
                  <a:lnTo>
                    <a:pt x="1741978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928110" y="3021336"/>
              <a:ext cx="127921" cy="4431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12733" y="3569527"/>
              <a:ext cx="127921" cy="4431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98378" y="3865797"/>
              <a:ext cx="127921" cy="4431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574258" y="2607265"/>
              <a:ext cx="4870099" cy="1498367"/>
            </a:xfrm>
            <a:custGeom>
              <a:avLst/>
              <a:gdLst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544178 w 5692443"/>
                <a:gd name="connsiteY5" fmla="*/ 255819 h 1891232"/>
                <a:gd name="connsiteX6" fmla="*/ 1489355 w 5692443"/>
                <a:gd name="connsiteY6" fmla="*/ 264956 h 1891232"/>
                <a:gd name="connsiteX0" fmla="*/ 1489355 w 5692443"/>
                <a:gd name="connsiteY0" fmla="*/ 264956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5" fmla="*/ 1489355 w 5692443"/>
                <a:gd name="connsiteY5" fmla="*/ 264956 h 1891232"/>
                <a:gd name="connsiteX0" fmla="*/ 1927938 w 5692443"/>
                <a:gd name="connsiteY0" fmla="*/ 0 h 1891232"/>
                <a:gd name="connsiteX1" fmla="*/ 0 w 5692443"/>
                <a:gd name="connsiteY1" fmla="*/ 1425277 h 1891232"/>
                <a:gd name="connsiteX2" fmla="*/ 4632534 w 5692443"/>
                <a:gd name="connsiteY2" fmla="*/ 1891232 h 1891232"/>
                <a:gd name="connsiteX3" fmla="*/ 5692443 w 5692443"/>
                <a:gd name="connsiteY3" fmla="*/ 338047 h 1891232"/>
                <a:gd name="connsiteX4" fmla="*/ 1927938 w 5692443"/>
                <a:gd name="connsiteY4" fmla="*/ 0 h 1891232"/>
                <a:gd name="connsiteX0" fmla="*/ 1741978 w 5506483"/>
                <a:gd name="connsiteY0" fmla="*/ 0 h 1891232"/>
                <a:gd name="connsiteX1" fmla="*/ 0 w 5506483"/>
                <a:gd name="connsiteY1" fmla="*/ 1244655 h 1891232"/>
                <a:gd name="connsiteX2" fmla="*/ 4446574 w 5506483"/>
                <a:gd name="connsiteY2" fmla="*/ 1891232 h 1891232"/>
                <a:gd name="connsiteX3" fmla="*/ 5506483 w 5506483"/>
                <a:gd name="connsiteY3" fmla="*/ 338047 h 1891232"/>
                <a:gd name="connsiteX4" fmla="*/ 1741978 w 5506483"/>
                <a:gd name="connsiteY4" fmla="*/ 0 h 1891232"/>
                <a:gd name="connsiteX0" fmla="*/ 1741978 w 5506483"/>
                <a:gd name="connsiteY0" fmla="*/ 0 h 1742483"/>
                <a:gd name="connsiteX1" fmla="*/ 0 w 5506483"/>
                <a:gd name="connsiteY1" fmla="*/ 1244655 h 1742483"/>
                <a:gd name="connsiteX2" fmla="*/ 4115978 w 5506483"/>
                <a:gd name="connsiteY2" fmla="*/ 1742483 h 1742483"/>
                <a:gd name="connsiteX3" fmla="*/ 5506483 w 5506483"/>
                <a:gd name="connsiteY3" fmla="*/ 338047 h 1742483"/>
                <a:gd name="connsiteX4" fmla="*/ 1741978 w 5506483"/>
                <a:gd name="connsiteY4" fmla="*/ 0 h 174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6483" h="1742483">
                  <a:moveTo>
                    <a:pt x="1741978" y="0"/>
                  </a:moveTo>
                  <a:lnTo>
                    <a:pt x="0" y="1244655"/>
                  </a:lnTo>
                  <a:lnTo>
                    <a:pt x="4115978" y="1742483"/>
                  </a:lnTo>
                  <a:lnTo>
                    <a:pt x="5506483" y="338047"/>
                  </a:lnTo>
                  <a:lnTo>
                    <a:pt x="174197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4586848" y="3290877"/>
              <a:ext cx="3045942" cy="173584"/>
            </a:xfrm>
            <a:prstGeom prst="line">
              <a:avLst/>
            </a:prstGeom>
            <a:ln w="381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28196" y="3126422"/>
              <a:ext cx="2884404" cy="164455"/>
            </a:xfrm>
            <a:prstGeom prst="line">
              <a:avLst/>
            </a:prstGeom>
            <a:ln w="38100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ube 5"/>
            <p:cNvSpPr/>
            <p:nvPr/>
          </p:nvSpPr>
          <p:spPr>
            <a:xfrm>
              <a:off x="4766658" y="2172944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4928196" y="2425841"/>
              <a:ext cx="158263" cy="478012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5132143" y="2191216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5293681" y="2444113"/>
              <a:ext cx="158263" cy="478012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/>
            <p:cNvSpPr/>
            <p:nvPr/>
          </p:nvSpPr>
          <p:spPr>
            <a:xfrm>
              <a:off x="6956641" y="2296282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/>
            <p:cNvSpPr/>
            <p:nvPr/>
          </p:nvSpPr>
          <p:spPr>
            <a:xfrm>
              <a:off x="7118179" y="2549179"/>
              <a:ext cx="158263" cy="478012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7312989" y="2317842"/>
              <a:ext cx="411171" cy="1251685"/>
            </a:xfrm>
            <a:prstGeom prst="cube">
              <a:avLst>
                <a:gd name="adj" fmla="val 8244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/>
            <p:cNvSpPr/>
            <p:nvPr/>
          </p:nvSpPr>
          <p:spPr>
            <a:xfrm>
              <a:off x="7474527" y="2570739"/>
              <a:ext cx="158263" cy="478012"/>
            </a:xfrm>
            <a:prstGeom prst="cube">
              <a:avLst>
                <a:gd name="adj" fmla="val 82447"/>
              </a:avLst>
            </a:prstGeom>
            <a:solidFill>
              <a:srgbClr val="C4BD9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/>
            <p:cNvSpPr/>
            <p:nvPr/>
          </p:nvSpPr>
          <p:spPr>
            <a:xfrm>
              <a:off x="6082405" y="2359989"/>
              <a:ext cx="274117" cy="717470"/>
            </a:xfrm>
            <a:prstGeom prst="cube">
              <a:avLst>
                <a:gd name="adj" fmla="val 82447"/>
              </a:avLst>
            </a:prstGeom>
            <a:solidFill>
              <a:srgbClr val="9A7EB8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9102535">
              <a:off x="5946797" y="2178593"/>
              <a:ext cx="4539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60066"/>
                  </a:solidFill>
                </a:rPr>
                <a:t>DUT</a:t>
              </a:r>
              <a:endParaRPr lang="en-US" sz="1100" dirty="0">
                <a:solidFill>
                  <a:srgbClr val="660066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3968538" y="2607265"/>
              <a:ext cx="688389" cy="818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310216">
              <a:off x="5098899" y="4005167"/>
              <a:ext cx="12910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60066"/>
                  </a:solidFill>
                </a:rPr>
                <a:t>BTF </a:t>
              </a:r>
              <a:r>
                <a:rPr lang="en-US" sz="1100" dirty="0" smtClean="0">
                  <a:solidFill>
                    <a:srgbClr val="660066"/>
                  </a:solidFill>
                </a:rPr>
                <a:t>remote trolley</a:t>
              </a:r>
              <a:endParaRPr lang="en-US" sz="1100" dirty="0">
                <a:solidFill>
                  <a:srgbClr val="660066"/>
                </a:solidFill>
              </a:endParaRPr>
            </a:p>
          </p:txBody>
        </p:sp>
        <p:cxnSp>
          <p:nvCxnSpPr>
            <p:cNvPr id="21" name="Straight Connector 20"/>
            <p:cNvCxnSpPr>
              <a:stCxn id="24" idx="1"/>
            </p:cNvCxnSpPr>
            <p:nvPr/>
          </p:nvCxnSpPr>
          <p:spPr>
            <a:xfrm>
              <a:off x="3598740" y="4030941"/>
              <a:ext cx="0" cy="8428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0" y="3930902"/>
            <a:ext cx="5033950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it-IT" b="1" dirty="0" smtClean="0">
                <a:solidFill>
                  <a:schemeClr val="accent2"/>
                </a:solidFill>
              </a:rPr>
              <a:t>Dosimetria</a:t>
            </a:r>
            <a:endParaRPr lang="it-IT" dirty="0" smtClean="0"/>
          </a:p>
          <a:p>
            <a:pPr marL="285750" indent="-285750">
              <a:spcBef>
                <a:spcPts val="400"/>
              </a:spcBef>
              <a:buFont typeface="Wingdings" charset="2"/>
              <a:buChar char="§"/>
            </a:pPr>
            <a:r>
              <a:rPr lang="it-IT" sz="1400" dirty="0" smtClean="0"/>
              <a:t>Irraggiamenti richiedono alta uniformità spaziale (tipicamente &lt;10%) su una grande area (cm</a:t>
            </a:r>
            <a:r>
              <a:rPr lang="it-IT" sz="1400" baseline="30000" dirty="0" smtClean="0"/>
              <a:t>2</a:t>
            </a:r>
            <a:r>
              <a:rPr lang="it-IT" sz="1400" dirty="0" smtClean="0"/>
              <a:t>)</a:t>
            </a:r>
          </a:p>
          <a:p>
            <a:pPr marL="285750" indent="-285750">
              <a:spcBef>
                <a:spcPts val="400"/>
              </a:spcBef>
              <a:buFont typeface="Wingdings" charset="2"/>
              <a:buChar char="§"/>
            </a:pPr>
            <a:r>
              <a:rPr lang="it-IT" sz="1400" dirty="0" smtClean="0"/>
              <a:t>Energia da poche decine di </a:t>
            </a:r>
            <a:r>
              <a:rPr lang="it-IT" sz="1400" dirty="0" err="1" smtClean="0"/>
              <a:t>MeV</a:t>
            </a:r>
            <a:endParaRPr lang="it-IT" sz="1400" dirty="0" smtClean="0"/>
          </a:p>
          <a:p>
            <a:pPr marL="285750" indent="-285750">
              <a:spcBef>
                <a:spcPts val="400"/>
              </a:spcBef>
              <a:buFont typeface="Wingdings" charset="2"/>
              <a:buChar char="§"/>
            </a:pPr>
            <a:r>
              <a:rPr lang="it-IT" sz="1400" dirty="0" smtClean="0"/>
              <a:t>Intensità stabile, a partire da 10</a:t>
            </a:r>
            <a:r>
              <a:rPr lang="it-IT" sz="1400" baseline="30000" dirty="0" smtClean="0"/>
              <a:t>5</a:t>
            </a:r>
            <a:r>
              <a:rPr lang="it-IT" sz="1400" dirty="0" smtClean="0"/>
              <a:t> particelle/</a:t>
            </a:r>
            <a:r>
              <a:rPr lang="it-IT" sz="1400" dirty="0" err="1" smtClean="0"/>
              <a:t>s</a:t>
            </a:r>
            <a:endParaRPr lang="it-IT" sz="1400" dirty="0" smtClean="0"/>
          </a:p>
          <a:p>
            <a:pPr>
              <a:spcBef>
                <a:spcPts val="400"/>
              </a:spcBef>
            </a:pPr>
            <a:r>
              <a:rPr lang="it-IT" sz="1400" dirty="0" smtClean="0"/>
              <a:t>Faraday </a:t>
            </a:r>
            <a:r>
              <a:rPr lang="it-IT" sz="1400" dirty="0" err="1" smtClean="0"/>
              <a:t>cup</a:t>
            </a:r>
            <a:r>
              <a:rPr lang="it-IT" sz="1400" dirty="0" smtClean="0"/>
              <a:t>, camere a ionizzazione per </a:t>
            </a:r>
            <a:r>
              <a:rPr lang="it-IT" sz="1400" b="1" dirty="0" smtClean="0"/>
              <a:t>elettroni</a:t>
            </a:r>
          </a:p>
          <a:p>
            <a:pPr>
              <a:spcBef>
                <a:spcPts val="400"/>
              </a:spcBef>
            </a:pPr>
            <a:r>
              <a:rPr lang="it-IT" sz="1400" b="1" dirty="0" smtClean="0"/>
              <a:t>Diagnostica per neutroni</a:t>
            </a:r>
            <a:endParaRPr lang="it-IT" sz="1400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99" y="4186126"/>
            <a:ext cx="1981522" cy="16417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203875" y="5783757"/>
            <a:ext cx="2236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 MeV electrons, 3.5×10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/pulse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7434280" y="762001"/>
            <a:ext cx="1428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C0504D"/>
                </a:solidFill>
              </a:rPr>
              <a:t>AIDA 2020 WP 15.4.1</a:t>
            </a:r>
            <a:endParaRPr lang="en-US" sz="11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3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407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Nuova</a:t>
            </a:r>
            <a:r>
              <a:rPr lang="en-US" dirty="0" smtClean="0"/>
              <a:t> photon tagging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891544"/>
            <a:ext cx="2810389" cy="36072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627977" y="2898134"/>
            <a:ext cx="222055" cy="22205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914799" y="2722341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914799" y="2666826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1974939" y="2592808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2035079" y="2518790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2095219" y="243551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V="1">
            <a:off x="2155359" y="235224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2192368" y="2268978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2229377" y="2185707"/>
            <a:ext cx="55514" cy="5551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2266386" y="2102437"/>
            <a:ext cx="55514" cy="5551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2298769" y="2019166"/>
            <a:ext cx="55514" cy="55514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2321900" y="1931270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V="1">
            <a:off x="2345031" y="1843372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2363535" y="1755476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2368162" y="166757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V="1">
            <a:off x="2372788" y="1579683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V="1">
            <a:off x="2377414" y="1491786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V="1">
            <a:off x="2382040" y="1403889"/>
            <a:ext cx="55514" cy="55514"/>
          </a:xfrm>
          <a:prstGeom prst="line">
            <a:avLst/>
          </a:prstGeom>
          <a:noFill/>
          <a:ln w="28575">
            <a:solidFill>
              <a:srgbClr val="0B87D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1748257" y="1580545"/>
            <a:ext cx="1410984" cy="1408348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2739341" y="2146470"/>
            <a:ext cx="1018485" cy="24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ipole magnet</a:t>
            </a:r>
            <a:endParaRPr lang="en-US" sz="1200" dirty="0"/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 rot="2828792">
            <a:off x="774081" y="2410293"/>
            <a:ext cx="10438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silicon tagging </a:t>
            </a:r>
            <a:endParaRPr lang="en-US" sz="1050" dirty="0" smtClean="0"/>
          </a:p>
          <a:p>
            <a:r>
              <a:rPr lang="en-US" sz="1050" dirty="0" smtClean="0"/>
              <a:t>target</a:t>
            </a:r>
            <a:endParaRPr lang="en-US" sz="1050" dirty="0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 rot="17916167">
            <a:off x="1296232" y="1674844"/>
            <a:ext cx="11721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B87D6"/>
                </a:solidFill>
              </a:rPr>
              <a:t>silicon </a:t>
            </a:r>
            <a:r>
              <a:rPr lang="en-US" sz="1100" dirty="0" smtClean="0">
                <a:solidFill>
                  <a:srgbClr val="0B87D6"/>
                </a:solidFill>
              </a:rPr>
              <a:t>detectors</a:t>
            </a:r>
            <a:endParaRPr lang="en-US" sz="1100" dirty="0">
              <a:solidFill>
                <a:srgbClr val="0B87D6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 rot="2823121">
            <a:off x="1556850" y="3264614"/>
            <a:ext cx="84996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Be window</a:t>
            </a:r>
          </a:p>
        </p:txBody>
      </p:sp>
      <p:sp>
        <p:nvSpPr>
          <p:cNvPr id="33" name="TextBox 32"/>
          <p:cNvSpPr txBox="1"/>
          <p:nvPr/>
        </p:nvSpPr>
        <p:spPr>
          <a:xfrm rot="18895536">
            <a:off x="2902314" y="1051687"/>
            <a:ext cx="1037154" cy="381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B400"/>
                </a:solidFill>
              </a:rPr>
              <a:t>Bremsstrahlung </a:t>
            </a:r>
          </a:p>
          <a:p>
            <a:r>
              <a:rPr lang="en-US" sz="1100" dirty="0" smtClean="0">
                <a:solidFill>
                  <a:srgbClr val="FFB400"/>
                </a:solidFill>
              </a:rPr>
              <a:t>photon</a:t>
            </a:r>
            <a:endParaRPr lang="en-US" sz="1100" dirty="0">
              <a:solidFill>
                <a:srgbClr val="FFB4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23451" y="3002272"/>
            <a:ext cx="1624806" cy="1612611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1778040" y="1670088"/>
            <a:ext cx="539867" cy="1296121"/>
          </a:xfrm>
          <a:custGeom>
            <a:avLst/>
            <a:gdLst>
              <a:gd name="connsiteX0" fmla="*/ 0 w 802062"/>
              <a:gd name="connsiteY0" fmla="*/ 1587500 h 1587500"/>
              <a:gd name="connsiteX1" fmla="*/ 533400 w 802062"/>
              <a:gd name="connsiteY1" fmla="*/ 1028700 h 1587500"/>
              <a:gd name="connsiteX2" fmla="*/ 787400 w 802062"/>
              <a:gd name="connsiteY2" fmla="*/ 419100 h 1587500"/>
              <a:gd name="connsiteX3" fmla="*/ 749300 w 802062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24948"/>
              <a:gd name="connsiteY0" fmla="*/ 1587500 h 1587500"/>
              <a:gd name="connsiteX1" fmla="*/ 222250 w 824948"/>
              <a:gd name="connsiteY1" fmla="*/ 1371600 h 1587500"/>
              <a:gd name="connsiteX2" fmla="*/ 787400 w 824948"/>
              <a:gd name="connsiteY2" fmla="*/ 419100 h 1587500"/>
              <a:gd name="connsiteX3" fmla="*/ 749300 w 824948"/>
              <a:gd name="connsiteY3" fmla="*/ 0 h 1587500"/>
              <a:gd name="connsiteX0" fmla="*/ 0 w 802062"/>
              <a:gd name="connsiteY0" fmla="*/ 1587500 h 1587500"/>
              <a:gd name="connsiteX1" fmla="*/ 222250 w 802062"/>
              <a:gd name="connsiteY1" fmla="*/ 1371600 h 1587500"/>
              <a:gd name="connsiteX2" fmla="*/ 533400 w 802062"/>
              <a:gd name="connsiteY2" fmla="*/ 977900 h 1587500"/>
              <a:gd name="connsiteX3" fmla="*/ 787400 w 802062"/>
              <a:gd name="connsiteY3" fmla="*/ 419100 h 1587500"/>
              <a:gd name="connsiteX4" fmla="*/ 749300 w 802062"/>
              <a:gd name="connsiteY4" fmla="*/ 0 h 1587500"/>
              <a:gd name="connsiteX0" fmla="*/ 0 w 762058"/>
              <a:gd name="connsiteY0" fmla="*/ 1587500 h 1587500"/>
              <a:gd name="connsiteX1" fmla="*/ 222250 w 762058"/>
              <a:gd name="connsiteY1" fmla="*/ 1371600 h 1587500"/>
              <a:gd name="connsiteX2" fmla="*/ 533400 w 762058"/>
              <a:gd name="connsiteY2" fmla="*/ 977900 h 1587500"/>
              <a:gd name="connsiteX3" fmla="*/ 698500 w 762058"/>
              <a:gd name="connsiteY3" fmla="*/ 603250 h 1587500"/>
              <a:gd name="connsiteX4" fmla="*/ 749300 w 762058"/>
              <a:gd name="connsiteY4" fmla="*/ 0 h 158750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742950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368300 h 1352550"/>
              <a:gd name="connsiteX4" fmla="*/ 717550 w 735948"/>
              <a:gd name="connsiteY4" fmla="*/ 0 h 1352550"/>
              <a:gd name="connsiteX0" fmla="*/ 0 w 735948"/>
              <a:gd name="connsiteY0" fmla="*/ 1352550 h 1352550"/>
              <a:gd name="connsiteX1" fmla="*/ 222250 w 735948"/>
              <a:gd name="connsiteY1" fmla="*/ 1136650 h 1352550"/>
              <a:gd name="connsiteX2" fmla="*/ 533400 w 735948"/>
              <a:gd name="connsiteY2" fmla="*/ 671107 h 1352550"/>
              <a:gd name="connsiteX3" fmla="*/ 698500 w 735948"/>
              <a:gd name="connsiteY3" fmla="*/ 246166 h 1352550"/>
              <a:gd name="connsiteX4" fmla="*/ 717550 w 735948"/>
              <a:gd name="connsiteY4" fmla="*/ 0 h 1352550"/>
              <a:gd name="connsiteX0" fmla="*/ 0 w 740750"/>
              <a:gd name="connsiteY0" fmla="*/ 1431577 h 1431577"/>
              <a:gd name="connsiteX1" fmla="*/ 222250 w 740750"/>
              <a:gd name="connsiteY1" fmla="*/ 1215677 h 1431577"/>
              <a:gd name="connsiteX2" fmla="*/ 533400 w 740750"/>
              <a:gd name="connsiteY2" fmla="*/ 750134 h 1431577"/>
              <a:gd name="connsiteX3" fmla="*/ 698500 w 740750"/>
              <a:gd name="connsiteY3" fmla="*/ 325193 h 1431577"/>
              <a:gd name="connsiteX4" fmla="*/ 723785 w 740750"/>
              <a:gd name="connsiteY4" fmla="*/ 0 h 1431577"/>
              <a:gd name="connsiteX0" fmla="*/ 0 w 724161"/>
              <a:gd name="connsiteY0" fmla="*/ 1431577 h 1431577"/>
              <a:gd name="connsiteX1" fmla="*/ 222250 w 724161"/>
              <a:gd name="connsiteY1" fmla="*/ 1215677 h 1431577"/>
              <a:gd name="connsiteX2" fmla="*/ 533400 w 724161"/>
              <a:gd name="connsiteY2" fmla="*/ 750134 h 1431577"/>
              <a:gd name="connsiteX3" fmla="*/ 698500 w 724161"/>
              <a:gd name="connsiteY3" fmla="*/ 325193 h 1431577"/>
              <a:gd name="connsiteX4" fmla="*/ 723785 w 724161"/>
              <a:gd name="connsiteY4" fmla="*/ 0 h 1431577"/>
              <a:gd name="connsiteX0" fmla="*/ 0 w 723785"/>
              <a:gd name="connsiteY0" fmla="*/ 1431577 h 1431577"/>
              <a:gd name="connsiteX1" fmla="*/ 222250 w 723785"/>
              <a:gd name="connsiteY1" fmla="*/ 1215677 h 1431577"/>
              <a:gd name="connsiteX2" fmla="*/ 533400 w 723785"/>
              <a:gd name="connsiteY2" fmla="*/ 750134 h 1431577"/>
              <a:gd name="connsiteX3" fmla="*/ 723785 w 723785"/>
              <a:gd name="connsiteY3" fmla="*/ 0 h 1431577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33400 w 711315"/>
              <a:gd name="connsiteY2" fmla="*/ 620816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22250 w 711315"/>
              <a:gd name="connsiteY1" fmla="*/ 1086359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711315"/>
              <a:gd name="connsiteY0" fmla="*/ 1302259 h 1302259"/>
              <a:gd name="connsiteX1" fmla="*/ 240955 w 711315"/>
              <a:gd name="connsiteY1" fmla="*/ 1043253 h 1302259"/>
              <a:gd name="connsiteX2" fmla="*/ 520930 w 711315"/>
              <a:gd name="connsiteY2" fmla="*/ 628001 h 1302259"/>
              <a:gd name="connsiteX3" fmla="*/ 711315 w 711315"/>
              <a:gd name="connsiteY3" fmla="*/ 0 h 1302259"/>
              <a:gd name="connsiteX0" fmla="*/ 0 w 655199"/>
              <a:gd name="connsiteY0" fmla="*/ 1611184 h 1611184"/>
              <a:gd name="connsiteX1" fmla="*/ 240955 w 655199"/>
              <a:gd name="connsiteY1" fmla="*/ 1352178 h 1611184"/>
              <a:gd name="connsiteX2" fmla="*/ 520930 w 655199"/>
              <a:gd name="connsiteY2" fmla="*/ 936926 h 1611184"/>
              <a:gd name="connsiteX3" fmla="*/ 655199 w 655199"/>
              <a:gd name="connsiteY3" fmla="*/ 0 h 1611184"/>
              <a:gd name="connsiteX0" fmla="*/ 0 w 718864"/>
              <a:gd name="connsiteY0" fmla="*/ 1611184 h 1611184"/>
              <a:gd name="connsiteX1" fmla="*/ 240955 w 718864"/>
              <a:gd name="connsiteY1" fmla="*/ 1352178 h 1611184"/>
              <a:gd name="connsiteX2" fmla="*/ 520930 w 718864"/>
              <a:gd name="connsiteY2" fmla="*/ 936926 h 1611184"/>
              <a:gd name="connsiteX3" fmla="*/ 655199 w 718864"/>
              <a:gd name="connsiteY3" fmla="*/ 0 h 1611184"/>
              <a:gd name="connsiteX0" fmla="*/ 0 w 664756"/>
              <a:gd name="connsiteY0" fmla="*/ 1711764 h 1711764"/>
              <a:gd name="connsiteX1" fmla="*/ 240955 w 664756"/>
              <a:gd name="connsiteY1" fmla="*/ 1452758 h 1711764"/>
              <a:gd name="connsiteX2" fmla="*/ 520930 w 664756"/>
              <a:gd name="connsiteY2" fmla="*/ 1037506 h 1711764"/>
              <a:gd name="connsiteX3" fmla="*/ 586613 w 664756"/>
              <a:gd name="connsiteY3" fmla="*/ 0 h 171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756" h="1711764">
                <a:moveTo>
                  <a:pt x="0" y="1711764"/>
                </a:moveTo>
                <a:cubicBezTo>
                  <a:pt x="201083" y="1529730"/>
                  <a:pt x="241423" y="1450185"/>
                  <a:pt x="240955" y="1452758"/>
                </a:cubicBezTo>
                <a:cubicBezTo>
                  <a:pt x="240487" y="1455331"/>
                  <a:pt x="437341" y="1240119"/>
                  <a:pt x="520930" y="1037506"/>
                </a:cubicBezTo>
                <a:cubicBezTo>
                  <a:pt x="604519" y="834893"/>
                  <a:pt x="758942" y="220937"/>
                  <a:pt x="586613" y="0"/>
                </a:cubicBezTo>
              </a:path>
            </a:pathLst>
          </a:custGeom>
          <a:ln w="19050" cmpd="sng">
            <a:solidFill>
              <a:srgbClr val="660066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 rot="18922998">
            <a:off x="437857" y="3336097"/>
            <a:ext cx="1148219" cy="231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Incoming electron</a:t>
            </a:r>
            <a:endParaRPr lang="en-US" sz="1100" dirty="0">
              <a:solidFill>
                <a:srgbClr val="660066"/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06"/>
          <a:stretch/>
        </p:blipFill>
        <p:spPr bwMode="auto">
          <a:xfrm>
            <a:off x="4144512" y="899012"/>
            <a:ext cx="3256431" cy="221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57826" y="3344618"/>
            <a:ext cx="44518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Sistema utilizzato con successo per la calibrazione del </a:t>
            </a:r>
            <a:r>
              <a:rPr lang="it-IT" sz="1600" dirty="0" err="1" smtClean="0"/>
              <a:t>payload</a:t>
            </a:r>
            <a:r>
              <a:rPr lang="it-IT" sz="1600" dirty="0" smtClean="0"/>
              <a:t> di AGILE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Alcune limitazioni nella performance (risoluzione e </a:t>
            </a:r>
            <a:r>
              <a:rPr lang="it-IT" sz="1600" dirty="0" err="1" smtClean="0"/>
              <a:t>range</a:t>
            </a:r>
            <a:r>
              <a:rPr lang="it-IT" sz="1600" dirty="0" smtClean="0"/>
              <a:t> di energia) e nella facilità d’uso (rate)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Riprogettazione del sistema:</a:t>
            </a:r>
          </a:p>
          <a:p>
            <a:pPr marL="7429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it-IT" sz="1400" dirty="0" smtClean="0"/>
              <a:t>Rivelatori di </a:t>
            </a:r>
            <a:r>
              <a:rPr lang="it-IT" sz="1400" dirty="0" err="1" smtClean="0"/>
              <a:t>tagging</a:t>
            </a:r>
            <a:r>
              <a:rPr lang="it-IT" sz="1400" dirty="0" smtClean="0"/>
              <a:t> in vuoto e nel piano focale</a:t>
            </a:r>
            <a:endParaRPr lang="it-IT" sz="1400" dirty="0"/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4762114"/>
            <a:ext cx="281636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434280" y="762001"/>
            <a:ext cx="1428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C0504D"/>
                </a:solidFill>
              </a:rPr>
              <a:t>AIDA 2020 WP 15.4.2</a:t>
            </a:r>
            <a:endParaRPr lang="en-US" sz="11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3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Upgrade in </a:t>
            </a:r>
            <a:r>
              <a:rPr lang="en-US" dirty="0" err="1" smtClean="0"/>
              <a:t>energia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-1" y="568984"/>
            <a:ext cx="8985740" cy="904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Tx/>
              <a:buNone/>
              <a:defRPr/>
            </a:pP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Utilizzando 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i 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circa 15 m di </a:t>
            </a:r>
            <a:r>
              <a:rPr lang="it-IT" sz="1600" dirty="0" err="1" smtClean="0">
                <a:solidFill>
                  <a:srgbClr val="000000"/>
                </a:solidFill>
                <a:cs typeface="Calisto MT"/>
              </a:rPr>
              <a:t>drift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 alla fine del </a:t>
            </a:r>
            <a:r>
              <a:rPr lang="it-IT" sz="1600" dirty="0" err="1" smtClean="0">
                <a:solidFill>
                  <a:srgbClr val="000000"/>
                </a:solidFill>
                <a:cs typeface="Calisto MT"/>
              </a:rPr>
              <a:t>linac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 sarebbe possibile aggiungere </a:t>
            </a:r>
            <a:r>
              <a:rPr lang="it-IT" sz="1600" dirty="0" smtClean="0">
                <a:solidFill>
                  <a:schemeClr val="accent2"/>
                </a:solidFill>
                <a:cs typeface="Calisto MT"/>
              </a:rPr>
              <a:t>4 sezion</a:t>
            </a:r>
            <a:r>
              <a:rPr lang="it-IT" sz="1600" dirty="0" smtClean="0">
                <a:solidFill>
                  <a:schemeClr val="accent2"/>
                </a:solidFill>
                <a:cs typeface="Calisto MT"/>
              </a:rPr>
              <a:t>i acceleranti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, servite da </a:t>
            </a:r>
            <a:r>
              <a:rPr lang="it-IT" sz="1600" b="1" dirty="0" smtClean="0">
                <a:solidFill>
                  <a:schemeClr val="accent2"/>
                </a:solidFill>
                <a:cs typeface="Calisto MT"/>
              </a:rPr>
              <a:t>una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 o </a:t>
            </a:r>
            <a:r>
              <a:rPr lang="it-IT" sz="1600" b="1" dirty="0" smtClean="0">
                <a:solidFill>
                  <a:srgbClr val="660066"/>
                </a:solidFill>
                <a:cs typeface="Calisto MT"/>
              </a:rPr>
              <a:t>due</a:t>
            </a:r>
            <a:r>
              <a:rPr lang="it-IT" sz="1600" b="1" dirty="0" smtClean="0">
                <a:solidFill>
                  <a:srgbClr val="660066"/>
                </a:solidFill>
                <a:cs typeface="Calisto MT"/>
              </a:rPr>
              <a:t> stazioni 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di potenza RF. Eventualmente </a:t>
            </a:r>
            <a:r>
              <a:rPr lang="it-IT" sz="1600" b="1" dirty="0" smtClean="0">
                <a:solidFill>
                  <a:schemeClr val="accent1"/>
                </a:solidFill>
                <a:cs typeface="Calisto MT"/>
              </a:rPr>
              <a:t>raddoppiare</a:t>
            </a:r>
            <a:r>
              <a:rPr lang="it-IT" sz="1600" dirty="0" smtClean="0">
                <a:solidFill>
                  <a:srgbClr val="000000"/>
                </a:solidFill>
                <a:cs typeface="Calisto MT"/>
              </a:rPr>
              <a:t> le stazioni RF anche nelle altre 8 sezioni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sz="1400" dirty="0" smtClean="0">
                <a:solidFill>
                  <a:schemeClr val="tx1"/>
                </a:solidFill>
                <a:cs typeface="Calisto MT"/>
              </a:rPr>
              <a:t>(</a:t>
            </a:r>
            <a:r>
              <a:rPr lang="en-US" sz="1400" dirty="0">
                <a:solidFill>
                  <a:schemeClr val="tx1"/>
                </a:solidFill>
              </a:rPr>
              <a:t>Schema simile a </a:t>
            </a:r>
            <a:r>
              <a:rPr lang="en-US" sz="1400" dirty="0" err="1">
                <a:solidFill>
                  <a:schemeClr val="tx1"/>
                </a:solidFill>
              </a:rPr>
              <a:t>quanto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proposto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in: R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  <a:r>
              <a:rPr lang="en-US" sz="1400" dirty="0" err="1">
                <a:solidFill>
                  <a:schemeClr val="tx1"/>
                </a:solidFill>
              </a:rPr>
              <a:t>Boni</a:t>
            </a:r>
            <a:r>
              <a:rPr lang="en-US" sz="1400" dirty="0">
                <a:solidFill>
                  <a:schemeClr val="tx1"/>
                </a:solidFill>
              </a:rPr>
              <a:t>, arXiv:0402081 [physics</a:t>
            </a:r>
            <a:r>
              <a:rPr lang="en-US" sz="1400" dirty="0" smtClean="0">
                <a:solidFill>
                  <a:schemeClr val="tx1"/>
                </a:solidFill>
              </a:rPr>
              <a:t>]</a:t>
            </a:r>
            <a:r>
              <a:rPr lang="it-IT" sz="1400" dirty="0">
                <a:solidFill>
                  <a:schemeClr val="tx1"/>
                </a:solidFill>
                <a:cs typeface="Calisto MT"/>
              </a:rPr>
              <a:t>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1608" y="3572778"/>
            <a:ext cx="1634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Fine </a:t>
            </a:r>
            <a:r>
              <a:rPr lang="en-US" sz="1200" dirty="0" err="1" smtClean="0"/>
              <a:t>sezioni</a:t>
            </a:r>
            <a:r>
              <a:rPr lang="en-US" sz="1200" dirty="0" smtClean="0"/>
              <a:t> </a:t>
            </a:r>
            <a:r>
              <a:rPr lang="en-US" sz="1200" dirty="0" err="1" smtClean="0"/>
              <a:t>acceleranti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31" y="1337732"/>
            <a:ext cx="3525408" cy="1927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5" y="2079160"/>
            <a:ext cx="5161550" cy="205651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7260788" y="2955959"/>
            <a:ext cx="394250" cy="7016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16018" y="1691832"/>
            <a:ext cx="394250" cy="307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0268" y="1553332"/>
            <a:ext cx="208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Derivazione</a:t>
            </a:r>
            <a:r>
              <a:rPr lang="en-US" sz="1200" dirty="0" smtClean="0"/>
              <a:t> BTF/</a:t>
            </a:r>
            <a:r>
              <a:rPr lang="en-US" sz="1200" dirty="0" err="1" smtClean="0"/>
              <a:t>spettrometro</a:t>
            </a:r>
            <a:endParaRPr lang="en-US" sz="1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47"/>
          <a:stretch/>
        </p:blipFill>
        <p:spPr>
          <a:xfrm>
            <a:off x="108368" y="4442398"/>
            <a:ext cx="4154730" cy="1390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90" y="4442398"/>
            <a:ext cx="4550649" cy="150088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56215" y="4442400"/>
            <a:ext cx="797812" cy="139018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708185" y="4442399"/>
            <a:ext cx="1277553" cy="1500882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56215" y="5875048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+200 MeV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51880" y="5954910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+310 MeV</a:t>
            </a:r>
            <a:endParaRPr lang="en-US" sz="11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7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75" y="758554"/>
            <a:ext cx="3454667" cy="2644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8325"/>
          <a:stretch/>
        </p:blipFill>
        <p:spPr>
          <a:xfrm>
            <a:off x="782661" y="758554"/>
            <a:ext cx="623769" cy="1365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8772" y="763879"/>
            <a:ext cx="1838965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it-IT" sz="1100" b="1" dirty="0" smtClean="0"/>
              <a:t>1100 </a:t>
            </a:r>
            <a:r>
              <a:rPr lang="it-IT" sz="1100" b="1" dirty="0"/>
              <a:t>K</a:t>
            </a:r>
            <a:r>
              <a:rPr lang="it-IT" sz="1100" b="1" dirty="0" smtClean="0"/>
              <a:t>€ × </a:t>
            </a:r>
            <a:r>
              <a:rPr lang="it-IT" sz="1100" b="1" dirty="0" err="1" smtClean="0"/>
              <a:t>N</a:t>
            </a:r>
            <a:r>
              <a:rPr lang="it-IT" sz="1100" b="1" dirty="0" smtClean="0"/>
              <a:t> stazioni</a:t>
            </a:r>
            <a:endParaRPr lang="it-IT" sz="1100" b="1" dirty="0" smtClean="0"/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1 Modulatore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1 Klystron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1 SLED</a:t>
            </a:r>
          </a:p>
          <a:p>
            <a:pPr>
              <a:spcBef>
                <a:spcPts val="300"/>
              </a:spcBef>
            </a:pPr>
            <a:endParaRPr lang="it-IT" sz="1100" dirty="0" smtClean="0"/>
          </a:p>
          <a:p>
            <a:pPr>
              <a:spcBef>
                <a:spcPts val="300"/>
              </a:spcBef>
            </a:pPr>
            <a:r>
              <a:rPr lang="it-IT" sz="1100" b="1" dirty="0" smtClean="0"/>
              <a:t>900  K€</a:t>
            </a:r>
            <a:endParaRPr lang="it-IT" sz="1100" b="1" dirty="0" smtClean="0"/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Sezioni acceleranti (4)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Quadrupoli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Guide d’onda</a:t>
            </a:r>
          </a:p>
          <a:p>
            <a:pPr>
              <a:spcBef>
                <a:spcPts val="300"/>
              </a:spcBef>
            </a:pPr>
            <a:r>
              <a:rPr lang="it-IT" sz="1100" b="1" dirty="0" smtClean="0"/>
              <a:t>600  </a:t>
            </a:r>
            <a:r>
              <a:rPr lang="it-IT" sz="1100" b="1" dirty="0"/>
              <a:t>K€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Alimentatori di carica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Elettronica, controlli</a:t>
            </a:r>
          </a:p>
          <a:p>
            <a:pPr marL="285750" indent="-285750">
              <a:spcBef>
                <a:spcPts val="300"/>
              </a:spcBef>
              <a:buFont typeface="Wingdings" charset="2"/>
              <a:buChar char="§"/>
            </a:pPr>
            <a:r>
              <a:rPr lang="it-IT" sz="1100" dirty="0" smtClean="0"/>
              <a:t>Raffreddamento, servizi</a:t>
            </a:r>
            <a:endParaRPr lang="it-IT" sz="11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Upgrade in </a:t>
            </a:r>
            <a:r>
              <a:rPr lang="en-US" dirty="0" err="1" smtClean="0"/>
              <a:t>energia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2158" y="3846286"/>
            <a:ext cx="8284642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charset="2"/>
              <a:buChar char="§"/>
            </a:pPr>
            <a:r>
              <a:rPr lang="it-IT" dirty="0" smtClean="0"/>
              <a:t>Progetto ambizioso non solo dal punto di vista dei costi, ma anche delle risorse umane coinvolte e dal punto di vista organizzativo</a:t>
            </a:r>
          </a:p>
          <a:p>
            <a:pPr marL="285750" indent="-285750">
              <a:spcAft>
                <a:spcPts val="400"/>
              </a:spcAft>
              <a:buFont typeface="Wingdings" charset="2"/>
              <a:buChar char="§"/>
            </a:pPr>
            <a:r>
              <a:rPr lang="it-IT" dirty="0" smtClean="0"/>
              <a:t>Impatto non trascurabile anche sul resto dell’infrastruttura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278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71"/>
            <a:ext cx="8229600" cy="453571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Post-card: la BTF in </a:t>
            </a:r>
            <a:r>
              <a:rPr lang="en-US" sz="3200" dirty="0" err="1" smtClean="0"/>
              <a:t>una</a:t>
            </a:r>
            <a:r>
              <a:rPr lang="en-US" sz="3200" dirty="0" smtClean="0"/>
              <a:t> slide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3004"/>
            <a:ext cx="9144000" cy="2315639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it-IT" sz="1600" dirty="0" smtClean="0"/>
              <a:t>La BTF è una </a:t>
            </a:r>
            <a:r>
              <a:rPr lang="it-IT" sz="1600" b="1" dirty="0" err="1" smtClean="0"/>
              <a:t>facility</a:t>
            </a:r>
            <a:r>
              <a:rPr lang="it-IT" sz="1600" dirty="0" smtClean="0"/>
              <a:t> all’interno del complesso DAFNE, che permette di: </a:t>
            </a:r>
          </a:p>
          <a:p>
            <a:pPr marL="345600" lvl="1" indent="-212400">
              <a:buFont typeface="Wingdings" charset="2"/>
              <a:buChar char="§"/>
            </a:pPr>
            <a:r>
              <a:rPr lang="it-IT" sz="1400" b="1" dirty="0"/>
              <a:t>E</a:t>
            </a:r>
            <a:r>
              <a:rPr lang="it-IT" sz="1400" b="1" dirty="0" smtClean="0"/>
              <a:t>strarre</a:t>
            </a:r>
            <a:r>
              <a:rPr lang="it-IT" sz="1400" b="1" dirty="0" smtClean="0"/>
              <a:t>, attenuare, selezionare in energia, focheggiare e collimare il fascio di </a:t>
            </a:r>
            <a:r>
              <a:rPr lang="it-IT" sz="1400" b="1" i="1" dirty="0" smtClean="0"/>
              <a:t>e</a:t>
            </a:r>
            <a:r>
              <a:rPr lang="it-IT" sz="1400" b="1" baseline="30000" dirty="0" smtClean="0">
                <a:latin typeface="Symbol" charset="2"/>
                <a:cs typeface="Symbol" charset="2"/>
              </a:rPr>
              <a:t>-</a:t>
            </a:r>
            <a:r>
              <a:rPr lang="it-IT" sz="1400" b="1" dirty="0" smtClean="0"/>
              <a:t> o </a:t>
            </a:r>
            <a:r>
              <a:rPr lang="it-IT" sz="1400" b="1" i="1" dirty="0" smtClean="0"/>
              <a:t>e</a:t>
            </a:r>
            <a:r>
              <a:rPr lang="it-IT" sz="1400" b="1" baseline="30000" dirty="0" smtClean="0">
                <a:latin typeface="Symbol" charset="2"/>
                <a:cs typeface="Symbol" charset="2"/>
              </a:rPr>
              <a:t>+</a:t>
            </a:r>
            <a:r>
              <a:rPr lang="it-IT" sz="1400" b="1" dirty="0" smtClean="0"/>
              <a:t> </a:t>
            </a:r>
            <a:r>
              <a:rPr lang="it-IT" sz="1400" b="1" dirty="0" smtClean="0"/>
              <a:t>accelerato dal </a:t>
            </a:r>
            <a:r>
              <a:rPr lang="it-IT" sz="1400" b="1" dirty="0" err="1" smtClean="0"/>
              <a:t>linac</a:t>
            </a:r>
            <a:endParaRPr lang="it-IT" sz="1400" dirty="0" smtClean="0"/>
          </a:p>
          <a:p>
            <a:pPr marL="345600" lvl="1" indent="-212400">
              <a:buFont typeface="Wingdings" charset="2"/>
              <a:buChar char="§"/>
            </a:pPr>
            <a:r>
              <a:rPr lang="it-IT" sz="1400" b="1" dirty="0" smtClean="0"/>
              <a:t>Misurare</a:t>
            </a:r>
            <a:r>
              <a:rPr lang="it-IT" sz="1400" dirty="0" smtClean="0"/>
              <a:t> in real-time e </a:t>
            </a:r>
            <a:r>
              <a:rPr lang="it-IT" sz="1400" b="1" dirty="0" smtClean="0"/>
              <a:t>adattare</a:t>
            </a:r>
            <a:r>
              <a:rPr lang="it-IT" sz="1400" dirty="0" smtClean="0"/>
              <a:t> alle esigenze dei gruppi sperimentali i principali parametri del fascio (tipo di particella, energia, dimensioni dello spot, intensità)</a:t>
            </a:r>
          </a:p>
          <a:p>
            <a:pPr marL="345600" lvl="1" indent="-212400">
              <a:buFont typeface="Wingdings" charset="2"/>
              <a:buChar char="§"/>
            </a:pPr>
            <a:r>
              <a:rPr lang="it-IT" sz="1400" dirty="0" smtClean="0"/>
              <a:t>Fornire una serie di </a:t>
            </a:r>
            <a:r>
              <a:rPr lang="it-IT" sz="1400" b="1" dirty="0" smtClean="0"/>
              <a:t>servizi</a:t>
            </a:r>
            <a:r>
              <a:rPr lang="it-IT" sz="1400" dirty="0" smtClean="0"/>
              <a:t>: </a:t>
            </a:r>
            <a:r>
              <a:rPr lang="it-IT" sz="1400" dirty="0" smtClean="0"/>
              <a:t>alimentazione, networking, </a:t>
            </a:r>
            <a:r>
              <a:rPr lang="it-IT" sz="1400" dirty="0" smtClean="0"/>
              <a:t>gas, acquisizione</a:t>
            </a:r>
            <a:r>
              <a:rPr lang="it-IT" sz="1400" dirty="0" smtClean="0"/>
              <a:t>, vuoto e </a:t>
            </a:r>
            <a:r>
              <a:rPr lang="it-IT" sz="1400" dirty="0" smtClean="0"/>
              <a:t>criogenia, </a:t>
            </a:r>
            <a:r>
              <a:rPr lang="it-IT" sz="1400" dirty="0" smtClean="0"/>
              <a:t>allineamento, campi magnetici</a:t>
            </a:r>
          </a:p>
          <a:p>
            <a:pPr>
              <a:buFont typeface="Wingdings" charset="2"/>
              <a:buChar char="§"/>
            </a:pPr>
            <a:r>
              <a:rPr lang="it-IT" sz="1400" dirty="0" smtClean="0"/>
              <a:t>Inoltre può operare in “</a:t>
            </a:r>
            <a:r>
              <a:rPr lang="it-IT" sz="1400" dirty="0" err="1" smtClean="0"/>
              <a:t>parassitaggio</a:t>
            </a:r>
            <a:r>
              <a:rPr lang="it-IT" sz="1400" dirty="0" smtClean="0"/>
              <a:t>” al collider, utilizzando tutti i </a:t>
            </a:r>
            <a:r>
              <a:rPr lang="it-IT" sz="1400" dirty="0" err="1" smtClean="0"/>
              <a:t>bunch</a:t>
            </a:r>
            <a:r>
              <a:rPr lang="it-IT" sz="1400" dirty="0" smtClean="0"/>
              <a:t> non iniettati nel </a:t>
            </a:r>
            <a:r>
              <a:rPr lang="it-IT" sz="1400" dirty="0" err="1" smtClean="0"/>
              <a:t>damping</a:t>
            </a:r>
            <a:r>
              <a:rPr lang="it-IT" sz="1400" dirty="0" smtClean="0"/>
              <a:t> </a:t>
            </a:r>
            <a:r>
              <a:rPr lang="it-IT" sz="1400" dirty="0" smtClean="0"/>
              <a:t>ring</a:t>
            </a:r>
          </a:p>
          <a:p>
            <a:pPr>
              <a:buFont typeface="Wingdings" charset="2"/>
              <a:buChar char="§"/>
            </a:pPr>
            <a:r>
              <a:rPr lang="it-IT" sz="1400" dirty="0" smtClean="0">
                <a:solidFill>
                  <a:schemeClr val="accent2"/>
                </a:solidFill>
              </a:rPr>
              <a:t>Risorse all’interno della Divisione Acceleratori</a:t>
            </a:r>
          </a:p>
          <a:p>
            <a:pPr>
              <a:buFont typeface="Wingdings" charset="2"/>
              <a:buChar char="§"/>
            </a:pPr>
            <a:r>
              <a:rPr lang="it-IT" sz="1400" dirty="0" err="1" smtClean="0">
                <a:solidFill>
                  <a:schemeClr val="accent2"/>
                </a:solidFill>
              </a:rPr>
              <a:t>Commissioning</a:t>
            </a:r>
            <a:r>
              <a:rPr lang="it-IT" sz="1400" dirty="0" smtClean="0">
                <a:solidFill>
                  <a:schemeClr val="accent2"/>
                </a:solidFill>
              </a:rPr>
              <a:t> nel 2002, utenti regolari dal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703942"/>
              </p:ext>
            </p:extLst>
          </p:nvPr>
        </p:nvGraphicFramePr>
        <p:xfrm>
          <a:off x="117929" y="2885950"/>
          <a:ext cx="5712562" cy="313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156"/>
                <a:gridCol w="1192766"/>
                <a:gridCol w="1182149"/>
                <a:gridCol w="1158705"/>
                <a:gridCol w="988786"/>
              </a:tblGrid>
              <a:tr h="202731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452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Parasitic mode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Dedicated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 mode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Without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Without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16749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Particle species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-</a:t>
                      </a:r>
                      <a:endParaRPr lang="en-US" sz="90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r>
                        <a:rPr lang="en-US" sz="70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70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Depending on DAFNE mode</a:t>
                      </a:r>
                      <a:endParaRPr lang="en-US" sz="700" b="0" baseline="30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Energy (MeV)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500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510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700 (e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/e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250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730 (e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250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530 (e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b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Energy spread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1% at 500 MeV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0.5%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0.5%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33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Rep. 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rate (Hz)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Variable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 between 10 and 49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Depending on DAFNE mode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1–49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Pulse duration (ns)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10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1.5–40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Selectable by user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947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Intensity 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(particles/bunch)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Depending on the energy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7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–1.5 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5</a:t>
                      </a:r>
                    </a:p>
                    <a:p>
                      <a:pPr algn="ctr"/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Depending on the energy</a:t>
                      </a:r>
                      <a:endParaRPr lang="en-US" sz="700" baseline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–3 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Max.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average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flux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3.125 10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 particles/s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Spot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size (mm)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0.5–25 (y) × 0.6–55 (x)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Divergence (</a:t>
                      </a:r>
                      <a:r>
                        <a:rPr lang="en-US" sz="900" b="1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–1.5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99" y="2885950"/>
            <a:ext cx="2542318" cy="198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96" y="5006636"/>
            <a:ext cx="2529681" cy="116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22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ideas…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Target </a:t>
            </a:r>
            <a:r>
              <a:rPr lang="en-US" dirty="0" smtClean="0"/>
              <a:t>station per </a:t>
            </a:r>
            <a:r>
              <a:rPr lang="en-US" dirty="0" err="1" smtClean="0"/>
              <a:t>esperimenti</a:t>
            </a:r>
            <a:r>
              <a:rPr lang="en-US" dirty="0" smtClean="0"/>
              <a:t> di </a:t>
            </a:r>
            <a:r>
              <a:rPr lang="en-US" dirty="0" smtClean="0"/>
              <a:t>dump ad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intensità</a:t>
            </a:r>
            <a:r>
              <a:rPr lang="en-US" dirty="0" smtClean="0"/>
              <a:t> e </a:t>
            </a:r>
            <a:r>
              <a:rPr lang="en-US" dirty="0" smtClean="0"/>
              <a:t>per la </a:t>
            </a:r>
            <a:r>
              <a:rPr lang="en-US" dirty="0" err="1" smtClean="0"/>
              <a:t>produzione</a:t>
            </a:r>
            <a:r>
              <a:rPr lang="en-US" dirty="0" smtClean="0"/>
              <a:t> di </a:t>
            </a:r>
            <a:r>
              <a:rPr lang="en-US" dirty="0" err="1" smtClean="0"/>
              <a:t>neutroni</a:t>
            </a: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“</a:t>
            </a:r>
            <a:r>
              <a:rPr lang="en-US" dirty="0" err="1" smtClean="0"/>
              <a:t>linac-ino</a:t>
            </a:r>
            <a:r>
              <a:rPr lang="en-US" dirty="0" smtClean="0"/>
              <a:t>” </a:t>
            </a:r>
            <a:r>
              <a:rPr lang="en-US" sz="1800" dirty="0" smtClean="0"/>
              <a:t>(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sezione</a:t>
            </a:r>
            <a:r>
              <a:rPr lang="en-US" sz="1800" dirty="0" smtClean="0"/>
              <a:t> </a:t>
            </a:r>
            <a:r>
              <a:rPr lang="en-US" sz="1800" dirty="0" err="1" smtClean="0"/>
              <a:t>accelerante</a:t>
            </a:r>
            <a:r>
              <a:rPr lang="en-US" sz="1800" dirty="0" smtClean="0"/>
              <a:t> +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stazione</a:t>
            </a:r>
            <a:r>
              <a:rPr lang="en-US" sz="1800" dirty="0" smtClean="0"/>
              <a:t> RF + un gun</a:t>
            </a:r>
            <a:r>
              <a:rPr lang="is-IS" sz="1800" dirty="0" smtClean="0"/>
              <a:t>…)</a:t>
            </a:r>
            <a:endParaRPr lang="en-US" sz="1800" dirty="0" smtClean="0"/>
          </a:p>
          <a:p>
            <a:pPr>
              <a:buFont typeface="Wingdings" charset="2"/>
              <a:buChar char="§"/>
            </a:pPr>
            <a:r>
              <a:rPr lang="en-US" dirty="0" err="1" smtClean="0"/>
              <a:t>Produzione</a:t>
            </a:r>
            <a:r>
              <a:rPr lang="en-US" dirty="0" smtClean="0"/>
              <a:t> di </a:t>
            </a:r>
            <a:r>
              <a:rPr lang="en-US" dirty="0" err="1" smtClean="0"/>
              <a:t>positroni</a:t>
            </a:r>
            <a:r>
              <a:rPr lang="en-US" dirty="0" smtClean="0"/>
              <a:t> </a:t>
            </a:r>
            <a:r>
              <a:rPr lang="en-US" dirty="0" err="1" smtClean="0"/>
              <a:t>polarizzati</a:t>
            </a: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err="1" smtClean="0"/>
              <a:t>Produzione</a:t>
            </a:r>
            <a:r>
              <a:rPr lang="en-US" dirty="0" smtClean="0"/>
              <a:t> di cold positrons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1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 </a:t>
            </a:r>
            <a:r>
              <a:rPr lang="en-US" sz="3200" dirty="0" smtClean="0"/>
              <a:t>many things,</a:t>
            </a:r>
            <a:r>
              <a:rPr lang="en-US" sz="3200" dirty="0"/>
              <a:t> </a:t>
            </a:r>
            <a:r>
              <a:rPr lang="en-US" sz="3200" dirty="0"/>
              <a:t>s</a:t>
            </a:r>
            <a:r>
              <a:rPr lang="en-US" sz="3200" dirty="0" smtClean="0"/>
              <a:t>o </a:t>
            </a:r>
            <a:r>
              <a:rPr lang="en-US" sz="3200" dirty="0" smtClean="0"/>
              <a:t>little time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8592"/>
            <a:ext cx="9017000" cy="39621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it-IT" sz="2000" dirty="0" smtClean="0"/>
              <a:t>Il </a:t>
            </a:r>
            <a:r>
              <a:rPr lang="it-IT" sz="2000" dirty="0" smtClean="0"/>
              <a:t>gruppo </a:t>
            </a:r>
            <a:r>
              <a:rPr lang="it-IT" sz="2000" b="1" dirty="0" err="1" smtClean="0"/>
              <a:t>linac+BTF</a:t>
            </a:r>
            <a:r>
              <a:rPr lang="it-IT" sz="2000" dirty="0" smtClean="0"/>
              <a:t> è molto coeso e </a:t>
            </a:r>
            <a:r>
              <a:rPr lang="it-IT" sz="2000" dirty="0" smtClean="0"/>
              <a:t>efficiente, ma</a:t>
            </a:r>
            <a:r>
              <a:rPr lang="is-IS" sz="2000" dirty="0" smtClean="0"/>
              <a:t>…</a:t>
            </a:r>
            <a:endParaRPr lang="it-IT" sz="2000" dirty="0" smtClean="0"/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600" dirty="0" smtClean="0"/>
              <a:t>Bruno </a:t>
            </a:r>
            <a:r>
              <a:rPr lang="it-IT" sz="1600" dirty="0" err="1" smtClean="0"/>
              <a:t>Buonomo</a:t>
            </a:r>
            <a:r>
              <a:rPr lang="it-IT" sz="1600" dirty="0" smtClean="0"/>
              <a:t> è anche responsabile del servizio </a:t>
            </a:r>
            <a:r>
              <a:rPr lang="it-IT" sz="1600" dirty="0" err="1" smtClean="0"/>
              <a:t>linac</a:t>
            </a:r>
            <a:endParaRPr lang="it-IT" sz="1600" dirty="0" smtClean="0"/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600" dirty="0" smtClean="0"/>
              <a:t>Luca </a:t>
            </a:r>
            <a:r>
              <a:rPr lang="it-IT" sz="1600" dirty="0" err="1" smtClean="0"/>
              <a:t>Foggetta</a:t>
            </a:r>
            <a:r>
              <a:rPr lang="it-IT" sz="1600" dirty="0" smtClean="0"/>
              <a:t> è al 50% (50% su DAFNE)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600" dirty="0"/>
              <a:t>Paolo Valente </a:t>
            </a:r>
            <a:r>
              <a:rPr lang="it-IT" sz="1600" dirty="0" smtClean="0"/>
              <a:t>è al </a:t>
            </a:r>
            <a:r>
              <a:rPr lang="it-IT" sz="1600" dirty="0"/>
              <a:t>50</a:t>
            </a:r>
            <a:r>
              <a:rPr lang="it-IT" sz="1600" dirty="0" smtClean="0"/>
              <a:t>%</a:t>
            </a:r>
            <a:endParaRPr lang="it-IT" sz="1600" dirty="0" smtClean="0"/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600" dirty="0" smtClean="0"/>
              <a:t>Claudio Di Giulio, appena preso servizio (</a:t>
            </a:r>
            <a:r>
              <a:rPr lang="it-IT" sz="1600" dirty="0" err="1" smtClean="0"/>
              <a:t>A.d.R.</a:t>
            </a:r>
            <a:r>
              <a:rPr lang="it-IT" sz="1600" dirty="0" smtClean="0"/>
              <a:t> senior) già gettato nella mischia</a:t>
            </a:r>
            <a:r>
              <a:rPr lang="is-IS" sz="1600" dirty="0" smtClean="0"/>
              <a:t>…</a:t>
            </a:r>
            <a:endParaRPr lang="it-IT" sz="1600" dirty="0" smtClean="0"/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600" dirty="0" smtClean="0"/>
              <a:t>Abbiamo perso la nostra esperta di neutronica (assunta all’ENEA)</a:t>
            </a:r>
            <a:endParaRPr lang="it-IT" sz="1600" dirty="0" smtClean="0"/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it-IT" sz="2000" dirty="0" smtClean="0"/>
              <a:t>Le </a:t>
            </a:r>
            <a:r>
              <a:rPr lang="it-IT" sz="2000" dirty="0" smtClean="0"/>
              <a:t>stesse persone sono quindi </a:t>
            </a:r>
            <a:r>
              <a:rPr lang="it-IT" sz="2000" b="1" dirty="0" smtClean="0"/>
              <a:t>impegnate </a:t>
            </a:r>
            <a:r>
              <a:rPr lang="it-IT" sz="2000" b="1" dirty="0" smtClean="0"/>
              <a:t>su molti fronti</a:t>
            </a:r>
            <a:r>
              <a:rPr lang="it-IT" sz="2000" dirty="0" smtClean="0"/>
              <a:t>: 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800" dirty="0" smtClean="0"/>
              <a:t>I </a:t>
            </a:r>
            <a:r>
              <a:rPr lang="it-IT" sz="1800" b="1" dirty="0" err="1" smtClean="0"/>
              <a:t>linac</a:t>
            </a:r>
            <a:r>
              <a:rPr lang="it-IT" sz="1800" dirty="0" smtClean="0"/>
              <a:t> di DAFNE, SPARC e ELI-NP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800" dirty="0" smtClean="0"/>
              <a:t>L’operazione e la “manutenzione” ordinaria della </a:t>
            </a:r>
            <a:r>
              <a:rPr lang="it-IT" sz="1800" b="1" dirty="0" smtClean="0"/>
              <a:t>BTF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800" dirty="0" smtClean="0"/>
              <a:t>I miglioramenti “adiabatici”</a:t>
            </a:r>
          </a:p>
          <a:p>
            <a:pPr lvl="1">
              <a:spcBef>
                <a:spcPts val="600"/>
              </a:spcBef>
              <a:buFont typeface="Wingdings" charset="2"/>
              <a:buChar char="§"/>
            </a:pPr>
            <a:r>
              <a:rPr lang="it-IT" sz="1800" dirty="0" smtClean="0"/>
              <a:t>I progetti di upgrade più </a:t>
            </a:r>
            <a:r>
              <a:rPr lang="it-IT" sz="1800" dirty="0" smtClean="0"/>
              <a:t>ambiziosi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it-IT" sz="2100" dirty="0" smtClean="0"/>
              <a:t>Anche se per tutti i nostri progetti possiamo fare conto sul fondamentale </a:t>
            </a:r>
            <a:r>
              <a:rPr lang="it-IT" sz="2100" dirty="0"/>
              <a:t>s</a:t>
            </a:r>
            <a:r>
              <a:rPr lang="it-IT" sz="2100" dirty="0" smtClean="0"/>
              <a:t>upporto di </a:t>
            </a:r>
            <a:r>
              <a:rPr lang="it-IT" sz="2100" b="1" dirty="0" smtClean="0"/>
              <a:t>tutti i servizi </a:t>
            </a:r>
            <a:r>
              <a:rPr lang="it-IT" sz="2100" dirty="0" smtClean="0"/>
              <a:t>della Divisione Acceleratori e della Divisione Tecnica, la realizzazione è sempre a cura dello stesso staff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it-IT" sz="2100" dirty="0" smtClean="0"/>
              <a:t>Anche con l’importantissimo contributo del</a:t>
            </a:r>
            <a:r>
              <a:rPr lang="it-IT" sz="2100" dirty="0" smtClean="0"/>
              <a:t> gruppo </a:t>
            </a:r>
            <a:r>
              <a:rPr lang="it-IT" sz="2100" b="1" dirty="0" smtClean="0"/>
              <a:t>O</a:t>
            </a:r>
            <a:r>
              <a:rPr lang="it-IT" sz="2100" b="1" dirty="0" smtClean="0"/>
              <a:t>perazione</a:t>
            </a:r>
            <a:r>
              <a:rPr lang="it-IT" sz="2100" dirty="0" smtClean="0"/>
              <a:t>, durante i periodi di </a:t>
            </a:r>
            <a:r>
              <a:rPr lang="it-IT" sz="2100" b="1" dirty="0" err="1" smtClean="0"/>
              <a:t>run</a:t>
            </a:r>
            <a:r>
              <a:rPr lang="it-IT" sz="2100" b="1" dirty="0" smtClean="0"/>
              <a:t> </a:t>
            </a:r>
            <a:r>
              <a:rPr lang="it-IT" sz="2100" dirty="0" smtClean="0"/>
              <a:t>è sempre più difficile ricavare i tempi necessari per seguire tutti gli sviluppi</a:t>
            </a:r>
            <a:endParaRPr lang="it-IT" sz="2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1068" b="24647"/>
          <a:stretch/>
        </p:blipFill>
        <p:spPr>
          <a:xfrm>
            <a:off x="-14681" y="889008"/>
            <a:ext cx="9180002" cy="9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7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4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41" y="991732"/>
            <a:ext cx="2648691" cy="1644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8852" y="2636027"/>
            <a:ext cx="1860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2002: G. </a:t>
            </a:r>
            <a:r>
              <a:rPr lang="en-US" sz="1100" dirty="0" err="1" smtClean="0"/>
              <a:t>Mazzitelli</a:t>
            </a:r>
            <a:r>
              <a:rPr lang="en-US" sz="1100" dirty="0" smtClean="0"/>
              <a:t>, </a:t>
            </a:r>
            <a:r>
              <a:rPr lang="en-US" sz="1100" dirty="0" err="1" smtClean="0"/>
              <a:t>P.Valente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549" y="991732"/>
            <a:ext cx="1529619" cy="2185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3" y="3176901"/>
            <a:ext cx="1245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2005: B. </a:t>
            </a:r>
            <a:r>
              <a:rPr lang="en-US" sz="1100" dirty="0" err="1" smtClean="0"/>
              <a:t>Buonomo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573" y="991732"/>
            <a:ext cx="2135677" cy="19865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5573" y="3004089"/>
            <a:ext cx="21952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2008-2009: L. </a:t>
            </a:r>
            <a:r>
              <a:rPr lang="en-US" sz="1100" dirty="0" err="1" smtClean="0"/>
              <a:t>Foggetta</a:t>
            </a:r>
            <a:r>
              <a:rPr lang="en-US" sz="1100" dirty="0" smtClean="0"/>
              <a:t>, L. </a:t>
            </a:r>
            <a:r>
              <a:rPr lang="en-US" sz="1100" dirty="0" err="1" smtClean="0"/>
              <a:t>Quintieri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661" y="3783975"/>
            <a:ext cx="2913560" cy="1540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9661" y="5324120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Dal 2012</a:t>
            </a:r>
            <a:endParaRPr lang="en-US" sz="1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7071"/>
          </a:xfrm>
        </p:spPr>
        <p:txBody>
          <a:bodyPr>
            <a:noAutofit/>
          </a:bodyPr>
          <a:lstStyle/>
          <a:p>
            <a:r>
              <a:rPr lang="en-US" sz="3200" dirty="0" smtClean="0"/>
              <a:t>Staff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4923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099" y="1259632"/>
            <a:ext cx="9088447" cy="560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31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BTF line splitting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35443" y="1967825"/>
            <a:ext cx="215997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3434" y="1871012"/>
            <a:ext cx="116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Optics of new lines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961085" y="1701368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035031" y="1798075"/>
            <a:ext cx="0" cy="4631788"/>
          </a:xfrm>
          <a:prstGeom prst="line">
            <a:avLst/>
          </a:prstGeom>
          <a:ln w="3175" cmpd="sng">
            <a:solidFill>
              <a:srgbClr val="4A452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13650" y="2116408"/>
            <a:ext cx="13392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Specs of new magnets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2254239" y="2198171"/>
            <a:ext cx="251998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34912" y="2367776"/>
            <a:ext cx="869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Procurement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2504674" y="2446618"/>
            <a:ext cx="1439996" cy="9604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54980" y="1951950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72751" y="2196507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cxnSp>
        <p:nvCxnSpPr>
          <p:cNvPr id="19" name="Straight Connector 18"/>
          <p:cNvCxnSpPr>
            <a:stCxn id="13" idx="3"/>
            <a:endCxn id="16" idx="1"/>
          </p:cNvCxnSpPr>
          <p:nvPr/>
        </p:nvCxnSpPr>
        <p:spPr>
          <a:xfrm flipH="1">
            <a:off x="2504674" y="2246195"/>
            <a:ext cx="1563" cy="248447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1"/>
            <a:endCxn id="6" idx="3"/>
          </p:cNvCxnSpPr>
          <p:nvPr/>
        </p:nvCxnSpPr>
        <p:spPr>
          <a:xfrm flipH="1" flipV="1">
            <a:off x="2251440" y="2015849"/>
            <a:ext cx="2799" cy="23034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07103" y="6447705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47103" y="6447705"/>
            <a:ext cx="1440000" cy="9604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87103" y="6447705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27103" y="6447705"/>
            <a:ext cx="1440000" cy="9604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4653" y="6567749"/>
            <a:ext cx="361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1y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4011596" y="6567749"/>
            <a:ext cx="358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y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33997" y="6567240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3y</a:t>
            </a:r>
            <a:endParaRPr lang="en-US" sz="1000" dirty="0"/>
          </a:p>
        </p:txBody>
      </p:sp>
      <p:sp>
        <p:nvSpPr>
          <p:cNvPr id="30" name="Rectangle 29"/>
          <p:cNvSpPr/>
          <p:nvPr/>
        </p:nvSpPr>
        <p:spPr>
          <a:xfrm>
            <a:off x="1745441" y="6563205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(2015)</a:t>
            </a:r>
            <a:endParaRPr lang="en-US" sz="1000" dirty="0"/>
          </a:p>
        </p:txBody>
      </p:sp>
      <p:sp>
        <p:nvSpPr>
          <p:cNvPr id="31" name="Rectangle 30"/>
          <p:cNvSpPr/>
          <p:nvPr/>
        </p:nvSpPr>
        <p:spPr>
          <a:xfrm>
            <a:off x="3171847" y="6567240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(2016)</a:t>
            </a:r>
            <a:endParaRPr lang="en-US" sz="1000" dirty="0"/>
          </a:p>
        </p:txBody>
      </p:sp>
      <p:sp>
        <p:nvSpPr>
          <p:cNvPr id="32" name="Rectangle 31"/>
          <p:cNvSpPr/>
          <p:nvPr/>
        </p:nvSpPr>
        <p:spPr>
          <a:xfrm>
            <a:off x="4527389" y="6563205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(2017)</a:t>
            </a:r>
            <a:endParaRPr lang="en-US" sz="1000" dirty="0"/>
          </a:p>
        </p:txBody>
      </p:sp>
      <p:sp>
        <p:nvSpPr>
          <p:cNvPr id="33" name="Rectangle 32"/>
          <p:cNvSpPr/>
          <p:nvPr/>
        </p:nvSpPr>
        <p:spPr>
          <a:xfrm>
            <a:off x="5998150" y="6547196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(2018)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6869950" y="6567240"/>
            <a:ext cx="387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  <a:r>
              <a:rPr lang="en-US" sz="1000" dirty="0" smtClean="0"/>
              <a:t>y</a:t>
            </a:r>
            <a:endParaRPr lang="en-US" sz="1000" dirty="0"/>
          </a:p>
        </p:txBody>
      </p:sp>
      <p:sp>
        <p:nvSpPr>
          <p:cNvPr id="35" name="Rectangle 34"/>
          <p:cNvSpPr/>
          <p:nvPr/>
        </p:nvSpPr>
        <p:spPr>
          <a:xfrm>
            <a:off x="3944669" y="3425169"/>
            <a:ext cx="242433" cy="96047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16" idx="3"/>
            <a:endCxn id="35" idx="1"/>
          </p:cNvCxnSpPr>
          <p:nvPr/>
        </p:nvCxnSpPr>
        <p:spPr>
          <a:xfrm flipH="1">
            <a:off x="3944669" y="2494642"/>
            <a:ext cx="1" cy="978551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91966" y="3174734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41" name="Rectangle 40"/>
          <p:cNvSpPr/>
          <p:nvPr/>
        </p:nvSpPr>
        <p:spPr>
          <a:xfrm>
            <a:off x="3191137" y="3343497"/>
            <a:ext cx="7535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Installation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2393199" y="2792693"/>
            <a:ext cx="1439999" cy="109777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054086" y="2709995"/>
            <a:ext cx="14094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Preparation of services</a:t>
            </a:r>
            <a:endParaRPr lang="en-US" sz="1000" dirty="0"/>
          </a:p>
        </p:txBody>
      </p:sp>
      <p:cxnSp>
        <p:nvCxnSpPr>
          <p:cNvPr id="44" name="Straight Connector 43"/>
          <p:cNvCxnSpPr>
            <a:stCxn id="35" idx="1"/>
            <a:endCxn id="54" idx="3"/>
          </p:cNvCxnSpPr>
          <p:nvPr/>
        </p:nvCxnSpPr>
        <p:spPr>
          <a:xfrm flipH="1" flipV="1">
            <a:off x="3941198" y="2845071"/>
            <a:ext cx="3471" cy="62812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504381" y="3116941"/>
            <a:ext cx="1440000" cy="96047"/>
          </a:xfrm>
          <a:prstGeom prst="rect">
            <a:avLst/>
          </a:prstGeom>
          <a:solidFill>
            <a:schemeClr val="accent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676085" y="3030670"/>
            <a:ext cx="852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Preparation of controls</a:t>
            </a:r>
            <a:endParaRPr lang="en-US" sz="1000" dirty="0"/>
          </a:p>
        </p:txBody>
      </p:sp>
      <p:cxnSp>
        <p:nvCxnSpPr>
          <p:cNvPr id="49" name="Straight Connector 48"/>
          <p:cNvCxnSpPr>
            <a:stCxn id="35" idx="1"/>
            <a:endCxn id="47" idx="3"/>
          </p:cNvCxnSpPr>
          <p:nvPr/>
        </p:nvCxnSpPr>
        <p:spPr>
          <a:xfrm flipH="1" flipV="1">
            <a:off x="3944381" y="3164965"/>
            <a:ext cx="288" cy="30822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3833198" y="2791677"/>
            <a:ext cx="108000" cy="106787"/>
          </a:xfrm>
          <a:prstGeom prst="rect">
            <a:avLst/>
          </a:prstGeom>
          <a:pattFill prst="ltUpDiag">
            <a:fgClr>
              <a:srgbClr val="660066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2966401" y="2549015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2994976" y="2902470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60" name="TextBox 59"/>
          <p:cNvSpPr txBox="1"/>
          <p:nvPr/>
        </p:nvSpPr>
        <p:spPr>
          <a:xfrm rot="2700000">
            <a:off x="1482224" y="1463183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01-06-15</a:t>
            </a:r>
            <a:endParaRPr lang="en-US" sz="1000" dirty="0"/>
          </a:p>
        </p:txBody>
      </p:sp>
      <p:sp>
        <p:nvSpPr>
          <p:cNvPr id="61" name="TextBox 60"/>
          <p:cNvSpPr txBox="1"/>
          <p:nvPr/>
        </p:nvSpPr>
        <p:spPr>
          <a:xfrm rot="2700000">
            <a:off x="3403475" y="1429920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01-11-16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126933" y="3874575"/>
            <a:ext cx="363429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032266" y="3704591"/>
            <a:ext cx="94526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>
            <a:stCxn id="63" idx="3"/>
            <a:endCxn id="62" idx="1"/>
          </p:cNvCxnSpPr>
          <p:nvPr/>
        </p:nvCxnSpPr>
        <p:spPr>
          <a:xfrm>
            <a:off x="2126792" y="3752615"/>
            <a:ext cx="141" cy="16998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573746" y="3608768"/>
            <a:ext cx="587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Specs</a:t>
            </a:r>
            <a:endParaRPr lang="en-US" sz="1000" dirty="0"/>
          </a:p>
        </p:txBody>
      </p:sp>
      <p:sp>
        <p:nvSpPr>
          <p:cNvPr id="68" name="Rectangle 67"/>
          <p:cNvSpPr/>
          <p:nvPr/>
        </p:nvSpPr>
        <p:spPr>
          <a:xfrm>
            <a:off x="1285125" y="3779694"/>
            <a:ext cx="1104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Sensors tests</a:t>
            </a:r>
            <a:endParaRPr lang="en-US" sz="1000" dirty="0"/>
          </a:p>
        </p:txBody>
      </p:sp>
      <p:sp>
        <p:nvSpPr>
          <p:cNvPr id="69" name="Rectangle 68"/>
          <p:cNvSpPr/>
          <p:nvPr/>
        </p:nvSpPr>
        <p:spPr>
          <a:xfrm>
            <a:off x="2490503" y="4042370"/>
            <a:ext cx="723426" cy="9604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stCxn id="62" idx="3"/>
            <a:endCxn id="69" idx="1"/>
          </p:cNvCxnSpPr>
          <p:nvPr/>
        </p:nvCxnSpPr>
        <p:spPr>
          <a:xfrm>
            <a:off x="2490362" y="3922599"/>
            <a:ext cx="141" cy="167795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2493537" y="4588950"/>
            <a:ext cx="1692000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629185" y="3944794"/>
            <a:ext cx="1104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Readout procurement</a:t>
            </a:r>
            <a:endParaRPr lang="en-US" sz="1000" dirty="0"/>
          </a:p>
        </p:txBody>
      </p:sp>
      <p:sp>
        <p:nvSpPr>
          <p:cNvPr id="74" name="Rectangle 73"/>
          <p:cNvSpPr/>
          <p:nvPr/>
        </p:nvSpPr>
        <p:spPr>
          <a:xfrm>
            <a:off x="1380691" y="4499734"/>
            <a:ext cx="11890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DAQ development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2490362" y="4877875"/>
            <a:ext cx="723567" cy="96047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781456" y="4781594"/>
            <a:ext cx="823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Mechanics</a:t>
            </a:r>
            <a:endParaRPr lang="en-US" sz="1000" dirty="0"/>
          </a:p>
        </p:txBody>
      </p:sp>
      <p:sp>
        <p:nvSpPr>
          <p:cNvPr id="78" name="Rectangle 77"/>
          <p:cNvSpPr/>
          <p:nvPr/>
        </p:nvSpPr>
        <p:spPr>
          <a:xfrm>
            <a:off x="3213929" y="4248857"/>
            <a:ext cx="735872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654710" y="4163869"/>
            <a:ext cx="1104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Readout</a:t>
            </a:r>
            <a:endParaRPr lang="en-US" sz="1000" dirty="0"/>
          </a:p>
        </p:txBody>
      </p:sp>
      <p:cxnSp>
        <p:nvCxnSpPr>
          <p:cNvPr id="80" name="Straight Connector 79"/>
          <p:cNvCxnSpPr>
            <a:stCxn id="69" idx="3"/>
            <a:endCxn id="78" idx="1"/>
          </p:cNvCxnSpPr>
          <p:nvPr/>
        </p:nvCxnSpPr>
        <p:spPr>
          <a:xfrm>
            <a:off x="3213929" y="4090394"/>
            <a:ext cx="0" cy="206487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3213929" y="5068773"/>
            <a:ext cx="341321" cy="96047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/>
          <p:cNvCxnSpPr>
            <a:stCxn id="75" idx="3"/>
            <a:endCxn id="83" idx="1"/>
          </p:cNvCxnSpPr>
          <p:nvPr/>
        </p:nvCxnSpPr>
        <p:spPr>
          <a:xfrm>
            <a:off x="3213929" y="4925899"/>
            <a:ext cx="0" cy="19089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555249" y="5068773"/>
            <a:ext cx="740669" cy="96047"/>
          </a:xfrm>
          <a:prstGeom prst="rect">
            <a:avLst/>
          </a:prstGeom>
          <a:pattFill prst="ltUpDiag">
            <a:fgClr>
              <a:schemeClr val="accent5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2563387" y="4984161"/>
            <a:ext cx="823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Assembly</a:t>
            </a:r>
            <a:endParaRPr lang="en-US" sz="1000" dirty="0"/>
          </a:p>
        </p:txBody>
      </p:sp>
      <p:sp>
        <p:nvSpPr>
          <p:cNvPr id="90" name="Rectangle 89"/>
          <p:cNvSpPr/>
          <p:nvPr/>
        </p:nvSpPr>
        <p:spPr>
          <a:xfrm>
            <a:off x="3949801" y="4248857"/>
            <a:ext cx="349883" cy="96047"/>
          </a:xfrm>
          <a:prstGeom prst="rect">
            <a:avLst/>
          </a:prstGeom>
          <a:pattFill prst="ltUp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299684" y="5258875"/>
            <a:ext cx="97153" cy="108000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endCxn id="91" idx="1"/>
          </p:cNvCxnSpPr>
          <p:nvPr/>
        </p:nvCxnSpPr>
        <p:spPr>
          <a:xfrm>
            <a:off x="4298412" y="3664669"/>
            <a:ext cx="1272" cy="164820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3573399" y="5174263"/>
            <a:ext cx="823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Integration</a:t>
            </a:r>
            <a:endParaRPr lang="en-US" sz="1000" dirty="0"/>
          </a:p>
        </p:txBody>
      </p:sp>
      <p:sp>
        <p:nvSpPr>
          <p:cNvPr id="105" name="Rectangle 104"/>
          <p:cNvSpPr/>
          <p:nvPr/>
        </p:nvSpPr>
        <p:spPr>
          <a:xfrm>
            <a:off x="4691420" y="5468246"/>
            <a:ext cx="208899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>
            <a:endCxn id="105" idx="1"/>
          </p:cNvCxnSpPr>
          <p:nvPr/>
        </p:nvCxnSpPr>
        <p:spPr>
          <a:xfrm>
            <a:off x="4691420" y="5312875"/>
            <a:ext cx="0" cy="203395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3751797" y="5377284"/>
            <a:ext cx="10624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Commissioning</a:t>
            </a:r>
            <a:endParaRPr lang="en-US" sz="1000" dirty="0"/>
          </a:p>
        </p:txBody>
      </p:sp>
      <p:sp>
        <p:nvSpPr>
          <p:cNvPr id="112" name="Rectangle 111"/>
          <p:cNvSpPr/>
          <p:nvPr/>
        </p:nvSpPr>
        <p:spPr>
          <a:xfrm>
            <a:off x="257528" y="4246814"/>
            <a:ext cx="771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Si pixel</a:t>
            </a:r>
          </a:p>
          <a:p>
            <a:r>
              <a:rPr lang="en-US" sz="1000" dirty="0" smtClean="0"/>
              <a:t>telescope</a:t>
            </a:r>
            <a:endParaRPr lang="en-US" sz="1000" dirty="0"/>
          </a:p>
        </p:txBody>
      </p:sp>
      <p:sp>
        <p:nvSpPr>
          <p:cNvPr id="113" name="Rectangle 112"/>
          <p:cNvSpPr/>
          <p:nvPr/>
        </p:nvSpPr>
        <p:spPr>
          <a:xfrm>
            <a:off x="257161" y="2442212"/>
            <a:ext cx="771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New beam-line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4187922" y="3616645"/>
            <a:ext cx="107997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>
            <a:stCxn id="120" idx="1"/>
            <a:endCxn id="35" idx="3"/>
          </p:cNvCxnSpPr>
          <p:nvPr/>
        </p:nvCxnSpPr>
        <p:spPr>
          <a:xfrm flipH="1" flipV="1">
            <a:off x="4187102" y="3473193"/>
            <a:ext cx="820" cy="19147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242878" y="3522401"/>
            <a:ext cx="11020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Commissioning</a:t>
            </a:r>
            <a:endParaRPr lang="en-US" sz="1000" dirty="0"/>
          </a:p>
        </p:txBody>
      </p:sp>
      <p:sp>
        <p:nvSpPr>
          <p:cNvPr id="137" name="Rectangle 136"/>
          <p:cNvSpPr/>
          <p:nvPr/>
        </p:nvSpPr>
        <p:spPr>
          <a:xfrm>
            <a:off x="4186862" y="4588950"/>
            <a:ext cx="106473" cy="96047"/>
          </a:xfrm>
          <a:prstGeom prst="rect">
            <a:avLst/>
          </a:prstGeom>
          <a:pattFill prst="ltUp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4396837" y="5261606"/>
            <a:ext cx="294583" cy="96047"/>
          </a:xfrm>
          <a:prstGeom prst="rect">
            <a:avLst/>
          </a:prstGeom>
          <a:pattFill prst="ltUp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 flipH="1">
            <a:off x="3949801" y="1798075"/>
            <a:ext cx="0" cy="4631788"/>
          </a:xfrm>
          <a:prstGeom prst="line">
            <a:avLst/>
          </a:prstGeom>
          <a:ln w="3175" cmpd="sng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 rot="2700000">
            <a:off x="4355908" y="1463183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01-06-17</a:t>
            </a:r>
            <a:endParaRPr lang="en-US" sz="1000" dirty="0">
              <a:solidFill>
                <a:srgbClr val="800000"/>
              </a:solidFill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 flipH="1">
            <a:off x="4183212" y="1798075"/>
            <a:ext cx="0" cy="4631788"/>
          </a:xfrm>
          <a:prstGeom prst="line">
            <a:avLst/>
          </a:prstGeom>
          <a:ln w="3175" cmpd="sng">
            <a:solidFill>
              <a:srgbClr val="E46C0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5150641" y="1815917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>
            <a:off x="4900319" y="1815917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 rot="2700000">
            <a:off x="5959204" y="1468809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01-09-18</a:t>
            </a:r>
            <a:endParaRPr lang="en-US" sz="1000" dirty="0">
              <a:solidFill>
                <a:srgbClr val="800000"/>
              </a:solidFill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 flipH="1">
            <a:off x="6591684" y="1812720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7055089" y="1812720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 rot="2700000">
            <a:off x="6497969" y="1485541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01-01-19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 rot="2700000">
            <a:off x="4610239" y="1476909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01-08-17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90" name="Rectangle 189"/>
          <p:cNvSpPr>
            <a:spLocks/>
          </p:cNvSpPr>
          <p:nvPr/>
        </p:nvSpPr>
        <p:spPr>
          <a:xfrm>
            <a:off x="7910185" y="2425337"/>
            <a:ext cx="108000" cy="108000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/>
          <p:cNvSpPr>
            <a:spLocks/>
          </p:cNvSpPr>
          <p:nvPr/>
        </p:nvSpPr>
        <p:spPr>
          <a:xfrm>
            <a:off x="7910185" y="2002057"/>
            <a:ext cx="108000" cy="108000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191"/>
          <p:cNvSpPr>
            <a:spLocks/>
          </p:cNvSpPr>
          <p:nvPr/>
        </p:nvSpPr>
        <p:spPr>
          <a:xfrm>
            <a:off x="7910185" y="3220575"/>
            <a:ext cx="108000" cy="108000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/>
          <p:cNvSpPr txBox="1"/>
          <p:nvPr/>
        </p:nvSpPr>
        <p:spPr>
          <a:xfrm>
            <a:off x="8084123" y="1928051"/>
            <a:ext cx="10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Linac</a:t>
            </a:r>
            <a:r>
              <a:rPr lang="en-US" sz="1000" dirty="0" smtClean="0"/>
              <a:t> + BTF staff</a:t>
            </a:r>
            <a:endParaRPr lang="en-US" sz="1000" dirty="0"/>
          </a:p>
        </p:txBody>
      </p:sp>
      <p:sp>
        <p:nvSpPr>
          <p:cNvPr id="194" name="TextBox 193"/>
          <p:cNvSpPr txBox="1"/>
          <p:nvPr/>
        </p:nvSpPr>
        <p:spPr>
          <a:xfrm>
            <a:off x="8087298" y="2365786"/>
            <a:ext cx="82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Magnets, RF</a:t>
            </a:r>
            <a:endParaRPr lang="en-US" sz="1000" dirty="0"/>
          </a:p>
        </p:txBody>
      </p:sp>
      <p:sp>
        <p:nvSpPr>
          <p:cNvPr id="195" name="TextBox 194"/>
          <p:cNvSpPr txBox="1"/>
          <p:nvPr/>
        </p:nvSpPr>
        <p:spPr>
          <a:xfrm>
            <a:off x="8082660" y="3153339"/>
            <a:ext cx="7609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 services</a:t>
            </a:r>
            <a:endParaRPr lang="en-US" sz="1000" dirty="0"/>
          </a:p>
        </p:txBody>
      </p:sp>
      <p:sp>
        <p:nvSpPr>
          <p:cNvPr id="196" name="Rectangle 195"/>
          <p:cNvSpPr/>
          <p:nvPr/>
        </p:nvSpPr>
        <p:spPr>
          <a:xfrm>
            <a:off x="7910185" y="3418050"/>
            <a:ext cx="108000" cy="104184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8073135" y="3341822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Allowed shift</a:t>
            </a:r>
            <a:endParaRPr lang="en-US" sz="1000" dirty="0"/>
          </a:p>
        </p:txBody>
      </p:sp>
      <p:sp>
        <p:nvSpPr>
          <p:cNvPr id="198" name="Rectangle 197"/>
          <p:cNvSpPr>
            <a:spLocks/>
          </p:cNvSpPr>
          <p:nvPr/>
        </p:nvSpPr>
        <p:spPr>
          <a:xfrm>
            <a:off x="7910185" y="2223591"/>
            <a:ext cx="108000" cy="1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8087298" y="2164040"/>
            <a:ext cx="574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Cooling</a:t>
            </a:r>
            <a:endParaRPr lang="en-US" sz="1000" dirty="0"/>
          </a:p>
        </p:txBody>
      </p:sp>
      <p:sp>
        <p:nvSpPr>
          <p:cNvPr id="200" name="Rectangle 199"/>
          <p:cNvSpPr>
            <a:spLocks/>
          </p:cNvSpPr>
          <p:nvPr/>
        </p:nvSpPr>
        <p:spPr>
          <a:xfrm>
            <a:off x="7910185" y="2630933"/>
            <a:ext cx="108000" cy="108000"/>
          </a:xfrm>
          <a:prstGeom prst="rect">
            <a:avLst/>
          </a:prstGeom>
          <a:solidFill>
            <a:schemeClr val="accent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TextBox 200"/>
          <p:cNvSpPr txBox="1"/>
          <p:nvPr/>
        </p:nvSpPr>
        <p:spPr>
          <a:xfrm>
            <a:off x="8087298" y="2565032"/>
            <a:ext cx="6229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Controls</a:t>
            </a:r>
            <a:endParaRPr lang="en-US" sz="1000" dirty="0"/>
          </a:p>
        </p:txBody>
      </p:sp>
      <p:sp>
        <p:nvSpPr>
          <p:cNvPr id="202" name="Rectangle 201"/>
          <p:cNvSpPr>
            <a:spLocks/>
          </p:cNvSpPr>
          <p:nvPr/>
        </p:nvSpPr>
        <p:spPr>
          <a:xfrm>
            <a:off x="7909944" y="2828759"/>
            <a:ext cx="108000" cy="108000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2"/>
          <p:cNvSpPr txBox="1"/>
          <p:nvPr/>
        </p:nvSpPr>
        <p:spPr>
          <a:xfrm>
            <a:off x="8087057" y="2759683"/>
            <a:ext cx="7423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Mechanics</a:t>
            </a:r>
            <a:endParaRPr lang="en-US" sz="1000" dirty="0"/>
          </a:p>
        </p:txBody>
      </p:sp>
      <p:sp>
        <p:nvSpPr>
          <p:cNvPr id="204" name="Rectangle 203"/>
          <p:cNvSpPr>
            <a:spLocks/>
          </p:cNvSpPr>
          <p:nvPr/>
        </p:nvSpPr>
        <p:spPr>
          <a:xfrm>
            <a:off x="7913360" y="1771317"/>
            <a:ext cx="108000" cy="108000"/>
          </a:xfrm>
          <a:prstGeom prst="rect">
            <a:avLst/>
          </a:prstGeom>
          <a:solidFill>
            <a:srgbClr val="7F7F7F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8087298" y="1697311"/>
            <a:ext cx="9606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Administration</a:t>
            </a:r>
            <a:endParaRPr lang="en-US" sz="1000" dirty="0"/>
          </a:p>
        </p:txBody>
      </p:sp>
      <p:sp>
        <p:nvSpPr>
          <p:cNvPr id="206" name="Rectangle 205"/>
          <p:cNvSpPr>
            <a:spLocks/>
          </p:cNvSpPr>
          <p:nvPr/>
        </p:nvSpPr>
        <p:spPr>
          <a:xfrm>
            <a:off x="7909944" y="3026289"/>
            <a:ext cx="108000" cy="108000"/>
          </a:xfrm>
          <a:prstGeom prst="rect">
            <a:avLst/>
          </a:prstGeom>
          <a:solidFill>
            <a:srgbClr val="FFFF00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TextBox 206"/>
          <p:cNvSpPr txBox="1"/>
          <p:nvPr/>
        </p:nvSpPr>
        <p:spPr>
          <a:xfrm>
            <a:off x="8087057" y="2957213"/>
            <a:ext cx="610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Vacuum</a:t>
            </a:r>
            <a:endParaRPr lang="en-US" sz="1000" dirty="0"/>
          </a:p>
        </p:txBody>
      </p:sp>
      <p:sp>
        <p:nvSpPr>
          <p:cNvPr id="209" name="TextBox 208"/>
          <p:cNvSpPr txBox="1"/>
          <p:nvPr/>
        </p:nvSpPr>
        <p:spPr>
          <a:xfrm>
            <a:off x="2129387" y="3657179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3m</a:t>
            </a:r>
            <a:endParaRPr lang="en-US" sz="1000" dirty="0"/>
          </a:p>
        </p:txBody>
      </p:sp>
      <p:sp>
        <p:nvSpPr>
          <p:cNvPr id="210" name="TextBox 209"/>
          <p:cNvSpPr txBox="1"/>
          <p:nvPr/>
        </p:nvSpPr>
        <p:spPr>
          <a:xfrm>
            <a:off x="2657965" y="3802012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6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11" name="TextBox 210"/>
          <p:cNvSpPr txBox="1"/>
          <p:nvPr/>
        </p:nvSpPr>
        <p:spPr>
          <a:xfrm>
            <a:off x="3383502" y="4034326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6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12" name="TextBox 211"/>
          <p:cNvSpPr txBox="1"/>
          <p:nvPr/>
        </p:nvSpPr>
        <p:spPr>
          <a:xfrm>
            <a:off x="3079337" y="4340850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14m</a:t>
            </a:r>
            <a:endParaRPr lang="en-US" sz="1000" dirty="0"/>
          </a:p>
        </p:txBody>
      </p:sp>
      <p:sp>
        <p:nvSpPr>
          <p:cNvPr id="213" name="TextBox 212"/>
          <p:cNvSpPr txBox="1"/>
          <p:nvPr/>
        </p:nvSpPr>
        <p:spPr>
          <a:xfrm>
            <a:off x="2659165" y="4656887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6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14" name="TextBox 213"/>
          <p:cNvSpPr txBox="1"/>
          <p:nvPr/>
        </p:nvSpPr>
        <p:spPr>
          <a:xfrm>
            <a:off x="3216367" y="4856698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3m</a:t>
            </a:r>
            <a:endParaRPr lang="en-US" sz="1000" dirty="0"/>
          </a:p>
        </p:txBody>
      </p:sp>
      <p:sp>
        <p:nvSpPr>
          <p:cNvPr id="215" name="TextBox 214"/>
          <p:cNvSpPr txBox="1"/>
          <p:nvPr/>
        </p:nvSpPr>
        <p:spPr>
          <a:xfrm>
            <a:off x="4637728" y="5236724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35457" y="781568"/>
            <a:ext cx="232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Abbastanza</a:t>
            </a:r>
            <a:r>
              <a:rPr lang="en-US" sz="1200" i="1" dirty="0" smtClean="0"/>
              <a:t> in </a:t>
            </a:r>
            <a:r>
              <a:rPr lang="en-US" sz="1200" i="1" dirty="0" err="1" smtClean="0"/>
              <a:t>linea</a:t>
            </a:r>
            <a:endParaRPr lang="en-US" sz="1200" i="1" dirty="0"/>
          </a:p>
          <a:p>
            <a:r>
              <a:rPr lang="en-US" sz="1200" i="1" dirty="0" err="1" smtClean="0"/>
              <a:t>Leggero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ritardo</a:t>
            </a:r>
            <a:r>
              <a:rPr lang="en-US" sz="1200" i="1" dirty="0" smtClean="0"/>
              <a:t> sui </a:t>
            </a:r>
            <a:r>
              <a:rPr lang="en-US" sz="1200" i="1" dirty="0" err="1" smtClean="0"/>
              <a:t>magneti</a:t>
            </a:r>
            <a:endParaRPr lang="en-US" sz="1200" i="1" dirty="0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2490563" y="1614714"/>
            <a:ext cx="12045" cy="48151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74" y="1259632"/>
            <a:ext cx="9088447" cy="560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525"/>
            <a:ext cx="8229600" cy="6026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Photon tagging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035442" y="1967825"/>
            <a:ext cx="1440000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31620" y="1871012"/>
            <a:ext cx="116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Simulation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2538552" y="1735801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</a:t>
            </a:r>
            <a:r>
              <a:rPr lang="en-US" sz="1000" dirty="0" smtClean="0"/>
              <a:t>2m</a:t>
            </a:r>
            <a:endParaRPr lang="en-US" sz="10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035031" y="1798075"/>
            <a:ext cx="0" cy="4631788"/>
          </a:xfrm>
          <a:prstGeom prst="line">
            <a:avLst/>
          </a:prstGeom>
          <a:ln w="3175" cmpd="sng">
            <a:solidFill>
              <a:srgbClr val="4A452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06522" y="2104363"/>
            <a:ext cx="13392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Specs of new magnet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3475887" y="2198171"/>
            <a:ext cx="251998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98503" y="2357345"/>
            <a:ext cx="869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Procurement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3726322" y="2446618"/>
            <a:ext cx="1424319" cy="9604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80617" y="1974584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171834" y="2213510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cxnSp>
        <p:nvCxnSpPr>
          <p:cNvPr id="19" name="Straight Connector 18"/>
          <p:cNvCxnSpPr>
            <a:stCxn id="13" idx="3"/>
            <a:endCxn id="16" idx="1"/>
          </p:cNvCxnSpPr>
          <p:nvPr/>
        </p:nvCxnSpPr>
        <p:spPr>
          <a:xfrm flipH="1">
            <a:off x="3726322" y="2246195"/>
            <a:ext cx="1563" cy="248447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" idx="1"/>
            <a:endCxn id="6" idx="3"/>
          </p:cNvCxnSpPr>
          <p:nvPr/>
        </p:nvCxnSpPr>
        <p:spPr>
          <a:xfrm flipH="1" flipV="1">
            <a:off x="3475442" y="2015849"/>
            <a:ext cx="445" cy="23034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07103" y="6447705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47103" y="6447705"/>
            <a:ext cx="1440000" cy="9604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187103" y="6447705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27103" y="6447705"/>
            <a:ext cx="1440000" cy="9604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4653" y="6567749"/>
            <a:ext cx="361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1y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4011596" y="6567749"/>
            <a:ext cx="358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y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5433997" y="6567240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3y</a:t>
            </a:r>
            <a:endParaRPr lang="en-US" sz="1000" dirty="0"/>
          </a:p>
        </p:txBody>
      </p:sp>
      <p:sp>
        <p:nvSpPr>
          <p:cNvPr id="30" name="Rectangle 29"/>
          <p:cNvSpPr/>
          <p:nvPr/>
        </p:nvSpPr>
        <p:spPr>
          <a:xfrm>
            <a:off x="1745441" y="6563205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(2015)</a:t>
            </a:r>
            <a:endParaRPr lang="en-US" sz="1000" dirty="0"/>
          </a:p>
        </p:txBody>
      </p:sp>
      <p:sp>
        <p:nvSpPr>
          <p:cNvPr id="31" name="Rectangle 30"/>
          <p:cNvSpPr/>
          <p:nvPr/>
        </p:nvSpPr>
        <p:spPr>
          <a:xfrm>
            <a:off x="3171847" y="6567240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(2016)</a:t>
            </a:r>
            <a:endParaRPr lang="en-US" sz="1000" dirty="0"/>
          </a:p>
        </p:txBody>
      </p:sp>
      <p:sp>
        <p:nvSpPr>
          <p:cNvPr id="32" name="Rectangle 31"/>
          <p:cNvSpPr/>
          <p:nvPr/>
        </p:nvSpPr>
        <p:spPr>
          <a:xfrm>
            <a:off x="4527389" y="6563205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(2017)</a:t>
            </a:r>
            <a:endParaRPr lang="en-US" sz="1000" dirty="0"/>
          </a:p>
        </p:txBody>
      </p:sp>
      <p:sp>
        <p:nvSpPr>
          <p:cNvPr id="33" name="Rectangle 32"/>
          <p:cNvSpPr/>
          <p:nvPr/>
        </p:nvSpPr>
        <p:spPr>
          <a:xfrm>
            <a:off x="5998150" y="6547196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(2018)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6869950" y="6567240"/>
            <a:ext cx="387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</a:t>
            </a:r>
            <a:r>
              <a:rPr lang="en-US" sz="1000" dirty="0" smtClean="0"/>
              <a:t>y</a:t>
            </a:r>
            <a:endParaRPr lang="en-US" sz="1000" dirty="0"/>
          </a:p>
        </p:txBody>
      </p:sp>
      <p:sp>
        <p:nvSpPr>
          <p:cNvPr id="60" name="TextBox 59"/>
          <p:cNvSpPr txBox="1"/>
          <p:nvPr/>
        </p:nvSpPr>
        <p:spPr>
          <a:xfrm rot="2700000">
            <a:off x="1482224" y="1463183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01-06-15</a:t>
            </a:r>
            <a:endParaRPr lang="en-US" sz="1000" dirty="0"/>
          </a:p>
        </p:txBody>
      </p:sp>
      <p:sp>
        <p:nvSpPr>
          <p:cNvPr id="61" name="TextBox 60"/>
          <p:cNvSpPr txBox="1"/>
          <p:nvPr/>
        </p:nvSpPr>
        <p:spPr>
          <a:xfrm rot="2700000">
            <a:off x="3403475" y="1429920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01-11-16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 rot="2700000">
            <a:off x="4355908" y="1463183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01-06-17</a:t>
            </a:r>
            <a:endParaRPr lang="en-US" sz="1000" dirty="0">
              <a:solidFill>
                <a:srgbClr val="800000"/>
              </a:solidFill>
            </a:endParaRPr>
          </a:p>
        </p:txBody>
      </p:sp>
      <p:cxnSp>
        <p:nvCxnSpPr>
          <p:cNvPr id="164" name="Straight Connector 163"/>
          <p:cNvCxnSpPr/>
          <p:nvPr/>
        </p:nvCxnSpPr>
        <p:spPr>
          <a:xfrm flipH="1">
            <a:off x="5150641" y="1815917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H="1">
            <a:off x="4900319" y="1815917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 rot="2700000">
            <a:off x="5959204" y="1468809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01-09-18</a:t>
            </a:r>
            <a:endParaRPr lang="en-US" sz="1000" dirty="0">
              <a:solidFill>
                <a:srgbClr val="800000"/>
              </a:solidFill>
            </a:endParaRPr>
          </a:p>
        </p:txBody>
      </p:sp>
      <p:cxnSp>
        <p:nvCxnSpPr>
          <p:cNvPr id="167" name="Straight Connector 166"/>
          <p:cNvCxnSpPr/>
          <p:nvPr/>
        </p:nvCxnSpPr>
        <p:spPr>
          <a:xfrm flipH="1">
            <a:off x="6591684" y="1812720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7055089" y="1812720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 rot="2700000">
            <a:off x="6497969" y="1485541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01-01-19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 rot="2700000">
            <a:off x="4610239" y="1476909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01-08-17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72" name="Rectangle 171"/>
          <p:cNvSpPr>
            <a:spLocks/>
          </p:cNvSpPr>
          <p:nvPr/>
        </p:nvSpPr>
        <p:spPr>
          <a:xfrm>
            <a:off x="7910185" y="2425337"/>
            <a:ext cx="108000" cy="108000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>
            <a:spLocks/>
          </p:cNvSpPr>
          <p:nvPr/>
        </p:nvSpPr>
        <p:spPr>
          <a:xfrm>
            <a:off x="7910185" y="2002057"/>
            <a:ext cx="108000" cy="108000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>
            <a:spLocks/>
          </p:cNvSpPr>
          <p:nvPr/>
        </p:nvSpPr>
        <p:spPr>
          <a:xfrm>
            <a:off x="7910185" y="3220575"/>
            <a:ext cx="108000" cy="108000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/>
          <p:cNvSpPr txBox="1"/>
          <p:nvPr/>
        </p:nvSpPr>
        <p:spPr>
          <a:xfrm>
            <a:off x="8084123" y="1928051"/>
            <a:ext cx="10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Linac</a:t>
            </a:r>
            <a:r>
              <a:rPr lang="en-US" sz="1000" dirty="0" smtClean="0"/>
              <a:t> + BTF staff</a:t>
            </a:r>
            <a:endParaRPr lang="en-US" sz="1000" dirty="0"/>
          </a:p>
        </p:txBody>
      </p:sp>
      <p:sp>
        <p:nvSpPr>
          <p:cNvPr id="176" name="TextBox 175"/>
          <p:cNvSpPr txBox="1"/>
          <p:nvPr/>
        </p:nvSpPr>
        <p:spPr>
          <a:xfrm>
            <a:off x="8087298" y="2365786"/>
            <a:ext cx="82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Magnets, RF</a:t>
            </a:r>
            <a:endParaRPr lang="en-US" sz="1000" dirty="0"/>
          </a:p>
        </p:txBody>
      </p:sp>
      <p:sp>
        <p:nvSpPr>
          <p:cNvPr id="177" name="TextBox 176"/>
          <p:cNvSpPr txBox="1"/>
          <p:nvPr/>
        </p:nvSpPr>
        <p:spPr>
          <a:xfrm>
            <a:off x="8082660" y="3153339"/>
            <a:ext cx="7609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 services</a:t>
            </a:r>
            <a:endParaRPr lang="en-US" sz="1000" dirty="0"/>
          </a:p>
        </p:txBody>
      </p:sp>
      <p:sp>
        <p:nvSpPr>
          <p:cNvPr id="178" name="Rectangle 177"/>
          <p:cNvSpPr/>
          <p:nvPr/>
        </p:nvSpPr>
        <p:spPr>
          <a:xfrm>
            <a:off x="7910185" y="3418050"/>
            <a:ext cx="108000" cy="104184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8073135" y="3341822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Allowed shift</a:t>
            </a:r>
            <a:endParaRPr lang="en-US" sz="1000" dirty="0"/>
          </a:p>
        </p:txBody>
      </p:sp>
      <p:sp>
        <p:nvSpPr>
          <p:cNvPr id="180" name="Rectangle 179"/>
          <p:cNvSpPr>
            <a:spLocks/>
          </p:cNvSpPr>
          <p:nvPr/>
        </p:nvSpPr>
        <p:spPr>
          <a:xfrm>
            <a:off x="7910185" y="2223591"/>
            <a:ext cx="108000" cy="1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/>
          <p:cNvSpPr txBox="1"/>
          <p:nvPr/>
        </p:nvSpPr>
        <p:spPr>
          <a:xfrm>
            <a:off x="8087298" y="2164040"/>
            <a:ext cx="574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Cooling</a:t>
            </a:r>
            <a:endParaRPr lang="en-US" sz="1000" dirty="0"/>
          </a:p>
        </p:txBody>
      </p:sp>
      <p:sp>
        <p:nvSpPr>
          <p:cNvPr id="182" name="Rectangle 181"/>
          <p:cNvSpPr>
            <a:spLocks/>
          </p:cNvSpPr>
          <p:nvPr/>
        </p:nvSpPr>
        <p:spPr>
          <a:xfrm>
            <a:off x="7910185" y="2630933"/>
            <a:ext cx="108000" cy="108000"/>
          </a:xfrm>
          <a:prstGeom prst="rect">
            <a:avLst/>
          </a:prstGeom>
          <a:solidFill>
            <a:schemeClr val="accent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8087298" y="2565032"/>
            <a:ext cx="6229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Controls</a:t>
            </a:r>
            <a:endParaRPr lang="en-US" sz="1000" dirty="0"/>
          </a:p>
        </p:txBody>
      </p:sp>
      <p:sp>
        <p:nvSpPr>
          <p:cNvPr id="184" name="Rectangle 183"/>
          <p:cNvSpPr>
            <a:spLocks/>
          </p:cNvSpPr>
          <p:nvPr/>
        </p:nvSpPr>
        <p:spPr>
          <a:xfrm>
            <a:off x="7909944" y="2828759"/>
            <a:ext cx="108000" cy="108000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TextBox 184"/>
          <p:cNvSpPr txBox="1"/>
          <p:nvPr/>
        </p:nvSpPr>
        <p:spPr>
          <a:xfrm>
            <a:off x="8087057" y="2759683"/>
            <a:ext cx="7423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Mechanics</a:t>
            </a:r>
            <a:endParaRPr lang="en-US" sz="1000" dirty="0"/>
          </a:p>
        </p:txBody>
      </p:sp>
      <p:sp>
        <p:nvSpPr>
          <p:cNvPr id="186" name="Rectangle 185"/>
          <p:cNvSpPr>
            <a:spLocks/>
          </p:cNvSpPr>
          <p:nvPr/>
        </p:nvSpPr>
        <p:spPr>
          <a:xfrm>
            <a:off x="7913360" y="1771317"/>
            <a:ext cx="108000" cy="108000"/>
          </a:xfrm>
          <a:prstGeom prst="rect">
            <a:avLst/>
          </a:prstGeom>
          <a:solidFill>
            <a:srgbClr val="7F7F7F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Box 186"/>
          <p:cNvSpPr txBox="1"/>
          <p:nvPr/>
        </p:nvSpPr>
        <p:spPr>
          <a:xfrm>
            <a:off x="8087298" y="1697311"/>
            <a:ext cx="9606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Administration</a:t>
            </a:r>
            <a:endParaRPr lang="en-US" sz="1000" dirty="0"/>
          </a:p>
        </p:txBody>
      </p:sp>
      <p:cxnSp>
        <p:nvCxnSpPr>
          <p:cNvPr id="103" name="Straight Connector 102"/>
          <p:cNvCxnSpPr/>
          <p:nvPr/>
        </p:nvCxnSpPr>
        <p:spPr>
          <a:xfrm flipH="1">
            <a:off x="3949801" y="1798075"/>
            <a:ext cx="0" cy="4631788"/>
          </a:xfrm>
          <a:prstGeom prst="line">
            <a:avLst/>
          </a:prstGeom>
          <a:ln w="3175" cmpd="sng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4183212" y="1798075"/>
            <a:ext cx="0" cy="4631788"/>
          </a:xfrm>
          <a:prstGeom prst="line">
            <a:avLst/>
          </a:prstGeom>
          <a:ln w="3175" cmpd="sng">
            <a:solidFill>
              <a:srgbClr val="E46C0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5150369" y="2656744"/>
            <a:ext cx="251998" cy="96047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521719" y="2533337"/>
            <a:ext cx="90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Test and mapping</a:t>
            </a:r>
            <a:endParaRPr lang="en-US" sz="1000" dirty="0"/>
          </a:p>
        </p:txBody>
      </p:sp>
      <p:cxnSp>
        <p:nvCxnSpPr>
          <p:cNvPr id="111" name="Straight Connector 110"/>
          <p:cNvCxnSpPr>
            <a:stCxn id="16" idx="3"/>
            <a:endCxn id="108" idx="1"/>
          </p:cNvCxnSpPr>
          <p:nvPr/>
        </p:nvCxnSpPr>
        <p:spPr>
          <a:xfrm flipH="1">
            <a:off x="5150369" y="2494642"/>
            <a:ext cx="272" cy="21012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3479061" y="2949122"/>
            <a:ext cx="359513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3838190" y="2949122"/>
            <a:ext cx="348914" cy="96047"/>
          </a:xfrm>
          <a:prstGeom prst="rect">
            <a:avLst/>
          </a:prstGeom>
          <a:pattFill prst="ltUp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2561328" y="2860509"/>
            <a:ext cx="9583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Detector specs</a:t>
            </a:r>
            <a:endParaRPr lang="en-US" sz="1000" dirty="0"/>
          </a:p>
        </p:txBody>
      </p:sp>
      <p:cxnSp>
        <p:nvCxnSpPr>
          <p:cNvPr id="117" name="Straight Connector 116"/>
          <p:cNvCxnSpPr>
            <a:stCxn id="114" idx="1"/>
            <a:endCxn id="6" idx="3"/>
          </p:cNvCxnSpPr>
          <p:nvPr/>
        </p:nvCxnSpPr>
        <p:spPr>
          <a:xfrm flipH="1" flipV="1">
            <a:off x="3475442" y="2015849"/>
            <a:ext cx="3619" cy="981297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4177712" y="4539957"/>
            <a:ext cx="252000" cy="96047"/>
          </a:xfrm>
          <a:prstGeom prst="rect">
            <a:avLst/>
          </a:prstGeom>
          <a:solidFill>
            <a:srgbClr val="FFFF00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>
            <a:spLocks/>
          </p:cNvSpPr>
          <p:nvPr/>
        </p:nvSpPr>
        <p:spPr>
          <a:xfrm>
            <a:off x="7909944" y="3026289"/>
            <a:ext cx="108000" cy="108000"/>
          </a:xfrm>
          <a:prstGeom prst="rect">
            <a:avLst/>
          </a:prstGeom>
          <a:solidFill>
            <a:srgbClr val="FFFF00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8087057" y="2957213"/>
            <a:ext cx="610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Vacuum</a:t>
            </a:r>
            <a:endParaRPr lang="en-US" sz="1000" dirty="0"/>
          </a:p>
        </p:txBody>
      </p:sp>
      <p:sp>
        <p:nvSpPr>
          <p:cNvPr id="124" name="Rectangle 123"/>
          <p:cNvSpPr/>
          <p:nvPr/>
        </p:nvSpPr>
        <p:spPr>
          <a:xfrm>
            <a:off x="3003647" y="4436119"/>
            <a:ext cx="13858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Vacuum pipe design</a:t>
            </a:r>
            <a:endParaRPr lang="en-US" sz="1000" dirty="0"/>
          </a:p>
        </p:txBody>
      </p:sp>
      <p:sp>
        <p:nvSpPr>
          <p:cNvPr id="125" name="Rectangle 124"/>
          <p:cNvSpPr/>
          <p:nvPr/>
        </p:nvSpPr>
        <p:spPr>
          <a:xfrm>
            <a:off x="4427562" y="4539957"/>
            <a:ext cx="109671" cy="96047"/>
          </a:xfrm>
          <a:prstGeom prst="rect">
            <a:avLst/>
          </a:prstGeom>
          <a:pattFill prst="ltUpDiag">
            <a:fgClr>
              <a:srgbClr val="FFFF00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4537233" y="4741035"/>
            <a:ext cx="359997" cy="96047"/>
          </a:xfrm>
          <a:prstGeom prst="rect">
            <a:avLst/>
          </a:prstGeom>
          <a:solidFill>
            <a:srgbClr val="FFFF00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3070530" y="4648704"/>
            <a:ext cx="17348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Construction and testing</a:t>
            </a:r>
            <a:endParaRPr lang="en-US" sz="1000" dirty="0"/>
          </a:p>
        </p:txBody>
      </p:sp>
      <p:cxnSp>
        <p:nvCxnSpPr>
          <p:cNvPr id="129" name="Straight Connector 128"/>
          <p:cNvCxnSpPr>
            <a:stCxn id="125" idx="3"/>
            <a:endCxn id="127" idx="1"/>
          </p:cNvCxnSpPr>
          <p:nvPr/>
        </p:nvCxnSpPr>
        <p:spPr>
          <a:xfrm>
            <a:off x="4537233" y="4587981"/>
            <a:ext cx="0" cy="20107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Rectangle 148"/>
          <p:cNvSpPr/>
          <p:nvPr/>
        </p:nvSpPr>
        <p:spPr>
          <a:xfrm>
            <a:off x="4180342" y="3279597"/>
            <a:ext cx="723426" cy="9604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183374" y="3826177"/>
            <a:ext cx="720384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3319024" y="3182021"/>
            <a:ext cx="1104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Readout procurement</a:t>
            </a:r>
            <a:endParaRPr lang="en-US" sz="1000" dirty="0"/>
          </a:p>
        </p:txBody>
      </p:sp>
      <p:sp>
        <p:nvSpPr>
          <p:cNvPr id="155" name="Rectangle 154"/>
          <p:cNvSpPr/>
          <p:nvPr/>
        </p:nvSpPr>
        <p:spPr>
          <a:xfrm>
            <a:off x="3070530" y="3736961"/>
            <a:ext cx="11890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DAQ development</a:t>
            </a:r>
            <a:endParaRPr lang="en-US" sz="1000" dirty="0"/>
          </a:p>
        </p:txBody>
      </p:sp>
      <p:sp>
        <p:nvSpPr>
          <p:cNvPr id="156" name="Rectangle 155"/>
          <p:cNvSpPr/>
          <p:nvPr/>
        </p:nvSpPr>
        <p:spPr>
          <a:xfrm>
            <a:off x="4180202" y="4115102"/>
            <a:ext cx="360000" cy="96047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3471295" y="4018821"/>
            <a:ext cx="823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Mechanics</a:t>
            </a:r>
            <a:endParaRPr lang="en-US" sz="1000" dirty="0"/>
          </a:p>
        </p:txBody>
      </p:sp>
      <p:sp>
        <p:nvSpPr>
          <p:cNvPr id="160" name="Rectangle 159"/>
          <p:cNvSpPr/>
          <p:nvPr/>
        </p:nvSpPr>
        <p:spPr>
          <a:xfrm>
            <a:off x="4543371" y="4306428"/>
            <a:ext cx="261995" cy="96047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4805366" y="4306428"/>
            <a:ext cx="94949" cy="96047"/>
          </a:xfrm>
          <a:prstGeom prst="rect">
            <a:avLst/>
          </a:prstGeom>
          <a:pattFill prst="ltUpDiag">
            <a:fgClr>
              <a:schemeClr val="accent5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3895714" y="4218641"/>
            <a:ext cx="823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Assembly</a:t>
            </a:r>
            <a:endParaRPr lang="en-US" sz="1000" dirty="0"/>
          </a:p>
        </p:txBody>
      </p:sp>
      <p:sp>
        <p:nvSpPr>
          <p:cNvPr id="171" name="Rectangle 170"/>
          <p:cNvSpPr/>
          <p:nvPr/>
        </p:nvSpPr>
        <p:spPr>
          <a:xfrm>
            <a:off x="4903767" y="4930241"/>
            <a:ext cx="129716" cy="102023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/>
          <p:cNvCxnSpPr>
            <a:stCxn id="149" idx="1"/>
            <a:endCxn id="115" idx="3"/>
          </p:cNvCxnSpPr>
          <p:nvPr/>
        </p:nvCxnSpPr>
        <p:spPr>
          <a:xfrm flipV="1">
            <a:off x="4180342" y="2997146"/>
            <a:ext cx="6762" cy="330475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150" idx="1"/>
            <a:endCxn id="115" idx="3"/>
          </p:cNvCxnSpPr>
          <p:nvPr/>
        </p:nvCxnSpPr>
        <p:spPr>
          <a:xfrm flipV="1">
            <a:off x="4183374" y="2997146"/>
            <a:ext cx="3730" cy="877055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stCxn id="156" idx="1"/>
            <a:endCxn id="115" idx="3"/>
          </p:cNvCxnSpPr>
          <p:nvPr/>
        </p:nvCxnSpPr>
        <p:spPr>
          <a:xfrm flipV="1">
            <a:off x="4180202" y="2997146"/>
            <a:ext cx="6902" cy="116598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160" idx="1"/>
            <a:endCxn id="156" idx="3"/>
          </p:cNvCxnSpPr>
          <p:nvPr/>
        </p:nvCxnSpPr>
        <p:spPr>
          <a:xfrm flipH="1" flipV="1">
            <a:off x="4540202" y="4163126"/>
            <a:ext cx="3169" cy="19132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71" idx="1"/>
            <a:endCxn id="149" idx="3"/>
          </p:cNvCxnSpPr>
          <p:nvPr/>
        </p:nvCxnSpPr>
        <p:spPr>
          <a:xfrm flipV="1">
            <a:off x="4903767" y="3327621"/>
            <a:ext cx="1" cy="165363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71" idx="1"/>
          </p:cNvCxnSpPr>
          <p:nvPr/>
        </p:nvCxnSpPr>
        <p:spPr>
          <a:xfrm>
            <a:off x="4903286" y="4791860"/>
            <a:ext cx="481" cy="18939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ectangle 196"/>
          <p:cNvSpPr/>
          <p:nvPr/>
        </p:nvSpPr>
        <p:spPr>
          <a:xfrm>
            <a:off x="4197215" y="4836045"/>
            <a:ext cx="8234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Integration</a:t>
            </a:r>
            <a:endParaRPr lang="en-US" sz="1000" dirty="0"/>
          </a:p>
        </p:txBody>
      </p:sp>
      <p:sp>
        <p:nvSpPr>
          <p:cNvPr id="216" name="Rectangle 215"/>
          <p:cNvSpPr/>
          <p:nvPr/>
        </p:nvSpPr>
        <p:spPr>
          <a:xfrm>
            <a:off x="5033483" y="4930241"/>
            <a:ext cx="116886" cy="102023"/>
          </a:xfrm>
          <a:prstGeom prst="rect">
            <a:avLst/>
          </a:prstGeom>
          <a:pattFill prst="ltUpDiag">
            <a:fgClr>
              <a:srgbClr val="660066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8" name="Straight Connector 217"/>
          <p:cNvCxnSpPr>
            <a:stCxn id="161" idx="3"/>
            <a:endCxn id="171" idx="1"/>
          </p:cNvCxnSpPr>
          <p:nvPr/>
        </p:nvCxnSpPr>
        <p:spPr>
          <a:xfrm>
            <a:off x="4900315" y="4354452"/>
            <a:ext cx="3452" cy="626801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Rectangle 223"/>
          <p:cNvSpPr/>
          <p:nvPr/>
        </p:nvSpPr>
        <p:spPr>
          <a:xfrm>
            <a:off x="4905614" y="3826177"/>
            <a:ext cx="251997" cy="96047"/>
          </a:xfrm>
          <a:prstGeom prst="rect">
            <a:avLst/>
          </a:prstGeom>
          <a:pattFill prst="ltUp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ectangle 226"/>
          <p:cNvSpPr/>
          <p:nvPr/>
        </p:nvSpPr>
        <p:spPr>
          <a:xfrm>
            <a:off x="5150641" y="5121577"/>
            <a:ext cx="346746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" name="Straight Connector 228"/>
          <p:cNvCxnSpPr>
            <a:stCxn id="216" idx="3"/>
            <a:endCxn id="227" idx="1"/>
          </p:cNvCxnSpPr>
          <p:nvPr/>
        </p:nvCxnSpPr>
        <p:spPr>
          <a:xfrm>
            <a:off x="5150369" y="4981253"/>
            <a:ext cx="272" cy="188348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Rectangle 231"/>
          <p:cNvSpPr/>
          <p:nvPr/>
        </p:nvSpPr>
        <p:spPr>
          <a:xfrm>
            <a:off x="4614885" y="5026681"/>
            <a:ext cx="5869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Testing</a:t>
            </a:r>
            <a:endParaRPr lang="en-US" sz="1000" dirty="0"/>
          </a:p>
        </p:txBody>
      </p:sp>
      <p:sp>
        <p:nvSpPr>
          <p:cNvPr id="234" name="Rectangle 233"/>
          <p:cNvSpPr/>
          <p:nvPr/>
        </p:nvSpPr>
        <p:spPr>
          <a:xfrm>
            <a:off x="5497387" y="5308645"/>
            <a:ext cx="129716" cy="102023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Rectangle 234"/>
          <p:cNvSpPr/>
          <p:nvPr/>
        </p:nvSpPr>
        <p:spPr>
          <a:xfrm>
            <a:off x="4092492" y="5219827"/>
            <a:ext cx="15202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Installation with magnet</a:t>
            </a:r>
            <a:endParaRPr lang="en-US" sz="1000" dirty="0"/>
          </a:p>
        </p:txBody>
      </p:sp>
      <p:cxnSp>
        <p:nvCxnSpPr>
          <p:cNvPr id="237" name="Straight Connector 236"/>
          <p:cNvCxnSpPr>
            <a:stCxn id="227" idx="3"/>
            <a:endCxn id="234" idx="1"/>
          </p:cNvCxnSpPr>
          <p:nvPr/>
        </p:nvCxnSpPr>
        <p:spPr>
          <a:xfrm>
            <a:off x="5497387" y="5169601"/>
            <a:ext cx="0" cy="19005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Rectangle 239"/>
          <p:cNvSpPr/>
          <p:nvPr/>
        </p:nvSpPr>
        <p:spPr>
          <a:xfrm>
            <a:off x="5627103" y="5518512"/>
            <a:ext cx="252000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879103" y="5518512"/>
            <a:ext cx="712581" cy="96047"/>
          </a:xfrm>
          <a:prstGeom prst="rect">
            <a:avLst/>
          </a:prstGeom>
          <a:pattFill prst="ltUp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2" name="Straight Connector 241"/>
          <p:cNvCxnSpPr>
            <a:stCxn id="234" idx="3"/>
            <a:endCxn id="240" idx="1"/>
          </p:cNvCxnSpPr>
          <p:nvPr/>
        </p:nvCxnSpPr>
        <p:spPr>
          <a:xfrm>
            <a:off x="5627103" y="5359657"/>
            <a:ext cx="0" cy="206879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Rectangle 247"/>
          <p:cNvSpPr/>
          <p:nvPr/>
        </p:nvSpPr>
        <p:spPr>
          <a:xfrm>
            <a:off x="4686407" y="5424773"/>
            <a:ext cx="9850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Commissioning</a:t>
            </a:r>
            <a:endParaRPr lang="en-US" sz="1000" dirty="0"/>
          </a:p>
        </p:txBody>
      </p:sp>
      <p:cxnSp>
        <p:nvCxnSpPr>
          <p:cNvPr id="249" name="Straight Connector 248"/>
          <p:cNvCxnSpPr>
            <a:endCxn id="234" idx="1"/>
          </p:cNvCxnSpPr>
          <p:nvPr/>
        </p:nvCxnSpPr>
        <p:spPr>
          <a:xfrm>
            <a:off x="5497387" y="2704768"/>
            <a:ext cx="0" cy="2654889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Rectangle 252"/>
          <p:cNvSpPr/>
          <p:nvPr/>
        </p:nvSpPr>
        <p:spPr>
          <a:xfrm>
            <a:off x="5402367" y="2656744"/>
            <a:ext cx="99598" cy="96047"/>
          </a:xfrm>
          <a:prstGeom prst="rect">
            <a:avLst/>
          </a:prstGeom>
          <a:pattFill prst="ltUpDiag">
            <a:fgClr>
              <a:schemeClr val="accent2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TextBox 253"/>
          <p:cNvSpPr txBox="1"/>
          <p:nvPr/>
        </p:nvSpPr>
        <p:spPr>
          <a:xfrm>
            <a:off x="3480617" y="2728220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3m</a:t>
            </a:r>
            <a:endParaRPr lang="en-US" sz="1000" dirty="0"/>
          </a:p>
        </p:txBody>
      </p:sp>
      <p:sp>
        <p:nvSpPr>
          <p:cNvPr id="255" name="TextBox 254"/>
          <p:cNvSpPr txBox="1"/>
          <p:nvPr/>
        </p:nvSpPr>
        <p:spPr>
          <a:xfrm>
            <a:off x="4334302" y="3596454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6m</a:t>
            </a:r>
            <a:endParaRPr lang="en-US" sz="1000" dirty="0"/>
          </a:p>
        </p:txBody>
      </p:sp>
      <p:sp>
        <p:nvSpPr>
          <p:cNvPr id="256" name="TextBox 255"/>
          <p:cNvSpPr txBox="1"/>
          <p:nvPr/>
        </p:nvSpPr>
        <p:spPr>
          <a:xfrm>
            <a:off x="4179769" y="3895710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57" name="TextBox 256"/>
          <p:cNvSpPr txBox="1"/>
          <p:nvPr/>
        </p:nvSpPr>
        <p:spPr>
          <a:xfrm>
            <a:off x="5157611" y="4911747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58" name="TextBox 257"/>
          <p:cNvSpPr txBox="1"/>
          <p:nvPr/>
        </p:nvSpPr>
        <p:spPr>
          <a:xfrm>
            <a:off x="5589913" y="5304306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2490563" y="1614714"/>
            <a:ext cx="12045" cy="48151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9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/>
          <p:cNvSpPr/>
          <p:nvPr/>
        </p:nvSpPr>
        <p:spPr>
          <a:xfrm>
            <a:off x="18099" y="1249863"/>
            <a:ext cx="9088447" cy="560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67"/>
            <a:ext cx="8229600" cy="6052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upgrade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48982" y="1941937"/>
            <a:ext cx="341532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4143" y="1933506"/>
            <a:ext cx="902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</a:t>
            </a:r>
            <a:r>
              <a:rPr lang="en-US" sz="1000" dirty="0" smtClean="0"/>
              <a:t>ew modulators supplies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269827" y="1845124"/>
            <a:ext cx="47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Specs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683010" y="2102017"/>
            <a:ext cx="401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Bids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3090514" y="2190384"/>
            <a:ext cx="1430689" cy="9604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16961" y="1675480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3m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73845" y="1914873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14" name="Rectangle 13"/>
          <p:cNvSpPr/>
          <p:nvPr/>
        </p:nvSpPr>
        <p:spPr>
          <a:xfrm>
            <a:off x="4881202" y="2472124"/>
            <a:ext cx="252000" cy="96047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42171" y="2365786"/>
            <a:ext cx="765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</a:rPr>
              <a:t>Installation</a:t>
            </a:r>
            <a:endParaRPr lang="en-US" sz="1000" dirty="0">
              <a:solidFill>
                <a:srgbClr val="66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9550" y="2223591"/>
            <a:ext cx="3810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 m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3485545" y="2684283"/>
            <a:ext cx="1049919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16961" y="2495177"/>
            <a:ext cx="794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Test station</a:t>
            </a:r>
          </a:p>
          <a:p>
            <a:r>
              <a:rPr lang="en-US" sz="1000" dirty="0" smtClean="0"/>
              <a:t>setup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804920" y="2438062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9m</a:t>
            </a:r>
            <a:endParaRPr lang="en-US" sz="1000" dirty="0"/>
          </a:p>
        </p:txBody>
      </p:sp>
      <p:sp>
        <p:nvSpPr>
          <p:cNvPr id="20" name="Rectangle 19"/>
          <p:cNvSpPr/>
          <p:nvPr/>
        </p:nvSpPr>
        <p:spPr>
          <a:xfrm>
            <a:off x="4521203" y="2684283"/>
            <a:ext cx="360000" cy="96047"/>
          </a:xfrm>
          <a:prstGeom prst="rect">
            <a:avLst/>
          </a:prstGeom>
          <a:pattFill prst="ltDn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39457" y="3204209"/>
            <a:ext cx="345084" cy="13665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63707" y="3107396"/>
            <a:ext cx="47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Specs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072504" y="2968390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395268" y="3097226"/>
            <a:ext cx="902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SLED</a:t>
            </a:r>
          </a:p>
          <a:p>
            <a:r>
              <a:rPr lang="en-US" sz="1000" dirty="0" smtClean="0"/>
              <a:t>cooling</a:t>
            </a:r>
            <a:endParaRPr lang="en-US" sz="1000" dirty="0"/>
          </a:p>
        </p:txBody>
      </p:sp>
      <p:sp>
        <p:nvSpPr>
          <p:cNvPr id="25" name="Rectangle 24"/>
          <p:cNvSpPr/>
          <p:nvPr/>
        </p:nvSpPr>
        <p:spPr>
          <a:xfrm>
            <a:off x="3084539" y="3418725"/>
            <a:ext cx="1439997" cy="96047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54036" y="3164968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27" name="Rectangle 26"/>
          <p:cNvSpPr/>
          <p:nvPr/>
        </p:nvSpPr>
        <p:spPr>
          <a:xfrm>
            <a:off x="2202554" y="3353405"/>
            <a:ext cx="869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Procurement</a:t>
            </a:r>
            <a:endParaRPr lang="en-US" sz="1000" dirty="0"/>
          </a:p>
        </p:txBody>
      </p:sp>
      <p:sp>
        <p:nvSpPr>
          <p:cNvPr id="32" name="Rectangle 31"/>
          <p:cNvSpPr/>
          <p:nvPr/>
        </p:nvSpPr>
        <p:spPr>
          <a:xfrm>
            <a:off x="4880954" y="3661071"/>
            <a:ext cx="252000" cy="96047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131560" y="3564258"/>
            <a:ext cx="765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</a:rPr>
              <a:t>Installation</a:t>
            </a:r>
            <a:endParaRPr lang="en-US" sz="1000" dirty="0">
              <a:solidFill>
                <a:srgbClr val="6600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75842" y="4570724"/>
            <a:ext cx="401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Bids</a:t>
            </a:r>
            <a:endParaRPr lang="en-US" sz="1000" dirty="0"/>
          </a:p>
        </p:txBody>
      </p:sp>
      <p:sp>
        <p:nvSpPr>
          <p:cNvPr id="37" name="Rectangle 36"/>
          <p:cNvSpPr/>
          <p:nvPr/>
        </p:nvSpPr>
        <p:spPr>
          <a:xfrm>
            <a:off x="3580099" y="4658724"/>
            <a:ext cx="1440000" cy="96047"/>
          </a:xfrm>
          <a:prstGeom prst="rect">
            <a:avLst/>
          </a:prstGeom>
          <a:solidFill>
            <a:srgbClr val="7F7F7F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199481" y="4385022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39" name="Rectangle 38"/>
          <p:cNvSpPr/>
          <p:nvPr/>
        </p:nvSpPr>
        <p:spPr>
          <a:xfrm>
            <a:off x="5134689" y="3901343"/>
            <a:ext cx="1430046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274069" y="3800361"/>
            <a:ext cx="8857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Test of</a:t>
            </a:r>
          </a:p>
          <a:p>
            <a:r>
              <a:rPr lang="en-US" sz="1000" dirty="0"/>
              <a:t>m</a:t>
            </a:r>
            <a:r>
              <a:rPr lang="en-US" sz="1000" dirty="0" smtClean="0"/>
              <a:t>odulators</a:t>
            </a:r>
          </a:p>
          <a:p>
            <a:r>
              <a:rPr lang="en-US" sz="1000" dirty="0" smtClean="0"/>
              <a:t>consolidation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3550" y="3653838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42" name="Rectangle 41"/>
          <p:cNvSpPr/>
          <p:nvPr/>
        </p:nvSpPr>
        <p:spPr>
          <a:xfrm>
            <a:off x="5020100" y="4657282"/>
            <a:ext cx="405992" cy="97489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521203" y="2191820"/>
            <a:ext cx="360000" cy="94611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125549" y="4432142"/>
            <a:ext cx="359997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683595" y="4344658"/>
            <a:ext cx="47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Specs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>
            <a:off x="3132672" y="4184578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3m</a:t>
            </a:r>
            <a:endParaRPr lang="en-US" sz="1000" dirty="0"/>
          </a:p>
        </p:txBody>
      </p:sp>
      <p:sp>
        <p:nvSpPr>
          <p:cNvPr id="50" name="Rectangle 49"/>
          <p:cNvSpPr/>
          <p:nvPr/>
        </p:nvSpPr>
        <p:spPr>
          <a:xfrm>
            <a:off x="3484777" y="4433485"/>
            <a:ext cx="96478" cy="96047"/>
          </a:xfrm>
          <a:prstGeom prst="rect">
            <a:avLst/>
          </a:prstGeom>
          <a:pattFill prst="ltDn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82976" y="4174408"/>
            <a:ext cx="90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</a:t>
            </a:r>
            <a:r>
              <a:rPr lang="en-US" sz="1000" dirty="0" smtClean="0"/>
              <a:t>ew modulators, klystrons and SLEDS</a:t>
            </a:r>
            <a:endParaRPr lang="en-US" sz="1000" dirty="0"/>
          </a:p>
        </p:txBody>
      </p:sp>
      <p:sp>
        <p:nvSpPr>
          <p:cNvPr id="53" name="Rectangle 52"/>
          <p:cNvSpPr/>
          <p:nvPr/>
        </p:nvSpPr>
        <p:spPr>
          <a:xfrm>
            <a:off x="4881203" y="2931974"/>
            <a:ext cx="252000" cy="96047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138460" y="2825636"/>
            <a:ext cx="765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</a:rPr>
              <a:t>Installation</a:t>
            </a:r>
            <a:endParaRPr lang="en-US" sz="1000" dirty="0">
              <a:solidFill>
                <a:srgbClr val="660066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2738572" y="1772187"/>
            <a:ext cx="0" cy="4631788"/>
          </a:xfrm>
          <a:prstGeom prst="line">
            <a:avLst/>
          </a:prstGeom>
          <a:ln w="3175" cmpd="sng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738572" y="6445996"/>
            <a:ext cx="1440000" cy="9604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178572" y="6445996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5618572" y="6445996"/>
            <a:ext cx="1440000" cy="96047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7058572" y="6445996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3996122" y="6566040"/>
            <a:ext cx="361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1y</a:t>
            </a:r>
            <a:endParaRPr lang="en-US" sz="1000" dirty="0"/>
          </a:p>
        </p:txBody>
      </p:sp>
      <p:sp>
        <p:nvSpPr>
          <p:cNvPr id="66" name="TextBox 65"/>
          <p:cNvSpPr txBox="1"/>
          <p:nvPr/>
        </p:nvSpPr>
        <p:spPr>
          <a:xfrm>
            <a:off x="5443065" y="6566040"/>
            <a:ext cx="358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</a:t>
            </a:r>
            <a:r>
              <a:rPr lang="en-US" sz="1000" dirty="0" smtClean="0"/>
              <a:t>y</a:t>
            </a:r>
            <a:endParaRPr lang="en-US" sz="1000" dirty="0"/>
          </a:p>
        </p:txBody>
      </p:sp>
      <p:sp>
        <p:nvSpPr>
          <p:cNvPr id="67" name="TextBox 66"/>
          <p:cNvSpPr txBox="1"/>
          <p:nvPr/>
        </p:nvSpPr>
        <p:spPr>
          <a:xfrm>
            <a:off x="6865466" y="6565531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3y</a:t>
            </a:r>
            <a:endParaRPr lang="en-US" sz="1000" dirty="0"/>
          </a:p>
        </p:txBody>
      </p:sp>
      <p:sp>
        <p:nvSpPr>
          <p:cNvPr id="70" name="Rectangle 69"/>
          <p:cNvSpPr/>
          <p:nvPr/>
        </p:nvSpPr>
        <p:spPr>
          <a:xfrm>
            <a:off x="4560520" y="4800128"/>
            <a:ext cx="1128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Assembly and testing</a:t>
            </a:r>
            <a:endParaRPr lang="en-US" sz="1000" dirty="0"/>
          </a:p>
        </p:txBody>
      </p:sp>
      <p:sp>
        <p:nvSpPr>
          <p:cNvPr id="71" name="TextBox 70"/>
          <p:cNvSpPr txBox="1"/>
          <p:nvPr/>
        </p:nvSpPr>
        <p:spPr>
          <a:xfrm>
            <a:off x="5519988" y="4635151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5m</a:t>
            </a:r>
            <a:endParaRPr lang="en-US" sz="1000" dirty="0"/>
          </a:p>
        </p:txBody>
      </p:sp>
      <p:sp>
        <p:nvSpPr>
          <p:cNvPr id="75" name="Rectangle 74"/>
          <p:cNvSpPr/>
          <p:nvPr/>
        </p:nvSpPr>
        <p:spPr>
          <a:xfrm>
            <a:off x="6659092" y="5988133"/>
            <a:ext cx="401381" cy="96047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852615" y="5878420"/>
            <a:ext cx="8373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</a:rPr>
              <a:t>Installation</a:t>
            </a:r>
            <a:endParaRPr lang="en-US" sz="1000" dirty="0">
              <a:solidFill>
                <a:srgbClr val="660066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060815" y="6188673"/>
            <a:ext cx="215997" cy="96047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112387" y="6084180"/>
            <a:ext cx="11128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Commissioning</a:t>
            </a:r>
            <a:endParaRPr lang="en-US" sz="1000" dirty="0"/>
          </a:p>
        </p:txBody>
      </p:sp>
      <p:sp>
        <p:nvSpPr>
          <p:cNvPr id="79" name="Rectangle 78"/>
          <p:cNvSpPr/>
          <p:nvPr/>
        </p:nvSpPr>
        <p:spPr>
          <a:xfrm>
            <a:off x="6567211" y="3901343"/>
            <a:ext cx="88705" cy="96047"/>
          </a:xfrm>
          <a:prstGeom prst="rect">
            <a:avLst/>
          </a:prstGeom>
          <a:pattFill prst="ltDn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396996" y="4904800"/>
            <a:ext cx="1259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</a:t>
            </a:r>
            <a:r>
              <a:rPr lang="en-US" sz="1000" dirty="0" smtClean="0"/>
              <a:t>ew accelerating sections and quads + new dipoles</a:t>
            </a:r>
            <a:endParaRPr lang="en-US" sz="1000" dirty="0"/>
          </a:p>
        </p:txBody>
      </p:sp>
      <p:sp>
        <p:nvSpPr>
          <p:cNvPr id="82" name="Rectangle 81"/>
          <p:cNvSpPr/>
          <p:nvPr/>
        </p:nvSpPr>
        <p:spPr>
          <a:xfrm>
            <a:off x="2748582" y="5040485"/>
            <a:ext cx="346884" cy="96047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305010" y="4940824"/>
            <a:ext cx="4791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Specs</a:t>
            </a:r>
            <a:endParaRPr lang="en-US" sz="1000" dirty="0"/>
          </a:p>
        </p:txBody>
      </p:sp>
      <p:sp>
        <p:nvSpPr>
          <p:cNvPr id="84" name="TextBox 83"/>
          <p:cNvSpPr txBox="1"/>
          <p:nvPr/>
        </p:nvSpPr>
        <p:spPr>
          <a:xfrm>
            <a:off x="2732436" y="4771734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3m</a:t>
            </a:r>
            <a:endParaRPr lang="en-US" sz="1000" dirty="0"/>
          </a:p>
        </p:txBody>
      </p:sp>
      <p:sp>
        <p:nvSpPr>
          <p:cNvPr id="85" name="Rectangle 84"/>
          <p:cNvSpPr/>
          <p:nvPr/>
        </p:nvSpPr>
        <p:spPr>
          <a:xfrm>
            <a:off x="2841524" y="5172830"/>
            <a:ext cx="401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Bids</a:t>
            </a:r>
            <a:endParaRPr lang="en-US" sz="1000" dirty="0"/>
          </a:p>
        </p:txBody>
      </p:sp>
      <p:sp>
        <p:nvSpPr>
          <p:cNvPr id="86" name="Rectangle 85"/>
          <p:cNvSpPr/>
          <p:nvPr/>
        </p:nvSpPr>
        <p:spPr>
          <a:xfrm>
            <a:off x="3200169" y="5271869"/>
            <a:ext cx="1440000" cy="96047"/>
          </a:xfrm>
          <a:prstGeom prst="rect">
            <a:avLst/>
          </a:prstGeom>
          <a:solidFill>
            <a:srgbClr val="7F7F7F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896077" y="4997800"/>
            <a:ext cx="417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12m</a:t>
            </a:r>
            <a:endParaRPr lang="en-US" sz="1000" dirty="0"/>
          </a:p>
        </p:txBody>
      </p:sp>
      <p:sp>
        <p:nvSpPr>
          <p:cNvPr id="88" name="Rectangle 87"/>
          <p:cNvSpPr/>
          <p:nvPr/>
        </p:nvSpPr>
        <p:spPr>
          <a:xfrm>
            <a:off x="4640169" y="5271869"/>
            <a:ext cx="491107" cy="92537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131902" y="5493586"/>
            <a:ext cx="714390" cy="95345"/>
          </a:xfrm>
          <a:prstGeom prst="rect">
            <a:avLst/>
          </a:prstGeom>
          <a:solidFill>
            <a:srgbClr val="C0504D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896077" y="5409857"/>
            <a:ext cx="13313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Assembly and testing</a:t>
            </a:r>
            <a:endParaRPr lang="en-US" sz="1000" dirty="0"/>
          </a:p>
        </p:txBody>
      </p:sp>
      <p:sp>
        <p:nvSpPr>
          <p:cNvPr id="91" name="TextBox 90"/>
          <p:cNvSpPr txBox="1"/>
          <p:nvPr/>
        </p:nvSpPr>
        <p:spPr>
          <a:xfrm>
            <a:off x="5340191" y="5247365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6m</a:t>
            </a:r>
            <a:endParaRPr lang="en-US" sz="1000" dirty="0"/>
          </a:p>
        </p:txBody>
      </p:sp>
      <p:sp>
        <p:nvSpPr>
          <p:cNvPr id="92" name="Rectangle 91"/>
          <p:cNvSpPr/>
          <p:nvPr/>
        </p:nvSpPr>
        <p:spPr>
          <a:xfrm>
            <a:off x="5846265" y="5493586"/>
            <a:ext cx="209433" cy="95345"/>
          </a:xfrm>
          <a:prstGeom prst="rect">
            <a:avLst/>
          </a:prstGeom>
          <a:pattFill prst="ltDnDiag">
            <a:fgClr>
              <a:schemeClr val="accent2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3169056" y="6587384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(2016)</a:t>
            </a:r>
            <a:endParaRPr lang="en-US" sz="1000" dirty="0"/>
          </a:p>
        </p:txBody>
      </p:sp>
      <p:sp>
        <p:nvSpPr>
          <p:cNvPr id="101" name="Rectangle 100"/>
          <p:cNvSpPr/>
          <p:nvPr/>
        </p:nvSpPr>
        <p:spPr>
          <a:xfrm>
            <a:off x="4603316" y="6565531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(2017)</a:t>
            </a:r>
            <a:endParaRPr lang="en-US" sz="1000" dirty="0"/>
          </a:p>
        </p:txBody>
      </p:sp>
      <p:sp>
        <p:nvSpPr>
          <p:cNvPr id="102" name="Rectangle 101"/>
          <p:cNvSpPr/>
          <p:nvPr/>
        </p:nvSpPr>
        <p:spPr>
          <a:xfrm>
            <a:off x="6021004" y="6587384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(2018)</a:t>
            </a:r>
            <a:endParaRPr lang="en-US" sz="1000" dirty="0"/>
          </a:p>
        </p:txBody>
      </p:sp>
      <p:sp>
        <p:nvSpPr>
          <p:cNvPr id="103" name="Rectangle 102"/>
          <p:cNvSpPr/>
          <p:nvPr/>
        </p:nvSpPr>
        <p:spPr>
          <a:xfrm>
            <a:off x="7461765" y="6571375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(2019)</a:t>
            </a:r>
            <a:endParaRPr lang="en-US" sz="1000" dirty="0"/>
          </a:p>
        </p:txBody>
      </p:sp>
      <p:sp>
        <p:nvSpPr>
          <p:cNvPr id="104" name="Rectangle 103"/>
          <p:cNvSpPr/>
          <p:nvPr/>
        </p:nvSpPr>
        <p:spPr>
          <a:xfrm>
            <a:off x="5965714" y="4888424"/>
            <a:ext cx="96334" cy="96047"/>
          </a:xfrm>
          <a:prstGeom prst="rect">
            <a:avLst/>
          </a:prstGeom>
          <a:pattFill prst="ltDn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3095105" y="5041585"/>
            <a:ext cx="108000" cy="94948"/>
          </a:xfrm>
          <a:prstGeom prst="rect">
            <a:avLst/>
          </a:prstGeom>
          <a:pattFill prst="ltDnDiag">
            <a:fgClr>
              <a:schemeClr val="accent2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428055" y="4889126"/>
            <a:ext cx="537996" cy="95345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058037" y="5782950"/>
            <a:ext cx="509174" cy="95345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311413" y="5692515"/>
            <a:ext cx="987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Integration</a:t>
            </a:r>
            <a:endParaRPr lang="en-US" sz="10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151606" y="5525602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5m</a:t>
            </a:r>
            <a:endParaRPr lang="en-US" sz="10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008122" y="5941305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2m</a:t>
            </a:r>
            <a:endParaRPr lang="en-US" sz="1000" dirty="0"/>
          </a:p>
        </p:txBody>
      </p:sp>
      <p:sp>
        <p:nvSpPr>
          <p:cNvPr id="112" name="TextBox 111"/>
          <p:cNvSpPr txBox="1"/>
          <p:nvPr/>
        </p:nvSpPr>
        <p:spPr>
          <a:xfrm>
            <a:off x="6702683" y="5709492"/>
            <a:ext cx="352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</a:t>
            </a:r>
            <a:r>
              <a:rPr lang="en-US" sz="1000" dirty="0" smtClean="0"/>
              <a:t>m</a:t>
            </a:r>
            <a:endParaRPr lang="en-US" sz="1000" dirty="0"/>
          </a:p>
        </p:txBody>
      </p:sp>
      <p:cxnSp>
        <p:nvCxnSpPr>
          <p:cNvPr id="5" name="Straight Connector 4"/>
          <p:cNvCxnSpPr>
            <a:stCxn id="7" idx="3"/>
            <a:endCxn id="11" idx="1"/>
          </p:cNvCxnSpPr>
          <p:nvPr/>
        </p:nvCxnSpPr>
        <p:spPr>
          <a:xfrm>
            <a:off x="3090514" y="1989961"/>
            <a:ext cx="0" cy="248447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4" idx="1"/>
            <a:endCxn id="43" idx="3"/>
          </p:cNvCxnSpPr>
          <p:nvPr/>
        </p:nvCxnSpPr>
        <p:spPr>
          <a:xfrm flipV="1">
            <a:off x="4881202" y="2239126"/>
            <a:ext cx="1" cy="28102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53" idx="1"/>
            <a:endCxn id="20" idx="3"/>
          </p:cNvCxnSpPr>
          <p:nvPr/>
        </p:nvCxnSpPr>
        <p:spPr>
          <a:xfrm flipV="1">
            <a:off x="4881203" y="2732307"/>
            <a:ext cx="0" cy="247691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25" idx="1"/>
            <a:endCxn id="21" idx="3"/>
          </p:cNvCxnSpPr>
          <p:nvPr/>
        </p:nvCxnSpPr>
        <p:spPr>
          <a:xfrm flipV="1">
            <a:off x="3084539" y="3272537"/>
            <a:ext cx="2" cy="19421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32" idx="1"/>
          </p:cNvCxnSpPr>
          <p:nvPr/>
        </p:nvCxnSpPr>
        <p:spPr>
          <a:xfrm flipV="1">
            <a:off x="4880954" y="3466749"/>
            <a:ext cx="248" cy="242346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39" idx="1"/>
            <a:endCxn id="32" idx="3"/>
          </p:cNvCxnSpPr>
          <p:nvPr/>
        </p:nvCxnSpPr>
        <p:spPr>
          <a:xfrm flipH="1" flipV="1">
            <a:off x="5132954" y="3709095"/>
            <a:ext cx="1735" cy="24027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37" idx="1"/>
            <a:endCxn id="50" idx="3"/>
          </p:cNvCxnSpPr>
          <p:nvPr/>
        </p:nvCxnSpPr>
        <p:spPr>
          <a:xfrm flipV="1">
            <a:off x="3580099" y="4481509"/>
            <a:ext cx="1156" cy="225239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6" idx="1"/>
            <a:endCxn id="105" idx="3"/>
          </p:cNvCxnSpPr>
          <p:nvPr/>
        </p:nvCxnSpPr>
        <p:spPr>
          <a:xfrm flipV="1">
            <a:off x="3200169" y="5089059"/>
            <a:ext cx="2936" cy="23083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89" idx="1"/>
            <a:endCxn id="88" idx="3"/>
          </p:cNvCxnSpPr>
          <p:nvPr/>
        </p:nvCxnSpPr>
        <p:spPr>
          <a:xfrm flipH="1" flipV="1">
            <a:off x="5131276" y="5318138"/>
            <a:ext cx="626" cy="223121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108" idx="1"/>
            <a:endCxn id="92" idx="3"/>
          </p:cNvCxnSpPr>
          <p:nvPr/>
        </p:nvCxnSpPr>
        <p:spPr>
          <a:xfrm flipH="1" flipV="1">
            <a:off x="6055698" y="5541259"/>
            <a:ext cx="2339" cy="289364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75" idx="1"/>
            <a:endCxn id="178" idx="3"/>
          </p:cNvCxnSpPr>
          <p:nvPr/>
        </p:nvCxnSpPr>
        <p:spPr>
          <a:xfrm flipV="1">
            <a:off x="6659092" y="5830974"/>
            <a:ext cx="0" cy="205183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77" idx="1"/>
            <a:endCxn id="75" idx="3"/>
          </p:cNvCxnSpPr>
          <p:nvPr/>
        </p:nvCxnSpPr>
        <p:spPr>
          <a:xfrm flipH="1" flipV="1">
            <a:off x="7060473" y="6036157"/>
            <a:ext cx="342" cy="20054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42" idx="3"/>
            <a:endCxn id="106" idx="1"/>
          </p:cNvCxnSpPr>
          <p:nvPr/>
        </p:nvCxnSpPr>
        <p:spPr>
          <a:xfrm>
            <a:off x="5426092" y="4706027"/>
            <a:ext cx="1963" cy="230772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39" idx="1"/>
            <a:endCxn id="53" idx="3"/>
          </p:cNvCxnSpPr>
          <p:nvPr/>
        </p:nvCxnSpPr>
        <p:spPr>
          <a:xfrm flipH="1" flipV="1">
            <a:off x="5133203" y="2979998"/>
            <a:ext cx="1486" cy="969369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39" idx="1"/>
            <a:endCxn id="14" idx="3"/>
          </p:cNvCxnSpPr>
          <p:nvPr/>
        </p:nvCxnSpPr>
        <p:spPr>
          <a:xfrm flipH="1" flipV="1">
            <a:off x="5133202" y="2520148"/>
            <a:ext cx="1487" cy="1429219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75" idx="1"/>
            <a:endCxn id="79" idx="3"/>
          </p:cNvCxnSpPr>
          <p:nvPr/>
        </p:nvCxnSpPr>
        <p:spPr>
          <a:xfrm flipH="1" flipV="1">
            <a:off x="6655916" y="3949367"/>
            <a:ext cx="3176" cy="208679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08" idx="1"/>
            <a:endCxn id="104" idx="3"/>
          </p:cNvCxnSpPr>
          <p:nvPr/>
        </p:nvCxnSpPr>
        <p:spPr>
          <a:xfrm flipV="1">
            <a:off x="6058037" y="4936448"/>
            <a:ext cx="4011" cy="894175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H="1">
            <a:off x="4880954" y="1799365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 rot="2700000">
            <a:off x="4356842" y="1455454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01-06-17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 rot="2700000">
            <a:off x="6083867" y="1455454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01-09-18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6562758" y="5782950"/>
            <a:ext cx="96334" cy="96047"/>
          </a:xfrm>
          <a:prstGeom prst="rect">
            <a:avLst/>
          </a:prstGeom>
          <a:pattFill prst="ltDnDiag">
            <a:fgClr>
              <a:schemeClr val="accent1"/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Connector 183"/>
          <p:cNvCxnSpPr/>
          <p:nvPr/>
        </p:nvCxnSpPr>
        <p:spPr>
          <a:xfrm flipH="1">
            <a:off x="7274269" y="1799365"/>
            <a:ext cx="0" cy="4631788"/>
          </a:xfrm>
          <a:prstGeom prst="line">
            <a:avLst/>
          </a:prstGeom>
          <a:ln w="3175" cmpd="sng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 rot="2700000">
            <a:off x="6783115" y="1444734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01-03-19</a:t>
            </a:r>
            <a:endParaRPr lang="en-US" sz="1000" dirty="0"/>
          </a:p>
        </p:txBody>
      </p:sp>
      <p:sp>
        <p:nvSpPr>
          <p:cNvPr id="186" name="TextBox 185"/>
          <p:cNvSpPr txBox="1"/>
          <p:nvPr/>
        </p:nvSpPr>
        <p:spPr>
          <a:xfrm rot="2700000">
            <a:off x="2215072" y="1437295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01-01-16</a:t>
            </a:r>
            <a:endParaRPr lang="en-US" sz="1000" dirty="0"/>
          </a:p>
        </p:txBody>
      </p:sp>
      <p:cxnSp>
        <p:nvCxnSpPr>
          <p:cNvPr id="187" name="Straight Connector 186"/>
          <p:cNvCxnSpPr/>
          <p:nvPr/>
        </p:nvCxnSpPr>
        <p:spPr>
          <a:xfrm flipH="1">
            <a:off x="6657733" y="1799365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5131276" y="1799365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 flipH="1">
            <a:off x="7059593" y="1799365"/>
            <a:ext cx="0" cy="4631788"/>
          </a:xfrm>
          <a:prstGeom prst="line">
            <a:avLst/>
          </a:prstGeom>
          <a:ln w="3175" cmpd="sng">
            <a:solidFill>
              <a:srgbClr val="8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 rot="2700000">
            <a:off x="4590994" y="1451022"/>
            <a:ext cx="6531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00"/>
                </a:solidFill>
              </a:rPr>
              <a:t>01-08-17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1299457" y="6447011"/>
            <a:ext cx="1440000" cy="96047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1777396" y="6576984"/>
            <a:ext cx="541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(2015)</a:t>
            </a:r>
            <a:endParaRPr lang="en-US" sz="1000" dirty="0"/>
          </a:p>
        </p:txBody>
      </p:sp>
      <p:sp>
        <p:nvSpPr>
          <p:cNvPr id="227" name="Rectangle 226"/>
          <p:cNvSpPr/>
          <p:nvPr/>
        </p:nvSpPr>
        <p:spPr>
          <a:xfrm>
            <a:off x="4524489" y="3420161"/>
            <a:ext cx="360000" cy="94611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/>
          <p:cNvSpPr>
            <a:spLocks/>
          </p:cNvSpPr>
          <p:nvPr/>
        </p:nvSpPr>
        <p:spPr>
          <a:xfrm>
            <a:off x="7910185" y="2425337"/>
            <a:ext cx="108000" cy="108000"/>
          </a:xfrm>
          <a:prstGeom prst="rect">
            <a:avLst/>
          </a:prstGeom>
          <a:solidFill>
            <a:schemeClr val="accent2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232"/>
          <p:cNvSpPr>
            <a:spLocks/>
          </p:cNvSpPr>
          <p:nvPr/>
        </p:nvSpPr>
        <p:spPr>
          <a:xfrm>
            <a:off x="7910185" y="2002057"/>
            <a:ext cx="108000" cy="108000"/>
          </a:xfrm>
          <a:prstGeom prst="rect">
            <a:avLst/>
          </a:prstGeom>
          <a:solidFill>
            <a:schemeClr val="accent1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/>
          <p:cNvSpPr>
            <a:spLocks/>
          </p:cNvSpPr>
          <p:nvPr/>
        </p:nvSpPr>
        <p:spPr>
          <a:xfrm>
            <a:off x="7910185" y="3220575"/>
            <a:ext cx="108000" cy="108000"/>
          </a:xfrm>
          <a:prstGeom prst="rect">
            <a:avLst/>
          </a:prstGeom>
          <a:solidFill>
            <a:srgbClr val="66006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TextBox 234"/>
          <p:cNvSpPr txBox="1"/>
          <p:nvPr/>
        </p:nvSpPr>
        <p:spPr>
          <a:xfrm>
            <a:off x="8084123" y="1928051"/>
            <a:ext cx="10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Linac</a:t>
            </a:r>
            <a:r>
              <a:rPr lang="en-US" sz="1000" dirty="0" smtClean="0"/>
              <a:t> + BTF staff</a:t>
            </a:r>
            <a:endParaRPr lang="en-US" sz="1000" dirty="0"/>
          </a:p>
        </p:txBody>
      </p:sp>
      <p:sp>
        <p:nvSpPr>
          <p:cNvPr id="236" name="TextBox 235"/>
          <p:cNvSpPr txBox="1"/>
          <p:nvPr/>
        </p:nvSpPr>
        <p:spPr>
          <a:xfrm>
            <a:off x="8087298" y="2365786"/>
            <a:ext cx="829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Magnets, RF</a:t>
            </a:r>
            <a:endParaRPr lang="en-US" sz="1000" dirty="0"/>
          </a:p>
        </p:txBody>
      </p:sp>
      <p:sp>
        <p:nvSpPr>
          <p:cNvPr id="237" name="TextBox 236"/>
          <p:cNvSpPr txBox="1"/>
          <p:nvPr/>
        </p:nvSpPr>
        <p:spPr>
          <a:xfrm>
            <a:off x="8082660" y="3153339"/>
            <a:ext cx="7609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 services</a:t>
            </a:r>
            <a:endParaRPr lang="en-US" sz="1000" dirty="0"/>
          </a:p>
        </p:txBody>
      </p:sp>
      <p:sp>
        <p:nvSpPr>
          <p:cNvPr id="238" name="Rectangle 237"/>
          <p:cNvSpPr/>
          <p:nvPr/>
        </p:nvSpPr>
        <p:spPr>
          <a:xfrm>
            <a:off x="7910185" y="3418050"/>
            <a:ext cx="108000" cy="104184"/>
          </a:xfrm>
          <a:prstGeom prst="rect">
            <a:avLst/>
          </a:prstGeom>
          <a:pattFill prst="ltDnDiag">
            <a:fgClr>
              <a:schemeClr val="bg1">
                <a:lumMod val="50000"/>
              </a:schemeClr>
            </a:fgClr>
            <a:bgClr>
              <a:prstClr val="white"/>
            </a:bgClr>
          </a:patt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TextBox 238"/>
          <p:cNvSpPr txBox="1"/>
          <p:nvPr/>
        </p:nvSpPr>
        <p:spPr>
          <a:xfrm>
            <a:off x="8073135" y="3341822"/>
            <a:ext cx="864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Allowed shift</a:t>
            </a:r>
            <a:endParaRPr lang="en-US" sz="1000" dirty="0"/>
          </a:p>
        </p:txBody>
      </p:sp>
      <p:sp>
        <p:nvSpPr>
          <p:cNvPr id="240" name="Rectangle 239"/>
          <p:cNvSpPr>
            <a:spLocks/>
          </p:cNvSpPr>
          <p:nvPr/>
        </p:nvSpPr>
        <p:spPr>
          <a:xfrm>
            <a:off x="7910185" y="2223591"/>
            <a:ext cx="108000" cy="1080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8087298" y="2164040"/>
            <a:ext cx="574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Cooling</a:t>
            </a:r>
            <a:endParaRPr lang="en-US" sz="1000" dirty="0"/>
          </a:p>
        </p:txBody>
      </p:sp>
      <p:sp>
        <p:nvSpPr>
          <p:cNvPr id="242" name="Rectangle 241"/>
          <p:cNvSpPr>
            <a:spLocks/>
          </p:cNvSpPr>
          <p:nvPr/>
        </p:nvSpPr>
        <p:spPr>
          <a:xfrm>
            <a:off x="7910185" y="2630933"/>
            <a:ext cx="108000" cy="108000"/>
          </a:xfrm>
          <a:prstGeom prst="rect">
            <a:avLst/>
          </a:prstGeom>
          <a:solidFill>
            <a:schemeClr val="accent6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8087298" y="2565032"/>
            <a:ext cx="6229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Controls</a:t>
            </a:r>
            <a:endParaRPr lang="en-US" sz="1000" dirty="0"/>
          </a:p>
        </p:txBody>
      </p:sp>
      <p:sp>
        <p:nvSpPr>
          <p:cNvPr id="244" name="Rectangle 243"/>
          <p:cNvSpPr>
            <a:spLocks/>
          </p:cNvSpPr>
          <p:nvPr/>
        </p:nvSpPr>
        <p:spPr>
          <a:xfrm>
            <a:off x="7909944" y="2828759"/>
            <a:ext cx="108000" cy="108000"/>
          </a:xfrm>
          <a:prstGeom prst="rect">
            <a:avLst/>
          </a:prstGeom>
          <a:solidFill>
            <a:schemeClr val="accent5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TextBox 244"/>
          <p:cNvSpPr txBox="1"/>
          <p:nvPr/>
        </p:nvSpPr>
        <p:spPr>
          <a:xfrm>
            <a:off x="8087057" y="2759683"/>
            <a:ext cx="7423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Mechanics</a:t>
            </a:r>
            <a:endParaRPr lang="en-US" sz="1000" dirty="0"/>
          </a:p>
        </p:txBody>
      </p:sp>
      <p:sp>
        <p:nvSpPr>
          <p:cNvPr id="246" name="Rectangle 245"/>
          <p:cNvSpPr>
            <a:spLocks/>
          </p:cNvSpPr>
          <p:nvPr/>
        </p:nvSpPr>
        <p:spPr>
          <a:xfrm>
            <a:off x="7913360" y="1771317"/>
            <a:ext cx="108000" cy="108000"/>
          </a:xfrm>
          <a:prstGeom prst="rect">
            <a:avLst/>
          </a:prstGeom>
          <a:solidFill>
            <a:srgbClr val="7F7F7F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8087298" y="1697311"/>
            <a:ext cx="9606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Administration</a:t>
            </a:r>
            <a:endParaRPr lang="en-US" sz="1000" dirty="0"/>
          </a:p>
        </p:txBody>
      </p:sp>
      <p:sp>
        <p:nvSpPr>
          <p:cNvPr id="248" name="Rectangle 247"/>
          <p:cNvSpPr>
            <a:spLocks/>
          </p:cNvSpPr>
          <p:nvPr/>
        </p:nvSpPr>
        <p:spPr>
          <a:xfrm>
            <a:off x="7909944" y="3026289"/>
            <a:ext cx="108000" cy="108000"/>
          </a:xfrm>
          <a:prstGeom prst="rect">
            <a:avLst/>
          </a:prstGeom>
          <a:solidFill>
            <a:srgbClr val="FFFF00"/>
          </a:solidFill>
          <a:ln w="31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TextBox 248"/>
          <p:cNvSpPr txBox="1"/>
          <p:nvPr/>
        </p:nvSpPr>
        <p:spPr>
          <a:xfrm>
            <a:off x="8087057" y="2957213"/>
            <a:ext cx="610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Vacuum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29146" y="934646"/>
            <a:ext cx="106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Preliminare</a:t>
            </a:r>
            <a:endParaRPr lang="en-US" sz="1400" i="1" dirty="0"/>
          </a:p>
        </p:txBody>
      </p:sp>
      <p:cxnSp>
        <p:nvCxnSpPr>
          <p:cNvPr id="132" name="Straight Connector 131"/>
          <p:cNvCxnSpPr/>
          <p:nvPr/>
        </p:nvCxnSpPr>
        <p:spPr>
          <a:xfrm>
            <a:off x="2490563" y="1614714"/>
            <a:ext cx="12045" cy="481514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7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0619" y="4361303"/>
            <a:ext cx="280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Come eravamo (2003-2006)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85" y="353586"/>
            <a:ext cx="5144170" cy="38711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29" y="353586"/>
            <a:ext cx="2648691" cy="1958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233" y="2425722"/>
            <a:ext cx="2642771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7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686" y="0"/>
            <a:ext cx="8229600" cy="694481"/>
          </a:xfrm>
        </p:spPr>
        <p:txBody>
          <a:bodyPr/>
          <a:lstStyle/>
          <a:p>
            <a:r>
              <a:rPr lang="en-US" sz="3600" dirty="0" smtClean="0"/>
              <a:t>DA</a:t>
            </a:r>
            <a:r>
              <a:rPr lang="en-US" sz="3600" dirty="0" smtClean="0">
                <a:latin typeface="Symbol" charset="2"/>
                <a:cs typeface="Symbol" charset="2"/>
              </a:rPr>
              <a:t>F</a:t>
            </a:r>
            <a:r>
              <a:rPr lang="en-US" sz="3600" dirty="0" smtClean="0"/>
              <a:t>NE timing</a:t>
            </a:r>
            <a:endParaRPr lang="en-US" sz="36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4382" r="8586" b="30533"/>
          <a:stretch/>
        </p:blipFill>
        <p:spPr bwMode="auto">
          <a:xfrm>
            <a:off x="1269249" y="1002525"/>
            <a:ext cx="5633900" cy="3692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68788" y="1070112"/>
            <a:ext cx="2752926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25 or 50 Hz repetition rate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Last bunch every second always to spectrometer line</a:t>
            </a:r>
          </a:p>
        </p:txBody>
      </p:sp>
      <p:sp>
        <p:nvSpPr>
          <p:cNvPr id="8" name="TextBox 7"/>
          <p:cNvSpPr txBox="1"/>
          <p:nvPr/>
        </p:nvSpPr>
        <p:spPr>
          <a:xfrm rot="3319601">
            <a:off x="1203187" y="3251012"/>
            <a:ext cx="94128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Spectrometer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8040" y="2692572"/>
            <a:ext cx="615382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BTF line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700298">
            <a:off x="2402669" y="1636504"/>
            <a:ext cx="88998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Accumulator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8950" y="3482253"/>
            <a:ext cx="761014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Main rings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4711442"/>
            <a:ext cx="9144000" cy="331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b="1" dirty="0">
                <a:solidFill>
                  <a:schemeClr val="tx2"/>
                </a:solidFill>
              </a:rPr>
              <a:t>LINAC</a:t>
            </a:r>
            <a:r>
              <a:rPr lang="en-US" sz="1400" dirty="0">
                <a:solidFill>
                  <a:schemeClr val="tx2"/>
                </a:solidFill>
              </a:rPr>
              <a:t> = LINAC shots are delivered at 25(50) </a:t>
            </a:r>
            <a:r>
              <a:rPr lang="en-US" sz="1400" dirty="0" smtClean="0">
                <a:solidFill>
                  <a:schemeClr val="tx2"/>
                </a:solidFill>
              </a:rPr>
              <a:t>pulses/s </a:t>
            </a:r>
            <a:r>
              <a:rPr lang="en-US" sz="1400" dirty="0">
                <a:solidFill>
                  <a:schemeClr val="tx2"/>
                </a:solidFill>
              </a:rPr>
              <a:t>and dumped at the end of </a:t>
            </a:r>
            <a:r>
              <a:rPr lang="en-US" sz="1400" dirty="0" smtClean="0">
                <a:solidFill>
                  <a:schemeClr val="tx2"/>
                </a:solidFill>
              </a:rPr>
              <a:t>TL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5043260"/>
            <a:ext cx="9144000" cy="528419"/>
          </a:xfrm>
          <a:prstGeom prst="rect">
            <a:avLst/>
          </a:prstGeom>
          <a:solidFill>
            <a:srgbClr val="E8D6F8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Font typeface="Wingdings" charset="2"/>
              <a:buChar char="§"/>
            </a:pPr>
            <a:r>
              <a:rPr lang="en-US" sz="1400" b="1" dirty="0" smtClean="0"/>
              <a:t>LINAC</a:t>
            </a:r>
            <a:r>
              <a:rPr lang="en-US" sz="1400" b="1" dirty="0"/>
              <a:t>+BTF</a:t>
            </a:r>
            <a:r>
              <a:rPr lang="en-US" sz="1400" dirty="0"/>
              <a:t> = LINAC shots are delivered with a selectable duty cycle to </a:t>
            </a:r>
            <a:r>
              <a:rPr lang="en-US" sz="1400" dirty="0" smtClean="0"/>
              <a:t>BTF: 1 </a:t>
            </a:r>
            <a:r>
              <a:rPr lang="en-US" sz="1400" dirty="0"/>
              <a:t>to 24(49) </a:t>
            </a:r>
            <a:r>
              <a:rPr lang="en-US" sz="1400" dirty="0" smtClean="0"/>
              <a:t>pulses/s. </a:t>
            </a:r>
            <a:r>
              <a:rPr lang="en-US" sz="1400" dirty="0"/>
              <a:t>R</a:t>
            </a:r>
            <a:r>
              <a:rPr lang="en-US" sz="1400" dirty="0" smtClean="0"/>
              <a:t>emaining pulses are </a:t>
            </a:r>
            <a:r>
              <a:rPr lang="en-US" sz="1400" dirty="0"/>
              <a:t>dumped at the end of the </a:t>
            </a:r>
            <a:r>
              <a:rPr lang="en-US" sz="1400" dirty="0" smtClean="0"/>
              <a:t>TL</a:t>
            </a:r>
            <a:endParaRPr lang="en-US" sz="1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571679"/>
            <a:ext cx="9144000" cy="1288646"/>
          </a:xfrm>
          <a:prstGeom prst="rect">
            <a:avLst/>
          </a:prstGeom>
          <a:solidFill>
            <a:srgbClr val="BBD8F7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charset="2"/>
              <a:buChar char="§"/>
            </a:pPr>
            <a:r>
              <a:rPr lang="en-US" sz="1400" b="1" dirty="0" smtClean="0"/>
              <a:t>GLOBAL</a:t>
            </a:r>
            <a:r>
              <a:rPr lang="en-US" sz="1400" dirty="0" smtClean="0"/>
              <a:t> = </a:t>
            </a:r>
            <a:r>
              <a:rPr lang="en-US" sz="1400" dirty="0"/>
              <a:t>LINAC shots are delivered with a variable duty cycle to BTF according to injection parameter in </a:t>
            </a:r>
            <a:r>
              <a:rPr lang="en-US" sz="1400" dirty="0" smtClean="0"/>
              <a:t>ACCUMULATOR </a:t>
            </a:r>
          </a:p>
          <a:p>
            <a:pPr lvl="1">
              <a:buClr>
                <a:schemeClr val="accent4"/>
              </a:buClr>
              <a:buFont typeface="Wingdings" charset="2"/>
              <a:buChar char="§"/>
            </a:pPr>
            <a:r>
              <a:rPr lang="en-US" sz="1200" b="1" dirty="0"/>
              <a:t>NO INJECTION </a:t>
            </a:r>
            <a:r>
              <a:rPr lang="en-US" sz="1200" dirty="0" smtClean="0"/>
              <a:t>= </a:t>
            </a:r>
            <a:r>
              <a:rPr lang="en-US" sz="1200" dirty="0"/>
              <a:t>SELECTABLE from 1 to 24(49) pulse per second </a:t>
            </a:r>
          </a:p>
          <a:p>
            <a:pPr lvl="1">
              <a:buClr>
                <a:schemeClr val="accent4"/>
              </a:buClr>
              <a:buFont typeface="Wingdings" charset="2"/>
              <a:buChar char="§"/>
            </a:pPr>
            <a:r>
              <a:rPr lang="en-US" sz="1200" b="1" dirty="0"/>
              <a:t>INJECTION</a:t>
            </a:r>
            <a:r>
              <a:rPr lang="en-US" sz="1200" dirty="0"/>
              <a:t> </a:t>
            </a:r>
            <a:r>
              <a:rPr lang="en-US" sz="1200" dirty="0" smtClean="0"/>
              <a:t>= </a:t>
            </a:r>
            <a:r>
              <a:rPr lang="en-US" sz="1200" dirty="0"/>
              <a:t>the injection needs are DAΦNE </a:t>
            </a:r>
            <a:r>
              <a:rPr lang="en-US" sz="1200" dirty="0" smtClean="0"/>
              <a:t>Control Room </a:t>
            </a:r>
            <a:r>
              <a:rPr lang="en-US" sz="1200" dirty="0"/>
              <a:t>controlled. Typically injection pulses are at 2Hz, taking from 1 up to 7 LINAC bunches per sequence. BTF delivers 22 down to 10 bunches per </a:t>
            </a:r>
            <a:r>
              <a:rPr lang="en-US" sz="1200" dirty="0" smtClean="0"/>
              <a:t>second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5" y="2337569"/>
            <a:ext cx="2947893" cy="11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152970"/>
            <a:ext cx="8816975" cy="258891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cs typeface="Century Gothic"/>
              </a:rPr>
              <a:t>Adjustment of the number of particles can be </a:t>
            </a:r>
            <a:r>
              <a:rPr lang="en-US" sz="1600" dirty="0" smtClean="0">
                <a:solidFill>
                  <a:srgbClr val="000000"/>
                </a:solidFill>
                <a:cs typeface="Century Gothic"/>
              </a:rPr>
              <a:t>achieved: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600" u="sng" dirty="0" smtClean="0">
                <a:solidFill>
                  <a:srgbClr val="000000"/>
                </a:solidFill>
                <a:cs typeface="Century Gothic"/>
              </a:rPr>
              <a:t>Without </a:t>
            </a:r>
            <a:r>
              <a:rPr lang="en-US" sz="1600" u="sng" dirty="0">
                <a:solidFill>
                  <a:srgbClr val="000000"/>
                </a:solidFill>
                <a:cs typeface="Century Gothic"/>
              </a:rPr>
              <a:t>changing</a:t>
            </a:r>
            <a:r>
              <a:rPr lang="en-US" sz="1600" dirty="0">
                <a:solidFill>
                  <a:srgbClr val="000000"/>
                </a:solidFill>
                <a:cs typeface="Century Gothic"/>
              </a:rPr>
              <a:t> the momentum </a:t>
            </a:r>
            <a:r>
              <a:rPr lang="en-US" sz="1600" dirty="0" smtClean="0">
                <a:solidFill>
                  <a:srgbClr val="000000"/>
                </a:solidFill>
                <a:cs typeface="Century Gothic"/>
              </a:rPr>
              <a:t>resolution: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b="1" dirty="0" smtClean="0">
                <a:solidFill>
                  <a:schemeClr val="tx1"/>
                </a:solidFill>
                <a:cs typeface="Century Gothic"/>
              </a:rPr>
              <a:t>Modulating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the LINAC </a:t>
            </a:r>
            <a:r>
              <a:rPr lang="en-US" sz="1400" b="1" dirty="0">
                <a:solidFill>
                  <a:schemeClr val="tx1"/>
                </a:solidFill>
                <a:cs typeface="Century Gothic"/>
              </a:rPr>
              <a:t>current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 [not possible in ‘parasitic mode’, 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rough] (transport 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optics or modulators power/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phase, etc.)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chemeClr val="accent6"/>
                </a:solidFill>
                <a:cs typeface="Century Gothic"/>
              </a:rPr>
              <a:t>Collimating the beam </a:t>
            </a:r>
            <a:r>
              <a:rPr lang="en-US" sz="1400" b="1" dirty="0">
                <a:solidFill>
                  <a:schemeClr val="accent6"/>
                </a:solidFill>
                <a:cs typeface="Century Gothic"/>
              </a:rPr>
              <a:t>before</a:t>
            </a:r>
            <a:r>
              <a:rPr lang="en-US" sz="1400" dirty="0">
                <a:solidFill>
                  <a:schemeClr val="accent6"/>
                </a:solidFill>
                <a:cs typeface="Century Gothic"/>
              </a:rPr>
              <a:t> the target, </a:t>
            </a:r>
            <a:r>
              <a:rPr lang="en-US" sz="1400" dirty="0" smtClean="0">
                <a:solidFill>
                  <a:schemeClr val="accent6"/>
                </a:solidFill>
                <a:cs typeface="Century Gothic"/>
              </a:rPr>
              <a:t>using the </a:t>
            </a:r>
            <a:r>
              <a:rPr lang="en-US" sz="1400" b="1" dirty="0">
                <a:solidFill>
                  <a:schemeClr val="accent6"/>
                </a:solidFill>
                <a:cs typeface="Century Gothic"/>
              </a:rPr>
              <a:t>up-stream vertical </a:t>
            </a:r>
            <a:r>
              <a:rPr lang="en-US" sz="1400" b="1" dirty="0" smtClean="0">
                <a:solidFill>
                  <a:schemeClr val="accent6"/>
                </a:solidFill>
                <a:cs typeface="Century Gothic"/>
              </a:rPr>
              <a:t>slits </a:t>
            </a:r>
            <a:r>
              <a:rPr lang="en-US" sz="1400" dirty="0" smtClean="0">
                <a:solidFill>
                  <a:schemeClr val="accent6"/>
                </a:solidFill>
                <a:cs typeface="Century Gothic"/>
              </a:rPr>
              <a:t>[large range]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Choosing one of the three </a:t>
            </a:r>
            <a:r>
              <a:rPr lang="en-US" sz="1400" b="1" dirty="0" smtClean="0">
                <a:solidFill>
                  <a:srgbClr val="FE0CFF"/>
                </a:solidFill>
                <a:cs typeface="Century Gothic"/>
              </a:rPr>
              <a:t>target depths</a:t>
            </a: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 </a:t>
            </a:r>
            <a:r>
              <a:rPr lang="en-US" sz="1400" dirty="0">
                <a:solidFill>
                  <a:srgbClr val="FE0CFF"/>
                </a:solidFill>
                <a:cs typeface="Century Gothic"/>
              </a:rPr>
              <a:t>[step </a:t>
            </a: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change, very reproducible]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Collimating the beam </a:t>
            </a:r>
            <a:r>
              <a:rPr lang="en-US" sz="1400" b="1" dirty="0" smtClean="0">
                <a:solidFill>
                  <a:srgbClr val="800000"/>
                </a:solidFill>
                <a:cs typeface="Century Gothic"/>
              </a:rPr>
              <a:t>after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 the dipole, using the </a:t>
            </a:r>
            <a:r>
              <a:rPr lang="en-US" sz="1400" b="1" dirty="0">
                <a:solidFill>
                  <a:srgbClr val="800000"/>
                </a:solidFill>
                <a:cs typeface="Century Gothic"/>
              </a:rPr>
              <a:t>down-stream vertical </a:t>
            </a:r>
            <a:r>
              <a:rPr lang="en-US" sz="1400" b="1" dirty="0" smtClean="0">
                <a:solidFill>
                  <a:srgbClr val="800000"/>
                </a:solidFill>
                <a:cs typeface="Century Gothic"/>
              </a:rPr>
              <a:t>slits 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[fine, small </a:t>
            </a:r>
            <a:r>
              <a:rPr lang="en-US" sz="1400" dirty="0">
                <a:solidFill>
                  <a:srgbClr val="800000"/>
                </a:solidFill>
                <a:cs typeface="Century Gothic"/>
              </a:rPr>
              <a:t>range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]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Also </a:t>
            </a:r>
            <a:r>
              <a:rPr lang="en-US" sz="1600" u="sng" dirty="0">
                <a:solidFill>
                  <a:schemeClr val="tx1"/>
                </a:solidFill>
                <a:cs typeface="Century Gothic"/>
              </a:rPr>
              <a:t>changing</a:t>
            </a:r>
            <a:r>
              <a:rPr lang="en-US" sz="1600" dirty="0">
                <a:solidFill>
                  <a:schemeClr val="tx1"/>
                </a:solidFill>
                <a:cs typeface="Century Gothic"/>
              </a:rPr>
              <a:t> the momentum </a:t>
            </a: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resolution: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Closing</a:t>
            </a:r>
            <a:r>
              <a:rPr lang="en-US" sz="1400" dirty="0">
                <a:solidFill>
                  <a:srgbClr val="FF0000"/>
                </a:solidFill>
                <a:cs typeface="Century Gothic"/>
              </a:rPr>
              <a:t>/Opening </a:t>
            </a: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the </a:t>
            </a:r>
            <a:r>
              <a:rPr lang="en-US" sz="1400" b="1" dirty="0">
                <a:solidFill>
                  <a:srgbClr val="FF0000"/>
                </a:solidFill>
                <a:cs typeface="Century Gothic"/>
              </a:rPr>
              <a:t>horizontal </a:t>
            </a:r>
            <a:r>
              <a:rPr lang="en-US" sz="1400" b="1" dirty="0" smtClean="0">
                <a:solidFill>
                  <a:srgbClr val="FF0000"/>
                </a:solidFill>
                <a:cs typeface="Century Gothic"/>
              </a:rPr>
              <a:t>collimators </a:t>
            </a: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[both upstream and downstream]</a:t>
            </a:r>
            <a:endParaRPr lang="en-US" sz="1400" dirty="0">
              <a:solidFill>
                <a:srgbClr val="FF0000"/>
              </a:solidFill>
              <a:cs typeface="Century Gothic"/>
            </a:endParaRPr>
          </a:p>
        </p:txBody>
      </p:sp>
      <p:pic>
        <p:nvPicPr>
          <p:cNvPr id="3174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263" y="3972788"/>
            <a:ext cx="364490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2118688" y="5300279"/>
            <a:ext cx="181758" cy="179997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31751" name="Straight Arrow Connector 12"/>
          <p:cNvCxnSpPr>
            <a:cxnSpLocks noChangeShapeType="1"/>
          </p:cNvCxnSpPr>
          <p:nvPr/>
        </p:nvCxnSpPr>
        <p:spPr bwMode="auto">
          <a:xfrm flipV="1">
            <a:off x="731215" y="5422176"/>
            <a:ext cx="936625" cy="34925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Arrow Connector 13"/>
          <p:cNvCxnSpPr>
            <a:cxnSpLocks noChangeShapeType="1"/>
          </p:cNvCxnSpPr>
          <p:nvPr/>
        </p:nvCxnSpPr>
        <p:spPr bwMode="auto">
          <a:xfrm>
            <a:off x="3941138" y="4426814"/>
            <a:ext cx="215900" cy="215900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Arrow Connector 14"/>
          <p:cNvCxnSpPr>
            <a:cxnSpLocks noChangeShapeType="1"/>
          </p:cNvCxnSpPr>
          <p:nvPr/>
        </p:nvCxnSpPr>
        <p:spPr bwMode="auto">
          <a:xfrm flipH="1" flipV="1">
            <a:off x="4215775" y="4696690"/>
            <a:ext cx="179388" cy="192087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Arrow Connector 15"/>
          <p:cNvCxnSpPr>
            <a:cxnSpLocks noChangeShapeType="1"/>
          </p:cNvCxnSpPr>
          <p:nvPr/>
        </p:nvCxnSpPr>
        <p:spPr bwMode="auto">
          <a:xfrm>
            <a:off x="3123575" y="5077688"/>
            <a:ext cx="12700" cy="233363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Arrow Connector 19"/>
          <p:cNvCxnSpPr>
            <a:cxnSpLocks noChangeShapeType="1"/>
          </p:cNvCxnSpPr>
          <p:nvPr/>
        </p:nvCxnSpPr>
        <p:spPr bwMode="auto">
          <a:xfrm rot="10800000">
            <a:off x="3136275" y="5384076"/>
            <a:ext cx="12700" cy="233363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Arrow Connector 20"/>
          <p:cNvCxnSpPr>
            <a:cxnSpLocks noChangeShapeType="1"/>
          </p:cNvCxnSpPr>
          <p:nvPr/>
        </p:nvCxnSpPr>
        <p:spPr bwMode="auto">
          <a:xfrm>
            <a:off x="3934790" y="4574451"/>
            <a:ext cx="155575" cy="1555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7" name="Straight Arrow Connector 21"/>
          <p:cNvCxnSpPr>
            <a:cxnSpLocks noChangeShapeType="1"/>
          </p:cNvCxnSpPr>
          <p:nvPr/>
        </p:nvCxnSpPr>
        <p:spPr bwMode="auto">
          <a:xfrm flipH="1" flipV="1">
            <a:off x="4118938" y="4757014"/>
            <a:ext cx="133350" cy="144463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9" name="Straight Arrow Connector 23"/>
          <p:cNvCxnSpPr>
            <a:cxnSpLocks noChangeShapeType="1"/>
          </p:cNvCxnSpPr>
          <p:nvPr/>
        </p:nvCxnSpPr>
        <p:spPr bwMode="auto">
          <a:xfrm flipV="1">
            <a:off x="1920250" y="5439639"/>
            <a:ext cx="0" cy="1809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497" y="3780275"/>
            <a:ext cx="3273423" cy="30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/>
          <p:nvPr/>
        </p:nvSpPr>
        <p:spPr bwMode="auto">
          <a:xfrm>
            <a:off x="8325302" y="4582978"/>
            <a:ext cx="129687" cy="1933636"/>
          </a:xfrm>
          <a:custGeom>
            <a:avLst/>
            <a:gdLst>
              <a:gd name="connsiteX0" fmla="*/ 0 w 69850"/>
              <a:gd name="connsiteY0" fmla="*/ 0 h 1543050"/>
              <a:gd name="connsiteX1" fmla="*/ 69850 w 69850"/>
              <a:gd name="connsiteY1" fmla="*/ 0 h 1543050"/>
              <a:gd name="connsiteX2" fmla="*/ 69850 w 69850"/>
              <a:gd name="connsiteY2" fmla="*/ 1543050 h 1543050"/>
              <a:gd name="connsiteX3" fmla="*/ 0 w 69850"/>
              <a:gd name="connsiteY3" fmla="*/ 1543050 h 1543050"/>
              <a:gd name="connsiteX4" fmla="*/ 0 w 69850"/>
              <a:gd name="connsiteY4" fmla="*/ 0 h 1543050"/>
              <a:gd name="connsiteX0" fmla="*/ 0 w 69850"/>
              <a:gd name="connsiteY0" fmla="*/ 0 h 1543050"/>
              <a:gd name="connsiteX1" fmla="*/ 34925 w 69850"/>
              <a:gd name="connsiteY1" fmla="*/ 31750 h 1543050"/>
              <a:gd name="connsiteX2" fmla="*/ 69850 w 69850"/>
              <a:gd name="connsiteY2" fmla="*/ 0 h 1543050"/>
              <a:gd name="connsiteX3" fmla="*/ 69850 w 69850"/>
              <a:gd name="connsiteY3" fmla="*/ 1543050 h 1543050"/>
              <a:gd name="connsiteX4" fmla="*/ 0 w 69850"/>
              <a:gd name="connsiteY4" fmla="*/ 1543050 h 1543050"/>
              <a:gd name="connsiteX5" fmla="*/ 0 w 69850"/>
              <a:gd name="connsiteY5" fmla="*/ 0 h 1543050"/>
              <a:gd name="connsiteX0" fmla="*/ 0 w 69850"/>
              <a:gd name="connsiteY0" fmla="*/ 0 h 1565275"/>
              <a:gd name="connsiteX1" fmla="*/ 34925 w 69850"/>
              <a:gd name="connsiteY1" fmla="*/ 53975 h 1565275"/>
              <a:gd name="connsiteX2" fmla="*/ 69850 w 69850"/>
              <a:gd name="connsiteY2" fmla="*/ 2222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69850"/>
              <a:gd name="connsiteY0" fmla="*/ 0 h 1565275"/>
              <a:gd name="connsiteX1" fmla="*/ 34925 w 69850"/>
              <a:gd name="connsiteY1" fmla="*/ 53975 h 1565275"/>
              <a:gd name="connsiteX2" fmla="*/ 66675 w 69850"/>
              <a:gd name="connsiteY2" fmla="*/ 9207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69850"/>
              <a:gd name="connsiteY0" fmla="*/ 0 h 1565275"/>
              <a:gd name="connsiteX1" fmla="*/ 39777 w 69850"/>
              <a:gd name="connsiteY1" fmla="*/ 39319 h 1565275"/>
              <a:gd name="connsiteX2" fmla="*/ 66675 w 69850"/>
              <a:gd name="connsiteY2" fmla="*/ 9207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71714"/>
              <a:gd name="connsiteY0" fmla="*/ 0 h 1565275"/>
              <a:gd name="connsiteX1" fmla="*/ 39777 w 71714"/>
              <a:gd name="connsiteY1" fmla="*/ 39319 h 1565275"/>
              <a:gd name="connsiteX2" fmla="*/ 71526 w 71714"/>
              <a:gd name="connsiteY2" fmla="*/ 77419 h 1565275"/>
              <a:gd name="connsiteX3" fmla="*/ 69850 w 71714"/>
              <a:gd name="connsiteY3" fmla="*/ 1565275 h 1565275"/>
              <a:gd name="connsiteX4" fmla="*/ 0 w 71714"/>
              <a:gd name="connsiteY4" fmla="*/ 1565275 h 1565275"/>
              <a:gd name="connsiteX5" fmla="*/ 0 w 71714"/>
              <a:gd name="connsiteY5" fmla="*/ 0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14" h="1565275">
                <a:moveTo>
                  <a:pt x="0" y="0"/>
                </a:moveTo>
                <a:cubicBezTo>
                  <a:pt x="11642" y="0"/>
                  <a:pt x="28135" y="39319"/>
                  <a:pt x="39777" y="39319"/>
                </a:cubicBezTo>
                <a:lnTo>
                  <a:pt x="71526" y="77419"/>
                </a:lnTo>
                <a:cubicBezTo>
                  <a:pt x="72584" y="568486"/>
                  <a:pt x="68792" y="1074208"/>
                  <a:pt x="69850" y="1565275"/>
                </a:cubicBezTo>
                <a:lnTo>
                  <a:pt x="0" y="1565275"/>
                </a:lnTo>
                <a:lnTo>
                  <a:pt x="0" y="0"/>
                </a:lnTo>
                <a:close/>
              </a:path>
            </a:pathLst>
          </a:custGeom>
          <a:solidFill>
            <a:srgbClr val="EC0007">
              <a:alpha val="37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21" name="Straight Arrow Connector 14"/>
          <p:cNvCxnSpPr>
            <a:cxnSpLocks noChangeShapeType="1"/>
          </p:cNvCxnSpPr>
          <p:nvPr/>
        </p:nvCxnSpPr>
        <p:spPr bwMode="auto">
          <a:xfrm flipH="1">
            <a:off x="8168084" y="6091695"/>
            <a:ext cx="432000" cy="1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450" y="4871203"/>
            <a:ext cx="440473" cy="1967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263" y="5028976"/>
            <a:ext cx="440473" cy="1967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8" y="5067993"/>
            <a:ext cx="440473" cy="1967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288" y="5039480"/>
            <a:ext cx="440473" cy="196790"/>
          </a:xfrm>
          <a:prstGeom prst="rect">
            <a:avLst/>
          </a:prstGeom>
        </p:spPr>
      </p:pic>
      <p:cxnSp>
        <p:nvCxnSpPr>
          <p:cNvPr id="35" name="Straight Arrow Connector 22"/>
          <p:cNvCxnSpPr>
            <a:cxnSpLocks noChangeShapeType="1"/>
          </p:cNvCxnSpPr>
          <p:nvPr/>
        </p:nvCxnSpPr>
        <p:spPr bwMode="auto">
          <a:xfrm>
            <a:off x="1921838" y="5190402"/>
            <a:ext cx="0" cy="1809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14"/>
          <p:cNvCxnSpPr>
            <a:cxnSpLocks noChangeShapeType="1"/>
          </p:cNvCxnSpPr>
          <p:nvPr/>
        </p:nvCxnSpPr>
        <p:spPr bwMode="auto">
          <a:xfrm>
            <a:off x="8388343" y="4453531"/>
            <a:ext cx="0" cy="263865"/>
          </a:xfrm>
          <a:prstGeom prst="straightConnector1">
            <a:avLst/>
          </a:prstGeom>
          <a:noFill/>
          <a:ln w="28575">
            <a:solidFill>
              <a:srgbClr val="800000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itle 1"/>
          <p:cNvSpPr txBox="1">
            <a:spLocks/>
          </p:cNvSpPr>
          <p:nvPr/>
        </p:nvSpPr>
        <p:spPr>
          <a:xfrm>
            <a:off x="559686" y="0"/>
            <a:ext cx="8229600" cy="69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Beam intensity fine tuning</a:t>
            </a:r>
            <a:endParaRPr lang="en-US" sz="3200" b="1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14"/>
          <p:cNvCxnSpPr>
            <a:cxnSpLocks noChangeShapeType="1"/>
          </p:cNvCxnSpPr>
          <p:nvPr/>
        </p:nvCxnSpPr>
        <p:spPr bwMode="auto">
          <a:xfrm flipH="1">
            <a:off x="6617008" y="3963993"/>
            <a:ext cx="3663" cy="406660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BTF - P. Valente, LNF 7 ottobre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87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Call e Schedule </a:t>
            </a:r>
            <a:r>
              <a:rPr lang="en-US" sz="3600" dirty="0" err="1" smtClean="0"/>
              <a:t>della</a:t>
            </a:r>
            <a:r>
              <a:rPr lang="en-US" sz="3600" dirty="0" smtClean="0"/>
              <a:t> BTF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6093"/>
            <a:ext cx="4303059" cy="515564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it-IT" sz="1800" b="1" dirty="0" smtClean="0"/>
              <a:t>Due</a:t>
            </a:r>
            <a:r>
              <a:rPr lang="it-IT" sz="1800" dirty="0" smtClean="0"/>
              <a:t> </a:t>
            </a:r>
            <a:r>
              <a:rPr lang="it-IT" sz="1800" b="1" dirty="0" smtClean="0"/>
              <a:t>call</a:t>
            </a:r>
            <a:r>
              <a:rPr lang="it-IT" sz="1800" dirty="0" smtClean="0"/>
              <a:t> all’anno, tipicamente con scadenza a </a:t>
            </a:r>
            <a:r>
              <a:rPr lang="it-IT" sz="1800" b="1" dirty="0" smtClean="0"/>
              <a:t>novembre</a:t>
            </a:r>
            <a:r>
              <a:rPr lang="it-IT" sz="1800" dirty="0" smtClean="0"/>
              <a:t> e a </a:t>
            </a:r>
            <a:r>
              <a:rPr lang="it-IT" sz="1800" b="1" dirty="0" smtClean="0"/>
              <a:t>maggio</a:t>
            </a:r>
            <a:r>
              <a:rPr lang="it-IT" sz="1800" dirty="0" smtClean="0"/>
              <a:t>, per la pianificazione dei turni da gennaio a luglio, e da settembre a dicembre</a:t>
            </a:r>
          </a:p>
          <a:p>
            <a:pPr marL="0" indent="0">
              <a:buNone/>
            </a:pPr>
            <a:endParaRPr lang="it-IT" sz="1800" dirty="0" smtClean="0"/>
          </a:p>
          <a:p>
            <a:pPr>
              <a:buFont typeface="Wingdings" charset="2"/>
              <a:buChar char="§"/>
            </a:pPr>
            <a:r>
              <a:rPr lang="it-IT" sz="1800" dirty="0" smtClean="0"/>
              <a:t>La disponibilità del fascio in </a:t>
            </a:r>
            <a:r>
              <a:rPr lang="it-IT" sz="1800" b="1" dirty="0" smtClean="0"/>
              <a:t>BTF</a:t>
            </a:r>
            <a:r>
              <a:rPr lang="it-IT" sz="1800" dirty="0" smtClean="0"/>
              <a:t> richiede, ovviamente, l’operazione del </a:t>
            </a:r>
            <a:r>
              <a:rPr lang="it-IT" sz="1800" b="1" dirty="0" err="1" smtClean="0"/>
              <a:t>linac</a:t>
            </a:r>
            <a:endParaRPr lang="it-IT" sz="1800" b="1" dirty="0" smtClean="0"/>
          </a:p>
          <a:p>
            <a:pPr>
              <a:buFont typeface="Wingdings" charset="2"/>
              <a:buChar char="§"/>
            </a:pPr>
            <a:r>
              <a:rPr lang="it-IT" sz="1800" dirty="0" smtClean="0"/>
              <a:t>Questo </a:t>
            </a:r>
            <a:r>
              <a:rPr lang="it-IT" sz="1800" b="1" dirty="0" smtClean="0"/>
              <a:t>lega</a:t>
            </a:r>
            <a:r>
              <a:rPr lang="it-IT" sz="1800" dirty="0" smtClean="0"/>
              <a:t> l’operazione della BTF a quella del complesso DAFNE</a:t>
            </a:r>
            <a:endParaRPr lang="it-IT" sz="1800" baseline="30000" dirty="0" smtClean="0">
              <a:latin typeface="Symbol" charset="2"/>
              <a:cs typeface="Symbol" charset="2"/>
            </a:endParaRPr>
          </a:p>
          <a:p>
            <a:pPr>
              <a:buFont typeface="Wingdings" charset="2"/>
              <a:buChar char="§"/>
            </a:pPr>
            <a:r>
              <a:rPr lang="it-IT" sz="1800" dirty="0" smtClean="0"/>
              <a:t>Non </a:t>
            </a:r>
            <a:r>
              <a:rPr lang="it-IT" sz="1800" dirty="0" smtClean="0"/>
              <a:t>solo dal punto di vista dell’istituzione di </a:t>
            </a:r>
            <a:r>
              <a:rPr lang="it-IT" sz="1800" b="1" dirty="0" smtClean="0"/>
              <a:t>turni di operatori 24/7</a:t>
            </a:r>
            <a:r>
              <a:rPr lang="it-IT" sz="1800" dirty="0" smtClean="0"/>
              <a:t>, ma anche per </a:t>
            </a:r>
            <a:r>
              <a:rPr lang="it-IT" sz="1800" dirty="0" smtClean="0"/>
              <a:t>la disponibilità </a:t>
            </a:r>
            <a:r>
              <a:rPr lang="it-IT" sz="1800" dirty="0" smtClean="0"/>
              <a:t>dei </a:t>
            </a:r>
            <a:r>
              <a:rPr lang="it-IT" sz="1800" b="1" dirty="0" smtClean="0"/>
              <a:t>servizi </a:t>
            </a:r>
            <a:r>
              <a:rPr lang="it-IT" sz="1800" dirty="0" smtClean="0"/>
              <a:t>della </a:t>
            </a:r>
            <a:r>
              <a:rPr lang="it-IT" sz="1800" dirty="0" smtClean="0"/>
              <a:t>Divisione </a:t>
            </a:r>
            <a:r>
              <a:rPr lang="it-IT" sz="1800" dirty="0" smtClean="0"/>
              <a:t>Acceleratori e della Divisione Tecnica</a:t>
            </a:r>
            <a:endParaRPr lang="it-IT" sz="1800" dirty="0" smtClean="0"/>
          </a:p>
          <a:p>
            <a:pPr>
              <a:buFont typeface="Wingdings" charset="2"/>
              <a:buChar char="§"/>
            </a:pPr>
            <a:endParaRPr lang="it-IT" sz="1800" dirty="0" smtClean="0"/>
          </a:p>
          <a:p>
            <a:pPr>
              <a:buFont typeface="Wingdings" charset="2"/>
              <a:buChar char="§"/>
            </a:pPr>
            <a:r>
              <a:rPr lang="it-IT" sz="1800" dirty="0" smtClean="0"/>
              <a:t>Un altro aspetto fondamentale è quello del </a:t>
            </a:r>
            <a:r>
              <a:rPr lang="it-IT" sz="1800" b="1" dirty="0" smtClean="0"/>
              <a:t>supporto gestionale </a:t>
            </a:r>
            <a:r>
              <a:rPr lang="it-IT" sz="1800" dirty="0" smtClean="0"/>
              <a:t>ed amministrativo dei gruppi sperimentali, che impegna sia il gruppo di supporto BTF, sia l’ufficio Utenti Esterni della Direzione LNF</a:t>
            </a:r>
          </a:p>
          <a:p>
            <a:pPr marL="0" indent="0">
              <a:buNone/>
            </a:pPr>
            <a:endParaRPr lang="it-IT" sz="1800" b="1" baseline="30000" dirty="0" smtClean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626" y="951838"/>
            <a:ext cx="4873026" cy="373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87" y="3314137"/>
            <a:ext cx="3104479" cy="297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87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55"/>
            <a:ext cx="9216000" cy="6878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2199" y="6422972"/>
            <a:ext cx="10741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Target BTF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45592" y="2147506"/>
            <a:ext cx="9544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Pulsati</a:t>
            </a:r>
            <a:r>
              <a:rPr lang="en-US" sz="1200" dirty="0" smtClean="0"/>
              <a:t> 3°/6</a:t>
            </a:r>
            <a:r>
              <a:rPr lang="en-US" sz="1200" dirty="0"/>
              <a:t>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890" y="376022"/>
            <a:ext cx="120119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Sezioni</a:t>
            </a:r>
            <a:r>
              <a:rPr lang="en-US" sz="1050" dirty="0" smtClean="0"/>
              <a:t> </a:t>
            </a:r>
            <a:r>
              <a:rPr lang="en-US" sz="1050" dirty="0" err="1" smtClean="0"/>
              <a:t>acceleranti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4835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-11-05 16.26.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8" y="775573"/>
            <a:ext cx="4894699" cy="3671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958" y="4599660"/>
            <a:ext cx="3487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Beam dump at the end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 LINAC to damping ring transfer line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59686" y="0"/>
            <a:ext cx="8229600" cy="69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</a:rPr>
              <a:t>LINAC beam dump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BTF - P. Valente, LNF 7 ottobre 2015 </a:t>
            </a:r>
            <a:endParaRPr lang="en-US" dirty="0"/>
          </a:p>
        </p:txBody>
      </p:sp>
      <p:pic>
        <p:nvPicPr>
          <p:cNvPr id="10" name="Picture 9" descr="2014-11-05 16.27.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03" y="3266589"/>
            <a:ext cx="4708824" cy="353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3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P10804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3163" r="1927" b="3519"/>
          <a:stretch/>
        </p:blipFill>
        <p:spPr>
          <a:xfrm>
            <a:off x="387212" y="216854"/>
            <a:ext cx="8580607" cy="639984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997323" y="5536664"/>
            <a:ext cx="36000" cy="38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032248" y="5539839"/>
            <a:ext cx="36000" cy="38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63998" y="5546189"/>
            <a:ext cx="36000" cy="38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98923" y="5549364"/>
            <a:ext cx="36000" cy="38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33848" y="5562064"/>
            <a:ext cx="36000" cy="38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162423" y="5558889"/>
            <a:ext cx="72000" cy="74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162423" y="5577939"/>
            <a:ext cx="108000" cy="110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50971" y="5581114"/>
            <a:ext cx="180000" cy="182702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35196" y="5828764"/>
            <a:ext cx="180000" cy="182702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04021" y="5892429"/>
            <a:ext cx="108000" cy="110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49546" y="5936763"/>
            <a:ext cx="72000" cy="7470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162423" y="5588067"/>
            <a:ext cx="397656" cy="403625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50971" y="5578542"/>
            <a:ext cx="359525" cy="364923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50971" y="5565239"/>
            <a:ext cx="319222" cy="324016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54877" y="5569860"/>
            <a:ext cx="255073" cy="258904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276773" y="5589209"/>
            <a:ext cx="396000" cy="396000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230194" y="5591242"/>
            <a:ext cx="382956" cy="388708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722371" y="5607117"/>
            <a:ext cx="396000" cy="396000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37321" y="5588403"/>
            <a:ext cx="397656" cy="403625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472406" y="5596028"/>
            <a:ext cx="396000" cy="396000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413127" y="5598061"/>
            <a:ext cx="382956" cy="388708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608229" y="5593475"/>
            <a:ext cx="396000" cy="396000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548950" y="5595508"/>
            <a:ext cx="382956" cy="388708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659917" y="5617364"/>
            <a:ext cx="382956" cy="388708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792799" y="5679116"/>
            <a:ext cx="319222" cy="324016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872837" y="5734301"/>
            <a:ext cx="255073" cy="258904"/>
          </a:xfrm>
          <a:prstGeom prst="line">
            <a:avLst/>
          </a:prstGeom>
          <a:ln w="12700" cmpd="sng">
            <a:solidFill>
              <a:srgbClr val="1466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4140200" y="5168898"/>
            <a:ext cx="728133" cy="395998"/>
          </a:xfrm>
          <a:custGeom>
            <a:avLst/>
            <a:gdLst>
              <a:gd name="connsiteX0" fmla="*/ 0 w 728133"/>
              <a:gd name="connsiteY0" fmla="*/ 431800 h 448733"/>
              <a:gd name="connsiteX1" fmla="*/ 0 w 728133"/>
              <a:gd name="connsiteY1" fmla="*/ 0 h 448733"/>
              <a:gd name="connsiteX2" fmla="*/ 728133 w 728133"/>
              <a:gd name="connsiteY2" fmla="*/ 12700 h 448733"/>
              <a:gd name="connsiteX3" fmla="*/ 719667 w 728133"/>
              <a:gd name="connsiteY3" fmla="*/ 448733 h 448733"/>
              <a:gd name="connsiteX4" fmla="*/ 0 w 728133"/>
              <a:gd name="connsiteY4" fmla="*/ 431800 h 44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33" h="448733">
                <a:moveTo>
                  <a:pt x="0" y="431800"/>
                </a:moveTo>
                <a:lnTo>
                  <a:pt x="0" y="0"/>
                </a:lnTo>
                <a:lnTo>
                  <a:pt x="728133" y="12700"/>
                </a:lnTo>
                <a:lnTo>
                  <a:pt x="719667" y="448733"/>
                </a:lnTo>
                <a:lnTo>
                  <a:pt x="0" y="43180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" y="912344"/>
            <a:ext cx="7739992" cy="4936055"/>
            <a:chOff x="1" y="709572"/>
            <a:chExt cx="9144000" cy="5831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26776" r="4631" b="19137"/>
            <a:stretch/>
          </p:blipFill>
          <p:spPr>
            <a:xfrm>
              <a:off x="1" y="709572"/>
              <a:ext cx="9144000" cy="5831425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2696914" y="1161299"/>
              <a:ext cx="4203132" cy="4879013"/>
            </a:xfrm>
            <a:custGeom>
              <a:avLst/>
              <a:gdLst>
                <a:gd name="connsiteX0" fmla="*/ 1181100 w 2647950"/>
                <a:gd name="connsiteY0" fmla="*/ 0 h 2933700"/>
                <a:gd name="connsiteX1" fmla="*/ 2393950 w 2647950"/>
                <a:gd name="connsiteY1" fmla="*/ 1181100 h 2933700"/>
                <a:gd name="connsiteX2" fmla="*/ 2647950 w 2647950"/>
                <a:gd name="connsiteY2" fmla="*/ 1339850 h 2933700"/>
                <a:gd name="connsiteX3" fmla="*/ 1612900 w 2647950"/>
                <a:gd name="connsiteY3" fmla="*/ 2933700 h 2933700"/>
                <a:gd name="connsiteX4" fmla="*/ 1441450 w 2647950"/>
                <a:gd name="connsiteY4" fmla="*/ 2882900 h 2933700"/>
                <a:gd name="connsiteX5" fmla="*/ 1219200 w 2647950"/>
                <a:gd name="connsiteY5" fmla="*/ 2825750 h 2933700"/>
                <a:gd name="connsiteX6" fmla="*/ 1079500 w 2647950"/>
                <a:gd name="connsiteY6" fmla="*/ 2800350 h 2933700"/>
                <a:gd name="connsiteX7" fmla="*/ 958850 w 2647950"/>
                <a:gd name="connsiteY7" fmla="*/ 2781300 h 2933700"/>
                <a:gd name="connsiteX8" fmla="*/ 825500 w 2647950"/>
                <a:gd name="connsiteY8" fmla="*/ 2755900 h 2933700"/>
                <a:gd name="connsiteX9" fmla="*/ 692150 w 2647950"/>
                <a:gd name="connsiteY9" fmla="*/ 2743200 h 2933700"/>
                <a:gd name="connsiteX10" fmla="*/ 571500 w 2647950"/>
                <a:gd name="connsiteY10" fmla="*/ 2743200 h 2933700"/>
                <a:gd name="connsiteX11" fmla="*/ 406400 w 2647950"/>
                <a:gd name="connsiteY11" fmla="*/ 2730500 h 2933700"/>
                <a:gd name="connsiteX12" fmla="*/ 247650 w 2647950"/>
                <a:gd name="connsiteY12" fmla="*/ 2736850 h 2933700"/>
                <a:gd name="connsiteX13" fmla="*/ 120650 w 2647950"/>
                <a:gd name="connsiteY13" fmla="*/ 2749550 h 2933700"/>
                <a:gd name="connsiteX14" fmla="*/ 0 w 2647950"/>
                <a:gd name="connsiteY14" fmla="*/ 2768600 h 2933700"/>
                <a:gd name="connsiteX15" fmla="*/ 0 w 2647950"/>
                <a:gd name="connsiteY15" fmla="*/ 1517650 h 2933700"/>
                <a:gd name="connsiteX16" fmla="*/ 869950 w 2647950"/>
                <a:gd name="connsiteY16" fmla="*/ 1504950 h 2933700"/>
                <a:gd name="connsiteX17" fmla="*/ 863600 w 2647950"/>
                <a:gd name="connsiteY17" fmla="*/ 304800 h 2933700"/>
                <a:gd name="connsiteX18" fmla="*/ 1181100 w 2647950"/>
                <a:gd name="connsiteY18" fmla="*/ 0 h 2933700"/>
                <a:gd name="connsiteX0" fmla="*/ 1181100 w 2647950"/>
                <a:gd name="connsiteY0" fmla="*/ 0 h 2933700"/>
                <a:gd name="connsiteX1" fmla="*/ 2393950 w 2647950"/>
                <a:gd name="connsiteY1" fmla="*/ 1181100 h 2933700"/>
                <a:gd name="connsiteX2" fmla="*/ 2647950 w 2647950"/>
                <a:gd name="connsiteY2" fmla="*/ 1339850 h 2933700"/>
                <a:gd name="connsiteX3" fmla="*/ 1612900 w 2647950"/>
                <a:gd name="connsiteY3" fmla="*/ 2933700 h 2933700"/>
                <a:gd name="connsiteX4" fmla="*/ 1441450 w 2647950"/>
                <a:gd name="connsiteY4" fmla="*/ 2882900 h 2933700"/>
                <a:gd name="connsiteX5" fmla="*/ 1219200 w 2647950"/>
                <a:gd name="connsiteY5" fmla="*/ 2825750 h 2933700"/>
                <a:gd name="connsiteX6" fmla="*/ 1079500 w 2647950"/>
                <a:gd name="connsiteY6" fmla="*/ 2800350 h 2933700"/>
                <a:gd name="connsiteX7" fmla="*/ 958850 w 2647950"/>
                <a:gd name="connsiteY7" fmla="*/ 2781300 h 2933700"/>
                <a:gd name="connsiteX8" fmla="*/ 825500 w 2647950"/>
                <a:gd name="connsiteY8" fmla="*/ 2755900 h 2933700"/>
                <a:gd name="connsiteX9" fmla="*/ 692150 w 2647950"/>
                <a:gd name="connsiteY9" fmla="*/ 2743200 h 2933700"/>
                <a:gd name="connsiteX10" fmla="*/ 571500 w 2647950"/>
                <a:gd name="connsiteY10" fmla="*/ 2743200 h 2933700"/>
                <a:gd name="connsiteX11" fmla="*/ 406400 w 2647950"/>
                <a:gd name="connsiteY11" fmla="*/ 2730500 h 2933700"/>
                <a:gd name="connsiteX12" fmla="*/ 247650 w 2647950"/>
                <a:gd name="connsiteY12" fmla="*/ 2736850 h 2933700"/>
                <a:gd name="connsiteX13" fmla="*/ 120650 w 2647950"/>
                <a:gd name="connsiteY13" fmla="*/ 2749550 h 2933700"/>
                <a:gd name="connsiteX14" fmla="*/ 0 w 2647950"/>
                <a:gd name="connsiteY14" fmla="*/ 2768600 h 2933700"/>
                <a:gd name="connsiteX15" fmla="*/ 57150 w 2647950"/>
                <a:gd name="connsiteY15" fmla="*/ 1520825 h 2933700"/>
                <a:gd name="connsiteX16" fmla="*/ 869950 w 2647950"/>
                <a:gd name="connsiteY16" fmla="*/ 1504950 h 2933700"/>
                <a:gd name="connsiteX17" fmla="*/ 863600 w 2647950"/>
                <a:gd name="connsiteY17" fmla="*/ 304800 h 2933700"/>
                <a:gd name="connsiteX18" fmla="*/ 1181100 w 264795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55900 h 2933700"/>
                <a:gd name="connsiteX9" fmla="*/ 647700 w 2603500"/>
                <a:gd name="connsiteY9" fmla="*/ 2743200 h 2933700"/>
                <a:gd name="connsiteX10" fmla="*/ 527050 w 2603500"/>
                <a:gd name="connsiteY10" fmla="*/ 2743200 h 2933700"/>
                <a:gd name="connsiteX11" fmla="*/ 361950 w 2603500"/>
                <a:gd name="connsiteY11" fmla="*/ 2730500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55900 h 2933700"/>
                <a:gd name="connsiteX9" fmla="*/ 647700 w 2603500"/>
                <a:gd name="connsiteY9" fmla="*/ 274320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55900 h 2933700"/>
                <a:gd name="connsiteX9" fmla="*/ 666750 w 2603500"/>
                <a:gd name="connsiteY9" fmla="*/ 274955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62250 h 2933700"/>
                <a:gd name="connsiteX9" fmla="*/ 666750 w 2603500"/>
                <a:gd name="connsiteY9" fmla="*/ 274955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36850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36650 w 2603500"/>
                <a:gd name="connsiteY0" fmla="*/ 0 h 2933700"/>
                <a:gd name="connsiteX1" fmla="*/ 2349500 w 2603500"/>
                <a:gd name="connsiteY1" fmla="*/ 1181100 h 2933700"/>
                <a:gd name="connsiteX2" fmla="*/ 2603500 w 2603500"/>
                <a:gd name="connsiteY2" fmla="*/ 1339850 h 2933700"/>
                <a:gd name="connsiteX3" fmla="*/ 1568450 w 2603500"/>
                <a:gd name="connsiteY3" fmla="*/ 2933700 h 2933700"/>
                <a:gd name="connsiteX4" fmla="*/ 1397000 w 2603500"/>
                <a:gd name="connsiteY4" fmla="*/ 2882900 h 2933700"/>
                <a:gd name="connsiteX5" fmla="*/ 1174750 w 2603500"/>
                <a:gd name="connsiteY5" fmla="*/ 2825750 h 2933700"/>
                <a:gd name="connsiteX6" fmla="*/ 1035050 w 2603500"/>
                <a:gd name="connsiteY6" fmla="*/ 2800350 h 2933700"/>
                <a:gd name="connsiteX7" fmla="*/ 914400 w 2603500"/>
                <a:gd name="connsiteY7" fmla="*/ 2781300 h 2933700"/>
                <a:gd name="connsiteX8" fmla="*/ 781050 w 2603500"/>
                <a:gd name="connsiteY8" fmla="*/ 2762250 h 2933700"/>
                <a:gd name="connsiteX9" fmla="*/ 666750 w 2603500"/>
                <a:gd name="connsiteY9" fmla="*/ 2749550 h 2933700"/>
                <a:gd name="connsiteX10" fmla="*/ 527050 w 2603500"/>
                <a:gd name="connsiteY10" fmla="*/ 2743200 h 2933700"/>
                <a:gd name="connsiteX11" fmla="*/ 361950 w 2603500"/>
                <a:gd name="connsiteY11" fmla="*/ 2746375 h 2933700"/>
                <a:gd name="connsiteX12" fmla="*/ 203200 w 2603500"/>
                <a:gd name="connsiteY12" fmla="*/ 2746375 h 2933700"/>
                <a:gd name="connsiteX13" fmla="*/ 76200 w 2603500"/>
                <a:gd name="connsiteY13" fmla="*/ 2749550 h 2933700"/>
                <a:gd name="connsiteX14" fmla="*/ 0 w 2603500"/>
                <a:gd name="connsiteY14" fmla="*/ 2752725 h 2933700"/>
                <a:gd name="connsiteX15" fmla="*/ 12700 w 2603500"/>
                <a:gd name="connsiteY15" fmla="*/ 1520825 h 2933700"/>
                <a:gd name="connsiteX16" fmla="*/ 825500 w 2603500"/>
                <a:gd name="connsiteY16" fmla="*/ 1504950 h 2933700"/>
                <a:gd name="connsiteX17" fmla="*/ 819150 w 2603500"/>
                <a:gd name="connsiteY17" fmla="*/ 304800 h 2933700"/>
                <a:gd name="connsiteX18" fmla="*/ 1136650 w 2603500"/>
                <a:gd name="connsiteY18" fmla="*/ 0 h 2933700"/>
                <a:gd name="connsiteX0" fmla="*/ 1123950 w 2590800"/>
                <a:gd name="connsiteY0" fmla="*/ 0 h 2933700"/>
                <a:gd name="connsiteX1" fmla="*/ 2336800 w 2590800"/>
                <a:gd name="connsiteY1" fmla="*/ 1181100 h 2933700"/>
                <a:gd name="connsiteX2" fmla="*/ 2590800 w 2590800"/>
                <a:gd name="connsiteY2" fmla="*/ 1339850 h 2933700"/>
                <a:gd name="connsiteX3" fmla="*/ 1555750 w 2590800"/>
                <a:gd name="connsiteY3" fmla="*/ 2933700 h 2933700"/>
                <a:gd name="connsiteX4" fmla="*/ 1384300 w 2590800"/>
                <a:gd name="connsiteY4" fmla="*/ 2882900 h 2933700"/>
                <a:gd name="connsiteX5" fmla="*/ 1162050 w 2590800"/>
                <a:gd name="connsiteY5" fmla="*/ 2825750 h 2933700"/>
                <a:gd name="connsiteX6" fmla="*/ 1022350 w 2590800"/>
                <a:gd name="connsiteY6" fmla="*/ 2800350 h 2933700"/>
                <a:gd name="connsiteX7" fmla="*/ 901700 w 2590800"/>
                <a:gd name="connsiteY7" fmla="*/ 2781300 h 2933700"/>
                <a:gd name="connsiteX8" fmla="*/ 768350 w 2590800"/>
                <a:gd name="connsiteY8" fmla="*/ 2762250 h 2933700"/>
                <a:gd name="connsiteX9" fmla="*/ 654050 w 2590800"/>
                <a:gd name="connsiteY9" fmla="*/ 2749550 h 2933700"/>
                <a:gd name="connsiteX10" fmla="*/ 514350 w 2590800"/>
                <a:gd name="connsiteY10" fmla="*/ 2743200 h 2933700"/>
                <a:gd name="connsiteX11" fmla="*/ 349250 w 2590800"/>
                <a:gd name="connsiteY11" fmla="*/ 2746375 h 2933700"/>
                <a:gd name="connsiteX12" fmla="*/ 190500 w 2590800"/>
                <a:gd name="connsiteY12" fmla="*/ 2746375 h 2933700"/>
                <a:gd name="connsiteX13" fmla="*/ 63500 w 2590800"/>
                <a:gd name="connsiteY13" fmla="*/ 2749550 h 2933700"/>
                <a:gd name="connsiteX14" fmla="*/ 0 w 2590800"/>
                <a:gd name="connsiteY14" fmla="*/ 1520825 h 2933700"/>
                <a:gd name="connsiteX15" fmla="*/ 812800 w 2590800"/>
                <a:gd name="connsiteY15" fmla="*/ 1504950 h 2933700"/>
                <a:gd name="connsiteX16" fmla="*/ 806450 w 2590800"/>
                <a:gd name="connsiteY16" fmla="*/ 304800 h 2933700"/>
                <a:gd name="connsiteX17" fmla="*/ 1123950 w 25908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49300 w 2527300"/>
                <a:gd name="connsiteY15" fmla="*/ 1504950 h 2933700"/>
                <a:gd name="connsiteX16" fmla="*/ 742950 w 2527300"/>
                <a:gd name="connsiteY16" fmla="*/ 304800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49300 w 2527300"/>
                <a:gd name="connsiteY15" fmla="*/ 1517650 h 2933700"/>
                <a:gd name="connsiteX16" fmla="*/ 742950 w 2527300"/>
                <a:gd name="connsiteY16" fmla="*/ 304800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49300 w 2527300"/>
                <a:gd name="connsiteY15" fmla="*/ 1517650 h 2933700"/>
                <a:gd name="connsiteX16" fmla="*/ 720725 w 2527300"/>
                <a:gd name="connsiteY16" fmla="*/ 333375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14375 w 2527300"/>
                <a:gd name="connsiteY15" fmla="*/ 1517650 h 2933700"/>
                <a:gd name="connsiteX16" fmla="*/ 720725 w 2527300"/>
                <a:gd name="connsiteY16" fmla="*/ 333375 h 2933700"/>
                <a:gd name="connsiteX17" fmla="*/ 1060450 w 2527300"/>
                <a:gd name="connsiteY17" fmla="*/ 0 h 2933700"/>
                <a:gd name="connsiteX0" fmla="*/ 1060450 w 2527300"/>
                <a:gd name="connsiteY0" fmla="*/ 0 h 2933700"/>
                <a:gd name="connsiteX1" fmla="*/ 2273300 w 2527300"/>
                <a:gd name="connsiteY1" fmla="*/ 1181100 h 2933700"/>
                <a:gd name="connsiteX2" fmla="*/ 2527300 w 2527300"/>
                <a:gd name="connsiteY2" fmla="*/ 1339850 h 2933700"/>
                <a:gd name="connsiteX3" fmla="*/ 1492250 w 2527300"/>
                <a:gd name="connsiteY3" fmla="*/ 2933700 h 2933700"/>
                <a:gd name="connsiteX4" fmla="*/ 1320800 w 2527300"/>
                <a:gd name="connsiteY4" fmla="*/ 2882900 h 2933700"/>
                <a:gd name="connsiteX5" fmla="*/ 1098550 w 2527300"/>
                <a:gd name="connsiteY5" fmla="*/ 2825750 h 2933700"/>
                <a:gd name="connsiteX6" fmla="*/ 958850 w 2527300"/>
                <a:gd name="connsiteY6" fmla="*/ 2800350 h 2933700"/>
                <a:gd name="connsiteX7" fmla="*/ 838200 w 2527300"/>
                <a:gd name="connsiteY7" fmla="*/ 2781300 h 2933700"/>
                <a:gd name="connsiteX8" fmla="*/ 704850 w 2527300"/>
                <a:gd name="connsiteY8" fmla="*/ 2762250 h 2933700"/>
                <a:gd name="connsiteX9" fmla="*/ 590550 w 2527300"/>
                <a:gd name="connsiteY9" fmla="*/ 2749550 h 2933700"/>
                <a:gd name="connsiteX10" fmla="*/ 450850 w 2527300"/>
                <a:gd name="connsiteY10" fmla="*/ 2743200 h 2933700"/>
                <a:gd name="connsiteX11" fmla="*/ 285750 w 2527300"/>
                <a:gd name="connsiteY11" fmla="*/ 2746375 h 2933700"/>
                <a:gd name="connsiteX12" fmla="*/ 127000 w 2527300"/>
                <a:gd name="connsiteY12" fmla="*/ 2746375 h 2933700"/>
                <a:gd name="connsiteX13" fmla="*/ 0 w 2527300"/>
                <a:gd name="connsiteY13" fmla="*/ 2749550 h 2933700"/>
                <a:gd name="connsiteX14" fmla="*/ 0 w 2527300"/>
                <a:gd name="connsiteY14" fmla="*/ 1520825 h 2933700"/>
                <a:gd name="connsiteX15" fmla="*/ 714375 w 2527300"/>
                <a:gd name="connsiteY15" fmla="*/ 1520825 h 2933700"/>
                <a:gd name="connsiteX16" fmla="*/ 720725 w 2527300"/>
                <a:gd name="connsiteY16" fmla="*/ 333375 h 2933700"/>
                <a:gd name="connsiteX17" fmla="*/ 1060450 w 2527300"/>
                <a:gd name="connsiteY17" fmla="*/ 0 h 293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27300" h="2933700">
                  <a:moveTo>
                    <a:pt x="1060450" y="0"/>
                  </a:moveTo>
                  <a:lnTo>
                    <a:pt x="2273300" y="1181100"/>
                  </a:lnTo>
                  <a:lnTo>
                    <a:pt x="2527300" y="1339850"/>
                  </a:lnTo>
                  <a:lnTo>
                    <a:pt x="1492250" y="2933700"/>
                  </a:lnTo>
                  <a:lnTo>
                    <a:pt x="1320800" y="2882900"/>
                  </a:lnTo>
                  <a:lnTo>
                    <a:pt x="1098550" y="2825750"/>
                  </a:lnTo>
                  <a:lnTo>
                    <a:pt x="958850" y="2800350"/>
                  </a:lnTo>
                  <a:lnTo>
                    <a:pt x="838200" y="2781300"/>
                  </a:lnTo>
                  <a:lnTo>
                    <a:pt x="704850" y="2762250"/>
                  </a:lnTo>
                  <a:lnTo>
                    <a:pt x="590550" y="2749550"/>
                  </a:lnTo>
                  <a:lnTo>
                    <a:pt x="450850" y="2743200"/>
                  </a:lnTo>
                  <a:lnTo>
                    <a:pt x="285750" y="2746375"/>
                  </a:lnTo>
                  <a:lnTo>
                    <a:pt x="127000" y="2746375"/>
                  </a:lnTo>
                  <a:lnTo>
                    <a:pt x="0" y="2749550"/>
                  </a:lnTo>
                  <a:lnTo>
                    <a:pt x="0" y="1520825"/>
                  </a:lnTo>
                  <a:lnTo>
                    <a:pt x="714375" y="1520825"/>
                  </a:lnTo>
                  <a:cubicBezTo>
                    <a:pt x="712258" y="1120775"/>
                    <a:pt x="722842" y="733425"/>
                    <a:pt x="720725" y="333375"/>
                  </a:cubicBezTo>
                  <a:lnTo>
                    <a:pt x="106045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688464" y="5053786"/>
              <a:ext cx="90795" cy="670868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88181" y="3680327"/>
              <a:ext cx="76035" cy="298220"/>
            </a:xfrm>
            <a:prstGeom prst="rect">
              <a:avLst/>
            </a:prstGeom>
            <a:noFill/>
            <a:ln w="31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3456667" flipV="1">
              <a:off x="5446642" y="2246660"/>
              <a:ext cx="522000" cy="466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0000">
              <a:off x="5325052" y="1908476"/>
              <a:ext cx="145811" cy="240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0000" flipV="1">
              <a:off x="6634076" y="2921008"/>
              <a:ext cx="50750" cy="579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8900000" flipV="1">
              <a:off x="6255760" y="2818714"/>
              <a:ext cx="145811" cy="25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3456667" flipV="1">
              <a:off x="5824558" y="2611262"/>
              <a:ext cx="522000" cy="466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886824" y="3184525"/>
              <a:ext cx="266925" cy="488950"/>
            </a:xfrm>
            <a:custGeom>
              <a:avLst/>
              <a:gdLst>
                <a:gd name="connsiteX0" fmla="*/ 0 w 247650"/>
                <a:gd name="connsiteY0" fmla="*/ 0 h 485775"/>
                <a:gd name="connsiteX1" fmla="*/ 247650 w 247650"/>
                <a:gd name="connsiteY1" fmla="*/ 244475 h 485775"/>
                <a:gd name="connsiteX2" fmla="*/ 15875 w 247650"/>
                <a:gd name="connsiteY2" fmla="*/ 485775 h 485775"/>
                <a:gd name="connsiteX3" fmla="*/ 0 w 247650"/>
                <a:gd name="connsiteY3" fmla="*/ 0 h 485775"/>
                <a:gd name="connsiteX0" fmla="*/ 19148 w 266798"/>
                <a:gd name="connsiteY0" fmla="*/ 0 h 485775"/>
                <a:gd name="connsiteX1" fmla="*/ 266798 w 266798"/>
                <a:gd name="connsiteY1" fmla="*/ 244475 h 485775"/>
                <a:gd name="connsiteX2" fmla="*/ 98 w 266798"/>
                <a:gd name="connsiteY2" fmla="*/ 485775 h 485775"/>
                <a:gd name="connsiteX3" fmla="*/ 19148 w 266798"/>
                <a:gd name="connsiteY3" fmla="*/ 0 h 485775"/>
                <a:gd name="connsiteX0" fmla="*/ 225 w 266925"/>
                <a:gd name="connsiteY0" fmla="*/ 0 h 488950"/>
                <a:gd name="connsiteX1" fmla="*/ 266925 w 266925"/>
                <a:gd name="connsiteY1" fmla="*/ 247650 h 488950"/>
                <a:gd name="connsiteX2" fmla="*/ 225 w 266925"/>
                <a:gd name="connsiteY2" fmla="*/ 488950 h 488950"/>
                <a:gd name="connsiteX3" fmla="*/ 225 w 266925"/>
                <a:gd name="connsiteY3" fmla="*/ 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925" h="488950">
                  <a:moveTo>
                    <a:pt x="225" y="0"/>
                  </a:moveTo>
                  <a:lnTo>
                    <a:pt x="266925" y="247650"/>
                  </a:lnTo>
                  <a:lnTo>
                    <a:pt x="225" y="488950"/>
                  </a:lnTo>
                  <a:cubicBezTo>
                    <a:pt x="-1892" y="334433"/>
                    <a:pt x="11867" y="176742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726201" y="1361944"/>
              <a:ext cx="1424373" cy="2318382"/>
            </a:xfrm>
            <a:custGeom>
              <a:avLst/>
              <a:gdLst>
                <a:gd name="connsiteX0" fmla="*/ 16818 w 280343"/>
                <a:gd name="connsiteY0" fmla="*/ 387350 h 402546"/>
                <a:gd name="connsiteX1" fmla="*/ 280343 w 280343"/>
                <a:gd name="connsiteY1" fmla="*/ 390525 h 402546"/>
                <a:gd name="connsiteX2" fmla="*/ 277168 w 280343"/>
                <a:gd name="connsiteY2" fmla="*/ 0 h 402546"/>
                <a:gd name="connsiteX3" fmla="*/ 26343 w 280343"/>
                <a:gd name="connsiteY3" fmla="*/ 193675 h 402546"/>
                <a:gd name="connsiteX4" fmla="*/ 16818 w 280343"/>
                <a:gd name="connsiteY4" fmla="*/ 387350 h 402546"/>
                <a:gd name="connsiteX0" fmla="*/ 82 w 263607"/>
                <a:gd name="connsiteY0" fmla="*/ 387350 h 390525"/>
                <a:gd name="connsiteX1" fmla="*/ 263607 w 263607"/>
                <a:gd name="connsiteY1" fmla="*/ 390525 h 390525"/>
                <a:gd name="connsiteX2" fmla="*/ 260432 w 263607"/>
                <a:gd name="connsiteY2" fmla="*/ 0 h 390525"/>
                <a:gd name="connsiteX3" fmla="*/ 9607 w 263607"/>
                <a:gd name="connsiteY3" fmla="*/ 193675 h 390525"/>
                <a:gd name="connsiteX4" fmla="*/ 82 w 263607"/>
                <a:gd name="connsiteY4" fmla="*/ 387350 h 390525"/>
                <a:gd name="connsiteX0" fmla="*/ 82 w 263607"/>
                <a:gd name="connsiteY0" fmla="*/ 387350 h 390525"/>
                <a:gd name="connsiteX1" fmla="*/ 263607 w 263607"/>
                <a:gd name="connsiteY1" fmla="*/ 390525 h 390525"/>
                <a:gd name="connsiteX2" fmla="*/ 260432 w 263607"/>
                <a:gd name="connsiteY2" fmla="*/ 0 h 390525"/>
                <a:gd name="connsiteX3" fmla="*/ 9607 w 263607"/>
                <a:gd name="connsiteY3" fmla="*/ 193675 h 390525"/>
                <a:gd name="connsiteX4" fmla="*/ 82 w 263607"/>
                <a:gd name="connsiteY4" fmla="*/ 387350 h 390525"/>
                <a:gd name="connsiteX0" fmla="*/ 82 w 263607"/>
                <a:gd name="connsiteY0" fmla="*/ 396875 h 396966"/>
                <a:gd name="connsiteX1" fmla="*/ 263607 w 263607"/>
                <a:gd name="connsiteY1" fmla="*/ 390525 h 396966"/>
                <a:gd name="connsiteX2" fmla="*/ 260432 w 263607"/>
                <a:gd name="connsiteY2" fmla="*/ 0 h 396966"/>
                <a:gd name="connsiteX3" fmla="*/ 9607 w 263607"/>
                <a:gd name="connsiteY3" fmla="*/ 193675 h 396966"/>
                <a:gd name="connsiteX4" fmla="*/ 82 w 263607"/>
                <a:gd name="connsiteY4" fmla="*/ 396875 h 396966"/>
                <a:gd name="connsiteX0" fmla="*/ 213 w 257388"/>
                <a:gd name="connsiteY0" fmla="*/ 387350 h 390525"/>
                <a:gd name="connsiteX1" fmla="*/ 257388 w 257388"/>
                <a:gd name="connsiteY1" fmla="*/ 390525 h 390525"/>
                <a:gd name="connsiteX2" fmla="*/ 254213 w 257388"/>
                <a:gd name="connsiteY2" fmla="*/ 0 h 390525"/>
                <a:gd name="connsiteX3" fmla="*/ 3388 w 257388"/>
                <a:gd name="connsiteY3" fmla="*/ 193675 h 390525"/>
                <a:gd name="connsiteX4" fmla="*/ 213 w 257388"/>
                <a:gd name="connsiteY4" fmla="*/ 387350 h 390525"/>
                <a:gd name="connsiteX0" fmla="*/ 3388 w 254213"/>
                <a:gd name="connsiteY0" fmla="*/ 393700 h 393840"/>
                <a:gd name="connsiteX1" fmla="*/ 254213 w 254213"/>
                <a:gd name="connsiteY1" fmla="*/ 390525 h 393840"/>
                <a:gd name="connsiteX2" fmla="*/ 251038 w 254213"/>
                <a:gd name="connsiteY2" fmla="*/ 0 h 393840"/>
                <a:gd name="connsiteX3" fmla="*/ 213 w 254213"/>
                <a:gd name="connsiteY3" fmla="*/ 193675 h 393840"/>
                <a:gd name="connsiteX4" fmla="*/ 3388 w 254213"/>
                <a:gd name="connsiteY4" fmla="*/ 393700 h 393840"/>
                <a:gd name="connsiteX0" fmla="*/ 3388 w 254213"/>
                <a:gd name="connsiteY0" fmla="*/ 393700 h 393840"/>
                <a:gd name="connsiteX1" fmla="*/ 254213 w 254213"/>
                <a:gd name="connsiteY1" fmla="*/ 390525 h 393840"/>
                <a:gd name="connsiteX2" fmla="*/ 251038 w 254213"/>
                <a:gd name="connsiteY2" fmla="*/ 0 h 393840"/>
                <a:gd name="connsiteX3" fmla="*/ 213 w 254213"/>
                <a:gd name="connsiteY3" fmla="*/ 193675 h 393840"/>
                <a:gd name="connsiteX4" fmla="*/ 3388 w 254213"/>
                <a:gd name="connsiteY4" fmla="*/ 393700 h 393840"/>
                <a:gd name="connsiteX0" fmla="*/ 3388 w 254213"/>
                <a:gd name="connsiteY0" fmla="*/ 393700 h 393840"/>
                <a:gd name="connsiteX1" fmla="*/ 254213 w 254213"/>
                <a:gd name="connsiteY1" fmla="*/ 390525 h 393840"/>
                <a:gd name="connsiteX2" fmla="*/ 251038 w 254213"/>
                <a:gd name="connsiteY2" fmla="*/ 0 h 393840"/>
                <a:gd name="connsiteX3" fmla="*/ 74186 w 254213"/>
                <a:gd name="connsiteY3" fmla="*/ 139613 h 393840"/>
                <a:gd name="connsiteX4" fmla="*/ 213 w 254213"/>
                <a:gd name="connsiteY4" fmla="*/ 193675 h 393840"/>
                <a:gd name="connsiteX5" fmla="*/ 3388 w 254213"/>
                <a:gd name="connsiteY5" fmla="*/ 393700 h 393840"/>
                <a:gd name="connsiteX0" fmla="*/ 18353 w 269178"/>
                <a:gd name="connsiteY0" fmla="*/ 393700 h 411275"/>
                <a:gd name="connsiteX1" fmla="*/ 269178 w 269178"/>
                <a:gd name="connsiteY1" fmla="*/ 390525 h 411275"/>
                <a:gd name="connsiteX2" fmla="*/ 266003 w 269178"/>
                <a:gd name="connsiteY2" fmla="*/ 0 h 411275"/>
                <a:gd name="connsiteX3" fmla="*/ 89151 w 269178"/>
                <a:gd name="connsiteY3" fmla="*/ 139613 h 411275"/>
                <a:gd name="connsiteX4" fmla="*/ 19742 w 269178"/>
                <a:gd name="connsiteY4" fmla="*/ 139691 h 411275"/>
                <a:gd name="connsiteX5" fmla="*/ 18353 w 269178"/>
                <a:gd name="connsiteY5" fmla="*/ 393700 h 411275"/>
                <a:gd name="connsiteX0" fmla="*/ 1126 w 251951"/>
                <a:gd name="connsiteY0" fmla="*/ 393700 h 393703"/>
                <a:gd name="connsiteX1" fmla="*/ 251951 w 251951"/>
                <a:gd name="connsiteY1" fmla="*/ 390525 h 393703"/>
                <a:gd name="connsiteX2" fmla="*/ 248776 w 251951"/>
                <a:gd name="connsiteY2" fmla="*/ 0 h 393703"/>
                <a:gd name="connsiteX3" fmla="*/ 71924 w 251951"/>
                <a:gd name="connsiteY3" fmla="*/ 139613 h 393703"/>
                <a:gd name="connsiteX4" fmla="*/ 2515 w 251951"/>
                <a:gd name="connsiteY4" fmla="*/ 139691 h 393703"/>
                <a:gd name="connsiteX5" fmla="*/ 1126 w 251951"/>
                <a:gd name="connsiteY5" fmla="*/ 393700 h 393703"/>
                <a:gd name="connsiteX0" fmla="*/ 1126 w 251951"/>
                <a:gd name="connsiteY0" fmla="*/ 403008 h 403011"/>
                <a:gd name="connsiteX1" fmla="*/ 251951 w 251951"/>
                <a:gd name="connsiteY1" fmla="*/ 399833 h 403011"/>
                <a:gd name="connsiteX2" fmla="*/ 246494 w 251951"/>
                <a:gd name="connsiteY2" fmla="*/ 0 h 403011"/>
                <a:gd name="connsiteX3" fmla="*/ 71924 w 251951"/>
                <a:gd name="connsiteY3" fmla="*/ 148921 h 403011"/>
                <a:gd name="connsiteX4" fmla="*/ 2515 w 251951"/>
                <a:gd name="connsiteY4" fmla="*/ 148999 h 403011"/>
                <a:gd name="connsiteX5" fmla="*/ 1126 w 251951"/>
                <a:gd name="connsiteY5" fmla="*/ 403008 h 403011"/>
                <a:gd name="connsiteX0" fmla="*/ 1126 w 257999"/>
                <a:gd name="connsiteY0" fmla="*/ 404870 h 404873"/>
                <a:gd name="connsiteX1" fmla="*/ 251951 w 257999"/>
                <a:gd name="connsiteY1" fmla="*/ 401695 h 404873"/>
                <a:gd name="connsiteX2" fmla="*/ 257904 w 257999"/>
                <a:gd name="connsiteY2" fmla="*/ 0 h 404873"/>
                <a:gd name="connsiteX3" fmla="*/ 71924 w 257999"/>
                <a:gd name="connsiteY3" fmla="*/ 150783 h 404873"/>
                <a:gd name="connsiteX4" fmla="*/ 2515 w 257999"/>
                <a:gd name="connsiteY4" fmla="*/ 150861 h 404873"/>
                <a:gd name="connsiteX5" fmla="*/ 1126 w 257999"/>
                <a:gd name="connsiteY5" fmla="*/ 404870 h 404873"/>
                <a:gd name="connsiteX0" fmla="*/ 1126 w 257999"/>
                <a:gd name="connsiteY0" fmla="*/ 408593 h 408596"/>
                <a:gd name="connsiteX1" fmla="*/ 251951 w 257999"/>
                <a:gd name="connsiteY1" fmla="*/ 405418 h 408596"/>
                <a:gd name="connsiteX2" fmla="*/ 257904 w 257999"/>
                <a:gd name="connsiteY2" fmla="*/ 0 h 408596"/>
                <a:gd name="connsiteX3" fmla="*/ 71924 w 257999"/>
                <a:gd name="connsiteY3" fmla="*/ 154506 h 408596"/>
                <a:gd name="connsiteX4" fmla="*/ 2515 w 257999"/>
                <a:gd name="connsiteY4" fmla="*/ 154584 h 408596"/>
                <a:gd name="connsiteX5" fmla="*/ 1126 w 257999"/>
                <a:gd name="connsiteY5" fmla="*/ 408593 h 408596"/>
                <a:gd name="connsiteX0" fmla="*/ 18690 w 275669"/>
                <a:gd name="connsiteY0" fmla="*/ 408593 h 426168"/>
                <a:gd name="connsiteX1" fmla="*/ 274079 w 275669"/>
                <a:gd name="connsiteY1" fmla="*/ 405418 h 426168"/>
                <a:gd name="connsiteX2" fmla="*/ 275468 w 275669"/>
                <a:gd name="connsiteY2" fmla="*/ 0 h 426168"/>
                <a:gd name="connsiteX3" fmla="*/ 89488 w 275669"/>
                <a:gd name="connsiteY3" fmla="*/ 154506 h 426168"/>
                <a:gd name="connsiteX4" fmla="*/ 20079 w 275669"/>
                <a:gd name="connsiteY4" fmla="*/ 154584 h 426168"/>
                <a:gd name="connsiteX5" fmla="*/ 18690 w 275669"/>
                <a:gd name="connsiteY5" fmla="*/ 408593 h 426168"/>
                <a:gd name="connsiteX0" fmla="*/ 463 w 257442"/>
                <a:gd name="connsiteY0" fmla="*/ 408593 h 408658"/>
                <a:gd name="connsiteX1" fmla="*/ 255852 w 257442"/>
                <a:gd name="connsiteY1" fmla="*/ 405418 h 408658"/>
                <a:gd name="connsiteX2" fmla="*/ 257241 w 257442"/>
                <a:gd name="connsiteY2" fmla="*/ 0 h 408658"/>
                <a:gd name="connsiteX3" fmla="*/ 71261 w 257442"/>
                <a:gd name="connsiteY3" fmla="*/ 154506 h 408658"/>
                <a:gd name="connsiteX4" fmla="*/ 1852 w 257442"/>
                <a:gd name="connsiteY4" fmla="*/ 154584 h 408658"/>
                <a:gd name="connsiteX5" fmla="*/ 463 w 257442"/>
                <a:gd name="connsiteY5" fmla="*/ 408593 h 408658"/>
                <a:gd name="connsiteX0" fmla="*/ 463 w 274600"/>
                <a:gd name="connsiteY0" fmla="*/ 408593 h 408658"/>
                <a:gd name="connsiteX1" fmla="*/ 255852 w 274600"/>
                <a:gd name="connsiteY1" fmla="*/ 405418 h 408658"/>
                <a:gd name="connsiteX2" fmla="*/ 255649 w 274600"/>
                <a:gd name="connsiteY2" fmla="*/ 324622 h 408658"/>
                <a:gd name="connsiteX3" fmla="*/ 257241 w 274600"/>
                <a:gd name="connsiteY3" fmla="*/ 0 h 408658"/>
                <a:gd name="connsiteX4" fmla="*/ 71261 w 274600"/>
                <a:gd name="connsiteY4" fmla="*/ 154506 h 408658"/>
                <a:gd name="connsiteX5" fmla="*/ 1852 w 274600"/>
                <a:gd name="connsiteY5" fmla="*/ 154584 h 408658"/>
                <a:gd name="connsiteX6" fmla="*/ 463 w 274600"/>
                <a:gd name="connsiteY6" fmla="*/ 408593 h 408658"/>
                <a:gd name="connsiteX0" fmla="*/ 463 w 307791"/>
                <a:gd name="connsiteY0" fmla="*/ 408593 h 408658"/>
                <a:gd name="connsiteX1" fmla="*/ 255852 w 307791"/>
                <a:gd name="connsiteY1" fmla="*/ 405418 h 408658"/>
                <a:gd name="connsiteX2" fmla="*/ 307791 w 307791"/>
                <a:gd name="connsiteY2" fmla="*/ 363238 h 408658"/>
                <a:gd name="connsiteX3" fmla="*/ 255649 w 307791"/>
                <a:gd name="connsiteY3" fmla="*/ 324622 h 408658"/>
                <a:gd name="connsiteX4" fmla="*/ 257241 w 307791"/>
                <a:gd name="connsiteY4" fmla="*/ 0 h 408658"/>
                <a:gd name="connsiteX5" fmla="*/ 71261 w 307791"/>
                <a:gd name="connsiteY5" fmla="*/ 154506 h 408658"/>
                <a:gd name="connsiteX6" fmla="*/ 1852 w 307791"/>
                <a:gd name="connsiteY6" fmla="*/ 154584 h 408658"/>
                <a:gd name="connsiteX7" fmla="*/ 463 w 307791"/>
                <a:gd name="connsiteY7" fmla="*/ 408593 h 408658"/>
                <a:gd name="connsiteX0" fmla="*/ 463 w 307791"/>
                <a:gd name="connsiteY0" fmla="*/ 408593 h 408658"/>
                <a:gd name="connsiteX1" fmla="*/ 255852 w 307791"/>
                <a:gd name="connsiteY1" fmla="*/ 405418 h 408658"/>
                <a:gd name="connsiteX2" fmla="*/ 307791 w 307791"/>
                <a:gd name="connsiteY2" fmla="*/ 363238 h 408658"/>
                <a:gd name="connsiteX3" fmla="*/ 255649 w 307791"/>
                <a:gd name="connsiteY3" fmla="*/ 324622 h 408658"/>
                <a:gd name="connsiteX4" fmla="*/ 257241 w 307791"/>
                <a:gd name="connsiteY4" fmla="*/ 0 h 408658"/>
                <a:gd name="connsiteX5" fmla="*/ 71261 w 307791"/>
                <a:gd name="connsiteY5" fmla="*/ 154506 h 408658"/>
                <a:gd name="connsiteX6" fmla="*/ 1852 w 307791"/>
                <a:gd name="connsiteY6" fmla="*/ 154584 h 408658"/>
                <a:gd name="connsiteX7" fmla="*/ 463 w 307791"/>
                <a:gd name="connsiteY7" fmla="*/ 408593 h 408658"/>
                <a:gd name="connsiteX0" fmla="*/ 463 w 307791"/>
                <a:gd name="connsiteY0" fmla="*/ 408593 h 408658"/>
                <a:gd name="connsiteX1" fmla="*/ 255852 w 307791"/>
                <a:gd name="connsiteY1" fmla="*/ 405418 h 408658"/>
                <a:gd name="connsiteX2" fmla="*/ 307791 w 307791"/>
                <a:gd name="connsiteY2" fmla="*/ 363238 h 408658"/>
                <a:gd name="connsiteX3" fmla="*/ 255649 w 307791"/>
                <a:gd name="connsiteY3" fmla="*/ 324622 h 408658"/>
                <a:gd name="connsiteX4" fmla="*/ 257241 w 307791"/>
                <a:gd name="connsiteY4" fmla="*/ 0 h 408658"/>
                <a:gd name="connsiteX5" fmla="*/ 71261 w 307791"/>
                <a:gd name="connsiteY5" fmla="*/ 154506 h 408658"/>
                <a:gd name="connsiteX6" fmla="*/ 1852 w 307791"/>
                <a:gd name="connsiteY6" fmla="*/ 154584 h 408658"/>
                <a:gd name="connsiteX7" fmla="*/ 463 w 307791"/>
                <a:gd name="connsiteY7" fmla="*/ 408593 h 408658"/>
                <a:gd name="connsiteX0" fmla="*/ 463 w 307791"/>
                <a:gd name="connsiteY0" fmla="*/ 408593 h 408658"/>
                <a:gd name="connsiteX1" fmla="*/ 255852 w 307791"/>
                <a:gd name="connsiteY1" fmla="*/ 405418 h 408658"/>
                <a:gd name="connsiteX2" fmla="*/ 307791 w 307791"/>
                <a:gd name="connsiteY2" fmla="*/ 363238 h 408658"/>
                <a:gd name="connsiteX3" fmla="*/ 255649 w 307791"/>
                <a:gd name="connsiteY3" fmla="*/ 324622 h 408658"/>
                <a:gd name="connsiteX4" fmla="*/ 257241 w 307791"/>
                <a:gd name="connsiteY4" fmla="*/ 0 h 408658"/>
                <a:gd name="connsiteX5" fmla="*/ 71261 w 307791"/>
                <a:gd name="connsiteY5" fmla="*/ 154506 h 408658"/>
                <a:gd name="connsiteX6" fmla="*/ 1852 w 307791"/>
                <a:gd name="connsiteY6" fmla="*/ 154584 h 408658"/>
                <a:gd name="connsiteX7" fmla="*/ 463 w 307791"/>
                <a:gd name="connsiteY7" fmla="*/ 408593 h 408658"/>
                <a:gd name="connsiteX0" fmla="*/ 463 w 307791"/>
                <a:gd name="connsiteY0" fmla="*/ 408593 h 408658"/>
                <a:gd name="connsiteX1" fmla="*/ 255852 w 307791"/>
                <a:gd name="connsiteY1" fmla="*/ 405418 h 408658"/>
                <a:gd name="connsiteX2" fmla="*/ 307791 w 307791"/>
                <a:gd name="connsiteY2" fmla="*/ 363238 h 408658"/>
                <a:gd name="connsiteX3" fmla="*/ 255649 w 307791"/>
                <a:gd name="connsiteY3" fmla="*/ 324622 h 408658"/>
                <a:gd name="connsiteX4" fmla="*/ 257241 w 307791"/>
                <a:gd name="connsiteY4" fmla="*/ 0 h 408658"/>
                <a:gd name="connsiteX5" fmla="*/ 71261 w 307791"/>
                <a:gd name="connsiteY5" fmla="*/ 154506 h 408658"/>
                <a:gd name="connsiteX6" fmla="*/ 1852 w 307791"/>
                <a:gd name="connsiteY6" fmla="*/ 154584 h 408658"/>
                <a:gd name="connsiteX7" fmla="*/ 463 w 307791"/>
                <a:gd name="connsiteY7" fmla="*/ 408593 h 408658"/>
                <a:gd name="connsiteX0" fmla="*/ 463 w 307791"/>
                <a:gd name="connsiteY0" fmla="*/ 408593 h 408658"/>
                <a:gd name="connsiteX1" fmla="*/ 255852 w 307791"/>
                <a:gd name="connsiteY1" fmla="*/ 405418 h 408658"/>
                <a:gd name="connsiteX2" fmla="*/ 307791 w 307791"/>
                <a:gd name="connsiteY2" fmla="*/ 363238 h 408658"/>
                <a:gd name="connsiteX3" fmla="*/ 255649 w 307791"/>
                <a:gd name="connsiteY3" fmla="*/ 324622 h 408658"/>
                <a:gd name="connsiteX4" fmla="*/ 257241 w 307791"/>
                <a:gd name="connsiteY4" fmla="*/ 0 h 408658"/>
                <a:gd name="connsiteX5" fmla="*/ 71261 w 307791"/>
                <a:gd name="connsiteY5" fmla="*/ 154506 h 408658"/>
                <a:gd name="connsiteX6" fmla="*/ 1852 w 307791"/>
                <a:gd name="connsiteY6" fmla="*/ 154584 h 408658"/>
                <a:gd name="connsiteX7" fmla="*/ 463 w 307791"/>
                <a:gd name="connsiteY7" fmla="*/ 408593 h 40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791" h="408658">
                  <a:moveTo>
                    <a:pt x="463" y="408593"/>
                  </a:moveTo>
                  <a:cubicBezTo>
                    <a:pt x="1719" y="403861"/>
                    <a:pt x="168010" y="404360"/>
                    <a:pt x="255852" y="405418"/>
                  </a:cubicBezTo>
                  <a:cubicBezTo>
                    <a:pt x="256418" y="404855"/>
                    <a:pt x="307825" y="365511"/>
                    <a:pt x="307791" y="363238"/>
                  </a:cubicBezTo>
                  <a:cubicBezTo>
                    <a:pt x="307757" y="361525"/>
                    <a:pt x="258014" y="323879"/>
                    <a:pt x="255649" y="324622"/>
                  </a:cubicBezTo>
                  <a:cubicBezTo>
                    <a:pt x="255881" y="257052"/>
                    <a:pt x="251267" y="898"/>
                    <a:pt x="257241" y="0"/>
                  </a:cubicBezTo>
                  <a:cubicBezTo>
                    <a:pt x="196008" y="46538"/>
                    <a:pt x="132494" y="107968"/>
                    <a:pt x="71261" y="154506"/>
                  </a:cubicBezTo>
                  <a:lnTo>
                    <a:pt x="1852" y="154584"/>
                  </a:lnTo>
                  <a:cubicBezTo>
                    <a:pt x="794" y="160934"/>
                    <a:pt x="-793" y="413325"/>
                    <a:pt x="463" y="408593"/>
                  </a:cubicBezTo>
                  <a:close/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8900000">
              <a:off x="4444369" y="2812292"/>
              <a:ext cx="144043" cy="228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8900000">
              <a:off x="5350879" y="3730211"/>
              <a:ext cx="144043" cy="228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8900000">
              <a:off x="4411007" y="4669196"/>
              <a:ext cx="144043" cy="228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6200000" flipV="1">
              <a:off x="2548354" y="4845355"/>
              <a:ext cx="356990" cy="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6200000" flipV="1">
              <a:off x="2548354" y="4484097"/>
              <a:ext cx="356990" cy="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6200000" flipV="1">
              <a:off x="2548353" y="4127106"/>
              <a:ext cx="356990" cy="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02328" y="2158936"/>
              <a:ext cx="57088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DHPTT01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432939" y="2650305"/>
              <a:ext cx="1813654" cy="0"/>
            </a:xfrm>
            <a:prstGeom prst="line">
              <a:avLst/>
            </a:prstGeom>
            <a:ln w="12700" cmpd="sng">
              <a:solidFill>
                <a:schemeClr val="bg2">
                  <a:lumMod val="50000"/>
                </a:schemeClr>
              </a:solidFill>
              <a:prstDash val="dash"/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>
              <a:off x="2753643" y="2529230"/>
              <a:ext cx="524999" cy="248628"/>
            </a:xfrm>
            <a:custGeom>
              <a:avLst/>
              <a:gdLst>
                <a:gd name="connsiteX0" fmla="*/ 0 w 554991"/>
                <a:gd name="connsiteY0" fmla="*/ 10672 h 245453"/>
                <a:gd name="connsiteX1" fmla="*/ 554991 w 554991"/>
                <a:gd name="connsiteY1" fmla="*/ 0 h 245453"/>
                <a:gd name="connsiteX2" fmla="*/ 554991 w 554991"/>
                <a:gd name="connsiteY2" fmla="*/ 245453 h 245453"/>
                <a:gd name="connsiteX3" fmla="*/ 42692 w 554991"/>
                <a:gd name="connsiteY3" fmla="*/ 245453 h 245453"/>
                <a:gd name="connsiteX0" fmla="*/ 0 w 532766"/>
                <a:gd name="connsiteY0" fmla="*/ 7497 h 245453"/>
                <a:gd name="connsiteX1" fmla="*/ 532766 w 532766"/>
                <a:gd name="connsiteY1" fmla="*/ 0 h 245453"/>
                <a:gd name="connsiteX2" fmla="*/ 532766 w 532766"/>
                <a:gd name="connsiteY2" fmla="*/ 245453 h 245453"/>
                <a:gd name="connsiteX3" fmla="*/ 20467 w 532766"/>
                <a:gd name="connsiteY3" fmla="*/ 245453 h 245453"/>
                <a:gd name="connsiteX0" fmla="*/ 0 w 532766"/>
                <a:gd name="connsiteY0" fmla="*/ 7497 h 258153"/>
                <a:gd name="connsiteX1" fmla="*/ 532766 w 532766"/>
                <a:gd name="connsiteY1" fmla="*/ 0 h 258153"/>
                <a:gd name="connsiteX2" fmla="*/ 532766 w 532766"/>
                <a:gd name="connsiteY2" fmla="*/ 245453 h 258153"/>
                <a:gd name="connsiteX3" fmla="*/ 4592 w 532766"/>
                <a:gd name="connsiteY3" fmla="*/ 258153 h 258153"/>
                <a:gd name="connsiteX0" fmla="*/ 0 w 532766"/>
                <a:gd name="connsiteY0" fmla="*/ 7497 h 245453"/>
                <a:gd name="connsiteX1" fmla="*/ 532766 w 532766"/>
                <a:gd name="connsiteY1" fmla="*/ 0 h 245453"/>
                <a:gd name="connsiteX2" fmla="*/ 532766 w 532766"/>
                <a:gd name="connsiteY2" fmla="*/ 245453 h 245453"/>
                <a:gd name="connsiteX3" fmla="*/ 4592 w 532766"/>
                <a:gd name="connsiteY3" fmla="*/ 242278 h 245453"/>
                <a:gd name="connsiteX0" fmla="*/ 0 w 532766"/>
                <a:gd name="connsiteY0" fmla="*/ 7497 h 254978"/>
                <a:gd name="connsiteX1" fmla="*/ 532766 w 532766"/>
                <a:gd name="connsiteY1" fmla="*/ 0 h 254978"/>
                <a:gd name="connsiteX2" fmla="*/ 532766 w 532766"/>
                <a:gd name="connsiteY2" fmla="*/ 245453 h 254978"/>
                <a:gd name="connsiteX3" fmla="*/ 1417 w 532766"/>
                <a:gd name="connsiteY3" fmla="*/ 254978 h 254978"/>
                <a:gd name="connsiteX0" fmla="*/ 0 w 532766"/>
                <a:gd name="connsiteY0" fmla="*/ 7497 h 248628"/>
                <a:gd name="connsiteX1" fmla="*/ 532766 w 532766"/>
                <a:gd name="connsiteY1" fmla="*/ 0 h 248628"/>
                <a:gd name="connsiteX2" fmla="*/ 532766 w 532766"/>
                <a:gd name="connsiteY2" fmla="*/ 245453 h 248628"/>
                <a:gd name="connsiteX3" fmla="*/ 4592 w 532766"/>
                <a:gd name="connsiteY3" fmla="*/ 248628 h 248628"/>
                <a:gd name="connsiteX0" fmla="*/ 0 w 532766"/>
                <a:gd name="connsiteY0" fmla="*/ 7497 h 254978"/>
                <a:gd name="connsiteX1" fmla="*/ 532766 w 532766"/>
                <a:gd name="connsiteY1" fmla="*/ 0 h 254978"/>
                <a:gd name="connsiteX2" fmla="*/ 532766 w 532766"/>
                <a:gd name="connsiteY2" fmla="*/ 245453 h 254978"/>
                <a:gd name="connsiteX3" fmla="*/ 1417 w 532766"/>
                <a:gd name="connsiteY3" fmla="*/ 254978 h 254978"/>
                <a:gd name="connsiteX0" fmla="*/ 0 w 532766"/>
                <a:gd name="connsiteY0" fmla="*/ 7497 h 248628"/>
                <a:gd name="connsiteX1" fmla="*/ 532766 w 532766"/>
                <a:gd name="connsiteY1" fmla="*/ 0 h 248628"/>
                <a:gd name="connsiteX2" fmla="*/ 532766 w 532766"/>
                <a:gd name="connsiteY2" fmla="*/ 245453 h 248628"/>
                <a:gd name="connsiteX3" fmla="*/ 7767 w 532766"/>
                <a:gd name="connsiteY3" fmla="*/ 248628 h 248628"/>
                <a:gd name="connsiteX0" fmla="*/ 4933 w 524999"/>
                <a:gd name="connsiteY0" fmla="*/ 1147 h 248628"/>
                <a:gd name="connsiteX1" fmla="*/ 524999 w 524999"/>
                <a:gd name="connsiteY1" fmla="*/ 0 h 248628"/>
                <a:gd name="connsiteX2" fmla="*/ 524999 w 524999"/>
                <a:gd name="connsiteY2" fmla="*/ 245453 h 248628"/>
                <a:gd name="connsiteX3" fmla="*/ 0 w 524999"/>
                <a:gd name="connsiteY3" fmla="*/ 248628 h 24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999" h="248628">
                  <a:moveTo>
                    <a:pt x="4933" y="1147"/>
                  </a:moveTo>
                  <a:lnTo>
                    <a:pt x="524999" y="0"/>
                  </a:lnTo>
                  <a:lnTo>
                    <a:pt x="524999" y="245453"/>
                  </a:lnTo>
                  <a:lnTo>
                    <a:pt x="0" y="248628"/>
                  </a:lnTo>
                </a:path>
              </a:pathLst>
            </a:custGeom>
            <a:ln w="635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27" name="Content Placeholder 5"/>
          <p:cNvSpPr txBox="1">
            <a:spLocks/>
          </p:cNvSpPr>
          <p:nvPr/>
        </p:nvSpPr>
        <p:spPr>
          <a:xfrm>
            <a:off x="5572676" y="1057263"/>
            <a:ext cx="3589466" cy="2613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Check depth/exact composition of the dump and the wall behind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Move or dismantle pumps in order to use the pump hall behind the wall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Build (two-exits) new vacuum pipe for DHPTT01 </a:t>
            </a: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5572676" y="3679394"/>
            <a:ext cx="3589466" cy="421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Check doses vs. beam intensity</a:t>
            </a:r>
            <a:endParaRPr lang="en-US" sz="1200" dirty="0" smtClean="0">
              <a:solidFill>
                <a:schemeClr val="tx1"/>
              </a:solidFill>
              <a:cs typeface="Century Gothic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9" y="4914964"/>
            <a:ext cx="2417634" cy="18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45" y="937668"/>
            <a:ext cx="4507326" cy="45206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9686" y="1"/>
            <a:ext cx="8229600" cy="544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tx1"/>
                </a:solidFill>
              </a:rPr>
              <a:t>Pulse duration: SLED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3dbou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60" y="4167392"/>
            <a:ext cx="3080232" cy="129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151" y="4225231"/>
            <a:ext cx="976512" cy="192188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85135" y="937668"/>
            <a:ext cx="3095999" cy="1418183"/>
            <a:chOff x="77922" y="462813"/>
            <a:chExt cx="4172681" cy="1911379"/>
          </a:xfrm>
        </p:grpSpPr>
        <p:pic>
          <p:nvPicPr>
            <p:cNvPr id="9" name="Picture 8" descr="3dbout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22" y="625459"/>
              <a:ext cx="4172681" cy="1748733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2070189" y="1288323"/>
              <a:ext cx="607376" cy="248461"/>
            </a:xfrm>
            <a:prstGeom prst="straightConnector1">
              <a:avLst/>
            </a:prstGeom>
            <a:ln>
              <a:solidFill>
                <a:srgbClr val="F4B00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593491" y="462813"/>
              <a:ext cx="1739832" cy="414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4B00B"/>
                  </a:solidFill>
                </a:rPr>
                <a:t>90° phase shift</a:t>
              </a:r>
              <a:endParaRPr lang="en-US" sz="1400" dirty="0">
                <a:solidFill>
                  <a:srgbClr val="F4B00B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74" y="2287261"/>
            <a:ext cx="728406" cy="4984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95874" y="2967820"/>
            <a:ext cx="81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Resonant 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cavities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14" name="Picture 13" descr="3dbou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60" y="2530161"/>
            <a:ext cx="3080232" cy="12908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60" y="2551164"/>
            <a:ext cx="728406" cy="4984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148" y="2905071"/>
            <a:ext cx="339343" cy="96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354" y="3212102"/>
            <a:ext cx="435438" cy="1062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01354" y="3290277"/>
            <a:ext cx="389344" cy="46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68" y="2909758"/>
            <a:ext cx="339343" cy="960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962" y="3222308"/>
            <a:ext cx="339343" cy="960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251" y="2598039"/>
            <a:ext cx="976512" cy="1921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292" y="3439447"/>
            <a:ext cx="1754953" cy="2367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18" y="3130527"/>
            <a:ext cx="250781" cy="347625"/>
          </a:xfrm>
          <a:prstGeom prst="rect">
            <a:avLst/>
          </a:prstGeom>
        </p:spPr>
      </p:pic>
      <p:sp>
        <p:nvSpPr>
          <p:cNvPr id="24" name="Can 23"/>
          <p:cNvSpPr/>
          <p:nvPr/>
        </p:nvSpPr>
        <p:spPr>
          <a:xfrm rot="16200000">
            <a:off x="3416806" y="2758120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 rot="16200000">
            <a:off x="3416806" y="3092294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4368" y="2814289"/>
            <a:ext cx="68537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accelerator</a:t>
            </a:r>
            <a:endParaRPr lang="en-US" sz="1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926407" y="2967820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80856" y="2658779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95874" y="4597548"/>
            <a:ext cx="81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Resonant 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cavities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260" y="4262945"/>
            <a:ext cx="728406" cy="964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480" y="4536634"/>
            <a:ext cx="339343" cy="960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354" y="4865428"/>
            <a:ext cx="435438" cy="1062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01354" y="4789978"/>
            <a:ext cx="389344" cy="468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68" y="4563169"/>
            <a:ext cx="339343" cy="960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962" y="4859844"/>
            <a:ext cx="339343" cy="960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251" y="4227738"/>
            <a:ext cx="976512" cy="1921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292" y="5076678"/>
            <a:ext cx="1754953" cy="2367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418" y="4769283"/>
            <a:ext cx="250781" cy="347625"/>
          </a:xfrm>
          <a:prstGeom prst="rect">
            <a:avLst/>
          </a:prstGeom>
        </p:spPr>
      </p:pic>
      <p:sp>
        <p:nvSpPr>
          <p:cNvPr id="39" name="Can 38"/>
          <p:cNvSpPr/>
          <p:nvPr/>
        </p:nvSpPr>
        <p:spPr>
          <a:xfrm rot="16200000">
            <a:off x="3416807" y="4385620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an 39"/>
          <p:cNvSpPr/>
          <p:nvPr/>
        </p:nvSpPr>
        <p:spPr>
          <a:xfrm rot="16200000">
            <a:off x="3416807" y="4719794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04368" y="4313990"/>
            <a:ext cx="68537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accelerator</a:t>
            </a:r>
            <a:endParaRPr lang="en-US" sz="10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710411" y="4622161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71989" y="4585027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2189065" y="4670346"/>
            <a:ext cx="387920" cy="1440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39" y="3186702"/>
            <a:ext cx="734465" cy="4878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31" y="4511489"/>
            <a:ext cx="734465" cy="487885"/>
          </a:xfrm>
          <a:prstGeom prst="rect">
            <a:avLst/>
          </a:prstGeom>
        </p:spPr>
      </p:pic>
      <p:sp>
        <p:nvSpPr>
          <p:cNvPr id="47" name="Isosceles Triangle 46"/>
          <p:cNvSpPr/>
          <p:nvPr/>
        </p:nvSpPr>
        <p:spPr>
          <a:xfrm rot="10800000">
            <a:off x="1158441" y="3218452"/>
            <a:ext cx="193275" cy="1644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950588" y="3275016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859732" y="3331383"/>
            <a:ext cx="362998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142865" y="3461282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142865" y="3468383"/>
            <a:ext cx="22663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0°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0800000">
            <a:off x="1137300" y="4685077"/>
            <a:ext cx="193275" cy="1644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091962" y="4959052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99932" y="5103683"/>
            <a:ext cx="49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460" y="3877571"/>
            <a:ext cx="223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</a:rPr>
              <a:t>After 180° phase inversion:</a:t>
            </a:r>
            <a:endParaRPr lang="en-US" sz="1400" dirty="0">
              <a:solidFill>
                <a:schemeClr val="accent4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950588" y="4597548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29297" y="4291700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86200" y="2734965"/>
            <a:ext cx="279103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90°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28094" y="3237969"/>
            <a:ext cx="22663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0°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400" y="2919773"/>
            <a:ext cx="339343" cy="9609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2563907" y="3007260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213897" y="3030796"/>
            <a:ext cx="387920" cy="147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367150" y="3199402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393385" y="4836853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284285" y="4894920"/>
            <a:ext cx="362998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336748" y="4419926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2950588" y="4911431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45431" y="4950543"/>
            <a:ext cx="362998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2161192" y="4670346"/>
            <a:ext cx="371567" cy="14167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533414" y="4629695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088008" y="929865"/>
            <a:ext cx="3557690" cy="2074481"/>
            <a:chOff x="3772998" y="1877057"/>
            <a:chExt cx="1815172" cy="1854360"/>
          </a:xfrm>
        </p:grpSpPr>
        <p:pic>
          <p:nvPicPr>
            <p:cNvPr id="72" name="Picture 71" descr="fwrklyA_sledwattdopotunaggio.bmp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755"/>
            <a:stretch/>
          </p:blipFill>
          <p:spPr>
            <a:xfrm>
              <a:off x="3772998" y="1877057"/>
              <a:ext cx="1815172" cy="1854360"/>
            </a:xfrm>
            <a:prstGeom prst="rect">
              <a:avLst/>
            </a:prstGeom>
          </p:spPr>
        </p:pic>
        <p:pic>
          <p:nvPicPr>
            <p:cNvPr id="73" name="Picture 72" descr="fwdreveklydthales.bmp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9652" y="1877057"/>
              <a:ext cx="1294692" cy="548869"/>
            </a:xfrm>
            <a:prstGeom prst="rect">
              <a:avLst/>
            </a:prstGeom>
          </p:spPr>
        </p:pic>
      </p:grpSp>
      <p:cxnSp>
        <p:nvCxnSpPr>
          <p:cNvPr id="75" name="Straight Arrow Connector 74"/>
          <p:cNvCxnSpPr/>
          <p:nvPr/>
        </p:nvCxnSpPr>
        <p:spPr>
          <a:xfrm flipV="1">
            <a:off x="7326340" y="3490051"/>
            <a:ext cx="36000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6061388" y="3490290"/>
            <a:ext cx="1269532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06782" y="3165387"/>
            <a:ext cx="571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466C5"/>
                </a:solidFill>
              </a:rPr>
              <a:t>3.7 </a:t>
            </a:r>
            <a:r>
              <a:rPr lang="en-US" sz="1200" dirty="0" err="1">
                <a:solidFill>
                  <a:srgbClr val="1466C5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1466C5"/>
                </a:solidFill>
              </a:rPr>
              <a:t>s</a:t>
            </a:r>
            <a:endParaRPr lang="en-US" sz="1200" dirty="0">
              <a:solidFill>
                <a:srgbClr val="1466C5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309242" y="3165387"/>
            <a:ext cx="571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466C5"/>
                </a:solidFill>
              </a:rPr>
              <a:t>0.8 </a:t>
            </a:r>
            <a:r>
              <a:rPr lang="en-US" sz="1200" dirty="0" err="1">
                <a:solidFill>
                  <a:srgbClr val="1466C5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1466C5"/>
                </a:solidFill>
              </a:rPr>
              <a:t>s</a:t>
            </a:r>
            <a:endParaRPr lang="en-US" sz="1200" dirty="0">
              <a:solidFill>
                <a:srgbClr val="1466C5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6052118" y="3729451"/>
            <a:ext cx="1624634" cy="0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596262" y="3766182"/>
            <a:ext cx="571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</a:rPr>
              <a:t>4.5 </a:t>
            </a:r>
            <a:r>
              <a:rPr lang="en-US" sz="12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chemeClr val="accent2"/>
                </a:solidFill>
              </a:rPr>
              <a:t>s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7326340" y="3128944"/>
            <a:ext cx="0" cy="333294"/>
          </a:xfrm>
          <a:prstGeom prst="straightConnector1">
            <a:avLst/>
          </a:prstGeom>
          <a:ln>
            <a:solidFill>
              <a:schemeClr val="accent4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58" y="4346500"/>
            <a:ext cx="1664720" cy="13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5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6778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Collaborations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12" y="1168234"/>
            <a:ext cx="3877949" cy="2172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072" y="3927927"/>
            <a:ext cx="3673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Contatti</a:t>
            </a:r>
            <a:r>
              <a:rPr lang="en-US" sz="1600" dirty="0" smtClean="0"/>
              <a:t> </a:t>
            </a:r>
            <a:r>
              <a:rPr lang="en-US" sz="1600" dirty="0" err="1" smtClean="0"/>
              <a:t>costanti</a:t>
            </a:r>
            <a:r>
              <a:rPr lang="en-US" sz="1600" dirty="0" smtClean="0"/>
              <a:t> e </a:t>
            </a:r>
            <a:r>
              <a:rPr lang="en-US" sz="1600" dirty="0" err="1" smtClean="0"/>
              <a:t>collaborazioni</a:t>
            </a:r>
            <a:r>
              <a:rPr lang="en-US" sz="1600" dirty="0" smtClean="0"/>
              <a:t> con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principali</a:t>
            </a:r>
            <a:r>
              <a:rPr lang="en-US" sz="1600" dirty="0" smtClean="0"/>
              <a:t> </a:t>
            </a:r>
            <a:r>
              <a:rPr lang="en-US" sz="1600" dirty="0" err="1" smtClean="0"/>
              <a:t>laboratori</a:t>
            </a:r>
            <a:r>
              <a:rPr lang="en-US" sz="1600" dirty="0" smtClean="0"/>
              <a:t>, in </a:t>
            </a:r>
            <a:r>
              <a:rPr lang="en-US" sz="1600" dirty="0" err="1" smtClean="0"/>
              <a:t>particolare</a:t>
            </a:r>
            <a:r>
              <a:rPr lang="en-US" sz="1600" dirty="0" smtClean="0"/>
              <a:t>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LAL-</a:t>
            </a:r>
            <a:r>
              <a:rPr lang="en-US" sz="1600" dirty="0" err="1" smtClean="0"/>
              <a:t>Orsay</a:t>
            </a:r>
            <a:endParaRPr lang="en-US" sz="16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PSI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7052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87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BTF Users Committee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24337"/>
            <a:ext cx="8339166" cy="447949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it-IT" sz="1800" dirty="0" smtClean="0"/>
              <a:t>Sin dall’inizio, un </a:t>
            </a:r>
            <a:r>
              <a:rPr lang="it-IT" sz="1800" b="1" dirty="0" smtClean="0"/>
              <a:t>Commissione </a:t>
            </a:r>
            <a:r>
              <a:rPr lang="it-IT" sz="1800" b="1" dirty="0" smtClean="0"/>
              <a:t>Utenti </a:t>
            </a:r>
            <a:r>
              <a:rPr lang="it-IT" sz="1800" dirty="0" smtClean="0"/>
              <a:t>aiuta il </a:t>
            </a:r>
            <a:r>
              <a:rPr lang="it-IT" sz="1800" dirty="0" smtClean="0"/>
              <a:t>direttore </a:t>
            </a:r>
            <a:r>
              <a:rPr lang="it-IT" sz="1800" dirty="0" smtClean="0"/>
              <a:t>dei LNF e </a:t>
            </a:r>
            <a:r>
              <a:rPr lang="it-IT" sz="1800" dirty="0" smtClean="0"/>
              <a:t>il responsabile della </a:t>
            </a:r>
            <a:r>
              <a:rPr lang="it-IT" sz="1800" dirty="0" smtClean="0"/>
              <a:t>Divisione Acceleratori per la pianificazione dell’accesso alla </a:t>
            </a:r>
            <a:r>
              <a:rPr lang="it-IT" sz="1800" dirty="0" err="1" smtClean="0"/>
              <a:t>facility</a:t>
            </a:r>
            <a:r>
              <a:rPr lang="it-IT" sz="1800" dirty="0"/>
              <a:t>.</a:t>
            </a:r>
            <a:r>
              <a:rPr lang="it-IT" sz="1800" dirty="0" smtClean="0"/>
              <a:t> Della commissione fa parte anche </a:t>
            </a:r>
            <a:r>
              <a:rPr lang="it-IT" sz="1800" dirty="0" smtClean="0"/>
              <a:t>il responsabile scientifico</a:t>
            </a:r>
            <a:r>
              <a:rPr lang="it-IT" sz="1800" baseline="30000" dirty="0" smtClean="0"/>
              <a:t>*</a:t>
            </a:r>
            <a:r>
              <a:rPr lang="it-IT" sz="1800" dirty="0" smtClean="0"/>
              <a:t> della BTF</a:t>
            </a:r>
          </a:p>
          <a:p>
            <a:pPr lvl="1">
              <a:buFont typeface="Wingdings" charset="2"/>
              <a:buChar char="§"/>
            </a:pPr>
            <a:r>
              <a:rPr lang="it-IT" sz="1400" b="1" dirty="0" smtClean="0"/>
              <a:t>2002-2007</a:t>
            </a:r>
            <a:r>
              <a:rPr lang="it-IT" sz="1400" dirty="0" smtClean="0"/>
              <a:t>: Miro Andrea </a:t>
            </a:r>
            <a:r>
              <a:rPr lang="it-IT" sz="1400" dirty="0" err="1" smtClean="0"/>
              <a:t>Preger</a:t>
            </a:r>
            <a:r>
              <a:rPr lang="it-IT" sz="1400" dirty="0" smtClean="0"/>
              <a:t> (Chair), Paola </a:t>
            </a:r>
            <a:r>
              <a:rPr lang="it-IT" sz="1400" dirty="0" err="1" smtClean="0"/>
              <a:t>Gianotti</a:t>
            </a:r>
            <a:r>
              <a:rPr lang="it-IT" sz="1400" dirty="0" smtClean="0"/>
              <a:t>, Giovanni Mazzitelli</a:t>
            </a:r>
            <a:r>
              <a:rPr lang="it-IT" sz="1400" baseline="30000" dirty="0" smtClean="0"/>
              <a:t>*</a:t>
            </a:r>
            <a:r>
              <a:rPr lang="it-IT" sz="1400" dirty="0" smtClean="0"/>
              <a:t>, Stefano </a:t>
            </a:r>
            <a:r>
              <a:rPr lang="it-IT" sz="1400" dirty="0" err="1" smtClean="0"/>
              <a:t>Miscetti</a:t>
            </a:r>
            <a:r>
              <a:rPr lang="it-IT" sz="1400" dirty="0" smtClean="0"/>
              <a:t>, Paolo Valente (Roma)</a:t>
            </a:r>
          </a:p>
          <a:p>
            <a:pPr lvl="1">
              <a:buFont typeface="Wingdings" charset="2"/>
              <a:buChar char="§"/>
            </a:pPr>
            <a:r>
              <a:rPr lang="it-IT" sz="1400" b="1" dirty="0" smtClean="0"/>
              <a:t>2008-2012</a:t>
            </a:r>
            <a:r>
              <a:rPr lang="it-IT" sz="1400" dirty="0" smtClean="0"/>
              <a:t>: Clara </a:t>
            </a:r>
            <a:r>
              <a:rPr lang="it-IT" sz="1400" dirty="0" err="1" smtClean="0"/>
              <a:t>Matteuzzi</a:t>
            </a:r>
            <a:r>
              <a:rPr lang="it-IT" sz="1400" dirty="0" smtClean="0"/>
              <a:t> (Milano, Chair), Pasquale Di Nezza, Flavio Gatti (Genova), Giovanni Mazzitelli</a:t>
            </a:r>
            <a:r>
              <a:rPr lang="it-IT" sz="1400" baseline="30000" dirty="0" smtClean="0"/>
              <a:t>*</a:t>
            </a:r>
            <a:r>
              <a:rPr lang="it-IT" sz="1400" dirty="0" smtClean="0"/>
              <a:t>, Antonio Passeri (Roma Tre), Paolo Valente (Roma)</a:t>
            </a:r>
          </a:p>
          <a:p>
            <a:pPr lvl="1">
              <a:buFont typeface="Wingdings" charset="2"/>
              <a:buChar char="§"/>
            </a:pPr>
            <a:r>
              <a:rPr lang="it-IT" sz="1400" b="1" dirty="0" smtClean="0"/>
              <a:t>2013-2015</a:t>
            </a:r>
            <a:r>
              <a:rPr lang="it-IT" sz="1400" dirty="0" smtClean="0"/>
              <a:t>: Anna Di Ciaccio (Roma Tor Vergata, Chair), Giovanni </a:t>
            </a:r>
            <a:r>
              <a:rPr lang="it-IT" sz="1400" dirty="0" err="1" smtClean="0"/>
              <a:t>Bencivenni</a:t>
            </a:r>
            <a:r>
              <a:rPr lang="it-IT" sz="1400" dirty="0" smtClean="0"/>
              <a:t>, Bruno </a:t>
            </a:r>
            <a:r>
              <a:rPr lang="it-IT" sz="1400" dirty="0" err="1" smtClean="0"/>
              <a:t>Buonomo</a:t>
            </a:r>
            <a:r>
              <a:rPr lang="it-IT" sz="1400" dirty="0" smtClean="0"/>
              <a:t>, Paolo </a:t>
            </a:r>
            <a:r>
              <a:rPr lang="it-IT" sz="1400" dirty="0" err="1" smtClean="0"/>
              <a:t>Branchini</a:t>
            </a:r>
            <a:r>
              <a:rPr lang="it-IT" sz="1400" dirty="0" smtClean="0"/>
              <a:t> (Roma Tre), Evaristo </a:t>
            </a:r>
            <a:r>
              <a:rPr lang="it-IT" sz="1400" dirty="0" err="1" smtClean="0"/>
              <a:t>Cisbani</a:t>
            </a:r>
            <a:r>
              <a:rPr lang="it-IT" sz="1400" dirty="0" smtClean="0"/>
              <a:t> (Roma-ISS), Giovanni Mazzitelli, Paolo Valente</a:t>
            </a:r>
            <a:r>
              <a:rPr lang="it-IT" sz="1400" baseline="30000" dirty="0" smtClean="0"/>
              <a:t>*</a:t>
            </a:r>
            <a:r>
              <a:rPr lang="it-IT" sz="1400" dirty="0" smtClean="0"/>
              <a:t> (Roma)</a:t>
            </a:r>
          </a:p>
          <a:p>
            <a:pPr lvl="1">
              <a:buFont typeface="Wingdings" charset="2"/>
              <a:buChar char="§"/>
            </a:pPr>
            <a:r>
              <a:rPr lang="it-IT" sz="1400" b="1" dirty="0" smtClean="0"/>
              <a:t>2015-2018</a:t>
            </a:r>
            <a:r>
              <a:rPr lang="it-IT" sz="1400" dirty="0" smtClean="0"/>
              <a:t>: Paolo Valente</a:t>
            </a:r>
            <a:r>
              <a:rPr lang="it-IT" sz="1400" baseline="30000" dirty="0" smtClean="0"/>
              <a:t>*</a:t>
            </a:r>
            <a:r>
              <a:rPr lang="it-IT" sz="1400" dirty="0" smtClean="0"/>
              <a:t> (Roma, Chair), Danilo Domenici, Dario </a:t>
            </a:r>
            <a:r>
              <a:rPr lang="it-IT" sz="1400" dirty="0" err="1" smtClean="0"/>
              <a:t>Moricciani</a:t>
            </a:r>
            <a:r>
              <a:rPr lang="it-IT" sz="1400" dirty="0" smtClean="0"/>
              <a:t> (Roma Tor Vergata), Alessandro </a:t>
            </a:r>
            <a:r>
              <a:rPr lang="it-IT" sz="1400" dirty="0" err="1" smtClean="0"/>
              <a:t>Paoloni</a:t>
            </a:r>
            <a:r>
              <a:rPr lang="it-IT" sz="1400" dirty="0" smtClean="0"/>
              <a:t>, Stefania Spagnolo (Lecce</a:t>
            </a:r>
            <a:r>
              <a:rPr lang="it-IT" sz="1400" dirty="0" smtClean="0"/>
              <a:t>)</a:t>
            </a:r>
          </a:p>
          <a:p>
            <a:pPr>
              <a:buFont typeface="Wingdings" charset="2"/>
              <a:buChar char="§"/>
            </a:pPr>
            <a:r>
              <a:rPr lang="it-IT" sz="2000" dirty="0" smtClean="0"/>
              <a:t>Le richieste di fascio </a:t>
            </a:r>
            <a:r>
              <a:rPr lang="it-IT" sz="2000" dirty="0" smtClean="0"/>
              <a:t>che non trovano collocazione vengono normalmente messe in lista di attesa per la call successiva</a:t>
            </a:r>
          </a:p>
          <a:p>
            <a:pPr>
              <a:buFont typeface="Wingdings" charset="2"/>
              <a:buChar char="§"/>
            </a:pPr>
            <a:r>
              <a:rPr lang="it-IT" sz="1800" dirty="0"/>
              <a:t>Durante i progetti europei </a:t>
            </a:r>
            <a:r>
              <a:rPr lang="it-IT" sz="1800" dirty="0" err="1"/>
              <a:t>HadronPhysics</a:t>
            </a:r>
            <a:r>
              <a:rPr lang="it-IT" sz="1800" dirty="0"/>
              <a:t> (HadronPhysics3 in FP7 appena concluso), un diverso canale di selezione da parte dell’</a:t>
            </a:r>
            <a:r>
              <a:rPr lang="it-IT" sz="1800" b="1" dirty="0"/>
              <a:t>User </a:t>
            </a:r>
            <a:r>
              <a:rPr lang="it-IT" sz="1800" b="1" dirty="0" err="1"/>
              <a:t>Selection</a:t>
            </a:r>
            <a:r>
              <a:rPr lang="it-IT" sz="1800" b="1" dirty="0"/>
              <a:t> Panel</a:t>
            </a:r>
            <a:r>
              <a:rPr lang="it-IT" sz="1800" dirty="0"/>
              <a:t> per il supporto Trans-Nazionale (TARI). </a:t>
            </a:r>
          </a:p>
          <a:p>
            <a:pPr lvl="1">
              <a:buFont typeface="Wingdings" charset="2"/>
              <a:buChar char="§"/>
            </a:pPr>
            <a:r>
              <a:rPr lang="it-IT" sz="1400" dirty="0"/>
              <a:t>Tipicamente uno o due progetti per </a:t>
            </a:r>
            <a:r>
              <a:rPr lang="it-IT" sz="1400" dirty="0" smtClean="0"/>
              <a:t>call</a:t>
            </a:r>
            <a:endParaRPr lang="it-IT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271" y="5576881"/>
            <a:ext cx="2089773" cy="496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914" y="5576881"/>
            <a:ext cx="1359197" cy="545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606" y="5576881"/>
            <a:ext cx="1053041" cy="6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35214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Accesso</a:t>
            </a:r>
            <a:r>
              <a:rPr lang="en-US" sz="3200" dirty="0" smtClean="0"/>
              <a:t> </a:t>
            </a:r>
            <a:r>
              <a:rPr lang="en-US" sz="3200" dirty="0" err="1" smtClean="0"/>
              <a:t>alla</a:t>
            </a:r>
            <a:r>
              <a:rPr lang="en-US" sz="3200" dirty="0" smtClean="0"/>
              <a:t> facility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023" y="633218"/>
            <a:ext cx="2751777" cy="2244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8462" y="717509"/>
            <a:ext cx="2751777" cy="2193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96" y="604787"/>
            <a:ext cx="3059270" cy="2418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6" y="4707664"/>
            <a:ext cx="3720057" cy="20954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912" y="3083445"/>
            <a:ext cx="2189001" cy="14940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726" y="3074374"/>
            <a:ext cx="3204916" cy="19729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684" y="3092516"/>
            <a:ext cx="2189001" cy="13112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18716" y="5402051"/>
            <a:ext cx="4957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</a:t>
            </a:r>
            <a:r>
              <a:rPr lang="en-US" dirty="0" err="1" smtClean="0"/>
              <a:t>degli</a:t>
            </a:r>
            <a:r>
              <a:rPr lang="en-US" dirty="0" smtClean="0"/>
              <a:t> </a:t>
            </a:r>
            <a:r>
              <a:rPr lang="en-US" dirty="0" err="1" smtClean="0"/>
              <a:t>utenti</a:t>
            </a:r>
            <a:r>
              <a:rPr lang="en-US" dirty="0" smtClean="0"/>
              <a:t> per test e </a:t>
            </a:r>
            <a:r>
              <a:rPr lang="en-US" dirty="0" err="1" smtClean="0"/>
              <a:t>calibrazione</a:t>
            </a:r>
            <a:r>
              <a:rPr lang="en-US" dirty="0" smtClean="0"/>
              <a:t> di </a:t>
            </a:r>
            <a:r>
              <a:rPr lang="en-US" dirty="0" err="1" smtClean="0"/>
              <a:t>rivelatori</a:t>
            </a:r>
            <a:endParaRPr lang="en-US" dirty="0" smtClean="0"/>
          </a:p>
          <a:p>
            <a:r>
              <a:rPr lang="en-US" dirty="0" smtClean="0"/>
              <a:t>10%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intensità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772"/>
            <a:ext cx="8229600" cy="60277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BTF Users Workshop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562" y="732855"/>
            <a:ext cx="890298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dirty="0" smtClean="0"/>
              <a:t>6 e 7 maggio 2014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dirty="0" smtClean="0"/>
              <a:t>35 partecipanti registrati, oltre 20 contributi: </a:t>
            </a:r>
          </a:p>
          <a:p>
            <a:pPr>
              <a:spcAft>
                <a:spcPts val="600"/>
              </a:spcAft>
            </a:pPr>
            <a:r>
              <a:rPr lang="it-IT" sz="1600" b="1" dirty="0" err="1" smtClean="0"/>
              <a:t>https</a:t>
            </a:r>
            <a:r>
              <a:rPr lang="it-IT" sz="1600" b="1" dirty="0" smtClean="0"/>
              <a:t>://</a:t>
            </a:r>
            <a:r>
              <a:rPr lang="it-IT" sz="1600" b="1" dirty="0" err="1" smtClean="0"/>
              <a:t>agenda.infn.it</a:t>
            </a:r>
            <a:r>
              <a:rPr lang="it-IT" sz="1600" b="1" dirty="0" smtClean="0"/>
              <a:t>/</a:t>
            </a:r>
            <a:r>
              <a:rPr lang="it-IT" sz="1600" b="1" dirty="0" err="1" smtClean="0"/>
              <a:t>event</a:t>
            </a:r>
            <a:r>
              <a:rPr lang="it-IT" sz="1600" b="1" dirty="0" smtClean="0"/>
              <a:t>/btf2014</a:t>
            </a:r>
            <a:endParaRPr lang="it-IT" b="1" dirty="0" smtClean="0"/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dirty="0" smtClean="0"/>
              <a:t>Un utile panorama non solo dei risultati sperimentali, ma anche delle esigenze degli utenti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dirty="0" smtClean="0"/>
              <a:t>Un’importante occasione per discutere delle prospettive e progetti futuri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8157"/>
          <a:stretch/>
        </p:blipFill>
        <p:spPr>
          <a:xfrm>
            <a:off x="2358534" y="2647300"/>
            <a:ext cx="4692318" cy="18846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562" y="4860349"/>
            <a:ext cx="897643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dirty="0"/>
              <a:t>Un’ulteriore occasione, in questo senso, è stato “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Next</a:t>
            </a:r>
            <a:r>
              <a:rPr lang="it-IT" dirty="0"/>
              <a:t> LNF” (10 novembre 2014), durante il quale i progetti connessi alla BTF sono stati discussi in un contesto più ampio:</a:t>
            </a:r>
          </a:p>
          <a:p>
            <a:pPr>
              <a:spcAft>
                <a:spcPts val="600"/>
              </a:spcAft>
            </a:pPr>
            <a:r>
              <a:rPr lang="it-IT" sz="1600" b="1" dirty="0" err="1"/>
              <a:t>https</a:t>
            </a:r>
            <a:r>
              <a:rPr lang="it-IT" sz="1600" b="1" dirty="0"/>
              <a:t>://</a:t>
            </a:r>
            <a:r>
              <a:rPr lang="it-IT" sz="1600" b="1" dirty="0" err="1"/>
              <a:t>agenda.infn.it</a:t>
            </a:r>
            <a:r>
              <a:rPr lang="it-IT" sz="1600" b="1" dirty="0"/>
              <a:t>/</a:t>
            </a:r>
            <a:r>
              <a:rPr lang="it-IT" sz="1600" b="1" dirty="0" err="1"/>
              <a:t>getFile.py</a:t>
            </a:r>
            <a:r>
              <a:rPr lang="it-IT" sz="1600" b="1" dirty="0"/>
              <a:t>/</a:t>
            </a:r>
            <a:r>
              <a:rPr lang="it-IT" sz="1600" b="1" dirty="0" err="1"/>
              <a:t>access?contribId</a:t>
            </a:r>
            <a:r>
              <a:rPr lang="it-IT" sz="1600" b="1" dirty="0"/>
              <a:t>=26&amp;resId=0&amp;materialId=</a:t>
            </a:r>
            <a:r>
              <a:rPr lang="it-IT" sz="1600" b="1" dirty="0" err="1"/>
              <a:t>slides&amp;confId</a:t>
            </a:r>
            <a:r>
              <a:rPr lang="it-IT" sz="1600" b="1" dirty="0"/>
              <a:t>=8563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0648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799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BTF così com’è: punti di forza </a:t>
            </a:r>
            <a:r>
              <a:rPr lang="is-IS" sz="3600" dirty="0" smtClean="0"/>
              <a:t>…</a:t>
            </a:r>
            <a:endParaRPr lang="it-IT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" y="609799"/>
            <a:ext cx="7176168" cy="5368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b="1" dirty="0" smtClean="0"/>
              <a:t>Efficienza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Al netto del </a:t>
            </a:r>
            <a:r>
              <a:rPr lang="it-IT" sz="1400" b="1" dirty="0" smtClean="0"/>
              <a:t>down-time del </a:t>
            </a:r>
            <a:r>
              <a:rPr lang="it-IT" sz="1400" b="1" dirty="0" err="1" smtClean="0"/>
              <a:t>linac</a:t>
            </a:r>
            <a:r>
              <a:rPr lang="it-IT" sz="1400" dirty="0" smtClean="0"/>
              <a:t> e del tempo morto dovuto allo </a:t>
            </a:r>
            <a:r>
              <a:rPr lang="it-IT" sz="1400" b="1" dirty="0" err="1" smtClean="0"/>
              <a:t>switch</a:t>
            </a:r>
            <a:r>
              <a:rPr lang="it-IT" sz="1400" b="1" dirty="0" smtClean="0"/>
              <a:t> del </a:t>
            </a:r>
            <a:r>
              <a:rPr lang="it-IT" sz="1400" b="1" dirty="0" err="1" smtClean="0"/>
              <a:t>linac</a:t>
            </a:r>
            <a:r>
              <a:rPr lang="it-IT" sz="1400" b="1" dirty="0" smtClean="0"/>
              <a:t> </a:t>
            </a:r>
            <a:r>
              <a:rPr lang="it-IT" sz="1400" dirty="0" smtClean="0"/>
              <a:t>tra modalità elettroni e modalità positroni, l’efficienza complessiva è &gt;90%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Inoltre durante le </a:t>
            </a:r>
            <a:r>
              <a:rPr lang="it-IT" sz="1400" b="1" dirty="0" smtClean="0"/>
              <a:t>iniezioni</a:t>
            </a:r>
            <a:r>
              <a:rPr lang="it-IT" sz="1400" dirty="0" smtClean="0"/>
              <a:t> il numero di </a:t>
            </a:r>
            <a:r>
              <a:rPr lang="it-IT" sz="1400" dirty="0" err="1" smtClean="0"/>
              <a:t>bunch</a:t>
            </a:r>
            <a:r>
              <a:rPr lang="it-IT" sz="1400" dirty="0" smtClean="0"/>
              <a:t> disponibili cala da 49 a 2 al secondo</a:t>
            </a:r>
          </a:p>
          <a:p>
            <a:pPr marL="0" indent="0">
              <a:buNone/>
            </a:pPr>
            <a:r>
              <a:rPr lang="it-IT" sz="2000" b="1" dirty="0" smtClean="0"/>
              <a:t>Flessibilità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I parametri fondamentali del fascio sono modificabili in </a:t>
            </a:r>
            <a:r>
              <a:rPr lang="it-IT" sz="1400" dirty="0" err="1" smtClean="0"/>
              <a:t>range</a:t>
            </a:r>
            <a:r>
              <a:rPr lang="it-IT" sz="1400" dirty="0" smtClean="0"/>
              <a:t> piuttosto ampi, ma soprattutto in modo veloce e </a:t>
            </a:r>
            <a:r>
              <a:rPr lang="it-IT" sz="1400" b="1" dirty="0" smtClean="0"/>
              <a:t>riproducibile</a:t>
            </a:r>
            <a:endParaRPr lang="it-IT" sz="1400" b="1" dirty="0"/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Lo spot è molto riproducibile e il fuoco può essere facilmente modificato</a:t>
            </a:r>
          </a:p>
          <a:p>
            <a:pPr marL="0" indent="0">
              <a:buNone/>
            </a:pPr>
            <a:r>
              <a:rPr lang="it-IT" sz="1800" b="1" dirty="0" smtClean="0"/>
              <a:t>Diagnostica </a:t>
            </a:r>
            <a:r>
              <a:rPr lang="it-IT" sz="1800" b="1" dirty="0" err="1" smtClean="0"/>
              <a:t>user-friendly</a:t>
            </a:r>
            <a:endParaRPr lang="it-IT" sz="1800" b="1" dirty="0" smtClean="0"/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In questi anni la diagnostica del fascio è stata continuamente migliorata, sia dal punto di vista delle prestazioni, sia da quello della facilità d’uso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In particolare i rivelatori di tipo </a:t>
            </a:r>
            <a:r>
              <a:rPr lang="it-IT" sz="1400" b="1" dirty="0" smtClean="0"/>
              <a:t>GEM TPC </a:t>
            </a:r>
            <a:r>
              <a:rPr lang="it-IT" sz="1400" dirty="0" smtClean="0"/>
              <a:t>e </a:t>
            </a:r>
            <a:r>
              <a:rPr lang="it-IT" sz="1400" b="1" dirty="0" err="1" smtClean="0"/>
              <a:t>MediPix</a:t>
            </a:r>
            <a:r>
              <a:rPr lang="it-IT" sz="1400" b="1" dirty="0" smtClean="0"/>
              <a:t>/</a:t>
            </a:r>
            <a:r>
              <a:rPr lang="it-IT" sz="1400" b="1" dirty="0" err="1" smtClean="0"/>
              <a:t>FitPix</a:t>
            </a:r>
            <a:r>
              <a:rPr lang="it-IT" sz="1400" dirty="0" smtClean="0"/>
              <a:t> permettono di aggiustare lo spot del fascio in tempo reale e garantiscono una misura molto accurata delle dimensioni e posizione del fascio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Conteggio e misura energia a bassa intensità</a:t>
            </a:r>
          </a:p>
          <a:p>
            <a:pPr marL="57150" indent="0">
              <a:buNone/>
            </a:pPr>
            <a:r>
              <a:rPr lang="it-IT" sz="1800" b="1" dirty="0" smtClean="0"/>
              <a:t>Servizi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Network, DAQ, sistema distribuzione gas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Magneti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Tavolo remoto x-y, stage lineari e rotazionale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Vuoto e (con alcune limitazioni) supporto alla criogenia</a:t>
            </a:r>
          </a:p>
          <a:p>
            <a:pPr lvl="1">
              <a:buFont typeface="Wingdings" charset="2"/>
              <a:buChar char="§"/>
            </a:pPr>
            <a:endParaRPr lang="it-IT" sz="1400" dirty="0" smtClean="0"/>
          </a:p>
          <a:p>
            <a:pPr marL="457200" lvl="1" indent="0">
              <a:buNone/>
            </a:pPr>
            <a:endParaRPr lang="it-IT" sz="1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8547" y="946654"/>
            <a:ext cx="1138253" cy="1046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741" y="4615011"/>
            <a:ext cx="1978666" cy="164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68" y="4615011"/>
            <a:ext cx="1967832" cy="1641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407" y="2569804"/>
            <a:ext cx="1978145" cy="18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4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56" y="359358"/>
            <a:ext cx="5161550" cy="36779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8113" y="4713814"/>
            <a:ext cx="771105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349200">
              <a:spcAft>
                <a:spcPts val="600"/>
              </a:spcAft>
              <a:buFont typeface="Wingdings" charset="2"/>
              <a:buChar char="§"/>
            </a:pPr>
            <a:r>
              <a:rPr lang="it-IT" sz="1600" dirty="0" smtClean="0"/>
              <a:t> Il supporto ai gruppi sperimentali, anche e soprattutto per i setup più complessi (e quasi nessuno è davvero minimale), è normalmente a cura del </a:t>
            </a:r>
            <a:r>
              <a:rPr lang="it-IT" sz="1600" b="1" dirty="0" smtClean="0"/>
              <a:t>gruppo BTF</a:t>
            </a:r>
          </a:p>
          <a:p>
            <a:pPr lvl="1" indent="349200">
              <a:spcAft>
                <a:spcPts val="600"/>
              </a:spcAft>
              <a:buFont typeface="Wingdings" charset="2"/>
              <a:buChar char="§"/>
            </a:pPr>
            <a:r>
              <a:rPr lang="it-IT" sz="1600" b="1" dirty="0" smtClean="0"/>
              <a:t>Non solo la preparazione e lo </a:t>
            </a:r>
            <a:r>
              <a:rPr lang="it-IT" sz="1600" b="1" dirty="0" err="1" smtClean="0"/>
              <a:t>steering</a:t>
            </a:r>
            <a:r>
              <a:rPr lang="it-IT" sz="1600" b="1" dirty="0" smtClean="0"/>
              <a:t> del fascio, ma quasi tutti gli aspetti connessi all’installazione e all’ottimizzazione del setup sperimentale</a:t>
            </a:r>
            <a:endParaRPr lang="it-IT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80056" y="4037348"/>
            <a:ext cx="5161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Esempio</a:t>
            </a:r>
            <a:r>
              <a:rPr lang="en-US" sz="1050" dirty="0" smtClean="0"/>
              <a:t> di setup con </a:t>
            </a:r>
            <a:r>
              <a:rPr lang="en-US" sz="1050" dirty="0" err="1" smtClean="0"/>
              <a:t>criogenia</a:t>
            </a:r>
            <a:r>
              <a:rPr lang="en-US" sz="1050" dirty="0"/>
              <a:t> </a:t>
            </a:r>
            <a:r>
              <a:rPr lang="en-US" sz="1050" dirty="0" smtClean="0"/>
              <a:t>e </a:t>
            </a:r>
            <a:r>
              <a:rPr lang="en-US" sz="1050" dirty="0" err="1" smtClean="0"/>
              <a:t>vuot</a:t>
            </a:r>
            <a:r>
              <a:rPr lang="en-US" sz="1050" dirty="0" smtClean="0"/>
              <a:t>, in </a:t>
            </a:r>
            <a:r>
              <a:rPr lang="en-US" sz="1050" dirty="0" err="1" smtClean="0"/>
              <a:t>aggiunta</a:t>
            </a:r>
            <a:r>
              <a:rPr lang="en-US" sz="1050" dirty="0" smtClean="0"/>
              <a:t> </a:t>
            </a:r>
            <a:r>
              <a:rPr lang="en-US" sz="1050" dirty="0" err="1" smtClean="0"/>
              <a:t>ai</a:t>
            </a:r>
            <a:r>
              <a:rPr lang="en-US" sz="1050" dirty="0" smtClean="0"/>
              <a:t> </a:t>
            </a:r>
            <a:r>
              <a:rPr lang="en-US" sz="1050" dirty="0" err="1" smtClean="0"/>
              <a:t>servizi</a:t>
            </a:r>
            <a:r>
              <a:rPr lang="en-US" sz="1050" dirty="0" smtClean="0"/>
              <a:t> “standard” di </a:t>
            </a:r>
            <a:r>
              <a:rPr lang="en-US" sz="1050" dirty="0" err="1" smtClean="0"/>
              <a:t>movimentazione</a:t>
            </a:r>
            <a:r>
              <a:rPr lang="en-US" sz="1050" dirty="0" smtClean="0"/>
              <a:t> e </a:t>
            </a:r>
            <a:r>
              <a:rPr lang="en-US" sz="1050" dirty="0" err="1" smtClean="0"/>
              <a:t>allineamento</a:t>
            </a:r>
            <a:r>
              <a:rPr lang="en-US" sz="1050" dirty="0" smtClean="0"/>
              <a:t>, </a:t>
            </a:r>
            <a:r>
              <a:rPr lang="en-US" sz="1050" dirty="0" err="1" smtClean="0"/>
              <a:t>diagnostica</a:t>
            </a:r>
            <a:r>
              <a:rPr lang="en-US" sz="1050" dirty="0" smtClean="0"/>
              <a:t> di </a:t>
            </a:r>
            <a:r>
              <a:rPr lang="en-US" sz="1050" dirty="0" err="1" smtClean="0"/>
              <a:t>fascio</a:t>
            </a:r>
            <a:r>
              <a:rPr lang="en-US" sz="1050" dirty="0" smtClean="0"/>
              <a:t>, </a:t>
            </a:r>
            <a:r>
              <a:rPr lang="en-US" sz="1050" dirty="0" err="1" smtClean="0"/>
              <a:t>logistica</a:t>
            </a:r>
            <a:r>
              <a:rPr lang="en-US" sz="1050" dirty="0" smtClean="0"/>
              <a:t> e network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19742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BTF così com’è: </a:t>
            </a:r>
            <a:r>
              <a:rPr lang="is-IS" sz="3600" dirty="0" smtClean="0"/>
              <a:t>… </a:t>
            </a:r>
            <a:r>
              <a:rPr lang="it-IT" sz="3600" dirty="0" smtClean="0"/>
              <a:t>e limitazioni</a:t>
            </a:r>
            <a:endParaRPr lang="it-IT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7 ottobre 2015 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" y="739230"/>
            <a:ext cx="7336054" cy="5127210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it-IT" sz="2000" b="1" dirty="0" smtClean="0"/>
              <a:t>Limitazioni</a:t>
            </a:r>
            <a:endParaRPr lang="it-IT" sz="1800" b="1" dirty="0" smtClean="0"/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In </a:t>
            </a:r>
            <a:r>
              <a:rPr lang="it-IT" sz="1400" dirty="0" err="1" smtClean="0"/>
              <a:t>parassitaggio</a:t>
            </a:r>
            <a:r>
              <a:rPr lang="it-IT" sz="1400" dirty="0" smtClean="0"/>
              <a:t> </a:t>
            </a:r>
            <a:r>
              <a:rPr lang="it-IT" sz="1400" dirty="0"/>
              <a:t>a DAFNE </a:t>
            </a:r>
            <a:r>
              <a:rPr lang="it-IT" sz="1400" dirty="0" smtClean="0"/>
              <a:t>il duty </a:t>
            </a:r>
            <a:r>
              <a:rPr lang="it-IT" sz="1400" dirty="0" err="1" smtClean="0"/>
              <a:t>cycle</a:t>
            </a:r>
            <a:r>
              <a:rPr lang="it-IT" sz="1400" dirty="0" smtClean="0"/>
              <a:t> è limitato dallo </a:t>
            </a:r>
            <a:r>
              <a:rPr lang="it-IT" sz="1400" dirty="0" err="1" smtClean="0"/>
              <a:t>switch</a:t>
            </a:r>
            <a:r>
              <a:rPr lang="it-IT" sz="1400" dirty="0" smtClean="0"/>
              <a:t> tra elettroni e positroni, ma soprattutto l’</a:t>
            </a:r>
            <a:r>
              <a:rPr lang="it-IT" sz="1400" b="1" dirty="0" smtClean="0"/>
              <a:t>intensità del fascio</a:t>
            </a:r>
            <a:r>
              <a:rPr lang="it-IT" sz="1400" dirty="0" smtClean="0"/>
              <a:t> primario sul target BTF varia quasi di un ordine di grandezza con e senza </a:t>
            </a:r>
            <a:r>
              <a:rPr lang="it-IT" sz="1400" dirty="0" err="1" smtClean="0"/>
              <a:t>positron</a:t>
            </a:r>
            <a:r>
              <a:rPr lang="it-IT" sz="1400" dirty="0" smtClean="0"/>
              <a:t> </a:t>
            </a:r>
            <a:r>
              <a:rPr lang="it-IT" sz="1400" dirty="0" err="1" smtClean="0"/>
              <a:t>converter</a:t>
            </a:r>
            <a:r>
              <a:rPr lang="it-IT" sz="1400" dirty="0" smtClean="0"/>
              <a:t>, conseguentemente l’intensità è molto diversa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L’energia </a:t>
            </a:r>
            <a:r>
              <a:rPr lang="it-IT" sz="1400" dirty="0"/>
              <a:t>massima è limitata a circa 500 </a:t>
            </a:r>
            <a:r>
              <a:rPr lang="it-IT" sz="1400" dirty="0" err="1"/>
              <a:t>MeV</a:t>
            </a:r>
            <a:r>
              <a:rPr lang="it-IT" sz="1400" dirty="0"/>
              <a:t> (in “singola particella”) e la durata del </a:t>
            </a:r>
            <a:r>
              <a:rPr lang="it-IT" sz="1400" dirty="0" err="1"/>
              <a:t>bunch</a:t>
            </a:r>
            <a:r>
              <a:rPr lang="it-IT" sz="1400" dirty="0"/>
              <a:t> a 10 ns</a:t>
            </a:r>
          </a:p>
          <a:p>
            <a:pPr lvl="1">
              <a:buFont typeface="Wingdings" charset="2"/>
              <a:buChar char="§"/>
            </a:pPr>
            <a:r>
              <a:rPr lang="it-IT" sz="1400" dirty="0"/>
              <a:t>Operando con il target BTF, è possibile andare oltre 10</a:t>
            </a:r>
            <a:r>
              <a:rPr lang="it-IT" sz="1400" baseline="30000" dirty="0"/>
              <a:t>3</a:t>
            </a:r>
            <a:r>
              <a:rPr lang="it-IT" sz="1400" dirty="0"/>
              <a:t> particelle/</a:t>
            </a:r>
            <a:r>
              <a:rPr lang="it-IT" sz="1400" dirty="0" err="1"/>
              <a:t>bunch</a:t>
            </a:r>
            <a:r>
              <a:rPr lang="it-IT" sz="1400" dirty="0"/>
              <a:t> solo abbassando l’energia selezionata, e comunque nel </a:t>
            </a:r>
            <a:r>
              <a:rPr lang="it-IT" sz="1400" dirty="0" err="1"/>
              <a:t>range</a:t>
            </a:r>
            <a:r>
              <a:rPr lang="it-IT" sz="1400" dirty="0"/>
              <a:t> intermedio lo spread in impulso peggiora da pochi per mille a oltre il per </a:t>
            </a:r>
            <a:r>
              <a:rPr lang="it-IT" sz="1400" dirty="0" smtClean="0"/>
              <a:t>cento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La </a:t>
            </a:r>
            <a:r>
              <a:rPr lang="it-IT" sz="1400" b="1" dirty="0" smtClean="0"/>
              <a:t>diagnostica</a:t>
            </a:r>
            <a:r>
              <a:rPr lang="it-IT" sz="1400" dirty="0" smtClean="0"/>
              <a:t> dell’intensità del fascio non è ottimale nel </a:t>
            </a:r>
            <a:r>
              <a:rPr lang="it-IT" sz="1400" dirty="0" err="1" smtClean="0"/>
              <a:t>range</a:t>
            </a:r>
            <a:r>
              <a:rPr lang="it-IT" sz="1400" dirty="0" smtClean="0"/>
              <a:t> &gt;10</a:t>
            </a:r>
            <a:r>
              <a:rPr lang="it-IT" sz="1400" baseline="30000" dirty="0"/>
              <a:t>2</a:t>
            </a:r>
            <a:r>
              <a:rPr lang="it-IT" sz="1400" baseline="30000" dirty="0" smtClean="0"/>
              <a:t> </a:t>
            </a:r>
            <a:r>
              <a:rPr lang="it-IT" sz="1400" dirty="0" smtClean="0"/>
              <a:t>particelle/</a:t>
            </a:r>
            <a:r>
              <a:rPr lang="it-IT" sz="1400" dirty="0" err="1" smtClean="0"/>
              <a:t>bunch</a:t>
            </a:r>
            <a:endParaRPr lang="it-IT" sz="1400" dirty="0" smtClean="0"/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La divergenza angolare del fascio è dell’ordine di </a:t>
            </a:r>
            <a:r>
              <a:rPr lang="it-IT" sz="1400" b="1" dirty="0" smtClean="0"/>
              <a:t>1 </a:t>
            </a:r>
            <a:r>
              <a:rPr lang="it-IT" sz="1400" b="1" dirty="0" err="1" smtClean="0"/>
              <a:t>mrad</a:t>
            </a:r>
            <a:r>
              <a:rPr lang="it-IT" sz="1400" dirty="0" smtClean="0"/>
              <a:t>, ed è dominata dal multiplo </a:t>
            </a:r>
            <a:r>
              <a:rPr lang="it-IT" sz="1400" dirty="0" err="1" smtClean="0"/>
              <a:t>scattering</a:t>
            </a:r>
            <a:r>
              <a:rPr lang="it-IT" sz="1400" dirty="0" smtClean="0"/>
              <a:t> sulla </a:t>
            </a:r>
            <a:r>
              <a:rPr lang="it-IT" sz="1400" b="1" dirty="0" smtClean="0"/>
              <a:t>finestra</a:t>
            </a:r>
            <a:r>
              <a:rPr lang="it-IT" sz="1400" dirty="0" smtClean="0"/>
              <a:t> di uscita (500 </a:t>
            </a:r>
            <a:r>
              <a:rPr lang="it-IT" sz="1400" dirty="0" smtClean="0">
                <a:latin typeface="Symbol" charset="2"/>
                <a:cs typeface="Symbol" charset="2"/>
              </a:rPr>
              <a:t>m</a:t>
            </a:r>
            <a:r>
              <a:rPr lang="it-IT" sz="1400" dirty="0" smtClean="0"/>
              <a:t>m di Berillio)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La diagnostica </a:t>
            </a:r>
            <a:r>
              <a:rPr lang="it-IT" sz="1400" dirty="0" err="1" smtClean="0"/>
              <a:t>MediPix</a:t>
            </a:r>
            <a:r>
              <a:rPr lang="it-IT" sz="1400" dirty="0" smtClean="0"/>
              <a:t>/</a:t>
            </a:r>
            <a:r>
              <a:rPr lang="it-IT" sz="1400" dirty="0" err="1" smtClean="0"/>
              <a:t>FitPix</a:t>
            </a:r>
            <a:r>
              <a:rPr lang="it-IT" sz="1400" dirty="0" smtClean="0"/>
              <a:t> è di tipo </a:t>
            </a:r>
            <a:r>
              <a:rPr lang="it-IT" sz="1400" b="1" dirty="0" err="1" smtClean="0"/>
              <a:t>imaging</a:t>
            </a:r>
            <a:r>
              <a:rPr lang="it-IT" sz="1400" dirty="0" smtClean="0"/>
              <a:t> e non un vero e proprio sistema tracciante, il sistema GEM TPC ha una risoluzione sub-mm solo in una coordinata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Il fascio è sempre sostanzialmente Gaussiano, difficile ottenere una distribuzione </a:t>
            </a:r>
            <a:r>
              <a:rPr lang="it-IT" sz="1400" b="1" dirty="0" smtClean="0"/>
              <a:t>uniforme</a:t>
            </a:r>
            <a:r>
              <a:rPr lang="it-IT" sz="1400" dirty="0" smtClean="0"/>
              <a:t> su una superficie estesa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L’operazione del fascio di </a:t>
            </a:r>
            <a:r>
              <a:rPr lang="it-IT" sz="1400" b="1" dirty="0" smtClean="0"/>
              <a:t>fotoni</a:t>
            </a:r>
            <a:r>
              <a:rPr lang="it-IT" sz="1400" dirty="0" smtClean="0"/>
              <a:t> etichettati è limitata dalla necessità di avere bassa densità di tracce</a:t>
            </a:r>
          </a:p>
          <a:p>
            <a:pPr lvl="1">
              <a:buFont typeface="Wingdings" charset="2"/>
              <a:buChar char="§"/>
            </a:pPr>
            <a:r>
              <a:rPr lang="it-IT" sz="1400" dirty="0" smtClean="0"/>
              <a:t>L’operazione del fascio di </a:t>
            </a:r>
            <a:r>
              <a:rPr lang="it-IT" sz="1400" b="1" dirty="0" smtClean="0"/>
              <a:t>neutroni</a:t>
            </a:r>
            <a:r>
              <a:rPr lang="it-IT" sz="1400" dirty="0" smtClean="0"/>
              <a:t> è limitata dalla </a:t>
            </a:r>
            <a:r>
              <a:rPr lang="it-IT" sz="1400" dirty="0" err="1" smtClean="0"/>
              <a:t>repetition</a:t>
            </a:r>
            <a:r>
              <a:rPr lang="it-IT" sz="1400" dirty="0" smtClean="0"/>
              <a:t> rate ad alta intensità (radio-protezione) e dalla diagnostica</a:t>
            </a:r>
            <a:endParaRPr lang="it-IT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840" y="1237196"/>
            <a:ext cx="127281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1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3622</Words>
  <Application>Microsoft Macintosh PowerPoint</Application>
  <PresentationFormat>On-screen Show (4:3)</PresentationFormat>
  <Paragraphs>532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Stato e piani della Beam-Test Facility</vt:lpstr>
      <vt:lpstr>Post-card: la BTF in una slide</vt:lpstr>
      <vt:lpstr>Call e Schedule della BTF</vt:lpstr>
      <vt:lpstr>BTF Users Committee</vt:lpstr>
      <vt:lpstr>Accesso alla facility</vt:lpstr>
      <vt:lpstr>1st BTF Users Workshop</vt:lpstr>
      <vt:lpstr>BTF così com’è: punti di forza …</vt:lpstr>
      <vt:lpstr>PowerPoint Presentation</vt:lpstr>
      <vt:lpstr>BTF così com’è: … e limitazioni</vt:lpstr>
      <vt:lpstr>Come migliorare la BTF</vt:lpstr>
      <vt:lpstr>Upgrade shielding</vt:lpstr>
      <vt:lpstr>Impulso lungo</vt:lpstr>
      <vt:lpstr>Nuovo target e nuovo collimatore</vt:lpstr>
      <vt:lpstr>Seconda linea di fascio</vt:lpstr>
      <vt:lpstr>PowerPoint Presentation</vt:lpstr>
      <vt:lpstr>Improved diagnostics</vt:lpstr>
      <vt:lpstr>Nuova photon tagging</vt:lpstr>
      <vt:lpstr>Upgrade in energia</vt:lpstr>
      <vt:lpstr>Upgrade in energia</vt:lpstr>
      <vt:lpstr>More ideas…</vt:lpstr>
      <vt:lpstr>So many things, so little time</vt:lpstr>
      <vt:lpstr>PowerPoint Presentation</vt:lpstr>
      <vt:lpstr>Staff</vt:lpstr>
      <vt:lpstr>BTF line splitting</vt:lpstr>
      <vt:lpstr>Photon tagging</vt:lpstr>
      <vt:lpstr>Energy upgrade</vt:lpstr>
      <vt:lpstr>PowerPoint Presentation</vt:lpstr>
      <vt:lpstr>DAFNE timing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e piani della Beam-Test Facility</dc:title>
  <dc:creator>Paolo Valente</dc:creator>
  <cp:lastModifiedBy>Paolo Valente</cp:lastModifiedBy>
  <cp:revision>141</cp:revision>
  <dcterms:created xsi:type="dcterms:W3CDTF">2015-09-30T07:05:18Z</dcterms:created>
  <dcterms:modified xsi:type="dcterms:W3CDTF">2015-10-07T06:04:31Z</dcterms:modified>
</cp:coreProperties>
</file>