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21125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8803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68499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2784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4106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4507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3917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276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12318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3548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1276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0D518-F11A-354A-841A-C1338B77CAF0}" type="datetimeFigureOut">
              <a:rPr lang="it-IT" smtClean="0"/>
              <a:pPr/>
              <a:t>9/23/15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76A84-9C6C-8843-8228-A7761BBDC0E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4784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Info sullo </a:t>
            </a:r>
            <a:r>
              <a:rPr lang="it-IT" dirty="0" smtClean="0"/>
              <a:t>stato della digitalizzazione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Guglielmo De Nardo</a:t>
            </a:r>
          </a:p>
          <a:p>
            <a:r>
              <a:rPr lang="it-IT" dirty="0" smtClean="0"/>
              <a:t>Riunione ECL</a:t>
            </a:r>
          </a:p>
          <a:p>
            <a:r>
              <a:rPr lang="it-IT" dirty="0" smtClean="0"/>
              <a:t>Frascati 24/</a:t>
            </a:r>
            <a:r>
              <a:rPr lang="it-IT" dirty="0" err="1" smtClean="0"/>
              <a:t>9</a:t>
            </a:r>
            <a:r>
              <a:rPr lang="it-IT" dirty="0" smtClean="0"/>
              <a:t>/2015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09729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Fit</a:t>
            </a:r>
            <a:r>
              <a:rPr lang="it-IT" dirty="0" smtClean="0"/>
              <a:t> della </a:t>
            </a:r>
            <a:r>
              <a:rPr lang="it-IT" dirty="0" err="1" smtClean="0"/>
              <a:t>Waveform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err="1" smtClean="0">
                <a:latin typeface="Courier"/>
                <a:cs typeface="Courier"/>
              </a:rPr>
              <a:t>FitA</a:t>
            </a:r>
            <a:r>
              <a:rPr lang="it-IT" dirty="0" smtClean="0">
                <a:latin typeface="Courier"/>
                <a:cs typeface="Courier"/>
              </a:rPr>
              <a:t>[]</a:t>
            </a:r>
            <a:r>
              <a:rPr lang="it-IT" dirty="0" smtClean="0"/>
              <a:t> </a:t>
            </a:r>
            <a:r>
              <a:rPr lang="it-IT" dirty="0" smtClean="0"/>
              <a:t>contiene i conteggi come verrebbero dai dati reali </a:t>
            </a:r>
          </a:p>
          <a:p>
            <a:pPr lvl="1"/>
            <a:r>
              <a:rPr lang="it-IT" dirty="0" smtClean="0"/>
              <a:t>Questi vengono scritti in una struttura dati </a:t>
            </a:r>
            <a:r>
              <a:rPr lang="it-IT" dirty="0" err="1" smtClean="0">
                <a:latin typeface="Courier"/>
                <a:cs typeface="Courier"/>
              </a:rPr>
              <a:t>EclDsp</a:t>
            </a:r>
            <a:r>
              <a:rPr lang="it-IT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definita in </a:t>
            </a:r>
            <a:r>
              <a:rPr lang="it-IT" dirty="0" err="1" smtClean="0">
                <a:latin typeface="Courier"/>
                <a:cs typeface="Courier"/>
              </a:rPr>
              <a:t>ecl</a:t>
            </a:r>
            <a:r>
              <a:rPr lang="it-IT" dirty="0" smtClean="0">
                <a:latin typeface="Courier"/>
                <a:cs typeface="Courier"/>
              </a:rPr>
              <a:t>/</a:t>
            </a:r>
            <a:r>
              <a:rPr lang="it-IT" dirty="0" err="1" smtClean="0">
                <a:latin typeface="Courier"/>
                <a:cs typeface="Courier"/>
              </a:rPr>
              <a:t>dataobjects</a:t>
            </a:r>
            <a:r>
              <a:rPr lang="it-IT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che può essere usata da moduli successivi alla </a:t>
            </a:r>
            <a:r>
              <a:rPr lang="it-IT" dirty="0" smtClean="0"/>
              <a:t>digitalizzazione</a:t>
            </a:r>
            <a:endParaRPr lang="it-IT" dirty="0" smtClean="0"/>
          </a:p>
          <a:p>
            <a:r>
              <a:rPr lang="it-IT" dirty="0" err="1" smtClean="0"/>
              <a:t>FitA</a:t>
            </a:r>
            <a:r>
              <a:rPr lang="it-IT" dirty="0" smtClean="0"/>
              <a:t>[i] sono i dati su cui viene effettuato il </a:t>
            </a:r>
            <a:r>
              <a:rPr lang="it-IT" dirty="0" err="1" smtClean="0"/>
              <a:t>fit</a:t>
            </a:r>
            <a:r>
              <a:rPr lang="it-IT" dirty="0" smtClean="0"/>
              <a:t> della </a:t>
            </a:r>
            <a:r>
              <a:rPr lang="it-IT" dirty="0" err="1" smtClean="0"/>
              <a:t>waveform</a:t>
            </a:r>
            <a:r>
              <a:rPr lang="it-IT" dirty="0" smtClean="0"/>
              <a:t> mediante una funzione </a:t>
            </a:r>
            <a:r>
              <a:rPr lang="it-IT" dirty="0" err="1" smtClean="0"/>
              <a:t>wrapper</a:t>
            </a:r>
            <a:endParaRPr lang="it-IT" dirty="0" smtClean="0"/>
          </a:p>
          <a:p>
            <a:pPr lvl="1"/>
            <a:r>
              <a:rPr lang="it-IT" sz="2353" dirty="0" err="1">
                <a:latin typeface="Courier"/>
                <a:cs typeface="Courier"/>
              </a:rPr>
              <a:t>shapeFitterWrapper</a:t>
            </a:r>
            <a:r>
              <a:rPr lang="it-IT" sz="2353" dirty="0">
                <a:latin typeface="Courier"/>
                <a:cs typeface="Courier"/>
              </a:rPr>
              <a:t>(</a:t>
            </a:r>
            <a:r>
              <a:rPr lang="it-IT" sz="2353" i="1" dirty="0" err="1">
                <a:latin typeface="Courier"/>
                <a:cs typeface="Courier"/>
              </a:rPr>
              <a:t>j</a:t>
            </a:r>
            <a:r>
              <a:rPr lang="it-IT" sz="2353" dirty="0">
                <a:latin typeface="Courier"/>
                <a:cs typeface="Courier"/>
              </a:rPr>
              <a:t>, </a:t>
            </a:r>
            <a:r>
              <a:rPr lang="it-IT" sz="2353" i="1" dirty="0" err="1">
                <a:latin typeface="Courier"/>
                <a:cs typeface="Courier"/>
              </a:rPr>
              <a:t>FitA</a:t>
            </a:r>
            <a:r>
              <a:rPr lang="it-IT" sz="2353" dirty="0">
                <a:latin typeface="Courier"/>
                <a:cs typeface="Courier"/>
              </a:rPr>
              <a:t>, </a:t>
            </a:r>
            <a:r>
              <a:rPr lang="it-IT" sz="2353" i="1" dirty="0" err="1">
                <a:latin typeface="Courier"/>
                <a:cs typeface="Courier"/>
              </a:rPr>
              <a:t>ttrig</a:t>
            </a:r>
            <a:r>
              <a:rPr lang="it-IT" sz="2353" dirty="0">
                <a:latin typeface="Courier"/>
                <a:cs typeface="Courier"/>
              </a:rPr>
              <a:t>, </a:t>
            </a:r>
            <a:r>
              <a:rPr lang="it-IT" sz="2353" i="1" dirty="0" err="1">
                <a:latin typeface="Courier"/>
                <a:cs typeface="Courier"/>
              </a:rPr>
              <a:t>energyFit</a:t>
            </a:r>
            <a:r>
              <a:rPr lang="it-IT" sz="2353" dirty="0">
                <a:latin typeface="Courier"/>
                <a:cs typeface="Courier"/>
              </a:rPr>
              <a:t>, </a:t>
            </a:r>
            <a:r>
              <a:rPr lang="it-IT" sz="2353" i="1" dirty="0" err="1">
                <a:latin typeface="Courier"/>
                <a:cs typeface="Courier"/>
              </a:rPr>
              <a:t>tFit</a:t>
            </a:r>
            <a:r>
              <a:rPr lang="it-IT" sz="2353" dirty="0">
                <a:latin typeface="Courier"/>
                <a:cs typeface="Courier"/>
              </a:rPr>
              <a:t>, </a:t>
            </a:r>
            <a:r>
              <a:rPr lang="it-IT" sz="2353" i="1" dirty="0" err="1">
                <a:latin typeface="Courier"/>
                <a:cs typeface="Courier"/>
              </a:rPr>
              <a:t>qualityFit</a:t>
            </a:r>
            <a:r>
              <a:rPr lang="it-IT" sz="2353" dirty="0">
                <a:latin typeface="Courier"/>
                <a:cs typeface="Courier"/>
              </a:rPr>
              <a:t>)</a:t>
            </a:r>
            <a:r>
              <a:rPr lang="it-IT" dirty="0"/>
              <a:t>	</a:t>
            </a:r>
            <a:endParaRPr lang="it-IT" dirty="0" smtClean="0"/>
          </a:p>
          <a:p>
            <a:pPr lvl="1"/>
            <a:r>
              <a:rPr lang="it-IT" i="1" dirty="0" err="1" smtClean="0"/>
              <a:t>j</a:t>
            </a:r>
            <a:r>
              <a:rPr lang="it-IT" dirty="0" smtClean="0"/>
              <a:t>  </a:t>
            </a:r>
            <a:r>
              <a:rPr lang="it-IT" dirty="0" smtClean="0"/>
              <a:t>è il canale (cristallo)</a:t>
            </a:r>
          </a:p>
          <a:p>
            <a:pPr lvl="1"/>
            <a:r>
              <a:rPr lang="it-IT" dirty="0" smtClean="0"/>
              <a:t>Input: </a:t>
            </a:r>
            <a:r>
              <a:rPr lang="it-IT" sz="2353" i="1" dirty="0" err="1" smtClean="0">
                <a:latin typeface="Courier"/>
                <a:cs typeface="Courier"/>
              </a:rPr>
              <a:t>FitA</a:t>
            </a:r>
            <a:r>
              <a:rPr lang="it-IT" sz="2353" i="1" dirty="0" smtClean="0">
                <a:latin typeface="Courier"/>
                <a:cs typeface="Courier"/>
              </a:rPr>
              <a:t>[]</a:t>
            </a:r>
            <a:r>
              <a:rPr lang="it-IT" dirty="0" smtClean="0"/>
              <a:t> conteggi , </a:t>
            </a:r>
            <a:r>
              <a:rPr lang="it-IT" sz="2353" i="1" dirty="0" err="1" smtClean="0">
                <a:latin typeface="Courier"/>
                <a:cs typeface="Courier"/>
              </a:rPr>
              <a:t>ttrig</a:t>
            </a:r>
            <a:r>
              <a:rPr lang="it-IT" sz="2353" i="1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tempo di trigger</a:t>
            </a:r>
          </a:p>
          <a:p>
            <a:pPr lvl="1"/>
            <a:r>
              <a:rPr lang="it-IT" dirty="0" smtClean="0"/>
              <a:t>Output: </a:t>
            </a:r>
            <a:r>
              <a:rPr lang="it-IT" sz="2353" i="1" dirty="0" err="1" smtClean="0">
                <a:latin typeface="Courier"/>
                <a:cs typeface="Courier"/>
              </a:rPr>
              <a:t>energyFit</a:t>
            </a:r>
            <a:r>
              <a:rPr lang="it-IT" dirty="0" smtClean="0"/>
              <a:t>, </a:t>
            </a:r>
            <a:r>
              <a:rPr lang="it-IT" sz="2353" i="1" dirty="0" err="1" smtClean="0">
                <a:latin typeface="Courier"/>
                <a:cs typeface="Courier"/>
              </a:rPr>
              <a:t>tFit</a:t>
            </a:r>
            <a:r>
              <a:rPr lang="it-IT" sz="2353" i="1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e </a:t>
            </a:r>
            <a:r>
              <a:rPr lang="it-IT" sz="2353" i="1" dirty="0" err="1" smtClean="0">
                <a:latin typeface="Courier"/>
                <a:cs typeface="Courier"/>
              </a:rPr>
              <a:t>qualityFit</a:t>
            </a:r>
            <a:endParaRPr lang="it-IT" i="1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21816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Cosa fa il </a:t>
            </a:r>
            <a:r>
              <a:rPr lang="it-IT" dirty="0" err="1" smtClean="0"/>
              <a:t>Fit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L’algoritmo di </a:t>
            </a:r>
            <a:r>
              <a:rPr lang="it-IT" dirty="0" err="1" smtClean="0"/>
              <a:t>fit</a:t>
            </a:r>
            <a:r>
              <a:rPr lang="it-IT" dirty="0" smtClean="0"/>
              <a:t> è contenuto</a:t>
            </a:r>
            <a:r>
              <a:rPr lang="it-IT" dirty="0" smtClean="0"/>
              <a:t> </a:t>
            </a:r>
            <a:r>
              <a:rPr lang="it-IT" dirty="0" smtClean="0"/>
              <a:t>nella </a:t>
            </a:r>
            <a:r>
              <a:rPr lang="it-IT" dirty="0" smtClean="0"/>
              <a:t>funzione </a:t>
            </a:r>
            <a:r>
              <a:rPr lang="it-IT" sz="2857" dirty="0" err="1" smtClean="0">
                <a:latin typeface="Courier"/>
                <a:cs typeface="Courier"/>
              </a:rPr>
              <a:t>ShapeFit</a:t>
            </a:r>
            <a:r>
              <a:rPr lang="it-IT" sz="2857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definita in </a:t>
            </a:r>
            <a:r>
              <a:rPr lang="it-IT" sz="2857" dirty="0" err="1">
                <a:latin typeface="Courier"/>
                <a:cs typeface="Courier"/>
              </a:rPr>
              <a:t>ecl</a:t>
            </a:r>
            <a:r>
              <a:rPr lang="it-IT" sz="2857" dirty="0">
                <a:latin typeface="Courier"/>
                <a:cs typeface="Courier"/>
              </a:rPr>
              <a:t>/</a:t>
            </a:r>
            <a:r>
              <a:rPr lang="it-IT" sz="2857" dirty="0" err="1">
                <a:latin typeface="Courier"/>
                <a:cs typeface="Courier"/>
              </a:rPr>
              <a:t>digitization</a:t>
            </a:r>
            <a:r>
              <a:rPr lang="it-IT" sz="2857" dirty="0">
                <a:latin typeface="Courier"/>
                <a:cs typeface="Courier"/>
              </a:rPr>
              <a:t>/</a:t>
            </a:r>
            <a:r>
              <a:rPr lang="it-IT" sz="2857" dirty="0" err="1" smtClean="0">
                <a:latin typeface="Courier"/>
                <a:cs typeface="Courier"/>
              </a:rPr>
              <a:t>algorithms.h</a:t>
            </a:r>
            <a:endParaRPr lang="it-IT" dirty="0" smtClean="0">
              <a:latin typeface="Courier"/>
              <a:cs typeface="Courier"/>
            </a:endParaRPr>
          </a:p>
          <a:p>
            <a:r>
              <a:rPr lang="it-IT" dirty="0" smtClean="0"/>
              <a:t>Rappresenta la traduzione (letterale?) in C dell’algoritmo nelle FPGA degli </a:t>
            </a:r>
            <a:r>
              <a:rPr lang="it-IT" dirty="0" err="1" smtClean="0"/>
              <a:t>shapers</a:t>
            </a:r>
            <a:endParaRPr lang="it-IT" dirty="0" smtClean="0"/>
          </a:p>
          <a:p>
            <a:r>
              <a:rPr lang="it-IT" sz="2857" dirty="0" err="1" smtClean="0">
                <a:latin typeface="Courier"/>
                <a:cs typeface="Courier"/>
              </a:rPr>
              <a:t>ShapeFit</a:t>
            </a:r>
            <a:r>
              <a:rPr lang="it-IT" sz="2857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necessita di</a:t>
            </a:r>
          </a:p>
          <a:p>
            <a:pPr lvl="1"/>
            <a:r>
              <a:rPr lang="it-IT" dirty="0" smtClean="0"/>
              <a:t>conteggi </a:t>
            </a:r>
            <a:r>
              <a:rPr lang="it-IT" dirty="0"/>
              <a:t>(</a:t>
            </a:r>
            <a:r>
              <a:rPr lang="it-IT" dirty="0" smtClean="0"/>
              <a:t>input) </a:t>
            </a:r>
          </a:p>
          <a:p>
            <a:pPr lvl="1"/>
            <a:r>
              <a:rPr lang="it-IT" dirty="0" smtClean="0"/>
              <a:t>di alcuni parametri usati dall’algoritmo (per esempio soglie)</a:t>
            </a:r>
          </a:p>
          <a:p>
            <a:pPr lvl="1"/>
            <a:r>
              <a:rPr lang="it-IT" dirty="0" smtClean="0"/>
              <a:t>Di alcune matrici ausiliarie (fisse) derivate dalla matrice degli errori per usarle nella minimizzazione del </a:t>
            </a:r>
            <a:r>
              <a:rPr lang="it-IT" dirty="0" smtClean="0">
                <a:latin typeface="Symbol" charset="2"/>
                <a:cs typeface="Symbol" charset="2"/>
              </a:rPr>
              <a:t>c</a:t>
            </a:r>
            <a:r>
              <a:rPr lang="it-IT" baseline="30000" dirty="0" smtClean="0">
                <a:latin typeface="Symbol" charset="2"/>
                <a:cs typeface="Symbol" charset="2"/>
              </a:rPr>
              <a:t>2</a:t>
            </a:r>
            <a:endParaRPr lang="it-IT" baseline="30000" dirty="0" smtClean="0"/>
          </a:p>
          <a:p>
            <a:pPr lvl="1"/>
            <a:r>
              <a:rPr lang="it-IT" dirty="0" smtClean="0"/>
              <a:t>L’algoritmo è parzialmente descritto nel TDR </a:t>
            </a:r>
          </a:p>
          <a:p>
            <a:r>
              <a:rPr lang="it-IT" sz="2857" dirty="0" err="1" smtClean="0">
                <a:latin typeface="Courier"/>
                <a:cs typeface="Courier"/>
              </a:rPr>
              <a:t>ShapeFitterWrapper</a:t>
            </a:r>
            <a:r>
              <a:rPr lang="it-IT" sz="2857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chiama </a:t>
            </a:r>
            <a:r>
              <a:rPr lang="it-IT" sz="2857" dirty="0" err="1" smtClean="0">
                <a:latin typeface="Courier"/>
                <a:cs typeface="Courier"/>
              </a:rPr>
              <a:t>ShapeFit</a:t>
            </a:r>
            <a:r>
              <a:rPr lang="it-IT" sz="2857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adattando </a:t>
            </a:r>
            <a:r>
              <a:rPr lang="it-IT" dirty="0" smtClean="0"/>
              <a:t>i dati dal formato in cui vengono letti dal file di configurazione (parametri del </a:t>
            </a:r>
            <a:r>
              <a:rPr lang="it-IT" dirty="0" err="1" smtClean="0"/>
              <a:t>fit</a:t>
            </a:r>
            <a:r>
              <a:rPr lang="it-IT" dirty="0" smtClean="0"/>
              <a:t>, matrici di correlazione) nel formato richiesto da</a:t>
            </a:r>
            <a:r>
              <a:rPr lang="it-IT" dirty="0" smtClean="0"/>
              <a:t> </a:t>
            </a:r>
            <a:r>
              <a:rPr lang="it-IT" sz="2857" dirty="0" err="1" smtClean="0">
                <a:latin typeface="Courier"/>
                <a:cs typeface="Courier"/>
              </a:rPr>
              <a:t>ShapeFit</a:t>
            </a:r>
            <a:r>
              <a:rPr lang="it-IT" sz="2857" dirty="0" smtClean="0">
                <a:latin typeface="Courier"/>
                <a:cs typeface="Courier"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14146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Configurazione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Attualmente l’</a:t>
            </a:r>
            <a:r>
              <a:rPr lang="it-IT" dirty="0" err="1" smtClean="0"/>
              <a:t>ecl</a:t>
            </a:r>
            <a:r>
              <a:rPr lang="it-IT" dirty="0" smtClean="0"/>
              <a:t> è suddiviso in gruppi</a:t>
            </a:r>
            <a:r>
              <a:rPr lang="it-IT" dirty="0" smtClean="0"/>
              <a:t> di </a:t>
            </a:r>
            <a:r>
              <a:rPr lang="it-IT" dirty="0" smtClean="0"/>
              <a:t>cristalli che condividono la stessa matrice di </a:t>
            </a:r>
            <a:r>
              <a:rPr lang="it-IT" dirty="0" smtClean="0"/>
              <a:t>correlazione</a:t>
            </a:r>
          </a:p>
          <a:p>
            <a:pPr lvl="1"/>
            <a:r>
              <a:rPr lang="it-IT" dirty="0" smtClean="0"/>
              <a:t>La segmentazione basata su livelli di background simili</a:t>
            </a:r>
            <a:endParaRPr lang="it-IT" dirty="0" smtClean="0"/>
          </a:p>
          <a:p>
            <a:pPr lvl="1"/>
            <a:r>
              <a:rPr lang="it-IT" dirty="0" smtClean="0"/>
              <a:t>Le matrici e i gruppi di cristalli sono conservati nel solito file di configurazione</a:t>
            </a:r>
          </a:p>
          <a:p>
            <a:pPr lvl="1"/>
            <a:r>
              <a:rPr lang="it-IT" dirty="0" smtClean="0"/>
              <a:t>Lo stesso vale per i parametri</a:t>
            </a:r>
          </a:p>
          <a:p>
            <a:r>
              <a:rPr lang="it-IT" dirty="0" smtClean="0"/>
              <a:t>Il software è scritto</a:t>
            </a:r>
            <a:r>
              <a:rPr lang="it-IT" dirty="0" smtClean="0"/>
              <a:t> può </a:t>
            </a:r>
            <a:r>
              <a:rPr lang="it-IT" dirty="0" smtClean="0"/>
              <a:t>supportare arbitrarie </a:t>
            </a:r>
            <a:r>
              <a:rPr lang="it-IT" dirty="0" smtClean="0"/>
              <a:t>associazioni </a:t>
            </a:r>
            <a:r>
              <a:rPr lang="it-IT" dirty="0" smtClean="0"/>
              <a:t>cristalli </a:t>
            </a:r>
            <a:r>
              <a:rPr lang="it-IT" dirty="0" smtClean="0">
                <a:sym typeface="Wingdings"/>
              </a:rPr>
              <a:t> matrice e cristalli  parametri</a:t>
            </a:r>
          </a:p>
          <a:p>
            <a:pPr marL="0" indent="0">
              <a:buNone/>
            </a:pPr>
            <a:endParaRPr lang="it-IT" dirty="0" smtClean="0">
              <a:sym typeface="Wingdings"/>
            </a:endParaRP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0360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Come si produce il file di configurazione?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0822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Un </a:t>
            </a:r>
            <a:r>
              <a:rPr lang="it-IT" dirty="0" smtClean="0"/>
              <a:t>modulo basf2 (EclCovMatrixNtupleModule) genera</a:t>
            </a:r>
            <a:r>
              <a:rPr lang="it-IT" dirty="0" smtClean="0"/>
              <a:t> eventi di solo </a:t>
            </a:r>
            <a:r>
              <a:rPr lang="it-IT" dirty="0" smtClean="0"/>
              <a:t>rumore elettronica o rumore+BG da analizzare </a:t>
            </a:r>
            <a:r>
              <a:rPr lang="it-IT" dirty="0" smtClean="0">
                <a:sym typeface="Wingdings"/>
              </a:rPr>
              <a:t></a:t>
            </a:r>
            <a:r>
              <a:rPr lang="it-IT" dirty="0" smtClean="0">
                <a:sym typeface="Wingdings"/>
              </a:rPr>
              <a:t> root file </a:t>
            </a:r>
            <a:endParaRPr lang="it-IT" dirty="0" smtClean="0"/>
          </a:p>
          <a:p>
            <a:pPr lvl="1"/>
            <a:r>
              <a:rPr lang="it-IT" dirty="0" smtClean="0"/>
              <a:t>Un set di tools in </a:t>
            </a:r>
            <a:r>
              <a:rPr lang="it-IT" sz="2595" dirty="0" smtClean="0">
                <a:latin typeface="Courier"/>
                <a:cs typeface="Courier"/>
              </a:rPr>
              <a:t>ecl/tools</a:t>
            </a:r>
            <a:r>
              <a:rPr lang="it-IT" sz="2595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permette una </a:t>
            </a:r>
            <a:r>
              <a:rPr lang="it-IT" dirty="0" smtClean="0"/>
              <a:t>la</a:t>
            </a:r>
            <a:r>
              <a:rPr lang="it-IT" dirty="0" smtClean="0"/>
              <a:t> </a:t>
            </a:r>
            <a:r>
              <a:rPr lang="it-IT" dirty="0" smtClean="0"/>
              <a:t>calibrazione</a:t>
            </a:r>
            <a:r>
              <a:rPr lang="it-IT" dirty="0" smtClean="0"/>
              <a:t> root file </a:t>
            </a:r>
            <a:r>
              <a:rPr lang="it-IT" dirty="0" smtClean="0">
                <a:sym typeface="Wingdings"/>
              </a:rPr>
              <a:t> file configurazione</a:t>
            </a:r>
          </a:p>
          <a:p>
            <a:pPr lvl="2"/>
            <a:r>
              <a:rPr lang="it-IT" dirty="0" err="1">
                <a:latin typeface="Courier"/>
                <a:cs typeface="Courier"/>
                <a:sym typeface="Wingdings"/>
              </a:rPr>
              <a:t>e</a:t>
            </a:r>
            <a:r>
              <a:rPr lang="it-IT" dirty="0" err="1" smtClean="0">
                <a:latin typeface="Courier"/>
                <a:cs typeface="Courier"/>
                <a:sym typeface="Wingdings"/>
              </a:rPr>
              <a:t>clcovmat_cut</a:t>
            </a:r>
            <a:r>
              <a:rPr lang="it-IT" dirty="0" smtClean="0">
                <a:sym typeface="Wingdings"/>
              </a:rPr>
              <a:t>  (data </a:t>
            </a:r>
            <a:r>
              <a:rPr lang="it-IT" dirty="0" err="1" smtClean="0">
                <a:sym typeface="Wingdings"/>
              </a:rPr>
              <a:t>reduction</a:t>
            </a:r>
            <a:r>
              <a:rPr lang="it-IT" dirty="0" smtClean="0">
                <a:sym typeface="Wingdings"/>
              </a:rPr>
              <a:t>)</a:t>
            </a:r>
          </a:p>
          <a:p>
            <a:pPr lvl="2"/>
            <a:r>
              <a:rPr lang="it-IT" dirty="0" err="1">
                <a:latin typeface="Courier"/>
                <a:cs typeface="Courier"/>
                <a:sym typeface="Wingdings"/>
              </a:rPr>
              <a:t>e</a:t>
            </a:r>
            <a:r>
              <a:rPr lang="it-IT" dirty="0" err="1" smtClean="0">
                <a:latin typeface="Courier"/>
                <a:cs typeface="Courier"/>
                <a:sym typeface="Wingdings"/>
              </a:rPr>
              <a:t>clcovmat_calc</a:t>
            </a:r>
            <a:r>
              <a:rPr lang="it-IT" dirty="0" smtClean="0">
                <a:sym typeface="Wingdings"/>
              </a:rPr>
              <a:t> (determina le </a:t>
            </a:r>
            <a:r>
              <a:rPr lang="it-IT" dirty="0" smtClean="0">
                <a:sym typeface="Wingdings"/>
              </a:rPr>
              <a:t>matrici </a:t>
            </a:r>
            <a:r>
              <a:rPr lang="it-IT" dirty="0" smtClean="0">
                <a:sym typeface="Wingdings"/>
              </a:rPr>
              <a:t>di covarianza)</a:t>
            </a:r>
          </a:p>
          <a:p>
            <a:pPr lvl="2"/>
            <a:r>
              <a:rPr lang="it-IT" dirty="0" err="1">
                <a:latin typeface="Courier"/>
                <a:cs typeface="Courier"/>
                <a:sym typeface="Wingdings"/>
              </a:rPr>
              <a:t>e</a:t>
            </a:r>
            <a:r>
              <a:rPr lang="it-IT" dirty="0" err="1" smtClean="0">
                <a:latin typeface="Courier"/>
                <a:cs typeface="Courier"/>
                <a:sym typeface="Wingdings"/>
              </a:rPr>
              <a:t>clcovmat_bit</a:t>
            </a:r>
            <a:r>
              <a:rPr lang="it-IT" dirty="0" smtClean="0">
                <a:sym typeface="Wingdings"/>
              </a:rPr>
              <a:t> (traduce le matrici in un formato “adatto” all’algoritmo basato su FPGA</a:t>
            </a:r>
            <a:endParaRPr lang="it-IT" dirty="0" smtClean="0">
              <a:sym typeface="Wingdings"/>
            </a:endParaRPr>
          </a:p>
          <a:p>
            <a:pPr lvl="2"/>
            <a:r>
              <a:rPr lang="it-IT" dirty="0" err="1" smtClean="0">
                <a:latin typeface="Courier"/>
                <a:cs typeface="Courier"/>
                <a:sym typeface="Wingdings"/>
              </a:rPr>
              <a:t>eclcovmat_config</a:t>
            </a:r>
            <a:r>
              <a:rPr lang="it-IT" dirty="0" smtClean="0">
                <a:sym typeface="Wingdings"/>
              </a:rPr>
              <a:t> scrive nel </a:t>
            </a:r>
            <a:r>
              <a:rPr lang="it-IT" dirty="0" smtClean="0">
                <a:sym typeface="Wingdings"/>
              </a:rPr>
              <a:t>file di </a:t>
            </a:r>
            <a:r>
              <a:rPr lang="it-IT" dirty="0" smtClean="0">
                <a:sym typeface="Wingdings"/>
              </a:rPr>
              <a:t>configurazione matrici </a:t>
            </a:r>
            <a:r>
              <a:rPr lang="it-IT" dirty="0" smtClean="0">
                <a:sym typeface="Wingdings"/>
              </a:rPr>
              <a:t>di </a:t>
            </a:r>
            <a:r>
              <a:rPr lang="it-IT" dirty="0" smtClean="0">
                <a:sym typeface="Wingdings"/>
              </a:rPr>
              <a:t>covarianza, parametri </a:t>
            </a:r>
            <a:r>
              <a:rPr lang="it-IT" dirty="0" smtClean="0">
                <a:sym typeface="Wingdings"/>
              </a:rPr>
              <a:t>del </a:t>
            </a:r>
            <a:r>
              <a:rPr lang="it-IT" dirty="0" err="1" smtClean="0">
                <a:sym typeface="Wingdings"/>
              </a:rPr>
              <a:t>fit</a:t>
            </a:r>
            <a:r>
              <a:rPr lang="it-IT" dirty="0" smtClean="0">
                <a:sym typeface="Wingdings"/>
              </a:rPr>
              <a:t>, p</a:t>
            </a:r>
            <a:r>
              <a:rPr lang="it-IT" dirty="0" smtClean="0">
                <a:sym typeface="Wingdings"/>
              </a:rPr>
              <a:t>arametri </a:t>
            </a:r>
            <a:r>
              <a:rPr lang="it-IT" dirty="0" smtClean="0">
                <a:sym typeface="Wingdings"/>
              </a:rPr>
              <a:t>della </a:t>
            </a:r>
            <a:r>
              <a:rPr lang="it-IT" dirty="0" err="1" smtClean="0">
                <a:sym typeface="Wingdings"/>
              </a:rPr>
              <a:t>shape</a:t>
            </a:r>
            <a:r>
              <a:rPr lang="it-IT" dirty="0" smtClean="0">
                <a:sym typeface="Wingdings"/>
              </a:rPr>
              <a:t> </a:t>
            </a:r>
            <a:r>
              <a:rPr lang="it-IT" dirty="0" err="1" smtClean="0">
                <a:sym typeface="Wingdings"/>
              </a:rPr>
              <a:t>function</a:t>
            </a:r>
            <a:endParaRPr lang="it-IT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633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Simulazione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7237" y="1600200"/>
            <a:ext cx="8817429" cy="4525963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/>
              <a:t>Simulazione</a:t>
            </a:r>
            <a:r>
              <a:rPr lang="it-IT" dirty="0" smtClean="0"/>
              <a:t> GEANT dello </a:t>
            </a:r>
            <a:r>
              <a:rPr lang="it-IT" dirty="0" err="1" smtClean="0"/>
              <a:t>shower</a:t>
            </a:r>
            <a:r>
              <a:rPr lang="it-IT" dirty="0" smtClean="0"/>
              <a:t> EM.</a:t>
            </a:r>
            <a:endParaRPr lang="it-IT" dirty="0" smtClean="0"/>
          </a:p>
          <a:p>
            <a:r>
              <a:rPr lang="it-IT" dirty="0" smtClean="0"/>
              <a:t>Di ogni </a:t>
            </a:r>
            <a:r>
              <a:rPr lang="it-IT" dirty="0" err="1" smtClean="0">
                <a:latin typeface="Courier"/>
                <a:cs typeface="Courier"/>
              </a:rPr>
              <a:t>GTrack</a:t>
            </a:r>
            <a:r>
              <a:rPr lang="it-IT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contenuta </a:t>
            </a:r>
            <a:r>
              <a:rPr lang="it-IT" dirty="0" smtClean="0"/>
              <a:t>in un cristallo si </a:t>
            </a:r>
            <a:r>
              <a:rPr lang="it-IT" dirty="0" smtClean="0"/>
              <a:t>conservano </a:t>
            </a:r>
            <a:endParaRPr lang="it-IT" dirty="0" smtClean="0"/>
          </a:p>
          <a:p>
            <a:pPr lvl="1"/>
            <a:r>
              <a:rPr lang="it-IT" dirty="0" smtClean="0"/>
              <a:t>energia </a:t>
            </a:r>
            <a:r>
              <a:rPr lang="it-IT" dirty="0" smtClean="0"/>
              <a:t>depositata e un tempo medio</a:t>
            </a:r>
            <a:r>
              <a:rPr lang="it-IT" dirty="0" smtClean="0"/>
              <a:t> pesato </a:t>
            </a:r>
            <a:r>
              <a:rPr lang="it-IT" dirty="0" smtClean="0"/>
              <a:t>con l’ </a:t>
            </a:r>
            <a:r>
              <a:rPr lang="it-IT" dirty="0" smtClean="0"/>
              <a:t>energia di singolo </a:t>
            </a:r>
            <a:r>
              <a:rPr lang="it-IT" dirty="0" smtClean="0"/>
              <a:t>passo (4-6 </a:t>
            </a:r>
            <a:r>
              <a:rPr lang="it-IT" dirty="0" err="1" smtClean="0"/>
              <a:t>ns</a:t>
            </a:r>
            <a:r>
              <a:rPr lang="it-IT" dirty="0" smtClean="0"/>
              <a:t>)</a:t>
            </a:r>
            <a:endParaRPr lang="it-IT" dirty="0" smtClean="0"/>
          </a:p>
          <a:p>
            <a:pPr lvl="1"/>
            <a:r>
              <a:rPr lang="it-IT" dirty="0" smtClean="0"/>
              <a:t>Output </a:t>
            </a:r>
            <a:r>
              <a:rPr lang="it-IT" dirty="0" smtClean="0"/>
              <a:t>è conservato nella struttura dati</a:t>
            </a:r>
            <a:r>
              <a:rPr lang="it-IT" dirty="0" smtClean="0">
                <a:sym typeface="Wingdings"/>
              </a:rPr>
              <a:t> </a:t>
            </a:r>
            <a:r>
              <a:rPr lang="it-IT" dirty="0" err="1" smtClean="0">
                <a:latin typeface="Courier"/>
                <a:cs typeface="Courier"/>
                <a:sym typeface="Wingdings"/>
              </a:rPr>
              <a:t>ECLSimHit</a:t>
            </a:r>
            <a:endParaRPr lang="it-IT" dirty="0" smtClean="0">
              <a:latin typeface="Courier"/>
              <a:cs typeface="Courier"/>
              <a:sym typeface="Wingdings"/>
            </a:endParaRPr>
          </a:p>
          <a:p>
            <a:pPr lvl="1"/>
            <a:endParaRPr lang="it-IT" dirty="0" smtClean="0">
              <a:latin typeface="Courier"/>
              <a:cs typeface="Courier"/>
              <a:sym typeface="Wingdings"/>
            </a:endParaRPr>
          </a:p>
          <a:p>
            <a:r>
              <a:rPr lang="it-IT" dirty="0">
                <a:sym typeface="Wingdings"/>
              </a:rPr>
              <a:t>I</a:t>
            </a:r>
            <a:r>
              <a:rPr lang="it-IT" dirty="0" smtClean="0">
                <a:sym typeface="Wingdings"/>
              </a:rPr>
              <a:t> tempi degli</a:t>
            </a:r>
            <a:r>
              <a:rPr lang="it-IT" dirty="0" smtClean="0">
                <a:sym typeface="Wingdings"/>
              </a:rPr>
              <a:t> </a:t>
            </a:r>
            <a:r>
              <a:rPr lang="it-IT" dirty="0" err="1" smtClean="0">
                <a:latin typeface="Courier"/>
                <a:cs typeface="Courier"/>
                <a:sym typeface="Wingdings"/>
              </a:rPr>
              <a:t>ECLSimHit</a:t>
            </a:r>
            <a:r>
              <a:rPr lang="it-IT" dirty="0" smtClean="0">
                <a:latin typeface="Courier"/>
                <a:cs typeface="Courier"/>
                <a:sym typeface="Wingdings"/>
              </a:rPr>
              <a:t> </a:t>
            </a:r>
            <a:r>
              <a:rPr lang="it-IT" dirty="0" smtClean="0">
                <a:sym typeface="Wingdings"/>
              </a:rPr>
              <a:t>(</a:t>
            </a:r>
            <a:r>
              <a:rPr lang="it-IT" dirty="0" err="1" smtClean="0">
                <a:sym typeface="Wingdings"/>
              </a:rPr>
              <a:t>tof</a:t>
            </a:r>
            <a:r>
              <a:rPr lang="it-IT" dirty="0" smtClean="0">
                <a:sym typeface="Wingdings"/>
              </a:rPr>
              <a:t>) sono corretti secondo la formula</a:t>
            </a:r>
          </a:p>
          <a:p>
            <a:endParaRPr lang="it-IT" dirty="0">
              <a:sym typeface="Wingdings"/>
            </a:endParaRPr>
          </a:p>
          <a:p>
            <a:endParaRPr lang="it-IT" dirty="0" smtClean="0">
              <a:sym typeface="Wingdings"/>
            </a:endParaRPr>
          </a:p>
          <a:p>
            <a:endParaRPr lang="it-IT" dirty="0" smtClean="0">
              <a:sym typeface="Wingdings"/>
            </a:endParaRPr>
          </a:p>
          <a:p>
            <a:r>
              <a:rPr lang="it-IT" dirty="0" smtClean="0">
                <a:sym typeface="Wingdings"/>
              </a:rPr>
              <a:t>Gli </a:t>
            </a:r>
            <a:r>
              <a:rPr lang="it-IT" dirty="0" err="1" smtClean="0">
                <a:sym typeface="Wingdings"/>
              </a:rPr>
              <a:t>ECLSimHit</a:t>
            </a:r>
            <a:r>
              <a:rPr lang="it-IT" dirty="0" smtClean="0">
                <a:sym typeface="Wingdings"/>
              </a:rPr>
              <a:t> in 100 </a:t>
            </a:r>
            <a:r>
              <a:rPr lang="it-IT" dirty="0" smtClean="0">
                <a:sym typeface="Wingdings"/>
              </a:rPr>
              <a:t>ns sono sommati in una struttura dati </a:t>
            </a:r>
            <a:r>
              <a:rPr lang="it-IT" dirty="0" err="1" smtClean="0">
                <a:sym typeface="Wingdings"/>
              </a:rPr>
              <a:t>ECLHit</a:t>
            </a:r>
            <a:endParaRPr lang="it-IT" dirty="0" smtClean="0">
              <a:sym typeface="Wingdings"/>
            </a:endParaRPr>
          </a:p>
          <a:p>
            <a:pPr lvl="1"/>
            <a:r>
              <a:rPr lang="it-IT" dirty="0" err="1" smtClean="0">
                <a:sym typeface="Wingdings"/>
              </a:rPr>
              <a:t>8</a:t>
            </a:r>
            <a:r>
              <a:rPr lang="it-IT" dirty="0" smtClean="0">
                <a:sym typeface="Wingdings"/>
              </a:rPr>
              <a:t> </a:t>
            </a:r>
            <a:r>
              <a:rPr lang="it-IT" dirty="0" smtClean="0">
                <a:latin typeface="Symbol" charset="2"/>
                <a:cs typeface="Symbol" charset="2"/>
                <a:sym typeface="Wingdings"/>
              </a:rPr>
              <a:t>m</a:t>
            </a:r>
            <a:r>
              <a:rPr lang="it-IT" dirty="0" smtClean="0">
                <a:sym typeface="Wingdings"/>
              </a:rPr>
              <a:t>s</a:t>
            </a:r>
            <a:r>
              <a:rPr lang="it-IT" dirty="0" smtClean="0">
                <a:sym typeface="Wingdings"/>
              </a:rPr>
              <a:t> tempo massimo sono divisi in 80 </a:t>
            </a:r>
            <a:r>
              <a:rPr lang="it-IT" dirty="0" err="1" smtClean="0">
                <a:sym typeface="Wingdings"/>
              </a:rPr>
              <a:t>bin</a:t>
            </a:r>
            <a:endParaRPr lang="it-IT" dirty="0" smtClean="0">
              <a:sym typeface="Wingdings"/>
            </a:endParaRPr>
          </a:p>
          <a:p>
            <a:pPr lvl="1"/>
            <a:r>
              <a:rPr lang="it-IT" dirty="0" smtClean="0">
                <a:sym typeface="Wingdings"/>
              </a:rPr>
              <a:t>In </a:t>
            </a:r>
            <a:r>
              <a:rPr lang="it-IT" dirty="0" err="1" smtClean="0">
                <a:latin typeface="Courier"/>
                <a:cs typeface="Courier"/>
                <a:sym typeface="Wingdings"/>
              </a:rPr>
              <a:t>ECLHit</a:t>
            </a:r>
            <a:r>
              <a:rPr lang="it-IT" dirty="0" smtClean="0">
                <a:latin typeface="Courier"/>
                <a:cs typeface="Courier"/>
                <a:sym typeface="Wingdings"/>
              </a:rPr>
              <a:t> </a:t>
            </a:r>
            <a:r>
              <a:rPr lang="it-IT" dirty="0" smtClean="0">
                <a:sym typeface="Wingdings"/>
              </a:rPr>
              <a:t>energia </a:t>
            </a:r>
            <a:r>
              <a:rPr lang="it-IT" dirty="0" smtClean="0">
                <a:sym typeface="Wingdings"/>
              </a:rPr>
              <a:t>totale dei </a:t>
            </a:r>
            <a:r>
              <a:rPr lang="it-IT" dirty="0" err="1" smtClean="0">
                <a:sym typeface="Wingdings"/>
              </a:rPr>
              <a:t>SimHit</a:t>
            </a:r>
            <a:r>
              <a:rPr lang="it-IT" dirty="0" smtClean="0">
                <a:sym typeface="Wingdings"/>
              </a:rPr>
              <a:t> e un tempo medio</a:t>
            </a:r>
            <a:r>
              <a:rPr lang="it-IT" dirty="0" smtClean="0">
                <a:sym typeface="Wingdings"/>
              </a:rPr>
              <a:t> (l’energia </a:t>
            </a:r>
            <a:r>
              <a:rPr lang="it-IT" dirty="0" smtClean="0">
                <a:sym typeface="Wingdings"/>
              </a:rPr>
              <a:t>degli addendi)   </a:t>
            </a:r>
          </a:p>
          <a:p>
            <a:r>
              <a:rPr lang="it-IT" dirty="0" smtClean="0">
                <a:sym typeface="Wingdings"/>
              </a:rPr>
              <a:t>Gli</a:t>
            </a:r>
            <a:r>
              <a:rPr lang="it-IT" dirty="0" smtClean="0">
                <a:sym typeface="Wingdings"/>
              </a:rPr>
              <a:t>  </a:t>
            </a:r>
            <a:r>
              <a:rPr lang="it-IT" dirty="0" err="1" smtClean="0">
                <a:latin typeface="Courier"/>
                <a:cs typeface="Courier"/>
                <a:sym typeface="Wingdings"/>
              </a:rPr>
              <a:t>ECLHit</a:t>
            </a:r>
            <a:r>
              <a:rPr lang="it-IT" dirty="0" smtClean="0">
                <a:latin typeface="Courier"/>
                <a:cs typeface="Courier"/>
                <a:sym typeface="Wingdings"/>
              </a:rPr>
              <a:t> </a:t>
            </a:r>
            <a:r>
              <a:rPr lang="it-IT" dirty="0" smtClean="0">
                <a:sym typeface="Wingdings"/>
              </a:rPr>
              <a:t>sono input </a:t>
            </a:r>
            <a:r>
              <a:rPr lang="it-IT" dirty="0" smtClean="0">
                <a:sym typeface="Wingdings"/>
              </a:rPr>
              <a:t>della Digitalizzazione</a:t>
            </a:r>
          </a:p>
          <a:p>
            <a:pPr marL="457200" lvl="1" indent="0">
              <a:buNone/>
            </a:pPr>
            <a:endParaRPr lang="it-IT" dirty="0">
              <a:sym typeface="Wingding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263162" y="3419275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double </a:t>
            </a:r>
            <a:r>
              <a:rPr lang="it-IT" dirty="0" err="1"/>
              <a:t>z</a:t>
            </a:r>
            <a:r>
              <a:rPr lang="it-IT" dirty="0"/>
              <a:t> = 15. - (position - </a:t>
            </a:r>
            <a:r>
              <a:rPr lang="it-IT" dirty="0" err="1"/>
              <a:t>PosCell</a:t>
            </a:r>
            <a:r>
              <a:rPr lang="it-IT" dirty="0"/>
              <a:t>) * </a:t>
            </a:r>
            <a:r>
              <a:rPr lang="it-IT" dirty="0" err="1"/>
              <a:t>VecCell</a:t>
            </a:r>
            <a:r>
              <a:rPr lang="it-IT" dirty="0" smtClean="0"/>
              <a:t>;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double </a:t>
            </a:r>
            <a:r>
              <a:rPr lang="cs-CZ" dirty="0" smtClean="0"/>
              <a:t>t </a:t>
            </a:r>
            <a:r>
              <a:rPr lang="cs-CZ" dirty="0"/>
              <a:t>= 6.05 + z * (0.0749 - z * 0.00112) + </a:t>
            </a:r>
            <a:r>
              <a:rPr lang="cs-CZ" dirty="0" smtClean="0"/>
              <a:t>tof</a:t>
            </a:r>
            <a:r>
              <a:rPr lang="it-IT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92454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Forma d’onda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forma d’onda è</a:t>
            </a:r>
            <a:r>
              <a:rPr lang="it-IT" dirty="0" smtClean="0"/>
              <a:t> determinat</a:t>
            </a:r>
            <a:r>
              <a:rPr lang="it-IT" dirty="0" smtClean="0"/>
              <a:t>a </a:t>
            </a:r>
            <a:r>
              <a:rPr lang="it-IT" dirty="0" smtClean="0"/>
              <a:t>da </a:t>
            </a:r>
            <a:r>
              <a:rPr lang="it-IT" dirty="0" smtClean="0"/>
              <a:t>10 parametri</a:t>
            </a:r>
            <a:r>
              <a:rPr lang="it-IT" dirty="0" smtClean="0"/>
              <a:t> </a:t>
            </a:r>
            <a:r>
              <a:rPr lang="it-IT" dirty="0" smtClean="0"/>
              <a:t>letti in inizializzazione da </a:t>
            </a:r>
            <a:r>
              <a:rPr lang="it-IT" dirty="0" smtClean="0"/>
              <a:t>un </a:t>
            </a:r>
            <a:r>
              <a:rPr lang="it-IT" dirty="0" smtClean="0"/>
              <a:t>file </a:t>
            </a:r>
            <a:r>
              <a:rPr lang="it-IT" dirty="0" err="1" smtClean="0"/>
              <a:t>root</a:t>
            </a:r>
            <a:endParaRPr lang="it-IT" dirty="0" smtClean="0"/>
          </a:p>
          <a:p>
            <a:pPr lvl="1"/>
            <a:r>
              <a:rPr lang="it-IT" dirty="0" smtClean="0"/>
              <a:t>Attualmente c’è un singolo set di parametri valido per ogni cristallo</a:t>
            </a:r>
          </a:p>
          <a:p>
            <a:pPr lvl="1"/>
            <a:r>
              <a:rPr lang="it-IT" dirty="0" smtClean="0"/>
              <a:t>Il software</a:t>
            </a:r>
            <a:r>
              <a:rPr lang="it-IT" dirty="0" smtClean="0"/>
              <a:t> può </a:t>
            </a:r>
            <a:r>
              <a:rPr lang="it-IT" dirty="0" smtClean="0"/>
              <a:t>gestire un numero arbitrario</a:t>
            </a:r>
            <a:r>
              <a:rPr lang="it-IT" dirty="0" smtClean="0"/>
              <a:t> set associati ad un numero arbitrario di cristalli</a:t>
            </a:r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2809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Forma d’onda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funzione a dieci parametri è</a:t>
            </a:r>
            <a:r>
              <a:rPr lang="it-IT" dirty="0" smtClean="0"/>
              <a:t> definita </a:t>
            </a:r>
            <a:r>
              <a:rPr lang="it-IT" dirty="0" smtClean="0"/>
              <a:t>nella</a:t>
            </a:r>
            <a:r>
              <a:rPr lang="it-IT" dirty="0" smtClean="0"/>
              <a:t> </a:t>
            </a:r>
            <a:r>
              <a:rPr lang="it-IT" dirty="0" smtClean="0"/>
              <a:t>classe</a:t>
            </a:r>
            <a:r>
              <a:rPr lang="it-IT" dirty="0" smtClean="0"/>
              <a:t> </a:t>
            </a:r>
            <a:r>
              <a:rPr lang="it-IT" sz="2595" dirty="0" err="1" smtClean="0">
                <a:latin typeface="Courier"/>
                <a:cs typeface="Courier"/>
              </a:rPr>
              <a:t>ecl</a:t>
            </a:r>
            <a:r>
              <a:rPr lang="it-IT" sz="2595" dirty="0" smtClean="0">
                <a:latin typeface="Courier"/>
                <a:cs typeface="Courier"/>
              </a:rPr>
              <a:t>/</a:t>
            </a:r>
            <a:r>
              <a:rPr lang="it-IT" sz="2595" dirty="0" err="1" smtClean="0">
                <a:latin typeface="Courier"/>
                <a:cs typeface="Courier"/>
              </a:rPr>
              <a:t>digitization</a:t>
            </a:r>
            <a:r>
              <a:rPr lang="it-IT" sz="2595" dirty="0" smtClean="0">
                <a:latin typeface="Courier"/>
                <a:cs typeface="Courier"/>
              </a:rPr>
              <a:t>/</a:t>
            </a:r>
            <a:r>
              <a:rPr lang="it-IT" sz="2595" dirty="0" smtClean="0">
                <a:latin typeface="Courier"/>
                <a:cs typeface="Courier"/>
              </a:rPr>
              <a:t>ShaperDSP_t.h</a:t>
            </a:r>
            <a:endParaRPr lang="it-IT" dirty="0" smtClean="0">
              <a:latin typeface="Courier"/>
              <a:cs typeface="Courier"/>
            </a:endParaRPr>
          </a:p>
          <a:p>
            <a:pPr lvl="1"/>
            <a:r>
              <a:rPr lang="it-IT" dirty="0" smtClean="0"/>
              <a:t>L’oggetto si costruisce a partire dai 10 parametri</a:t>
            </a:r>
          </a:p>
          <a:p>
            <a:pPr lvl="2"/>
            <a:r>
              <a:rPr lang="it-IT" dirty="0" err="1" smtClean="0">
                <a:latin typeface="Courier"/>
                <a:cs typeface="Courier"/>
              </a:rPr>
              <a:t>ShaperDSP_t</a:t>
            </a:r>
            <a:r>
              <a:rPr lang="it-IT" dirty="0" smtClean="0">
                <a:latin typeface="Courier"/>
                <a:cs typeface="Courier"/>
              </a:rPr>
              <a:t> </a:t>
            </a:r>
            <a:r>
              <a:rPr lang="it-IT" dirty="0" err="1" smtClean="0">
                <a:latin typeface="Courier"/>
                <a:cs typeface="Courier"/>
              </a:rPr>
              <a:t>dsp</a:t>
            </a:r>
            <a:r>
              <a:rPr lang="it-IT" dirty="0" smtClean="0">
                <a:latin typeface="Courier"/>
                <a:cs typeface="Courier"/>
              </a:rPr>
              <a:t>(</a:t>
            </a:r>
            <a:r>
              <a:rPr lang="it-IT" dirty="0" err="1" smtClean="0">
                <a:latin typeface="Courier"/>
                <a:cs typeface="Courier"/>
              </a:rPr>
              <a:t>params</a:t>
            </a:r>
            <a:r>
              <a:rPr lang="it-IT" dirty="0" smtClean="0">
                <a:latin typeface="Courier"/>
                <a:cs typeface="Courier"/>
              </a:rPr>
              <a:t>)</a:t>
            </a:r>
            <a:r>
              <a:rPr lang="it-IT" dirty="0" smtClean="0"/>
              <a:t>, </a:t>
            </a:r>
            <a:r>
              <a:rPr lang="it-IT" dirty="0" err="1" smtClean="0"/>
              <a:t>params</a:t>
            </a:r>
            <a:r>
              <a:rPr lang="it-IT" dirty="0" smtClean="0"/>
              <a:t> sono i parametri letti da file</a:t>
            </a:r>
            <a:endParaRPr lang="it-IT" dirty="0"/>
          </a:p>
          <a:p>
            <a:pPr lvl="1"/>
            <a:r>
              <a:rPr lang="it-IT" dirty="0" smtClean="0"/>
              <a:t>Produce un </a:t>
            </a:r>
            <a:r>
              <a:rPr lang="it-IT" dirty="0" err="1" smtClean="0"/>
              <a:t>sampling</a:t>
            </a:r>
            <a:r>
              <a:rPr lang="it-IT" dirty="0" smtClean="0"/>
              <a:t> di 1536 punti (32 x 48 elementi)</a:t>
            </a:r>
            <a:endParaRPr lang="it-IT" dirty="0"/>
          </a:p>
          <a:p>
            <a:pPr lvl="2"/>
            <a:r>
              <a:rPr lang="it-IT" dirty="0" err="1" smtClean="0"/>
              <a:t>dsp.fillarray</a:t>
            </a:r>
            <a:r>
              <a:rPr lang="it-IT" dirty="0" smtClean="0"/>
              <a:t>(0, ns*nl, </a:t>
            </a:r>
            <a:r>
              <a:rPr lang="it-IT" dirty="0" err="1" smtClean="0"/>
              <a:t>m_ft</a:t>
            </a:r>
            <a:r>
              <a:rPr lang="it-IT" dirty="0" smtClean="0"/>
              <a:t>)</a:t>
            </a:r>
          </a:p>
          <a:p>
            <a:pPr lvl="2"/>
            <a:r>
              <a:rPr lang="it-IT" dirty="0"/>
              <a:t>n</a:t>
            </a:r>
            <a:r>
              <a:rPr lang="it-IT" dirty="0" smtClean="0"/>
              <a:t>s = 48 è la durata del segnale in unità di </a:t>
            </a:r>
            <a:r>
              <a:rPr lang="it-IT" dirty="0" err="1" smtClean="0"/>
              <a:t>adc</a:t>
            </a:r>
            <a:r>
              <a:rPr lang="it-IT" dirty="0" smtClean="0"/>
              <a:t> clock</a:t>
            </a:r>
          </a:p>
          <a:p>
            <a:pPr lvl="2"/>
            <a:r>
              <a:rPr lang="it-IT" dirty="0" err="1"/>
              <a:t>n</a:t>
            </a:r>
            <a:r>
              <a:rPr lang="it-IT" dirty="0" err="1" smtClean="0"/>
              <a:t>s</a:t>
            </a:r>
            <a:r>
              <a:rPr lang="it-IT" dirty="0" smtClean="0"/>
              <a:t> </a:t>
            </a:r>
            <a:r>
              <a:rPr lang="it-IT" dirty="0" smtClean="0"/>
              <a:t>= 32 </a:t>
            </a:r>
            <a:r>
              <a:rPr lang="it-IT" dirty="0" smtClean="0"/>
              <a:t>è il numero di sample per </a:t>
            </a:r>
            <a:r>
              <a:rPr lang="it-IT" dirty="0" err="1" smtClean="0"/>
              <a:t>adc</a:t>
            </a:r>
            <a:r>
              <a:rPr lang="it-IT" dirty="0" smtClean="0"/>
              <a:t> clock</a:t>
            </a:r>
          </a:p>
          <a:p>
            <a:pPr lvl="1"/>
            <a:r>
              <a:rPr lang="it-IT" dirty="0" smtClean="0"/>
              <a:t>In pratica nella simulazione del segnale in </a:t>
            </a:r>
            <a:r>
              <a:rPr lang="it-IT" dirty="0" err="1" smtClean="0"/>
              <a:t>ECLDigitizerModule</a:t>
            </a:r>
            <a:r>
              <a:rPr lang="it-IT" dirty="0" smtClean="0"/>
              <a:t> si usa il </a:t>
            </a:r>
            <a:r>
              <a:rPr lang="it-IT" dirty="0" err="1" smtClean="0"/>
              <a:t>sampling</a:t>
            </a:r>
            <a:r>
              <a:rPr lang="it-IT" dirty="0" smtClean="0"/>
              <a:t> in </a:t>
            </a:r>
            <a:r>
              <a:rPr lang="it-IT" dirty="0" err="1" smtClean="0"/>
              <a:t>m_ft</a:t>
            </a:r>
            <a:r>
              <a:rPr lang="it-IT" dirty="0" smtClean="0"/>
              <a:t>.</a:t>
            </a:r>
          </a:p>
          <a:p>
            <a:pPr lvl="2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4935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Uso nel </a:t>
            </a:r>
            <a:r>
              <a:rPr lang="it-IT" dirty="0" err="1" smtClean="0"/>
              <a:t>digitizer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La </a:t>
            </a:r>
            <a:r>
              <a:rPr lang="it-IT" dirty="0" err="1" smtClean="0"/>
              <a:t>waveform</a:t>
            </a:r>
            <a:r>
              <a:rPr lang="it-IT" dirty="0" smtClean="0"/>
              <a:t> </a:t>
            </a:r>
            <a:r>
              <a:rPr lang="it-IT" dirty="0" smtClean="0"/>
              <a:t>è </a:t>
            </a:r>
            <a:r>
              <a:rPr lang="it-IT" dirty="0" smtClean="0"/>
              <a:t>incapsulata </a:t>
            </a:r>
            <a:r>
              <a:rPr lang="it-IT" dirty="0" smtClean="0"/>
              <a:t>in una classe (definita nel </a:t>
            </a:r>
            <a:r>
              <a:rPr lang="it-IT" dirty="0" err="1" smtClean="0"/>
              <a:t>Digitizer</a:t>
            </a:r>
            <a:r>
              <a:rPr lang="it-IT" dirty="0" smtClean="0"/>
              <a:t>) </a:t>
            </a:r>
            <a:r>
              <a:rPr lang="it-IT" sz="2824" dirty="0" err="1" smtClean="0">
                <a:latin typeface="Courier"/>
                <a:cs typeface="Courier"/>
              </a:rPr>
              <a:t>signalsample_t</a:t>
            </a:r>
            <a:endParaRPr lang="it-IT" dirty="0" smtClean="0">
              <a:latin typeface="Courier"/>
              <a:cs typeface="Courier"/>
            </a:endParaRPr>
          </a:p>
          <a:p>
            <a:pPr lvl="1"/>
            <a:r>
              <a:rPr lang="it-IT" sz="2353" dirty="0" err="1" smtClean="0">
                <a:latin typeface="Courier"/>
                <a:cs typeface="Courier"/>
              </a:rPr>
              <a:t>Signalsample_t</a:t>
            </a:r>
            <a:r>
              <a:rPr lang="it-IT" sz="2353" dirty="0" smtClean="0">
                <a:latin typeface="Courier"/>
                <a:cs typeface="Courier"/>
              </a:rPr>
              <a:t>::</a:t>
            </a:r>
            <a:r>
              <a:rPr lang="it-IT" sz="2353" dirty="0" err="1" smtClean="0">
                <a:latin typeface="Courier"/>
                <a:cs typeface="Courier"/>
              </a:rPr>
              <a:t>InitSample</a:t>
            </a:r>
            <a:r>
              <a:rPr lang="it-IT" sz="2353" dirty="0" smtClean="0">
                <a:latin typeface="Courier"/>
                <a:cs typeface="Courier"/>
              </a:rPr>
              <a:t>(</a:t>
            </a:r>
            <a:r>
              <a:rPr lang="it-IT" sz="2353" dirty="0" err="1" smtClean="0">
                <a:latin typeface="Courier"/>
                <a:cs typeface="Courier"/>
              </a:rPr>
              <a:t>params</a:t>
            </a:r>
            <a:r>
              <a:rPr lang="it-IT" sz="2353" dirty="0" smtClean="0">
                <a:latin typeface="Courier"/>
                <a:cs typeface="Courier"/>
              </a:rPr>
              <a:t>)</a:t>
            </a:r>
            <a:r>
              <a:rPr lang="it-IT" dirty="0" smtClean="0"/>
              <a:t>inizializza </a:t>
            </a:r>
          </a:p>
          <a:p>
            <a:pPr lvl="1"/>
            <a:r>
              <a:rPr lang="it-IT" sz="2353" dirty="0" err="1" smtClean="0">
                <a:latin typeface="Courier"/>
                <a:cs typeface="Courier"/>
              </a:rPr>
              <a:t>Signalsample_t</a:t>
            </a:r>
            <a:r>
              <a:rPr lang="it-IT" sz="2353" dirty="0" smtClean="0">
                <a:latin typeface="Courier"/>
                <a:cs typeface="Courier"/>
              </a:rPr>
              <a:t>::Accumulate( </a:t>
            </a:r>
            <a:r>
              <a:rPr lang="it-IT" sz="2353" i="1" dirty="0" err="1" smtClean="0">
                <a:latin typeface="Courier"/>
                <a:cs typeface="Courier"/>
              </a:rPr>
              <a:t>amp</a:t>
            </a:r>
            <a:r>
              <a:rPr lang="it-IT" sz="2353" dirty="0" smtClean="0">
                <a:latin typeface="Courier"/>
                <a:cs typeface="Courier"/>
              </a:rPr>
              <a:t>, </a:t>
            </a:r>
            <a:r>
              <a:rPr lang="it-IT" sz="2353" i="1" dirty="0" smtClean="0">
                <a:latin typeface="Courier"/>
                <a:cs typeface="Courier"/>
              </a:rPr>
              <a:t>time</a:t>
            </a:r>
            <a:r>
              <a:rPr lang="it-IT" sz="2353" dirty="0" smtClean="0">
                <a:latin typeface="Courier"/>
                <a:cs typeface="Courier"/>
              </a:rPr>
              <a:t>, </a:t>
            </a:r>
            <a:r>
              <a:rPr lang="it-IT" sz="2353" i="1" dirty="0" err="1" smtClean="0">
                <a:latin typeface="Courier"/>
                <a:cs typeface="Courier"/>
              </a:rPr>
              <a:t>advvec</a:t>
            </a:r>
            <a:r>
              <a:rPr lang="it-IT" sz="2353" i="1" dirty="0" smtClean="0">
                <a:latin typeface="Courier"/>
                <a:cs typeface="Courier"/>
              </a:rPr>
              <a:t> </a:t>
            </a:r>
            <a:r>
              <a:rPr lang="it-IT" sz="2353" dirty="0" smtClean="0">
                <a:latin typeface="Courier"/>
                <a:cs typeface="Courier"/>
              </a:rPr>
              <a:t>)</a:t>
            </a:r>
          </a:p>
          <a:p>
            <a:pPr lvl="2"/>
            <a:r>
              <a:rPr lang="it-IT" dirty="0" smtClean="0"/>
              <a:t>Riempie il vettore di conteggi </a:t>
            </a:r>
            <a:r>
              <a:rPr lang="it-IT" dirty="0" err="1" smtClean="0"/>
              <a:t>adc</a:t>
            </a:r>
            <a:r>
              <a:rPr lang="it-IT" dirty="0" smtClean="0"/>
              <a:t> </a:t>
            </a:r>
            <a:r>
              <a:rPr lang="it-IT" i="1" dirty="0" err="1" smtClean="0"/>
              <a:t>adcvec</a:t>
            </a:r>
            <a:r>
              <a:rPr lang="it-IT" dirty="0" smtClean="0"/>
              <a:t> usando la </a:t>
            </a:r>
            <a:r>
              <a:rPr lang="it-IT" dirty="0" smtClean="0"/>
              <a:t>forma d’onda</a:t>
            </a:r>
            <a:r>
              <a:rPr lang="it-IT" dirty="0" smtClean="0"/>
              <a:t> </a:t>
            </a:r>
            <a:r>
              <a:rPr lang="it-IT" dirty="0" smtClean="0"/>
              <a:t>con</a:t>
            </a:r>
            <a:r>
              <a:rPr lang="it-IT" dirty="0" smtClean="0"/>
              <a:t> </a:t>
            </a:r>
            <a:r>
              <a:rPr lang="it-IT" dirty="0" smtClean="0"/>
              <a:t>ampiezza </a:t>
            </a:r>
            <a:r>
              <a:rPr lang="it-IT" i="1" dirty="0" err="1" smtClean="0"/>
              <a:t>amp</a:t>
            </a:r>
            <a:r>
              <a:rPr lang="it-IT" i="1" dirty="0" smtClean="0"/>
              <a:t> </a:t>
            </a:r>
            <a:r>
              <a:rPr lang="it-IT" dirty="0" smtClean="0"/>
              <a:t>e </a:t>
            </a:r>
            <a:r>
              <a:rPr lang="it-IT" dirty="0" err="1" smtClean="0"/>
              <a:t>shift</a:t>
            </a:r>
            <a:r>
              <a:rPr lang="it-IT" dirty="0" smtClean="0"/>
              <a:t> </a:t>
            </a:r>
            <a:r>
              <a:rPr lang="it-IT" dirty="0" smtClean="0"/>
              <a:t>in </a:t>
            </a:r>
            <a:r>
              <a:rPr lang="it-IT" dirty="0" smtClean="0"/>
              <a:t>tempo </a:t>
            </a:r>
            <a:r>
              <a:rPr lang="it-IT" i="1" dirty="0" smtClean="0"/>
              <a:t>time</a:t>
            </a:r>
            <a:r>
              <a:rPr lang="it-IT" dirty="0" smtClean="0"/>
              <a:t>.</a:t>
            </a:r>
          </a:p>
          <a:p>
            <a:pPr lvl="2"/>
            <a:r>
              <a:rPr lang="it-IT" dirty="0" smtClean="0"/>
              <a:t>L’ampiezza </a:t>
            </a:r>
            <a:r>
              <a:rPr lang="it-IT" i="1" dirty="0" err="1" smtClean="0"/>
              <a:t>amp</a:t>
            </a:r>
            <a:r>
              <a:rPr lang="it-IT" i="1" dirty="0" smtClean="0"/>
              <a:t> </a:t>
            </a:r>
            <a:r>
              <a:rPr lang="it-IT" dirty="0" smtClean="0"/>
              <a:t>è determinata dal deposito di energie nell’ </a:t>
            </a:r>
            <a:r>
              <a:rPr lang="it-IT" dirty="0" err="1" smtClean="0"/>
              <a:t>ECLHit</a:t>
            </a:r>
            <a:endParaRPr lang="it-IT" dirty="0" smtClean="0"/>
          </a:p>
          <a:p>
            <a:pPr lvl="2"/>
            <a:r>
              <a:rPr lang="it-IT" dirty="0" smtClean="0"/>
              <a:t>Il tempo </a:t>
            </a:r>
            <a:r>
              <a:rPr lang="it-IT" i="1" dirty="0" smtClean="0"/>
              <a:t>time </a:t>
            </a:r>
            <a:r>
              <a:rPr lang="it-IT" dirty="0" smtClean="0"/>
              <a:t>è determinato dal tempo medio dell’</a:t>
            </a:r>
            <a:r>
              <a:rPr lang="it-IT" dirty="0" err="1" smtClean="0"/>
              <a:t>ECLHit</a:t>
            </a:r>
            <a:r>
              <a:rPr lang="it-IT" dirty="0" smtClean="0"/>
              <a:t> + un offset</a:t>
            </a:r>
            <a:endParaRPr lang="it-IT" dirty="0" smtClean="0"/>
          </a:p>
          <a:p>
            <a:pPr lvl="2"/>
            <a:r>
              <a:rPr lang="it-IT" dirty="0" smtClean="0"/>
              <a:t>o</a:t>
            </a:r>
            <a:r>
              <a:rPr lang="it-IT" dirty="0" smtClean="0"/>
              <a:t>ffset </a:t>
            </a:r>
            <a:r>
              <a:rPr lang="it-IT" dirty="0" smtClean="0"/>
              <a:t>= 0.32 (ns) + </a:t>
            </a:r>
            <a:r>
              <a:rPr lang="it-IT" i="1" dirty="0" err="1" smtClean="0"/>
              <a:t>T_trigger</a:t>
            </a:r>
            <a:endParaRPr lang="it-IT" i="1" dirty="0" smtClean="0"/>
          </a:p>
          <a:p>
            <a:pPr lvl="2"/>
            <a:r>
              <a:rPr lang="it-IT" dirty="0" smtClean="0"/>
              <a:t>Il tempo del Trigger è generato</a:t>
            </a:r>
            <a:r>
              <a:rPr lang="it-IT" dirty="0" smtClean="0"/>
              <a:t> uniforme in (0,144) </a:t>
            </a:r>
            <a:r>
              <a:rPr lang="it-IT" dirty="0" smtClean="0"/>
              <a:t>colpi di clock</a:t>
            </a:r>
            <a:r>
              <a:rPr lang="it-IT" dirty="0" smtClean="0"/>
              <a:t> </a:t>
            </a:r>
            <a:r>
              <a:rPr lang="it-IT" dirty="0" smtClean="0"/>
              <a:t>del trigger </a:t>
            </a:r>
            <a:r>
              <a:rPr lang="it-IT" dirty="0" smtClean="0"/>
              <a:t> ( coincidenti con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  <a:r>
              <a:rPr lang="it-IT" dirty="0" smtClean="0"/>
              <a:t>colpo di </a:t>
            </a:r>
            <a:r>
              <a:rPr lang="it-IT" dirty="0" err="1" smtClean="0"/>
              <a:t>adc</a:t>
            </a:r>
            <a:r>
              <a:rPr lang="it-IT" dirty="0" smtClean="0"/>
              <a:t> </a:t>
            </a:r>
            <a:r>
              <a:rPr lang="it-IT" dirty="0" smtClean="0"/>
              <a:t>clock).</a:t>
            </a:r>
            <a:endParaRPr lang="it-IT" dirty="0" smtClean="0"/>
          </a:p>
          <a:p>
            <a:pPr lvl="2"/>
            <a:endParaRPr lang="it-IT" dirty="0" smtClean="0"/>
          </a:p>
          <a:p>
            <a:pPr marL="914400" lvl="2" indent="0">
              <a:buNone/>
            </a:pPr>
            <a:endParaRPr lang="it-IT" dirty="0"/>
          </a:p>
          <a:p>
            <a:pPr marL="914400" lvl="2" indent="0">
              <a:buNone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95761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ADC </a:t>
            </a:r>
            <a:r>
              <a:rPr lang="it-IT" dirty="0" err="1" smtClean="0"/>
              <a:t>counts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IL vettore dei (31)</a:t>
            </a:r>
            <a:r>
              <a:rPr lang="it-IT" dirty="0" smtClean="0"/>
              <a:t> conteggi </a:t>
            </a:r>
            <a:r>
              <a:rPr lang="it-IT" dirty="0" err="1" smtClean="0"/>
              <a:t>adc</a:t>
            </a:r>
            <a:r>
              <a:rPr lang="it-IT" dirty="0" smtClean="0"/>
              <a:t>  </a:t>
            </a:r>
            <a:r>
              <a:rPr lang="it-IT" dirty="0" smtClean="0"/>
              <a:t>è contenuto in una</a:t>
            </a:r>
            <a:r>
              <a:rPr lang="it-IT" dirty="0" smtClean="0"/>
              <a:t> </a:t>
            </a:r>
            <a:r>
              <a:rPr lang="it-IT" dirty="0" smtClean="0"/>
              <a:t>struttura dati</a:t>
            </a:r>
            <a:r>
              <a:rPr lang="it-IT" dirty="0" smtClean="0"/>
              <a:t> </a:t>
            </a:r>
            <a:r>
              <a:rPr lang="it-IT" dirty="0" err="1" smtClean="0">
                <a:latin typeface="Courier"/>
                <a:cs typeface="Courier"/>
              </a:rPr>
              <a:t>adccounts_t</a:t>
            </a:r>
            <a:r>
              <a:rPr lang="it-IT" dirty="0" smtClean="0">
                <a:latin typeface="Courier"/>
                <a:cs typeface="Courier"/>
              </a:rPr>
              <a:t> </a:t>
            </a:r>
            <a:endParaRPr lang="it-IT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it-IT" sz="2571" b="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it-IT" sz="2571" b="1" dirty="0" smtClean="0">
                <a:latin typeface="Courier"/>
                <a:cs typeface="Courier"/>
              </a:rPr>
              <a:t>	</a:t>
            </a:r>
            <a:r>
              <a:rPr lang="it-IT" sz="2571" b="1" dirty="0" err="1" smtClean="0">
                <a:latin typeface="Courier"/>
                <a:cs typeface="Courier"/>
              </a:rPr>
              <a:t>struct</a:t>
            </a:r>
            <a:r>
              <a:rPr lang="it-IT" sz="2571" dirty="0" smtClean="0">
                <a:latin typeface="Courier"/>
                <a:cs typeface="Courier"/>
              </a:rPr>
              <a:t> </a:t>
            </a:r>
            <a:r>
              <a:rPr lang="it-IT" sz="2571" dirty="0" err="1">
                <a:latin typeface="Courier"/>
                <a:cs typeface="Courier"/>
              </a:rPr>
              <a:t>adccounts_t</a:t>
            </a:r>
            <a:r>
              <a:rPr lang="it-IT" sz="2571" dirty="0">
                <a:latin typeface="Courier"/>
                <a:cs typeface="Courier"/>
              </a:rPr>
              <a:t> {		</a:t>
            </a:r>
            <a:endParaRPr lang="it-IT" sz="257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it-IT" sz="2571" dirty="0" smtClean="0">
                <a:latin typeface="Courier"/>
                <a:cs typeface="Courier"/>
              </a:rPr>
              <a:t>		</a:t>
            </a:r>
            <a:r>
              <a:rPr lang="it-IT" sz="2571" dirty="0" err="1" smtClean="0">
                <a:latin typeface="Courier"/>
                <a:cs typeface="Courier"/>
              </a:rPr>
              <a:t>double</a:t>
            </a:r>
            <a:r>
              <a:rPr lang="it-IT" sz="2571" dirty="0" smtClean="0">
                <a:latin typeface="Courier"/>
                <a:cs typeface="Courier"/>
              </a:rPr>
              <a:t> </a:t>
            </a:r>
            <a:r>
              <a:rPr lang="it-IT" sz="2571" dirty="0">
                <a:latin typeface="Courier"/>
                <a:cs typeface="Courier"/>
              </a:rPr>
              <a:t>total; </a:t>
            </a:r>
            <a:endParaRPr lang="it-IT" sz="257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it-IT" sz="2571" dirty="0" smtClean="0">
                <a:latin typeface="Courier"/>
                <a:cs typeface="Courier"/>
              </a:rPr>
              <a:t>		</a:t>
            </a:r>
            <a:r>
              <a:rPr lang="it-IT" sz="2571" dirty="0" smtClean="0">
                <a:latin typeface="Courier"/>
                <a:cs typeface="Courier"/>
              </a:rPr>
              <a:t>double </a:t>
            </a:r>
            <a:r>
              <a:rPr lang="it-IT" sz="2571" dirty="0">
                <a:latin typeface="Courier"/>
                <a:cs typeface="Courier"/>
              </a:rPr>
              <a:t>c[</a:t>
            </a:r>
            <a:r>
              <a:rPr lang="it-IT" sz="2571" dirty="0" err="1">
                <a:latin typeface="Courier"/>
                <a:cs typeface="Courier"/>
              </a:rPr>
              <a:t>m_nsmp</a:t>
            </a:r>
            <a:r>
              <a:rPr lang="it-IT" sz="2571" dirty="0">
                <a:latin typeface="Courier"/>
                <a:cs typeface="Courier"/>
              </a:rPr>
              <a:t>]; </a:t>
            </a:r>
            <a:r>
              <a:rPr lang="it-IT" sz="2571" dirty="0" smtClean="0">
                <a:latin typeface="Courier"/>
                <a:cs typeface="Courier"/>
              </a:rPr>
              <a:t> </a:t>
            </a:r>
            <a:r>
              <a:rPr lang="it-IT" sz="2571" i="1" dirty="0" smtClean="0">
                <a:latin typeface="Courier"/>
                <a:cs typeface="Courier"/>
              </a:rPr>
              <a:t>/</a:t>
            </a:r>
            <a:r>
              <a:rPr lang="it-IT" sz="2571" i="1" dirty="0">
                <a:latin typeface="Courier"/>
                <a:cs typeface="Courier"/>
              </a:rPr>
              <a:t>/ flash ADC </a:t>
            </a:r>
            <a:r>
              <a:rPr lang="it-IT" sz="2571" i="1" dirty="0" err="1" smtClean="0">
                <a:latin typeface="Courier"/>
                <a:cs typeface="Courier"/>
              </a:rPr>
              <a:t>measurements</a:t>
            </a:r>
            <a:endParaRPr lang="it-IT" sz="257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it-IT" sz="2571" dirty="0" smtClean="0">
                <a:latin typeface="Courier"/>
                <a:cs typeface="Courier"/>
              </a:rPr>
              <a:t>		</a:t>
            </a:r>
            <a:r>
              <a:rPr lang="it-IT" sz="2571" dirty="0" err="1" smtClean="0">
                <a:latin typeface="Courier"/>
                <a:cs typeface="Courier"/>
              </a:rPr>
              <a:t>void</a:t>
            </a:r>
            <a:r>
              <a:rPr lang="it-IT" sz="2571" dirty="0" smtClean="0">
                <a:latin typeface="Courier"/>
                <a:cs typeface="Courier"/>
              </a:rPr>
              <a:t> </a:t>
            </a:r>
            <a:r>
              <a:rPr lang="it-IT" sz="2571" dirty="0" err="1">
                <a:latin typeface="Courier"/>
                <a:cs typeface="Courier"/>
              </a:rPr>
              <a:t>AddHit</a:t>
            </a:r>
            <a:r>
              <a:rPr lang="it-IT" sz="2571" dirty="0">
                <a:latin typeface="Courier"/>
                <a:cs typeface="Courier"/>
              </a:rPr>
              <a:t>(</a:t>
            </a:r>
            <a:r>
              <a:rPr lang="it-IT" sz="2571" b="1" dirty="0" err="1">
                <a:latin typeface="Courier"/>
                <a:cs typeface="Courier"/>
              </a:rPr>
              <a:t>const</a:t>
            </a:r>
            <a:r>
              <a:rPr lang="it-IT" sz="2571" dirty="0">
                <a:latin typeface="Courier"/>
                <a:cs typeface="Courier"/>
              </a:rPr>
              <a:t> double a, </a:t>
            </a:r>
            <a:r>
              <a:rPr lang="it-IT" sz="2571" b="1" dirty="0" err="1">
                <a:latin typeface="Courier"/>
                <a:cs typeface="Courier"/>
              </a:rPr>
              <a:t>const</a:t>
            </a:r>
            <a:r>
              <a:rPr lang="it-IT" sz="2571" dirty="0">
                <a:latin typeface="Courier"/>
                <a:cs typeface="Courier"/>
              </a:rPr>
              <a:t> double t0, </a:t>
            </a:r>
            <a:r>
              <a:rPr lang="it-IT" sz="2571" b="1" dirty="0" err="1">
                <a:latin typeface="Courier"/>
                <a:cs typeface="Courier"/>
              </a:rPr>
              <a:t>const</a:t>
            </a:r>
            <a:r>
              <a:rPr lang="it-IT" sz="2571" dirty="0">
                <a:latin typeface="Courier"/>
                <a:cs typeface="Courier"/>
              </a:rPr>
              <a:t> signalsample_t&amp; </a:t>
            </a:r>
            <a:r>
              <a:rPr lang="it-IT" sz="2571" dirty="0" err="1">
                <a:latin typeface="Courier"/>
                <a:cs typeface="Courier"/>
              </a:rPr>
              <a:t>q</a:t>
            </a:r>
            <a:r>
              <a:rPr lang="it-IT" sz="2571" dirty="0">
                <a:latin typeface="Courier"/>
                <a:cs typeface="Courier"/>
              </a:rPr>
              <a:t>);	</a:t>
            </a:r>
            <a:endParaRPr lang="it-IT" sz="257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it-IT" sz="2571" dirty="0" smtClean="0">
                <a:latin typeface="Courier"/>
                <a:cs typeface="Courier"/>
              </a:rPr>
              <a:t>	}</a:t>
            </a:r>
            <a:endParaRPr lang="it-IT" sz="2571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Ogni cristallo ha una struttura </a:t>
            </a:r>
            <a:r>
              <a:rPr lang="it-IT" dirty="0" err="1" smtClean="0"/>
              <a:t>adc_counts</a:t>
            </a:r>
            <a:r>
              <a:rPr lang="it-IT" dirty="0" smtClean="0"/>
              <a:t> associata.</a:t>
            </a:r>
          </a:p>
          <a:p>
            <a:r>
              <a:rPr lang="it-IT" dirty="0" smtClean="0"/>
              <a:t>Mediante il metodo </a:t>
            </a:r>
            <a:r>
              <a:rPr lang="it-IT" dirty="0" err="1" smtClean="0"/>
              <a:t>AddHit</a:t>
            </a:r>
            <a:r>
              <a:rPr lang="it-IT" dirty="0" smtClean="0"/>
              <a:t> si aggiungono i conteggi dovuti ad un segnale Fisico (Fisica+ </a:t>
            </a:r>
            <a:r>
              <a:rPr lang="it-IT" dirty="0" err="1" smtClean="0"/>
              <a:t>beam</a:t>
            </a:r>
            <a:r>
              <a:rPr lang="it-IT" dirty="0" smtClean="0"/>
              <a:t> </a:t>
            </a:r>
            <a:r>
              <a:rPr lang="it-IT" dirty="0" err="1" smtClean="0"/>
              <a:t>bkg</a:t>
            </a:r>
            <a:r>
              <a:rPr lang="it-IT" dirty="0" smtClean="0"/>
              <a:t>) ottenuti dal un </a:t>
            </a:r>
            <a:r>
              <a:rPr lang="it-IT" dirty="0" err="1" smtClean="0"/>
              <a:t>ECLHit</a:t>
            </a:r>
            <a:r>
              <a:rPr lang="it-IT" dirty="0" smtClean="0"/>
              <a:t>, usando la </a:t>
            </a:r>
            <a:r>
              <a:rPr lang="it-IT" dirty="0" err="1" smtClean="0"/>
              <a:t>waveform</a:t>
            </a:r>
            <a:r>
              <a:rPr lang="it-IT" dirty="0" smtClean="0"/>
              <a:t> </a:t>
            </a:r>
            <a:r>
              <a:rPr lang="it-IT" dirty="0" smtClean="0"/>
              <a:t>campionata</a:t>
            </a:r>
            <a:r>
              <a:rPr lang="it-IT" dirty="0" smtClean="0"/>
              <a:t> (in </a:t>
            </a:r>
            <a:r>
              <a:rPr lang="it-IT" sz="2857" dirty="0" err="1" smtClean="0">
                <a:latin typeface="Courier"/>
                <a:cs typeface="Courier"/>
              </a:rPr>
              <a:t>signalsample_t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0152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Costanti</a:t>
            </a:r>
            <a:r>
              <a:rPr lang="en-US" dirty="0" smtClean="0"/>
              <a:t> </a:t>
            </a:r>
            <a:r>
              <a:rPr lang="en-US" dirty="0" err="1" smtClean="0"/>
              <a:t>magiche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62276"/>
          </a:xfrm>
        </p:spPr>
        <p:txBody>
          <a:bodyPr/>
          <a:lstStyle/>
          <a:p>
            <a:r>
              <a:rPr lang="en-US" dirty="0" smtClean="0"/>
              <a:t>Il digitizer </a:t>
            </a:r>
            <a:r>
              <a:rPr lang="en-US" dirty="0" err="1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ripulito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molte</a:t>
            </a:r>
            <a:r>
              <a:rPr lang="en-US" dirty="0" smtClean="0"/>
              <a:t> </a:t>
            </a:r>
            <a:r>
              <a:rPr lang="en-US" dirty="0" err="1" smtClean="0"/>
              <a:t>costanti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state </a:t>
            </a:r>
            <a:r>
              <a:rPr lang="en-US" dirty="0" err="1" smtClean="0"/>
              <a:t>chiarite</a:t>
            </a:r>
            <a:endParaRPr lang="en-US" dirty="0" smtClean="0"/>
          </a:p>
          <a:p>
            <a:r>
              <a:rPr lang="en-US" dirty="0" err="1" smtClean="0"/>
              <a:t>Esempio</a:t>
            </a:r>
            <a:r>
              <a:rPr lang="en-US" dirty="0" smtClean="0"/>
              <a:t> </a:t>
            </a:r>
            <a:r>
              <a:rPr lang="en-US" dirty="0" err="1" smtClean="0"/>
              <a:t>nell’header</a:t>
            </a:r>
            <a:r>
              <a:rPr lang="en-US" dirty="0" smtClean="0"/>
              <a:t> file del modulo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362477"/>
            <a:ext cx="947444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</a:t>
            </a:r>
            <a:r>
              <a:rPr lang="en-US" b="1" dirty="0" err="1" smtClean="0"/>
              <a:t>int</a:t>
            </a:r>
            <a:r>
              <a:rPr lang="en-US" b="1" dirty="0" smtClean="0"/>
              <a:t>        </a:t>
            </a:r>
            <a:r>
              <a:rPr lang="en-US" b="1" dirty="0" err="1" smtClean="0"/>
              <a:t>m_nch</a:t>
            </a:r>
            <a:r>
              <a:rPr lang="en-US" b="1" dirty="0" smtClean="0"/>
              <a:t> = 8736; </a:t>
            </a:r>
            <a:r>
              <a:rPr lang="en-US" b="1" i="1" dirty="0" smtClean="0"/>
              <a:t>// total number of electronic channels (crystals</a:t>
            </a:r>
            <a:r>
              <a:rPr lang="en-US" b="1" i="1" dirty="0" smtClean="0"/>
              <a:t>)	</a:t>
            </a:r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double  </a:t>
            </a:r>
            <a:r>
              <a:rPr lang="en-US" b="1" dirty="0" smtClean="0"/>
              <a:t> </a:t>
            </a:r>
            <a:r>
              <a:rPr lang="en-US" b="1" dirty="0" err="1" smtClean="0"/>
              <a:t>m_tick</a:t>
            </a:r>
            <a:r>
              <a:rPr lang="en-US" b="1" dirty="0" smtClean="0"/>
              <a:t> </a:t>
            </a:r>
            <a:r>
              <a:rPr lang="en-US" b="1" dirty="0" smtClean="0"/>
              <a:t>= 24.*12. / 508.; </a:t>
            </a:r>
            <a:r>
              <a:rPr lang="en-US" b="1" i="1" dirty="0" smtClean="0"/>
              <a:t>// == 72/127 digitization clock tick</a:t>
            </a:r>
            <a:r>
              <a:rPr lang="en-US" b="1" i="1" dirty="0" smtClean="0"/>
              <a:t> 	</a:t>
            </a:r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</a:t>
            </a:r>
            <a:r>
              <a:rPr lang="en-US" b="1" dirty="0" err="1" smtClean="0"/>
              <a:t>int</a:t>
            </a:r>
            <a:r>
              <a:rPr lang="en-US" b="1" dirty="0" smtClean="0"/>
              <a:t>       </a:t>
            </a:r>
            <a:r>
              <a:rPr lang="en-US" b="1" dirty="0" err="1" smtClean="0"/>
              <a:t>m_ntrg</a:t>
            </a:r>
            <a:r>
              <a:rPr lang="en-US" b="1" dirty="0" smtClean="0"/>
              <a:t> = 144; </a:t>
            </a:r>
            <a:r>
              <a:rPr lang="en-US" b="1" i="1" dirty="0" smtClean="0"/>
              <a:t>// number of trigger counts per ADC clock tick	</a:t>
            </a:r>
            <a:endParaRPr lang="en-US" b="1" i="1" dirty="0" smtClean="0"/>
          </a:p>
          <a:p>
            <a:r>
              <a:rPr lang="en-US" dirty="0" smtClean="0"/>
              <a:t>		</a:t>
            </a:r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</a:t>
            </a:r>
            <a:r>
              <a:rPr lang="en-US" b="1" dirty="0" err="1" smtClean="0"/>
              <a:t>int</a:t>
            </a:r>
            <a:r>
              <a:rPr lang="en-US" b="1" dirty="0" smtClean="0"/>
              <a:t>       </a:t>
            </a:r>
            <a:r>
              <a:rPr lang="en-US" b="1" dirty="0" err="1" smtClean="0"/>
              <a:t>m_nsmp</a:t>
            </a:r>
            <a:r>
              <a:rPr lang="en-US" b="1" dirty="0" smtClean="0"/>
              <a:t> = 31; </a:t>
            </a:r>
            <a:r>
              <a:rPr lang="en-US" b="1" i="1" dirty="0" smtClean="0"/>
              <a:t>// number of ADC measurements for signal </a:t>
            </a:r>
            <a:r>
              <a:rPr lang="en-US" b="1" i="1" dirty="0" smtClean="0"/>
              <a:t>fitting</a:t>
            </a:r>
            <a:endParaRPr lang="en-US" b="1" i="1" dirty="0" smtClean="0"/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double    </a:t>
            </a:r>
            <a:r>
              <a:rPr lang="en-US" b="1" dirty="0" err="1" smtClean="0"/>
              <a:t>m_tmin</a:t>
            </a:r>
            <a:r>
              <a:rPr lang="en-US" b="1" dirty="0" smtClean="0"/>
              <a:t> = -15; </a:t>
            </a:r>
            <a:r>
              <a:rPr lang="en-US" b="1" i="1" dirty="0" smtClean="0"/>
              <a:t>// lower range of the signal fitting region in ADC clocks	</a:t>
            </a:r>
            <a:endParaRPr lang="en-US" b="1" i="1" dirty="0" smtClean="0"/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</a:t>
            </a:r>
            <a:r>
              <a:rPr lang="en-US" b="1" dirty="0" err="1" smtClean="0"/>
              <a:t>int</a:t>
            </a:r>
            <a:r>
              <a:rPr lang="en-US" b="1" dirty="0" smtClean="0"/>
              <a:t>         </a:t>
            </a:r>
            <a:r>
              <a:rPr lang="en-US" b="1" dirty="0" err="1" smtClean="0"/>
              <a:t>m_nl</a:t>
            </a:r>
            <a:r>
              <a:rPr lang="en-US" b="1" dirty="0" smtClean="0"/>
              <a:t> = 48; </a:t>
            </a:r>
            <a:r>
              <a:rPr lang="en-US" b="1" i="1" dirty="0" smtClean="0"/>
              <a:t>// length of samples signal in number of ADC clocks	</a:t>
            </a:r>
            <a:endParaRPr lang="en-US" b="1" i="1" dirty="0" smtClean="0"/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</a:t>
            </a:r>
            <a:r>
              <a:rPr lang="en-US" b="1" dirty="0" err="1" smtClean="0"/>
              <a:t>int</a:t>
            </a:r>
            <a:r>
              <a:rPr lang="en-US" b="1" dirty="0" smtClean="0"/>
              <a:t>         </a:t>
            </a:r>
            <a:r>
              <a:rPr lang="en-US" b="1" dirty="0" err="1" smtClean="0"/>
              <a:t>m_ns</a:t>
            </a:r>
            <a:r>
              <a:rPr lang="en-US" b="1" dirty="0" smtClean="0"/>
              <a:t> = 32; </a:t>
            </a:r>
            <a:r>
              <a:rPr lang="en-US" b="1" i="1" dirty="0" smtClean="0"/>
              <a:t>// number of samples per ADC clock	</a:t>
            </a:r>
            <a:endParaRPr lang="en-US" b="1" i="1" dirty="0" smtClean="0"/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constexpr</a:t>
            </a:r>
            <a:r>
              <a:rPr lang="en-US" b="1" dirty="0" smtClean="0"/>
              <a:t> </a:t>
            </a:r>
            <a:r>
              <a:rPr lang="en-US" b="1" dirty="0" err="1" smtClean="0"/>
              <a:t>int</a:t>
            </a:r>
            <a:r>
              <a:rPr lang="en-US" b="1" dirty="0" smtClean="0"/>
              <a:t>        </a:t>
            </a:r>
            <a:r>
              <a:rPr lang="en-US" b="1" dirty="0" err="1" smtClean="0"/>
              <a:t>m_ndt</a:t>
            </a:r>
            <a:r>
              <a:rPr lang="en-US" b="1" dirty="0" smtClean="0"/>
              <a:t> = 96; </a:t>
            </a:r>
            <a:r>
              <a:rPr lang="en-US" b="1" i="1" dirty="0" smtClean="0"/>
              <a:t>// number of points per ADC tick where signal fit </a:t>
            </a:r>
            <a:r>
              <a:rPr lang="en-US" b="1" i="1" dirty="0" smtClean="0"/>
              <a:t>procedure</a:t>
            </a:r>
          </a:p>
          <a:p>
            <a:r>
              <a:rPr lang="en-US" b="1" i="1" dirty="0" smtClean="0"/>
              <a:t>								 </a:t>
            </a:r>
            <a:r>
              <a:rPr lang="en-US" b="1" i="1" dirty="0" smtClean="0"/>
              <a:t>parameters are evaluated	</a:t>
            </a:r>
            <a:endParaRPr lang="en-US" b="1" i="1" dirty="0" smtClean="0"/>
          </a:p>
          <a:p>
            <a:r>
              <a:rPr lang="en-US" dirty="0" smtClean="0"/>
              <a:t>	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Rumore dell’elettronica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E’ aggiunto agli </a:t>
            </a:r>
            <a:r>
              <a:rPr lang="it-IT" dirty="0" err="1" smtClean="0"/>
              <a:t>adc</a:t>
            </a:r>
            <a:r>
              <a:rPr lang="it-IT" dirty="0" smtClean="0"/>
              <a:t> </a:t>
            </a:r>
            <a:r>
              <a:rPr lang="it-IT" dirty="0" err="1" smtClean="0"/>
              <a:t>counts</a:t>
            </a:r>
            <a:r>
              <a:rPr lang="it-IT" dirty="0" smtClean="0"/>
              <a:t> usando</a:t>
            </a:r>
            <a:r>
              <a:rPr lang="it-IT" dirty="0" smtClean="0"/>
              <a:t> la classe </a:t>
            </a:r>
            <a:r>
              <a:rPr lang="it-IT" sz="2824" dirty="0" err="1" smtClean="0">
                <a:latin typeface="Courier"/>
                <a:cs typeface="Courier"/>
              </a:rPr>
              <a:t>ECLNoiseData</a:t>
            </a:r>
            <a:r>
              <a:rPr lang="it-IT" sz="2824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definita in </a:t>
            </a:r>
            <a:r>
              <a:rPr lang="it-IT" sz="2824" dirty="0" err="1" smtClean="0">
                <a:latin typeface="Courier"/>
                <a:cs typeface="Courier"/>
              </a:rPr>
              <a:t>ecl</a:t>
            </a:r>
            <a:r>
              <a:rPr lang="it-IT" sz="2824" dirty="0" smtClean="0">
                <a:latin typeface="Courier"/>
                <a:cs typeface="Courier"/>
              </a:rPr>
              <a:t>/</a:t>
            </a:r>
            <a:r>
              <a:rPr lang="it-IT" sz="2824" dirty="0" err="1" smtClean="0">
                <a:latin typeface="Courier"/>
                <a:cs typeface="Courier"/>
              </a:rPr>
              <a:t>dataobjects</a:t>
            </a:r>
            <a:endParaRPr lang="it-IT" dirty="0" smtClean="0">
              <a:latin typeface="Courier"/>
              <a:cs typeface="Courier"/>
            </a:endParaRPr>
          </a:p>
          <a:p>
            <a:r>
              <a:rPr lang="it-IT" dirty="0" smtClean="0"/>
              <a:t>G</a:t>
            </a:r>
            <a:r>
              <a:rPr lang="it-IT" dirty="0" smtClean="0"/>
              <a:t>enera </a:t>
            </a:r>
            <a:r>
              <a:rPr lang="it-IT" dirty="0" smtClean="0"/>
              <a:t>32</a:t>
            </a:r>
            <a:r>
              <a:rPr lang="it-IT" dirty="0" smtClean="0"/>
              <a:t> grandezze correlate </a:t>
            </a:r>
            <a:r>
              <a:rPr lang="it-IT" dirty="0" smtClean="0"/>
              <a:t>a partire da 32 numeri </a:t>
            </a:r>
            <a:r>
              <a:rPr lang="it-IT" dirty="0" err="1" smtClean="0"/>
              <a:t>random</a:t>
            </a:r>
            <a:r>
              <a:rPr lang="it-IT" dirty="0" smtClean="0"/>
              <a:t> </a:t>
            </a:r>
            <a:r>
              <a:rPr lang="it-IT" dirty="0" smtClean="0"/>
              <a:t>indipendenti</a:t>
            </a:r>
            <a:endParaRPr lang="it-IT" dirty="0" smtClean="0"/>
          </a:p>
          <a:p>
            <a:pPr marL="457200" lvl="1" indent="0">
              <a:buNone/>
            </a:pPr>
            <a:r>
              <a:rPr lang="it-IT" dirty="0" smtClean="0"/>
              <a:t>	</a:t>
            </a:r>
            <a:r>
              <a:rPr lang="it-IT" sz="2353" dirty="0" smtClean="0">
                <a:latin typeface="Courier"/>
                <a:cs typeface="Courier"/>
              </a:rPr>
              <a:t>float </a:t>
            </a:r>
            <a:r>
              <a:rPr lang="it-IT" sz="2353" dirty="0" err="1">
                <a:latin typeface="Courier"/>
                <a:cs typeface="Courier"/>
              </a:rPr>
              <a:t>AdcNoise</a:t>
            </a:r>
            <a:r>
              <a:rPr lang="it-IT" sz="2353" dirty="0" smtClean="0">
                <a:latin typeface="Courier"/>
                <a:cs typeface="Courier"/>
              </a:rPr>
              <a:t>[</a:t>
            </a:r>
            <a:r>
              <a:rPr lang="it-IT" sz="2353" dirty="0" err="1" smtClean="0">
                <a:latin typeface="Courier"/>
                <a:cs typeface="Courier"/>
              </a:rPr>
              <a:t>nch</a:t>
            </a:r>
            <a:r>
              <a:rPr lang="it-IT" sz="2353" dirty="0" smtClean="0">
                <a:latin typeface="Courier"/>
                <a:cs typeface="Courier"/>
              </a:rPr>
              <a:t>];	</a:t>
            </a:r>
            <a:endParaRPr lang="it-IT" sz="2353" dirty="0">
              <a:latin typeface="Courier"/>
              <a:cs typeface="Courier"/>
            </a:endParaRPr>
          </a:p>
          <a:p>
            <a:pPr marL="457200" lvl="1" indent="0">
              <a:buNone/>
            </a:pPr>
            <a:r>
              <a:rPr lang="it-IT" sz="2353" dirty="0" smtClean="0">
                <a:latin typeface="Courier"/>
                <a:cs typeface="Courier"/>
              </a:rPr>
              <a:t>	</a:t>
            </a:r>
            <a:r>
              <a:rPr lang="it-IT" sz="2353" dirty="0" err="1" smtClean="0">
                <a:latin typeface="Courier"/>
                <a:cs typeface="Courier"/>
              </a:rPr>
              <a:t>noise.generateCorrelatedNoise</a:t>
            </a:r>
            <a:r>
              <a:rPr lang="it-IT" sz="2353" dirty="0">
                <a:latin typeface="Courier"/>
                <a:cs typeface="Courier"/>
              </a:rPr>
              <a:t>(</a:t>
            </a:r>
            <a:r>
              <a:rPr lang="it-IT" sz="2353" dirty="0" err="1">
                <a:latin typeface="Courier"/>
                <a:cs typeface="Courier"/>
              </a:rPr>
              <a:t>z</a:t>
            </a:r>
            <a:r>
              <a:rPr lang="it-IT" sz="2353" dirty="0">
                <a:latin typeface="Courier"/>
                <a:cs typeface="Courier"/>
              </a:rPr>
              <a:t>, </a:t>
            </a:r>
            <a:r>
              <a:rPr lang="it-IT" sz="2353" dirty="0" err="1">
                <a:latin typeface="Courier"/>
                <a:cs typeface="Courier"/>
              </a:rPr>
              <a:t>AdcNoise</a:t>
            </a:r>
            <a:r>
              <a:rPr lang="it-IT" sz="2353" dirty="0">
                <a:latin typeface="Courier"/>
                <a:cs typeface="Courier"/>
              </a:rPr>
              <a:t>);</a:t>
            </a:r>
            <a:r>
              <a:rPr lang="it-IT" dirty="0"/>
              <a:t>	</a:t>
            </a:r>
            <a:endParaRPr lang="it-IT" dirty="0" smtClean="0"/>
          </a:p>
          <a:p>
            <a:pPr lvl="1"/>
            <a:r>
              <a:rPr lang="it-IT" dirty="0" smtClean="0"/>
              <a:t> </a:t>
            </a:r>
            <a:r>
              <a:rPr lang="it-IT" dirty="0" err="1" smtClean="0"/>
              <a:t>z</a:t>
            </a:r>
            <a:r>
              <a:rPr lang="it-IT" dirty="0" smtClean="0"/>
              <a:t> sono </a:t>
            </a:r>
            <a:r>
              <a:rPr lang="it-IT" dirty="0" err="1" smtClean="0"/>
              <a:t>nch</a:t>
            </a:r>
            <a:r>
              <a:rPr lang="it-IT" dirty="0" smtClean="0"/>
              <a:t> numeri random gaussiani indipendenti</a:t>
            </a:r>
          </a:p>
          <a:p>
            <a:r>
              <a:rPr lang="it-IT" dirty="0" smtClean="0"/>
              <a:t>I conteggi</a:t>
            </a:r>
            <a:r>
              <a:rPr lang="it-IT" dirty="0" smtClean="0"/>
              <a:t> degli </a:t>
            </a:r>
            <a:r>
              <a:rPr lang="it-IT" dirty="0" err="1" smtClean="0"/>
              <a:t>adc</a:t>
            </a:r>
            <a:r>
              <a:rPr lang="it-IT" dirty="0" smtClean="0"/>
              <a:t> input del </a:t>
            </a:r>
            <a:r>
              <a:rPr lang="it-IT" dirty="0" err="1" smtClean="0"/>
              <a:t>fit</a:t>
            </a:r>
            <a:r>
              <a:rPr lang="it-IT" dirty="0" smtClean="0"/>
              <a:t> </a:t>
            </a:r>
            <a:r>
              <a:rPr lang="it-IT" sz="3027" dirty="0" err="1" smtClean="0">
                <a:latin typeface="Courier"/>
                <a:cs typeface="Courier"/>
              </a:rPr>
              <a:t>fitA</a:t>
            </a:r>
            <a:r>
              <a:rPr lang="it-IT" sz="3027" dirty="0" smtClean="0">
                <a:latin typeface="Courier"/>
                <a:cs typeface="Courier"/>
              </a:rPr>
              <a:t>[]</a:t>
            </a:r>
            <a:r>
              <a:rPr lang="it-IT" dirty="0" smtClean="0"/>
              <a:t> </a:t>
            </a:r>
            <a:r>
              <a:rPr lang="it-IT" dirty="0" smtClean="0"/>
              <a:t>sono </a:t>
            </a:r>
            <a:r>
              <a:rPr lang="it-IT" dirty="0" smtClean="0"/>
              <a:t>ottenuti cosi</a:t>
            </a:r>
          </a:p>
          <a:p>
            <a:pPr lvl="1">
              <a:buNone/>
            </a:pPr>
            <a:r>
              <a:rPr lang="it-IT" sz="2162" dirty="0" err="1" smtClean="0">
                <a:latin typeface="Courier"/>
                <a:cs typeface="Courier"/>
              </a:rPr>
              <a:t>fitA</a:t>
            </a:r>
            <a:r>
              <a:rPr lang="it-IT" sz="2162" dirty="0" smtClean="0">
                <a:latin typeface="Courier"/>
                <a:cs typeface="Courier"/>
              </a:rPr>
              <a:t>[i] = 3000 + 20 * ( 1000 * adc_da_fisica[i] + </a:t>
            </a:r>
            <a:r>
              <a:rPr lang="it-IT" sz="2162" dirty="0" err="1" smtClean="0">
                <a:latin typeface="Courier"/>
                <a:cs typeface="Courier"/>
              </a:rPr>
              <a:t>AdcNoise</a:t>
            </a:r>
            <a:r>
              <a:rPr lang="it-IT" sz="2162" dirty="0" smtClean="0">
                <a:latin typeface="Courier"/>
                <a:cs typeface="Courier"/>
              </a:rPr>
              <a:t>[i]</a:t>
            </a:r>
            <a:r>
              <a:rPr lang="it-IT" sz="2162" dirty="0" smtClean="0">
                <a:latin typeface="Courier"/>
                <a:cs typeface="Courier"/>
              </a:rPr>
              <a:t>);</a:t>
            </a:r>
          </a:p>
          <a:p>
            <a:pPr lvl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96084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Matrice del rumore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err="1" smtClean="0">
                <a:latin typeface="Courier"/>
                <a:cs typeface="Courier"/>
              </a:rPr>
              <a:t>ECLNoiseData</a:t>
            </a:r>
            <a:r>
              <a:rPr lang="it-IT" sz="2800" dirty="0" smtClean="0">
                <a:latin typeface="Courier"/>
                <a:cs typeface="Courier"/>
              </a:rPr>
              <a:t> </a:t>
            </a:r>
            <a:r>
              <a:rPr lang="it-IT" dirty="0" smtClean="0"/>
              <a:t>usa una matrice di correlazione letta </a:t>
            </a:r>
            <a:r>
              <a:rPr lang="it-IT" dirty="0" smtClean="0"/>
              <a:t>dal </a:t>
            </a:r>
            <a:r>
              <a:rPr lang="it-IT" dirty="0" smtClean="0"/>
              <a:t>un file di configurazione</a:t>
            </a:r>
          </a:p>
          <a:p>
            <a:r>
              <a:rPr lang="it-IT" dirty="0" smtClean="0"/>
              <a:t>Attualmente usiamo una singola matrice per tutti i cristalli </a:t>
            </a:r>
          </a:p>
          <a:p>
            <a:r>
              <a:rPr lang="it-IT" dirty="0" smtClean="0"/>
              <a:t>Il software</a:t>
            </a:r>
            <a:r>
              <a:rPr lang="it-IT" dirty="0" smtClean="0"/>
              <a:t> può utilizzare </a:t>
            </a:r>
            <a:r>
              <a:rPr lang="it-IT" dirty="0" smtClean="0"/>
              <a:t>un numero arbitrario associazioni cristallo </a:t>
            </a:r>
            <a:r>
              <a:rPr lang="it-IT" dirty="0" smtClean="0">
                <a:sym typeface="Wingdings"/>
              </a:rPr>
              <a:t> matrice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5886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1162</Words>
  <Application>Microsoft Macintosh PowerPoint</Application>
  <PresentationFormat>On-screen Show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Tema di Office</vt:lpstr>
      <vt:lpstr>Info sullo stato della digitalizzazione</vt:lpstr>
      <vt:lpstr>Simulazione</vt:lpstr>
      <vt:lpstr>Forma d’onda</vt:lpstr>
      <vt:lpstr>Forma d’onda</vt:lpstr>
      <vt:lpstr>Uso nel digitizer</vt:lpstr>
      <vt:lpstr>ADC counts</vt:lpstr>
      <vt:lpstr>Costanti magiche</vt:lpstr>
      <vt:lpstr>Rumore dell’elettronica</vt:lpstr>
      <vt:lpstr>Matrice del rumore</vt:lpstr>
      <vt:lpstr>Fit della Waveform</vt:lpstr>
      <vt:lpstr>Cosa fa il Fit?</vt:lpstr>
      <vt:lpstr>Configurazione</vt:lpstr>
      <vt:lpstr>Come si produce il file di configurazione?</vt:lpstr>
    </vt:vector>
  </TitlesOfParts>
  <Company>Università di Napoli Federico II e INFN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Guglielmo De Nardo</dc:creator>
  <cp:lastModifiedBy>Guglielmo De Nardo</cp:lastModifiedBy>
  <cp:revision>26</cp:revision>
  <dcterms:created xsi:type="dcterms:W3CDTF">2015-09-23T19:16:17Z</dcterms:created>
  <dcterms:modified xsi:type="dcterms:W3CDTF">2015-09-23T20:07:36Z</dcterms:modified>
</cp:coreProperties>
</file>