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2" r:id="rId2"/>
    <p:sldId id="263" r:id="rId3"/>
    <p:sldId id="264" r:id="rId4"/>
    <p:sldId id="260" r:id="rId5"/>
    <p:sldId id="258" r:id="rId6"/>
    <p:sldId id="266" r:id="rId7"/>
    <p:sldId id="268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29"/>
    <p:restoredTop sz="94674"/>
  </p:normalViewPr>
  <p:slideViewPr>
    <p:cSldViewPr snapToObjects="1">
      <p:cViewPr varScale="1">
        <p:scale>
          <a:sx n="124" d="100"/>
          <a:sy n="124" d="100"/>
        </p:scale>
        <p:origin x="512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020F1-186D-9447-9A44-0063AF91D947}" type="datetimeFigureOut">
              <a:rPr lang="en-US" smtClean="0"/>
              <a:t>9/4/16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B32B36-570A-FE47-BD6B-949AB5189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994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32B36-570A-FE47-BD6B-949AB5189C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555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9/4/16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9/4/16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9/4/16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9/4/16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Welcome to Pixel 2016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581081" y="5859729"/>
            <a:ext cx="2110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smtClean="0"/>
              <a:t>Photo credits: C. </a:t>
            </a:r>
            <a:r>
              <a:rPr lang="en-GB" sz="1600" dirty="0" err="1" smtClean="0"/>
              <a:t>Biggio</a:t>
            </a:r>
            <a:endParaRPr lang="en-GB" sz="1600" dirty="0"/>
          </a:p>
        </p:txBody>
      </p:sp>
      <p:sp>
        <p:nvSpPr>
          <p:cNvPr id="3" name="Rectangle 2"/>
          <p:cNvSpPr/>
          <p:nvPr/>
        </p:nvSpPr>
        <p:spPr>
          <a:xfrm>
            <a:off x="467544" y="616704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i="1" dirty="0"/>
              <a:t>Giovanni Darbo</a:t>
            </a:r>
          </a:p>
          <a:p>
            <a:r>
              <a:rPr lang="it-IT" i="1" dirty="0" err="1" smtClean="0"/>
              <a:t>Director</a:t>
            </a:r>
            <a:r>
              <a:rPr lang="it-IT" i="1" dirty="0" smtClean="0"/>
              <a:t> of Genova INFN </a:t>
            </a:r>
            <a:r>
              <a:rPr lang="it-IT" i="1" dirty="0" err="1" smtClean="0"/>
              <a:t>Section</a:t>
            </a:r>
            <a:endParaRPr lang="it-IT" i="1" dirty="0"/>
          </a:p>
        </p:txBody>
      </p:sp>
      <p:grpSp>
        <p:nvGrpSpPr>
          <p:cNvPr id="8" name="Group 7"/>
          <p:cNvGrpSpPr/>
          <p:nvPr/>
        </p:nvGrpSpPr>
        <p:grpSpPr>
          <a:xfrm>
            <a:off x="446856" y="1590284"/>
            <a:ext cx="8229600" cy="4525963"/>
            <a:chOff x="446856" y="1590284"/>
            <a:chExt cx="8229600" cy="4525963"/>
          </a:xfrm>
        </p:grpSpPr>
        <p:pic>
          <p:nvPicPr>
            <p:cNvPr id="7" name="Content Placeholder 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 radius="99"/>
                      </a14:imgEffect>
                      <a14:imgEffect>
                        <a14:brightnessContrast bright="-3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8758" b="8758"/>
            <a:stretch>
              <a:fillRect/>
            </a:stretch>
          </p:blipFill>
          <p:spPr>
            <a:xfrm>
              <a:off x="446856" y="1590284"/>
              <a:ext cx="8229600" cy="45259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539552" y="3039343"/>
              <a:ext cx="80825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smtClean="0"/>
                <a:t>On behalf of the INFN Section of Genova hosting the 8</a:t>
              </a:r>
              <a:r>
                <a:rPr lang="en-GB" sz="2400" baseline="30000" dirty="0" smtClean="0"/>
                <a:t>th</a:t>
              </a:r>
              <a:r>
                <a:rPr lang="en-GB" sz="2400" dirty="0" smtClean="0"/>
                <a:t> edition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115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Pixel 2000</a:t>
            </a:r>
            <a:endParaRPr lang="en-GB" dirty="0"/>
          </a:p>
        </p:txBody>
      </p:sp>
      <p:pic>
        <p:nvPicPr>
          <p:cNvPr id="4" name="Content Placeholder 3" descr="Group1_Pixel2000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2" b="15627"/>
          <a:stretch/>
        </p:blipFill>
        <p:spPr>
          <a:xfrm>
            <a:off x="457200" y="2472825"/>
            <a:ext cx="8229600" cy="36533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39552" y="1484784"/>
            <a:ext cx="5153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We had in Genova also the first edition!</a:t>
            </a:r>
          </a:p>
        </p:txBody>
      </p:sp>
    </p:spTree>
    <p:extLst>
      <p:ext uri="{BB962C8B-B14F-4D97-AF65-F5344CB8AC3E}">
        <p14:creationId xmlns:p14="http://schemas.microsoft.com/office/powerpoint/2010/main" val="271232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Genova – Since Long Time in Pixel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r>
              <a:rPr lang="en-GB" dirty="0" smtClean="0"/>
              <a:t>RD19-WA97 – from 1992 to 1998</a:t>
            </a:r>
          </a:p>
          <a:p>
            <a:endParaRPr lang="en-GB" dirty="0"/>
          </a:p>
          <a:p>
            <a:r>
              <a:rPr lang="en-GB" dirty="0" smtClean="0"/>
              <a:t>ATLAS-PIXEL – since 1995</a:t>
            </a:r>
          </a:p>
          <a:p>
            <a:endParaRPr lang="en-GB" dirty="0"/>
          </a:p>
          <a:p>
            <a:r>
              <a:rPr lang="en-GB" dirty="0" smtClean="0"/>
              <a:t>CMS-PIXEL – since 2013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304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A5A053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9773" y="2943281"/>
            <a:ext cx="6224626" cy="38683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438"/>
            <a:ext cx="8229600" cy="1143000"/>
          </a:xfrm>
        </p:spPr>
        <p:txBody>
          <a:bodyPr/>
          <a:lstStyle/>
          <a:p>
            <a:r>
              <a:rPr lang="it-IT" dirty="0" smtClean="0"/>
              <a:t>INFN Genova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68760"/>
            <a:ext cx="8341601" cy="1685794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75 staff: physicists, engineers, technicians and administrative </a:t>
            </a:r>
          </a:p>
          <a:p>
            <a:r>
              <a:rPr lang="en-GB" dirty="0" smtClean="0"/>
              <a:t>120 associates: professors, master and PhD students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094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NFN in numeri copy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489" t="8573" b="2334"/>
          <a:stretch/>
        </p:blipFill>
        <p:spPr>
          <a:xfrm>
            <a:off x="35496" y="-27384"/>
            <a:ext cx="4453766" cy="68580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5976" y="188640"/>
            <a:ext cx="4752528" cy="6552728"/>
          </a:xfrm>
        </p:spPr>
        <p:txBody>
          <a:bodyPr>
            <a:normAutofit/>
          </a:bodyPr>
          <a:lstStyle/>
          <a:p>
            <a:pPr marL="328612" indent="-457200"/>
            <a:r>
              <a:rPr lang="it-IT" sz="2400" dirty="0" err="1" smtClean="0"/>
              <a:t>Founded</a:t>
            </a:r>
            <a:r>
              <a:rPr lang="it-IT" sz="2400" dirty="0" smtClean="0"/>
              <a:t> 8 August 1951</a:t>
            </a:r>
          </a:p>
          <a:p>
            <a:pPr marL="457200" indent="-457200"/>
            <a:r>
              <a:rPr lang="it-IT" sz="2400" dirty="0" smtClean="0"/>
              <a:t>1800 staff &amp; 3600 </a:t>
            </a:r>
            <a:r>
              <a:rPr lang="it-IT" sz="2400" dirty="0" err="1" smtClean="0"/>
              <a:t>associates</a:t>
            </a:r>
            <a:r>
              <a:rPr lang="it-IT" sz="2400" dirty="0" smtClean="0"/>
              <a:t> </a:t>
            </a:r>
            <a:endParaRPr lang="it-IT" sz="2400" dirty="0"/>
          </a:p>
          <a:p>
            <a:pPr marL="457200" indent="-457200"/>
            <a:r>
              <a:rPr lang="it-IT" sz="2400" dirty="0" smtClean="0"/>
              <a:t>20 </a:t>
            </a:r>
            <a:r>
              <a:rPr lang="it-IT" sz="2400" dirty="0" err="1" smtClean="0"/>
              <a:t>Sections</a:t>
            </a:r>
            <a:r>
              <a:rPr lang="it-IT" sz="2400" dirty="0" smtClean="0"/>
              <a:t> &amp; 4 National </a:t>
            </a:r>
            <a:r>
              <a:rPr lang="it-IT" sz="2400" dirty="0" err="1" smtClean="0"/>
              <a:t>Labs</a:t>
            </a:r>
            <a:r>
              <a:rPr lang="it-IT" sz="2400" dirty="0" smtClean="0"/>
              <a:t/>
            </a:r>
            <a:br>
              <a:rPr lang="it-IT" sz="2400" dirty="0" smtClean="0"/>
            </a:br>
            <a:r>
              <a:rPr lang="it-IT" sz="2400" dirty="0" smtClean="0"/>
              <a:t>Catania</a:t>
            </a:r>
            <a:r>
              <a:rPr lang="it-IT" sz="2400" dirty="0"/>
              <a:t>, Frascati, </a:t>
            </a:r>
            <a:r>
              <a:rPr lang="it-IT" sz="2400" dirty="0" smtClean="0"/>
              <a:t>Gran Sasso and Legnaro</a:t>
            </a:r>
          </a:p>
          <a:p>
            <a:pPr marL="457200" indent="-457200"/>
            <a:endParaRPr lang="it-IT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457200" indent="-457200"/>
            <a:endParaRPr lang="it-IT" i="1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indent="-457200"/>
            <a:endParaRPr lang="it-IT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457200" indent="-457200"/>
            <a:endParaRPr lang="it-IT" i="1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indent="-457200"/>
            <a:endParaRPr lang="it-IT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/>
            <a:endParaRPr lang="it-IT" dirty="0"/>
          </a:p>
        </p:txBody>
      </p:sp>
      <p:pic>
        <p:nvPicPr>
          <p:cNvPr id="6" name="Picture 5" descr="csm_Mappa_struttureINFN_sito_gennaio2015_f01f4fde6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7719" y="2458331"/>
            <a:ext cx="3610745" cy="4188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07504" y="6207695"/>
            <a:ext cx="1674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i="1" dirty="0" err="1" smtClean="0">
                <a:solidFill>
                  <a:schemeClr val="accent6">
                    <a:lumMod val="75000"/>
                  </a:schemeClr>
                </a:solidFill>
              </a:rPr>
              <a:t>www.infn.it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11289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GB" dirty="0" smtClean="0"/>
              <a:t>INFN Genova Section - Numbers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16" y="946473"/>
            <a:ext cx="8964488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dirty="0" smtClean="0">
                <a:latin typeface="Calibri Light"/>
                <a:cs typeface="Calibri Light"/>
              </a:rPr>
              <a:t>INFN Research groups in Genova (</a:t>
            </a:r>
            <a:r>
              <a:rPr lang="en-GB" sz="2400" b="1" dirty="0" smtClean="0">
                <a:latin typeface="Calibri"/>
                <a:cs typeface="Calibri"/>
              </a:rPr>
              <a:t>106 FTE </a:t>
            </a:r>
            <a:r>
              <a:rPr lang="en-GB" sz="2400" dirty="0" smtClean="0">
                <a:latin typeface="Calibri Light"/>
                <a:cs typeface="Calibri Light"/>
              </a:rPr>
              <a:t>in 2016)</a:t>
            </a:r>
          </a:p>
          <a:p>
            <a:r>
              <a:rPr lang="en-GB" sz="2400" dirty="0" smtClean="0">
                <a:solidFill>
                  <a:srgbClr val="FF6600"/>
                </a:solidFill>
                <a:latin typeface="Calibri Light"/>
                <a:cs typeface="Calibri Light"/>
              </a:rPr>
              <a:t>Group 1: </a:t>
            </a:r>
            <a:r>
              <a:rPr lang="en-GB" sz="2400" dirty="0" smtClean="0">
                <a:latin typeface="Calibri Light"/>
                <a:cs typeface="Calibri Light"/>
              </a:rPr>
              <a:t>Particle physics – at CERN, PSI (previously also FNAL, SLAC)</a:t>
            </a:r>
          </a:p>
          <a:p>
            <a:r>
              <a:rPr lang="en-GB" sz="2400" dirty="0" smtClean="0">
                <a:solidFill>
                  <a:srgbClr val="FF6600"/>
                </a:solidFill>
                <a:latin typeface="Calibri Light"/>
                <a:cs typeface="Calibri Light"/>
              </a:rPr>
              <a:t>Group 2: </a:t>
            </a:r>
            <a:r>
              <a:rPr lang="en-GB" sz="2400" dirty="0" err="1" smtClean="0">
                <a:latin typeface="Calibri Light"/>
                <a:cs typeface="Calibri Light"/>
              </a:rPr>
              <a:t>Astro</a:t>
            </a:r>
            <a:r>
              <a:rPr lang="en-GB" sz="2400" dirty="0" smtClean="0">
                <a:latin typeface="Calibri Light"/>
                <a:cs typeface="Calibri Light"/>
              </a:rPr>
              <a:t>-particle physics – at Gran </a:t>
            </a:r>
            <a:r>
              <a:rPr lang="en-GB" sz="2400" dirty="0" err="1" smtClean="0">
                <a:latin typeface="Calibri Light"/>
                <a:cs typeface="Calibri Light"/>
              </a:rPr>
              <a:t>Sasso</a:t>
            </a:r>
            <a:r>
              <a:rPr lang="en-GB" sz="2400" dirty="0" smtClean="0">
                <a:latin typeface="Calibri Light"/>
                <a:cs typeface="Calibri Light"/>
              </a:rPr>
              <a:t> Lab, Underwater, Balloons</a:t>
            </a:r>
          </a:p>
          <a:p>
            <a:r>
              <a:rPr lang="en-GB" sz="2400" dirty="0" smtClean="0">
                <a:solidFill>
                  <a:srgbClr val="FF6600"/>
                </a:solidFill>
                <a:latin typeface="Calibri Light"/>
                <a:cs typeface="Calibri Light"/>
              </a:rPr>
              <a:t>Group 3: </a:t>
            </a:r>
            <a:r>
              <a:rPr lang="en-GB" sz="2400" dirty="0" smtClean="0">
                <a:latin typeface="Calibri Light"/>
                <a:cs typeface="Calibri Light"/>
              </a:rPr>
              <a:t>Nuclear physics – at Jefferson Lab, CERN, Gran </a:t>
            </a:r>
            <a:r>
              <a:rPr lang="en-GB" sz="2400" dirty="0" err="1" smtClean="0">
                <a:latin typeface="Calibri Light"/>
                <a:cs typeface="Calibri Light"/>
              </a:rPr>
              <a:t>Sasso</a:t>
            </a:r>
            <a:endParaRPr lang="en-GB" sz="2400" dirty="0" smtClean="0">
              <a:latin typeface="Calibri Light"/>
              <a:cs typeface="Calibri Light"/>
            </a:endParaRPr>
          </a:p>
          <a:p>
            <a:r>
              <a:rPr lang="en-GB" sz="2400" dirty="0" smtClean="0">
                <a:solidFill>
                  <a:srgbClr val="FF6600"/>
                </a:solidFill>
                <a:latin typeface="Calibri Light"/>
                <a:cs typeface="Calibri Light"/>
              </a:rPr>
              <a:t>Group 4: </a:t>
            </a:r>
            <a:r>
              <a:rPr lang="en-GB" sz="2400" dirty="0" smtClean="0">
                <a:latin typeface="Calibri Light"/>
                <a:cs typeface="Calibri Light"/>
              </a:rPr>
              <a:t>Theoretical physics</a:t>
            </a:r>
          </a:p>
          <a:p>
            <a:r>
              <a:rPr lang="en-GB" sz="2400" dirty="0" smtClean="0">
                <a:solidFill>
                  <a:srgbClr val="FF6600"/>
                </a:solidFill>
                <a:latin typeface="Calibri Light"/>
                <a:cs typeface="Calibri Light"/>
              </a:rPr>
              <a:t>Group 5: </a:t>
            </a:r>
            <a:r>
              <a:rPr lang="en-GB" sz="2400" dirty="0" smtClean="0">
                <a:latin typeface="Calibri Light"/>
                <a:cs typeface="Calibri Light"/>
              </a:rPr>
              <a:t>Applied superconductivity (magnets), detector development, environmental and medical physics</a:t>
            </a:r>
          </a:p>
          <a:p>
            <a:pPr lvl="1"/>
            <a:endParaRPr lang="en-GB" sz="2400" dirty="0">
              <a:latin typeface="Calibri Light"/>
              <a:cs typeface="Calibri Light"/>
            </a:endParaRPr>
          </a:p>
          <a:p>
            <a:pPr lvl="1"/>
            <a:endParaRPr lang="en-GB" sz="2400" dirty="0" smtClean="0">
              <a:latin typeface="Calibri Light"/>
              <a:cs typeface="Calibri Light"/>
            </a:endParaRPr>
          </a:p>
          <a:p>
            <a:pPr lvl="1"/>
            <a:endParaRPr lang="en-GB" sz="2400" dirty="0">
              <a:latin typeface="Calibri Light"/>
              <a:cs typeface="Calibri Light"/>
            </a:endParaRPr>
          </a:p>
          <a:p>
            <a:pPr lvl="1"/>
            <a:endParaRPr lang="en-GB" sz="2400" dirty="0" smtClean="0">
              <a:latin typeface="Calibri Light"/>
              <a:cs typeface="Calibri Light"/>
            </a:endParaRPr>
          </a:p>
          <a:p>
            <a:pPr lvl="1"/>
            <a:endParaRPr lang="en-GB" sz="2400" dirty="0">
              <a:latin typeface="Calibri Light"/>
              <a:cs typeface="Calibri Light"/>
            </a:endParaRPr>
          </a:p>
          <a:p>
            <a:pPr lvl="1"/>
            <a:endParaRPr lang="en-GB" sz="2400" dirty="0" smtClean="0">
              <a:latin typeface="Calibri Light"/>
              <a:cs typeface="Calibri Light"/>
            </a:endParaRPr>
          </a:p>
          <a:p>
            <a:pPr marL="0" indent="0">
              <a:buNone/>
            </a:pPr>
            <a:r>
              <a:rPr lang="en-GB" sz="2400" dirty="0" smtClean="0">
                <a:latin typeface="Calibri Light"/>
                <a:cs typeface="Calibri Light"/>
              </a:rPr>
              <a:t> </a:t>
            </a:r>
          </a:p>
          <a:p>
            <a:pPr lvl="1"/>
            <a:endParaRPr lang="en-GB" sz="2400" dirty="0">
              <a:latin typeface="Calibri Light"/>
              <a:cs typeface="Calibri Light"/>
            </a:endParaRPr>
          </a:p>
          <a:p>
            <a:pPr lvl="1"/>
            <a:endParaRPr lang="en-GB" sz="2400" dirty="0" smtClean="0">
              <a:latin typeface="Calibri Light"/>
              <a:cs typeface="Calibri Light"/>
            </a:endParaRPr>
          </a:p>
          <a:p>
            <a:pPr lvl="1"/>
            <a:endParaRPr lang="en-GB" sz="2400" dirty="0">
              <a:latin typeface="Calibri Light"/>
              <a:cs typeface="Calibri Light"/>
            </a:endParaRPr>
          </a:p>
          <a:p>
            <a:pPr lvl="1"/>
            <a:endParaRPr lang="en-GB" sz="2400" dirty="0" smtClean="0">
              <a:latin typeface="Calibri Light"/>
              <a:cs typeface="Calibri Light"/>
            </a:endParaRPr>
          </a:p>
          <a:p>
            <a:pPr lvl="1"/>
            <a:endParaRPr lang="en-GB" sz="2400" dirty="0">
              <a:latin typeface="Calibri Light"/>
              <a:cs typeface="Calibri Light"/>
            </a:endParaRPr>
          </a:p>
          <a:p>
            <a:pPr lvl="1"/>
            <a:endParaRPr lang="en-GB" sz="2400" dirty="0" smtClean="0">
              <a:latin typeface="Calibri Light"/>
              <a:cs typeface="Calibri Light"/>
            </a:endParaRPr>
          </a:p>
          <a:p>
            <a:pPr lvl="1"/>
            <a:endParaRPr lang="en-GB" sz="2400" dirty="0">
              <a:latin typeface="Calibri Light"/>
              <a:cs typeface="Calibri Light"/>
            </a:endParaRPr>
          </a:p>
          <a:p>
            <a:pPr lvl="1"/>
            <a:endParaRPr lang="en-GB" sz="2400" dirty="0" smtClean="0">
              <a:latin typeface="Calibri Light"/>
              <a:cs typeface="Calibri Light"/>
            </a:endParaRPr>
          </a:p>
          <a:p>
            <a:pPr lvl="1"/>
            <a:endParaRPr lang="en-GB" sz="2400" dirty="0">
              <a:latin typeface="Calibri Light"/>
              <a:cs typeface="Calibri Light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877707"/>
              </p:ext>
            </p:extLst>
          </p:nvPr>
        </p:nvGraphicFramePr>
        <p:xfrm>
          <a:off x="1500336" y="4467592"/>
          <a:ext cx="6096000" cy="2194560"/>
        </p:xfrm>
        <a:graphic>
          <a:graphicData uri="http://schemas.openxmlformats.org/drawingml/2006/table">
            <a:tbl>
              <a:tblPr firstRow="1" bandRow="1"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</a:effectLst>
                <a:tableStyleId>{2A488322-F2BA-4B5B-9748-0D474271808F}</a:tableStyleId>
              </a:tblPr>
              <a:tblGrid>
                <a:gridCol w="2032000"/>
                <a:gridCol w="2032000"/>
                <a:gridCol w="2032000"/>
              </a:tblGrid>
              <a:tr h="322835">
                <a:tc>
                  <a:txBody>
                    <a:bodyPr/>
                    <a:lstStyle/>
                    <a:p>
                      <a:r>
                        <a:rPr lang="en-GB" dirty="0" smtClean="0"/>
                        <a:t>Researchers</a:t>
                      </a:r>
                      <a:endParaRPr lang="en-GB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FTE INFN</a:t>
                      </a:r>
                      <a:endParaRPr lang="en-GB" dirty="0"/>
                    </a:p>
                  </a:txBody>
                  <a:tcPr>
                    <a:solidFill>
                      <a:srgbClr val="FF66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FTE Genova</a:t>
                      </a:r>
                    </a:p>
                  </a:txBody>
                  <a:tcPr>
                    <a:solidFill>
                      <a:srgbClr val="FF6600"/>
                    </a:solidFill>
                  </a:tcPr>
                </a:tc>
              </a:tr>
              <a:tr h="322835">
                <a:tc>
                  <a:txBody>
                    <a:bodyPr/>
                    <a:lstStyle/>
                    <a:p>
                      <a:r>
                        <a:rPr lang="en-GB" dirty="0" smtClean="0"/>
                        <a:t>Group</a:t>
                      </a:r>
                      <a:r>
                        <a:rPr lang="en-GB" baseline="0" dirty="0" smtClean="0"/>
                        <a:t> 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733.6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29.3</a:t>
                      </a:r>
                      <a:endParaRPr lang="en-GB" dirty="0"/>
                    </a:p>
                  </a:txBody>
                  <a:tcPr/>
                </a:tc>
              </a:tr>
              <a:tr h="322835">
                <a:tc>
                  <a:txBody>
                    <a:bodyPr/>
                    <a:lstStyle/>
                    <a:p>
                      <a:r>
                        <a:rPr lang="en-GB" dirty="0" smtClean="0"/>
                        <a:t>Group</a:t>
                      </a:r>
                      <a:r>
                        <a:rPr lang="en-GB" baseline="0" dirty="0" smtClean="0"/>
                        <a:t> 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624.5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22.7</a:t>
                      </a:r>
                      <a:endParaRPr lang="en-GB" dirty="0"/>
                    </a:p>
                  </a:txBody>
                  <a:tcPr/>
                </a:tc>
              </a:tr>
              <a:tr h="322835">
                <a:tc>
                  <a:txBody>
                    <a:bodyPr/>
                    <a:lstStyle/>
                    <a:p>
                      <a:r>
                        <a:rPr lang="en-GB" dirty="0" smtClean="0"/>
                        <a:t>Group</a:t>
                      </a:r>
                      <a:r>
                        <a:rPr lang="en-GB" baseline="0" dirty="0" smtClean="0"/>
                        <a:t> 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428.2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16.6</a:t>
                      </a:r>
                      <a:endParaRPr lang="en-GB" dirty="0"/>
                    </a:p>
                  </a:txBody>
                  <a:tcPr/>
                </a:tc>
              </a:tr>
              <a:tr h="322835">
                <a:tc>
                  <a:txBody>
                    <a:bodyPr/>
                    <a:lstStyle/>
                    <a:p>
                      <a:r>
                        <a:rPr lang="en-GB" dirty="0" smtClean="0"/>
                        <a:t>Group 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979.5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26.7</a:t>
                      </a:r>
                      <a:endParaRPr lang="en-GB" dirty="0"/>
                    </a:p>
                  </a:txBody>
                  <a:tcPr/>
                </a:tc>
              </a:tr>
              <a:tr h="322835">
                <a:tc>
                  <a:txBody>
                    <a:bodyPr/>
                    <a:lstStyle/>
                    <a:p>
                      <a:r>
                        <a:rPr lang="en-GB" dirty="0" smtClean="0"/>
                        <a:t>Group 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538.7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10.8</a:t>
                      </a:r>
                      <a:endParaRPr lang="en-GB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833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561" y="1700808"/>
            <a:ext cx="756083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Enjoy the Conference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and the stay in</a:t>
            </a:r>
            <a:br>
              <a:rPr lang="en-U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en-US" sz="54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Sestri</a:t>
            </a:r>
            <a:r>
              <a:rPr lang="en-U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Levante</a:t>
            </a:r>
            <a:r>
              <a:rPr lang="en-U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and Liguria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7041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 Black 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1457</TotalTime>
  <Words>213</Words>
  <Application>Microsoft Macintosh PowerPoint</Application>
  <PresentationFormat>On-screen Show (4:3)</PresentationFormat>
  <Paragraphs>66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 Black </vt:lpstr>
      <vt:lpstr>Welcome to Pixel 2016</vt:lpstr>
      <vt:lpstr>Pixel 2000</vt:lpstr>
      <vt:lpstr>Genova – Since Long Time in Pixel</vt:lpstr>
      <vt:lpstr>INFN Genova</vt:lpstr>
      <vt:lpstr>PowerPoint Presentation</vt:lpstr>
      <vt:lpstr>INFN Genova Section - Numbers</vt:lpstr>
      <vt:lpstr>PowerPoint Presentation</vt:lpstr>
    </vt:vector>
  </TitlesOfParts>
  <Company>INFN</Company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INFN</dc:title>
  <dc:creator>Giovanni Darbo</dc:creator>
  <cp:lastModifiedBy>Giovanni Darbo</cp:lastModifiedBy>
  <cp:revision>44</cp:revision>
  <dcterms:created xsi:type="dcterms:W3CDTF">2016-05-22T20:02:11Z</dcterms:created>
  <dcterms:modified xsi:type="dcterms:W3CDTF">2016-09-04T20:18:50Z</dcterms:modified>
</cp:coreProperties>
</file>