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</p:sldMasterIdLst>
  <p:notesMasterIdLst>
    <p:notesMasterId r:id="rId35"/>
  </p:notesMasterIdLst>
  <p:sldIdLst>
    <p:sldId id="272" r:id="rId3"/>
    <p:sldId id="377" r:id="rId4"/>
    <p:sldId id="437" r:id="rId5"/>
    <p:sldId id="498" r:id="rId6"/>
    <p:sldId id="426" r:id="rId7"/>
    <p:sldId id="470" r:id="rId8"/>
    <p:sldId id="469" r:id="rId9"/>
    <p:sldId id="471" r:id="rId10"/>
    <p:sldId id="472" r:id="rId11"/>
    <p:sldId id="490" r:id="rId12"/>
    <p:sldId id="489" r:id="rId13"/>
    <p:sldId id="473" r:id="rId14"/>
    <p:sldId id="491" r:id="rId15"/>
    <p:sldId id="475" r:id="rId16"/>
    <p:sldId id="495" r:id="rId17"/>
    <p:sldId id="484" r:id="rId18"/>
    <p:sldId id="485" r:id="rId19"/>
    <p:sldId id="492" r:id="rId20"/>
    <p:sldId id="476" r:id="rId21"/>
    <p:sldId id="477" r:id="rId22"/>
    <p:sldId id="478" r:id="rId23"/>
    <p:sldId id="496" r:id="rId24"/>
    <p:sldId id="479" r:id="rId25"/>
    <p:sldId id="497" r:id="rId26"/>
    <p:sldId id="493" r:id="rId27"/>
    <p:sldId id="486" r:id="rId28"/>
    <p:sldId id="480" r:id="rId29"/>
    <p:sldId id="481" r:id="rId30"/>
    <p:sldId id="494" r:id="rId31"/>
    <p:sldId id="483" r:id="rId32"/>
    <p:sldId id="487" r:id="rId33"/>
    <p:sldId id="4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5" autoAdjust="0"/>
  </p:normalViewPr>
  <p:slideViewPr>
    <p:cSldViewPr snapToGrid="0">
      <p:cViewPr varScale="1">
        <p:scale>
          <a:sx n="79" d="100"/>
          <a:sy n="79" d="100"/>
        </p:scale>
        <p:origin x="1498" y="82"/>
      </p:cViewPr>
      <p:guideLst/>
    </p:cSldViewPr>
  </p:slideViewPr>
  <p:outlineViewPr>
    <p:cViewPr>
      <p:scale>
        <a:sx n="33" d="100"/>
        <a:sy n="33" d="100"/>
      </p:scale>
      <p:origin x="0" y="-250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2BDE-07C2-4E89-AEF1-5D66167DE019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9FD9-FE4F-4482-9C7A-978C9E3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59FD9-FE4F-4482-9C7A-978C9E3C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472" y="4343400"/>
            <a:ext cx="8115328" cy="1975104"/>
          </a:xfrm>
        </p:spPr>
        <p:txBody>
          <a:bodyPr/>
          <a:lstStyle>
            <a:lvl1pPr marR="9144" algn="l">
              <a:lnSpc>
                <a:spcPts val="6000"/>
              </a:lnSpc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12959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7025" y="6416675"/>
            <a:ext cx="5905500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1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6/9/2016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6/9/2016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5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6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3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7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0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84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6/9/2016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6/9/2016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7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67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2938" y="512763"/>
            <a:ext cx="8043862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42938" y="1784350"/>
            <a:ext cx="804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865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r>
              <a:rPr lang="en-US"/>
              <a:t>6/9/2016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5750" y="6421438"/>
            <a:ext cx="59055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r>
              <a:rPr lang="nb-NO"/>
              <a:t>Pixel 2016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01063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fld id="{02FB1924-7088-494D-B9B9-B46EC856F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04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FEB80A"/>
          </a:solidFill>
          <a:latin typeface="Arial Rounded MT 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EB80A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6/9/2016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b-NO">
                <a:solidFill>
                  <a:prstClr val="black">
                    <a:tint val="75000"/>
                  </a:prstClr>
                </a:solidFill>
                <a:latin typeface="Calibri"/>
              </a:rPr>
              <a:t>Pixel 2016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18A030-8AAD-48AD-A3B5-04A2DE40060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7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Pixel DAQ and Trigger for HL-LHC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Morettini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6"/>
            <a:ext cx="8043862" cy="914400"/>
          </a:xfrm>
        </p:spPr>
        <p:txBody>
          <a:bodyPr/>
          <a:lstStyle/>
          <a:p>
            <a:r>
              <a:rPr lang="en-US" dirty="0" smtClean="0"/>
              <a:t>Sensor inclination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07302"/>
            <a:ext cx="8229599" cy="5219528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Two different philosophies:</a:t>
            </a:r>
          </a:p>
          <a:p>
            <a:r>
              <a:rPr lang="en-US" dirty="0" smtClean="0"/>
              <a:t>Minimize the cluster size by selecting normal incidence and rely on the intrinsic hit resolution.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Make big clusters and try to extract as much as possible from the cluster shape.</a:t>
            </a:r>
          </a:p>
          <a:p>
            <a:pPr lvl="1"/>
            <a:r>
              <a:rPr lang="en-US" sz="2000" dirty="0" smtClean="0">
                <a:solidFill>
                  <a:schemeClr val="accent3"/>
                </a:solidFill>
              </a:rPr>
              <a:t>Simpler</a:t>
            </a:r>
            <a:r>
              <a:rPr lang="en-US" sz="2000" dirty="0" smtClean="0"/>
              <a:t> from the local support point of view.</a:t>
            </a:r>
          </a:p>
          <a:p>
            <a:pPr lvl="1"/>
            <a:r>
              <a:rPr lang="en-US" sz="2000" dirty="0" smtClean="0">
                <a:solidFill>
                  <a:schemeClr val="accent3"/>
                </a:solidFill>
              </a:rPr>
              <a:t>There could be no alternative </a:t>
            </a:r>
            <a:r>
              <a:rPr lang="en-US" sz="2000" dirty="0" smtClean="0"/>
              <a:t>if the pixel size is not small enough or at large </a:t>
            </a:r>
            <a:r>
              <a:rPr lang="en-US" sz="2000" dirty="0">
                <a:latin typeface="Symbol" panose="05050102010706020507" pitchFamily="18" charset="2"/>
              </a:rPr>
              <a:t>h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At large </a:t>
            </a:r>
            <a:r>
              <a:rPr lang="en-US" sz="2000" dirty="0" smtClean="0">
                <a:latin typeface="Symbol" panose="05050102010706020507" pitchFamily="18" charset="2"/>
              </a:rPr>
              <a:t>h</a:t>
            </a:r>
            <a:r>
              <a:rPr lang="en-US" sz="2000" dirty="0" smtClean="0"/>
              <a:t>, a single long cluster can provide a </a:t>
            </a:r>
            <a:r>
              <a:rPr lang="en-US" sz="2000" dirty="0" smtClean="0">
                <a:solidFill>
                  <a:schemeClr val="accent3"/>
                </a:solidFill>
              </a:rPr>
              <a:t>measurement of track direction</a:t>
            </a:r>
            <a:r>
              <a:rPr lang="en-US" sz="2000" dirty="0" smtClean="0"/>
              <a:t>.</a:t>
            </a:r>
          </a:p>
          <a:p>
            <a:pPr lvl="1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37" y="5013156"/>
            <a:ext cx="5280380" cy="13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222422"/>
            <a:ext cx="8043862" cy="914400"/>
          </a:xfrm>
        </p:spPr>
        <p:txBody>
          <a:bodyPr/>
          <a:lstStyle/>
          <a:p>
            <a:r>
              <a:rPr lang="en-US" dirty="0" smtClean="0"/>
              <a:t>On-chip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9" y="924128"/>
            <a:ext cx="8310562" cy="5432222"/>
          </a:xfrm>
        </p:spPr>
        <p:txBody>
          <a:bodyPr/>
          <a:lstStyle/>
          <a:p>
            <a:r>
              <a:rPr lang="en-US" sz="2800" dirty="0" smtClean="0"/>
              <a:t>Instead of transmitting </a:t>
            </a:r>
            <a:r>
              <a:rPr lang="en-US" sz="2800" dirty="0" smtClean="0">
                <a:solidFill>
                  <a:schemeClr val="accent3"/>
                </a:solidFill>
              </a:rPr>
              <a:t>individual hits </a:t>
            </a:r>
            <a:r>
              <a:rPr lang="en-US" sz="2800" dirty="0" smtClean="0"/>
              <a:t>to the read-out system (~25 bits per hit), we could </a:t>
            </a:r>
            <a:r>
              <a:rPr lang="en-US" sz="2800" dirty="0" smtClean="0">
                <a:solidFill>
                  <a:schemeClr val="accent3"/>
                </a:solidFill>
              </a:rPr>
              <a:t>transmit clusters information</a:t>
            </a:r>
            <a:r>
              <a:rPr lang="en-US" sz="2800" dirty="0" smtClean="0"/>
              <a:t>, saving bandwidth.</a:t>
            </a:r>
          </a:p>
          <a:p>
            <a:r>
              <a:rPr lang="en-US" sz="2800" dirty="0" smtClean="0"/>
              <a:t>This is already done in the ATLAS IBL (</a:t>
            </a:r>
            <a:r>
              <a:rPr lang="en-US" sz="2800" dirty="0" smtClean="0">
                <a:solidFill>
                  <a:schemeClr val="accent3"/>
                </a:solidFill>
              </a:rPr>
              <a:t>FE-I4 chip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The plan is to be </a:t>
            </a:r>
            <a:r>
              <a:rPr lang="en-US" sz="2800" dirty="0" smtClean="0">
                <a:solidFill>
                  <a:schemeClr val="accent3"/>
                </a:solidFill>
              </a:rPr>
              <a:t>more aggressive </a:t>
            </a:r>
            <a:r>
              <a:rPr lang="en-US" sz="2800" dirty="0" smtClean="0"/>
              <a:t>for the next generation of FE chips, to </a:t>
            </a:r>
            <a:r>
              <a:rPr lang="en-US" sz="2800" dirty="0" smtClean="0">
                <a:solidFill>
                  <a:schemeClr val="accent3"/>
                </a:solidFill>
              </a:rPr>
              <a:t>achieve a factor of 2 in compression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In theory, even stronger compression algorithms are possible,  but the </a:t>
            </a:r>
            <a:r>
              <a:rPr lang="en-US" sz="2400" dirty="0" smtClean="0">
                <a:solidFill>
                  <a:schemeClr val="accent3"/>
                </a:solidFill>
              </a:rPr>
              <a:t>optimization may depend on the detector region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general, the idea is to </a:t>
            </a:r>
            <a:r>
              <a:rPr lang="en-US" sz="2400" dirty="0" smtClean="0">
                <a:solidFill>
                  <a:schemeClr val="accent3"/>
                </a:solidFill>
              </a:rPr>
              <a:t>divide the FE chip in regions </a:t>
            </a:r>
            <a:r>
              <a:rPr lang="en-US" sz="2400" dirty="0" smtClean="0"/>
              <a:t>with private buffers and </a:t>
            </a:r>
            <a:r>
              <a:rPr lang="en-US" sz="2400" dirty="0" smtClean="0">
                <a:solidFill>
                  <a:schemeClr val="accent3"/>
                </a:solidFill>
              </a:rPr>
              <a:t>hit clustering capability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9027"/>
            <a:ext cx="8501062" cy="914400"/>
          </a:xfrm>
        </p:spPr>
        <p:txBody>
          <a:bodyPr/>
          <a:lstStyle/>
          <a:p>
            <a:r>
              <a:rPr lang="en-US" dirty="0" smtClean="0"/>
              <a:t>So, how much bandwidth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766"/>
            <a:ext cx="8501063" cy="5286307"/>
          </a:xfrm>
        </p:spPr>
        <p:txBody>
          <a:bodyPr/>
          <a:lstStyle/>
          <a:p>
            <a:r>
              <a:rPr lang="en-US" sz="2800" dirty="0" smtClean="0"/>
              <a:t>With all the assumptions made so far, this is the </a:t>
            </a:r>
            <a:r>
              <a:rPr lang="en-US" sz="2800" dirty="0" smtClean="0">
                <a:solidFill>
                  <a:schemeClr val="accent3"/>
                </a:solidFill>
              </a:rPr>
              <a:t>bandwidth needed per cm</a:t>
            </a:r>
            <a:r>
              <a:rPr lang="en-US" sz="2800" baseline="30000" dirty="0" smtClean="0">
                <a:solidFill>
                  <a:schemeClr val="accent3"/>
                </a:solidFill>
              </a:rPr>
              <a:t>2</a:t>
            </a:r>
            <a:r>
              <a:rPr lang="en-US" sz="2800" dirty="0" smtClean="0">
                <a:solidFill>
                  <a:schemeClr val="accent3"/>
                </a:solidFill>
              </a:rPr>
              <a:t> and per MHz of trigger </a:t>
            </a:r>
            <a:r>
              <a:rPr lang="en-US" sz="2800" dirty="0" smtClean="0"/>
              <a:t>for a possible ATLAS layout: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263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We see there is a </a:t>
            </a:r>
            <a:r>
              <a:rPr lang="en-US" sz="2800" dirty="0" smtClean="0">
                <a:solidFill>
                  <a:schemeClr val="accent3"/>
                </a:solidFill>
              </a:rPr>
              <a:t>factor of 4-5 reduction moving from inner to outer layers</a:t>
            </a:r>
            <a:r>
              <a:rPr lang="en-US" sz="2800" dirty="0" smtClean="0"/>
              <a:t>. This identify two regions with different needs.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01599"/>
              </p:ext>
            </p:extLst>
          </p:nvPr>
        </p:nvGraphicFramePr>
        <p:xfrm>
          <a:off x="1669460" y="2422178"/>
          <a:ext cx="609600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6268">
                  <a:extLst>
                    <a:ext uri="{9D8B030D-6E8A-4147-A177-3AD203B41FA5}">
                      <a16:colId xmlns:a16="http://schemas.microsoft.com/office/drawing/2014/main" val="1176471349"/>
                    </a:ext>
                  </a:extLst>
                </a:gridCol>
                <a:gridCol w="1138136">
                  <a:extLst>
                    <a:ext uri="{9D8B030D-6E8A-4147-A177-3AD203B41FA5}">
                      <a16:colId xmlns:a16="http://schemas.microsoft.com/office/drawing/2014/main" val="3168142415"/>
                    </a:ext>
                  </a:extLst>
                </a:gridCol>
                <a:gridCol w="1283596">
                  <a:extLst>
                    <a:ext uri="{9D8B030D-6E8A-4147-A177-3AD203B41FA5}">
                      <a16:colId xmlns:a16="http://schemas.microsoft.com/office/drawing/2014/main" val="1586173350"/>
                    </a:ext>
                  </a:extLst>
                </a:gridCol>
                <a:gridCol w="613298">
                  <a:extLst>
                    <a:ext uri="{9D8B030D-6E8A-4147-A177-3AD203B41FA5}">
                      <a16:colId xmlns:a16="http://schemas.microsoft.com/office/drawing/2014/main" val="1326663624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1413789145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245966216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Barrel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End-caps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4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Radius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BW/cm</a:t>
                      </a:r>
                      <a:r>
                        <a:rPr lang="en-US" baseline="30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baseline="30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Inner R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BW/cm</a:t>
                      </a:r>
                      <a:r>
                        <a:rPr lang="en-US" baseline="300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en-US" baseline="30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24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B0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39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1.25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R1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80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0,84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082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B1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75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0,65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R2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150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0,64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8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B2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155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0,36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R3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212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0,37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30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B3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213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0,22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R4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275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0,23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41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B4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271 mm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0,14 Gb/s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13880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56426" y="3142031"/>
            <a:ext cx="6342434" cy="768485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53181" y="4228292"/>
            <a:ext cx="6342434" cy="768485"/>
          </a:xfrm>
          <a:prstGeom prst="roundRect">
            <a:avLst/>
          </a:prstGeom>
          <a:noFill/>
          <a:ln w="5080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4439"/>
            <a:ext cx="8043862" cy="91440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transmission cables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47351"/>
            <a:ext cx="8229599" cy="5408999"/>
          </a:xfrm>
        </p:spPr>
        <p:txBody>
          <a:bodyPr/>
          <a:lstStyle/>
          <a:p>
            <a:r>
              <a:rPr lang="en-US" sz="2400" dirty="0" smtClean="0"/>
              <a:t>In general, there is some tendency to try </a:t>
            </a:r>
            <a:r>
              <a:rPr lang="en-US" sz="2400" dirty="0" smtClean="0">
                <a:solidFill>
                  <a:schemeClr val="accent3"/>
                </a:solidFill>
              </a:rPr>
              <a:t>to place optical conversion stages in an accessible area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Optical components are in any case </a:t>
            </a:r>
            <a:r>
              <a:rPr lang="en-US" sz="2400" dirty="0" smtClean="0">
                <a:solidFill>
                  <a:schemeClr val="accent3"/>
                </a:solidFill>
              </a:rPr>
              <a:t>not rad-hard enough for the inner layers</a:t>
            </a:r>
            <a:r>
              <a:rPr lang="en-US" sz="2400" dirty="0" smtClean="0"/>
              <a:t>, which means we need a </a:t>
            </a:r>
            <a:r>
              <a:rPr lang="en-US" sz="2400" dirty="0" smtClean="0">
                <a:solidFill>
                  <a:schemeClr val="accent3"/>
                </a:solidFill>
              </a:rPr>
              <a:t>low mass copper solution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Several prototypes are under test, including controlled impedance </a:t>
            </a:r>
            <a:r>
              <a:rPr lang="en-US" sz="2400" dirty="0" smtClean="0">
                <a:solidFill>
                  <a:schemeClr val="accent3"/>
                </a:solidFill>
              </a:rPr>
              <a:t>flex lines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3"/>
                </a:solidFill>
              </a:rPr>
              <a:t>twisted pairs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3"/>
                </a:solidFill>
              </a:rPr>
              <a:t>micro-coaxial</a:t>
            </a:r>
            <a:r>
              <a:rPr lang="en-US" sz="2400" dirty="0" smtClean="0"/>
              <a:t> cables.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91" y="4563352"/>
            <a:ext cx="2250330" cy="1679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52" y="4498996"/>
            <a:ext cx="2084969" cy="1718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90" y="4498996"/>
            <a:ext cx="2333907" cy="1718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5631" y="412966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 cables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91832" y="4124341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twisted pairs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2407" y="4115489"/>
            <a:ext cx="8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Twinax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41119" y="6294679"/>
            <a:ext cx="208722" cy="3313"/>
          </a:xfrm>
          <a:prstGeom prst="straightConnector1">
            <a:avLst/>
          </a:prstGeom>
          <a:ln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1317" y="6308035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0,3 mm</a:t>
            </a:r>
            <a:endParaRPr lang="en-US" sz="11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55393" y="6301451"/>
            <a:ext cx="1897873" cy="1"/>
          </a:xfrm>
          <a:prstGeom prst="straightConnector1">
            <a:avLst/>
          </a:prstGeom>
          <a:ln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8325" y="6319002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2</a:t>
            </a:r>
            <a:r>
              <a:rPr lang="en-US" sz="1100" dirty="0" smtClean="0">
                <a:solidFill>
                  <a:srgbClr val="FFFF00"/>
                </a:solidFill>
              </a:rPr>
              <a:t> mm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61" y="259844"/>
            <a:ext cx="8043862" cy="914400"/>
          </a:xfrm>
        </p:spPr>
        <p:txBody>
          <a:bodyPr/>
          <a:lstStyle/>
          <a:p>
            <a:r>
              <a:rPr lang="en-US" dirty="0" smtClean="0"/>
              <a:t>Data transmission cables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61" y="1031132"/>
            <a:ext cx="8141139" cy="5325218"/>
          </a:xfrm>
        </p:spPr>
        <p:txBody>
          <a:bodyPr/>
          <a:lstStyle/>
          <a:p>
            <a:r>
              <a:rPr lang="en-US" sz="2600" dirty="0" smtClean="0"/>
              <a:t>In the range </a:t>
            </a:r>
            <a:r>
              <a:rPr lang="en-US" sz="2600" dirty="0" smtClean="0">
                <a:solidFill>
                  <a:schemeClr val="accent3"/>
                </a:solidFill>
              </a:rPr>
              <a:t>5-7 m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3"/>
                </a:solidFill>
              </a:rPr>
              <a:t>5-6 Gb/s looks possible</a:t>
            </a:r>
            <a:r>
              <a:rPr lang="en-US" sz="2600" dirty="0" smtClean="0"/>
              <a:t>, provided error correction algorithms and pre-emphasis are used.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This imply </a:t>
            </a:r>
            <a:r>
              <a:rPr lang="en-US" sz="2600" dirty="0" smtClean="0">
                <a:solidFill>
                  <a:schemeClr val="accent3"/>
                </a:solidFill>
              </a:rPr>
              <a:t>that the design of TX section is the FE chip must be tuned </a:t>
            </a:r>
            <a:r>
              <a:rPr lang="en-US" sz="2600" dirty="0" smtClean="0"/>
              <a:t>for the specific transmission line in use.</a:t>
            </a:r>
          </a:p>
          <a:p>
            <a:r>
              <a:rPr lang="en-US" sz="2600" dirty="0" smtClean="0"/>
              <a:t>The actual </a:t>
            </a:r>
            <a:r>
              <a:rPr lang="en-US" sz="2600" dirty="0" smtClean="0">
                <a:solidFill>
                  <a:schemeClr val="accent3"/>
                </a:solidFill>
              </a:rPr>
              <a:t>performance must be studied on a realistic system test</a:t>
            </a:r>
            <a:r>
              <a:rPr lang="en-US" sz="2600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3" y="2178996"/>
            <a:ext cx="8109145" cy="18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3" y="351022"/>
            <a:ext cx="8043862" cy="914400"/>
          </a:xfrm>
        </p:spPr>
        <p:txBody>
          <a:bodyPr/>
          <a:lstStyle/>
          <a:p>
            <a:r>
              <a:rPr lang="en-US" dirty="0" smtClean="0"/>
              <a:t>Possible trigger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00" y="1153835"/>
            <a:ext cx="8429472" cy="1819072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If we assume </a:t>
            </a:r>
            <a:r>
              <a:rPr lang="en-US" dirty="0" smtClean="0">
                <a:solidFill>
                  <a:schemeClr val="accent3"/>
                </a:solidFill>
              </a:rPr>
              <a:t>5 Gb/s as the limit for a single data line</a:t>
            </a:r>
            <a:r>
              <a:rPr lang="en-US" dirty="0" smtClean="0"/>
              <a:t>, we stick to </a:t>
            </a:r>
            <a:r>
              <a:rPr lang="en-US" dirty="0" smtClean="0">
                <a:solidFill>
                  <a:schemeClr val="accent3"/>
                </a:solidFill>
              </a:rPr>
              <a:t>one data line per FE chip</a:t>
            </a:r>
            <a:r>
              <a:rPr lang="en-US" dirty="0" smtClean="0"/>
              <a:t>, and assume an </a:t>
            </a:r>
            <a:r>
              <a:rPr lang="en-US" dirty="0" smtClean="0">
                <a:solidFill>
                  <a:schemeClr val="accent3"/>
                </a:solidFill>
              </a:rPr>
              <a:t>area of 2 x 2 cm</a:t>
            </a:r>
            <a:r>
              <a:rPr lang="en-US" baseline="30000" dirty="0" smtClean="0">
                <a:solidFill>
                  <a:schemeClr val="accent3"/>
                </a:solidFill>
              </a:rPr>
              <a:t>2</a:t>
            </a:r>
            <a:r>
              <a:rPr lang="en-US" dirty="0" smtClean="0"/>
              <a:t>, we can extract data at: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1055" y="3025302"/>
            <a:ext cx="6712085" cy="12851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 MHz </a:t>
            </a:r>
            <a:r>
              <a:rPr lang="en-US" sz="3200" dirty="0" smtClean="0"/>
              <a:t>in the </a:t>
            </a:r>
            <a:r>
              <a:rPr lang="en-US" sz="3200" dirty="0" smtClean="0">
                <a:solidFill>
                  <a:srgbClr val="FF0000"/>
                </a:solidFill>
              </a:rPr>
              <a:t>inner</a:t>
            </a:r>
            <a:r>
              <a:rPr lang="en-US" sz="3200" dirty="0" smtClean="0"/>
              <a:t> region (</a:t>
            </a:r>
            <a:r>
              <a:rPr lang="en-US" sz="3200" dirty="0" smtClean="0">
                <a:solidFill>
                  <a:srgbClr val="FF0000"/>
                </a:solidFill>
              </a:rPr>
              <a:t>R &lt; 10 cm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91055" y="4685979"/>
            <a:ext cx="6712085" cy="12851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4-5 MHz </a:t>
            </a:r>
            <a:r>
              <a:rPr lang="en-US" sz="3200" dirty="0" smtClean="0"/>
              <a:t>in the </a:t>
            </a:r>
            <a:r>
              <a:rPr lang="en-US" sz="3200" dirty="0" smtClean="0">
                <a:solidFill>
                  <a:srgbClr val="00B050"/>
                </a:solidFill>
              </a:rPr>
              <a:t>outer</a:t>
            </a:r>
            <a:r>
              <a:rPr lang="en-US" sz="3200" dirty="0" smtClean="0"/>
              <a:t> region (</a:t>
            </a:r>
            <a:r>
              <a:rPr lang="en-US" sz="3200" dirty="0" smtClean="0">
                <a:solidFill>
                  <a:srgbClr val="FF0000"/>
                </a:solidFill>
              </a:rPr>
              <a:t>R &gt; 20 cm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33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34" y="337664"/>
            <a:ext cx="8043862" cy="914400"/>
          </a:xfrm>
        </p:spPr>
        <p:txBody>
          <a:bodyPr/>
          <a:lstStyle/>
          <a:p>
            <a:r>
              <a:rPr lang="en-US" dirty="0" smtClean="0"/>
              <a:t>More links per 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9" y="1035594"/>
            <a:ext cx="8232463" cy="45720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With max </a:t>
            </a:r>
            <a:r>
              <a:rPr lang="en-US" dirty="0" smtClean="0">
                <a:solidFill>
                  <a:schemeClr val="accent3"/>
                </a:solidFill>
              </a:rPr>
              <a:t>one link per FE</a:t>
            </a:r>
            <a:r>
              <a:rPr lang="en-US" dirty="0" smtClean="0"/>
              <a:t>, we need more than </a:t>
            </a:r>
            <a:r>
              <a:rPr lang="en-US" dirty="0" smtClean="0">
                <a:solidFill>
                  <a:schemeClr val="accent3"/>
                </a:solidFill>
              </a:rPr>
              <a:t>20 K data links</a:t>
            </a:r>
            <a:r>
              <a:rPr lang="en-US" dirty="0" smtClean="0"/>
              <a:t> for an ATLAS like Pixel tracker (</a:t>
            </a:r>
            <a:r>
              <a:rPr lang="en-US" dirty="0" smtClean="0">
                <a:solidFill>
                  <a:schemeClr val="accent3"/>
                </a:solidFill>
              </a:rPr>
              <a:t>~7K in the inner section</a:t>
            </a:r>
            <a:r>
              <a:rPr lang="en-US" dirty="0" smtClean="0"/>
              <a:t>, R &lt; 10 cm).</a:t>
            </a:r>
          </a:p>
          <a:p>
            <a:pPr marL="68263" indent="0">
              <a:buNone/>
            </a:pPr>
            <a:r>
              <a:rPr lang="en-US" dirty="0" smtClean="0"/>
              <a:t>Difficult to believe we can fit much more…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17" y="3275335"/>
            <a:ext cx="6985725" cy="3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06817"/>
            <a:ext cx="8043862" cy="914400"/>
          </a:xfrm>
        </p:spPr>
        <p:txBody>
          <a:bodyPr/>
          <a:lstStyle/>
          <a:p>
            <a:r>
              <a:rPr lang="en-US" dirty="0" smtClean="0"/>
              <a:t>Pixel detector readout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42324"/>
            <a:ext cx="8210144" cy="5190382"/>
          </a:xfrm>
        </p:spPr>
        <p:txBody>
          <a:bodyPr/>
          <a:lstStyle/>
          <a:p>
            <a:r>
              <a:rPr lang="en-US" dirty="0" smtClean="0"/>
              <a:t>We could decide to </a:t>
            </a:r>
            <a:r>
              <a:rPr lang="en-US" dirty="0" smtClean="0">
                <a:solidFill>
                  <a:schemeClr val="accent3"/>
                </a:solidFill>
              </a:rPr>
              <a:t>read our Pixel Detectors at a rate of 1 MHz</a:t>
            </a:r>
            <a:r>
              <a:rPr lang="en-US" dirty="0" smtClean="0"/>
              <a:t>, triggered by calorimeters and muons.</a:t>
            </a:r>
            <a:endParaRPr lang="en-US" dirty="0"/>
          </a:p>
          <a:p>
            <a:r>
              <a:rPr lang="en-US" dirty="0" smtClean="0"/>
              <a:t>The extracted data </a:t>
            </a:r>
            <a:r>
              <a:rPr lang="en-US" dirty="0" smtClean="0">
                <a:solidFill>
                  <a:schemeClr val="accent3"/>
                </a:solidFill>
              </a:rPr>
              <a:t>can be used for the subsequent trigger levels</a:t>
            </a:r>
            <a:r>
              <a:rPr lang="en-US" dirty="0" smtClean="0"/>
              <a:t>, in offline-like algorithms or to feed fast tracking processors.</a:t>
            </a:r>
          </a:p>
          <a:p>
            <a:r>
              <a:rPr lang="en-US" dirty="0" smtClean="0"/>
              <a:t>We know, however, that </a:t>
            </a:r>
            <a:r>
              <a:rPr lang="en-US" dirty="0" smtClean="0">
                <a:solidFill>
                  <a:schemeClr val="accent3"/>
                </a:solidFill>
              </a:rPr>
              <a:t>an early use of tracks in the trigger algorithms is beneficial</a:t>
            </a:r>
            <a:r>
              <a:rPr lang="en-US" dirty="0" smtClean="0"/>
              <a:t> for both </a:t>
            </a:r>
            <a:r>
              <a:rPr lang="en-US" dirty="0" err="1" smtClean="0"/>
              <a:t>leptonic</a:t>
            </a:r>
            <a:r>
              <a:rPr lang="en-US" dirty="0" smtClean="0"/>
              <a:t> and hadronic triggers.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33" y="3550596"/>
            <a:ext cx="9201861" cy="28660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0206"/>
            <a:ext cx="8043862" cy="914400"/>
          </a:xfrm>
        </p:spPr>
        <p:txBody>
          <a:bodyPr/>
          <a:lstStyle/>
          <a:p>
            <a:r>
              <a:rPr lang="en-US" dirty="0" smtClean="0"/>
              <a:t>Tracking in </a:t>
            </a:r>
            <a:r>
              <a:rPr lang="en-US" dirty="0" err="1" smtClean="0"/>
              <a:t>leptonic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6" y="1068930"/>
            <a:ext cx="8142051" cy="1528356"/>
          </a:xfrm>
        </p:spPr>
        <p:txBody>
          <a:bodyPr/>
          <a:lstStyle/>
          <a:p>
            <a:r>
              <a:rPr lang="en-US" dirty="0" smtClean="0"/>
              <a:t>Tracks in </a:t>
            </a:r>
            <a:r>
              <a:rPr lang="en-US" dirty="0" err="1" smtClean="0"/>
              <a:t>leptonic</a:t>
            </a:r>
            <a:r>
              <a:rPr lang="en-US" dirty="0" smtClean="0"/>
              <a:t> triggers, introducing a </a:t>
            </a:r>
            <a:r>
              <a:rPr lang="en-US" dirty="0" smtClean="0">
                <a:solidFill>
                  <a:schemeClr val="accent3"/>
                </a:solidFill>
              </a:rPr>
              <a:t>precise </a:t>
            </a:r>
            <a:r>
              <a:rPr lang="en-US" dirty="0" err="1" smtClean="0">
                <a:solidFill>
                  <a:schemeClr val="accent3"/>
                </a:solidFill>
              </a:rPr>
              <a:t>p</a:t>
            </a:r>
            <a:r>
              <a:rPr lang="en-US" baseline="-25000" dirty="0" err="1" smtClean="0">
                <a:solidFill>
                  <a:schemeClr val="accent3"/>
                </a:solidFill>
              </a:rPr>
              <a:t>T</a:t>
            </a:r>
            <a:r>
              <a:rPr lang="en-US" dirty="0" smtClean="0">
                <a:solidFill>
                  <a:schemeClr val="accent3"/>
                </a:solidFill>
              </a:rPr>
              <a:t> measurement</a:t>
            </a:r>
            <a:r>
              <a:rPr lang="en-US" dirty="0" smtClean="0"/>
              <a:t>, can sharpen the turn-on curve and reduce the rate for a give threshold.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7" y="3987822"/>
            <a:ext cx="3180601" cy="2238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00" y="3788346"/>
            <a:ext cx="3051939" cy="2508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50" y="3621824"/>
            <a:ext cx="2865983" cy="2749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175" y="3185471"/>
            <a:ext cx="184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turn-on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1050" y="3176501"/>
            <a:ext cx="270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</a:t>
            </a:r>
            <a:r>
              <a:rPr lang="en-US" dirty="0" smtClean="0">
                <a:latin typeface="Symbol" panose="05050102010706020507" pitchFamily="18" charset="2"/>
              </a:rPr>
              <a:t>t </a:t>
            </a:r>
            <a:r>
              <a:rPr lang="en-US" dirty="0" smtClean="0"/>
              <a:t>rate vs efficiency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67601" y="3171363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rate vs threshold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0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8754"/>
            <a:ext cx="8043862" cy="914400"/>
          </a:xfrm>
        </p:spPr>
        <p:txBody>
          <a:bodyPr/>
          <a:lstStyle/>
          <a:p>
            <a:r>
              <a:rPr lang="en-US" dirty="0" smtClean="0"/>
              <a:t>Tracking in hadronic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83959"/>
            <a:ext cx="8365786" cy="5180654"/>
          </a:xfrm>
        </p:spPr>
        <p:txBody>
          <a:bodyPr/>
          <a:lstStyle/>
          <a:p>
            <a:r>
              <a:rPr lang="en-US" dirty="0" smtClean="0"/>
              <a:t>The background in multi-jet triggers gets a </a:t>
            </a:r>
            <a:r>
              <a:rPr lang="en-US" dirty="0" smtClean="0">
                <a:solidFill>
                  <a:schemeClr val="accent3"/>
                </a:solidFill>
              </a:rPr>
              <a:t>large combinatorial contribution from pile-up events </a:t>
            </a:r>
            <a:r>
              <a:rPr lang="en-US" dirty="0" smtClean="0"/>
              <a:t>at HL-LHC. A track trigger can be used to </a:t>
            </a:r>
            <a:r>
              <a:rPr lang="en-US" dirty="0" smtClean="0">
                <a:solidFill>
                  <a:schemeClr val="accent3"/>
                </a:solidFill>
              </a:rPr>
              <a:t>select multiple jets from the same primary vertex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1" y="3725806"/>
            <a:ext cx="8952601" cy="243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58983" y="4558644"/>
            <a:ext cx="159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ATLAS Trigger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Simulation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07915" y="4881809"/>
            <a:ext cx="7515072" cy="867238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80206"/>
            <a:ext cx="8043862" cy="914400"/>
          </a:xfrm>
        </p:spPr>
        <p:txBody>
          <a:bodyPr/>
          <a:lstStyle/>
          <a:p>
            <a:r>
              <a:rPr lang="en-US" dirty="0"/>
              <a:t>Pixel detectors for HL-LHC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210962"/>
            <a:ext cx="8043862" cy="5145388"/>
          </a:xfrm>
        </p:spPr>
        <p:txBody>
          <a:bodyPr/>
          <a:lstStyle/>
          <a:p>
            <a:r>
              <a:rPr lang="en-US" sz="2400" dirty="0"/>
              <a:t>When thinking to a Pixel Detector for HL-LHC, the first problem to attack seems to be the radiation hardness.</a:t>
            </a:r>
          </a:p>
          <a:p>
            <a:r>
              <a:rPr lang="en-US" sz="2400" dirty="0"/>
              <a:t>And certainly, reaching 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1 Grad  </a:t>
            </a:r>
            <a:r>
              <a:rPr lang="en-US" sz="2400" dirty="0">
                <a:solidFill>
                  <a:schemeClr val="accent3"/>
                </a:solidFill>
              </a:rPr>
              <a:t>and 1.4x10</a:t>
            </a:r>
            <a:r>
              <a:rPr lang="en-US" sz="2400" b="1" baseline="30000" dirty="0">
                <a:solidFill>
                  <a:schemeClr val="accent3"/>
                </a:solidFill>
              </a:rPr>
              <a:t>16</a:t>
            </a:r>
            <a:r>
              <a:rPr lang="en-US" sz="2400" dirty="0">
                <a:solidFill>
                  <a:schemeClr val="accent3"/>
                </a:solidFill>
              </a:rPr>
              <a:t>n</a:t>
            </a:r>
            <a:r>
              <a:rPr lang="en-US" sz="2400" baseline="-25000" dirty="0">
                <a:solidFill>
                  <a:schemeClr val="accent3"/>
                </a:solidFill>
              </a:rPr>
              <a:t>eq </a:t>
            </a:r>
            <a:r>
              <a:rPr lang="en-US" sz="2400" dirty="0">
                <a:solidFill>
                  <a:schemeClr val="accent3"/>
                </a:solidFill>
              </a:rPr>
              <a:t>cm</a:t>
            </a:r>
            <a:r>
              <a:rPr lang="en-US" sz="2400" b="1" baseline="30000" dirty="0">
                <a:solidFill>
                  <a:schemeClr val="accent3"/>
                </a:solidFill>
              </a:rPr>
              <a:t>-2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it’s not a trivial task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59" y="299778"/>
            <a:ext cx="8043862" cy="914400"/>
          </a:xfrm>
        </p:spPr>
        <p:txBody>
          <a:bodyPr/>
          <a:lstStyle/>
          <a:p>
            <a:r>
              <a:rPr lang="en-US" dirty="0" smtClean="0"/>
              <a:t>Possible track trigger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47" y="1076968"/>
            <a:ext cx="8043862" cy="4929187"/>
          </a:xfrm>
        </p:spPr>
        <p:txBody>
          <a:bodyPr/>
          <a:lstStyle/>
          <a:p>
            <a:r>
              <a:rPr lang="en-US" dirty="0" smtClean="0"/>
              <a:t>To provide a contribution to the first level or trigger there are two options: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1480" y="2256394"/>
            <a:ext cx="7758620" cy="16443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Self-seeded detectors</a:t>
            </a:r>
            <a:r>
              <a:rPr lang="en-US" sz="2800" dirty="0" smtClean="0">
                <a:solidFill>
                  <a:schemeClr val="bg1"/>
                </a:solidFill>
              </a:rPr>
              <a:t>: can autonomously select high-</a:t>
            </a:r>
            <a:r>
              <a:rPr lang="en-US" sz="2800" dirty="0" err="1" smtClean="0">
                <a:solidFill>
                  <a:schemeClr val="bg1"/>
                </a:solidFill>
              </a:rPr>
              <a:t>p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tracklets</a:t>
            </a:r>
            <a:r>
              <a:rPr lang="en-US" sz="2800" dirty="0" smtClean="0">
                <a:solidFill>
                  <a:schemeClr val="bg1"/>
                </a:solidFill>
              </a:rPr>
              <a:t> and send them to the trigger processor.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480" y="4179914"/>
            <a:ext cx="7758620" cy="1874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Two-stage trigger</a:t>
            </a:r>
            <a:r>
              <a:rPr lang="en-US" sz="2800" dirty="0" smtClean="0">
                <a:solidFill>
                  <a:schemeClr val="bg1"/>
                </a:solidFill>
              </a:rPr>
              <a:t>: a first, low latency, trigger based on muon an calorimeters is sent to specific regions of the tracker, that can contribute to a second stage decision.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7359"/>
            <a:ext cx="8043862" cy="914400"/>
          </a:xfrm>
        </p:spPr>
        <p:txBody>
          <a:bodyPr/>
          <a:lstStyle/>
          <a:p>
            <a:r>
              <a:rPr lang="en-US" dirty="0" smtClean="0"/>
              <a:t>Self-seeded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955"/>
            <a:ext cx="8229599" cy="4572000"/>
          </a:xfrm>
        </p:spPr>
        <p:txBody>
          <a:bodyPr/>
          <a:lstStyle/>
          <a:p>
            <a:r>
              <a:rPr lang="en-US" sz="2400" dirty="0" smtClean="0"/>
              <a:t>The approach used in the </a:t>
            </a:r>
            <a:r>
              <a:rPr lang="en-US" sz="2400" dirty="0" smtClean="0">
                <a:solidFill>
                  <a:schemeClr val="accent3"/>
                </a:solidFill>
              </a:rPr>
              <a:t>CMS Pixel-Strip and Strip-Strip doublets</a:t>
            </a:r>
            <a:r>
              <a:rPr lang="en-US" sz="2400" dirty="0" smtClean="0"/>
              <a:t>, in the outer tracker. Here </a:t>
            </a:r>
            <a:r>
              <a:rPr lang="en-US" sz="2400" dirty="0" smtClean="0">
                <a:solidFill>
                  <a:schemeClr val="accent3"/>
                </a:solidFill>
              </a:rPr>
              <a:t>macro-pixels</a:t>
            </a:r>
            <a:r>
              <a:rPr lang="en-US" sz="2400" dirty="0" smtClean="0"/>
              <a:t> (100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x 1.5 mm) are used to get precise z measurement.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3"/>
                </a:solidFill>
              </a:rPr>
              <a:t>correlation between two layers </a:t>
            </a:r>
            <a:r>
              <a:rPr lang="en-US" sz="2400" dirty="0" smtClean="0"/>
              <a:t>can identify high momentum tracks and send them to the trigger processor.</a:t>
            </a:r>
          </a:p>
          <a:p>
            <a:r>
              <a:rPr lang="en-US" sz="2400" dirty="0" smtClean="0"/>
              <a:t>This approach benefits from </a:t>
            </a:r>
            <a:r>
              <a:rPr lang="en-US" sz="2400" dirty="0" smtClean="0">
                <a:solidFill>
                  <a:schemeClr val="accent3"/>
                </a:solidFill>
              </a:rPr>
              <a:t>the intense CMS magnetic field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Pixel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89" y="3825448"/>
            <a:ext cx="7085130" cy="25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43" y="405759"/>
            <a:ext cx="8043862" cy="914400"/>
          </a:xfrm>
        </p:spPr>
        <p:txBody>
          <a:bodyPr/>
          <a:lstStyle/>
          <a:p>
            <a:r>
              <a:rPr lang="en-US" dirty="0" smtClean="0"/>
              <a:t>Self-seeded trackers in L1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3155"/>
            <a:ext cx="8043862" cy="4572000"/>
          </a:xfrm>
        </p:spPr>
        <p:txBody>
          <a:bodyPr/>
          <a:lstStyle/>
          <a:p>
            <a:r>
              <a:rPr lang="en-US" sz="2400" dirty="0" smtClean="0"/>
              <a:t>Data corresponding to </a:t>
            </a:r>
            <a:r>
              <a:rPr lang="en-US" sz="2400" dirty="0" smtClean="0">
                <a:solidFill>
                  <a:schemeClr val="accent3"/>
                </a:solidFill>
              </a:rPr>
              <a:t>pairs of space points above the </a:t>
            </a:r>
            <a:r>
              <a:rPr lang="en-US" sz="2400" dirty="0" err="1" smtClean="0">
                <a:solidFill>
                  <a:schemeClr val="accent3"/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accent3"/>
                </a:solidFill>
              </a:rPr>
              <a:t>T</a:t>
            </a:r>
            <a:r>
              <a:rPr lang="en-US" sz="2400" dirty="0" smtClean="0">
                <a:solidFill>
                  <a:schemeClr val="accent3"/>
                </a:solidFill>
              </a:rPr>
              <a:t> threshold (~10% of the total) </a:t>
            </a:r>
            <a:r>
              <a:rPr lang="en-US" sz="2400" dirty="0" smtClean="0"/>
              <a:t>are immediately sent to a fast trigger processor, reconstructed and combined with muons and calorimeters.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3"/>
                </a:solidFill>
              </a:rPr>
              <a:t>L1</a:t>
            </a:r>
            <a:r>
              <a:rPr lang="en-US" sz="2400" dirty="0" smtClean="0"/>
              <a:t> trigger is then used to </a:t>
            </a:r>
            <a:r>
              <a:rPr lang="en-US" sz="2400" dirty="0" smtClean="0">
                <a:solidFill>
                  <a:schemeClr val="accent3"/>
                </a:solidFill>
              </a:rPr>
              <a:t>extract full data </a:t>
            </a:r>
            <a:r>
              <a:rPr lang="en-US" sz="2400" dirty="0" smtClean="0"/>
              <a:t>from the front-end.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5" y="3765043"/>
            <a:ext cx="8300578" cy="25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59" y="479905"/>
            <a:ext cx="8043862" cy="914400"/>
          </a:xfrm>
        </p:spPr>
        <p:txBody>
          <a:bodyPr/>
          <a:lstStyle/>
          <a:p>
            <a:r>
              <a:rPr lang="en-US" dirty="0" smtClean="0"/>
              <a:t>Two stage first level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9" y="1277149"/>
            <a:ext cx="8043862" cy="1089498"/>
          </a:xfrm>
        </p:spPr>
        <p:txBody>
          <a:bodyPr/>
          <a:lstStyle/>
          <a:p>
            <a:pPr marL="68263" indent="0">
              <a:buNone/>
            </a:pPr>
            <a:r>
              <a:rPr lang="en-US" sz="2400" dirty="0" smtClean="0"/>
              <a:t>If the self-triggered option is not feasible, a </a:t>
            </a:r>
            <a:r>
              <a:rPr lang="en-US" sz="2400" dirty="0" smtClean="0">
                <a:solidFill>
                  <a:schemeClr val="accent3"/>
                </a:solidFill>
              </a:rPr>
              <a:t>low latency pre-trigger</a:t>
            </a:r>
            <a:r>
              <a:rPr lang="en-US" sz="2400" dirty="0" smtClean="0"/>
              <a:t>, based on muons and calorimeters can be used: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1480" y="2256393"/>
            <a:ext cx="7758620" cy="4027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L0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(Latency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~6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Rate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2-5 MHz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a lepton or jet “Region of Interest” (</a:t>
            </a:r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RoI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en-US" sz="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L1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(Latency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15-30 </a:t>
            </a:r>
            <a:r>
              <a:rPr lang="en-US" sz="2400" dirty="0" err="1" smtClean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Rate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600-800 kHz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 read-out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options for the tracker layers: </a:t>
            </a:r>
          </a:p>
          <a:p>
            <a:pPr marL="514350" indent="-514350" algn="just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everything at L0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feed the L1 track trigger.</a:t>
            </a:r>
          </a:p>
          <a:p>
            <a:pPr marL="514350" indent="-514350" algn="just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L0 read only data in the </a:t>
            </a:r>
            <a:r>
              <a:rPr lang="en-US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RoI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(eventually compressed) and all the rest at L1.</a:t>
            </a:r>
          </a:p>
          <a:p>
            <a:pPr marL="514350" indent="-514350" algn="just">
              <a:buAutoNum type="arabicParenR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everything at L1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(not participating to the track trigger). May still need a double buffer in the FE…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0933"/>
            <a:ext cx="8043862" cy="914400"/>
          </a:xfrm>
        </p:spPr>
        <p:txBody>
          <a:bodyPr/>
          <a:lstStyle/>
          <a:p>
            <a:r>
              <a:rPr lang="en-US" dirty="0" smtClean="0"/>
              <a:t>Two stage trigger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37" y="6432553"/>
            <a:ext cx="5905500" cy="365125"/>
          </a:xfrm>
        </p:spPr>
        <p:txBody>
          <a:bodyPr/>
          <a:lstStyle/>
          <a:p>
            <a:r>
              <a:rPr lang="nb-NO" dirty="0" smtClean="0"/>
              <a:t>Pixel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2001"/>
          <a:stretch/>
        </p:blipFill>
        <p:spPr>
          <a:xfrm>
            <a:off x="1432227" y="1104545"/>
            <a:ext cx="6184529" cy="53163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40101" y="1115877"/>
            <a:ext cx="476656" cy="25806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62" y="340468"/>
            <a:ext cx="8043862" cy="914400"/>
          </a:xfrm>
        </p:spPr>
        <p:txBody>
          <a:bodyPr/>
          <a:lstStyle/>
          <a:p>
            <a:r>
              <a:rPr lang="en-US" dirty="0" smtClean="0"/>
              <a:t>Considerations on trigger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60" y="1063970"/>
            <a:ext cx="8218960" cy="3784058"/>
          </a:xfrm>
        </p:spPr>
        <p:txBody>
          <a:bodyPr/>
          <a:lstStyle/>
          <a:p>
            <a:r>
              <a:rPr lang="en-US" sz="2800" dirty="0" smtClean="0"/>
              <a:t>The space for </a:t>
            </a:r>
            <a:r>
              <a:rPr lang="en-US" sz="2800" dirty="0" smtClean="0">
                <a:solidFill>
                  <a:schemeClr val="accent3"/>
                </a:solidFill>
              </a:rPr>
              <a:t>buffers in the FE </a:t>
            </a:r>
            <a:r>
              <a:rPr lang="en-US" sz="2800" dirty="0" smtClean="0"/>
              <a:t>chip is </a:t>
            </a:r>
            <a:r>
              <a:rPr lang="en-US" sz="2800" dirty="0" smtClean="0">
                <a:solidFill>
                  <a:schemeClr val="accent3"/>
                </a:solidFill>
              </a:rPr>
              <a:t>limited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evaluation made by the RD53 collaboration indicates </a:t>
            </a:r>
            <a:r>
              <a:rPr lang="en-US" sz="2800" dirty="0" smtClean="0">
                <a:solidFill>
                  <a:schemeClr val="accent3"/>
                </a:solidFill>
              </a:rPr>
              <a:t>12.5 </a:t>
            </a:r>
            <a:r>
              <a:rPr lang="en-US" sz="2800" dirty="0" err="1" smtClean="0">
                <a:solidFill>
                  <a:schemeClr val="accent3"/>
                </a:solidFill>
                <a:latin typeface="Symbol" panose="05050102010706020507" pitchFamily="18" charset="2"/>
              </a:rPr>
              <a:t>m</a:t>
            </a:r>
            <a:r>
              <a:rPr lang="en-US" sz="2800" dirty="0" err="1" smtClean="0">
                <a:solidFill>
                  <a:schemeClr val="accent3"/>
                </a:solidFill>
              </a:rPr>
              <a:t>s</a:t>
            </a:r>
            <a:r>
              <a:rPr lang="en-US" sz="2800" dirty="0" smtClean="0">
                <a:solidFill>
                  <a:schemeClr val="accent3"/>
                </a:solidFill>
              </a:rPr>
              <a:t> as a reasonable trigger latency limit </a:t>
            </a:r>
            <a:r>
              <a:rPr lang="en-US" sz="2800" dirty="0" smtClean="0"/>
              <a:t>in the 65 nm technology.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3"/>
                </a:solidFill>
              </a:rPr>
              <a:t>two stage Lo/L1 trigger can give more time to the fast track processors</a:t>
            </a:r>
            <a:r>
              <a:rPr lang="en-US" sz="2800" dirty="0" smtClean="0"/>
              <a:t>, as events not selected at L0 could be removed from the buffers, allowing larger L1 latencies.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Pixel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54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78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02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326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850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374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898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422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946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47094" y="508756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51251" y="508432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03651" y="508432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6051" y="508432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8451" y="508432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60851" y="5084321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412465" y="5338689"/>
            <a:ext cx="638786" cy="194553"/>
          </a:xfrm>
          <a:prstGeom prst="rightArrow">
            <a:avLst>
              <a:gd name="adj1" fmla="val 50000"/>
              <a:gd name="adj2" fmla="val 12142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55408" y="5338689"/>
            <a:ext cx="638786" cy="194553"/>
          </a:xfrm>
          <a:prstGeom prst="rightArrow">
            <a:avLst>
              <a:gd name="adj1" fmla="val 50000"/>
              <a:gd name="adj2" fmla="val 12142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75426" y="57458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4228" y="57458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>
            <a:endCxn id="28" idx="0"/>
          </p:cNvCxnSpPr>
          <p:nvPr/>
        </p:nvCxnSpPr>
        <p:spPr>
          <a:xfrm>
            <a:off x="2695999" y="5581764"/>
            <a:ext cx="0" cy="1640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67941" y="5601029"/>
            <a:ext cx="0" cy="1640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026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550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2074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598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122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6646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170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9694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1218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274263" y="4938404"/>
            <a:ext cx="165371" cy="661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7439634" y="5189532"/>
            <a:ext cx="638786" cy="194553"/>
          </a:xfrm>
          <a:prstGeom prst="rightArrow">
            <a:avLst>
              <a:gd name="adj1" fmla="val 50000"/>
              <a:gd name="adj2" fmla="val 12142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02595" y="55966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>
            <a:endCxn id="44" idx="0"/>
          </p:cNvCxnSpPr>
          <p:nvPr/>
        </p:nvCxnSpPr>
        <p:spPr>
          <a:xfrm>
            <a:off x="7723168" y="5432607"/>
            <a:ext cx="0" cy="1640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29791" y="57403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0364" y="5556873"/>
            <a:ext cx="0" cy="1640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Cross 47"/>
          <p:cNvSpPr/>
          <p:nvPr/>
        </p:nvSpPr>
        <p:spPr>
          <a:xfrm rot="18871328">
            <a:off x="6658294" y="5207276"/>
            <a:ext cx="152399" cy="159062"/>
          </a:xfrm>
          <a:prstGeom prst="plus">
            <a:avLst>
              <a:gd name="adj" fmla="val 3820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783750" y="4692380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buffer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7589" y="4516435"/>
            <a:ext cx="221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access buffer</a:t>
            </a:r>
            <a:endParaRPr 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2000" y="6003322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Simple, more power consumption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49429" y="597228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Complicated, more flexible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61" y="318210"/>
            <a:ext cx="8043862" cy="914400"/>
          </a:xfrm>
        </p:spPr>
        <p:txBody>
          <a:bodyPr/>
          <a:lstStyle/>
          <a:p>
            <a:r>
              <a:rPr lang="en-US" dirty="0" smtClean="0"/>
              <a:t>Beyond HL-LHC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45" y="1099227"/>
            <a:ext cx="8249055" cy="5257124"/>
          </a:xfrm>
        </p:spPr>
        <p:txBody>
          <a:bodyPr/>
          <a:lstStyle/>
          <a:p>
            <a:r>
              <a:rPr lang="en-US" sz="2800" dirty="0" smtClean="0"/>
              <a:t>In general, it seems that the techniques illustrated so far can guarantee an </a:t>
            </a:r>
            <a:r>
              <a:rPr lang="en-US" sz="2800" dirty="0" smtClean="0">
                <a:solidFill>
                  <a:schemeClr val="accent3"/>
                </a:solidFill>
              </a:rPr>
              <a:t>efficient readout </a:t>
            </a:r>
            <a:r>
              <a:rPr lang="en-US" sz="2800" dirty="0" smtClean="0"/>
              <a:t>of Pixel Detectors, and a </a:t>
            </a:r>
            <a:r>
              <a:rPr lang="en-US" sz="2800" dirty="0" smtClean="0">
                <a:solidFill>
                  <a:schemeClr val="accent3"/>
                </a:solidFill>
              </a:rPr>
              <a:t>good contribution to the trigger system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There are, however, new technologies now under evaluation that could help </a:t>
            </a:r>
            <a:r>
              <a:rPr lang="en-US" sz="2800" dirty="0" smtClean="0">
                <a:solidFill>
                  <a:schemeClr val="accent3"/>
                </a:solidFill>
              </a:rPr>
              <a:t>bypassing readout limitations </a:t>
            </a:r>
            <a:r>
              <a:rPr lang="en-US" sz="2800" dirty="0" smtClean="0"/>
              <a:t>in high luminosity environments, allowing even more trigger flexibility. </a:t>
            </a:r>
          </a:p>
          <a:p>
            <a:r>
              <a:rPr lang="en-US" sz="2800" dirty="0" smtClean="0"/>
              <a:t>Will say few words about </a:t>
            </a:r>
            <a:r>
              <a:rPr lang="en-US" sz="2800" dirty="0" smtClean="0">
                <a:solidFill>
                  <a:schemeClr val="accent3"/>
                </a:solidFill>
              </a:rPr>
              <a:t>silicon photonics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3"/>
                </a:solidFill>
              </a:rPr>
              <a:t>CMOS monolithic detectors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0418"/>
            <a:ext cx="8043862" cy="914400"/>
          </a:xfrm>
        </p:spPr>
        <p:txBody>
          <a:bodyPr/>
          <a:lstStyle/>
          <a:p>
            <a:r>
              <a:rPr lang="en-US" dirty="0"/>
              <a:t>Silicon </a:t>
            </a:r>
            <a:r>
              <a:rPr lang="en-US" dirty="0" smtClean="0"/>
              <a:t>photonics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9" r="6312"/>
          <a:stretch/>
        </p:blipFill>
        <p:spPr>
          <a:xfrm>
            <a:off x="4017522" y="2110077"/>
            <a:ext cx="4110747" cy="23835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22060" y="1063970"/>
            <a:ext cx="7629719" cy="511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None/>
            </a:pPr>
            <a:r>
              <a:rPr lang="en-US" sz="2800" dirty="0" smtClean="0"/>
              <a:t>Already now, many </a:t>
            </a:r>
            <a:r>
              <a:rPr lang="en-US" sz="2800" dirty="0" smtClean="0">
                <a:solidFill>
                  <a:schemeClr val="accent3"/>
                </a:solidFill>
              </a:rPr>
              <a:t>optical components </a:t>
            </a:r>
            <a:r>
              <a:rPr lang="en-US" sz="2800" dirty="0" smtClean="0"/>
              <a:t>can be integrated in a </a:t>
            </a:r>
            <a:r>
              <a:rPr lang="en-US" sz="2800" dirty="0" smtClean="0">
                <a:solidFill>
                  <a:schemeClr val="accent3"/>
                </a:solidFill>
              </a:rPr>
              <a:t>standard CMOS process </a:t>
            </a:r>
            <a:r>
              <a:rPr lang="en-US" sz="2800" dirty="0" smtClean="0"/>
              <a:t>on silicon.</a:t>
            </a:r>
          </a:p>
          <a:p>
            <a:endParaRPr lang="en-US" sz="1100" dirty="0"/>
          </a:p>
          <a:p>
            <a:r>
              <a:rPr lang="en-US" sz="2800" dirty="0" smtClean="0"/>
              <a:t>Fiber couplers</a:t>
            </a:r>
          </a:p>
          <a:p>
            <a:r>
              <a:rPr lang="en-US" sz="2800" dirty="0" smtClean="0"/>
              <a:t>Receivers</a:t>
            </a:r>
          </a:p>
          <a:p>
            <a:r>
              <a:rPr lang="en-US" sz="2800" dirty="0" smtClean="0"/>
              <a:t>Modulators</a:t>
            </a:r>
          </a:p>
          <a:p>
            <a:r>
              <a:rPr lang="en-US" sz="2800" dirty="0" smtClean="0"/>
              <a:t>Wave guides</a:t>
            </a:r>
          </a:p>
          <a:p>
            <a:endParaRPr lang="en-US" sz="1100" dirty="0" smtClean="0"/>
          </a:p>
          <a:p>
            <a:pPr marL="68263" indent="0">
              <a:buNone/>
            </a:pPr>
            <a:r>
              <a:rPr lang="en-US" sz="2800" dirty="0" smtClean="0"/>
              <a:t>Could be possible to </a:t>
            </a:r>
            <a:r>
              <a:rPr lang="en-US" sz="2800" dirty="0" smtClean="0">
                <a:solidFill>
                  <a:schemeClr val="accent3"/>
                </a:solidFill>
              </a:rPr>
              <a:t>integrate very fast links </a:t>
            </a:r>
            <a:r>
              <a:rPr lang="en-US" sz="2800" dirty="0" smtClean="0"/>
              <a:t>(mono or multi mode) </a:t>
            </a:r>
            <a:r>
              <a:rPr lang="en-US" sz="2800" dirty="0" smtClean="0">
                <a:solidFill>
                  <a:schemeClr val="accent3"/>
                </a:solidFill>
              </a:rPr>
              <a:t>directly in the FE chips</a:t>
            </a:r>
            <a:r>
              <a:rPr lang="en-US" sz="2800" dirty="0" smtClean="0"/>
              <a:t>.</a:t>
            </a:r>
          </a:p>
          <a:p>
            <a:pPr marL="68263" indent="0"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3"/>
                </a:solidFill>
              </a:rPr>
              <a:t>laser source </a:t>
            </a:r>
            <a:r>
              <a:rPr lang="en-US" sz="2800" dirty="0" smtClean="0"/>
              <a:t>is still an </a:t>
            </a:r>
            <a:r>
              <a:rPr lang="en-US" sz="2800" dirty="0" smtClean="0">
                <a:solidFill>
                  <a:schemeClr val="accent3"/>
                </a:solidFill>
              </a:rPr>
              <a:t>external</a:t>
            </a:r>
            <a:r>
              <a:rPr lang="en-US" sz="2800" dirty="0" smtClean="0"/>
              <a:t> component.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83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34" y="380206"/>
            <a:ext cx="8043862" cy="914400"/>
          </a:xfrm>
        </p:spPr>
        <p:txBody>
          <a:bodyPr/>
          <a:lstStyle/>
          <a:p>
            <a:r>
              <a:rPr lang="en-US" dirty="0"/>
              <a:t>Silicon </a:t>
            </a:r>
            <a:r>
              <a:rPr lang="en-US" dirty="0" smtClean="0"/>
              <a:t>photonics: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34" y="1167605"/>
            <a:ext cx="8073957" cy="506174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Several groups </a:t>
            </a:r>
            <a:r>
              <a:rPr lang="en-US" dirty="0" smtClean="0"/>
              <a:t>are working to silicon photonics </a:t>
            </a:r>
            <a:r>
              <a:rPr lang="en-US" dirty="0" smtClean="0">
                <a:solidFill>
                  <a:schemeClr val="accent3"/>
                </a:solidFill>
              </a:rPr>
              <a:t>components that can be used in HEP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Obviously, the important point to verify is </a:t>
            </a:r>
            <a:r>
              <a:rPr lang="en-US" dirty="0" smtClean="0">
                <a:solidFill>
                  <a:schemeClr val="accent3"/>
                </a:solidFill>
              </a:rPr>
              <a:t>radiation hardness</a:t>
            </a:r>
            <a:r>
              <a:rPr lang="en-US" dirty="0" smtClean="0"/>
              <a:t>. The first results are encouraging, and modulator designs that can withstand </a:t>
            </a:r>
            <a:r>
              <a:rPr lang="en-US" dirty="0" smtClean="0">
                <a:solidFill>
                  <a:schemeClr val="accent3"/>
                </a:solidFill>
              </a:rPr>
              <a:t>3 </a:t>
            </a:r>
            <a:r>
              <a:rPr lang="en-US" dirty="0" err="1" smtClean="0">
                <a:solidFill>
                  <a:schemeClr val="accent3"/>
                </a:solidFill>
              </a:rPr>
              <a:t>MGy</a:t>
            </a:r>
            <a:r>
              <a:rPr lang="en-US" dirty="0" smtClean="0"/>
              <a:t> are already available.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34" y="4345126"/>
            <a:ext cx="2211174" cy="2254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02" y="4607774"/>
            <a:ext cx="2680009" cy="1545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91" y="4340131"/>
            <a:ext cx="2691217" cy="19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be 23"/>
          <p:cNvSpPr/>
          <p:nvPr/>
        </p:nvSpPr>
        <p:spPr>
          <a:xfrm>
            <a:off x="657711" y="3396575"/>
            <a:ext cx="2144737" cy="1064442"/>
          </a:xfrm>
          <a:prstGeom prst="cube">
            <a:avLst>
              <a:gd name="adj" fmla="val 371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Pre-Amp</a:t>
            </a:r>
          </a:p>
          <a:p>
            <a:pPr algn="ctr"/>
            <a:r>
              <a:rPr lang="en-US" sz="1400" dirty="0" smtClean="0"/>
              <a:t>Discriminator</a:t>
            </a:r>
          </a:p>
          <a:p>
            <a:pPr algn="ctr"/>
            <a:r>
              <a:rPr lang="en-US" sz="1400" dirty="0" smtClean="0"/>
              <a:t>Buffers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51" y="236759"/>
            <a:ext cx="8168323" cy="914400"/>
          </a:xfrm>
        </p:spPr>
        <p:txBody>
          <a:bodyPr/>
          <a:lstStyle/>
          <a:p>
            <a:r>
              <a:rPr lang="en-US" dirty="0" smtClean="0"/>
              <a:t>CMOS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8" y="983147"/>
            <a:ext cx="8265732" cy="5370471"/>
          </a:xfrm>
        </p:spPr>
        <p:txBody>
          <a:bodyPr/>
          <a:lstStyle/>
          <a:p>
            <a:r>
              <a:rPr lang="en-US" sz="2400" dirty="0"/>
              <a:t>The dream would be to have a </a:t>
            </a:r>
            <a:r>
              <a:rPr lang="en-US" sz="2400" dirty="0">
                <a:solidFill>
                  <a:schemeClr val="accent3"/>
                </a:solidFill>
              </a:rPr>
              <a:t>full monolithic pixel detector </a:t>
            </a:r>
            <a:r>
              <a:rPr lang="en-US" sz="2400" dirty="0"/>
              <a:t>out of the foundry. </a:t>
            </a:r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accent3"/>
                </a:solidFill>
              </a:rPr>
              <a:t>already a reality at low luminosity</a:t>
            </a:r>
            <a:r>
              <a:rPr lang="en-US" sz="2400" dirty="0" smtClean="0"/>
              <a:t>, but </a:t>
            </a:r>
            <a:r>
              <a:rPr lang="en-US" sz="2400" dirty="0" smtClean="0">
                <a:solidFill>
                  <a:schemeClr val="accent3"/>
                </a:solidFill>
              </a:rPr>
              <a:t>looks more complicated for HL-LHC</a:t>
            </a:r>
            <a:r>
              <a:rPr lang="en-US" sz="2400" dirty="0" smtClean="0"/>
              <a:t>. Maybe less complicated than initially thought…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big advantage, obviously,  would be in the </a:t>
            </a:r>
            <a:r>
              <a:rPr lang="en-US" sz="2400" dirty="0" smtClean="0">
                <a:solidFill>
                  <a:schemeClr val="accent3"/>
                </a:solidFill>
              </a:rPr>
              <a:t>total cost </a:t>
            </a:r>
            <a:r>
              <a:rPr lang="en-US" sz="2400" dirty="0" smtClean="0"/>
              <a:t>and in </a:t>
            </a:r>
            <a:r>
              <a:rPr lang="en-US" sz="2400" dirty="0" smtClean="0">
                <a:solidFill>
                  <a:schemeClr val="accent3"/>
                </a:solidFill>
              </a:rPr>
              <a:t>the big simplification in assembly and connections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But there could be </a:t>
            </a:r>
            <a:r>
              <a:rPr lang="en-US" sz="2400" dirty="0" smtClean="0">
                <a:solidFill>
                  <a:schemeClr val="accent3"/>
                </a:solidFill>
              </a:rPr>
              <a:t>advantages in the trigger/DAQ section </a:t>
            </a:r>
            <a:r>
              <a:rPr lang="en-US" sz="2400" dirty="0" smtClean="0"/>
              <a:t>as well.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29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1791" y="3509064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47313" y="2953603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Conductive coupling </a:t>
            </a:r>
            <a:endParaRPr lang="en-US" dirty="0" smtClean="0"/>
          </a:p>
          <a:p>
            <a:r>
              <a:rPr lang="en-US" dirty="0" smtClean="0"/>
              <a:t>(bumps)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773452" y="3601481"/>
            <a:ext cx="821531" cy="64258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83953" y="3516950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06115" y="3515973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41363" y="3518135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28418" y="3505396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61468" y="3368743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443916" y="3182387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06707" y="3024015"/>
            <a:ext cx="198641" cy="1863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0610" y="2766953"/>
            <a:ext cx="2108887" cy="757882"/>
          </a:xfrm>
          <a:prstGeom prst="cube">
            <a:avLst>
              <a:gd name="adj" fmla="val 6542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</a:p>
        </p:txBody>
      </p:sp>
      <p:sp>
        <p:nvSpPr>
          <p:cNvPr id="25" name="Cube 24"/>
          <p:cNvSpPr/>
          <p:nvPr/>
        </p:nvSpPr>
        <p:spPr>
          <a:xfrm>
            <a:off x="6012082" y="3040380"/>
            <a:ext cx="2633922" cy="1420637"/>
          </a:xfrm>
          <a:prstGeom prst="cube">
            <a:avLst>
              <a:gd name="adj" fmla="val 306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</a:t>
            </a:r>
          </a:p>
          <a:p>
            <a:pPr algn="ctr"/>
            <a:r>
              <a:rPr lang="en-US" sz="1400" dirty="0" smtClean="0"/>
              <a:t>Pre-Amp</a:t>
            </a:r>
          </a:p>
          <a:p>
            <a:pPr algn="ctr"/>
            <a:r>
              <a:rPr lang="en-US" sz="1400" dirty="0" smtClean="0"/>
              <a:t>Discriminator</a:t>
            </a:r>
          </a:p>
          <a:p>
            <a:pPr algn="ctr"/>
            <a:r>
              <a:rPr lang="en-US" sz="1400" dirty="0" smtClean="0"/>
              <a:t>Buffers</a:t>
            </a:r>
          </a:p>
        </p:txBody>
      </p:sp>
    </p:spTree>
    <p:extLst>
      <p:ext uri="{BB962C8B-B14F-4D97-AF65-F5344CB8AC3E}">
        <p14:creationId xmlns:p14="http://schemas.microsoft.com/office/powerpoint/2010/main" val="16905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62" t="3066" r="963" b="1861"/>
          <a:stretch/>
        </p:blipFill>
        <p:spPr>
          <a:xfrm>
            <a:off x="889686" y="854134"/>
            <a:ext cx="7792892" cy="5209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14" y="90807"/>
            <a:ext cx="8709013" cy="70609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Radiation </a:t>
            </a:r>
            <a:r>
              <a:rPr lang="en-GB" b="1" dirty="0" err="1">
                <a:solidFill>
                  <a:schemeClr val="accent3"/>
                </a:solidFill>
              </a:rPr>
              <a:t>Fluences</a:t>
            </a:r>
            <a:r>
              <a:rPr lang="en-GB" b="1" dirty="0">
                <a:solidFill>
                  <a:schemeClr val="accent3"/>
                </a:solidFill>
              </a:rPr>
              <a:t>: 1 MeV n</a:t>
            </a:r>
            <a:r>
              <a:rPr lang="en-GB" b="1" baseline="-25000" dirty="0">
                <a:solidFill>
                  <a:schemeClr val="accent3"/>
                </a:solidFill>
              </a:rPr>
              <a:t>eq</a:t>
            </a:r>
            <a:r>
              <a:rPr lang="en-GB" b="1" dirty="0">
                <a:solidFill>
                  <a:schemeClr val="accent3"/>
                </a:solidFill>
              </a:rPr>
              <a:t>.cm</a:t>
            </a:r>
            <a:r>
              <a:rPr lang="en-GB" b="1" baseline="30000" dirty="0">
                <a:solidFill>
                  <a:schemeClr val="accent3"/>
                </a:solidFill>
              </a:rPr>
              <a:t>-2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Paolo Morettini    -    PIXEL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0E39-1292-4DEC-889A-6A29B7191A9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0851" y="6127629"/>
            <a:ext cx="423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ATLAS ITk Simulation, FLUKA </a:t>
            </a:r>
            <a:r>
              <a:rPr lang="en-GB" dirty="0"/>
              <a:t>to 3,000 fb</a:t>
            </a:r>
            <a:r>
              <a:rPr lang="en-GB" b="1" baseline="30000" dirty="0"/>
              <a:t>-1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41435" y="2321311"/>
            <a:ext cx="1955383" cy="338554"/>
          </a:xfrm>
          <a:prstGeom prst="wedgeRectCallout">
            <a:avLst>
              <a:gd name="adj1" fmla="val -45370"/>
              <a:gd name="adj2" fmla="val 884314"/>
            </a:avLst>
          </a:prstGeom>
          <a:ln w="317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400" dirty="0" smtClean="0">
                <a:solidFill>
                  <a:schemeClr val="bg1"/>
                </a:solidFill>
              </a:rPr>
              <a:t>8 </a:t>
            </a:r>
            <a:r>
              <a:rPr lang="en-GB" sz="1400" dirty="0" err="1" smtClean="0">
                <a:solidFill>
                  <a:schemeClr val="bg1"/>
                </a:solidFill>
              </a:rPr>
              <a:t>MGy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1.4x10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16 </a:t>
            </a:r>
            <a:r>
              <a:rPr lang="en-GB" sz="1400" dirty="0" smtClean="0">
                <a:solidFill>
                  <a:schemeClr val="bg1"/>
                </a:solidFill>
              </a:rPr>
              <a:t>n</a:t>
            </a:r>
            <a:r>
              <a:rPr lang="en-GB" sz="1400" baseline="-250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cm</a:t>
            </a:r>
            <a:r>
              <a:rPr lang="en-GB" sz="1400" b="1" baseline="30000" dirty="0">
                <a:solidFill>
                  <a:schemeClr val="bg1"/>
                </a:solidFill>
              </a:rPr>
              <a:t>-2</a:t>
            </a:r>
            <a:r>
              <a:rPr lang="en-GB" sz="16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3248801" y="2780190"/>
            <a:ext cx="1975098" cy="338554"/>
          </a:xfrm>
          <a:prstGeom prst="wedgeRectCallout">
            <a:avLst>
              <a:gd name="adj1" fmla="val -93769"/>
              <a:gd name="adj2" fmla="val 59308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bg1"/>
                </a:solidFill>
              </a:rPr>
              <a:t>1 </a:t>
            </a:r>
            <a:r>
              <a:rPr lang="en-GB" sz="1400" dirty="0" err="1" smtClean="0">
                <a:solidFill>
                  <a:schemeClr val="bg1"/>
                </a:solidFill>
              </a:rPr>
              <a:t>MGy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, 2</a:t>
            </a:r>
            <a:r>
              <a:rPr lang="en-GB" sz="1400" dirty="0" smtClean="0">
                <a:solidFill>
                  <a:schemeClr val="bg1"/>
                </a:solidFill>
              </a:rPr>
              <a:t>x10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15 </a:t>
            </a:r>
            <a:r>
              <a:rPr lang="en-GB" sz="1400" dirty="0" smtClean="0">
                <a:solidFill>
                  <a:schemeClr val="bg1"/>
                </a:solidFill>
              </a:rPr>
              <a:t>n</a:t>
            </a:r>
            <a:r>
              <a:rPr lang="en-GB" sz="1400" baseline="-250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cm</a:t>
            </a:r>
            <a:r>
              <a:rPr lang="en-GB" sz="1400" b="1" baseline="30000" dirty="0">
                <a:solidFill>
                  <a:schemeClr val="bg1"/>
                </a:solidFill>
              </a:rPr>
              <a:t>-2</a:t>
            </a:r>
            <a:r>
              <a:rPr lang="en-GB" sz="1400" dirty="0"/>
              <a:t>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5328963" y="2780190"/>
            <a:ext cx="2100801" cy="338554"/>
          </a:xfrm>
          <a:prstGeom prst="wedgeRectCallout">
            <a:avLst>
              <a:gd name="adj1" fmla="val -122060"/>
              <a:gd name="adj2" fmla="val 692736"/>
            </a:avLst>
          </a:prstGeom>
          <a:ln w="60325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400" dirty="0" smtClean="0">
                <a:solidFill>
                  <a:schemeClr val="bg1"/>
                </a:solidFill>
              </a:rPr>
              <a:t>2 </a:t>
            </a:r>
            <a:r>
              <a:rPr lang="en-GB" sz="1400" dirty="0" err="1" smtClean="0">
                <a:solidFill>
                  <a:schemeClr val="bg1"/>
                </a:solidFill>
              </a:rPr>
              <a:t>MGy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4x10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15 </a:t>
            </a:r>
            <a:r>
              <a:rPr lang="en-GB" sz="1400" dirty="0" smtClean="0">
                <a:solidFill>
                  <a:schemeClr val="bg1"/>
                </a:solidFill>
              </a:rPr>
              <a:t>n</a:t>
            </a:r>
            <a:r>
              <a:rPr lang="en-GB" sz="1400" baseline="-25000" dirty="0" smtClean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cm</a:t>
            </a:r>
            <a:r>
              <a:rPr lang="en-GB" sz="1400" b="1" baseline="30000" dirty="0">
                <a:solidFill>
                  <a:schemeClr val="bg1"/>
                </a:solidFill>
              </a:rPr>
              <a:t>-2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6822" y="5420496"/>
            <a:ext cx="312906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  <a:endParaRPr lang="en-US" sz="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2704" y="5185716"/>
            <a:ext cx="312906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endParaRPr lang="en-US" sz="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6303" y="4382526"/>
            <a:ext cx="312906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  <a:endParaRPr lang="en-US" sz="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8557" y="4065811"/>
            <a:ext cx="6453297" cy="2163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34" y="308482"/>
            <a:ext cx="8043862" cy="914400"/>
          </a:xfrm>
        </p:spPr>
        <p:txBody>
          <a:bodyPr/>
          <a:lstStyle/>
          <a:p>
            <a:r>
              <a:rPr lang="en-US" dirty="0"/>
              <a:t>CMOS monolithic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32" y="1008875"/>
            <a:ext cx="8150866" cy="3047560"/>
          </a:xfrm>
        </p:spPr>
        <p:txBody>
          <a:bodyPr/>
          <a:lstStyle/>
          <a:p>
            <a:r>
              <a:rPr lang="en-US" sz="2800" dirty="0" smtClean="0"/>
              <a:t>The cost reduction associated to the adoption of monolithic detectors could give the possibility to </a:t>
            </a:r>
            <a:r>
              <a:rPr lang="en-US" sz="2800" dirty="0" smtClean="0">
                <a:solidFill>
                  <a:schemeClr val="accent3"/>
                </a:solidFill>
              </a:rPr>
              <a:t>produce large areas of highly segmented detectors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Triple layers of small pixels</a:t>
            </a:r>
            <a:r>
              <a:rPr lang="en-US" sz="2800" dirty="0" smtClean="0"/>
              <a:t> could be operated in self-seeded mode, even if the magnetic field is not too high.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15974" y="4674249"/>
            <a:ext cx="1039554" cy="980608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0896" y="4624143"/>
            <a:ext cx="1147411" cy="1092746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6622" y="4566884"/>
            <a:ext cx="1261350" cy="121919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34855" y="4329876"/>
            <a:ext cx="1799193" cy="1651671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73349" y="4242173"/>
            <a:ext cx="1928714" cy="1809751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01809" y="4175498"/>
            <a:ext cx="2076450" cy="1943100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34638" y="4951380"/>
            <a:ext cx="440957" cy="414585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10914" y="4174228"/>
            <a:ext cx="28307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17398" y="4239076"/>
            <a:ext cx="28307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7394" y="4316900"/>
            <a:ext cx="28307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27125" y="5980336"/>
            <a:ext cx="28307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33609" y="6045184"/>
            <a:ext cx="28307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33605" y="6123008"/>
            <a:ext cx="2830749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34" y="4563597"/>
            <a:ext cx="14526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40518" y="4628445"/>
            <a:ext cx="14526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40514" y="4706269"/>
            <a:ext cx="14526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40518" y="5649855"/>
            <a:ext cx="14526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47002" y="5714703"/>
            <a:ext cx="14526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46998" y="5792527"/>
            <a:ext cx="14526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51770" y="4958926"/>
            <a:ext cx="807396" cy="1297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7984" y="5364247"/>
            <a:ext cx="807396" cy="12976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19464" y="5145932"/>
            <a:ext cx="68093" cy="486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992238" y="5155660"/>
            <a:ext cx="199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0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3191"/>
            <a:ext cx="8043862" cy="914400"/>
          </a:xfrm>
        </p:spPr>
        <p:txBody>
          <a:bodyPr/>
          <a:lstStyle/>
          <a:p>
            <a:r>
              <a:rPr lang="en-US" dirty="0" smtClean="0"/>
              <a:t>3D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92221"/>
            <a:ext cx="8336603" cy="5198759"/>
          </a:xfrm>
        </p:spPr>
        <p:txBody>
          <a:bodyPr/>
          <a:lstStyle/>
          <a:p>
            <a:r>
              <a:rPr lang="en-US" sz="2400" dirty="0" smtClean="0"/>
              <a:t>Even if not impossible, it may be </a:t>
            </a:r>
            <a:r>
              <a:rPr lang="en-US" sz="2400" dirty="0" smtClean="0">
                <a:solidFill>
                  <a:schemeClr val="accent3"/>
                </a:solidFill>
              </a:rPr>
              <a:t>difficult to integrate high performance analog electronics with fast digital readout </a:t>
            </a:r>
            <a:r>
              <a:rPr lang="en-US" sz="2400" dirty="0" smtClean="0"/>
              <a:t>on a single die. For sure large buffers are incompatible with small pixels.</a:t>
            </a:r>
            <a:endParaRPr lang="en-US" sz="2400" dirty="0"/>
          </a:p>
          <a:p>
            <a:r>
              <a:rPr lang="en-US" sz="2400" dirty="0" smtClean="0"/>
              <a:t>If the number of connections can be kept low, </a:t>
            </a:r>
            <a:r>
              <a:rPr lang="en-US" sz="2400" dirty="0" smtClean="0">
                <a:solidFill>
                  <a:schemeClr val="accent3"/>
                </a:solidFill>
              </a:rPr>
              <a:t>wafer-to-wafer integration techniques</a:t>
            </a:r>
            <a:r>
              <a:rPr lang="en-US" sz="2400" dirty="0" smtClean="0"/>
              <a:t>, based on commercial processes, can help </a:t>
            </a:r>
            <a:r>
              <a:rPr lang="en-US" sz="2400" dirty="0" smtClean="0">
                <a:solidFill>
                  <a:schemeClr val="accent3"/>
                </a:solidFill>
              </a:rPr>
              <a:t>decoupling the analog pixel technology from the high density digital part </a:t>
            </a:r>
            <a:r>
              <a:rPr lang="en-US" sz="2400" dirty="0" smtClean="0"/>
              <a:t>used for trigger and read-out.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31</a:t>
            </a:fld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400909" y="5332388"/>
            <a:ext cx="2144737" cy="1064442"/>
          </a:xfrm>
          <a:prstGeom prst="cube">
            <a:avLst>
              <a:gd name="adj" fmla="val 371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Sensor</a:t>
            </a:r>
          </a:p>
          <a:p>
            <a:pPr algn="ctr"/>
            <a:r>
              <a:rPr lang="en-US" sz="1400" dirty="0" smtClean="0"/>
              <a:t>Pre-Amp</a:t>
            </a:r>
          </a:p>
          <a:p>
            <a:pPr algn="ctr"/>
            <a:r>
              <a:rPr lang="en-US" sz="1400" dirty="0" smtClean="0"/>
              <a:t>Discriminator</a:t>
            </a:r>
          </a:p>
        </p:txBody>
      </p:sp>
      <p:sp>
        <p:nvSpPr>
          <p:cNvPr id="17" name="Cube 16"/>
          <p:cNvSpPr/>
          <p:nvPr/>
        </p:nvSpPr>
        <p:spPr>
          <a:xfrm>
            <a:off x="3647877" y="5305985"/>
            <a:ext cx="369651" cy="369651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4625283" y="5302225"/>
            <a:ext cx="369651" cy="369651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5051747" y="5064415"/>
            <a:ext cx="369651" cy="369651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3403808" y="4474723"/>
            <a:ext cx="2108887" cy="985925"/>
          </a:xfrm>
          <a:prstGeom prst="cube">
            <a:avLst>
              <a:gd name="adj" fmla="val 410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Buffers</a:t>
            </a:r>
          </a:p>
          <a:p>
            <a:pPr algn="ctr"/>
            <a:r>
              <a:rPr lang="en-US" dirty="0" smtClean="0"/>
              <a:t>Correlators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40741" y="5084976"/>
            <a:ext cx="18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bumps (C4)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941650" y="4173164"/>
            <a:ext cx="1682885" cy="7484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18888790" lon="3268254" rev="18911174"/>
            </a:camera>
            <a:lightRig rig="threePt" dir="t"/>
          </a:scene3d>
          <a:sp3d>
            <a:bevelT w="63500" h="114300"/>
            <a:bevelB w="190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370299" y="4121280"/>
            <a:ext cx="1682885" cy="7484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18888790" lon="3268254" rev="18911174"/>
            </a:camera>
            <a:lightRig rig="threePt" dir="t"/>
          </a:scene3d>
          <a:sp3d>
            <a:bevelT w="63500" h="114300"/>
            <a:bevelB w="190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7284" y="4224215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Data from 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other layers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3602" y="4294725"/>
            <a:ext cx="208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To trigger processor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To event builder</a:t>
            </a:r>
          </a:p>
        </p:txBody>
      </p:sp>
    </p:spTree>
    <p:extLst>
      <p:ext uri="{BB962C8B-B14F-4D97-AF65-F5344CB8AC3E}">
        <p14:creationId xmlns:p14="http://schemas.microsoft.com/office/powerpoint/2010/main" val="4246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1478"/>
            <a:ext cx="8043862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875489"/>
            <a:ext cx="8404698" cy="5480861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3"/>
                </a:solidFill>
              </a:rPr>
              <a:t>Extracting data </a:t>
            </a:r>
            <a:r>
              <a:rPr lang="en-US" sz="2400" dirty="0" smtClean="0"/>
              <a:t>from the inner layers of a Pixel Detector </a:t>
            </a:r>
            <a:r>
              <a:rPr lang="en-US" sz="2400" dirty="0" smtClean="0">
                <a:solidFill>
                  <a:schemeClr val="accent3"/>
                </a:solidFill>
              </a:rPr>
              <a:t>at HL-LHC could be a complicated task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olidFill>
                  <a:schemeClr val="accent3"/>
                </a:solidFill>
              </a:rPr>
              <a:t>Participating to a fast trigger </a:t>
            </a:r>
            <a:r>
              <a:rPr lang="en-US" sz="2400" dirty="0" smtClean="0"/>
              <a:t>will be even more </a:t>
            </a:r>
            <a:r>
              <a:rPr lang="en-US" sz="2400" dirty="0" smtClean="0">
                <a:solidFill>
                  <a:schemeClr val="accent3"/>
                </a:solidFill>
              </a:rPr>
              <a:t>challenging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experience with the existing Pixel Detectors indicates that a </a:t>
            </a:r>
            <a:r>
              <a:rPr lang="en-US" sz="2400" dirty="0" smtClean="0">
                <a:solidFill>
                  <a:schemeClr val="accent3"/>
                </a:solidFill>
              </a:rPr>
              <a:t>large margin in readout capabilities</a:t>
            </a:r>
            <a:r>
              <a:rPr lang="en-US" sz="2400" dirty="0" smtClean="0"/>
              <a:t> is a key ingredient for stable operations.</a:t>
            </a:r>
          </a:p>
          <a:p>
            <a:r>
              <a:rPr lang="en-US" sz="2400" dirty="0" smtClean="0"/>
              <a:t>We believe </a:t>
            </a:r>
            <a:r>
              <a:rPr lang="en-US" sz="2400" dirty="0" smtClean="0">
                <a:solidFill>
                  <a:schemeClr val="accent3"/>
                </a:solidFill>
              </a:rPr>
              <a:t>we have the right tools in hands</a:t>
            </a:r>
            <a:r>
              <a:rPr lang="en-US" sz="2400" dirty="0" smtClean="0"/>
              <a:t>, but some more R&amp;D is needed to ensure we can safely operate the inner layers. In particular:</a:t>
            </a:r>
          </a:p>
          <a:p>
            <a:pPr lvl="1"/>
            <a:r>
              <a:rPr lang="en-US" sz="2000" dirty="0" smtClean="0">
                <a:solidFill>
                  <a:schemeClr val="accent3"/>
                </a:solidFill>
              </a:rPr>
              <a:t>On-chip data compression</a:t>
            </a:r>
          </a:p>
          <a:p>
            <a:pPr lvl="1"/>
            <a:r>
              <a:rPr lang="en-US" sz="2000" dirty="0" smtClean="0">
                <a:solidFill>
                  <a:schemeClr val="accent3"/>
                </a:solidFill>
              </a:rPr>
              <a:t>Support for L1 latencies larger than 12.5 </a:t>
            </a:r>
            <a:r>
              <a:rPr lang="en-US" sz="2000" dirty="0" err="1" smtClean="0">
                <a:solidFill>
                  <a:schemeClr val="accent3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chemeClr val="accent3"/>
                </a:solidFill>
              </a:rPr>
              <a:t>s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3"/>
                </a:solidFill>
              </a:rPr>
              <a:t>Max bandwidth on data </a:t>
            </a:r>
            <a:r>
              <a:rPr lang="en-US" sz="2000" dirty="0" err="1" smtClean="0">
                <a:solidFill>
                  <a:schemeClr val="accent3"/>
                </a:solidFill>
              </a:rPr>
              <a:t>calbles</a:t>
            </a:r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400" dirty="0" smtClean="0"/>
              <a:t>In the future, </a:t>
            </a:r>
            <a:r>
              <a:rPr lang="en-US" sz="2400" dirty="0" smtClean="0">
                <a:solidFill>
                  <a:schemeClr val="accent3"/>
                </a:solidFill>
              </a:rPr>
              <a:t>new technologies </a:t>
            </a:r>
            <a:r>
              <a:rPr lang="en-US" sz="2400" dirty="0" smtClean="0"/>
              <a:t>may significantly improve data extraction capabilities.</a:t>
            </a:r>
            <a:endParaRPr lang="en-US" sz="2400" dirty="0"/>
          </a:p>
          <a:p>
            <a:pPr marL="68263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380206"/>
            <a:ext cx="8043862" cy="914400"/>
          </a:xfrm>
        </p:spPr>
        <p:txBody>
          <a:bodyPr/>
          <a:lstStyle/>
          <a:p>
            <a:r>
              <a:rPr lang="en-US" dirty="0"/>
              <a:t>Pixel detectors for HL-LHC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210962"/>
            <a:ext cx="8043862" cy="5145388"/>
          </a:xfrm>
        </p:spPr>
        <p:txBody>
          <a:bodyPr/>
          <a:lstStyle/>
          <a:p>
            <a:r>
              <a:rPr lang="en-US" sz="2400" dirty="0"/>
              <a:t>When thinking to a Pixel Detector for HL-LHC, the first problem to attack seems to be the radiation hardness.</a:t>
            </a:r>
          </a:p>
          <a:p>
            <a:r>
              <a:rPr lang="en-US" sz="2400" dirty="0"/>
              <a:t>And certainly, reaching 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400" dirty="0" smtClean="0">
                <a:solidFill>
                  <a:schemeClr val="accent3"/>
                </a:solidFill>
              </a:rPr>
              <a:t>1 Grad  </a:t>
            </a:r>
            <a:r>
              <a:rPr lang="en-US" sz="2400" dirty="0">
                <a:solidFill>
                  <a:schemeClr val="accent3"/>
                </a:solidFill>
              </a:rPr>
              <a:t>and 1.4x10</a:t>
            </a:r>
            <a:r>
              <a:rPr lang="en-US" sz="2400" b="1" baseline="30000" dirty="0">
                <a:solidFill>
                  <a:schemeClr val="accent3"/>
                </a:solidFill>
              </a:rPr>
              <a:t>16</a:t>
            </a:r>
            <a:r>
              <a:rPr lang="en-US" sz="2400" dirty="0">
                <a:solidFill>
                  <a:schemeClr val="accent3"/>
                </a:solidFill>
              </a:rPr>
              <a:t>n</a:t>
            </a:r>
            <a:r>
              <a:rPr lang="en-US" sz="2400" baseline="-25000" dirty="0">
                <a:solidFill>
                  <a:schemeClr val="accent3"/>
                </a:solidFill>
              </a:rPr>
              <a:t>eq </a:t>
            </a:r>
            <a:r>
              <a:rPr lang="en-US" sz="2400" dirty="0">
                <a:solidFill>
                  <a:schemeClr val="accent3"/>
                </a:solidFill>
              </a:rPr>
              <a:t>cm</a:t>
            </a:r>
            <a:r>
              <a:rPr lang="en-US" sz="2400" b="1" baseline="30000" dirty="0">
                <a:solidFill>
                  <a:schemeClr val="accent3"/>
                </a:solidFill>
              </a:rPr>
              <a:t>-2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it’s not a trivial task.</a:t>
            </a:r>
          </a:p>
          <a:p>
            <a:r>
              <a:rPr lang="en-US" sz="2400" dirty="0"/>
              <a:t>However, </a:t>
            </a:r>
            <a:r>
              <a:rPr lang="en-US" sz="2400" dirty="0">
                <a:solidFill>
                  <a:schemeClr val="accent3"/>
                </a:solidFill>
              </a:rPr>
              <a:t>3D </a:t>
            </a:r>
            <a:r>
              <a:rPr lang="en-US" sz="2400" dirty="0" smtClean="0">
                <a:solidFill>
                  <a:schemeClr val="accent3"/>
                </a:solidFill>
              </a:rPr>
              <a:t>sensors </a:t>
            </a:r>
            <a:r>
              <a:rPr lang="en-US" sz="2400" dirty="0"/>
              <a:t>and even</a:t>
            </a:r>
            <a:r>
              <a:rPr lang="en-US" sz="2400" dirty="0">
                <a:solidFill>
                  <a:schemeClr val="accent3"/>
                </a:solidFill>
              </a:rPr>
              <a:t> planar sensors </a:t>
            </a:r>
            <a:r>
              <a:rPr lang="en-US" sz="2400" dirty="0"/>
              <a:t>may achieve adequate radiation tolerance. Same is true for </a:t>
            </a:r>
            <a:r>
              <a:rPr lang="en-US" sz="2400" dirty="0">
                <a:solidFill>
                  <a:schemeClr val="accent3"/>
                </a:solidFill>
              </a:rPr>
              <a:t>the readout electronics, in 65 nm</a:t>
            </a:r>
            <a:r>
              <a:rPr lang="en-US" sz="2400" dirty="0"/>
              <a:t> technology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>
                <a:solidFill>
                  <a:schemeClr val="accent3"/>
                </a:solidFill>
              </a:rPr>
              <a:t>Data extraction </a:t>
            </a:r>
            <a:r>
              <a:rPr lang="en-US" sz="2400" dirty="0" smtClean="0"/>
              <a:t>is another challenging aspects related to the high </a:t>
            </a:r>
            <a:r>
              <a:rPr lang="en-US" sz="2400" dirty="0" err="1" smtClean="0"/>
              <a:t>fluence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this talk, we will go through the </a:t>
            </a:r>
            <a:r>
              <a:rPr lang="en-US" sz="2400" dirty="0" smtClean="0">
                <a:solidFill>
                  <a:schemeClr val="accent3"/>
                </a:solidFill>
              </a:rPr>
              <a:t>problems</a:t>
            </a:r>
            <a:r>
              <a:rPr lang="en-US" sz="2400" dirty="0" smtClean="0"/>
              <a:t> we are facing, the </a:t>
            </a:r>
            <a:r>
              <a:rPr lang="en-US" sz="2400" dirty="0" smtClean="0">
                <a:solidFill>
                  <a:schemeClr val="accent3"/>
                </a:solidFill>
              </a:rPr>
              <a:t>solutions</a:t>
            </a:r>
            <a:r>
              <a:rPr lang="en-US" sz="2400" dirty="0" smtClean="0"/>
              <a:t> we are exploring and the </a:t>
            </a:r>
            <a:r>
              <a:rPr lang="en-US" sz="2400" dirty="0" smtClean="0">
                <a:solidFill>
                  <a:schemeClr val="accent3"/>
                </a:solidFill>
              </a:rPr>
              <a:t>new technologies </a:t>
            </a:r>
            <a:r>
              <a:rPr lang="en-US" sz="2400" dirty="0" smtClean="0"/>
              <a:t>that could help us in the future.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5007" y="890612"/>
            <a:ext cx="5073193" cy="58323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73" y="191464"/>
            <a:ext cx="8043862" cy="914400"/>
          </a:xfrm>
        </p:spPr>
        <p:txBody>
          <a:bodyPr/>
          <a:lstStyle/>
          <a:p>
            <a:r>
              <a:rPr lang="en-US" dirty="0" smtClean="0"/>
              <a:t>Tracker layouts for HL-LHC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39049" y="5342777"/>
            <a:ext cx="243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ATLAS Inclined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8563" y="3215340"/>
            <a:ext cx="2765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ATLAS Extended 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62" y="1010482"/>
            <a:ext cx="4468899" cy="1808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68276" y="1347011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CMS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4038" y="1869482"/>
            <a:ext cx="1660391" cy="411403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  <a:gs pos="50000">
                <a:schemeClr val="accent5">
                  <a:tint val="59000"/>
                  <a:satMod val="130000"/>
                </a:schemeClr>
              </a:gs>
              <a:gs pos="65000">
                <a:schemeClr val="accent5">
                  <a:tint val="55000"/>
                  <a:satMod val="130000"/>
                </a:schemeClr>
              </a:gs>
              <a:gs pos="100000">
                <a:schemeClr val="accent5">
                  <a:tint val="20000"/>
                  <a:satMod val="125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err="1" smtClean="0"/>
              <a:t>Pixel+Strips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80778" y="2257743"/>
            <a:ext cx="1660391" cy="3681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Pixel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01634" y="1323410"/>
            <a:ext cx="1660391" cy="52011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Strips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19950" r="6383" b="15997"/>
          <a:stretch/>
        </p:blipFill>
        <p:spPr>
          <a:xfrm>
            <a:off x="285750" y="4958940"/>
            <a:ext cx="4452887" cy="14365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20773" r="6170" b="15998"/>
          <a:stretch/>
        </p:blipFill>
        <p:spPr>
          <a:xfrm>
            <a:off x="285750" y="3094441"/>
            <a:ext cx="4452887" cy="1436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21113" y="5988392"/>
            <a:ext cx="1660391" cy="3681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Pixel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01657" y="4122147"/>
            <a:ext cx="1660391" cy="3681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Pixel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11362" y="3287638"/>
            <a:ext cx="1660391" cy="8098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Strips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21113" y="5134645"/>
            <a:ext cx="1660391" cy="8098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r"/>
            <a:r>
              <a:rPr lang="en-US" dirty="0" smtClean="0"/>
              <a:t>Strips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Trigger and DAQ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280161"/>
            <a:ext cx="8164286" cy="5076190"/>
          </a:xfrm>
        </p:spPr>
        <p:txBody>
          <a:bodyPr/>
          <a:lstStyle/>
          <a:p>
            <a:r>
              <a:rPr lang="en-US" dirty="0"/>
              <a:t>Nowadays, the most popular approach in calorimeters and muon detectors is </a:t>
            </a:r>
            <a:r>
              <a:rPr lang="en-US" dirty="0">
                <a:solidFill>
                  <a:schemeClr val="accent3"/>
                </a:solidFill>
              </a:rPr>
              <a:t>to extract data from the front-ends at 40 </a:t>
            </a:r>
            <a:r>
              <a:rPr lang="en-US" dirty="0" smtClean="0">
                <a:solidFill>
                  <a:schemeClr val="accent3"/>
                </a:solidFill>
              </a:rPr>
              <a:t>MHz </a:t>
            </a:r>
            <a:r>
              <a:rPr lang="en-US" dirty="0"/>
              <a:t>and bring </a:t>
            </a:r>
            <a:r>
              <a:rPr lang="en-US" dirty="0" smtClean="0"/>
              <a:t>everything </a:t>
            </a:r>
            <a:r>
              <a:rPr lang="en-US" dirty="0"/>
              <a:t>on surface.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3"/>
                </a:solidFill>
              </a:rPr>
              <a:t>obvious advantages</a:t>
            </a:r>
            <a:r>
              <a:rPr lang="en-US" dirty="0"/>
              <a:t>, especially </a:t>
            </a:r>
            <a:r>
              <a:rPr lang="en-US" dirty="0" smtClean="0"/>
              <a:t>from </a:t>
            </a:r>
            <a:r>
              <a:rPr lang="en-US" dirty="0"/>
              <a:t>the trigger: the complexity is moved off-detector, and the performance  may follow the technology evolution.</a:t>
            </a:r>
          </a:p>
          <a:p>
            <a:r>
              <a:rPr lang="en-US" dirty="0"/>
              <a:t>But for the </a:t>
            </a:r>
            <a:r>
              <a:rPr lang="en-US" dirty="0">
                <a:solidFill>
                  <a:schemeClr val="accent3"/>
                </a:solidFill>
              </a:rPr>
              <a:t>Pixel Detectors this approach is still unfeasible…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85" y="267182"/>
            <a:ext cx="8043862" cy="914400"/>
          </a:xfrm>
        </p:spPr>
        <p:txBody>
          <a:bodyPr/>
          <a:lstStyle/>
          <a:p>
            <a:r>
              <a:rPr lang="en-US" dirty="0"/>
              <a:t>Pixel occupancy at HL-LHC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85" y="1286431"/>
            <a:ext cx="8043862" cy="1878293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ATLAS Simulation: Pixel (50 x 50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) occupancy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947" t="44602" r="11829" b="10033"/>
          <a:stretch/>
        </p:blipFill>
        <p:spPr>
          <a:xfrm>
            <a:off x="642938" y="2256106"/>
            <a:ext cx="7251792" cy="285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21" y="3991638"/>
            <a:ext cx="3162830" cy="2425037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826851" y="5559346"/>
            <a:ext cx="797668" cy="394451"/>
          </a:xfrm>
          <a:prstGeom prst="borderCallout1">
            <a:avLst>
              <a:gd name="adj1" fmla="val 44155"/>
              <a:gd name="adj2" fmla="val -3014"/>
              <a:gd name="adj3" fmla="val -153133"/>
              <a:gd name="adj4" fmla="val -191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0,15 %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1663429" y="5362120"/>
            <a:ext cx="797668" cy="394451"/>
          </a:xfrm>
          <a:prstGeom prst="borderCallout1">
            <a:avLst>
              <a:gd name="adj1" fmla="val 44155"/>
              <a:gd name="adj2" fmla="val -3014"/>
              <a:gd name="adj3" fmla="val -130499"/>
              <a:gd name="adj4" fmla="val -12266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0,05 %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3012366" y="5615338"/>
            <a:ext cx="797668" cy="394451"/>
          </a:xfrm>
          <a:prstGeom prst="borderCallout1">
            <a:avLst>
              <a:gd name="adj1" fmla="val 44155"/>
              <a:gd name="adj2" fmla="val -3014"/>
              <a:gd name="adj3" fmla="val -169135"/>
              <a:gd name="adj4" fmla="val -2968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0,25 %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870000" y="5418112"/>
            <a:ext cx="797668" cy="394451"/>
          </a:xfrm>
          <a:prstGeom prst="borderCallout1">
            <a:avLst>
              <a:gd name="adj1" fmla="val 44155"/>
              <a:gd name="adj2" fmla="val -3014"/>
              <a:gd name="adj3" fmla="val -145953"/>
              <a:gd name="adj4" fmla="val -13667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0,12 %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1851388" y="3257472"/>
            <a:ext cx="962931" cy="394451"/>
          </a:xfrm>
          <a:prstGeom prst="borderCallout1">
            <a:avLst>
              <a:gd name="adj1" fmla="val 44155"/>
              <a:gd name="adj2" fmla="val -3014"/>
              <a:gd name="adj3" fmla="val 311239"/>
              <a:gd name="adj4" fmla="val -67255"/>
            </a:avLst>
          </a:prstGeom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0,015 %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963148" y="2758172"/>
            <a:ext cx="896783" cy="394451"/>
          </a:xfrm>
          <a:prstGeom prst="borderCallout1">
            <a:avLst>
              <a:gd name="adj1" fmla="val 44155"/>
              <a:gd name="adj2" fmla="val -3014"/>
              <a:gd name="adj3" fmla="val 371768"/>
              <a:gd name="adj4" fmla="val -84450"/>
            </a:avLst>
          </a:prstGeom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0,010 %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062262" y="2240680"/>
            <a:ext cx="899377" cy="394451"/>
          </a:xfrm>
          <a:prstGeom prst="borderCallout1">
            <a:avLst>
              <a:gd name="adj1" fmla="val 44155"/>
              <a:gd name="adj2" fmla="val -3014"/>
              <a:gd name="adj3" fmla="val 427147"/>
              <a:gd name="adj4" fmla="val -95277"/>
            </a:avLst>
          </a:prstGeom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0,007 %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4830525" y="5245196"/>
            <a:ext cx="797668" cy="394451"/>
          </a:xfrm>
          <a:prstGeom prst="borderCallout1">
            <a:avLst>
              <a:gd name="adj1" fmla="val 44155"/>
              <a:gd name="adj2" fmla="val -3014"/>
              <a:gd name="adj3" fmla="val -138555"/>
              <a:gd name="adj4" fmla="val -4642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0,06 %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5074593" y="2815396"/>
            <a:ext cx="899377" cy="394451"/>
          </a:xfrm>
          <a:prstGeom prst="borderCallout1">
            <a:avLst>
              <a:gd name="adj1" fmla="val 44155"/>
              <a:gd name="adj2" fmla="val -3014"/>
              <a:gd name="adj3" fmla="val 242188"/>
              <a:gd name="adj4" fmla="val -76890"/>
            </a:avLst>
          </a:prstGeom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0,006 %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99725"/>
            <a:ext cx="8043862" cy="914400"/>
          </a:xfrm>
        </p:spPr>
        <p:txBody>
          <a:bodyPr/>
          <a:lstStyle/>
          <a:p>
            <a:r>
              <a:rPr lang="en-US" dirty="0" smtClean="0"/>
              <a:t>Can the occupancy be reduced?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939114"/>
            <a:ext cx="8310562" cy="5417236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We may try to act on the detector parameters to adjust the cluster size:</a:t>
            </a:r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Pixel size and active area thickness</a:t>
            </a:r>
          </a:p>
          <a:p>
            <a:pPr lvl="1"/>
            <a:r>
              <a:rPr lang="en-US" dirty="0" smtClean="0"/>
              <a:t>The baseline here is 50 x 50 x 150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, but these numbers can be reduced. </a:t>
            </a:r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Analog information</a:t>
            </a:r>
          </a:p>
          <a:p>
            <a:pPr lvl="1"/>
            <a:r>
              <a:rPr lang="en-US" dirty="0" smtClean="0"/>
              <a:t>Assume ~8 bits of </a:t>
            </a:r>
            <a:r>
              <a:rPr lang="en-US" dirty="0" err="1" smtClean="0"/>
              <a:t>ToT</a:t>
            </a:r>
            <a:r>
              <a:rPr lang="en-US" dirty="0" smtClean="0"/>
              <a:t> per cluster, maybe with the ability to reduce this number if needed. </a:t>
            </a:r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Sensor inclination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On-chip data compression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Distance from the beam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4256"/>
            <a:ext cx="8043862" cy="914400"/>
          </a:xfrm>
        </p:spPr>
        <p:txBody>
          <a:bodyPr/>
          <a:lstStyle/>
          <a:p>
            <a:r>
              <a:rPr lang="en-US" dirty="0" smtClean="0"/>
              <a:t>Sensor inclination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07302"/>
            <a:ext cx="8229599" cy="5219528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Two different philosophies: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Minimize the cluster size by selecting normal incidence and rely on the intrinsic hit resolution.</a:t>
            </a:r>
          </a:p>
          <a:p>
            <a:pPr lvl="1"/>
            <a:r>
              <a:rPr lang="en-US" sz="2000" dirty="0" smtClean="0"/>
              <a:t>Asymptotically, the aim could be to use </a:t>
            </a:r>
            <a:r>
              <a:rPr lang="en-US" sz="2000" dirty="0" smtClean="0">
                <a:solidFill>
                  <a:schemeClr val="accent3"/>
                </a:solidFill>
              </a:rPr>
              <a:t>pure digital readout and very small pixels</a:t>
            </a:r>
            <a:r>
              <a:rPr lang="en-US" sz="2000" dirty="0" smtClean="0"/>
              <a:t> (minimize overlaps and space-point formation time).</a:t>
            </a:r>
          </a:p>
          <a:p>
            <a:pPr lvl="1"/>
            <a:r>
              <a:rPr lang="en-US" sz="2000" dirty="0" smtClean="0"/>
              <a:t>Local supports may require extra work, but adequate</a:t>
            </a:r>
            <a:r>
              <a:rPr lang="en-US" sz="2000" dirty="0" smtClean="0">
                <a:solidFill>
                  <a:schemeClr val="accent3"/>
                </a:solidFill>
              </a:rPr>
              <a:t> thermal and mechanical </a:t>
            </a:r>
            <a:r>
              <a:rPr lang="en-US" sz="2000" dirty="0" smtClean="0"/>
              <a:t>performance seem achievable.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Pixel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24-7088-494D-B9B9-B46EC856F175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00" y="4367946"/>
            <a:ext cx="2402671" cy="1567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0"/>
          <a:stretch/>
        </p:blipFill>
        <p:spPr>
          <a:xfrm>
            <a:off x="320148" y="4367946"/>
            <a:ext cx="2308539" cy="1567577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9" y="4367946"/>
            <a:ext cx="3850070" cy="157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FELIX-ITK</Template>
  <TotalTime>31882</TotalTime>
  <Words>2187</Words>
  <Application>Microsoft Office PowerPoint</Application>
  <PresentationFormat>On-screen Show (4:3)</PresentationFormat>
  <Paragraphs>344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Arial Rounded MT Bold</vt:lpstr>
      <vt:lpstr>Calibri</vt:lpstr>
      <vt:lpstr>Corbel</vt:lpstr>
      <vt:lpstr>Symbol</vt:lpstr>
      <vt:lpstr>Wingdings</vt:lpstr>
      <vt:lpstr>Wingdings 2</vt:lpstr>
      <vt:lpstr>Wingdings 3</vt:lpstr>
      <vt:lpstr>Metro</vt:lpstr>
      <vt:lpstr>1_Office Theme</vt:lpstr>
      <vt:lpstr>Pixel DAQ and Trigger for HL-LHC</vt:lpstr>
      <vt:lpstr>Pixel detectors for HL-LHC </vt:lpstr>
      <vt:lpstr>Radiation Fluences: 1 MeV neq.cm-2</vt:lpstr>
      <vt:lpstr>Pixel detectors for HL-LHC </vt:lpstr>
      <vt:lpstr>Tracker layouts for HL-LHC</vt:lpstr>
      <vt:lpstr>Trends in Trigger and DAQ</vt:lpstr>
      <vt:lpstr>Pixel occupancy at HL-LHC</vt:lpstr>
      <vt:lpstr>Can the occupancy be reduced?</vt:lpstr>
      <vt:lpstr>Sensor inclination</vt:lpstr>
      <vt:lpstr>Sensor inclination</vt:lpstr>
      <vt:lpstr>On-chip compression</vt:lpstr>
      <vt:lpstr>So, how much bandwidth we need?</vt:lpstr>
      <vt:lpstr>Data transmission cables </vt:lpstr>
      <vt:lpstr>Data transmission cables 2</vt:lpstr>
      <vt:lpstr>Possible trigger rates</vt:lpstr>
      <vt:lpstr>More links per FE?</vt:lpstr>
      <vt:lpstr>Pixel detector readout options</vt:lpstr>
      <vt:lpstr>Tracking in leptonic triggers</vt:lpstr>
      <vt:lpstr>Tracking in hadronic triggers</vt:lpstr>
      <vt:lpstr>Possible track trigger strategies</vt:lpstr>
      <vt:lpstr>Self-seeded detectors</vt:lpstr>
      <vt:lpstr>Self-seeded trackers in L1 trigger</vt:lpstr>
      <vt:lpstr>Two stage first level trigger</vt:lpstr>
      <vt:lpstr>Two stage trigger schema</vt:lpstr>
      <vt:lpstr>Considerations on trigger latency</vt:lpstr>
      <vt:lpstr>Beyond HL-LHC</vt:lpstr>
      <vt:lpstr>Silicon photonics</vt:lpstr>
      <vt:lpstr>Silicon photonics: state of the art</vt:lpstr>
      <vt:lpstr>CMOS</vt:lpstr>
      <vt:lpstr>CMOS monolithic 2</vt:lpstr>
      <vt:lpstr>3D Integration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organization (1)</dc:title>
  <dc:creator>Paolo Morettini</dc:creator>
  <cp:lastModifiedBy>Paolo Morettini</cp:lastModifiedBy>
  <cp:revision>457</cp:revision>
  <dcterms:created xsi:type="dcterms:W3CDTF">2013-11-12T11:11:33Z</dcterms:created>
  <dcterms:modified xsi:type="dcterms:W3CDTF">2016-09-06T07:26:47Z</dcterms:modified>
</cp:coreProperties>
</file>