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9" r:id="rId1"/>
  </p:sldMasterIdLst>
  <p:notesMasterIdLst>
    <p:notesMasterId r:id="rId17"/>
  </p:notesMasterIdLst>
  <p:handoutMasterIdLst>
    <p:handoutMasterId r:id="rId18"/>
  </p:handoutMasterIdLst>
  <p:sldIdLst>
    <p:sldId id="256" r:id="rId2"/>
    <p:sldId id="381" r:id="rId3"/>
    <p:sldId id="390" r:id="rId4"/>
    <p:sldId id="382" r:id="rId5"/>
    <p:sldId id="383" r:id="rId6"/>
    <p:sldId id="384" r:id="rId7"/>
    <p:sldId id="385" r:id="rId8"/>
    <p:sldId id="386" r:id="rId9"/>
    <p:sldId id="388" r:id="rId10"/>
    <p:sldId id="391" r:id="rId11"/>
    <p:sldId id="392" r:id="rId12"/>
    <p:sldId id="387" r:id="rId13"/>
    <p:sldId id="389" r:id="rId14"/>
    <p:sldId id="380" r:id="rId15"/>
    <p:sldId id="393" r:id="rId16"/>
  </p:sldIdLst>
  <p:sldSz cx="9144000" cy="6858000" type="screen4x3"/>
  <p:notesSz cx="7099300" cy="10234613"/>
  <p:defaultTextStyle>
    <a:defPPr>
      <a:defRPr lang="en-US"/>
    </a:defPPr>
    <a:lvl1pPr algn="ctr" rtl="0" fontAlgn="base">
      <a:lnSpc>
        <a:spcPct val="80000"/>
      </a:lnSpc>
      <a:spcBef>
        <a:spcPct val="20000"/>
      </a:spcBef>
      <a:spcAft>
        <a:spcPct val="0"/>
      </a:spcAft>
      <a:buClr>
        <a:schemeClr val="bg1"/>
      </a:buClr>
      <a:buSzPct val="100000"/>
      <a:buFont typeface="Wingdings" pitchFamily="2" charset="2"/>
      <a:defRPr sz="2000" i="1" kern="1200">
        <a:solidFill>
          <a:srgbClr val="7979FF"/>
        </a:solidFill>
        <a:latin typeface="Calibri" pitchFamily="34" charset="0"/>
        <a:ea typeface="+mn-ea"/>
        <a:cs typeface="+mn-cs"/>
      </a:defRPr>
    </a:lvl1pPr>
    <a:lvl2pPr marL="457200" algn="ctr" rtl="0" fontAlgn="base">
      <a:lnSpc>
        <a:spcPct val="80000"/>
      </a:lnSpc>
      <a:spcBef>
        <a:spcPct val="20000"/>
      </a:spcBef>
      <a:spcAft>
        <a:spcPct val="0"/>
      </a:spcAft>
      <a:buClr>
        <a:schemeClr val="bg1"/>
      </a:buClr>
      <a:buSzPct val="100000"/>
      <a:buFont typeface="Wingdings" pitchFamily="2" charset="2"/>
      <a:defRPr sz="2000" i="1" kern="1200">
        <a:solidFill>
          <a:srgbClr val="7979FF"/>
        </a:solidFill>
        <a:latin typeface="Calibri" pitchFamily="34" charset="0"/>
        <a:ea typeface="+mn-ea"/>
        <a:cs typeface="+mn-cs"/>
      </a:defRPr>
    </a:lvl2pPr>
    <a:lvl3pPr marL="914400" algn="ctr" rtl="0" fontAlgn="base">
      <a:lnSpc>
        <a:spcPct val="80000"/>
      </a:lnSpc>
      <a:spcBef>
        <a:spcPct val="20000"/>
      </a:spcBef>
      <a:spcAft>
        <a:spcPct val="0"/>
      </a:spcAft>
      <a:buClr>
        <a:schemeClr val="bg1"/>
      </a:buClr>
      <a:buSzPct val="100000"/>
      <a:buFont typeface="Wingdings" pitchFamily="2" charset="2"/>
      <a:defRPr sz="2000" i="1" kern="1200">
        <a:solidFill>
          <a:srgbClr val="7979FF"/>
        </a:solidFill>
        <a:latin typeface="Calibri" pitchFamily="34" charset="0"/>
        <a:ea typeface="+mn-ea"/>
        <a:cs typeface="+mn-cs"/>
      </a:defRPr>
    </a:lvl3pPr>
    <a:lvl4pPr marL="1371600" algn="ctr" rtl="0" fontAlgn="base">
      <a:lnSpc>
        <a:spcPct val="80000"/>
      </a:lnSpc>
      <a:spcBef>
        <a:spcPct val="20000"/>
      </a:spcBef>
      <a:spcAft>
        <a:spcPct val="0"/>
      </a:spcAft>
      <a:buClr>
        <a:schemeClr val="bg1"/>
      </a:buClr>
      <a:buSzPct val="100000"/>
      <a:buFont typeface="Wingdings" pitchFamily="2" charset="2"/>
      <a:defRPr sz="2000" i="1" kern="1200">
        <a:solidFill>
          <a:srgbClr val="7979FF"/>
        </a:solidFill>
        <a:latin typeface="Calibri" pitchFamily="34" charset="0"/>
        <a:ea typeface="+mn-ea"/>
        <a:cs typeface="+mn-cs"/>
      </a:defRPr>
    </a:lvl4pPr>
    <a:lvl5pPr marL="1828800" algn="ctr" rtl="0" fontAlgn="base">
      <a:lnSpc>
        <a:spcPct val="80000"/>
      </a:lnSpc>
      <a:spcBef>
        <a:spcPct val="20000"/>
      </a:spcBef>
      <a:spcAft>
        <a:spcPct val="0"/>
      </a:spcAft>
      <a:buClr>
        <a:schemeClr val="bg1"/>
      </a:buClr>
      <a:buSzPct val="100000"/>
      <a:buFont typeface="Wingdings" pitchFamily="2" charset="2"/>
      <a:defRPr sz="2000" i="1" kern="1200">
        <a:solidFill>
          <a:srgbClr val="7979FF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2000" i="1" kern="1200">
        <a:solidFill>
          <a:srgbClr val="7979FF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sz="2000" i="1" kern="1200">
        <a:solidFill>
          <a:srgbClr val="7979FF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sz="2000" i="1" kern="1200">
        <a:solidFill>
          <a:srgbClr val="7979FF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sz="2000" i="1" kern="1200">
        <a:solidFill>
          <a:srgbClr val="7979FF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1BEB"/>
    <a:srgbClr val="DBD9E7"/>
    <a:srgbClr val="AFAFFF"/>
    <a:srgbClr val="33CCFF"/>
    <a:srgbClr val="000099"/>
    <a:srgbClr val="DAA100"/>
    <a:srgbClr val="FFC111"/>
    <a:srgbClr val="FFC729"/>
    <a:srgbClr val="7979FF"/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12" autoAdjust="0"/>
    <p:restoredTop sz="81732" autoAdjust="0"/>
  </p:normalViewPr>
  <p:slideViewPr>
    <p:cSldViewPr>
      <p:cViewPr>
        <p:scale>
          <a:sx n="75" d="100"/>
          <a:sy n="75" d="100"/>
        </p:scale>
        <p:origin x="-282" y="-588"/>
      </p:cViewPr>
      <p:guideLst>
        <p:guide orient="horz" pos="220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9" d="100"/>
        <a:sy n="159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4164" y="-78"/>
      </p:cViewPr>
      <p:guideLst>
        <p:guide orient="horz" pos="3224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321" cy="511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1" tIns="49520" rIns="99041" bIns="49520" numCol="1" anchor="t" anchorCtr="0" compatLnSpc="1">
            <a:prstTxWarp prst="textNoShape">
              <a:avLst/>
            </a:prstTxWarp>
          </a:bodyPr>
          <a:lstStyle>
            <a:lvl1pPr algn="l" defTabSz="990549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300" i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979" y="0"/>
            <a:ext cx="3075631" cy="511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1" tIns="49520" rIns="99041" bIns="49520" numCol="1" anchor="t" anchorCtr="0" compatLnSpc="1">
            <a:prstTxWarp prst="textNoShape">
              <a:avLst/>
            </a:prstTxWarp>
          </a:bodyPr>
          <a:lstStyle>
            <a:lvl1pPr algn="r" defTabSz="990549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300" i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055"/>
            <a:ext cx="3077321" cy="511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1" tIns="49520" rIns="99041" bIns="49520" numCol="1" anchor="b" anchorCtr="0" compatLnSpc="1">
            <a:prstTxWarp prst="textNoShape">
              <a:avLst/>
            </a:prstTxWarp>
          </a:bodyPr>
          <a:lstStyle>
            <a:lvl1pPr algn="l" defTabSz="990549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300" i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979" y="9721055"/>
            <a:ext cx="3075631" cy="511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1" tIns="49520" rIns="99041" bIns="49520" numCol="1" anchor="b" anchorCtr="0" compatLnSpc="1">
            <a:prstTxWarp prst="textNoShape">
              <a:avLst/>
            </a:prstTxWarp>
          </a:bodyPr>
          <a:lstStyle>
            <a:lvl1pPr algn="r" defTabSz="990549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300" i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B2BC351F-6E91-460D-BE32-C19826B48709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3002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321" cy="511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1" tIns="49520" rIns="99041" bIns="49520" numCol="1" anchor="t" anchorCtr="0" compatLnSpc="1">
            <a:prstTxWarp prst="textNoShape">
              <a:avLst/>
            </a:prstTxWarp>
          </a:bodyPr>
          <a:lstStyle>
            <a:lvl1pPr algn="l" defTabSz="990549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300" i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979" y="0"/>
            <a:ext cx="3075631" cy="511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1" tIns="49520" rIns="99041" bIns="49520" numCol="1" anchor="t" anchorCtr="0" compatLnSpc="1">
            <a:prstTxWarp prst="textNoShape">
              <a:avLst/>
            </a:prstTxWarp>
          </a:bodyPr>
          <a:lstStyle>
            <a:lvl1pPr algn="r" defTabSz="990549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300" i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055"/>
            <a:ext cx="3077321" cy="511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1" tIns="49520" rIns="99041" bIns="49520" numCol="1" anchor="b" anchorCtr="0" compatLnSpc="1">
            <a:prstTxWarp prst="textNoShape">
              <a:avLst/>
            </a:prstTxWarp>
          </a:bodyPr>
          <a:lstStyle>
            <a:lvl1pPr algn="l" defTabSz="990549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300" i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979" y="9721055"/>
            <a:ext cx="3075631" cy="511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1" tIns="49520" rIns="99041" bIns="49520" numCol="1" anchor="b" anchorCtr="0" compatLnSpc="1">
            <a:prstTxWarp prst="textNoShape">
              <a:avLst/>
            </a:prstTxWarp>
          </a:bodyPr>
          <a:lstStyle>
            <a:lvl1pPr algn="r" defTabSz="990549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300" i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D803D7F9-FAF6-443E-B929-0F0EFB9553AF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8676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F89624-3956-4CD4-B125-7C25D80E57E5}" type="slidenum">
              <a:rPr lang="en-US" smtClean="0"/>
              <a:pPr/>
              <a:t>1</a:t>
            </a:fld>
            <a:endParaRPr lang="en-US" dirty="0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761" y="4861359"/>
            <a:ext cx="5679778" cy="4605409"/>
          </a:xfrm>
          <a:prstGeom prst="rect">
            <a:avLst/>
          </a:prstGeom>
          <a:noFill/>
          <a:ln/>
        </p:spPr>
        <p:txBody>
          <a:bodyPr lIns="96378" tIns="48189" rIns="96378" bIns="48189"/>
          <a:lstStyle/>
          <a:p>
            <a:pPr eaLnBrk="1" hangingPunct="1"/>
            <a:endParaRPr lang="es-ES_tradnl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Time resolved measurement of the current</a:t>
            </a:r>
            <a:r>
              <a:rPr lang="en-US" baseline="0" dirty="0" smtClean="0"/>
              <a:t> induced the transient of the non-equilibrium carriers created by a laser pulse.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Mainstream tool for the radiation tolerance assessment.</a:t>
            </a:r>
          </a:p>
          <a:p>
            <a:endParaRPr lang="en-US" dirty="0" smtClean="0"/>
          </a:p>
          <a:p>
            <a:r>
              <a:rPr lang="en-US" dirty="0" smtClean="0"/>
              <a:t>Edge-</a:t>
            </a:r>
            <a:r>
              <a:rPr lang="en-US" dirty="0" err="1" smtClean="0"/>
              <a:t>TCT</a:t>
            </a:r>
            <a:r>
              <a:rPr lang="en-US" baseline="0" dirty="0" smtClean="0"/>
              <a:t> configuration as tool for mapping the electric field</a:t>
            </a:r>
          </a:p>
          <a:p>
            <a:endParaRPr lang="en-US" baseline="0" dirty="0" smtClean="0"/>
          </a:p>
          <a:p>
            <a:r>
              <a:rPr lang="en-US" baseline="0" dirty="0" smtClean="0"/>
              <a:t>Laser light is injected through the edge of the sensor and the current induced in a microstrip on top of the laser beam focus is measured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03D7F9-FAF6-443E-B929-0F0EFB9553A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526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Limitation</a:t>
            </a:r>
            <a:r>
              <a:rPr lang="en-US" baseline="0" dirty="0" smtClean="0"/>
              <a:t> – electron-hole generate along the whole laser optical path (proportional to the laser intensity)</a:t>
            </a: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03D7F9-FAF6-443E-B929-0F0EFB9553A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55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Single-photon </a:t>
            </a:r>
          </a:p>
          <a:p>
            <a:endParaRPr lang="en-US" dirty="0" smtClean="0"/>
          </a:p>
          <a:p>
            <a:r>
              <a:rPr lang="en-US" dirty="0" smtClean="0"/>
              <a:t>Virtual</a:t>
            </a:r>
            <a:r>
              <a:rPr lang="en-US" baseline="0" dirty="0" smtClean="0"/>
              <a:t> electronic states with a very short lifetime with energy level within the bandgap </a:t>
            </a:r>
            <a:endParaRPr lang="en-U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03D7F9-FAF6-443E-B929-0F0EFB9553A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929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Bottom</a:t>
            </a:r>
            <a:r>
              <a:rPr lang="en-US" baseline="0" dirty="0" smtClean="0"/>
              <a:t> microscope objective single photon absorption is possible.</a:t>
            </a:r>
          </a:p>
          <a:p>
            <a:r>
              <a:rPr lang="en-US" baseline="0" dirty="0" smtClean="0"/>
              <a:t>top</a:t>
            </a: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03D7F9-FAF6-443E-B929-0F0EFB9553A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450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Study of the radiation</a:t>
            </a:r>
            <a:r>
              <a:rPr lang="en-US" baseline="0" dirty="0" smtClean="0"/>
              <a:t> tolerance of a </a:t>
            </a:r>
            <a:r>
              <a:rPr lang="en-US" baseline="0" dirty="0" err="1" smtClean="0"/>
              <a:t>HV</a:t>
            </a:r>
            <a:r>
              <a:rPr lang="en-US" baseline="0" dirty="0" smtClean="0"/>
              <a:t>-CMOS charge collecting </a:t>
            </a:r>
            <a:r>
              <a:rPr lang="en-US" baseline="0" dirty="0" err="1" smtClean="0"/>
              <a:t>juntion</a:t>
            </a:r>
            <a:r>
              <a:rPr lang="en-US" baseline="0" dirty="0" smtClean="0"/>
              <a:t>, the deep n-well (buried n-in-p diode)</a:t>
            </a:r>
          </a:p>
          <a:p>
            <a:endParaRPr lang="en-US" baseline="0" dirty="0" smtClean="0"/>
          </a:p>
          <a:p>
            <a:r>
              <a:rPr lang="en-US" baseline="0" dirty="0" smtClean="0"/>
              <a:t>Measuring the analogue current out to the n electrode. Edge injection.</a:t>
            </a: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03D7F9-FAF6-443E-B929-0F0EFB9553A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453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Raster scan</a:t>
            </a:r>
            <a:r>
              <a:rPr lang="en-US" baseline="0" dirty="0" smtClean="0"/>
              <a:t> to map in a plane parallel to the device edge -  mapping the value of the charge at 1ns </a:t>
            </a:r>
          </a:p>
          <a:p>
            <a:endParaRPr lang="en-US" baseline="0" dirty="0" smtClean="0"/>
          </a:p>
          <a:p>
            <a:r>
              <a:rPr lang="en-US" baseline="0" dirty="0" smtClean="0"/>
              <a:t>Potato shape. </a:t>
            </a: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03D7F9-FAF6-443E-B929-0F0EFB9553A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074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685800"/>
            <a:ext cx="7623175" cy="1752600"/>
          </a:xfrm>
        </p:spPr>
        <p:txBody>
          <a:bodyPr/>
          <a:lstStyle>
            <a:lvl1pPr>
              <a:defRPr sz="3800" baseline="0">
                <a:solidFill>
                  <a:srgbClr val="2A1BEB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s-ES_tradnl" altLang="en-US" dirty="0"/>
              <a:t>Haga clic para cambiar el estilo de título	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5146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 baseline="0">
                <a:solidFill>
                  <a:srgbClr val="AFAFFF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s-ES_tradnl" altLang="en-US" dirty="0"/>
              <a:t>Haga clic para modificar el estilo de subtítulo del patrón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60A9A-8E4E-4AFB-9D1A-F003B1F357B4}" type="slidenum">
              <a:rPr lang="es-ES_tradnl" altLang="en-US"/>
              <a:pPr>
                <a:defRPr/>
              </a:pPr>
              <a:t>‹Nº›</a:t>
            </a:fld>
            <a:endParaRPr lang="es-ES_tradnl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altLang="en-US" smtClean="0"/>
              <a:t>Ivan.Vila@csic.es,  PIXEL 2016, Sestri Levante,  September  5th 2016</a:t>
            </a:r>
            <a:endParaRPr lang="es-ES_tradnl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57150"/>
            <a:ext cx="2057400" cy="607377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57150"/>
            <a:ext cx="6019800" cy="607377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6449CD-1180-4CB2-9AF6-626245424195}" type="slidenum">
              <a:rPr lang="es-ES_tradnl" altLang="en-US"/>
              <a:pPr>
                <a:defRPr/>
              </a:pPr>
              <a:t>‹Nº›</a:t>
            </a:fld>
            <a:endParaRPr lang="es-ES_tradnl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altLang="en-US" smtClean="0"/>
              <a:t>Ivan.Vila@csic.es,  PIXEL 2016, Sestri Levante,  September  5th 2016</a:t>
            </a:r>
            <a:endParaRPr lang="es-ES_tradnl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7150"/>
            <a:ext cx="7391400" cy="11398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F90BD-82AF-4BA6-8AF4-E2685C1A08B2}" type="slidenum">
              <a:rPr lang="es-ES_tradnl" altLang="en-US"/>
              <a:pPr>
                <a:defRPr/>
              </a:pPr>
              <a:t>‹Nº›</a:t>
            </a:fld>
            <a:endParaRPr lang="es-ES_tradnl" alt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altLang="en-US" smtClean="0"/>
              <a:t>Ivan.Vila@csic.es,  PIXEL 2016, Sestri Levante,  September  5th 2016</a:t>
            </a:r>
            <a:endParaRPr lang="es-ES_tradnl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86800" y="6400800"/>
            <a:ext cx="533400" cy="457200"/>
          </a:xfrm>
        </p:spPr>
        <p:txBody>
          <a:bodyPr/>
          <a:lstStyle>
            <a:lvl1pPr>
              <a:defRPr baseline="0">
                <a:solidFill>
                  <a:srgbClr val="7030A0"/>
                </a:solidFill>
              </a:defRPr>
            </a:lvl1pPr>
          </a:lstStyle>
          <a:p>
            <a:pPr>
              <a:defRPr/>
            </a:pPr>
            <a:fld id="{6FE4F4B8-546B-4655-8B7D-7E5F0E211980}" type="slidenum">
              <a:rPr lang="es-ES_tradnl" altLang="en-US"/>
              <a:pPr>
                <a:defRPr/>
              </a:pPr>
              <a:t>‹Nº›</a:t>
            </a:fld>
            <a:endParaRPr lang="es-ES_tradnl" altLang="en-US" dirty="0"/>
          </a:p>
        </p:txBody>
      </p:sp>
      <p:sp>
        <p:nvSpPr>
          <p:cNvPr id="3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91000" y="6400800"/>
            <a:ext cx="4572000" cy="457200"/>
          </a:xfrm>
        </p:spPr>
        <p:txBody>
          <a:bodyPr/>
          <a:lstStyle>
            <a:lvl1pPr>
              <a:defRPr baseline="0">
                <a:solidFill>
                  <a:srgbClr val="7030A0"/>
                </a:solidFill>
              </a:defRPr>
            </a:lvl1pPr>
          </a:lstStyle>
          <a:p>
            <a:pPr>
              <a:defRPr/>
            </a:pPr>
            <a:r>
              <a:rPr lang="nb-NO" altLang="en-US" smtClean="0"/>
              <a:t>Ivan.Vila@csic.es,  PIXEL 2016, Sestri Levante,  September  5th 2016</a:t>
            </a:r>
            <a:endParaRPr lang="es-ES_tradnl" altLang="en-US" dirty="0"/>
          </a:p>
        </p:txBody>
      </p:sp>
    </p:spTree>
    <p:extLst>
      <p:ext uri="{BB962C8B-B14F-4D97-AF65-F5344CB8AC3E}">
        <p14:creationId xmlns:p14="http://schemas.microsoft.com/office/powerpoint/2010/main" val="16362331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86800" y="6400800"/>
            <a:ext cx="533400" cy="457200"/>
          </a:xfrm>
        </p:spPr>
        <p:txBody>
          <a:bodyPr/>
          <a:lstStyle>
            <a:lvl1pPr>
              <a:defRPr baseline="0">
                <a:solidFill>
                  <a:srgbClr val="7030A0"/>
                </a:solidFill>
              </a:defRPr>
            </a:lvl1pPr>
          </a:lstStyle>
          <a:p>
            <a:pPr>
              <a:defRPr/>
            </a:pPr>
            <a:fld id="{6FE4F4B8-546B-4655-8B7D-7E5F0E211980}" type="slidenum">
              <a:rPr lang="es-ES_tradnl" altLang="en-US"/>
              <a:pPr>
                <a:defRPr/>
              </a:pPr>
              <a:t>‹Nº›</a:t>
            </a:fld>
            <a:endParaRPr lang="es-ES_tradnl" altLang="en-US" dirty="0"/>
          </a:p>
        </p:txBody>
      </p:sp>
      <p:sp>
        <p:nvSpPr>
          <p:cNvPr id="3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91000" y="6400800"/>
            <a:ext cx="4572000" cy="457200"/>
          </a:xfrm>
        </p:spPr>
        <p:txBody>
          <a:bodyPr/>
          <a:lstStyle>
            <a:lvl1pPr>
              <a:defRPr baseline="0">
                <a:solidFill>
                  <a:srgbClr val="7030A0"/>
                </a:solidFill>
              </a:defRPr>
            </a:lvl1pPr>
          </a:lstStyle>
          <a:p>
            <a:pPr>
              <a:defRPr/>
            </a:pPr>
            <a:r>
              <a:rPr lang="nb-NO" altLang="en-US" smtClean="0"/>
              <a:t>Ivan.Vila@csic.es,  PIXEL 2016, Sestri Levante,  September  5th 2016</a:t>
            </a:r>
            <a:endParaRPr lang="es-ES_tradnl" altLang="en-US" dirty="0"/>
          </a:p>
        </p:txBody>
      </p:sp>
    </p:spTree>
    <p:extLst>
      <p:ext uri="{BB962C8B-B14F-4D97-AF65-F5344CB8AC3E}">
        <p14:creationId xmlns:p14="http://schemas.microsoft.com/office/powerpoint/2010/main" val="21605057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139701"/>
            <a:ext cx="8000999" cy="850900"/>
          </a:xfrm>
        </p:spPr>
        <p:txBody>
          <a:bodyPr/>
          <a:lstStyle>
            <a:lvl1pPr>
              <a:defRPr sz="3600" cap="none" baseline="0">
                <a:solidFill>
                  <a:srgbClr val="336699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noProof="0" dirty="0" err="1" smtClean="0"/>
              <a:t>Haga</a:t>
            </a:r>
            <a:r>
              <a:rPr lang="en-US" noProof="0" dirty="0" smtClean="0"/>
              <a:t>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para </a:t>
            </a:r>
            <a:r>
              <a:rPr lang="en-US" noProof="0" dirty="0" err="1" smtClean="0"/>
              <a:t>modificar</a:t>
            </a:r>
            <a:r>
              <a:rPr lang="en-US" noProof="0" dirty="0" smtClean="0"/>
              <a:t> el </a:t>
            </a:r>
            <a:r>
              <a:rPr lang="en-US" noProof="0" dirty="0" err="1" smtClean="0"/>
              <a:t>estilo</a:t>
            </a:r>
            <a:r>
              <a:rPr lang="en-US" noProof="0" dirty="0" smtClean="0"/>
              <a:t> de </a:t>
            </a:r>
            <a:r>
              <a:rPr lang="en-US" noProof="0" dirty="0" err="1" smtClean="0"/>
              <a:t>título</a:t>
            </a:r>
            <a:r>
              <a:rPr lang="en-US" noProof="0" dirty="0" smtClean="0"/>
              <a:t> del </a:t>
            </a:r>
            <a:r>
              <a:rPr lang="en-US" noProof="0" dirty="0" err="1" smtClean="0"/>
              <a:t>patrón</a:t>
            </a:r>
            <a:endParaRPr lang="en-US" noProof="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1000" y="1371600"/>
            <a:ext cx="8458200" cy="4800600"/>
          </a:xfrm>
        </p:spPr>
        <p:txBody>
          <a:bodyPr/>
          <a:lstStyle>
            <a:lvl1pPr>
              <a:buFont typeface="Calibri" pitchFamily="34" charset="0"/>
              <a:buChar char="—"/>
              <a:defRPr>
                <a:latin typeface="Calibri Light" panose="020F0302020204030204" pitchFamily="34" charset="0"/>
              </a:defRPr>
            </a:lvl1pPr>
            <a:lvl2pPr>
              <a:buFont typeface="Calibri" pitchFamily="34" charset="0"/>
              <a:buChar char="_"/>
              <a:defRPr baseline="0">
                <a:solidFill>
                  <a:srgbClr val="336699"/>
                </a:solidFill>
                <a:latin typeface="Calibri Light" panose="020F0302020204030204" pitchFamily="34" charset="0"/>
              </a:defRPr>
            </a:lvl2pPr>
            <a:lvl3pPr marL="671512" indent="0">
              <a:buNone/>
              <a:defRPr/>
            </a:lvl3pPr>
            <a:lvl4pPr marL="1023937" indent="0">
              <a:buNone/>
              <a:defRPr/>
            </a:lvl4pPr>
          </a:lstStyle>
          <a:p>
            <a:pPr lvl="0"/>
            <a:r>
              <a:rPr lang="en-US" noProof="0" dirty="0" err="1" smtClean="0"/>
              <a:t>Haga</a:t>
            </a:r>
            <a:r>
              <a:rPr lang="en-US" noProof="0" dirty="0" smtClean="0"/>
              <a:t>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para </a:t>
            </a:r>
            <a:r>
              <a:rPr lang="en-US" noProof="0" dirty="0" err="1" smtClean="0"/>
              <a:t>modificar</a:t>
            </a:r>
            <a:r>
              <a:rPr lang="en-US" noProof="0" dirty="0" smtClean="0"/>
              <a:t> el </a:t>
            </a:r>
            <a:r>
              <a:rPr lang="en-US" noProof="0" dirty="0" err="1" smtClean="0"/>
              <a:t>estilo</a:t>
            </a:r>
            <a:r>
              <a:rPr lang="en-US" noProof="0" dirty="0" smtClean="0"/>
              <a:t> de </a:t>
            </a:r>
            <a:r>
              <a:rPr lang="en-US" noProof="0" dirty="0" err="1" smtClean="0"/>
              <a:t>texto</a:t>
            </a:r>
            <a:r>
              <a:rPr lang="en-US" noProof="0" dirty="0" smtClean="0"/>
              <a:t> del </a:t>
            </a:r>
            <a:r>
              <a:rPr lang="en-US" noProof="0" dirty="0" err="1" smtClean="0"/>
              <a:t>patrón</a:t>
            </a:r>
            <a:endParaRPr lang="en-US" noProof="0" dirty="0" smtClean="0"/>
          </a:p>
          <a:p>
            <a:pPr lvl="1"/>
            <a:r>
              <a:rPr lang="en-US" noProof="0" dirty="0" smtClean="0"/>
              <a:t>Segundo </a:t>
            </a:r>
            <a:r>
              <a:rPr lang="en-US" noProof="0" dirty="0" err="1" smtClean="0"/>
              <a:t>nivel</a:t>
            </a:r>
            <a:endParaRPr lang="en-US" noProof="0" dirty="0" smtClean="0"/>
          </a:p>
          <a:p>
            <a:pPr lvl="2"/>
            <a:endParaRPr lang="en-US" noProof="0" dirty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521558" y="6340512"/>
            <a:ext cx="533400" cy="457200"/>
          </a:xfrm>
          <a:ln/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fld id="{9A5CEF15-0670-42F8-B063-5D05E1C9277E}" type="slidenum">
              <a:rPr lang="es-ES_tradnl" altLang="en-US" smtClean="0"/>
              <a:pPr>
                <a:defRPr/>
              </a:pPr>
              <a:t>‹Nº›</a:t>
            </a:fld>
            <a:endParaRPr lang="es-ES_tradnl" altLang="en-U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066800" y="6350560"/>
            <a:ext cx="7239000" cy="4572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r>
              <a:rPr lang="nb-NO" altLang="en-US" smtClean="0"/>
              <a:t>Ivan.Vila@csic.es,  PIXEL 2016, Sestri Levante,  September  5th 2016</a:t>
            </a:r>
            <a:endParaRPr lang="es-ES_tradnl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129" y="205741"/>
            <a:ext cx="590462" cy="784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901BB1-A4E5-4CEC-B091-8ACFFDAEC89A}" type="slidenum">
              <a:rPr lang="es-ES_tradnl" altLang="en-US"/>
              <a:pPr>
                <a:defRPr/>
              </a:pPr>
              <a:t>‹Nº›</a:t>
            </a:fld>
            <a:endParaRPr lang="es-ES_tradnl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altLang="en-US" smtClean="0"/>
              <a:t>Ivan.Vila@csic.es,  PIXEL 2016, Sestri Levante,  September  5th 2016</a:t>
            </a:r>
            <a:endParaRPr lang="es-ES_tradnl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0DE43-9046-40B6-9ECD-6CF60B9EE82C}" type="slidenum">
              <a:rPr lang="es-ES_tradnl" altLang="en-US"/>
              <a:pPr>
                <a:defRPr/>
              </a:pPr>
              <a:t>‹Nº›</a:t>
            </a:fld>
            <a:endParaRPr lang="es-ES_tradnl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altLang="en-US" smtClean="0"/>
              <a:t>Ivan.Vila@csic.es,  PIXEL 2016, Sestri Levante,  September  5th 2016</a:t>
            </a:r>
            <a:endParaRPr lang="es-ES_tradnl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F61DB-E64A-4CB6-B58B-2F2F71CA86DB}" type="slidenum">
              <a:rPr lang="es-ES_tradnl" altLang="en-US"/>
              <a:pPr>
                <a:defRPr/>
              </a:pPr>
              <a:t>‹Nº›</a:t>
            </a:fld>
            <a:endParaRPr lang="es-ES_tradnl" alt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altLang="en-US" smtClean="0"/>
              <a:t>Ivan.Vila@csic.es,  PIXEL 2016, Sestri Levante,  September  5th 2016</a:t>
            </a:r>
            <a:endParaRPr lang="es-ES_tradnl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D881D0-A6CF-4285-99E9-6602BDE09BB5}" type="slidenum">
              <a:rPr lang="es-ES_tradnl" altLang="en-US"/>
              <a:pPr>
                <a:defRPr/>
              </a:pPr>
              <a:t>‹Nº›</a:t>
            </a:fld>
            <a:endParaRPr lang="es-ES_tradnl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altLang="en-US" smtClean="0"/>
              <a:t>Ivan.Vila@csic.es,  PIXEL 2016, Sestri Levante,  September  5th 2016</a:t>
            </a:r>
            <a:endParaRPr lang="es-ES_tradnl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969B5E-57AA-4CCE-B6AB-07EDB346C168}" type="slidenum">
              <a:rPr lang="es-ES_tradnl" altLang="en-US"/>
              <a:pPr>
                <a:defRPr/>
              </a:pPr>
              <a:t>‹Nº›</a:t>
            </a:fld>
            <a:endParaRPr lang="es-ES_tradnl" alt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altLang="en-US" smtClean="0"/>
              <a:t>Ivan.Vila@csic.es,  PIXEL 2016, Sestri Levante,  September  5th 2016</a:t>
            </a:r>
            <a:endParaRPr lang="es-ES_tradnl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35902-2274-4511-8B80-8B310CDDAAD8}" type="slidenum">
              <a:rPr lang="es-ES_tradnl" altLang="en-US"/>
              <a:pPr>
                <a:defRPr/>
              </a:pPr>
              <a:t>‹Nº›</a:t>
            </a:fld>
            <a:endParaRPr lang="es-ES_tradnl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altLang="en-US" smtClean="0"/>
              <a:t>Ivan.Vila@csic.es,  PIXEL 2016, Sestri Levante,  September  5th 2016</a:t>
            </a:r>
            <a:endParaRPr lang="es-ES_tradnl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103AD-C0A3-401B-8E6F-D73B23F9D791}" type="slidenum">
              <a:rPr lang="es-ES_tradnl" altLang="en-US"/>
              <a:pPr>
                <a:defRPr/>
              </a:pPr>
              <a:t>‹Nº›</a:t>
            </a:fld>
            <a:endParaRPr lang="es-ES_tradnl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altLang="en-US" smtClean="0"/>
              <a:t>Ivan.Vila@csic.es,  PIXEL 2016, Sestri Levante,  September  5th 2016</a:t>
            </a:r>
            <a:endParaRPr lang="es-ES_tradnl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 bwMode="auto">
          <a:xfrm>
            <a:off x="-1" y="72000"/>
            <a:ext cx="9143995" cy="633600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AFA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None/>
              <a:tabLst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7150"/>
            <a:ext cx="70104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n-US" dirty="0" smtClean="0"/>
              <a:t>Haga clic para cambiar el estilo de título	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n-US" dirty="0" smtClean="0"/>
              <a:t>Haga clic para modificar el estilo de texto del patrón</a:t>
            </a:r>
          </a:p>
          <a:p>
            <a:pPr lvl="1"/>
            <a:r>
              <a:rPr lang="es-ES_tradnl" altLang="en-US" dirty="0" smtClean="0"/>
              <a:t>Segundo nivel</a:t>
            </a:r>
          </a:p>
          <a:p>
            <a:pPr lvl="2"/>
            <a:r>
              <a:rPr lang="es-ES_tradnl" altLang="en-US" dirty="0" smtClean="0"/>
              <a:t>Tercer nivel</a:t>
            </a:r>
          </a:p>
          <a:p>
            <a:pPr lvl="3"/>
            <a:r>
              <a:rPr lang="es-ES_tradnl" altLang="en-US" dirty="0" smtClean="0"/>
              <a:t>Cuarto nivel</a:t>
            </a:r>
          </a:p>
          <a:p>
            <a:pPr lvl="4"/>
            <a:r>
              <a:rPr lang="es-ES_tradnl" altLang="en-US" dirty="0" smtClean="0"/>
              <a:t>Quinto nivel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71952" y="6314552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400" i="0" baseline="0">
                <a:solidFill>
                  <a:srgbClr val="7030A0"/>
                </a:solidFill>
                <a:latin typeface="+mn-lt"/>
              </a:defRPr>
            </a:lvl1pPr>
          </a:lstStyle>
          <a:p>
            <a:pPr>
              <a:defRPr/>
            </a:pPr>
            <a:fld id="{729B781D-1B07-4E9C-8182-19D4D52035FB}" type="slidenum">
              <a:rPr lang="es-ES_tradnl" altLang="en-US" smtClean="0"/>
              <a:pPr>
                <a:defRPr/>
              </a:pPr>
              <a:t>‹Nº›</a:t>
            </a:fld>
            <a:endParaRPr lang="es-ES_tradnl" altLang="en-US" dirty="0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33800" y="6324600"/>
            <a:ext cx="457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400" i="0" cap="none" baseline="0" smtClean="0">
                <a:solidFill>
                  <a:srgbClr val="7030A0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nb-NO" altLang="en-US" smtClean="0"/>
              <a:t>Ivan.Vila@csic.es,  PIXEL 2016, Sestri Levante,  September  5th 2016</a:t>
            </a:r>
            <a:endParaRPr lang="es-ES_tradnl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8" r:id="rId13"/>
    <p:sldLayoutId id="2147483689" r:id="rId14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aseline="0">
          <a:solidFill>
            <a:srgbClr val="AFAFFF"/>
          </a:solidFill>
          <a:latin typeface="Calibri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E3E58"/>
        </a:buClr>
        <a:buSzPct val="65000"/>
        <a:buFont typeface="Wingdings" pitchFamily="2" charset="2"/>
        <a:buChar char="n"/>
        <a:defRPr sz="3000">
          <a:solidFill>
            <a:srgbClr val="0E3E58"/>
          </a:solidFill>
          <a:latin typeface="Calibri" pitchFamily="34" charset="0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rgbClr val="47A4E3"/>
        </a:buClr>
        <a:buSzPct val="60000"/>
        <a:buFont typeface="Wingdings" pitchFamily="2" charset="2"/>
        <a:buChar char="q"/>
        <a:defRPr sz="2600">
          <a:solidFill>
            <a:srgbClr val="2A1BEB"/>
          </a:solidFill>
          <a:latin typeface="Calibri" pitchFamily="34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rgbClr val="2A1BEB"/>
        </a:buClr>
        <a:buSzPct val="65000"/>
        <a:buFont typeface="Wingdings" pitchFamily="2" charset="2"/>
        <a:buChar char="n"/>
        <a:defRPr sz="2200">
          <a:solidFill>
            <a:srgbClr val="2A1BEB"/>
          </a:solidFill>
          <a:latin typeface="Calibri" pitchFamily="34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Calibri" pitchFamily="34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334251/contributions/780782/" TargetMode="External"/><Relationship Id="rId2" Type="http://schemas.openxmlformats.org/officeDocument/2006/relationships/hyperlink" Target="https://indico.cern.ch/event/334251/contributions/780784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60338"/>
            <a:ext cx="9067800" cy="2819400"/>
          </a:xfrm>
        </p:spPr>
        <p:txBody>
          <a:bodyPr/>
          <a:lstStyle/>
          <a:p>
            <a:r>
              <a:rPr lang="en-US" sz="2800" b="1" dirty="0" smtClean="0"/>
              <a:t>A novel </a:t>
            </a:r>
            <a:r>
              <a:rPr lang="en-US" sz="2800" b="1" dirty="0"/>
              <a:t>Transient-Current-Technique based on </a:t>
            </a:r>
            <a:r>
              <a:rPr lang="en-US" sz="2800" b="1" dirty="0" smtClean="0"/>
              <a:t>the </a:t>
            </a:r>
            <a:br>
              <a:rPr lang="en-US" sz="2800" b="1" dirty="0" smtClean="0"/>
            </a:br>
            <a:r>
              <a:rPr lang="en-US" sz="2800" b="1" dirty="0" smtClean="0"/>
              <a:t>Two- </a:t>
            </a:r>
            <a:r>
              <a:rPr lang="en-US" sz="2800" b="1" dirty="0"/>
              <a:t>Photon-Absorption process </a:t>
            </a:r>
            <a:r>
              <a:rPr lang="en-US" sz="2800" b="1" dirty="0" smtClean="0"/>
              <a:t>for </a:t>
            </a:r>
            <a:r>
              <a:rPr lang="en-US" sz="2800" b="1" dirty="0"/>
              <a:t>the characterization 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of the </a:t>
            </a:r>
            <a:r>
              <a:rPr lang="en-US" sz="2800" b="1" dirty="0" err="1" smtClean="0"/>
              <a:t>HV</a:t>
            </a:r>
            <a:r>
              <a:rPr lang="en-US" sz="2800" b="1" dirty="0" smtClean="0"/>
              <a:t>-CMOS </a:t>
            </a:r>
            <a:r>
              <a:rPr lang="en-US" sz="2800" b="1" dirty="0"/>
              <a:t>deep </a:t>
            </a:r>
            <a:r>
              <a:rPr lang="en-US" sz="2800" b="1" dirty="0" smtClean="0"/>
              <a:t>n-well</a:t>
            </a:r>
            <a:endParaRPr lang="en-US" sz="2800" b="1" noProof="0" dirty="0" smtClean="0">
              <a:solidFill>
                <a:srgbClr val="7030A0"/>
              </a:solidFill>
            </a:endParaRPr>
          </a:p>
        </p:txBody>
      </p:sp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0" y="1524000"/>
            <a:ext cx="830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2400" i="0" dirty="0" smtClean="0">
                <a:latin typeface="Calibri Light" panose="020F0302020204030204" pitchFamily="34" charset="0"/>
              </a:rPr>
              <a:t>PIXELS 2016,  </a:t>
            </a:r>
            <a:r>
              <a:rPr lang="es-ES" sz="2400" i="0" dirty="0" err="1" smtClean="0">
                <a:latin typeface="Calibri Light" panose="020F0302020204030204" pitchFamily="34" charset="0"/>
              </a:rPr>
              <a:t>September</a:t>
            </a:r>
            <a:r>
              <a:rPr lang="es-ES" sz="2400" i="0" dirty="0" smtClean="0">
                <a:latin typeface="Calibri Light" panose="020F0302020204030204" pitchFamily="34" charset="0"/>
              </a:rPr>
              <a:t>  5th, 2016</a:t>
            </a:r>
            <a:endParaRPr lang="en-US" sz="2400" i="0" dirty="0" smtClean="0">
              <a:latin typeface="Calibri Light" panose="020F0302020204030204" pitchFamily="34" charset="0"/>
            </a:endParaRPr>
          </a:p>
        </p:txBody>
      </p:sp>
      <p:sp>
        <p:nvSpPr>
          <p:cNvPr id="2" name="AutoShape 2" descr="Resultado de imagen de Signal amplification electron impact ionization AP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6200" y="4275653"/>
            <a:ext cx="8305800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2400" i="0" dirty="0" smtClean="0">
                <a:latin typeface="Calibri Light" panose="020F0302020204030204" pitchFamily="34" charset="0"/>
              </a:rPr>
              <a:t>M. Fernández</a:t>
            </a:r>
            <a:r>
              <a:rPr lang="en-US" sz="2400" i="0" baseline="30000" dirty="0">
                <a:solidFill>
                  <a:srgbClr val="AFAFFF"/>
                </a:solidFill>
                <a:latin typeface="Calibri Light" panose="020F0302020204030204" pitchFamily="34" charset="0"/>
              </a:rPr>
              <a:t>1</a:t>
            </a:r>
            <a:r>
              <a:rPr lang="en-US" sz="2400" i="0" dirty="0" smtClean="0">
                <a:latin typeface="Calibri Light" panose="020F0302020204030204" pitchFamily="34" charset="0"/>
              </a:rPr>
              <a:t>, J. González</a:t>
            </a:r>
            <a:r>
              <a:rPr lang="en-US" sz="2400" i="0" baseline="30000" dirty="0">
                <a:solidFill>
                  <a:srgbClr val="AFAFFF"/>
                </a:solidFill>
                <a:latin typeface="Calibri Light" panose="020F0302020204030204" pitchFamily="34" charset="0"/>
              </a:rPr>
              <a:t>1</a:t>
            </a:r>
            <a:r>
              <a:rPr lang="en-US" sz="2400" i="0" dirty="0" smtClean="0">
                <a:latin typeface="Calibri Light" panose="020F0302020204030204" pitchFamily="34" charset="0"/>
              </a:rPr>
              <a:t>, R. Jaramillo</a:t>
            </a:r>
            <a:r>
              <a:rPr lang="en-US" sz="2400" i="0" baseline="30000" dirty="0">
                <a:solidFill>
                  <a:srgbClr val="AFAFFF"/>
                </a:solidFill>
                <a:latin typeface="Calibri Light" panose="020F0302020204030204" pitchFamily="34" charset="0"/>
              </a:rPr>
              <a:t>1</a:t>
            </a:r>
            <a:r>
              <a:rPr lang="en-US" sz="2400" i="0" dirty="0" smtClean="0">
                <a:latin typeface="Calibri Light" panose="020F0302020204030204" pitchFamily="34" charset="0"/>
              </a:rPr>
              <a:t>, M. Moll</a:t>
            </a:r>
            <a:r>
              <a:rPr lang="en-US" sz="2400" i="0" baseline="30000" dirty="0" smtClean="0">
                <a:solidFill>
                  <a:srgbClr val="AFAFFF"/>
                </a:solidFill>
                <a:latin typeface="Calibri Light" panose="020F0302020204030204" pitchFamily="34" charset="0"/>
              </a:rPr>
              <a:t>2</a:t>
            </a:r>
            <a:r>
              <a:rPr lang="en-US" sz="2400" i="0" dirty="0" smtClean="0">
                <a:latin typeface="Calibri Light" panose="020F0302020204030204" pitchFamily="34" charset="0"/>
              </a:rPr>
              <a:t>, R. Montero</a:t>
            </a:r>
            <a:r>
              <a:rPr lang="en-US" sz="2400" i="0" baseline="30000" dirty="0" smtClean="0">
                <a:solidFill>
                  <a:srgbClr val="AFAFFF"/>
                </a:solidFill>
                <a:latin typeface="Calibri Light" panose="020F0302020204030204" pitchFamily="34" charset="0"/>
              </a:rPr>
              <a:t>3</a:t>
            </a:r>
            <a:r>
              <a:rPr lang="en-US" sz="2400" i="0" dirty="0" smtClean="0">
                <a:latin typeface="Calibri Light" panose="020F0302020204030204" pitchFamily="34" charset="0"/>
              </a:rPr>
              <a:t>, F. R. Palomo</a:t>
            </a:r>
            <a:r>
              <a:rPr lang="en-US" sz="2400" i="0" baseline="30000" dirty="0" smtClean="0">
                <a:solidFill>
                  <a:srgbClr val="AFAFFF"/>
                </a:solidFill>
                <a:latin typeface="Calibri Light" panose="020F0302020204030204" pitchFamily="34" charset="0"/>
              </a:rPr>
              <a:t>4</a:t>
            </a:r>
            <a:r>
              <a:rPr lang="en-US" sz="2400" i="0" dirty="0" smtClean="0">
                <a:latin typeface="Calibri Light" panose="020F0302020204030204" pitchFamily="34" charset="0"/>
              </a:rPr>
              <a:t>, </a:t>
            </a:r>
            <a:r>
              <a:rPr lang="en-US" sz="2400" b="1" i="0" dirty="0" smtClean="0">
                <a:latin typeface="Calibri Light" panose="020F0302020204030204" pitchFamily="34" charset="0"/>
              </a:rPr>
              <a:t>I. Vila</a:t>
            </a:r>
            <a:r>
              <a:rPr lang="en-US" sz="2400" b="1" i="0" baseline="30000" dirty="0">
                <a:solidFill>
                  <a:srgbClr val="AFAFFF"/>
                </a:solidFill>
                <a:latin typeface="Calibri Light" panose="020F0302020204030204" pitchFamily="34" charset="0"/>
              </a:rPr>
              <a:t>1</a:t>
            </a:r>
            <a:endParaRPr lang="en-US" sz="1600" b="1" i="0" dirty="0">
              <a:latin typeface="Calibri Light" panose="020F0302020204030204" pitchFamily="34" charset="0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</a:pPr>
            <a:endParaRPr lang="en-US" sz="1800" i="0" dirty="0" smtClean="0">
              <a:solidFill>
                <a:srgbClr val="AFAFFF"/>
              </a:solidFill>
              <a:latin typeface="Calibri Light" panose="020F0302020204030204" pitchFamily="34" charset="0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en-US" sz="1800" i="0" baseline="30000" dirty="0" smtClean="0">
                <a:solidFill>
                  <a:srgbClr val="AFAFFF"/>
                </a:solidFill>
                <a:latin typeface="Calibri Light" panose="020F0302020204030204" pitchFamily="34" charset="0"/>
              </a:rPr>
              <a:t>1</a:t>
            </a:r>
            <a:r>
              <a:rPr lang="en-US" sz="1800" i="0" dirty="0" smtClean="0">
                <a:solidFill>
                  <a:srgbClr val="AFAFFF"/>
                </a:solidFill>
                <a:latin typeface="Calibri Light" panose="020F0302020204030204" pitchFamily="34" charset="0"/>
              </a:rPr>
              <a:t>Instituto de Física de Cantabria (</a:t>
            </a:r>
            <a:r>
              <a:rPr lang="en-US" sz="1800" i="0" dirty="0" err="1" smtClean="0">
                <a:solidFill>
                  <a:srgbClr val="AFAFFF"/>
                </a:solidFill>
                <a:latin typeface="Calibri Light" panose="020F0302020204030204" pitchFamily="34" charset="0"/>
              </a:rPr>
              <a:t>CSIC-UC</a:t>
            </a:r>
            <a:r>
              <a:rPr lang="en-US" sz="1600" i="0" dirty="0" smtClean="0">
                <a:solidFill>
                  <a:srgbClr val="AFAFFF"/>
                </a:solidFill>
                <a:latin typeface="Calibri Light" panose="020F0302020204030204" pitchFamily="34" charset="0"/>
              </a:rPr>
              <a:t>)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en-US" sz="1800" i="0" baseline="30000" dirty="0">
                <a:solidFill>
                  <a:srgbClr val="AFAFFF"/>
                </a:solidFill>
                <a:latin typeface="Calibri Light" panose="020F0302020204030204" pitchFamily="34" charset="0"/>
              </a:rPr>
              <a:t>2</a:t>
            </a:r>
            <a:r>
              <a:rPr lang="en-US" sz="1800" i="0" dirty="0" smtClean="0">
                <a:solidFill>
                  <a:srgbClr val="AFAFFF"/>
                </a:solidFill>
                <a:latin typeface="Calibri Light" panose="020F0302020204030204" pitchFamily="34" charset="0"/>
              </a:rPr>
              <a:t>CERN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en-US" sz="1800" i="0" baseline="30000" dirty="0">
                <a:solidFill>
                  <a:srgbClr val="AFAFFF"/>
                </a:solidFill>
                <a:latin typeface="Calibri Light" panose="020F0302020204030204" pitchFamily="34" charset="0"/>
              </a:rPr>
              <a:t>3</a:t>
            </a:r>
            <a:r>
              <a:rPr lang="en-US" sz="1800" i="0" dirty="0" smtClean="0">
                <a:solidFill>
                  <a:srgbClr val="AFAFFF"/>
                </a:solidFill>
                <a:latin typeface="Calibri Light" panose="020F0302020204030204" pitchFamily="34" charset="0"/>
              </a:rPr>
              <a:t>Universidad del </a:t>
            </a:r>
            <a:r>
              <a:rPr lang="en-US" sz="1800" i="0" dirty="0" err="1" smtClean="0">
                <a:solidFill>
                  <a:srgbClr val="AFAFFF"/>
                </a:solidFill>
                <a:latin typeface="Calibri Light" panose="020F0302020204030204" pitchFamily="34" charset="0"/>
              </a:rPr>
              <a:t>Pais</a:t>
            </a:r>
            <a:r>
              <a:rPr lang="en-US" sz="1800" i="0" dirty="0" smtClean="0">
                <a:solidFill>
                  <a:srgbClr val="AFAFFF"/>
                </a:solidFill>
                <a:latin typeface="Calibri Light" panose="020F0302020204030204" pitchFamily="34" charset="0"/>
              </a:rPr>
              <a:t> Vasco (</a:t>
            </a:r>
            <a:r>
              <a:rPr lang="en-US" sz="1800" i="0" dirty="0" err="1" smtClean="0">
                <a:solidFill>
                  <a:srgbClr val="AFAFFF"/>
                </a:solidFill>
                <a:latin typeface="Calibri Light" panose="020F0302020204030204" pitchFamily="34" charset="0"/>
              </a:rPr>
              <a:t>UPV-EHU</a:t>
            </a:r>
            <a:r>
              <a:rPr lang="en-US" sz="1800" i="0" dirty="0" smtClean="0">
                <a:solidFill>
                  <a:srgbClr val="AFAFFF"/>
                </a:solidFill>
                <a:latin typeface="Calibri Light" panose="020F0302020204030204" pitchFamily="34" charset="0"/>
              </a:rPr>
              <a:t>)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en-US" sz="1800" i="0" baseline="30000" dirty="0">
                <a:solidFill>
                  <a:srgbClr val="AFAFFF"/>
                </a:solidFill>
                <a:latin typeface="Calibri Light" panose="020F0302020204030204" pitchFamily="34" charset="0"/>
              </a:rPr>
              <a:t>4</a:t>
            </a:r>
            <a:r>
              <a:rPr lang="en-US" sz="1800" i="0" dirty="0" smtClean="0">
                <a:solidFill>
                  <a:srgbClr val="AFAFFF"/>
                </a:solidFill>
                <a:latin typeface="Calibri Light" panose="020F0302020204030204" pitchFamily="34" charset="0"/>
              </a:rPr>
              <a:t>Universidad de </a:t>
            </a:r>
            <a:r>
              <a:rPr lang="en-US" sz="1800" i="0" dirty="0" err="1" smtClean="0">
                <a:solidFill>
                  <a:srgbClr val="AFAFFF"/>
                </a:solidFill>
                <a:latin typeface="Calibri Light" panose="020F0302020204030204" pitchFamily="34" charset="0"/>
              </a:rPr>
              <a:t>Sevilla</a:t>
            </a:r>
            <a:r>
              <a:rPr lang="en-US" sz="1800" i="0" dirty="0" smtClean="0">
                <a:solidFill>
                  <a:srgbClr val="AFAFFF"/>
                </a:solidFill>
                <a:latin typeface="Calibri Light" panose="020F0302020204030204" pitchFamily="34" charset="0"/>
              </a:rPr>
              <a:t> (US)</a:t>
            </a:r>
          </a:p>
        </p:txBody>
      </p:sp>
      <p:pic>
        <p:nvPicPr>
          <p:cNvPr id="12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" t="9855" r="4582" b="7986"/>
          <a:stretch/>
        </p:blipFill>
        <p:spPr>
          <a:xfrm>
            <a:off x="5300805" y="5791200"/>
            <a:ext cx="1176195" cy="436872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488" y="4992933"/>
            <a:ext cx="562712" cy="49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038674"/>
            <a:ext cx="537134" cy="5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702" y="5792931"/>
            <a:ext cx="1106898" cy="388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978" y="2220258"/>
            <a:ext cx="3579222" cy="2055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TPA-eTCT</a:t>
            </a:r>
            <a:r>
              <a:rPr lang="en-US" dirty="0" smtClean="0"/>
              <a:t>: Depletion depth vs </a:t>
            </a:r>
            <a:r>
              <a:rPr lang="en-US" dirty="0" err="1" smtClean="0"/>
              <a:t>Vbias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42900" y="914400"/>
            <a:ext cx="8458200" cy="1066800"/>
          </a:xfrm>
        </p:spPr>
        <p:txBody>
          <a:bodyPr/>
          <a:lstStyle/>
          <a:p>
            <a:r>
              <a:rPr lang="en-US" dirty="0" smtClean="0"/>
              <a:t>Doping estimation (resistivity) Assuming abrupt n-in-p junction.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5CEF15-0670-42F8-B063-5D05E1C9277E}" type="slidenum">
              <a:rPr lang="es-ES_tradnl" altLang="en-US" smtClean="0"/>
              <a:pPr>
                <a:defRPr/>
              </a:pPr>
              <a:t>10</a:t>
            </a:fld>
            <a:endParaRPr lang="es-ES_tradnl" alt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altLang="en-US" smtClean="0"/>
              <a:t>Ivan.Vila@csic.es,  PIXEL 2016, Sestri Levante,  September  5th 2016</a:t>
            </a:r>
            <a:endParaRPr lang="es-ES_tradnl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9" y="1981200"/>
            <a:ext cx="5105401" cy="3445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867400"/>
            <a:ext cx="4776787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638800"/>
            <a:ext cx="3810000" cy="671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1748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TPA-eTCT</a:t>
            </a:r>
            <a:r>
              <a:rPr lang="en-US" b="1" dirty="0" smtClean="0"/>
              <a:t>: Implant </a:t>
            </a:r>
            <a:r>
              <a:rPr lang="en-US" b="1" dirty="0"/>
              <a:t>depth (along Z)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5CEF15-0670-42F8-B063-5D05E1C9277E}" type="slidenum">
              <a:rPr lang="es-ES_tradnl" altLang="en-US" smtClean="0"/>
              <a:pPr>
                <a:defRPr/>
              </a:pPr>
              <a:t>11</a:t>
            </a:fld>
            <a:endParaRPr lang="es-ES_tradnl" alt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altLang="en-US" smtClean="0"/>
              <a:t>Ivan.Vila@csic.es,  PIXEL 2016, Sestri Levante,  September  5th 2016</a:t>
            </a:r>
            <a:endParaRPr lang="es-ES_tradnl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7" y="1095408"/>
            <a:ext cx="7732713" cy="5152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0649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TPA-eTCT</a:t>
            </a:r>
            <a:r>
              <a:rPr lang="en-US" dirty="0" smtClean="0"/>
              <a:t>: Neutron Irradiated </a:t>
            </a:r>
            <a:r>
              <a:rPr lang="en-US" dirty="0" err="1" smtClean="0"/>
              <a:t>HV</a:t>
            </a:r>
            <a:r>
              <a:rPr lang="en-US" dirty="0" smtClean="0"/>
              <a:t>-CMOS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6200" y="1219200"/>
            <a:ext cx="2895600" cy="4953000"/>
          </a:xfrm>
        </p:spPr>
        <p:txBody>
          <a:bodyPr/>
          <a:lstStyle/>
          <a:p>
            <a:r>
              <a:rPr lang="en-US" sz="1800" b="1" dirty="0"/>
              <a:t>7×1015 </a:t>
            </a:r>
            <a:r>
              <a:rPr lang="en-US" sz="1800" b="1" dirty="0" err="1" smtClean="0"/>
              <a:t>neq</a:t>
            </a:r>
            <a:r>
              <a:rPr lang="en-US" sz="1800" b="1" dirty="0" smtClean="0"/>
              <a:t>/cm2 </a:t>
            </a:r>
            <a:r>
              <a:rPr lang="en-US" sz="1800" dirty="0" smtClean="0"/>
              <a:t>(Caveat: high leakage current </a:t>
            </a:r>
            <a:r>
              <a:rPr lang="en-US" sz="1800" dirty="0"/>
              <a:t> 620 mA </a:t>
            </a:r>
            <a:r>
              <a:rPr lang="en-US" sz="1800" dirty="0" smtClean="0"/>
              <a:t>@50 V)</a:t>
            </a:r>
          </a:p>
          <a:p>
            <a:endParaRPr lang="en-US" sz="1800" dirty="0" smtClean="0"/>
          </a:p>
          <a:p>
            <a:r>
              <a:rPr lang="en-US" sz="1800" dirty="0" smtClean="0"/>
              <a:t>VERY PRELIMINARY</a:t>
            </a:r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 smtClean="0"/>
              <a:t>Dedicated </a:t>
            </a:r>
            <a:r>
              <a:rPr lang="en-US" sz="1800" dirty="0" err="1" smtClean="0"/>
              <a:t>TPA-eTCT</a:t>
            </a:r>
            <a:r>
              <a:rPr lang="en-US" sz="1800" dirty="0" smtClean="0"/>
              <a:t> characterization campaign going on this week on irradiated </a:t>
            </a:r>
          </a:p>
          <a:p>
            <a:pPr marL="0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     </a:t>
            </a:r>
            <a:r>
              <a:rPr lang="en-US" sz="1800" dirty="0" err="1" smtClean="0"/>
              <a:t>HV</a:t>
            </a:r>
            <a:r>
              <a:rPr lang="en-US" sz="1800" dirty="0" smtClean="0"/>
              <a:t>-CMOS samples.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5CEF15-0670-42F8-B063-5D05E1C9277E}" type="slidenum">
              <a:rPr lang="es-ES_tradnl" altLang="en-US" smtClean="0"/>
              <a:pPr>
                <a:defRPr/>
              </a:pPr>
              <a:t>12</a:t>
            </a:fld>
            <a:endParaRPr lang="es-ES_tradnl" alt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altLang="en-US" smtClean="0"/>
              <a:t>Ivan.Vila@csic.es,  PIXEL 2016, Sestri Levante,  September  5th 2016</a:t>
            </a:r>
            <a:endParaRPr lang="es-ES_tradnl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413674"/>
            <a:ext cx="5943600" cy="445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242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139701"/>
            <a:ext cx="8915400" cy="850900"/>
          </a:xfrm>
        </p:spPr>
        <p:txBody>
          <a:bodyPr/>
          <a:lstStyle/>
          <a:p>
            <a:r>
              <a:rPr lang="en-US" dirty="0" smtClean="0"/>
              <a:t>Other possible (exclusive) application 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1000" y="1057275"/>
            <a:ext cx="8458200" cy="1762125"/>
          </a:xfrm>
        </p:spPr>
        <p:txBody>
          <a:bodyPr/>
          <a:lstStyle/>
          <a:p>
            <a:r>
              <a:rPr lang="en-US" sz="2400" dirty="0" smtClean="0"/>
              <a:t>First sub-bandgap laser-induced signals in </a:t>
            </a:r>
            <a:r>
              <a:rPr lang="en-US" sz="2400" b="1" dirty="0" smtClean="0"/>
              <a:t>diamond detectors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3D diamond detector provided by A. Oh (U. Manchester)</a:t>
            </a:r>
          </a:p>
          <a:p>
            <a:r>
              <a:rPr lang="en-US" sz="2400" dirty="0" smtClean="0"/>
              <a:t>Quick and simple test.</a:t>
            </a:r>
            <a:endParaRPr lang="en-US" sz="240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5CEF15-0670-42F8-B063-5D05E1C9277E}" type="slidenum">
              <a:rPr lang="es-ES_tradnl" altLang="en-US" smtClean="0"/>
              <a:pPr>
                <a:defRPr/>
              </a:pPr>
              <a:t>13</a:t>
            </a:fld>
            <a:endParaRPr lang="es-ES_tradnl" alt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altLang="en-US" smtClean="0"/>
              <a:t>Ivan.Vila@csic.es,  PIXEL 2016, Sestri Levante,  September  5th 2016</a:t>
            </a:r>
            <a:endParaRPr lang="es-ES_tradnl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28925"/>
            <a:ext cx="308610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527592"/>
            <a:ext cx="5257800" cy="3568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4804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5CEF15-0670-42F8-B063-5D05E1C9277E}" type="slidenum">
              <a:rPr lang="es-ES_tradnl" altLang="en-US" smtClean="0"/>
              <a:pPr>
                <a:defRPr/>
              </a:pPr>
              <a:t>14</a:t>
            </a:fld>
            <a:endParaRPr lang="es-ES_tradnl" alt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altLang="en-US" smtClean="0"/>
              <a:t>Ivan.Vila@csic.es,  PIXEL 2016, Sestri Levante,  September  5th 2016</a:t>
            </a:r>
            <a:endParaRPr lang="es-ES_tradnl" altLang="en-US" dirty="0"/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342900" y="914400"/>
            <a:ext cx="8458200" cy="4800600"/>
          </a:xfrm>
        </p:spPr>
        <p:txBody>
          <a:bodyPr/>
          <a:lstStyle/>
          <a:p>
            <a:r>
              <a:rPr lang="en-US" sz="2800" dirty="0"/>
              <a:t>Development of a </a:t>
            </a:r>
            <a:r>
              <a:rPr lang="en-US" sz="2800" dirty="0" err="1"/>
              <a:t>TPA</a:t>
            </a:r>
            <a:r>
              <a:rPr lang="en-US" sz="2800" dirty="0"/>
              <a:t> </a:t>
            </a:r>
            <a:r>
              <a:rPr lang="en-US" sz="2800" dirty="0" smtClean="0"/>
              <a:t>based </a:t>
            </a:r>
            <a:r>
              <a:rPr lang="en-US" sz="2800" dirty="0" err="1"/>
              <a:t>TCT</a:t>
            </a:r>
            <a:r>
              <a:rPr lang="en-US" sz="2800" dirty="0"/>
              <a:t> technique validated both on non-irradiated and irradiated sensors.</a:t>
            </a:r>
          </a:p>
          <a:p>
            <a:r>
              <a:rPr lang="en-US" sz="2800" dirty="0"/>
              <a:t>Localized charge carrier generation: High-resolution 3D mapping of the charge collecting junction and simpler unfolding of sensor’s performance characteristics.</a:t>
            </a:r>
          </a:p>
          <a:p>
            <a:r>
              <a:rPr lang="en-US" sz="2800" dirty="0"/>
              <a:t>First distinct determination of the deep n-well on </a:t>
            </a:r>
            <a:r>
              <a:rPr lang="en-US" sz="2800" dirty="0" err="1"/>
              <a:t>HV</a:t>
            </a:r>
            <a:r>
              <a:rPr lang="en-US" sz="2800" dirty="0"/>
              <a:t>-CMOS devices and precise determination of its sensitive </a:t>
            </a:r>
            <a:r>
              <a:rPr lang="en-US" sz="2800" dirty="0" smtClean="0"/>
              <a:t>volume and resistivity</a:t>
            </a:r>
          </a:p>
          <a:p>
            <a:r>
              <a:rPr lang="en-US" sz="2800" dirty="0" smtClean="0"/>
              <a:t>New opportunities: dedicated studies on diamond sensors, active-edge pixels,  signal amplification junctions, …</a:t>
            </a:r>
          </a:p>
          <a:p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35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Thank you !</a:t>
            </a:r>
            <a:endParaRPr lang="en-US" sz="400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5CEF15-0670-42F8-B063-5D05E1C9277E}" type="slidenum">
              <a:rPr lang="es-ES_tradnl" altLang="en-US" smtClean="0"/>
              <a:pPr>
                <a:defRPr/>
              </a:pPr>
              <a:t>15</a:t>
            </a:fld>
            <a:endParaRPr lang="es-ES_tradnl" alt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altLang="en-US" smtClean="0"/>
              <a:t>Ivan.Vila@csic.es,  PIXEL 2016, Sestri Levante,  September  5th 2016</a:t>
            </a:r>
            <a:endParaRPr lang="es-ES_tradnl" altLang="en-US" dirty="0"/>
          </a:p>
        </p:txBody>
      </p: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342900" y="1104900"/>
            <a:ext cx="8458200" cy="4800600"/>
          </a:xfrm>
        </p:spPr>
        <p:txBody>
          <a:bodyPr/>
          <a:lstStyle/>
          <a:p>
            <a:pPr marL="0" indent="0">
              <a:buNone/>
            </a:pPr>
            <a:r>
              <a:rPr lang="es-ES" sz="2000" dirty="0" smtClean="0"/>
              <a:t>F. Rogelio et al, </a:t>
            </a:r>
            <a:r>
              <a:rPr lang="en-US" sz="2000" b="1" dirty="0"/>
              <a:t>Two Photon Absorption and carrier generation in semiconductors</a:t>
            </a:r>
            <a:r>
              <a:rPr lang="es-ES" sz="2000" b="1" dirty="0" smtClean="0"/>
              <a:t> </a:t>
            </a:r>
            <a:endParaRPr lang="en-US" sz="2000" b="1" dirty="0" smtClean="0"/>
          </a:p>
          <a:p>
            <a:pPr marL="0" indent="0">
              <a:buNone/>
            </a:pPr>
            <a:r>
              <a:rPr lang="en-US" sz="2000" dirty="0" smtClean="0">
                <a:hlinkClick r:id="rId2"/>
              </a:rPr>
              <a:t>https</a:t>
            </a:r>
            <a:r>
              <a:rPr lang="en-US" sz="2000" dirty="0">
                <a:hlinkClick r:id="rId2"/>
              </a:rPr>
              <a:t>://</a:t>
            </a:r>
            <a:r>
              <a:rPr lang="en-US" sz="2000" dirty="0" smtClean="0">
                <a:hlinkClick r:id="rId2"/>
              </a:rPr>
              <a:t>indico.cern.ch/event/334251/contributions/780784/</a:t>
            </a:r>
            <a:endParaRPr lang="es-ES" sz="2000" dirty="0"/>
          </a:p>
          <a:p>
            <a:pPr marL="0" indent="0">
              <a:buNone/>
            </a:pPr>
            <a:r>
              <a:rPr lang="es-ES" sz="2000" dirty="0" smtClean="0"/>
              <a:t>I. Vila et al, </a:t>
            </a:r>
            <a:r>
              <a:rPr lang="en-US" sz="2000" b="1" dirty="0"/>
              <a:t>A novel Transient Current Technique based on the Two Photon Absorption (</a:t>
            </a:r>
            <a:r>
              <a:rPr lang="en-US" sz="2000" b="1" dirty="0" err="1"/>
              <a:t>TPA</a:t>
            </a:r>
            <a:r>
              <a:rPr lang="en-US" sz="2000" b="1" dirty="0"/>
              <a:t>) </a:t>
            </a:r>
            <a:r>
              <a:rPr lang="en-US" sz="2000" b="1" dirty="0" smtClean="0"/>
              <a:t>process</a:t>
            </a:r>
          </a:p>
          <a:p>
            <a:pPr marL="0" indent="0">
              <a:buNone/>
            </a:pPr>
            <a:r>
              <a:rPr lang="en-US" sz="2000" dirty="0">
                <a:hlinkClick r:id="rId3"/>
              </a:rPr>
              <a:t>https://</a:t>
            </a:r>
            <a:r>
              <a:rPr lang="en-US" sz="2000" dirty="0" smtClean="0">
                <a:hlinkClick r:id="rId3"/>
              </a:rPr>
              <a:t>indico.cern.ch/event/334251/contributions/780782/</a:t>
            </a:r>
            <a:endParaRPr lang="en-US" sz="2000" dirty="0" smtClean="0"/>
          </a:p>
          <a:p>
            <a:pPr marL="0" indent="0">
              <a:buNone/>
            </a:pPr>
            <a:r>
              <a:rPr lang="es-ES" sz="2000" dirty="0" smtClean="0"/>
              <a:t>I. Vila et al, </a:t>
            </a:r>
            <a:r>
              <a:rPr lang="en-US" sz="2000" b="1" dirty="0"/>
              <a:t>Investigation on the radiation resistance of </a:t>
            </a:r>
            <a:r>
              <a:rPr lang="en-US" sz="2000" b="1" dirty="0" err="1"/>
              <a:t>HV</a:t>
            </a:r>
            <a:r>
              <a:rPr lang="en-US" sz="2000" b="1" dirty="0"/>
              <a:t>-CMOS and pin diodes using a Transient Current Technique based on the Two-Photon-</a:t>
            </a:r>
            <a:r>
              <a:rPr lang="en-US" sz="2000" b="1" dirty="0" err="1"/>
              <a:t>Absortion</a:t>
            </a:r>
            <a:r>
              <a:rPr lang="en-US" sz="2000" b="1" dirty="0"/>
              <a:t> </a:t>
            </a:r>
            <a:r>
              <a:rPr lang="en-US" sz="2000" b="1" dirty="0" smtClean="0"/>
              <a:t>Process</a:t>
            </a:r>
          </a:p>
          <a:p>
            <a:pPr marL="0" indent="0">
              <a:buNone/>
            </a:pPr>
            <a:r>
              <a:rPr lang="en-US" sz="2000" dirty="0"/>
              <a:t>https://indico.cern.ch/event/452766/contributions/1117347/</a:t>
            </a:r>
            <a:endParaRPr lang="en-US" sz="2000" dirty="0" smtClean="0"/>
          </a:p>
          <a:p>
            <a:pPr marL="0" indent="0">
              <a:buNone/>
            </a:pPr>
            <a:r>
              <a:rPr lang="es-ES" sz="2000" dirty="0" smtClean="0"/>
              <a:t>M. Fernández et al, </a:t>
            </a:r>
            <a:r>
              <a:rPr lang="en-US" sz="2000" b="1" dirty="0"/>
              <a:t>High-resolution three-dimensional imaging of a depleted CMOS </a:t>
            </a:r>
            <a:r>
              <a:rPr lang="en-US" sz="2000" b="1" dirty="0" smtClean="0"/>
              <a:t>sensor </a:t>
            </a:r>
            <a:r>
              <a:rPr lang="en-US" sz="2000" b="1" dirty="0"/>
              <a:t>using an edge Transient Current Technique based on the Two </a:t>
            </a:r>
            <a:r>
              <a:rPr lang="en-US" sz="2000" b="1" dirty="0" smtClean="0"/>
              <a:t>Photon Absorption process (</a:t>
            </a:r>
            <a:r>
              <a:rPr lang="en-US" sz="2000" b="1" dirty="0" err="1" smtClean="0"/>
              <a:t>TPA-eTCT</a:t>
            </a:r>
            <a:r>
              <a:rPr lang="en-US" sz="2000" b="1" dirty="0" smtClean="0"/>
              <a:t>)</a:t>
            </a:r>
          </a:p>
          <a:p>
            <a:pPr marL="0" indent="0">
              <a:buNone/>
            </a:pPr>
            <a:r>
              <a:rPr lang="es-ES" sz="2000" dirty="0"/>
              <a:t>(http://www.sciencedirect.com/science/article/pii/S0168900216304569).</a:t>
            </a:r>
            <a:endParaRPr lang="en-US" sz="2000" dirty="0" smtClean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55526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Transient-Technique Basics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1000" y="838200"/>
            <a:ext cx="8458200" cy="1981200"/>
          </a:xfrm>
        </p:spPr>
        <p:txBody>
          <a:bodyPr/>
          <a:lstStyle/>
          <a:p>
            <a:r>
              <a:rPr lang="en-US" sz="2800" dirty="0" smtClean="0"/>
              <a:t>Study of </a:t>
            </a:r>
            <a:r>
              <a:rPr lang="en-US" sz="2800" dirty="0"/>
              <a:t>transient current </a:t>
            </a:r>
            <a:r>
              <a:rPr lang="en-US" sz="2800" dirty="0" smtClean="0"/>
              <a:t>of laser-generated non-equilibrium carriers provides information of many internal diode’s characteristics: space-charge geometry, trapping times, </a:t>
            </a:r>
            <a:r>
              <a:rPr lang="en-US" sz="2800" dirty="0" err="1" smtClean="0"/>
              <a:t>CCE</a:t>
            </a:r>
            <a:r>
              <a:rPr lang="en-US" sz="2800" dirty="0" smtClean="0"/>
              <a:t>, mobility,...</a:t>
            </a:r>
          </a:p>
          <a:p>
            <a:r>
              <a:rPr lang="en-US" sz="2800" dirty="0" smtClean="0"/>
              <a:t>Capital tool for the understanding of the detector’s radiation tolerance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5CEF15-0670-42F8-B063-5D05E1C9277E}" type="slidenum">
              <a:rPr lang="es-ES_tradnl" altLang="en-US" smtClean="0"/>
              <a:pPr>
                <a:defRPr/>
              </a:pPr>
              <a:t>2</a:t>
            </a:fld>
            <a:endParaRPr lang="es-ES_tradnl" alt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altLang="en-US" smtClean="0"/>
              <a:t>Ivan.Vila@csic.es,  PIXEL 2016, Sestri Levante,  September  5th 2016</a:t>
            </a:r>
            <a:endParaRPr lang="es-ES_tradnl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3581400"/>
            <a:ext cx="5005387" cy="2180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733800"/>
            <a:ext cx="3006733" cy="2276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057131" y="5890081"/>
            <a:ext cx="42787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From G. </a:t>
            </a:r>
            <a:r>
              <a:rPr kumimoji="0" lang="en-GB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Kramberger</a:t>
            </a:r>
            <a:r>
              <a: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, Advanced </a:t>
            </a:r>
            <a:r>
              <a:rPr kumimoji="0" lang="en-GB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TCT</a:t>
            </a:r>
            <a:r>
              <a: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systems, Vertex 2014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9644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Transient-Current</a:t>
            </a:r>
            <a:r>
              <a:rPr lang="es-ES" dirty="0" smtClean="0"/>
              <a:t> </a:t>
            </a:r>
            <a:r>
              <a:rPr lang="es-ES" dirty="0" err="1" smtClean="0"/>
              <a:t>Technique</a:t>
            </a:r>
            <a:r>
              <a:rPr lang="es-ES" dirty="0" smtClean="0"/>
              <a:t> </a:t>
            </a:r>
            <a:r>
              <a:rPr lang="es-ES" dirty="0" err="1" smtClean="0"/>
              <a:t>Basics</a:t>
            </a:r>
            <a:r>
              <a:rPr lang="es-ES" dirty="0" smtClean="0"/>
              <a:t> (2)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1000" y="1066800"/>
            <a:ext cx="8458200" cy="4800600"/>
          </a:xfrm>
        </p:spPr>
        <p:txBody>
          <a:bodyPr/>
          <a:lstStyle/>
          <a:p>
            <a:r>
              <a:rPr lang="en-US" sz="3200" dirty="0" smtClean="0"/>
              <a:t>Ideally, a </a:t>
            </a:r>
            <a:r>
              <a:rPr lang="en-US" sz="3200" dirty="0" err="1" smtClean="0"/>
              <a:t>TCT</a:t>
            </a:r>
            <a:r>
              <a:rPr lang="en-US" sz="3200" dirty="0"/>
              <a:t> </a:t>
            </a:r>
            <a:r>
              <a:rPr lang="en-US" sz="3200" dirty="0" smtClean="0"/>
              <a:t>technique  with non-equilibrium free carriers generation in </a:t>
            </a:r>
            <a:r>
              <a:rPr lang="en-US" sz="3200" dirty="0"/>
              <a:t>a very localized </a:t>
            </a:r>
            <a:r>
              <a:rPr lang="en-US" sz="3200" dirty="0" smtClean="0"/>
              <a:t> volume </a:t>
            </a:r>
            <a:r>
              <a:rPr lang="en-US" sz="3200" dirty="0"/>
              <a:t>(micrometric-scale voxel)</a:t>
            </a:r>
            <a:r>
              <a:rPr lang="en-US" sz="3200" dirty="0" smtClean="0"/>
              <a:t> should allow the best E field mapping and geometry determination of the semiconductor junctions with very small size  features of the new generation of position-sensitive-detectors</a:t>
            </a:r>
          </a:p>
          <a:p>
            <a:pPr marL="0" indent="0">
              <a:buNone/>
            </a:pPr>
            <a:endParaRPr lang="en-US" sz="3200" dirty="0" smtClean="0"/>
          </a:p>
          <a:p>
            <a:r>
              <a:rPr lang="es-ES" sz="3200" dirty="0" err="1" smtClean="0"/>
              <a:t>Let’s</a:t>
            </a:r>
            <a:r>
              <a:rPr lang="es-ES" sz="3200" dirty="0" smtClean="0"/>
              <a:t> </a:t>
            </a:r>
            <a:r>
              <a:rPr lang="es-ES" sz="3200" dirty="0" err="1" smtClean="0"/>
              <a:t>see</a:t>
            </a:r>
            <a:r>
              <a:rPr lang="es-ES" sz="3200" dirty="0" smtClean="0"/>
              <a:t> </a:t>
            </a:r>
            <a:r>
              <a:rPr lang="es-ES" sz="3200" dirty="0" err="1" smtClean="0"/>
              <a:t>what</a:t>
            </a:r>
            <a:r>
              <a:rPr lang="es-ES" sz="3200" dirty="0" smtClean="0"/>
              <a:t> non-linear </a:t>
            </a:r>
            <a:r>
              <a:rPr lang="es-ES" sz="3200" dirty="0" err="1" smtClean="0"/>
              <a:t>optics</a:t>
            </a:r>
            <a:r>
              <a:rPr lang="es-ES" sz="3200" dirty="0" smtClean="0"/>
              <a:t> can do </a:t>
            </a:r>
            <a:r>
              <a:rPr lang="es-ES" sz="3200" dirty="0" err="1" smtClean="0"/>
              <a:t>for</a:t>
            </a:r>
            <a:r>
              <a:rPr lang="es-ES" sz="3200" dirty="0" smtClean="0"/>
              <a:t> </a:t>
            </a:r>
            <a:r>
              <a:rPr lang="es-ES" sz="3200" dirty="0" err="1" smtClean="0"/>
              <a:t>us</a:t>
            </a:r>
            <a:r>
              <a:rPr lang="es-ES" sz="3200" dirty="0" smtClean="0"/>
              <a:t>…</a:t>
            </a:r>
            <a:endParaRPr lang="en-US" sz="320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5CEF15-0670-42F8-B063-5D05E1C9277E}" type="slidenum">
              <a:rPr lang="es-ES_tradnl" altLang="en-US" smtClean="0"/>
              <a:pPr>
                <a:defRPr/>
              </a:pPr>
              <a:t>3</a:t>
            </a:fld>
            <a:endParaRPr lang="es-ES_tradnl" alt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altLang="en-US" smtClean="0"/>
              <a:t>Ivan.Vila@csic.es,  PIXEL 2016, Sestri Levante,  September  5th 2016</a:t>
            </a:r>
            <a:endParaRPr lang="es-ES_tradnl" altLang="en-US" dirty="0"/>
          </a:p>
        </p:txBody>
      </p:sp>
    </p:spTree>
    <p:extLst>
      <p:ext uri="{BB962C8B-B14F-4D97-AF65-F5344CB8AC3E}">
        <p14:creationId xmlns:p14="http://schemas.microsoft.com/office/powerpoint/2010/main" val="344465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Two-Photo-Absorption Process in Semiconductors 101</a:t>
            </a: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5CEF15-0670-42F8-B063-5D05E1C9277E}" type="slidenum">
              <a:rPr lang="es-ES_tradnl" altLang="en-US" smtClean="0"/>
              <a:pPr>
                <a:defRPr/>
              </a:pPr>
              <a:t>4</a:t>
            </a:fld>
            <a:endParaRPr lang="es-ES_tradnl" alt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altLang="en-US" smtClean="0"/>
              <a:t>Ivan.Vila@csic.es,  PIXEL 2016, Sestri Levante,  September  5th 2016</a:t>
            </a:r>
            <a:endParaRPr lang="es-ES_tradnl" alt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425575"/>
            <a:ext cx="6834008" cy="315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67" y="1371600"/>
            <a:ext cx="2043911" cy="300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0" y="4743234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s-ES" sz="1800" i="0" dirty="0" err="1" smtClean="0">
                <a:solidFill>
                  <a:prstClr val="black"/>
                </a:solidFill>
                <a:latin typeface="Calibri" panose="020F0502020204030204"/>
              </a:rPr>
              <a:t>Predicted</a:t>
            </a:r>
            <a:r>
              <a:rPr lang="es-ES" sz="1800" i="0" dirty="0" smtClean="0">
                <a:solidFill>
                  <a:prstClr val="black"/>
                </a:solidFill>
                <a:latin typeface="Calibri" panose="020F0502020204030204"/>
              </a:rPr>
              <a:t> in 1931 </a:t>
            </a:r>
            <a:r>
              <a:rPr lang="es-ES" sz="1800" i="0" dirty="0" err="1" smtClean="0">
                <a:solidFill>
                  <a:prstClr val="black"/>
                </a:solidFill>
                <a:latin typeface="Calibri" panose="020F0502020204030204"/>
              </a:rPr>
              <a:t>by</a:t>
            </a:r>
            <a:endParaRPr lang="es-ES" sz="1800" i="0" dirty="0" smtClean="0">
              <a:solidFill>
                <a:prstClr val="black"/>
              </a:solidFill>
              <a:latin typeface="Calibri" panose="020F0502020204030204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s-ES" sz="1800" i="0" dirty="0" err="1" smtClean="0">
                <a:solidFill>
                  <a:prstClr val="black"/>
                </a:solidFill>
                <a:latin typeface="Calibri" panose="020F0502020204030204"/>
              </a:rPr>
              <a:t>Maria</a:t>
            </a:r>
            <a:r>
              <a:rPr lang="es-ES" sz="1800" i="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" sz="1800" i="0" dirty="0" err="1" smtClean="0">
                <a:solidFill>
                  <a:prstClr val="black"/>
                </a:solidFill>
                <a:latin typeface="Calibri" panose="020F0502020204030204"/>
              </a:rPr>
              <a:t>Goppert</a:t>
            </a:r>
            <a:r>
              <a:rPr lang="es-ES" sz="1800" i="0" dirty="0" smtClean="0">
                <a:solidFill>
                  <a:prstClr val="black"/>
                </a:solidFill>
                <a:latin typeface="Calibri" panose="020F0502020204030204"/>
              </a:rPr>
              <a:t>-Mayer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s-ES" sz="1800" i="0" dirty="0" smtClean="0">
                <a:solidFill>
                  <a:prstClr val="black"/>
                </a:solidFill>
                <a:latin typeface="Calibri" panose="020F0502020204030204"/>
              </a:rPr>
              <a:t>1963 Nobel </a:t>
            </a:r>
            <a:r>
              <a:rPr lang="es-ES" sz="1800" i="0" dirty="0" err="1" smtClean="0">
                <a:solidFill>
                  <a:prstClr val="black"/>
                </a:solidFill>
                <a:latin typeface="Calibri" panose="020F0502020204030204"/>
              </a:rPr>
              <a:t>Prize</a:t>
            </a:r>
            <a:r>
              <a:rPr lang="es-ES" sz="1800" i="0" dirty="0" smtClean="0">
                <a:solidFill>
                  <a:prstClr val="black"/>
                </a:solidFill>
                <a:latin typeface="Calibri" panose="020F0502020204030204"/>
              </a:rPr>
              <a:t> in </a:t>
            </a:r>
            <a:r>
              <a:rPr lang="es-ES" sz="1800" i="0" dirty="0" err="1" smtClean="0">
                <a:solidFill>
                  <a:prstClr val="black"/>
                </a:solidFill>
                <a:latin typeface="Calibri" panose="020F0502020204030204"/>
              </a:rPr>
              <a:t>Physics</a:t>
            </a:r>
            <a:endParaRPr lang="es-ES" sz="1800" i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2971800" y="4922619"/>
            <a:ext cx="594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In fluorescent molecules, two photon pumping  was demonstrated by Webb et al in 1990.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8048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Two-Photo-Absorption Process in Semiconductors 101 (2)</a:t>
            </a: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5CEF15-0670-42F8-B063-5D05E1C9277E}" type="slidenum">
              <a:rPr lang="es-ES_tradnl" altLang="en-US" smtClean="0"/>
              <a:pPr>
                <a:defRPr/>
              </a:pPr>
              <a:t>5</a:t>
            </a:fld>
            <a:endParaRPr lang="es-ES_tradnl" alt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altLang="en-US" smtClean="0"/>
              <a:t>Ivan.Vila@csic.es,  PIXEL 2016, Sestri Levante,  September  5th 2016</a:t>
            </a:r>
            <a:endParaRPr lang="es-ES_tradnl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" y="2133600"/>
            <a:ext cx="3705225" cy="3985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8 Marcador de contenido"/>
          <p:cNvSpPr txBox="1">
            <a:spLocks/>
          </p:cNvSpPr>
          <p:nvPr/>
        </p:nvSpPr>
        <p:spPr>
          <a:xfrm>
            <a:off x="4238625" y="1752600"/>
            <a:ext cx="4800600" cy="45307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3E58"/>
              </a:buClr>
              <a:buSzPct val="65000"/>
              <a:buFont typeface="Wingdings" pitchFamily="2" charset="2"/>
              <a:buChar char="n"/>
              <a:defRPr sz="3000">
                <a:solidFill>
                  <a:srgbClr val="0E3E58"/>
                </a:solidFill>
                <a:latin typeface="Calibri" pitchFamily="34" charset="0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7A4E3"/>
              </a:buClr>
              <a:buSzPct val="60000"/>
              <a:buFont typeface="Wingdings" pitchFamily="2" charset="2"/>
              <a:buChar char="q"/>
              <a:defRPr sz="2600">
                <a:solidFill>
                  <a:srgbClr val="2A1BEB"/>
                </a:solidFill>
                <a:latin typeface="Calibri" pitchFamily="34" charset="0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A1BEB"/>
              </a:buClr>
              <a:buSzPct val="65000"/>
              <a:buFont typeface="Wingdings" pitchFamily="2" charset="2"/>
              <a:buChar char="n"/>
              <a:defRPr sz="2200">
                <a:solidFill>
                  <a:srgbClr val="2A1BEB"/>
                </a:solidFill>
                <a:latin typeface="Calibri" pitchFamily="34" charset="0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buFont typeface="Wingdings" pitchFamily="2" charset="2"/>
              <a:buNone/>
            </a:pPr>
            <a:r>
              <a:rPr lang="en-US" sz="2400" i="0" kern="0" dirty="0" err="1" smtClean="0">
                <a:latin typeface="Calibri Light" panose="020F0302020204030204" pitchFamily="34" charset="0"/>
              </a:rPr>
              <a:t>TPA-TCT</a:t>
            </a:r>
            <a:r>
              <a:rPr lang="en-US" sz="2400" i="0" kern="0" dirty="0" smtClean="0">
                <a:latin typeface="Calibri Light" panose="020F0302020204030204" pitchFamily="34" charset="0"/>
              </a:rPr>
              <a:t> is a way to </a:t>
            </a:r>
            <a:r>
              <a:rPr lang="en-US" sz="2400" b="1" i="0" kern="0" dirty="0" smtClean="0">
                <a:latin typeface="Calibri Light" panose="020F0302020204030204" pitchFamily="34" charset="0"/>
              </a:rPr>
              <a:t>generate  very localized electron-hole pairs </a:t>
            </a:r>
            <a:r>
              <a:rPr lang="en-US" sz="2400" i="0" kern="0" dirty="0" smtClean="0">
                <a:latin typeface="Calibri Light" panose="020F0302020204030204" pitchFamily="34" charset="0"/>
              </a:rPr>
              <a:t>in semiconductor devices (microscale volume).</a:t>
            </a:r>
          </a:p>
          <a:p>
            <a:pPr marL="0" indent="0">
              <a:lnSpc>
                <a:spcPct val="100000"/>
              </a:lnSpc>
              <a:buFont typeface="Wingdings" pitchFamily="2" charset="2"/>
              <a:buNone/>
            </a:pPr>
            <a:endParaRPr lang="en-US" sz="2400" i="0" kern="0" dirty="0" smtClean="0">
              <a:latin typeface="Calibri Light" panose="020F0302020204030204" pitchFamily="34" charset="0"/>
            </a:endParaRPr>
          </a:p>
          <a:p>
            <a:pPr marL="0" indent="0">
              <a:lnSpc>
                <a:spcPct val="100000"/>
              </a:lnSpc>
              <a:buFont typeface="Wingdings" pitchFamily="2" charset="2"/>
              <a:buNone/>
            </a:pPr>
            <a:r>
              <a:rPr lang="en-US" sz="2400" i="0" kern="0" dirty="0" err="1" smtClean="0">
                <a:latin typeface="Calibri Light" panose="020F0302020204030204" pitchFamily="34" charset="0"/>
              </a:rPr>
              <a:t>TPA-TCT</a:t>
            </a:r>
            <a:r>
              <a:rPr lang="en-US" sz="2400" i="0" kern="0" dirty="0" smtClean="0">
                <a:latin typeface="Calibri Light" panose="020F0302020204030204" pitchFamily="34" charset="0"/>
              </a:rPr>
              <a:t> </a:t>
            </a:r>
            <a:r>
              <a:rPr lang="en-US" sz="2400" b="1" i="0" kern="0" dirty="0" smtClean="0">
                <a:latin typeface="Calibri Light" panose="020F0302020204030204" pitchFamily="34" charset="0"/>
              </a:rPr>
              <a:t>simplifies the arrangement to inject light into the device</a:t>
            </a:r>
            <a:r>
              <a:rPr lang="en-US" sz="2400" i="0" kern="0" dirty="0" smtClean="0">
                <a:latin typeface="Calibri Light" panose="020F0302020204030204" pitchFamily="34" charset="0"/>
              </a:rPr>
              <a:t> </a:t>
            </a:r>
            <a:r>
              <a:rPr lang="en-US" sz="2400" b="1" i="0" kern="0" dirty="0" smtClean="0">
                <a:latin typeface="Calibri Light" panose="020F0302020204030204" pitchFamily="34" charset="0"/>
              </a:rPr>
              <a:t>and the unfolding</a:t>
            </a:r>
            <a:r>
              <a:rPr lang="en-US" sz="2400" i="0" kern="0" dirty="0" smtClean="0">
                <a:latin typeface="Calibri Light" panose="020F0302020204030204" pitchFamily="34" charset="0"/>
              </a:rPr>
              <a:t> of the device internal Electric field and other relevant parameters of the theoretical model.</a:t>
            </a:r>
          </a:p>
          <a:p>
            <a:pPr>
              <a:lnSpc>
                <a:spcPct val="100000"/>
              </a:lnSpc>
            </a:pPr>
            <a:endParaRPr lang="en-US" i="0" kern="0" dirty="0" smtClean="0"/>
          </a:p>
          <a:p>
            <a:pPr>
              <a:lnSpc>
                <a:spcPct val="100000"/>
              </a:lnSpc>
            </a:pPr>
            <a:endParaRPr lang="en-US" i="0" kern="0" dirty="0" smtClean="0"/>
          </a:p>
          <a:p>
            <a:pPr>
              <a:lnSpc>
                <a:spcPct val="100000"/>
              </a:lnSpc>
            </a:pPr>
            <a:endParaRPr lang="en-US" i="0" kern="0" dirty="0"/>
          </a:p>
        </p:txBody>
      </p:sp>
      <p:sp>
        <p:nvSpPr>
          <p:cNvPr id="9" name="8 Rectángulo"/>
          <p:cNvSpPr/>
          <p:nvPr/>
        </p:nvSpPr>
        <p:spPr>
          <a:xfrm>
            <a:off x="747712" y="1369064"/>
            <a:ext cx="2971800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0" dirty="0">
                <a:latin typeface="Calibri Light" panose="020F0302020204030204" pitchFamily="34" charset="0"/>
              </a:rPr>
              <a:t>"</a:t>
            </a:r>
            <a:r>
              <a:rPr lang="en-US" sz="2400" b="1" i="0" dirty="0">
                <a:latin typeface="Calibri Light" panose="020F0302020204030204" pitchFamily="34" charset="0"/>
              </a:rPr>
              <a:t>A picture is worth a thousand </a:t>
            </a:r>
            <a:r>
              <a:rPr lang="en-US" sz="2400" b="1" i="0" dirty="0" smtClean="0">
                <a:latin typeface="Calibri Light" panose="020F0302020204030204" pitchFamily="34" charset="0"/>
              </a:rPr>
              <a:t>words”</a:t>
            </a:r>
            <a:endParaRPr lang="en-US" sz="2400" b="1" i="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07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TPA-eTCT</a:t>
            </a:r>
            <a:r>
              <a:rPr lang="en-US" dirty="0" smtClean="0"/>
              <a:t> on a </a:t>
            </a:r>
            <a:r>
              <a:rPr lang="en-US" dirty="0" err="1" smtClean="0"/>
              <a:t>HV</a:t>
            </a:r>
            <a:r>
              <a:rPr lang="en-US" dirty="0" smtClean="0"/>
              <a:t>-CMOS: Set-up</a:t>
            </a: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5CEF15-0670-42F8-B063-5D05E1C9277E}" type="slidenum">
              <a:rPr lang="es-ES_tradnl" altLang="en-US" smtClean="0"/>
              <a:pPr>
                <a:defRPr/>
              </a:pPr>
              <a:t>6</a:t>
            </a:fld>
            <a:endParaRPr lang="es-ES_tradnl" alt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altLang="en-US" smtClean="0"/>
              <a:t>Ivan.Vila@csic.es,  PIXEL 2016, Sestri Levante,  September  5th 2016</a:t>
            </a:r>
            <a:endParaRPr lang="es-ES_tradnl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73" y="838201"/>
            <a:ext cx="7149127" cy="547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210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TPA-eTCT</a:t>
            </a:r>
            <a:r>
              <a:rPr lang="en-US" dirty="0"/>
              <a:t> on a </a:t>
            </a:r>
            <a:r>
              <a:rPr lang="en-US" dirty="0" err="1"/>
              <a:t>HV</a:t>
            </a:r>
            <a:r>
              <a:rPr lang="en-US" dirty="0"/>
              <a:t>-CMOS: Set-up (2)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5CEF15-0670-42F8-B063-5D05E1C9277E}" type="slidenum">
              <a:rPr lang="es-ES_tradnl" altLang="en-US" smtClean="0"/>
              <a:pPr>
                <a:defRPr/>
              </a:pPr>
              <a:t>7</a:t>
            </a:fld>
            <a:endParaRPr lang="es-ES_tradnl" alt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altLang="en-US" smtClean="0"/>
              <a:t>Ivan.Vila@csic.es,  PIXEL 2016, Sestri Levante,  September  5th 2016</a:t>
            </a:r>
            <a:endParaRPr lang="es-ES_tradnl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27494"/>
            <a:ext cx="7781925" cy="23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3509963" cy="209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2 Marcador de contenido"/>
          <p:cNvSpPr>
            <a:spLocks noGrp="1"/>
          </p:cNvSpPr>
          <p:nvPr>
            <p:ph idx="1"/>
          </p:nvPr>
        </p:nvSpPr>
        <p:spPr>
          <a:xfrm>
            <a:off x="4552950" y="1260475"/>
            <a:ext cx="4419600" cy="1981200"/>
          </a:xfrm>
        </p:spPr>
        <p:txBody>
          <a:bodyPr/>
          <a:lstStyle/>
          <a:p>
            <a:r>
              <a:rPr lang="en-US" sz="2800" dirty="0" smtClean="0"/>
              <a:t>Analog readout of </a:t>
            </a:r>
            <a:r>
              <a:rPr lang="en-US" sz="2800" dirty="0" err="1" smtClean="0"/>
              <a:t>of</a:t>
            </a:r>
            <a:r>
              <a:rPr lang="en-US" sz="2800" dirty="0" smtClean="0"/>
              <a:t> the laser-induced signal collected by deep N-Well (no on-chip amplification)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08435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TPA-eTCT</a:t>
            </a:r>
            <a:r>
              <a:rPr lang="en-US" dirty="0" smtClean="0"/>
              <a:t>: Charge Collection Efficiency.</a:t>
            </a: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5CEF15-0670-42F8-B063-5D05E1C9277E}" type="slidenum">
              <a:rPr lang="es-ES_tradnl" altLang="en-US" smtClean="0"/>
              <a:pPr>
                <a:defRPr/>
              </a:pPr>
              <a:t>8</a:t>
            </a:fld>
            <a:endParaRPr lang="es-ES_tradnl" alt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altLang="en-US" smtClean="0"/>
              <a:t>Ivan.Vila@csic.es,  PIXEL 2016, Sestri Levante,  September  5th 2016</a:t>
            </a:r>
            <a:endParaRPr lang="es-ES_tradnl" alt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314059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295400"/>
            <a:ext cx="4122770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563" y="3810000"/>
            <a:ext cx="3790207" cy="2475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990600"/>
            <a:ext cx="4154488" cy="210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2 Marcador de contenido"/>
          <p:cNvSpPr txBox="1">
            <a:spLocks/>
          </p:cNvSpPr>
          <p:nvPr/>
        </p:nvSpPr>
        <p:spPr bwMode="auto">
          <a:xfrm>
            <a:off x="103963" y="3810000"/>
            <a:ext cx="4419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3E58"/>
              </a:buClr>
              <a:buSzPct val="65000"/>
              <a:buFont typeface="Calibri" pitchFamily="34" charset="0"/>
              <a:buChar char="—"/>
              <a:defRPr sz="3000">
                <a:solidFill>
                  <a:srgbClr val="0E3E58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7A4E3"/>
              </a:buClr>
              <a:buSzPct val="60000"/>
              <a:buFont typeface="Calibri" pitchFamily="34" charset="0"/>
              <a:buChar char="_"/>
              <a:defRPr sz="2600" baseline="0">
                <a:solidFill>
                  <a:srgbClr val="336699"/>
                </a:solidFill>
                <a:latin typeface="Calibri Light" panose="020F0302020204030204" pitchFamily="34" charset="0"/>
              </a:defRPr>
            </a:lvl2pPr>
            <a:lvl3pPr marL="671512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A1BEB"/>
              </a:buClr>
              <a:buSzPct val="65000"/>
              <a:buFont typeface="Wingdings" pitchFamily="2" charset="2"/>
              <a:buNone/>
              <a:defRPr sz="2200">
                <a:solidFill>
                  <a:srgbClr val="2A1BEB"/>
                </a:solidFill>
                <a:latin typeface="Calibri" pitchFamily="34" charset="0"/>
              </a:defRPr>
            </a:lvl3pPr>
            <a:lvl4pPr marL="1023937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None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i="0" kern="0" dirty="0" smtClean="0"/>
              <a:t>Fast transient current (</a:t>
            </a:r>
            <a:r>
              <a:rPr lang="en-US" sz="2400" i="0" kern="0" dirty="0" smtClean="0">
                <a:sym typeface="Symbol"/>
              </a:rPr>
              <a:t> 1ns) to estimate the E field.</a:t>
            </a:r>
          </a:p>
          <a:p>
            <a:pPr>
              <a:lnSpc>
                <a:spcPct val="100000"/>
              </a:lnSpc>
            </a:pPr>
            <a:r>
              <a:rPr lang="en-US" sz="2400" i="0" kern="0" dirty="0" err="1" smtClean="0">
                <a:sym typeface="Symbol"/>
              </a:rPr>
              <a:t>TPA</a:t>
            </a:r>
            <a:r>
              <a:rPr lang="en-US" sz="2400" i="0" kern="0" dirty="0" smtClean="0">
                <a:sym typeface="Symbol"/>
              </a:rPr>
              <a:t> provides a much better “E field” mapping resolution than  Single-Photon Absorption.</a:t>
            </a:r>
            <a:endParaRPr lang="en-US" sz="2400" i="0" kern="0" dirty="0"/>
          </a:p>
        </p:txBody>
      </p:sp>
      <p:sp>
        <p:nvSpPr>
          <p:cNvPr id="6" name="5 Rectángulo"/>
          <p:cNvSpPr/>
          <p:nvPr/>
        </p:nvSpPr>
        <p:spPr>
          <a:xfrm>
            <a:off x="4523188" y="1384113"/>
            <a:ext cx="963212" cy="5970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TPA</a:t>
            </a:r>
            <a:endParaRPr lang="es-ES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4769420" y="4184463"/>
            <a:ext cx="945580" cy="5970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</a:t>
            </a:r>
            <a:r>
              <a:rPr lang="es-ES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</a:t>
            </a:r>
            <a:endParaRPr lang="es-ES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2319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TPA-eTCT</a:t>
            </a:r>
            <a:r>
              <a:rPr lang="en-US" dirty="0" smtClean="0"/>
              <a:t>: Collection Time (95% signal)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715000" y="914400"/>
            <a:ext cx="2971800" cy="2590800"/>
          </a:xfrm>
        </p:spPr>
        <p:txBody>
          <a:bodyPr/>
          <a:lstStyle/>
          <a:p>
            <a:r>
              <a:rPr lang="en-US" sz="1800" dirty="0"/>
              <a:t>Distinct waveform shape depending on zone of illumination</a:t>
            </a:r>
            <a:r>
              <a:rPr lang="en-US" sz="1800" dirty="0" smtClean="0"/>
              <a:t>.</a:t>
            </a:r>
            <a:endParaRPr lang="en-US" sz="1800" dirty="0"/>
          </a:p>
          <a:p>
            <a:pPr lvl="1"/>
            <a:r>
              <a:rPr lang="en-US" sz="1400" dirty="0" smtClean="0">
                <a:solidFill>
                  <a:srgbClr val="FF0000"/>
                </a:solidFill>
              </a:rPr>
              <a:t>Drift region: </a:t>
            </a:r>
            <a:r>
              <a:rPr lang="en-US" sz="1400" dirty="0">
                <a:solidFill>
                  <a:srgbClr val="FF0000"/>
                </a:solidFill>
              </a:rPr>
              <a:t>fast</a:t>
            </a:r>
          </a:p>
          <a:p>
            <a:pPr lvl="1"/>
            <a:r>
              <a:rPr lang="en-US" sz="1400" dirty="0" smtClean="0">
                <a:solidFill>
                  <a:srgbClr val="2A1BEB"/>
                </a:solidFill>
              </a:rPr>
              <a:t>Diffusion region: slow</a:t>
            </a:r>
            <a:endParaRPr lang="en-US" sz="1800" dirty="0"/>
          </a:p>
          <a:p>
            <a:pPr lvl="1"/>
            <a:r>
              <a:rPr lang="en-US" sz="1400" dirty="0"/>
              <a:t>At the</a:t>
            </a:r>
            <a:r>
              <a:rPr lang="en-US" sz="1400" dirty="0">
                <a:solidFill>
                  <a:srgbClr val="00B050"/>
                </a:solidFill>
              </a:rPr>
              <a:t> </a:t>
            </a:r>
            <a:r>
              <a:rPr lang="en-US" sz="1400" b="1" dirty="0">
                <a:solidFill>
                  <a:srgbClr val="00B050"/>
                </a:solidFill>
              </a:rPr>
              <a:t>implant</a:t>
            </a:r>
            <a:r>
              <a:rPr lang="en-US" sz="1400" dirty="0">
                <a:solidFill>
                  <a:srgbClr val="00B050"/>
                </a:solidFill>
              </a:rPr>
              <a:t>  </a:t>
            </a:r>
            <a:r>
              <a:rPr lang="en-US" sz="1400" dirty="0"/>
              <a:t>double peak observed in the waveform </a:t>
            </a:r>
            <a:r>
              <a:rPr lang="en-US" sz="1400" dirty="0" smtClean="0"/>
              <a:t>(two contributions one for drift and another from diffusion).</a:t>
            </a:r>
            <a:endParaRPr lang="en-US" sz="1400" dirty="0"/>
          </a:p>
          <a:p>
            <a:endParaRPr lang="en-US" sz="180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5CEF15-0670-42F8-B063-5D05E1C9277E}" type="slidenum">
              <a:rPr lang="es-ES_tradnl" altLang="en-US" smtClean="0"/>
              <a:pPr>
                <a:defRPr/>
              </a:pPr>
              <a:t>9</a:t>
            </a:fld>
            <a:endParaRPr lang="es-ES_tradnl" alt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altLang="en-US" smtClean="0"/>
              <a:t>Ivan.Vila@csic.es,  PIXEL 2016, Sestri Levante,  September  5th 2016</a:t>
            </a:r>
            <a:endParaRPr lang="es-ES_tradnl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914400"/>
            <a:ext cx="4960937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744663" y="990600"/>
            <a:ext cx="2169953" cy="3951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Diffusion</a:t>
            </a:r>
            <a:r>
              <a:rPr lang="es-ES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s-ES" sz="24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region</a:t>
            </a:r>
            <a:endParaRPr lang="es-ES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154916" y="1828800"/>
            <a:ext cx="1616148" cy="3877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Drift</a:t>
            </a:r>
            <a:r>
              <a:rPr lang="es-ES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s-ES" sz="24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region</a:t>
            </a:r>
            <a:endParaRPr lang="es-ES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2125954" y="2495550"/>
            <a:ext cx="1407372" cy="2941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Implant</a:t>
            </a:r>
            <a:r>
              <a:rPr lang="es-ES" sz="1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s-ES" sz="16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region</a:t>
            </a:r>
            <a:endParaRPr lang="es-ES" sz="1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540" y="4227351"/>
            <a:ext cx="2847260" cy="194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352800"/>
            <a:ext cx="3898309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7496135"/>
      </p:ext>
    </p:extLst>
  </p:cSld>
  <p:clrMapOvr>
    <a:masterClrMapping/>
  </p:clrMapOvr>
</p:sld>
</file>

<file path=ppt/theme/theme1.xml><?xml version="1.0" encoding="utf-8"?>
<a:theme xmlns:a="http://schemas.openxmlformats.org/drawingml/2006/main" name="Borde">
  <a:themeElements>
    <a:clrScheme name="Bord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Bord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rtlCol="0" anchor="t" anchorCtr="0" compatLnSpc="1">
        <a:prstTxWarp prst="textNoShape">
          <a:avLst/>
        </a:prstTxWarp>
        <a:spAutoFit/>
      </a:bodyPr>
      <a:lstStyle>
        <a:defPPr marL="342900" marR="0" indent="-342900" algn="ctr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bg1"/>
          </a:buClr>
          <a:buSzPct val="100000"/>
          <a:buFont typeface="Wingdings" pitchFamily="2" charset="2"/>
          <a:buNone/>
          <a:tabLst/>
          <a:defRPr dirty="0" smtClean="0">
            <a:solidFill>
              <a:schemeClr val="bg1"/>
            </a:solidFill>
          </a:defRPr>
        </a:defPPr>
      </a:lstStyle>
    </a:spDef>
    <a:lnDef>
      <a:spPr bwMode="auto">
        <a:noFill/>
        <a:ln w="25400" cap="flat" cmpd="sng" algn="ctr">
          <a:solidFill>
            <a:srgbClr val="2A1BEB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</a:objectDefaults>
  <a:extraClrSchemeLst>
    <a:extraClrScheme>
      <a:clrScheme name="Bord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rd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rd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998</Words>
  <Application>Microsoft Office PowerPoint</Application>
  <PresentationFormat>Presentación en pantalla (4:3)</PresentationFormat>
  <Paragraphs>130</Paragraphs>
  <Slides>15</Slides>
  <Notes>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6" baseType="lpstr">
      <vt:lpstr>Borde</vt:lpstr>
      <vt:lpstr>A novel Transient-Current-Technique based on the  Two- Photon-Absorption process for the characterization  of the HV-CMOS deep n-well</vt:lpstr>
      <vt:lpstr>Transient-Technique Basics</vt:lpstr>
      <vt:lpstr>Transient-Current Technique Basics (2)</vt:lpstr>
      <vt:lpstr>Two-Photo-Absorption Process in Semiconductors 101</vt:lpstr>
      <vt:lpstr>Two-Photo-Absorption Process in Semiconductors 101 (2)</vt:lpstr>
      <vt:lpstr>TPA-eTCT on a HV-CMOS: Set-up</vt:lpstr>
      <vt:lpstr>TPA-eTCT on a HV-CMOS: Set-up (2)</vt:lpstr>
      <vt:lpstr>TPA-eTCT: Charge Collection Efficiency.</vt:lpstr>
      <vt:lpstr>TPA-eTCT: Collection Time (95% signal)</vt:lpstr>
      <vt:lpstr>TPA-eTCT: Depletion depth vs Vbias </vt:lpstr>
      <vt:lpstr>TPA-eTCT: Implant depth (along Z) </vt:lpstr>
      <vt:lpstr>TPA-eTCT: Neutron Irradiated HV-CMOS</vt:lpstr>
      <vt:lpstr>Other possible (exclusive) application </vt:lpstr>
      <vt:lpstr>Summary</vt:lpstr>
      <vt:lpstr>Thank you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2011-06-18T11:47:30Z</dcterms:created>
  <dcterms:modified xsi:type="dcterms:W3CDTF">2016-09-06T15:32:21Z</dcterms:modified>
</cp:coreProperties>
</file>