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43"/>
  </p:notesMasterIdLst>
  <p:handoutMasterIdLst>
    <p:handoutMasterId r:id="rId44"/>
  </p:handoutMasterIdLst>
  <p:sldIdLst>
    <p:sldId id="328" r:id="rId2"/>
    <p:sldId id="422" r:id="rId3"/>
    <p:sldId id="383" r:id="rId4"/>
    <p:sldId id="381" r:id="rId5"/>
    <p:sldId id="434" r:id="rId6"/>
    <p:sldId id="435" r:id="rId7"/>
    <p:sldId id="436" r:id="rId8"/>
    <p:sldId id="378" r:id="rId9"/>
    <p:sldId id="425" r:id="rId10"/>
    <p:sldId id="426" r:id="rId11"/>
    <p:sldId id="428" r:id="rId12"/>
    <p:sldId id="431" r:id="rId13"/>
    <p:sldId id="439" r:id="rId14"/>
    <p:sldId id="443" r:id="rId15"/>
    <p:sldId id="333" r:id="rId16"/>
    <p:sldId id="373" r:id="rId17"/>
    <p:sldId id="454" r:id="rId18"/>
    <p:sldId id="370" r:id="rId19"/>
    <p:sldId id="440" r:id="rId20"/>
    <p:sldId id="441" r:id="rId21"/>
    <p:sldId id="442" r:id="rId22"/>
    <p:sldId id="405" r:id="rId23"/>
    <p:sldId id="406" r:id="rId24"/>
    <p:sldId id="411" r:id="rId25"/>
    <p:sldId id="446" r:id="rId26"/>
    <p:sldId id="445" r:id="rId27"/>
    <p:sldId id="410" r:id="rId28"/>
    <p:sldId id="444" r:id="rId29"/>
    <p:sldId id="391" r:id="rId30"/>
    <p:sldId id="450" r:id="rId31"/>
    <p:sldId id="451" r:id="rId32"/>
    <p:sldId id="459" r:id="rId33"/>
    <p:sldId id="460" r:id="rId34"/>
    <p:sldId id="461" r:id="rId35"/>
    <p:sldId id="447" r:id="rId36"/>
    <p:sldId id="448" r:id="rId37"/>
    <p:sldId id="449" r:id="rId38"/>
    <p:sldId id="358" r:id="rId39"/>
    <p:sldId id="394" r:id="rId40"/>
    <p:sldId id="386" r:id="rId41"/>
    <p:sldId id="397" r:id="rId42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28"/>
            <p14:sldId id="422"/>
            <p14:sldId id="383"/>
            <p14:sldId id="381"/>
            <p14:sldId id="434"/>
            <p14:sldId id="435"/>
            <p14:sldId id="436"/>
            <p14:sldId id="378"/>
            <p14:sldId id="425"/>
            <p14:sldId id="426"/>
            <p14:sldId id="428"/>
            <p14:sldId id="431"/>
            <p14:sldId id="439"/>
            <p14:sldId id="443"/>
            <p14:sldId id="333"/>
            <p14:sldId id="373"/>
            <p14:sldId id="454"/>
            <p14:sldId id="370"/>
            <p14:sldId id="440"/>
            <p14:sldId id="441"/>
            <p14:sldId id="442"/>
            <p14:sldId id="405"/>
            <p14:sldId id="406"/>
            <p14:sldId id="411"/>
            <p14:sldId id="446"/>
            <p14:sldId id="445"/>
            <p14:sldId id="410"/>
            <p14:sldId id="444"/>
            <p14:sldId id="391"/>
            <p14:sldId id="450"/>
            <p14:sldId id="451"/>
            <p14:sldId id="459"/>
            <p14:sldId id="460"/>
            <p14:sldId id="461"/>
            <p14:sldId id="447"/>
            <p14:sldId id="448"/>
            <p14:sldId id="449"/>
            <p14:sldId id="358"/>
            <p14:sldId id="394"/>
            <p14:sldId id="386"/>
            <p14:sldId id="3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DCA00"/>
    <a:srgbClr val="AFDAFF"/>
    <a:srgbClr val="49D947"/>
    <a:srgbClr val="FF8286"/>
    <a:srgbClr val="3333CC"/>
    <a:srgbClr val="EF5B00"/>
    <a:srgbClr val="008000"/>
    <a:srgbClr val="00CCFF"/>
    <a:srgbClr val="0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631" autoAdjust="0"/>
  </p:normalViewPr>
  <p:slideViewPr>
    <p:cSldViewPr snapToObjects="1">
      <p:cViewPr>
        <p:scale>
          <a:sx n="200" d="100"/>
          <a:sy n="200" d="100"/>
        </p:scale>
        <p:origin x="3931" y="3269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82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u="none" dirty="0" smtClean="0"/>
              <a:t>MÖNCH is a 25 </a:t>
            </a:r>
            <a:r>
              <a:rPr lang="en-US" sz="1200" u="none" dirty="0" err="1" smtClean="0"/>
              <a:t>μm</a:t>
            </a:r>
            <a:r>
              <a:rPr lang="en-US" sz="1200" u="none" dirty="0" smtClean="0"/>
              <a:t> pitch charge integrating detector aimed at exploring the limits of current hybrid silicon detector technology. </a:t>
            </a:r>
          </a:p>
          <a:p>
            <a:pPr marL="0" indent="0">
              <a:buNone/>
            </a:pPr>
            <a:r>
              <a:rPr lang="en-US" sz="1200" u="none" dirty="0" smtClean="0"/>
              <a:t>It opens new perspectives for many synchrotron applications where currently the detector is the limiting factor e.g. inelastic x-ray scattering (IXS), Laue diffraction and soft X-ray or high resolution imaging.</a:t>
            </a:r>
          </a:p>
          <a:p>
            <a:pPr marL="0" indent="0">
              <a:buNone/>
            </a:pPr>
            <a:r>
              <a:rPr lang="en-US" sz="1200" u="none" dirty="0" smtClean="0"/>
              <a:t>The reduced input capacitance allows to obtain an impressive low noise of less than 35 electrons RMS and the high segmentation provides high resolution images.                                        </a:t>
            </a:r>
          </a:p>
          <a:p>
            <a:pPr marL="0" indent="0">
              <a:buNone/>
            </a:pPr>
            <a:r>
              <a:rPr lang="en-US" sz="1200" u="none" dirty="0" smtClean="0"/>
              <a:t>However, the small pixels present many challenges in terms of bump bond yield, electronics design and data throughput.</a:t>
            </a:r>
          </a:p>
          <a:p>
            <a:pPr marL="0" indent="0">
              <a:buNone/>
            </a:pPr>
            <a:r>
              <a:rPr lang="en-US" sz="1200" u="none" dirty="0" smtClean="0"/>
              <a:t>At this pitch, the charge produced by single X-rays is almost always shared between neighboring pixels.                           </a:t>
            </a:r>
          </a:p>
          <a:p>
            <a:pPr marL="0" indent="0">
              <a:buNone/>
            </a:pPr>
            <a:r>
              <a:rPr lang="en-US" sz="1200" u="none" dirty="0" smtClean="0"/>
              <a:t>This allows to interpolate between channels obtaining ~ micron spatial resolution, but on the other hand deteriorates the energy resolving power of the detector.                              </a:t>
            </a:r>
          </a:p>
          <a:p>
            <a:pPr marL="0" indent="0">
              <a:buNone/>
            </a:pPr>
            <a:r>
              <a:rPr lang="en-US" sz="1200" u="none" dirty="0" smtClean="0"/>
              <a:t>The possibility of exploiting the charge sharing to improve the spatial resolution requires detailed modeling and characterization, which can also help to retrieve the energy information.                            </a:t>
            </a:r>
          </a:p>
          <a:p>
            <a:pPr marL="0" indent="0">
              <a:buNone/>
            </a:pPr>
            <a:r>
              <a:rPr lang="en-US" sz="1200" u="none" dirty="0" smtClean="0"/>
              <a:t>The results obtained using the two existing fully functional prototypes of size 4x4 mm2 (25.6 </a:t>
            </a:r>
            <a:r>
              <a:rPr lang="en-US" sz="1200" u="none" dirty="0" err="1" smtClean="0"/>
              <a:t>kpixel</a:t>
            </a:r>
            <a:r>
              <a:rPr lang="en-US" sz="1200" u="none" dirty="0" smtClean="0"/>
              <a:t>) and 10x10 mm2 (160 </a:t>
            </a:r>
            <a:r>
              <a:rPr lang="en-US" sz="1200" u="none" dirty="0" err="1" smtClean="0"/>
              <a:t>kpixel</a:t>
            </a:r>
            <a:r>
              <a:rPr lang="en-US" sz="1200" u="none" dirty="0" smtClean="0"/>
              <a:t>) will be presented and the challenges to be faced to develop the planned 4x3 cm2 (1.9 </a:t>
            </a:r>
            <a:r>
              <a:rPr lang="en-US" sz="1200" u="none" dirty="0" err="1" smtClean="0"/>
              <a:t>Mpixel</a:t>
            </a:r>
            <a:r>
              <a:rPr lang="en-US" sz="1200" u="none" dirty="0" smtClean="0"/>
              <a:t>) module will be discussed.</a:t>
            </a:r>
            <a:endParaRPr lang="de-CH" sz="1200" u="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894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7179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6593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3384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48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0937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B9A754-7321-4605-B056-9DF00B43E162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28905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0937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B9A754-7321-4605-B056-9DF00B43E162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4912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1735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57763" cy="3719512"/>
          </a:xfrm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60608" algn="l"/>
                <a:tab pos="921214" algn="l"/>
                <a:tab pos="1381822" algn="l"/>
                <a:tab pos="1842428" algn="l"/>
                <a:tab pos="2303036" algn="l"/>
                <a:tab pos="2763642" algn="l"/>
                <a:tab pos="3224250" algn="l"/>
                <a:tab pos="3684857" algn="l"/>
                <a:tab pos="4145464" algn="l"/>
                <a:tab pos="4606071" algn="l"/>
                <a:tab pos="5066678" algn="l"/>
                <a:tab pos="5527285" algn="l"/>
                <a:tab pos="5987892" algn="l"/>
                <a:tab pos="6448499" algn="l"/>
                <a:tab pos="6909107" algn="l"/>
                <a:tab pos="7369713" algn="l"/>
                <a:tab pos="7830321" algn="l"/>
                <a:tab pos="8290927" algn="l"/>
                <a:tab pos="8751535" algn="l"/>
                <a:tab pos="9212142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60608" algn="l"/>
                <a:tab pos="921214" algn="l"/>
                <a:tab pos="1381822" algn="l"/>
                <a:tab pos="1842428" algn="l"/>
                <a:tab pos="2303036" algn="l"/>
                <a:tab pos="2763642" algn="l"/>
                <a:tab pos="3224250" algn="l"/>
                <a:tab pos="3684857" algn="l"/>
                <a:tab pos="4145464" algn="l"/>
                <a:tab pos="4606071" algn="l"/>
                <a:tab pos="5066678" algn="l"/>
                <a:tab pos="5527285" algn="l"/>
                <a:tab pos="5987892" algn="l"/>
                <a:tab pos="6448499" algn="l"/>
                <a:tab pos="6909107" algn="l"/>
                <a:tab pos="7369713" algn="l"/>
                <a:tab pos="7830321" algn="l"/>
                <a:tab pos="8290927" algn="l"/>
                <a:tab pos="8751535" algn="l"/>
                <a:tab pos="9212142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60608" algn="l"/>
                <a:tab pos="921214" algn="l"/>
                <a:tab pos="1381822" algn="l"/>
                <a:tab pos="1842428" algn="l"/>
                <a:tab pos="2303036" algn="l"/>
                <a:tab pos="2763642" algn="l"/>
                <a:tab pos="3224250" algn="l"/>
                <a:tab pos="3684857" algn="l"/>
                <a:tab pos="4145464" algn="l"/>
                <a:tab pos="4606071" algn="l"/>
                <a:tab pos="5066678" algn="l"/>
                <a:tab pos="5527285" algn="l"/>
                <a:tab pos="5987892" algn="l"/>
                <a:tab pos="6448499" algn="l"/>
                <a:tab pos="6909107" algn="l"/>
                <a:tab pos="7369713" algn="l"/>
                <a:tab pos="7830321" algn="l"/>
                <a:tab pos="8290927" algn="l"/>
                <a:tab pos="8751535" algn="l"/>
                <a:tab pos="9212142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60608" algn="l"/>
                <a:tab pos="921214" algn="l"/>
                <a:tab pos="1381822" algn="l"/>
                <a:tab pos="1842428" algn="l"/>
                <a:tab pos="2303036" algn="l"/>
                <a:tab pos="2763642" algn="l"/>
                <a:tab pos="3224250" algn="l"/>
                <a:tab pos="3684857" algn="l"/>
                <a:tab pos="4145464" algn="l"/>
                <a:tab pos="4606071" algn="l"/>
                <a:tab pos="5066678" algn="l"/>
                <a:tab pos="5527285" algn="l"/>
                <a:tab pos="5987892" algn="l"/>
                <a:tab pos="6448499" algn="l"/>
                <a:tab pos="6909107" algn="l"/>
                <a:tab pos="7369713" algn="l"/>
                <a:tab pos="7830321" algn="l"/>
                <a:tab pos="8290927" algn="l"/>
                <a:tab pos="8751535" algn="l"/>
                <a:tab pos="9212142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60608" algn="l"/>
                <a:tab pos="921214" algn="l"/>
                <a:tab pos="1381822" algn="l"/>
                <a:tab pos="1842428" algn="l"/>
                <a:tab pos="2303036" algn="l"/>
                <a:tab pos="2763642" algn="l"/>
                <a:tab pos="3224250" algn="l"/>
                <a:tab pos="3684857" algn="l"/>
                <a:tab pos="4145464" algn="l"/>
                <a:tab pos="4606071" algn="l"/>
                <a:tab pos="5066678" algn="l"/>
                <a:tab pos="5527285" algn="l"/>
                <a:tab pos="5987892" algn="l"/>
                <a:tab pos="6448499" algn="l"/>
                <a:tab pos="6909107" algn="l"/>
                <a:tab pos="7369713" algn="l"/>
                <a:tab pos="7830321" algn="l"/>
                <a:tab pos="8290927" algn="l"/>
                <a:tab pos="8751535" algn="l"/>
                <a:tab pos="9212142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ヒラギノ角ゴ Pro W3" charset="0"/>
                <a:cs typeface="ヒラギノ角ゴ Pro W3" charset="0"/>
              </a:defRPr>
            </a:lvl5pPr>
            <a:lvl6pPr marL="2533339" indent="-230303" defTabSz="46060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0608" algn="l"/>
                <a:tab pos="921214" algn="l"/>
                <a:tab pos="1381822" algn="l"/>
                <a:tab pos="1842428" algn="l"/>
                <a:tab pos="2303036" algn="l"/>
                <a:tab pos="2763642" algn="l"/>
                <a:tab pos="3224250" algn="l"/>
                <a:tab pos="3684857" algn="l"/>
                <a:tab pos="4145464" algn="l"/>
                <a:tab pos="4606071" algn="l"/>
                <a:tab pos="5066678" algn="l"/>
                <a:tab pos="5527285" algn="l"/>
                <a:tab pos="5987892" algn="l"/>
                <a:tab pos="6448499" algn="l"/>
                <a:tab pos="6909107" algn="l"/>
                <a:tab pos="7369713" algn="l"/>
                <a:tab pos="7830321" algn="l"/>
                <a:tab pos="8290927" algn="l"/>
                <a:tab pos="8751535" algn="l"/>
                <a:tab pos="9212142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ヒラギノ角ゴ Pro W3" charset="0"/>
                <a:cs typeface="ヒラギノ角ゴ Pro W3" charset="0"/>
              </a:defRPr>
            </a:lvl6pPr>
            <a:lvl7pPr marL="2993946" indent="-230303" defTabSz="46060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0608" algn="l"/>
                <a:tab pos="921214" algn="l"/>
                <a:tab pos="1381822" algn="l"/>
                <a:tab pos="1842428" algn="l"/>
                <a:tab pos="2303036" algn="l"/>
                <a:tab pos="2763642" algn="l"/>
                <a:tab pos="3224250" algn="l"/>
                <a:tab pos="3684857" algn="l"/>
                <a:tab pos="4145464" algn="l"/>
                <a:tab pos="4606071" algn="l"/>
                <a:tab pos="5066678" algn="l"/>
                <a:tab pos="5527285" algn="l"/>
                <a:tab pos="5987892" algn="l"/>
                <a:tab pos="6448499" algn="l"/>
                <a:tab pos="6909107" algn="l"/>
                <a:tab pos="7369713" algn="l"/>
                <a:tab pos="7830321" algn="l"/>
                <a:tab pos="8290927" algn="l"/>
                <a:tab pos="8751535" algn="l"/>
                <a:tab pos="9212142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ヒラギノ角ゴ Pro W3" charset="0"/>
                <a:cs typeface="ヒラギノ角ゴ Pro W3" charset="0"/>
              </a:defRPr>
            </a:lvl7pPr>
            <a:lvl8pPr marL="3454553" indent="-230303" defTabSz="46060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0608" algn="l"/>
                <a:tab pos="921214" algn="l"/>
                <a:tab pos="1381822" algn="l"/>
                <a:tab pos="1842428" algn="l"/>
                <a:tab pos="2303036" algn="l"/>
                <a:tab pos="2763642" algn="l"/>
                <a:tab pos="3224250" algn="l"/>
                <a:tab pos="3684857" algn="l"/>
                <a:tab pos="4145464" algn="l"/>
                <a:tab pos="4606071" algn="l"/>
                <a:tab pos="5066678" algn="l"/>
                <a:tab pos="5527285" algn="l"/>
                <a:tab pos="5987892" algn="l"/>
                <a:tab pos="6448499" algn="l"/>
                <a:tab pos="6909107" algn="l"/>
                <a:tab pos="7369713" algn="l"/>
                <a:tab pos="7830321" algn="l"/>
                <a:tab pos="8290927" algn="l"/>
                <a:tab pos="8751535" algn="l"/>
                <a:tab pos="9212142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ヒラギノ角ゴ Pro W3" charset="0"/>
                <a:cs typeface="ヒラギノ角ゴ Pro W3" charset="0"/>
              </a:defRPr>
            </a:lvl8pPr>
            <a:lvl9pPr marL="3915160" indent="-230303" defTabSz="46060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0608" algn="l"/>
                <a:tab pos="921214" algn="l"/>
                <a:tab pos="1381822" algn="l"/>
                <a:tab pos="1842428" algn="l"/>
                <a:tab pos="2303036" algn="l"/>
                <a:tab pos="2763642" algn="l"/>
                <a:tab pos="3224250" algn="l"/>
                <a:tab pos="3684857" algn="l"/>
                <a:tab pos="4145464" algn="l"/>
                <a:tab pos="4606071" algn="l"/>
                <a:tab pos="5066678" algn="l"/>
                <a:tab pos="5527285" algn="l"/>
                <a:tab pos="5987892" algn="l"/>
                <a:tab pos="6448499" algn="l"/>
                <a:tab pos="6909107" algn="l"/>
                <a:tab pos="7369713" algn="l"/>
                <a:tab pos="7830321" algn="l"/>
                <a:tab pos="8290927" algn="l"/>
                <a:tab pos="8751535" algn="l"/>
                <a:tab pos="9212142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ヒラギノ角ゴ Pro W3" charset="0"/>
                <a:cs typeface="ヒラギノ角ゴ Pro W3" charset="0"/>
              </a:defRPr>
            </a:lvl9pPr>
          </a:lstStyle>
          <a:p>
            <a:fld id="{DBEC640A-7DD1-4CC0-A7FF-9F1D5CA27C89}" type="slidenum">
              <a:rPr lang="de-DE" altLang="de-DE" sz="1300">
                <a:solidFill>
                  <a:srgbClr val="000000"/>
                </a:solidFill>
                <a:ea typeface="DejaVu Sans" charset="0"/>
                <a:cs typeface="DejaVu Sans" charset="0"/>
              </a:rPr>
              <a:pPr/>
              <a:t>31</a:t>
            </a:fld>
            <a:endParaRPr lang="de-DE" altLang="de-DE" sz="13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0937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B9A754-7321-4605-B056-9DF00B43E162}" type="slidenum">
              <a:rPr lang="de-DE" altLang="de-DE" smtClean="0"/>
              <a:pPr>
                <a:defRPr/>
              </a:pPr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1291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0937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B9A754-7321-4605-B056-9DF00B43E162}" type="slidenum">
              <a:rPr lang="de-DE" altLang="de-DE" smtClean="0"/>
              <a:pPr>
                <a:defRPr/>
              </a:pPr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129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57763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B9A754-7321-4605-B056-9DF00B43E162}" type="slidenum">
              <a:rPr lang="de-DE" altLang="de-DE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de-DE" alt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   SpecXray2015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75298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010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48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48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de-DE" smtClean="0">
                <a:latin typeface="Times" pitchFamily="18" charset="0"/>
                <a:ea typeface="ヒラギノ角ゴ Pro W3" charset="-128"/>
                <a:cs typeface="ヒラギノ角ゴ Pro W3" charset="-128"/>
              </a:rPr>
              <a:t>1SC=40x160=6400 pixels</a:t>
            </a:r>
            <a:endParaRPr lang="de-CH" altLang="de-DE" smtClean="0">
              <a:latin typeface="Times" pitchFamily="18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957263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957263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957263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957263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73D612BC-7F26-45A5-8BE1-C7A1F5F2E06E}" type="slidenum">
              <a:rPr lang="de-DE" altLang="de-DE" sz="1200" b="0" smtClean="0"/>
              <a:pPr/>
              <a:t>13</a:t>
            </a:fld>
            <a:endParaRPr lang="de-DE" altLang="de-DE" sz="1200" b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None/>
              <a:defRPr/>
            </a:pPr>
            <a:endParaRPr lang="en-US" altLang="de-DE" dirty="0" smtClean="0">
              <a:latin typeface="Calibri" pitchFamily="34" charset="0"/>
              <a:ea typeface="MS PGothic" pitchFamily="34" charset="-128"/>
            </a:endParaRPr>
          </a:p>
          <a:p>
            <a:pPr>
              <a:defRPr/>
            </a:pPr>
            <a:endParaRPr lang="de-DE" altLang="de-DE" dirty="0" smtClean="0">
              <a:latin typeface="Times" pitchFamily="18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957263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957263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957263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957263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3CC4549C-5549-4F44-8832-54B42C7FA7B6}" type="slidenum">
              <a:rPr lang="de-DE" altLang="de-DE" sz="1200" b="0" smtClean="0"/>
              <a:pPr/>
              <a:t>14</a:t>
            </a:fld>
            <a:endParaRPr lang="de-DE" altLang="de-DE" sz="1200" b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57763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B9A754-7321-4605-B056-9DF00B43E162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2890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927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452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79" y="1773238"/>
            <a:ext cx="7507089" cy="2011316"/>
          </a:xfrm>
          <a:prstGeom prst="rect">
            <a:avLst/>
          </a:prstGeom>
        </p:spPr>
      </p:pic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414338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0" y="1773238"/>
            <a:ext cx="719138" cy="200342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7" name="Rechteck 15"/>
          <p:cNvSpPr>
            <a:spLocks noChangeArrowheads="1"/>
          </p:cNvSpPr>
          <p:nvPr/>
        </p:nvSpPr>
        <p:spPr bwMode="auto">
          <a:xfrm>
            <a:off x="8423275" y="9699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607999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068001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GB" noProof="0" dirty="0" err="1" smtClean="0"/>
              <a:t>Formatvorlage</a:t>
            </a:r>
            <a:r>
              <a:rPr lang="en-GB" noProof="0" dirty="0" smtClean="0"/>
              <a:t> des </a:t>
            </a:r>
            <a:r>
              <a:rPr lang="en-GB" noProof="0" dirty="0" err="1" smtClean="0"/>
              <a:t>Untertitelmasters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003800" y="1772816"/>
            <a:ext cx="3329868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200" b="1" i="0" kern="0" spc="30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1200" b="1" i="0" kern="0" spc="30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000" y="900000"/>
            <a:ext cx="3961200" cy="5729400"/>
          </a:xfrm>
        </p:spPr>
        <p:txBody>
          <a:bodyPr/>
          <a:lstStyle>
            <a:lvl1pPr marL="0" indent="0">
              <a:tabLst/>
              <a:defRPr sz="1700"/>
            </a:lvl1pPr>
            <a:lvl2pPr marL="182563" indent="-182563">
              <a:spcBef>
                <a:spcPts val="0"/>
              </a:spcBef>
              <a:spcAft>
                <a:spcPts val="0"/>
              </a:spcAft>
              <a:buFont typeface="Lucida Grande"/>
              <a:buChar char="•"/>
              <a:defRPr sz="1700"/>
            </a:lvl2pPr>
            <a:lvl3pPr marL="358775" indent="-179388">
              <a:buFont typeface="Lucida Grande"/>
              <a:buChar char="–"/>
              <a:tabLst/>
              <a:defRPr sz="1700"/>
            </a:lvl3pPr>
            <a:lvl4pPr marL="627063" indent="-179388">
              <a:defRPr sz="1700"/>
            </a:lvl4pPr>
            <a:lvl5pPr marL="182563" indent="-182563"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900000"/>
            <a:ext cx="4267200" cy="5731451"/>
          </a:xfrm>
        </p:spPr>
        <p:txBody>
          <a:bodyPr/>
          <a:lstStyle>
            <a:lvl1pPr marL="0" indent="0">
              <a:spcBef>
                <a:spcPts val="0"/>
              </a:spcBef>
              <a:tabLst/>
              <a:defRPr sz="1700"/>
            </a:lvl1pPr>
            <a:lvl2pPr marL="182563" indent="-182563">
              <a:spcBef>
                <a:spcPts val="0"/>
              </a:spcBef>
              <a:buFont typeface="Lucida Grande"/>
              <a:buChar char="•"/>
              <a:defRPr sz="1700"/>
            </a:lvl2pPr>
            <a:lvl3pPr marL="358775" indent="-179388">
              <a:spcBef>
                <a:spcPts val="0"/>
              </a:spcBef>
              <a:buFont typeface="Lucida Grande"/>
              <a:buChar char="–"/>
              <a:defRPr sz="1700"/>
            </a:lvl3pPr>
            <a:lvl4pPr marL="627063" indent="-179388">
              <a:spcBef>
                <a:spcPts val="0"/>
              </a:spcBef>
              <a:defRPr sz="1700"/>
            </a:lvl4pPr>
            <a:lvl5pPr marL="1435100" indent="-182563"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1000">
              <a:latin typeface="Arial Narrow" panose="020B0606020202030204" pitchFamily="34" charset="0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8412202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20000" y="144000"/>
            <a:ext cx="8534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6715501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19250" y="144463"/>
            <a:ext cx="7161213" cy="4746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00113"/>
            <a:ext cx="4189413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0113"/>
            <a:ext cx="41910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238500"/>
            <a:ext cx="4189413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3238500"/>
            <a:ext cx="41910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1957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660232" y="6669361"/>
            <a:ext cx="2471539" cy="215628"/>
          </a:xfrm>
          <a:prstGeom prst="rect">
            <a:avLst/>
          </a:prstGeom>
        </p:spPr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9627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516216" y="6669361"/>
            <a:ext cx="2615555" cy="215628"/>
          </a:xfrm>
          <a:prstGeom prst="rect">
            <a:avLst/>
          </a:prstGeom>
        </p:spPr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074789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qu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5" y="1019811"/>
            <a:ext cx="8316468" cy="557784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5946" y="5013176"/>
            <a:ext cx="8316468" cy="1584475"/>
          </a:xfrm>
          <a:solidFill>
            <a:schemeClr val="bg1">
              <a:alpha val="75000"/>
            </a:schemeClr>
          </a:solidFill>
        </p:spPr>
        <p:txBody>
          <a:bodyPr lIns="1260000" tIns="36000" rIns="36000" bIns="36000" anchor="ctr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spc="0" baseline="0"/>
            </a:lvl1pPr>
            <a:lvl2pPr>
              <a:lnSpc>
                <a:spcPct val="110000"/>
              </a:lnSpc>
              <a:spcAft>
                <a:spcPts val="0"/>
              </a:spcAft>
              <a:defRPr sz="1800" spc="0" baseline="0"/>
            </a:lvl2pPr>
            <a:lvl3pPr>
              <a:lnSpc>
                <a:spcPct val="110000"/>
              </a:lnSpc>
              <a:spcAft>
                <a:spcPts val="0"/>
              </a:spcAft>
              <a:defRPr sz="1800" spc="0" baseline="0"/>
            </a:lvl3pPr>
            <a:lvl4pPr>
              <a:lnSpc>
                <a:spcPct val="110000"/>
              </a:lnSpc>
              <a:spcAft>
                <a:spcPts val="0"/>
              </a:spcAft>
              <a:defRPr sz="1800" spc="0" baseline="0"/>
            </a:lvl4pPr>
            <a:lvl5pPr>
              <a:lnSpc>
                <a:spcPct val="110000"/>
              </a:lnSpc>
              <a:spcAft>
                <a:spcPts val="0"/>
              </a:spcAft>
              <a:defRPr sz="1800" spc="0" baseline="0"/>
            </a:lvl5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pic>
        <p:nvPicPr>
          <p:cNvPr id="11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1000">
              <a:latin typeface="Arial Narrow" panose="020B0606020202030204" pitchFamily="34" charset="0"/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152382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87" y="1019811"/>
            <a:ext cx="8315325" cy="557784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1000">
              <a:latin typeface="Arial Narrow" panose="020B0606020202030204" pitchFamily="34" charset="0"/>
            </a:endParaRP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10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Folientitel</a:t>
            </a:r>
            <a:r>
              <a:rPr lang="en-GB" noProof="0" dirty="0" smtClean="0"/>
              <a:t> </a:t>
            </a:r>
            <a:r>
              <a:rPr lang="en-GB" noProof="0" dirty="0" err="1" smtClean="0"/>
              <a:t>eingeben</a:t>
            </a:r>
            <a:endParaRPr lang="en-GB" noProof="0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308847" y="666427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236296" y="6669361"/>
            <a:ext cx="1895475" cy="21562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33400" y="6656388"/>
            <a:ext cx="838200" cy="228600"/>
          </a:xfrm>
          <a:prstGeom prst="rect">
            <a:avLst/>
          </a:prstGeom>
        </p:spPr>
        <p:txBody>
          <a:bodyPr anchor="ctr" anchorCtr="0"/>
          <a:lstStyle>
            <a:lvl1pPr>
              <a:defRPr sz="100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75" r:id="rId8"/>
    <p:sldLayoutId id="2147483980" r:id="rId9"/>
    <p:sldLayoutId id="2147483982" r:id="rId10"/>
    <p:sldLayoutId id="2147483983" r:id="rId11"/>
    <p:sldLayoutId id="2147483984" r:id="rId12"/>
    <p:sldLayoutId id="2147483985" r:id="rId13"/>
    <p:sldLayoutId id="2147483987" r:id="rId14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4387" y="4488333"/>
            <a:ext cx="7969249" cy="1028899"/>
          </a:xfrm>
        </p:spPr>
        <p:txBody>
          <a:bodyPr/>
          <a:lstStyle/>
          <a:p>
            <a:r>
              <a:rPr lang="en-US" dirty="0" smtClean="0"/>
              <a:t>Low energy and high resolution performance of the MÖNCH </a:t>
            </a:r>
            <a:r>
              <a:rPr lang="en-US" sz="2800" dirty="0" smtClean="0">
                <a:latin typeface="Georgia"/>
                <a:ea typeface="Georgia"/>
              </a:rPr>
              <a:t>hybrid </a:t>
            </a:r>
            <a:r>
              <a:rPr lang="en-US" sz="2800" dirty="0">
                <a:latin typeface="Georgia"/>
                <a:ea typeface="Georgia"/>
              </a:rPr>
              <a:t>pixel </a:t>
            </a:r>
            <a:r>
              <a:rPr lang="en-US" sz="2800" dirty="0" smtClean="0">
                <a:latin typeface="Georgia"/>
                <a:ea typeface="Georgia"/>
              </a:rPr>
              <a:t>detector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 smtClean="0"/>
              <a:t>Roberto </a:t>
            </a:r>
            <a:r>
              <a:rPr lang="en-GB" dirty="0" err="1" smtClean="0"/>
              <a:t>Dinapoli</a:t>
            </a:r>
            <a:r>
              <a:rPr lang="en-GB" dirty="0" smtClean="0"/>
              <a:t>  ::  SLS Detectors Group  ::  Paul </a:t>
            </a:r>
            <a:r>
              <a:rPr lang="en-GB" dirty="0" err="1" smtClean="0"/>
              <a:t>Scherrer</a:t>
            </a:r>
            <a:r>
              <a:rPr lang="en-GB" dirty="0" smtClean="0"/>
              <a:t> </a:t>
            </a:r>
            <a:r>
              <a:rPr lang="en-GB" dirty="0" err="1" smtClean="0"/>
              <a:t>Institut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814387" y="5877272"/>
            <a:ext cx="6853957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Pixel 2016</a:t>
            </a:r>
            <a:endParaRPr lang="en-GB" sz="1800" b="1" kern="1000" spc="30" dirty="0" smtClean="0">
              <a:solidFill>
                <a:srgbClr val="969696"/>
              </a:solidFill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45748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/>
          </a:p>
        </p:txBody>
      </p:sp>
      <p:sp>
        <p:nvSpPr>
          <p:cNvPr id="19459" name="Line 13"/>
          <p:cNvSpPr>
            <a:spLocks noChangeShapeType="1"/>
          </p:cNvSpPr>
          <p:nvPr/>
        </p:nvSpPr>
        <p:spPr bwMode="auto">
          <a:xfrm flipH="1">
            <a:off x="1355725" y="2359025"/>
            <a:ext cx="195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60" name="Line 14"/>
          <p:cNvSpPr>
            <a:spLocks noChangeShapeType="1"/>
          </p:cNvSpPr>
          <p:nvPr/>
        </p:nvSpPr>
        <p:spPr bwMode="auto">
          <a:xfrm flipH="1">
            <a:off x="1943100" y="2359025"/>
            <a:ext cx="18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61" name="Line 15"/>
          <p:cNvSpPr>
            <a:spLocks noChangeShapeType="1"/>
          </p:cNvSpPr>
          <p:nvPr/>
        </p:nvSpPr>
        <p:spPr bwMode="auto">
          <a:xfrm>
            <a:off x="1550988" y="2105025"/>
            <a:ext cx="0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62" name="Line 16"/>
          <p:cNvSpPr>
            <a:spLocks noChangeShapeType="1"/>
          </p:cNvSpPr>
          <p:nvPr/>
        </p:nvSpPr>
        <p:spPr bwMode="auto">
          <a:xfrm flipV="1">
            <a:off x="1550988" y="2354263"/>
            <a:ext cx="392112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63" name="Line 17"/>
          <p:cNvSpPr>
            <a:spLocks noChangeShapeType="1"/>
          </p:cNvSpPr>
          <p:nvPr/>
        </p:nvSpPr>
        <p:spPr bwMode="auto">
          <a:xfrm flipH="1" flipV="1">
            <a:off x="1550988" y="2105025"/>
            <a:ext cx="392112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19464" name="Group 7"/>
          <p:cNvGrpSpPr>
            <a:grpSpLocks/>
          </p:cNvGrpSpPr>
          <p:nvPr/>
        </p:nvGrpSpPr>
        <p:grpSpPr bwMode="auto">
          <a:xfrm>
            <a:off x="1355725" y="1506538"/>
            <a:ext cx="768350" cy="298450"/>
            <a:chOff x="877" y="759"/>
            <a:chExt cx="484" cy="188"/>
          </a:xfrm>
        </p:grpSpPr>
        <p:sp>
          <p:nvSpPr>
            <p:cNvPr id="19642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43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44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45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9465" name="Group 22"/>
          <p:cNvGrpSpPr>
            <a:grpSpLocks/>
          </p:cNvGrpSpPr>
          <p:nvPr/>
        </p:nvGrpSpPr>
        <p:grpSpPr bwMode="auto">
          <a:xfrm rot="-5400000">
            <a:off x="730250" y="2433638"/>
            <a:ext cx="301625" cy="158750"/>
            <a:chOff x="1467" y="1369"/>
            <a:chExt cx="146" cy="100"/>
          </a:xfrm>
        </p:grpSpPr>
        <p:sp>
          <p:nvSpPr>
            <p:cNvPr id="19636" name="Line 23"/>
            <p:cNvSpPr>
              <a:spLocks noChangeShapeType="1"/>
            </p:cNvSpPr>
            <p:nvPr/>
          </p:nvSpPr>
          <p:spPr bwMode="auto">
            <a:xfrm flipH="1">
              <a:off x="1467" y="1421"/>
              <a:ext cx="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37" name="Line 24"/>
            <p:cNvSpPr>
              <a:spLocks noChangeShapeType="1"/>
            </p:cNvSpPr>
            <p:nvPr/>
          </p:nvSpPr>
          <p:spPr bwMode="auto">
            <a:xfrm flipH="1">
              <a:off x="1579" y="1420"/>
              <a:ext cx="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38" name="Line 25"/>
            <p:cNvSpPr>
              <a:spLocks noChangeShapeType="1"/>
            </p:cNvSpPr>
            <p:nvPr/>
          </p:nvSpPr>
          <p:spPr bwMode="auto">
            <a:xfrm>
              <a:off x="1505" y="1369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39" name="Line 26"/>
            <p:cNvSpPr>
              <a:spLocks noChangeShapeType="1"/>
            </p:cNvSpPr>
            <p:nvPr/>
          </p:nvSpPr>
          <p:spPr bwMode="auto">
            <a:xfrm flipV="1">
              <a:off x="1505" y="1421"/>
              <a:ext cx="7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40" name="Line 27"/>
            <p:cNvSpPr>
              <a:spLocks noChangeShapeType="1"/>
            </p:cNvSpPr>
            <p:nvPr/>
          </p:nvSpPr>
          <p:spPr bwMode="auto">
            <a:xfrm flipH="1" flipV="1">
              <a:off x="1504" y="1369"/>
              <a:ext cx="7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41" name="Line 28"/>
            <p:cNvSpPr>
              <a:spLocks noChangeShapeType="1"/>
            </p:cNvSpPr>
            <p:nvPr/>
          </p:nvSpPr>
          <p:spPr bwMode="auto">
            <a:xfrm>
              <a:off x="1580" y="1369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9466" name="Group 19"/>
          <p:cNvGrpSpPr>
            <a:grpSpLocks/>
          </p:cNvGrpSpPr>
          <p:nvPr/>
        </p:nvGrpSpPr>
        <p:grpSpPr bwMode="auto">
          <a:xfrm>
            <a:off x="608013" y="2290763"/>
            <a:ext cx="169862" cy="203200"/>
            <a:chOff x="406" y="1253"/>
            <a:chExt cx="107" cy="128"/>
          </a:xfrm>
        </p:grpSpPr>
        <p:sp>
          <p:nvSpPr>
            <p:cNvPr id="19634" name="AutoShape 29"/>
            <p:cNvSpPr>
              <a:spLocks noChangeArrowheads="1"/>
            </p:cNvSpPr>
            <p:nvPr/>
          </p:nvSpPr>
          <p:spPr bwMode="auto">
            <a:xfrm>
              <a:off x="474" y="1335"/>
              <a:ext cx="39" cy="46"/>
            </a:xfrm>
            <a:prstGeom prst="triangle">
              <a:avLst>
                <a:gd name="adj" fmla="val 1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pPr eaLnBrk="1" hangingPunct="1"/>
              <a:endParaRPr lang="en-GB" altLang="de-DE" sz="1800" b="0">
                <a:latin typeface="Calibri" pitchFamily="34" charset="0"/>
              </a:endParaRPr>
            </a:p>
          </p:txBody>
        </p:sp>
        <p:cxnSp>
          <p:nvCxnSpPr>
            <p:cNvPr id="19635" name="AutoShape 30"/>
            <p:cNvCxnSpPr>
              <a:cxnSpLocks noChangeShapeType="1"/>
            </p:cNvCxnSpPr>
            <p:nvPr/>
          </p:nvCxnSpPr>
          <p:spPr bwMode="auto">
            <a:xfrm rot="5400000" flipH="1">
              <a:off x="398" y="1261"/>
              <a:ext cx="104" cy="88"/>
            </a:xfrm>
            <a:prstGeom prst="curvedConnector3">
              <a:avLst>
                <a:gd name="adj1" fmla="val 6075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9467" name="AutoShape 31"/>
          <p:cNvCxnSpPr>
            <a:cxnSpLocks noChangeShapeType="1"/>
            <a:stCxn id="19645" idx="0"/>
            <a:endCxn id="19459" idx="1"/>
          </p:cNvCxnSpPr>
          <p:nvPr/>
        </p:nvCxnSpPr>
        <p:spPr bwMode="auto">
          <a:xfrm>
            <a:off x="1355725" y="1660525"/>
            <a:ext cx="1588" cy="698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AutoShape 32"/>
          <p:cNvCxnSpPr>
            <a:cxnSpLocks noChangeShapeType="1"/>
            <a:stCxn id="19644" idx="1"/>
            <a:endCxn id="19460" idx="0"/>
          </p:cNvCxnSpPr>
          <p:nvPr/>
        </p:nvCxnSpPr>
        <p:spPr bwMode="auto">
          <a:xfrm>
            <a:off x="2124075" y="1660525"/>
            <a:ext cx="0" cy="698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9" name="Line 33"/>
          <p:cNvSpPr>
            <a:spLocks noChangeShapeType="1"/>
          </p:cNvSpPr>
          <p:nvPr/>
        </p:nvSpPr>
        <p:spPr bwMode="auto">
          <a:xfrm>
            <a:off x="671513" y="2665413"/>
            <a:ext cx="427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70" name="Line 34"/>
          <p:cNvSpPr>
            <a:spLocks noChangeShapeType="1"/>
          </p:cNvSpPr>
          <p:nvPr/>
        </p:nvSpPr>
        <p:spPr bwMode="auto">
          <a:xfrm flipH="1">
            <a:off x="671513" y="2665413"/>
            <a:ext cx="85725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71" name="Line 35"/>
          <p:cNvSpPr>
            <a:spLocks noChangeShapeType="1"/>
          </p:cNvSpPr>
          <p:nvPr/>
        </p:nvSpPr>
        <p:spPr bwMode="auto">
          <a:xfrm flipH="1">
            <a:off x="757238" y="2665413"/>
            <a:ext cx="85725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72" name="Line 36"/>
          <p:cNvSpPr>
            <a:spLocks noChangeShapeType="1"/>
          </p:cNvSpPr>
          <p:nvPr/>
        </p:nvSpPr>
        <p:spPr bwMode="auto">
          <a:xfrm flipH="1">
            <a:off x="842963" y="2665413"/>
            <a:ext cx="84137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73" name="Line 37"/>
          <p:cNvSpPr>
            <a:spLocks noChangeShapeType="1"/>
          </p:cNvSpPr>
          <p:nvPr/>
        </p:nvSpPr>
        <p:spPr bwMode="auto">
          <a:xfrm flipH="1">
            <a:off x="927100" y="2665413"/>
            <a:ext cx="85725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74" name="Text Box 38"/>
          <p:cNvSpPr txBox="1">
            <a:spLocks noChangeArrowheads="1"/>
          </p:cNvSpPr>
          <p:nvPr/>
        </p:nvSpPr>
        <p:spPr bwMode="auto">
          <a:xfrm>
            <a:off x="3535363" y="2646363"/>
            <a:ext cx="6397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CDS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Stage</a:t>
            </a:r>
          </a:p>
        </p:txBody>
      </p:sp>
      <p:sp>
        <p:nvSpPr>
          <p:cNvPr id="19475" name="Text Box 39"/>
          <p:cNvSpPr txBox="1">
            <a:spLocks noChangeArrowheads="1"/>
          </p:cNvSpPr>
          <p:nvPr/>
        </p:nvSpPr>
        <p:spPr bwMode="auto">
          <a:xfrm>
            <a:off x="1258888" y="1279525"/>
            <a:ext cx="398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de-DE" sz="1400" b="0">
                <a:latin typeface="Times New Roman" pitchFamily="18" charset="0"/>
              </a:rPr>
              <a:t>C</a:t>
            </a:r>
            <a:r>
              <a:rPr lang="en-US" altLang="de-DE" sz="1400" b="0" baseline="-25000">
                <a:latin typeface="Times New Roman" pitchFamily="18" charset="0"/>
              </a:rPr>
              <a:t>fb</a:t>
            </a:r>
            <a:endParaRPr lang="en-US" altLang="de-DE" sz="1400" b="0">
              <a:latin typeface="Times New Roman" pitchFamily="18" charset="0"/>
            </a:endParaRPr>
          </a:p>
        </p:txBody>
      </p:sp>
      <p:sp>
        <p:nvSpPr>
          <p:cNvPr id="19476" name="Text Box 40"/>
          <p:cNvSpPr txBox="1">
            <a:spLocks noChangeArrowheads="1"/>
          </p:cNvSpPr>
          <p:nvPr/>
        </p:nvSpPr>
        <p:spPr bwMode="auto">
          <a:xfrm>
            <a:off x="446088" y="2679700"/>
            <a:ext cx="796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de-DE" sz="1400" b="0">
                <a:latin typeface="Times New Roman" pitchFamily="18" charset="0"/>
              </a:rPr>
              <a:t>Detector</a:t>
            </a:r>
          </a:p>
        </p:txBody>
      </p:sp>
      <p:cxnSp>
        <p:nvCxnSpPr>
          <p:cNvPr id="19477" name="AutoShape 51"/>
          <p:cNvCxnSpPr>
            <a:cxnSpLocks noChangeShapeType="1"/>
            <a:stCxn id="19460" idx="0"/>
          </p:cNvCxnSpPr>
          <p:nvPr/>
        </p:nvCxnSpPr>
        <p:spPr bwMode="auto">
          <a:xfrm>
            <a:off x="2124075" y="2359025"/>
            <a:ext cx="7096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8" name="Line 65"/>
          <p:cNvSpPr>
            <a:spLocks noChangeShapeType="1"/>
          </p:cNvSpPr>
          <p:nvPr/>
        </p:nvSpPr>
        <p:spPr bwMode="auto">
          <a:xfrm rot="5400000">
            <a:off x="1247775" y="28987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79" name="Line 66"/>
          <p:cNvSpPr>
            <a:spLocks noChangeShapeType="1"/>
          </p:cNvSpPr>
          <p:nvPr/>
        </p:nvSpPr>
        <p:spPr bwMode="auto">
          <a:xfrm rot="5400000">
            <a:off x="1247775" y="2971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80" name="Line 67"/>
          <p:cNvSpPr>
            <a:spLocks noChangeShapeType="1"/>
          </p:cNvSpPr>
          <p:nvPr/>
        </p:nvSpPr>
        <p:spPr bwMode="auto">
          <a:xfrm rot="5400000">
            <a:off x="1099343" y="3231357"/>
            <a:ext cx="290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81" name="Line 68"/>
          <p:cNvSpPr>
            <a:spLocks noChangeShapeType="1"/>
          </p:cNvSpPr>
          <p:nvPr/>
        </p:nvSpPr>
        <p:spPr bwMode="auto">
          <a:xfrm rot="5400000">
            <a:off x="1098550" y="2867025"/>
            <a:ext cx="292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82" name="Line 69"/>
          <p:cNvSpPr>
            <a:spLocks noChangeShapeType="1"/>
          </p:cNvSpPr>
          <p:nvPr/>
        </p:nvSpPr>
        <p:spPr bwMode="auto">
          <a:xfrm rot="16200000" flipH="1">
            <a:off x="1098550" y="3322638"/>
            <a:ext cx="292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83" name="Line 70"/>
          <p:cNvSpPr>
            <a:spLocks noChangeShapeType="1"/>
          </p:cNvSpPr>
          <p:nvPr/>
        </p:nvSpPr>
        <p:spPr bwMode="auto">
          <a:xfrm rot="16200000" flipH="1">
            <a:off x="1092200" y="3832225"/>
            <a:ext cx="292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84" name="Line 71"/>
          <p:cNvSpPr>
            <a:spLocks noChangeShapeType="1"/>
          </p:cNvSpPr>
          <p:nvPr/>
        </p:nvSpPr>
        <p:spPr bwMode="auto">
          <a:xfrm rot="-5400000" flipH="1" flipV="1">
            <a:off x="1059656" y="3501232"/>
            <a:ext cx="217487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85" name="Arc 72"/>
          <p:cNvSpPr>
            <a:spLocks/>
          </p:cNvSpPr>
          <p:nvPr/>
        </p:nvSpPr>
        <p:spPr bwMode="auto">
          <a:xfrm rot="16200000" flipH="1">
            <a:off x="1095375" y="3465513"/>
            <a:ext cx="146050" cy="152400"/>
          </a:xfrm>
          <a:custGeom>
            <a:avLst/>
            <a:gdLst>
              <a:gd name="T0" fmla="*/ 0 w 24055"/>
              <a:gd name="T1" fmla="*/ 0 h 21600"/>
              <a:gd name="T2" fmla="*/ 0 w 24055"/>
              <a:gd name="T3" fmla="*/ 0 h 21600"/>
              <a:gd name="T4" fmla="*/ 0 w 24055"/>
              <a:gd name="T5" fmla="*/ 0 h 21600"/>
              <a:gd name="T6" fmla="*/ 0 60000 65536"/>
              <a:gd name="T7" fmla="*/ 0 60000 65536"/>
              <a:gd name="T8" fmla="*/ 0 60000 65536"/>
              <a:gd name="T9" fmla="*/ 0 w 24055"/>
              <a:gd name="T10" fmla="*/ 0 h 21600"/>
              <a:gd name="T11" fmla="*/ 24055 w 2405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55" h="21600" fill="none" extrusionOk="0">
                <a:moveTo>
                  <a:pt x="-1" y="140"/>
                </a:moveTo>
                <a:cubicBezTo>
                  <a:pt x="817" y="47"/>
                  <a:pt x="1640" y="-1"/>
                  <a:pt x="2464" y="0"/>
                </a:cubicBezTo>
                <a:cubicBezTo>
                  <a:pt x="14145" y="0"/>
                  <a:pt x="23710" y="9287"/>
                  <a:pt x="24054" y="20964"/>
                </a:cubicBezTo>
              </a:path>
              <a:path w="24055" h="21600" stroke="0" extrusionOk="0">
                <a:moveTo>
                  <a:pt x="-1" y="140"/>
                </a:moveTo>
                <a:cubicBezTo>
                  <a:pt x="817" y="47"/>
                  <a:pt x="1640" y="-1"/>
                  <a:pt x="2464" y="0"/>
                </a:cubicBezTo>
                <a:cubicBezTo>
                  <a:pt x="14145" y="0"/>
                  <a:pt x="23710" y="9287"/>
                  <a:pt x="24054" y="20964"/>
                </a:cubicBezTo>
                <a:lnTo>
                  <a:pt x="2464" y="21600"/>
                </a:lnTo>
                <a:lnTo>
                  <a:pt x="-1" y="14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9486" name="Text Box 73"/>
          <p:cNvSpPr txBox="1">
            <a:spLocks noChangeArrowheads="1"/>
          </p:cNvSpPr>
          <p:nvPr/>
        </p:nvSpPr>
        <p:spPr bwMode="auto">
          <a:xfrm>
            <a:off x="619125" y="3454400"/>
            <a:ext cx="446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GB" altLang="de-DE" sz="1200" b="0">
                <a:latin typeface="Calibri" pitchFamily="34" charset="0"/>
              </a:rPr>
              <a:t>Test</a:t>
            </a:r>
          </a:p>
        </p:txBody>
      </p:sp>
      <p:sp>
        <p:nvSpPr>
          <p:cNvPr id="19487" name="Line 74"/>
          <p:cNvSpPr>
            <a:spLocks noChangeShapeType="1"/>
          </p:cNvSpPr>
          <p:nvPr/>
        </p:nvSpPr>
        <p:spPr bwMode="auto">
          <a:xfrm flipH="1" flipV="1">
            <a:off x="1244600" y="2362200"/>
            <a:ext cx="0" cy="592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88" name="Text Box 75"/>
          <p:cNvSpPr txBox="1">
            <a:spLocks noChangeArrowheads="1"/>
          </p:cNvSpPr>
          <p:nvPr/>
        </p:nvSpPr>
        <p:spPr bwMode="auto">
          <a:xfrm>
            <a:off x="857250" y="4233863"/>
            <a:ext cx="739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GB" altLang="de-DE" sz="1200" b="0">
                <a:latin typeface="Calibri" pitchFamily="34" charset="0"/>
              </a:rPr>
              <a:t>Calibrate</a:t>
            </a:r>
          </a:p>
        </p:txBody>
      </p:sp>
      <p:sp>
        <p:nvSpPr>
          <p:cNvPr id="19489" name="Line 104"/>
          <p:cNvSpPr>
            <a:spLocks noChangeShapeType="1"/>
          </p:cNvSpPr>
          <p:nvPr/>
        </p:nvSpPr>
        <p:spPr bwMode="auto">
          <a:xfrm flipH="1">
            <a:off x="7019925" y="2070100"/>
            <a:ext cx="1588" cy="649288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90" name="Line 134"/>
          <p:cNvSpPr>
            <a:spLocks noChangeShapeType="1"/>
          </p:cNvSpPr>
          <p:nvPr/>
        </p:nvSpPr>
        <p:spPr bwMode="auto">
          <a:xfrm flipV="1">
            <a:off x="1238250" y="3759200"/>
            <a:ext cx="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91" name="Line 150"/>
          <p:cNvSpPr>
            <a:spLocks noChangeShapeType="1"/>
          </p:cNvSpPr>
          <p:nvPr/>
        </p:nvSpPr>
        <p:spPr bwMode="auto">
          <a:xfrm flipH="1">
            <a:off x="879475" y="2359025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19492" name="Group 47"/>
          <p:cNvGrpSpPr>
            <a:grpSpLocks/>
          </p:cNvGrpSpPr>
          <p:nvPr/>
        </p:nvGrpSpPr>
        <p:grpSpPr bwMode="auto">
          <a:xfrm>
            <a:off x="2795588" y="2208213"/>
            <a:ext cx="768350" cy="298450"/>
            <a:chOff x="877" y="759"/>
            <a:chExt cx="484" cy="188"/>
          </a:xfrm>
        </p:grpSpPr>
        <p:sp>
          <p:nvSpPr>
            <p:cNvPr id="19630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31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32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33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9493" name="Group 52"/>
          <p:cNvGrpSpPr>
            <a:grpSpLocks/>
          </p:cNvGrpSpPr>
          <p:nvPr/>
        </p:nvGrpSpPr>
        <p:grpSpPr bwMode="auto">
          <a:xfrm>
            <a:off x="2159000" y="1785938"/>
            <a:ext cx="863600" cy="546100"/>
            <a:chOff x="1383" y="935"/>
            <a:chExt cx="544" cy="344"/>
          </a:xfrm>
        </p:grpSpPr>
        <p:sp>
          <p:nvSpPr>
            <p:cNvPr id="19627" name="Line 227"/>
            <p:cNvSpPr>
              <a:spLocks noChangeShapeType="1"/>
            </p:cNvSpPr>
            <p:nvPr/>
          </p:nvSpPr>
          <p:spPr bwMode="auto">
            <a:xfrm>
              <a:off x="1429" y="935"/>
              <a:ext cx="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9628" name="Line 228"/>
            <p:cNvSpPr>
              <a:spLocks noChangeShapeType="1"/>
            </p:cNvSpPr>
            <p:nvPr/>
          </p:nvSpPr>
          <p:spPr bwMode="auto">
            <a:xfrm>
              <a:off x="1383" y="1229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9629" name="Freeform 55"/>
            <p:cNvSpPr>
              <a:spLocks/>
            </p:cNvSpPr>
            <p:nvPr/>
          </p:nvSpPr>
          <p:spPr bwMode="auto">
            <a:xfrm>
              <a:off x="1429" y="935"/>
              <a:ext cx="498" cy="317"/>
            </a:xfrm>
            <a:custGeom>
              <a:avLst/>
              <a:gdLst>
                <a:gd name="T0" fmla="*/ 0 w 1361"/>
                <a:gd name="T1" fmla="*/ 1 h 922"/>
                <a:gd name="T2" fmla="*/ 1 w 1361"/>
                <a:gd name="T3" fmla="*/ 0 h 922"/>
                <a:gd name="T4" fmla="*/ 3 w 1361"/>
                <a:gd name="T5" fmla="*/ 0 h 9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1" h="922">
                  <a:moveTo>
                    <a:pt x="0" y="922"/>
                  </a:moveTo>
                  <a:cubicBezTo>
                    <a:pt x="45" y="612"/>
                    <a:pt x="91" y="302"/>
                    <a:pt x="318" y="151"/>
                  </a:cubicBezTo>
                  <a:cubicBezTo>
                    <a:pt x="545" y="0"/>
                    <a:pt x="953" y="7"/>
                    <a:pt x="1361" y="15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9494" name="Group 56"/>
          <p:cNvGrpSpPr>
            <a:grpSpLocks/>
          </p:cNvGrpSpPr>
          <p:nvPr/>
        </p:nvGrpSpPr>
        <p:grpSpPr bwMode="auto">
          <a:xfrm>
            <a:off x="3476625" y="2109788"/>
            <a:ext cx="768350" cy="498475"/>
            <a:chOff x="2190" y="1329"/>
            <a:chExt cx="484" cy="314"/>
          </a:xfrm>
        </p:grpSpPr>
        <p:sp>
          <p:nvSpPr>
            <p:cNvPr id="19622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23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24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25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26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9495" name="Group 62"/>
          <p:cNvGrpSpPr>
            <a:grpSpLocks/>
          </p:cNvGrpSpPr>
          <p:nvPr/>
        </p:nvGrpSpPr>
        <p:grpSpPr bwMode="auto">
          <a:xfrm>
            <a:off x="3476625" y="1514475"/>
            <a:ext cx="768350" cy="298450"/>
            <a:chOff x="877" y="759"/>
            <a:chExt cx="484" cy="188"/>
          </a:xfrm>
        </p:grpSpPr>
        <p:sp>
          <p:nvSpPr>
            <p:cNvPr id="19618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19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20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21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cxnSp>
        <p:nvCxnSpPr>
          <p:cNvPr id="19496" name="AutoShape 31"/>
          <p:cNvCxnSpPr>
            <a:cxnSpLocks noChangeShapeType="1"/>
            <a:stCxn id="19621" idx="0"/>
            <a:endCxn id="19622" idx="1"/>
          </p:cNvCxnSpPr>
          <p:nvPr/>
        </p:nvCxnSpPr>
        <p:spPr bwMode="auto">
          <a:xfrm>
            <a:off x="3476625" y="1668463"/>
            <a:ext cx="1588" cy="695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7" name="AutoShape 32"/>
          <p:cNvCxnSpPr>
            <a:cxnSpLocks noChangeShapeType="1"/>
            <a:stCxn id="19620" idx="1"/>
            <a:endCxn id="19623" idx="0"/>
          </p:cNvCxnSpPr>
          <p:nvPr/>
        </p:nvCxnSpPr>
        <p:spPr bwMode="auto">
          <a:xfrm>
            <a:off x="4244975" y="1668463"/>
            <a:ext cx="0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498" name="Group 69"/>
          <p:cNvGrpSpPr>
            <a:grpSpLocks/>
          </p:cNvGrpSpPr>
          <p:nvPr/>
        </p:nvGrpSpPr>
        <p:grpSpPr bwMode="auto">
          <a:xfrm>
            <a:off x="4175125" y="2208213"/>
            <a:ext cx="717550" cy="153987"/>
            <a:chOff x="2835" y="1207"/>
            <a:chExt cx="452" cy="97"/>
          </a:xfrm>
        </p:grpSpPr>
        <p:sp>
          <p:nvSpPr>
            <p:cNvPr id="19614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15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9616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617" name="Line 73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9499" name="Group 74"/>
          <p:cNvGrpSpPr>
            <a:grpSpLocks/>
          </p:cNvGrpSpPr>
          <p:nvPr/>
        </p:nvGrpSpPr>
        <p:grpSpPr bwMode="auto">
          <a:xfrm>
            <a:off x="4749800" y="2349500"/>
            <a:ext cx="298450" cy="1254125"/>
            <a:chOff x="3300" y="1933"/>
            <a:chExt cx="188" cy="790"/>
          </a:xfrm>
        </p:grpSpPr>
        <p:grpSp>
          <p:nvGrpSpPr>
            <p:cNvPr id="19604" name="Group 75"/>
            <p:cNvGrpSpPr>
              <a:grpSpLocks/>
            </p:cNvGrpSpPr>
            <p:nvPr/>
          </p:nvGrpSpPr>
          <p:grpSpPr bwMode="auto">
            <a:xfrm rot="-5400000">
              <a:off x="3152" y="2387"/>
              <a:ext cx="484" cy="188"/>
              <a:chOff x="877" y="759"/>
              <a:chExt cx="484" cy="188"/>
            </a:xfrm>
          </p:grpSpPr>
          <p:sp>
            <p:nvSpPr>
              <p:cNvPr id="19610" name="Line 18"/>
              <p:cNvSpPr>
                <a:spLocks noChangeShapeType="1"/>
              </p:cNvSpPr>
              <p:nvPr/>
            </p:nvSpPr>
            <p:spPr bwMode="auto">
              <a:xfrm>
                <a:off x="1092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611" name="Line 19"/>
              <p:cNvSpPr>
                <a:spLocks noChangeShapeType="1"/>
              </p:cNvSpPr>
              <p:nvPr/>
            </p:nvSpPr>
            <p:spPr bwMode="auto">
              <a:xfrm>
                <a:off x="1146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612" name="Line 20"/>
              <p:cNvSpPr>
                <a:spLocks noChangeShapeType="1"/>
              </p:cNvSpPr>
              <p:nvPr/>
            </p:nvSpPr>
            <p:spPr bwMode="auto">
              <a:xfrm>
                <a:off x="1146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613" name="Line 21"/>
              <p:cNvSpPr>
                <a:spLocks noChangeShapeType="1"/>
              </p:cNvSpPr>
              <p:nvPr/>
            </p:nvSpPr>
            <p:spPr bwMode="auto">
              <a:xfrm>
                <a:off x="877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9605" name="Group 80"/>
            <p:cNvGrpSpPr>
              <a:grpSpLocks/>
            </p:cNvGrpSpPr>
            <p:nvPr/>
          </p:nvGrpSpPr>
          <p:grpSpPr bwMode="auto">
            <a:xfrm rot="-5400000">
              <a:off x="3123" y="2110"/>
              <a:ext cx="452" cy="97"/>
              <a:chOff x="2835" y="1207"/>
              <a:chExt cx="452" cy="97"/>
            </a:xfrm>
          </p:grpSpPr>
          <p:sp>
            <p:nvSpPr>
              <p:cNvPr id="19606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971" y="1207"/>
                <a:ext cx="13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607" name="Arc 72"/>
              <p:cNvSpPr>
                <a:spLocks/>
              </p:cNvSpPr>
              <p:nvPr/>
            </p:nvSpPr>
            <p:spPr bwMode="auto">
              <a:xfrm rot="10800000" flipH="1" flipV="1">
                <a:off x="2972" y="1207"/>
                <a:ext cx="92" cy="96"/>
              </a:xfrm>
              <a:custGeom>
                <a:avLst/>
                <a:gdLst>
                  <a:gd name="T0" fmla="*/ 0 w 24055"/>
                  <a:gd name="T1" fmla="*/ 0 h 21600"/>
                  <a:gd name="T2" fmla="*/ 0 w 24055"/>
                  <a:gd name="T3" fmla="*/ 0 h 21600"/>
                  <a:gd name="T4" fmla="*/ 0 w 240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55"/>
                  <a:gd name="T10" fmla="*/ 0 h 21600"/>
                  <a:gd name="T11" fmla="*/ 24055 w 240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55" h="21600" fill="none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</a:path>
                  <a:path w="24055" h="21600" stroke="0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  <a:lnTo>
                      <a:pt x="2464" y="21600"/>
                    </a:lnTo>
                    <a:lnTo>
                      <a:pt x="-1" y="14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9608" name="Line 134"/>
              <p:cNvSpPr>
                <a:spLocks noChangeShapeType="1"/>
              </p:cNvSpPr>
              <p:nvPr/>
            </p:nvSpPr>
            <p:spPr bwMode="auto">
              <a:xfrm rot="5400000">
                <a:off x="3221" y="1233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609" name="Line 84"/>
              <p:cNvSpPr>
                <a:spLocks noChangeShapeType="1"/>
              </p:cNvSpPr>
              <p:nvPr/>
            </p:nvSpPr>
            <p:spPr bwMode="auto">
              <a:xfrm flipH="1">
                <a:off x="2835" y="130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grpSp>
        <p:nvGrpSpPr>
          <p:cNvPr id="19500" name="Group 85"/>
          <p:cNvGrpSpPr>
            <a:grpSpLocks/>
          </p:cNvGrpSpPr>
          <p:nvPr/>
        </p:nvGrpSpPr>
        <p:grpSpPr bwMode="auto">
          <a:xfrm>
            <a:off x="5205413" y="2363788"/>
            <a:ext cx="298450" cy="1254125"/>
            <a:chOff x="3300" y="1933"/>
            <a:chExt cx="188" cy="790"/>
          </a:xfrm>
        </p:grpSpPr>
        <p:grpSp>
          <p:nvGrpSpPr>
            <p:cNvPr id="19594" name="Group 86"/>
            <p:cNvGrpSpPr>
              <a:grpSpLocks/>
            </p:cNvGrpSpPr>
            <p:nvPr/>
          </p:nvGrpSpPr>
          <p:grpSpPr bwMode="auto">
            <a:xfrm rot="-5400000">
              <a:off x="3152" y="2387"/>
              <a:ext cx="484" cy="188"/>
              <a:chOff x="877" y="759"/>
              <a:chExt cx="484" cy="188"/>
            </a:xfrm>
          </p:grpSpPr>
          <p:sp>
            <p:nvSpPr>
              <p:cNvPr id="19600" name="Line 18"/>
              <p:cNvSpPr>
                <a:spLocks noChangeShapeType="1"/>
              </p:cNvSpPr>
              <p:nvPr/>
            </p:nvSpPr>
            <p:spPr bwMode="auto">
              <a:xfrm>
                <a:off x="1092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601" name="Line 19"/>
              <p:cNvSpPr>
                <a:spLocks noChangeShapeType="1"/>
              </p:cNvSpPr>
              <p:nvPr/>
            </p:nvSpPr>
            <p:spPr bwMode="auto">
              <a:xfrm>
                <a:off x="1146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602" name="Line 20"/>
              <p:cNvSpPr>
                <a:spLocks noChangeShapeType="1"/>
              </p:cNvSpPr>
              <p:nvPr/>
            </p:nvSpPr>
            <p:spPr bwMode="auto">
              <a:xfrm>
                <a:off x="1146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603" name="Line 21"/>
              <p:cNvSpPr>
                <a:spLocks noChangeShapeType="1"/>
              </p:cNvSpPr>
              <p:nvPr/>
            </p:nvSpPr>
            <p:spPr bwMode="auto">
              <a:xfrm>
                <a:off x="877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9595" name="Group 91"/>
            <p:cNvGrpSpPr>
              <a:grpSpLocks/>
            </p:cNvGrpSpPr>
            <p:nvPr/>
          </p:nvGrpSpPr>
          <p:grpSpPr bwMode="auto">
            <a:xfrm rot="-5400000">
              <a:off x="3123" y="2110"/>
              <a:ext cx="452" cy="97"/>
              <a:chOff x="2835" y="1207"/>
              <a:chExt cx="452" cy="97"/>
            </a:xfrm>
          </p:grpSpPr>
          <p:sp>
            <p:nvSpPr>
              <p:cNvPr id="19596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971" y="1207"/>
                <a:ext cx="13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597" name="Arc 72"/>
              <p:cNvSpPr>
                <a:spLocks/>
              </p:cNvSpPr>
              <p:nvPr/>
            </p:nvSpPr>
            <p:spPr bwMode="auto">
              <a:xfrm rot="10800000" flipH="1" flipV="1">
                <a:off x="2972" y="1207"/>
                <a:ext cx="92" cy="96"/>
              </a:xfrm>
              <a:custGeom>
                <a:avLst/>
                <a:gdLst>
                  <a:gd name="T0" fmla="*/ 0 w 24055"/>
                  <a:gd name="T1" fmla="*/ 0 h 21600"/>
                  <a:gd name="T2" fmla="*/ 0 w 24055"/>
                  <a:gd name="T3" fmla="*/ 0 h 21600"/>
                  <a:gd name="T4" fmla="*/ 0 w 240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55"/>
                  <a:gd name="T10" fmla="*/ 0 h 21600"/>
                  <a:gd name="T11" fmla="*/ 24055 w 240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55" h="21600" fill="none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</a:path>
                  <a:path w="24055" h="21600" stroke="0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  <a:lnTo>
                      <a:pt x="2464" y="21600"/>
                    </a:lnTo>
                    <a:lnTo>
                      <a:pt x="-1" y="14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9598" name="Line 134"/>
              <p:cNvSpPr>
                <a:spLocks noChangeShapeType="1"/>
              </p:cNvSpPr>
              <p:nvPr/>
            </p:nvSpPr>
            <p:spPr bwMode="auto">
              <a:xfrm rot="5400000">
                <a:off x="3221" y="1233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599" name="Line 95"/>
              <p:cNvSpPr>
                <a:spLocks noChangeShapeType="1"/>
              </p:cNvSpPr>
              <p:nvPr/>
            </p:nvSpPr>
            <p:spPr bwMode="auto">
              <a:xfrm flipH="1">
                <a:off x="2835" y="130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sp>
        <p:nvSpPr>
          <p:cNvPr id="19501" name="Line 15"/>
          <p:cNvSpPr>
            <a:spLocks noChangeShapeType="1"/>
          </p:cNvSpPr>
          <p:nvPr/>
        </p:nvSpPr>
        <p:spPr bwMode="auto">
          <a:xfrm>
            <a:off x="5940425" y="2109788"/>
            <a:ext cx="0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02" name="Line 16"/>
          <p:cNvSpPr>
            <a:spLocks noChangeShapeType="1"/>
          </p:cNvSpPr>
          <p:nvPr/>
        </p:nvSpPr>
        <p:spPr bwMode="auto">
          <a:xfrm flipV="1">
            <a:off x="5940425" y="2359025"/>
            <a:ext cx="392113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03" name="Line 17"/>
          <p:cNvSpPr>
            <a:spLocks noChangeShapeType="1"/>
          </p:cNvSpPr>
          <p:nvPr/>
        </p:nvSpPr>
        <p:spPr bwMode="auto">
          <a:xfrm flipH="1" flipV="1">
            <a:off x="5940425" y="2109788"/>
            <a:ext cx="392113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04" name="Line 99"/>
          <p:cNvSpPr>
            <a:spLocks noChangeShapeType="1"/>
          </p:cNvSpPr>
          <p:nvPr/>
        </p:nvSpPr>
        <p:spPr bwMode="auto">
          <a:xfrm>
            <a:off x="4859338" y="2349500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05" name="Text Box 38"/>
          <p:cNvSpPr txBox="1">
            <a:spLocks noChangeArrowheads="1"/>
          </p:cNvSpPr>
          <p:nvPr/>
        </p:nvSpPr>
        <p:spPr bwMode="auto">
          <a:xfrm>
            <a:off x="1354138" y="2574925"/>
            <a:ext cx="8270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CS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Preamp</a:t>
            </a:r>
          </a:p>
        </p:txBody>
      </p:sp>
      <p:grpSp>
        <p:nvGrpSpPr>
          <p:cNvPr id="19506" name="Group 101"/>
          <p:cNvGrpSpPr>
            <a:grpSpLocks/>
          </p:cNvGrpSpPr>
          <p:nvPr/>
        </p:nvGrpSpPr>
        <p:grpSpPr bwMode="auto">
          <a:xfrm>
            <a:off x="3476625" y="1125538"/>
            <a:ext cx="766763" cy="585787"/>
            <a:chOff x="2190" y="709"/>
            <a:chExt cx="483" cy="369"/>
          </a:xfrm>
        </p:grpSpPr>
        <p:grpSp>
          <p:nvGrpSpPr>
            <p:cNvPr id="19587" name="Group 102"/>
            <p:cNvGrpSpPr>
              <a:grpSpLocks/>
            </p:cNvGrpSpPr>
            <p:nvPr/>
          </p:nvGrpSpPr>
          <p:grpSpPr bwMode="auto">
            <a:xfrm>
              <a:off x="2191" y="709"/>
              <a:ext cx="452" cy="97"/>
              <a:chOff x="2835" y="1207"/>
              <a:chExt cx="452" cy="97"/>
            </a:xfrm>
          </p:grpSpPr>
          <p:sp>
            <p:nvSpPr>
              <p:cNvPr id="19590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971" y="1207"/>
                <a:ext cx="13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591" name="Arc 72"/>
              <p:cNvSpPr>
                <a:spLocks/>
              </p:cNvSpPr>
              <p:nvPr/>
            </p:nvSpPr>
            <p:spPr bwMode="auto">
              <a:xfrm rot="10800000" flipH="1" flipV="1">
                <a:off x="2972" y="1207"/>
                <a:ext cx="92" cy="96"/>
              </a:xfrm>
              <a:custGeom>
                <a:avLst/>
                <a:gdLst>
                  <a:gd name="T0" fmla="*/ 0 w 24055"/>
                  <a:gd name="T1" fmla="*/ 0 h 21600"/>
                  <a:gd name="T2" fmla="*/ 0 w 24055"/>
                  <a:gd name="T3" fmla="*/ 0 h 21600"/>
                  <a:gd name="T4" fmla="*/ 0 w 240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55"/>
                  <a:gd name="T10" fmla="*/ 0 h 21600"/>
                  <a:gd name="T11" fmla="*/ 24055 w 240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55" h="21600" fill="none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</a:path>
                  <a:path w="24055" h="21600" stroke="0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  <a:lnTo>
                      <a:pt x="2464" y="21600"/>
                    </a:lnTo>
                    <a:lnTo>
                      <a:pt x="-1" y="14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9592" name="Line 134"/>
              <p:cNvSpPr>
                <a:spLocks noChangeShapeType="1"/>
              </p:cNvSpPr>
              <p:nvPr/>
            </p:nvSpPr>
            <p:spPr bwMode="auto">
              <a:xfrm rot="5400000">
                <a:off x="3221" y="1233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9593" name="Line 106"/>
              <p:cNvSpPr>
                <a:spLocks noChangeShapeType="1"/>
              </p:cNvSpPr>
              <p:nvPr/>
            </p:nvSpPr>
            <p:spPr bwMode="auto">
              <a:xfrm flipH="1">
                <a:off x="2835" y="130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19588" name="Line 107"/>
            <p:cNvSpPr>
              <a:spLocks noChangeShapeType="1"/>
            </p:cNvSpPr>
            <p:nvPr/>
          </p:nvSpPr>
          <p:spPr bwMode="auto">
            <a:xfrm>
              <a:off x="2673" y="806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89" name="Line 108"/>
            <p:cNvSpPr>
              <a:spLocks noChangeShapeType="1"/>
            </p:cNvSpPr>
            <p:nvPr/>
          </p:nvSpPr>
          <p:spPr bwMode="auto">
            <a:xfrm>
              <a:off x="2190" y="806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9507" name="Line 109"/>
          <p:cNvSpPr>
            <a:spLocks noChangeShapeType="1"/>
          </p:cNvSpPr>
          <p:nvPr/>
        </p:nvSpPr>
        <p:spPr bwMode="auto">
          <a:xfrm>
            <a:off x="4168775" y="1273175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08" name="AutoShape 110"/>
          <p:cNvSpPr>
            <a:spLocks noChangeArrowheads="1"/>
          </p:cNvSpPr>
          <p:nvPr/>
        </p:nvSpPr>
        <p:spPr bwMode="auto">
          <a:xfrm rot="10800000">
            <a:off x="4764088" y="3595688"/>
            <a:ext cx="288925" cy="2667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19509" name="AutoShape 111"/>
          <p:cNvSpPr>
            <a:spLocks noChangeArrowheads="1"/>
          </p:cNvSpPr>
          <p:nvPr/>
        </p:nvSpPr>
        <p:spPr bwMode="auto">
          <a:xfrm rot="10800000">
            <a:off x="5219700" y="3582988"/>
            <a:ext cx="288925" cy="2667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19510" name="Text Box 38"/>
          <p:cNvSpPr txBox="1">
            <a:spLocks noChangeArrowheads="1"/>
          </p:cNvSpPr>
          <p:nvPr/>
        </p:nvSpPr>
        <p:spPr bwMode="auto">
          <a:xfrm>
            <a:off x="5608638" y="1543050"/>
            <a:ext cx="892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Off-pixel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buffer</a:t>
            </a:r>
          </a:p>
        </p:txBody>
      </p:sp>
      <p:grpSp>
        <p:nvGrpSpPr>
          <p:cNvPr id="19511" name="Group 113"/>
          <p:cNvGrpSpPr>
            <a:grpSpLocks/>
          </p:cNvGrpSpPr>
          <p:nvPr/>
        </p:nvGrpSpPr>
        <p:grpSpPr bwMode="auto">
          <a:xfrm>
            <a:off x="6308725" y="2198688"/>
            <a:ext cx="717550" cy="153987"/>
            <a:chOff x="2835" y="1207"/>
            <a:chExt cx="452" cy="97"/>
          </a:xfrm>
        </p:grpSpPr>
        <p:sp>
          <p:nvSpPr>
            <p:cNvPr id="19583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84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9585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86" name="Line 117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9512" name="Line 118"/>
          <p:cNvSpPr>
            <a:spLocks noChangeShapeType="1"/>
          </p:cNvSpPr>
          <p:nvPr/>
        </p:nvSpPr>
        <p:spPr bwMode="auto">
          <a:xfrm>
            <a:off x="7019925" y="1123950"/>
            <a:ext cx="0" cy="2449513"/>
          </a:xfrm>
          <a:prstGeom prst="line">
            <a:avLst/>
          </a:prstGeom>
          <a:noFill/>
          <a:ln w="254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13" name="Text Box 38"/>
          <p:cNvSpPr txBox="1">
            <a:spLocks noChangeArrowheads="1"/>
          </p:cNvSpPr>
          <p:nvPr/>
        </p:nvSpPr>
        <p:spPr bwMode="auto">
          <a:xfrm>
            <a:off x="7054850" y="981075"/>
            <a:ext cx="1404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2000" b="0">
                <a:solidFill>
                  <a:srgbClr val="FF6600"/>
                </a:solidFill>
                <a:latin typeface="Calibri" pitchFamily="34" charset="0"/>
              </a:rPr>
              <a:t>Column bus</a:t>
            </a:r>
          </a:p>
        </p:txBody>
      </p:sp>
      <p:grpSp>
        <p:nvGrpSpPr>
          <p:cNvPr id="19514" name="Group 120"/>
          <p:cNvGrpSpPr>
            <a:grpSpLocks/>
          </p:cNvGrpSpPr>
          <p:nvPr/>
        </p:nvGrpSpPr>
        <p:grpSpPr bwMode="auto">
          <a:xfrm rot="5400000">
            <a:off x="6645276" y="3779837"/>
            <a:ext cx="768350" cy="498475"/>
            <a:chOff x="2190" y="1329"/>
            <a:chExt cx="484" cy="314"/>
          </a:xfrm>
        </p:grpSpPr>
        <p:sp>
          <p:nvSpPr>
            <p:cNvPr id="19578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79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80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81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82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9515" name="Text Box 75"/>
          <p:cNvSpPr txBox="1">
            <a:spLocks noChangeArrowheads="1"/>
          </p:cNvSpPr>
          <p:nvPr/>
        </p:nvSpPr>
        <p:spPr bwMode="auto">
          <a:xfrm>
            <a:off x="7380288" y="37893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r>
              <a:rPr lang="en-GB" altLang="de-DE" sz="1200" b="0">
                <a:latin typeface="Calibri" pitchFamily="34" charset="0"/>
              </a:rPr>
              <a:t>Column</a:t>
            </a:r>
          </a:p>
          <a:p>
            <a:pPr algn="ctr"/>
            <a:r>
              <a:rPr lang="en-GB" altLang="de-DE" sz="1200" b="0">
                <a:latin typeface="Calibri" pitchFamily="34" charset="0"/>
              </a:rPr>
              <a:t>receiver</a:t>
            </a:r>
          </a:p>
        </p:txBody>
      </p:sp>
      <p:grpSp>
        <p:nvGrpSpPr>
          <p:cNvPr id="19516" name="Group 127"/>
          <p:cNvGrpSpPr>
            <a:grpSpLocks/>
          </p:cNvGrpSpPr>
          <p:nvPr/>
        </p:nvGrpSpPr>
        <p:grpSpPr bwMode="auto">
          <a:xfrm rot="-5400000">
            <a:off x="6595269" y="4502944"/>
            <a:ext cx="717550" cy="153988"/>
            <a:chOff x="2835" y="1207"/>
            <a:chExt cx="452" cy="97"/>
          </a:xfrm>
        </p:grpSpPr>
        <p:sp>
          <p:nvSpPr>
            <p:cNvPr id="19574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75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9576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77" name="Line 131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9517" name="Line 132"/>
          <p:cNvSpPr>
            <a:spLocks noChangeShapeType="1"/>
          </p:cNvSpPr>
          <p:nvPr/>
        </p:nvSpPr>
        <p:spPr bwMode="auto">
          <a:xfrm>
            <a:off x="7019925" y="4941888"/>
            <a:ext cx="7207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18" name="Line 133"/>
          <p:cNvSpPr>
            <a:spLocks noChangeShapeType="1"/>
          </p:cNvSpPr>
          <p:nvPr/>
        </p:nvSpPr>
        <p:spPr bwMode="auto">
          <a:xfrm>
            <a:off x="7570788" y="4941888"/>
            <a:ext cx="1573212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19" name="AutoShape 134"/>
          <p:cNvSpPr>
            <a:spLocks noChangeArrowheads="1"/>
          </p:cNvSpPr>
          <p:nvPr/>
        </p:nvSpPr>
        <p:spPr bwMode="auto">
          <a:xfrm>
            <a:off x="395288" y="908050"/>
            <a:ext cx="6337300" cy="3025775"/>
          </a:xfrm>
          <a:prstGeom prst="roundRect">
            <a:avLst>
              <a:gd name="adj" fmla="val 16667"/>
            </a:avLst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endParaRPr lang="en-US" altLang="de-DE"/>
          </a:p>
        </p:txBody>
      </p:sp>
      <p:sp>
        <p:nvSpPr>
          <p:cNvPr id="19520" name="Line 135"/>
          <p:cNvSpPr>
            <a:spLocks noChangeShapeType="1"/>
          </p:cNvSpPr>
          <p:nvPr/>
        </p:nvSpPr>
        <p:spPr bwMode="auto">
          <a:xfrm>
            <a:off x="1243013" y="39338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21" name="Line 104"/>
          <p:cNvSpPr>
            <a:spLocks noChangeShapeType="1"/>
          </p:cNvSpPr>
          <p:nvPr/>
        </p:nvSpPr>
        <p:spPr bwMode="auto">
          <a:xfrm flipH="1">
            <a:off x="8412163" y="2070100"/>
            <a:ext cx="1587" cy="649288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22" name="Line 137"/>
          <p:cNvSpPr>
            <a:spLocks noChangeShapeType="1"/>
          </p:cNvSpPr>
          <p:nvPr/>
        </p:nvSpPr>
        <p:spPr bwMode="auto">
          <a:xfrm>
            <a:off x="8412163" y="1123950"/>
            <a:ext cx="0" cy="2449513"/>
          </a:xfrm>
          <a:prstGeom prst="line">
            <a:avLst/>
          </a:prstGeom>
          <a:noFill/>
          <a:ln w="254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19523" name="Group 138"/>
          <p:cNvGrpSpPr>
            <a:grpSpLocks/>
          </p:cNvGrpSpPr>
          <p:nvPr/>
        </p:nvGrpSpPr>
        <p:grpSpPr bwMode="auto">
          <a:xfrm rot="5400000">
            <a:off x="8037513" y="3779837"/>
            <a:ext cx="768350" cy="498475"/>
            <a:chOff x="2190" y="1329"/>
            <a:chExt cx="484" cy="314"/>
          </a:xfrm>
        </p:grpSpPr>
        <p:sp>
          <p:nvSpPr>
            <p:cNvPr id="19569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70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71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72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73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9524" name="Group 144"/>
          <p:cNvGrpSpPr>
            <a:grpSpLocks/>
          </p:cNvGrpSpPr>
          <p:nvPr/>
        </p:nvGrpSpPr>
        <p:grpSpPr bwMode="auto">
          <a:xfrm rot="-5400000">
            <a:off x="7987507" y="4502944"/>
            <a:ext cx="717550" cy="153987"/>
            <a:chOff x="2835" y="1207"/>
            <a:chExt cx="452" cy="97"/>
          </a:xfrm>
        </p:grpSpPr>
        <p:sp>
          <p:nvSpPr>
            <p:cNvPr id="19565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66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9567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68" name="Line 148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9525" name="Text Box 149"/>
          <p:cNvSpPr txBox="1">
            <a:spLocks noChangeArrowheads="1"/>
          </p:cNvSpPr>
          <p:nvPr/>
        </p:nvSpPr>
        <p:spPr bwMode="auto">
          <a:xfrm>
            <a:off x="4572000" y="981075"/>
            <a:ext cx="87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>
                <a:solidFill>
                  <a:schemeClr val="accent2"/>
                </a:solidFill>
                <a:latin typeface="Calibri" pitchFamily="34" charset="0"/>
              </a:rPr>
              <a:t>PIXEL</a:t>
            </a:r>
          </a:p>
        </p:txBody>
      </p:sp>
      <p:sp>
        <p:nvSpPr>
          <p:cNvPr id="19526" name="Text Box 38"/>
          <p:cNvSpPr txBox="1">
            <a:spLocks noChangeArrowheads="1"/>
          </p:cNvSpPr>
          <p:nvPr/>
        </p:nvSpPr>
        <p:spPr bwMode="auto">
          <a:xfrm>
            <a:off x="2905125" y="908050"/>
            <a:ext cx="5540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CDS</a:t>
            </a:r>
          </a:p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reset</a:t>
            </a:r>
          </a:p>
        </p:txBody>
      </p:sp>
      <p:sp>
        <p:nvSpPr>
          <p:cNvPr id="19527" name="Text Box 38"/>
          <p:cNvSpPr txBox="1">
            <a:spLocks noChangeArrowheads="1"/>
          </p:cNvSpPr>
          <p:nvPr/>
        </p:nvSpPr>
        <p:spPr bwMode="auto">
          <a:xfrm>
            <a:off x="611188" y="908050"/>
            <a:ext cx="747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Preamp</a:t>
            </a:r>
          </a:p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reset</a:t>
            </a:r>
          </a:p>
        </p:txBody>
      </p:sp>
      <p:grpSp>
        <p:nvGrpSpPr>
          <p:cNvPr id="19528" name="Group 152"/>
          <p:cNvGrpSpPr>
            <a:grpSpLocks/>
          </p:cNvGrpSpPr>
          <p:nvPr/>
        </p:nvGrpSpPr>
        <p:grpSpPr bwMode="auto">
          <a:xfrm>
            <a:off x="1357313" y="1076325"/>
            <a:ext cx="766762" cy="136525"/>
            <a:chOff x="2835" y="1207"/>
            <a:chExt cx="452" cy="97"/>
          </a:xfrm>
        </p:grpSpPr>
        <p:sp>
          <p:nvSpPr>
            <p:cNvPr id="19561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62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9563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64" name="Line 156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9529" name="Line 157"/>
          <p:cNvSpPr>
            <a:spLocks noChangeShapeType="1"/>
          </p:cNvSpPr>
          <p:nvPr/>
        </p:nvSpPr>
        <p:spPr bwMode="auto">
          <a:xfrm>
            <a:off x="2122488" y="12144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30" name="Line 158"/>
          <p:cNvSpPr>
            <a:spLocks noChangeShapeType="1"/>
          </p:cNvSpPr>
          <p:nvPr/>
        </p:nvSpPr>
        <p:spPr bwMode="auto">
          <a:xfrm>
            <a:off x="1355725" y="12144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31" name="Text Box 38"/>
          <p:cNvSpPr txBox="1">
            <a:spLocks noChangeArrowheads="1"/>
          </p:cNvSpPr>
          <p:nvPr/>
        </p:nvSpPr>
        <p:spPr bwMode="auto">
          <a:xfrm>
            <a:off x="5491163" y="2919413"/>
            <a:ext cx="819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Storage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Caps</a:t>
            </a:r>
          </a:p>
        </p:txBody>
      </p:sp>
      <p:sp>
        <p:nvSpPr>
          <p:cNvPr id="19532" name="Line 160"/>
          <p:cNvSpPr>
            <a:spLocks noChangeShapeType="1"/>
          </p:cNvSpPr>
          <p:nvPr/>
        </p:nvSpPr>
        <p:spPr bwMode="auto">
          <a:xfrm flipV="1">
            <a:off x="8196263" y="4941888"/>
            <a:ext cx="0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19533" name="Group 163"/>
          <p:cNvGrpSpPr>
            <a:grpSpLocks/>
          </p:cNvGrpSpPr>
          <p:nvPr/>
        </p:nvGrpSpPr>
        <p:grpSpPr bwMode="auto">
          <a:xfrm>
            <a:off x="7947025" y="5389563"/>
            <a:ext cx="500063" cy="614362"/>
            <a:chOff x="5011" y="3475"/>
            <a:chExt cx="315" cy="387"/>
          </a:xfrm>
        </p:grpSpPr>
        <p:sp>
          <p:nvSpPr>
            <p:cNvPr id="19555" name="Line 13"/>
            <p:cNvSpPr>
              <a:spLocks noChangeShapeType="1"/>
            </p:cNvSpPr>
            <p:nvPr/>
          </p:nvSpPr>
          <p:spPr bwMode="auto">
            <a:xfrm rot="5400000" flipH="1">
              <a:off x="5104" y="3537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56" name="Line 14"/>
            <p:cNvSpPr>
              <a:spLocks noChangeShapeType="1"/>
            </p:cNvSpPr>
            <p:nvPr/>
          </p:nvSpPr>
          <p:spPr bwMode="auto">
            <a:xfrm rot="5400000" flipH="1">
              <a:off x="5046" y="3805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57" name="Line 15"/>
            <p:cNvSpPr>
              <a:spLocks noChangeShapeType="1"/>
            </p:cNvSpPr>
            <p:nvPr/>
          </p:nvSpPr>
          <p:spPr bwMode="auto">
            <a:xfrm rot="5400000">
              <a:off x="5169" y="3441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58" name="Line 16"/>
            <p:cNvSpPr>
              <a:spLocks noChangeShapeType="1"/>
            </p:cNvSpPr>
            <p:nvPr/>
          </p:nvSpPr>
          <p:spPr bwMode="auto">
            <a:xfrm rot="5400000" flipV="1">
              <a:off x="4966" y="3643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59" name="Line 17"/>
            <p:cNvSpPr>
              <a:spLocks noChangeShapeType="1"/>
            </p:cNvSpPr>
            <p:nvPr/>
          </p:nvSpPr>
          <p:spPr bwMode="auto">
            <a:xfrm rot="5400000" flipH="1" flipV="1">
              <a:off x="5123" y="3643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560" name="Line 14"/>
            <p:cNvSpPr>
              <a:spLocks noChangeShapeType="1"/>
            </p:cNvSpPr>
            <p:nvPr/>
          </p:nvSpPr>
          <p:spPr bwMode="auto">
            <a:xfrm rot="5400000" flipH="1">
              <a:off x="5177" y="3805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9534" name="Rectangle 171"/>
          <p:cNvSpPr>
            <a:spLocks noChangeArrowheads="1"/>
          </p:cNvSpPr>
          <p:nvPr/>
        </p:nvSpPr>
        <p:spPr bwMode="auto">
          <a:xfrm>
            <a:off x="7812088" y="6237288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19535" name="Rectangle 172"/>
          <p:cNvSpPr>
            <a:spLocks noChangeArrowheads="1"/>
          </p:cNvSpPr>
          <p:nvPr/>
        </p:nvSpPr>
        <p:spPr bwMode="auto">
          <a:xfrm>
            <a:off x="8301038" y="6229350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19536" name="Text Box 173"/>
          <p:cNvSpPr txBox="1">
            <a:spLocks noChangeArrowheads="1"/>
          </p:cNvSpPr>
          <p:nvPr/>
        </p:nvSpPr>
        <p:spPr bwMode="auto">
          <a:xfrm>
            <a:off x="7235825" y="6219825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 sz="1400" dirty="0">
                <a:latin typeface="Calibri" pitchFamily="34" charset="0"/>
              </a:rPr>
              <a:t>Pads</a:t>
            </a:r>
          </a:p>
        </p:txBody>
      </p:sp>
      <p:sp>
        <p:nvSpPr>
          <p:cNvPr id="19537" name="Line 174"/>
          <p:cNvSpPr>
            <a:spLocks noChangeShapeType="1"/>
          </p:cNvSpPr>
          <p:nvPr/>
        </p:nvSpPr>
        <p:spPr bwMode="auto">
          <a:xfrm>
            <a:off x="8093075" y="60134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38" name="Line 175"/>
          <p:cNvSpPr>
            <a:spLocks noChangeShapeType="1"/>
          </p:cNvSpPr>
          <p:nvPr/>
        </p:nvSpPr>
        <p:spPr bwMode="auto">
          <a:xfrm>
            <a:off x="8301038" y="60055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33648" name="Text Box 176"/>
          <p:cNvSpPr txBox="1">
            <a:spLocks noChangeArrowheads="1"/>
          </p:cNvSpPr>
          <p:nvPr/>
        </p:nvSpPr>
        <p:spPr bwMode="auto">
          <a:xfrm>
            <a:off x="179388" y="4797425"/>
            <a:ext cx="2663825" cy="830997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de-DE" dirty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Five different preamp </a:t>
            </a:r>
            <a:r>
              <a:rPr lang="en-US" altLang="de-DE" dirty="0" smtClean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versions (including dynamic gain switching)</a:t>
            </a:r>
            <a:endParaRPr lang="en-US" altLang="de-DE" baseline="30000" dirty="0">
              <a:solidFill>
                <a:srgbClr val="D0472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542" name="Line 179"/>
          <p:cNvSpPr>
            <a:spLocks noChangeShapeType="1"/>
          </p:cNvSpPr>
          <p:nvPr/>
        </p:nvSpPr>
        <p:spPr bwMode="auto">
          <a:xfrm>
            <a:off x="2122488" y="2492375"/>
            <a:ext cx="217487" cy="2303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33654" name="Text Box 182"/>
          <p:cNvSpPr txBox="1">
            <a:spLocks noChangeArrowheads="1"/>
          </p:cNvSpPr>
          <p:nvPr/>
        </p:nvSpPr>
        <p:spPr bwMode="auto">
          <a:xfrm>
            <a:off x="2987675" y="4508500"/>
            <a:ext cx="3240088" cy="1077218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de-DE" dirty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Selectable CDS </a:t>
            </a:r>
            <a:r>
              <a:rPr lang="en-US" altLang="de-DE" dirty="0" smtClean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Gain </a:t>
            </a:r>
            <a:endParaRPr lang="en-US" altLang="de-DE" dirty="0">
              <a:solidFill>
                <a:srgbClr val="D0472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altLang="de-DE" dirty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CDS can be bypassed</a:t>
            </a:r>
          </a:p>
          <a:p>
            <a:pPr>
              <a:buFontTx/>
              <a:buChar char="•"/>
              <a:defRPr/>
            </a:pPr>
            <a:r>
              <a:rPr lang="en-US" altLang="de-DE" dirty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two storage caps</a:t>
            </a:r>
            <a:endParaRPr lang="en-US" altLang="de-DE" baseline="30000" dirty="0">
              <a:solidFill>
                <a:srgbClr val="D0472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546" name="Oval 183"/>
          <p:cNvSpPr>
            <a:spLocks noChangeArrowheads="1"/>
          </p:cNvSpPr>
          <p:nvPr/>
        </p:nvSpPr>
        <p:spPr bwMode="auto">
          <a:xfrm>
            <a:off x="4427538" y="2133600"/>
            <a:ext cx="1584325" cy="2065338"/>
          </a:xfrm>
          <a:prstGeom prst="ellipse">
            <a:avLst/>
          </a:prstGeom>
          <a:solidFill>
            <a:schemeClr val="bg2">
              <a:alpha val="10196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19547" name="Line 185"/>
          <p:cNvSpPr>
            <a:spLocks noChangeShapeType="1"/>
          </p:cNvSpPr>
          <p:nvPr/>
        </p:nvSpPr>
        <p:spPr bwMode="auto">
          <a:xfrm>
            <a:off x="3492500" y="2852738"/>
            <a:ext cx="144463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548" name="Line 186"/>
          <p:cNvSpPr>
            <a:spLocks noChangeShapeType="1"/>
          </p:cNvSpPr>
          <p:nvPr/>
        </p:nvSpPr>
        <p:spPr bwMode="auto">
          <a:xfrm flipH="1">
            <a:off x="4716463" y="4076700"/>
            <a:ext cx="142875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1159F-D31E-4403-B538-E3E6E39FD468}" type="slidenum">
              <a:rPr lang="de-DE" altLang="de-DE"/>
              <a:pPr>
                <a:defRPr/>
              </a:pPr>
              <a:t>10</a:t>
            </a:fld>
            <a:endParaRPr lang="de-DE" altLang="de-DE"/>
          </a:p>
        </p:txBody>
      </p:sp>
      <p:sp>
        <p:nvSpPr>
          <p:cNvPr id="190" name="Oval 189"/>
          <p:cNvSpPr/>
          <p:nvPr/>
        </p:nvSpPr>
        <p:spPr bwMode="auto">
          <a:xfrm>
            <a:off x="4078237" y="2307858"/>
            <a:ext cx="114673" cy="101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1" name="Oval 190"/>
          <p:cNvSpPr/>
          <p:nvPr/>
        </p:nvSpPr>
        <p:spPr bwMode="auto">
          <a:xfrm>
            <a:off x="1944667" y="2311668"/>
            <a:ext cx="114673" cy="101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541" name="Oval 178"/>
          <p:cNvSpPr>
            <a:spLocks noChangeArrowheads="1"/>
          </p:cNvSpPr>
          <p:nvPr/>
        </p:nvSpPr>
        <p:spPr bwMode="auto">
          <a:xfrm>
            <a:off x="1187450" y="2028825"/>
            <a:ext cx="984250" cy="625475"/>
          </a:xfrm>
          <a:prstGeom prst="ellipse">
            <a:avLst/>
          </a:prstGeom>
          <a:solidFill>
            <a:schemeClr val="bg2">
              <a:alpha val="10196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19544" name="Oval 181"/>
          <p:cNvSpPr>
            <a:spLocks noChangeArrowheads="1"/>
          </p:cNvSpPr>
          <p:nvPr/>
        </p:nvSpPr>
        <p:spPr bwMode="auto">
          <a:xfrm>
            <a:off x="2732088" y="765175"/>
            <a:ext cx="1728787" cy="2065338"/>
          </a:xfrm>
          <a:prstGeom prst="ellipse">
            <a:avLst/>
          </a:prstGeom>
          <a:solidFill>
            <a:schemeClr val="bg2">
              <a:alpha val="10196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192" name="Title 2"/>
          <p:cNvSpPr>
            <a:spLocks noGrp="1"/>
          </p:cNvSpPr>
          <p:nvPr>
            <p:ph type="title"/>
          </p:nvPr>
        </p:nvSpPr>
        <p:spPr>
          <a:xfrm>
            <a:off x="2077200" y="291600"/>
            <a:ext cx="6708025" cy="508500"/>
          </a:xfrm>
        </p:spPr>
        <p:txBody>
          <a:bodyPr/>
          <a:lstStyle/>
          <a:p>
            <a:r>
              <a:rPr lang="en-US" dirty="0" smtClean="0"/>
              <a:t>Variations</a:t>
            </a:r>
            <a:endParaRPr lang="de-CH" dirty="0"/>
          </a:p>
        </p:txBody>
      </p:sp>
      <p:sp>
        <p:nvSpPr>
          <p:cNvPr id="193" name="Text Box 210"/>
          <p:cNvSpPr txBox="1">
            <a:spLocks noChangeArrowheads="1"/>
          </p:cNvSpPr>
          <p:nvPr/>
        </p:nvSpPr>
        <p:spPr bwMode="auto">
          <a:xfrm>
            <a:off x="5219700" y="4221163"/>
            <a:ext cx="16573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r>
              <a:rPr lang="en-US" altLang="de-DE" sz="1600" dirty="0">
                <a:latin typeface="Calibri" pitchFamily="34" charset="0"/>
              </a:rPr>
              <a:t>Column selection </a:t>
            </a:r>
          </a:p>
          <a:p>
            <a:pPr algn="ctr"/>
            <a:r>
              <a:rPr lang="en-US" altLang="de-DE" sz="1600" dirty="0" smtClean="0">
                <a:latin typeface="Calibri" pitchFamily="34" charset="0"/>
              </a:rPr>
              <a:t>MUX</a:t>
            </a:r>
            <a:endParaRPr lang="en-US" altLang="de-DE" sz="1600" dirty="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89" name="Text Box 343"/>
          <p:cNvSpPr txBox="1">
            <a:spLocks noChangeArrowheads="1"/>
          </p:cNvSpPr>
          <p:nvPr/>
        </p:nvSpPr>
        <p:spPr bwMode="auto">
          <a:xfrm>
            <a:off x="6243786" y="5157192"/>
            <a:ext cx="13525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 sz="1600" dirty="0">
                <a:latin typeface="Calibri" pitchFamily="34" charset="0"/>
              </a:rPr>
              <a:t>Single ended</a:t>
            </a:r>
          </a:p>
          <a:p>
            <a:r>
              <a:rPr lang="en-US" altLang="de-DE" sz="1600" dirty="0">
                <a:latin typeface="Calibri" pitchFamily="34" charset="0"/>
              </a:rPr>
              <a:t>to differential</a:t>
            </a:r>
          </a:p>
          <a:p>
            <a:r>
              <a:rPr lang="en-US" altLang="de-DE" sz="1600" dirty="0">
                <a:latin typeface="Calibri" pitchFamily="34" charset="0"/>
              </a:rPr>
              <a:t>output driver</a:t>
            </a:r>
          </a:p>
          <a:p>
            <a:r>
              <a:rPr lang="en-US" altLang="de-DE" sz="1600" dirty="0">
                <a:latin typeface="Calibri" pitchFamily="34" charset="0"/>
              </a:rPr>
              <a:t>(1x/40cols)</a:t>
            </a:r>
          </a:p>
        </p:txBody>
      </p:sp>
    </p:spTree>
    <p:extLst>
      <p:ext uri="{BB962C8B-B14F-4D97-AF65-F5344CB8AC3E}">
        <p14:creationId xmlns:p14="http://schemas.microsoft.com/office/powerpoint/2010/main" val="5456207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/>
          </a:p>
        </p:txBody>
      </p:sp>
      <p:sp>
        <p:nvSpPr>
          <p:cNvPr id="21507" name="Text Box 242"/>
          <p:cNvSpPr txBox="1">
            <a:spLocks noChangeArrowheads="1"/>
          </p:cNvSpPr>
          <p:nvPr/>
        </p:nvSpPr>
        <p:spPr bwMode="auto">
          <a:xfrm>
            <a:off x="6502400" y="5229225"/>
            <a:ext cx="13525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 sz="1600">
                <a:latin typeface="Calibri" pitchFamily="34" charset="0"/>
              </a:rPr>
              <a:t>Single ended</a:t>
            </a:r>
          </a:p>
          <a:p>
            <a:r>
              <a:rPr lang="en-US" altLang="de-DE" sz="1600">
                <a:latin typeface="Calibri" pitchFamily="34" charset="0"/>
              </a:rPr>
              <a:t>to differential</a:t>
            </a:r>
          </a:p>
          <a:p>
            <a:r>
              <a:rPr lang="en-US" altLang="de-DE" sz="1600">
                <a:latin typeface="Calibri" pitchFamily="34" charset="0"/>
              </a:rPr>
              <a:t>output driver</a:t>
            </a:r>
          </a:p>
          <a:p>
            <a:r>
              <a:rPr lang="en-US" altLang="de-DE" sz="1600">
                <a:latin typeface="Calibri" pitchFamily="34" charset="0"/>
              </a:rPr>
              <a:t>(1x/40cols)</a:t>
            </a:r>
          </a:p>
        </p:txBody>
      </p:sp>
      <p:sp>
        <p:nvSpPr>
          <p:cNvPr id="21508" name="Line 13"/>
          <p:cNvSpPr>
            <a:spLocks noChangeShapeType="1"/>
          </p:cNvSpPr>
          <p:nvPr/>
        </p:nvSpPr>
        <p:spPr bwMode="auto">
          <a:xfrm flipH="1">
            <a:off x="1355725" y="2359025"/>
            <a:ext cx="195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09" name="Line 14"/>
          <p:cNvSpPr>
            <a:spLocks noChangeShapeType="1"/>
          </p:cNvSpPr>
          <p:nvPr/>
        </p:nvSpPr>
        <p:spPr bwMode="auto">
          <a:xfrm flipH="1">
            <a:off x="1943100" y="2359025"/>
            <a:ext cx="18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10" name="Line 15"/>
          <p:cNvSpPr>
            <a:spLocks noChangeShapeType="1"/>
          </p:cNvSpPr>
          <p:nvPr/>
        </p:nvSpPr>
        <p:spPr bwMode="auto">
          <a:xfrm>
            <a:off x="1550988" y="2105025"/>
            <a:ext cx="0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11" name="Line 16"/>
          <p:cNvSpPr>
            <a:spLocks noChangeShapeType="1"/>
          </p:cNvSpPr>
          <p:nvPr/>
        </p:nvSpPr>
        <p:spPr bwMode="auto">
          <a:xfrm flipV="1">
            <a:off x="1550988" y="2354263"/>
            <a:ext cx="392112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12" name="Line 17"/>
          <p:cNvSpPr>
            <a:spLocks noChangeShapeType="1"/>
          </p:cNvSpPr>
          <p:nvPr/>
        </p:nvSpPr>
        <p:spPr bwMode="auto">
          <a:xfrm flipH="1" flipV="1">
            <a:off x="1550988" y="2105025"/>
            <a:ext cx="392112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21513" name="Group 8"/>
          <p:cNvGrpSpPr>
            <a:grpSpLocks/>
          </p:cNvGrpSpPr>
          <p:nvPr/>
        </p:nvGrpSpPr>
        <p:grpSpPr bwMode="auto">
          <a:xfrm>
            <a:off x="1355725" y="1506538"/>
            <a:ext cx="768350" cy="298450"/>
            <a:chOff x="877" y="759"/>
            <a:chExt cx="484" cy="188"/>
          </a:xfrm>
        </p:grpSpPr>
        <p:sp>
          <p:nvSpPr>
            <p:cNvPr id="21740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41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42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43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1514" name="Group 22"/>
          <p:cNvGrpSpPr>
            <a:grpSpLocks/>
          </p:cNvGrpSpPr>
          <p:nvPr/>
        </p:nvGrpSpPr>
        <p:grpSpPr bwMode="auto">
          <a:xfrm rot="-5400000">
            <a:off x="730250" y="2433638"/>
            <a:ext cx="301625" cy="158750"/>
            <a:chOff x="1467" y="1369"/>
            <a:chExt cx="146" cy="100"/>
          </a:xfrm>
        </p:grpSpPr>
        <p:sp>
          <p:nvSpPr>
            <p:cNvPr id="21734" name="Line 23"/>
            <p:cNvSpPr>
              <a:spLocks noChangeShapeType="1"/>
            </p:cNvSpPr>
            <p:nvPr/>
          </p:nvSpPr>
          <p:spPr bwMode="auto">
            <a:xfrm flipH="1">
              <a:off x="1467" y="1421"/>
              <a:ext cx="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35" name="Line 24"/>
            <p:cNvSpPr>
              <a:spLocks noChangeShapeType="1"/>
            </p:cNvSpPr>
            <p:nvPr/>
          </p:nvSpPr>
          <p:spPr bwMode="auto">
            <a:xfrm flipH="1">
              <a:off x="1579" y="1420"/>
              <a:ext cx="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36" name="Line 25"/>
            <p:cNvSpPr>
              <a:spLocks noChangeShapeType="1"/>
            </p:cNvSpPr>
            <p:nvPr/>
          </p:nvSpPr>
          <p:spPr bwMode="auto">
            <a:xfrm>
              <a:off x="1505" y="1369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37" name="Line 26"/>
            <p:cNvSpPr>
              <a:spLocks noChangeShapeType="1"/>
            </p:cNvSpPr>
            <p:nvPr/>
          </p:nvSpPr>
          <p:spPr bwMode="auto">
            <a:xfrm flipV="1">
              <a:off x="1505" y="1421"/>
              <a:ext cx="7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38" name="Line 27"/>
            <p:cNvSpPr>
              <a:spLocks noChangeShapeType="1"/>
            </p:cNvSpPr>
            <p:nvPr/>
          </p:nvSpPr>
          <p:spPr bwMode="auto">
            <a:xfrm flipH="1" flipV="1">
              <a:off x="1504" y="1369"/>
              <a:ext cx="7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39" name="Line 28"/>
            <p:cNvSpPr>
              <a:spLocks noChangeShapeType="1"/>
            </p:cNvSpPr>
            <p:nvPr/>
          </p:nvSpPr>
          <p:spPr bwMode="auto">
            <a:xfrm>
              <a:off x="1580" y="1369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1515" name="Group 20"/>
          <p:cNvGrpSpPr>
            <a:grpSpLocks/>
          </p:cNvGrpSpPr>
          <p:nvPr/>
        </p:nvGrpSpPr>
        <p:grpSpPr bwMode="auto">
          <a:xfrm>
            <a:off x="608013" y="2290763"/>
            <a:ext cx="169862" cy="203200"/>
            <a:chOff x="406" y="1253"/>
            <a:chExt cx="107" cy="128"/>
          </a:xfrm>
        </p:grpSpPr>
        <p:sp>
          <p:nvSpPr>
            <p:cNvPr id="21732" name="AutoShape 29"/>
            <p:cNvSpPr>
              <a:spLocks noChangeArrowheads="1"/>
            </p:cNvSpPr>
            <p:nvPr/>
          </p:nvSpPr>
          <p:spPr bwMode="auto">
            <a:xfrm>
              <a:off x="474" y="1335"/>
              <a:ext cx="39" cy="46"/>
            </a:xfrm>
            <a:prstGeom prst="triangle">
              <a:avLst>
                <a:gd name="adj" fmla="val 1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pPr eaLnBrk="1" hangingPunct="1"/>
              <a:endParaRPr lang="en-GB" altLang="de-DE" sz="1800" b="0">
                <a:latin typeface="Calibri" pitchFamily="34" charset="0"/>
              </a:endParaRPr>
            </a:p>
          </p:txBody>
        </p:sp>
        <p:cxnSp>
          <p:nvCxnSpPr>
            <p:cNvPr id="21733" name="AutoShape 30"/>
            <p:cNvCxnSpPr>
              <a:cxnSpLocks noChangeShapeType="1"/>
            </p:cNvCxnSpPr>
            <p:nvPr/>
          </p:nvCxnSpPr>
          <p:spPr bwMode="auto">
            <a:xfrm rot="5400000" flipH="1">
              <a:off x="398" y="1261"/>
              <a:ext cx="104" cy="88"/>
            </a:xfrm>
            <a:prstGeom prst="curvedConnector3">
              <a:avLst>
                <a:gd name="adj1" fmla="val 6075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1516" name="AutoShape 31"/>
          <p:cNvCxnSpPr>
            <a:cxnSpLocks noChangeShapeType="1"/>
            <a:stCxn id="21743" idx="0"/>
            <a:endCxn id="21508" idx="1"/>
          </p:cNvCxnSpPr>
          <p:nvPr/>
        </p:nvCxnSpPr>
        <p:spPr bwMode="auto">
          <a:xfrm>
            <a:off x="1355725" y="1660525"/>
            <a:ext cx="1588" cy="698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7" name="AutoShape 32"/>
          <p:cNvCxnSpPr>
            <a:cxnSpLocks noChangeShapeType="1"/>
            <a:stCxn id="21742" idx="1"/>
            <a:endCxn id="21509" idx="0"/>
          </p:cNvCxnSpPr>
          <p:nvPr/>
        </p:nvCxnSpPr>
        <p:spPr bwMode="auto">
          <a:xfrm>
            <a:off x="2124075" y="1660525"/>
            <a:ext cx="0" cy="698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8" name="Line 33"/>
          <p:cNvSpPr>
            <a:spLocks noChangeShapeType="1"/>
          </p:cNvSpPr>
          <p:nvPr/>
        </p:nvSpPr>
        <p:spPr bwMode="auto">
          <a:xfrm>
            <a:off x="671513" y="2665413"/>
            <a:ext cx="427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19" name="Line 34"/>
          <p:cNvSpPr>
            <a:spLocks noChangeShapeType="1"/>
          </p:cNvSpPr>
          <p:nvPr/>
        </p:nvSpPr>
        <p:spPr bwMode="auto">
          <a:xfrm flipH="1">
            <a:off x="671513" y="2665413"/>
            <a:ext cx="85725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20" name="Line 35"/>
          <p:cNvSpPr>
            <a:spLocks noChangeShapeType="1"/>
          </p:cNvSpPr>
          <p:nvPr/>
        </p:nvSpPr>
        <p:spPr bwMode="auto">
          <a:xfrm flipH="1">
            <a:off x="757238" y="2665413"/>
            <a:ext cx="85725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21" name="Line 36"/>
          <p:cNvSpPr>
            <a:spLocks noChangeShapeType="1"/>
          </p:cNvSpPr>
          <p:nvPr/>
        </p:nvSpPr>
        <p:spPr bwMode="auto">
          <a:xfrm flipH="1">
            <a:off x="842963" y="2665413"/>
            <a:ext cx="84137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22" name="Line 37"/>
          <p:cNvSpPr>
            <a:spLocks noChangeShapeType="1"/>
          </p:cNvSpPr>
          <p:nvPr/>
        </p:nvSpPr>
        <p:spPr bwMode="auto">
          <a:xfrm flipH="1">
            <a:off x="927100" y="2665413"/>
            <a:ext cx="85725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23" name="Text Box 38"/>
          <p:cNvSpPr txBox="1">
            <a:spLocks noChangeArrowheads="1"/>
          </p:cNvSpPr>
          <p:nvPr/>
        </p:nvSpPr>
        <p:spPr bwMode="auto">
          <a:xfrm>
            <a:off x="3535363" y="2646363"/>
            <a:ext cx="6397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CDS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Stage</a:t>
            </a:r>
          </a:p>
        </p:txBody>
      </p:sp>
      <p:sp>
        <p:nvSpPr>
          <p:cNvPr id="21524" name="Text Box 39"/>
          <p:cNvSpPr txBox="1">
            <a:spLocks noChangeArrowheads="1"/>
          </p:cNvSpPr>
          <p:nvPr/>
        </p:nvSpPr>
        <p:spPr bwMode="auto">
          <a:xfrm>
            <a:off x="1258888" y="1279525"/>
            <a:ext cx="398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de-DE" sz="1400" b="0">
                <a:latin typeface="Times New Roman" pitchFamily="18" charset="0"/>
              </a:rPr>
              <a:t>C</a:t>
            </a:r>
            <a:r>
              <a:rPr lang="en-US" altLang="de-DE" sz="1400" b="0" baseline="-25000">
                <a:latin typeface="Times New Roman" pitchFamily="18" charset="0"/>
              </a:rPr>
              <a:t>fb</a:t>
            </a:r>
            <a:endParaRPr lang="en-US" altLang="de-DE" sz="1400" b="0">
              <a:latin typeface="Times New Roman" pitchFamily="18" charset="0"/>
            </a:endParaRPr>
          </a:p>
        </p:txBody>
      </p:sp>
      <p:sp>
        <p:nvSpPr>
          <p:cNvPr id="21525" name="Text Box 40"/>
          <p:cNvSpPr txBox="1">
            <a:spLocks noChangeArrowheads="1"/>
          </p:cNvSpPr>
          <p:nvPr/>
        </p:nvSpPr>
        <p:spPr bwMode="auto">
          <a:xfrm>
            <a:off x="446088" y="2679700"/>
            <a:ext cx="796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de-DE" sz="1400" b="0">
                <a:latin typeface="Times New Roman" pitchFamily="18" charset="0"/>
              </a:rPr>
              <a:t>Detector</a:t>
            </a:r>
          </a:p>
        </p:txBody>
      </p:sp>
      <p:cxnSp>
        <p:nvCxnSpPr>
          <p:cNvPr id="21526" name="AutoShape 51"/>
          <p:cNvCxnSpPr>
            <a:cxnSpLocks noChangeShapeType="1"/>
            <a:stCxn id="21509" idx="0"/>
          </p:cNvCxnSpPr>
          <p:nvPr/>
        </p:nvCxnSpPr>
        <p:spPr bwMode="auto">
          <a:xfrm>
            <a:off x="2124075" y="2359025"/>
            <a:ext cx="7096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7" name="Line 65"/>
          <p:cNvSpPr>
            <a:spLocks noChangeShapeType="1"/>
          </p:cNvSpPr>
          <p:nvPr/>
        </p:nvSpPr>
        <p:spPr bwMode="auto">
          <a:xfrm rot="5400000">
            <a:off x="1247775" y="28987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28" name="Line 66"/>
          <p:cNvSpPr>
            <a:spLocks noChangeShapeType="1"/>
          </p:cNvSpPr>
          <p:nvPr/>
        </p:nvSpPr>
        <p:spPr bwMode="auto">
          <a:xfrm rot="5400000">
            <a:off x="1247775" y="2971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29" name="Line 67"/>
          <p:cNvSpPr>
            <a:spLocks noChangeShapeType="1"/>
          </p:cNvSpPr>
          <p:nvPr/>
        </p:nvSpPr>
        <p:spPr bwMode="auto">
          <a:xfrm rot="5400000">
            <a:off x="1099343" y="3231357"/>
            <a:ext cx="290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30" name="Line 68"/>
          <p:cNvSpPr>
            <a:spLocks noChangeShapeType="1"/>
          </p:cNvSpPr>
          <p:nvPr/>
        </p:nvSpPr>
        <p:spPr bwMode="auto">
          <a:xfrm rot="5400000">
            <a:off x="1098550" y="2867025"/>
            <a:ext cx="292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31" name="Line 69"/>
          <p:cNvSpPr>
            <a:spLocks noChangeShapeType="1"/>
          </p:cNvSpPr>
          <p:nvPr/>
        </p:nvSpPr>
        <p:spPr bwMode="auto">
          <a:xfrm rot="16200000" flipH="1">
            <a:off x="1098550" y="3322638"/>
            <a:ext cx="292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32" name="Line 70"/>
          <p:cNvSpPr>
            <a:spLocks noChangeShapeType="1"/>
          </p:cNvSpPr>
          <p:nvPr/>
        </p:nvSpPr>
        <p:spPr bwMode="auto">
          <a:xfrm rot="16200000" flipH="1">
            <a:off x="1092200" y="3832225"/>
            <a:ext cx="292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33" name="Line 71"/>
          <p:cNvSpPr>
            <a:spLocks noChangeShapeType="1"/>
          </p:cNvSpPr>
          <p:nvPr/>
        </p:nvSpPr>
        <p:spPr bwMode="auto">
          <a:xfrm rot="-5400000" flipH="1" flipV="1">
            <a:off x="1059656" y="3501232"/>
            <a:ext cx="217487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34" name="Arc 72"/>
          <p:cNvSpPr>
            <a:spLocks/>
          </p:cNvSpPr>
          <p:nvPr/>
        </p:nvSpPr>
        <p:spPr bwMode="auto">
          <a:xfrm rot="16200000" flipH="1">
            <a:off x="1095375" y="3465513"/>
            <a:ext cx="146050" cy="152400"/>
          </a:xfrm>
          <a:custGeom>
            <a:avLst/>
            <a:gdLst>
              <a:gd name="T0" fmla="*/ 0 w 24055"/>
              <a:gd name="T1" fmla="*/ 0 h 21600"/>
              <a:gd name="T2" fmla="*/ 0 w 24055"/>
              <a:gd name="T3" fmla="*/ 0 h 21600"/>
              <a:gd name="T4" fmla="*/ 0 w 24055"/>
              <a:gd name="T5" fmla="*/ 0 h 21600"/>
              <a:gd name="T6" fmla="*/ 0 60000 65536"/>
              <a:gd name="T7" fmla="*/ 0 60000 65536"/>
              <a:gd name="T8" fmla="*/ 0 60000 65536"/>
              <a:gd name="T9" fmla="*/ 0 w 24055"/>
              <a:gd name="T10" fmla="*/ 0 h 21600"/>
              <a:gd name="T11" fmla="*/ 24055 w 2405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55" h="21600" fill="none" extrusionOk="0">
                <a:moveTo>
                  <a:pt x="-1" y="140"/>
                </a:moveTo>
                <a:cubicBezTo>
                  <a:pt x="817" y="47"/>
                  <a:pt x="1640" y="-1"/>
                  <a:pt x="2464" y="0"/>
                </a:cubicBezTo>
                <a:cubicBezTo>
                  <a:pt x="14145" y="0"/>
                  <a:pt x="23710" y="9287"/>
                  <a:pt x="24054" y="20964"/>
                </a:cubicBezTo>
              </a:path>
              <a:path w="24055" h="21600" stroke="0" extrusionOk="0">
                <a:moveTo>
                  <a:pt x="-1" y="140"/>
                </a:moveTo>
                <a:cubicBezTo>
                  <a:pt x="817" y="47"/>
                  <a:pt x="1640" y="-1"/>
                  <a:pt x="2464" y="0"/>
                </a:cubicBezTo>
                <a:cubicBezTo>
                  <a:pt x="14145" y="0"/>
                  <a:pt x="23710" y="9287"/>
                  <a:pt x="24054" y="20964"/>
                </a:cubicBezTo>
                <a:lnTo>
                  <a:pt x="2464" y="21600"/>
                </a:lnTo>
                <a:lnTo>
                  <a:pt x="-1" y="14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1535" name="Text Box 73"/>
          <p:cNvSpPr txBox="1">
            <a:spLocks noChangeArrowheads="1"/>
          </p:cNvSpPr>
          <p:nvPr/>
        </p:nvSpPr>
        <p:spPr bwMode="auto">
          <a:xfrm>
            <a:off x="619125" y="3454400"/>
            <a:ext cx="446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GB" altLang="de-DE" sz="1200" b="0">
                <a:latin typeface="Calibri" pitchFamily="34" charset="0"/>
              </a:rPr>
              <a:t>Test</a:t>
            </a:r>
          </a:p>
        </p:txBody>
      </p:sp>
      <p:sp>
        <p:nvSpPr>
          <p:cNvPr id="21536" name="Line 74"/>
          <p:cNvSpPr>
            <a:spLocks noChangeShapeType="1"/>
          </p:cNvSpPr>
          <p:nvPr/>
        </p:nvSpPr>
        <p:spPr bwMode="auto">
          <a:xfrm flipH="1" flipV="1">
            <a:off x="1244600" y="2362200"/>
            <a:ext cx="0" cy="592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37" name="Text Box 75"/>
          <p:cNvSpPr txBox="1">
            <a:spLocks noChangeArrowheads="1"/>
          </p:cNvSpPr>
          <p:nvPr/>
        </p:nvSpPr>
        <p:spPr bwMode="auto">
          <a:xfrm>
            <a:off x="395288" y="4005263"/>
            <a:ext cx="739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GB" altLang="de-DE" sz="1200" b="0">
                <a:latin typeface="Calibri" pitchFamily="34" charset="0"/>
              </a:rPr>
              <a:t>Calibrate</a:t>
            </a:r>
          </a:p>
        </p:txBody>
      </p:sp>
      <p:sp>
        <p:nvSpPr>
          <p:cNvPr id="21538" name="Line 104"/>
          <p:cNvSpPr>
            <a:spLocks noChangeShapeType="1"/>
          </p:cNvSpPr>
          <p:nvPr/>
        </p:nvSpPr>
        <p:spPr bwMode="auto">
          <a:xfrm flipH="1">
            <a:off x="7019925" y="2070100"/>
            <a:ext cx="1588" cy="649288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39" name="Line 134"/>
          <p:cNvSpPr>
            <a:spLocks noChangeShapeType="1"/>
          </p:cNvSpPr>
          <p:nvPr/>
        </p:nvSpPr>
        <p:spPr bwMode="auto">
          <a:xfrm flipV="1">
            <a:off x="1238250" y="3759200"/>
            <a:ext cx="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40" name="Line 150"/>
          <p:cNvSpPr>
            <a:spLocks noChangeShapeType="1"/>
          </p:cNvSpPr>
          <p:nvPr/>
        </p:nvSpPr>
        <p:spPr bwMode="auto">
          <a:xfrm flipH="1">
            <a:off x="879475" y="2359025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21541" name="Group 48"/>
          <p:cNvGrpSpPr>
            <a:grpSpLocks/>
          </p:cNvGrpSpPr>
          <p:nvPr/>
        </p:nvGrpSpPr>
        <p:grpSpPr bwMode="auto">
          <a:xfrm>
            <a:off x="2795588" y="2208213"/>
            <a:ext cx="768350" cy="298450"/>
            <a:chOff x="877" y="759"/>
            <a:chExt cx="484" cy="188"/>
          </a:xfrm>
        </p:grpSpPr>
        <p:sp>
          <p:nvSpPr>
            <p:cNvPr id="21728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29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30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31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1542" name="Group 53"/>
          <p:cNvGrpSpPr>
            <a:grpSpLocks/>
          </p:cNvGrpSpPr>
          <p:nvPr/>
        </p:nvGrpSpPr>
        <p:grpSpPr bwMode="auto">
          <a:xfrm>
            <a:off x="2159000" y="1785938"/>
            <a:ext cx="863600" cy="546100"/>
            <a:chOff x="1383" y="935"/>
            <a:chExt cx="544" cy="344"/>
          </a:xfrm>
        </p:grpSpPr>
        <p:sp>
          <p:nvSpPr>
            <p:cNvPr id="21725" name="Line 227"/>
            <p:cNvSpPr>
              <a:spLocks noChangeShapeType="1"/>
            </p:cNvSpPr>
            <p:nvPr/>
          </p:nvSpPr>
          <p:spPr bwMode="auto">
            <a:xfrm>
              <a:off x="1429" y="935"/>
              <a:ext cx="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1726" name="Line 228"/>
            <p:cNvSpPr>
              <a:spLocks noChangeShapeType="1"/>
            </p:cNvSpPr>
            <p:nvPr/>
          </p:nvSpPr>
          <p:spPr bwMode="auto">
            <a:xfrm>
              <a:off x="1383" y="1229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1727" name="Freeform 56"/>
            <p:cNvSpPr>
              <a:spLocks/>
            </p:cNvSpPr>
            <p:nvPr/>
          </p:nvSpPr>
          <p:spPr bwMode="auto">
            <a:xfrm>
              <a:off x="1429" y="935"/>
              <a:ext cx="498" cy="317"/>
            </a:xfrm>
            <a:custGeom>
              <a:avLst/>
              <a:gdLst>
                <a:gd name="T0" fmla="*/ 0 w 1361"/>
                <a:gd name="T1" fmla="*/ 1 h 922"/>
                <a:gd name="T2" fmla="*/ 1 w 1361"/>
                <a:gd name="T3" fmla="*/ 0 h 922"/>
                <a:gd name="T4" fmla="*/ 3 w 1361"/>
                <a:gd name="T5" fmla="*/ 0 h 9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1" h="922">
                  <a:moveTo>
                    <a:pt x="0" y="922"/>
                  </a:moveTo>
                  <a:cubicBezTo>
                    <a:pt x="45" y="612"/>
                    <a:pt x="91" y="302"/>
                    <a:pt x="318" y="151"/>
                  </a:cubicBezTo>
                  <a:cubicBezTo>
                    <a:pt x="545" y="0"/>
                    <a:pt x="953" y="7"/>
                    <a:pt x="1361" y="15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1543" name="Group 57"/>
          <p:cNvGrpSpPr>
            <a:grpSpLocks/>
          </p:cNvGrpSpPr>
          <p:nvPr/>
        </p:nvGrpSpPr>
        <p:grpSpPr bwMode="auto">
          <a:xfrm>
            <a:off x="3476625" y="2109788"/>
            <a:ext cx="768350" cy="498475"/>
            <a:chOff x="2190" y="1329"/>
            <a:chExt cx="484" cy="314"/>
          </a:xfrm>
        </p:grpSpPr>
        <p:sp>
          <p:nvSpPr>
            <p:cNvPr id="21720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21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22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23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24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1544" name="Group 63"/>
          <p:cNvGrpSpPr>
            <a:grpSpLocks/>
          </p:cNvGrpSpPr>
          <p:nvPr/>
        </p:nvGrpSpPr>
        <p:grpSpPr bwMode="auto">
          <a:xfrm>
            <a:off x="3476625" y="1514475"/>
            <a:ext cx="768350" cy="298450"/>
            <a:chOff x="877" y="759"/>
            <a:chExt cx="484" cy="188"/>
          </a:xfrm>
        </p:grpSpPr>
        <p:sp>
          <p:nvSpPr>
            <p:cNvPr id="21716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17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18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19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cxnSp>
        <p:nvCxnSpPr>
          <p:cNvPr id="21545" name="AutoShape 31"/>
          <p:cNvCxnSpPr>
            <a:cxnSpLocks noChangeShapeType="1"/>
            <a:stCxn id="21719" idx="0"/>
            <a:endCxn id="21720" idx="1"/>
          </p:cNvCxnSpPr>
          <p:nvPr/>
        </p:nvCxnSpPr>
        <p:spPr bwMode="auto">
          <a:xfrm>
            <a:off x="3476625" y="1668463"/>
            <a:ext cx="1588" cy="695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46" name="AutoShape 32"/>
          <p:cNvCxnSpPr>
            <a:cxnSpLocks noChangeShapeType="1"/>
            <a:stCxn id="21718" idx="1"/>
            <a:endCxn id="21721" idx="0"/>
          </p:cNvCxnSpPr>
          <p:nvPr/>
        </p:nvCxnSpPr>
        <p:spPr bwMode="auto">
          <a:xfrm>
            <a:off x="4244975" y="1668463"/>
            <a:ext cx="0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1547" name="Group 70"/>
          <p:cNvGrpSpPr>
            <a:grpSpLocks/>
          </p:cNvGrpSpPr>
          <p:nvPr/>
        </p:nvGrpSpPr>
        <p:grpSpPr bwMode="auto">
          <a:xfrm>
            <a:off x="4175125" y="2208213"/>
            <a:ext cx="717550" cy="153987"/>
            <a:chOff x="2835" y="1207"/>
            <a:chExt cx="452" cy="97"/>
          </a:xfrm>
        </p:grpSpPr>
        <p:sp>
          <p:nvSpPr>
            <p:cNvPr id="21712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13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1714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715" name="Line 74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1548" name="Group 75"/>
          <p:cNvGrpSpPr>
            <a:grpSpLocks/>
          </p:cNvGrpSpPr>
          <p:nvPr/>
        </p:nvGrpSpPr>
        <p:grpSpPr bwMode="auto">
          <a:xfrm>
            <a:off x="4749800" y="2349500"/>
            <a:ext cx="298450" cy="1254125"/>
            <a:chOff x="3300" y="1933"/>
            <a:chExt cx="188" cy="790"/>
          </a:xfrm>
        </p:grpSpPr>
        <p:grpSp>
          <p:nvGrpSpPr>
            <p:cNvPr id="21702" name="Group 76"/>
            <p:cNvGrpSpPr>
              <a:grpSpLocks/>
            </p:cNvGrpSpPr>
            <p:nvPr/>
          </p:nvGrpSpPr>
          <p:grpSpPr bwMode="auto">
            <a:xfrm rot="-5400000">
              <a:off x="3152" y="2387"/>
              <a:ext cx="484" cy="188"/>
              <a:chOff x="877" y="759"/>
              <a:chExt cx="484" cy="188"/>
            </a:xfrm>
          </p:grpSpPr>
          <p:sp>
            <p:nvSpPr>
              <p:cNvPr id="21708" name="Line 18"/>
              <p:cNvSpPr>
                <a:spLocks noChangeShapeType="1"/>
              </p:cNvSpPr>
              <p:nvPr/>
            </p:nvSpPr>
            <p:spPr bwMode="auto">
              <a:xfrm>
                <a:off x="1092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709" name="Line 19"/>
              <p:cNvSpPr>
                <a:spLocks noChangeShapeType="1"/>
              </p:cNvSpPr>
              <p:nvPr/>
            </p:nvSpPr>
            <p:spPr bwMode="auto">
              <a:xfrm>
                <a:off x="1146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710" name="Line 20"/>
              <p:cNvSpPr>
                <a:spLocks noChangeShapeType="1"/>
              </p:cNvSpPr>
              <p:nvPr/>
            </p:nvSpPr>
            <p:spPr bwMode="auto">
              <a:xfrm>
                <a:off x="1146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711" name="Line 21"/>
              <p:cNvSpPr>
                <a:spLocks noChangeShapeType="1"/>
              </p:cNvSpPr>
              <p:nvPr/>
            </p:nvSpPr>
            <p:spPr bwMode="auto">
              <a:xfrm>
                <a:off x="877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21703" name="Group 81"/>
            <p:cNvGrpSpPr>
              <a:grpSpLocks/>
            </p:cNvGrpSpPr>
            <p:nvPr/>
          </p:nvGrpSpPr>
          <p:grpSpPr bwMode="auto">
            <a:xfrm rot="-5400000">
              <a:off x="3123" y="2110"/>
              <a:ext cx="452" cy="97"/>
              <a:chOff x="2835" y="1207"/>
              <a:chExt cx="452" cy="97"/>
            </a:xfrm>
          </p:grpSpPr>
          <p:sp>
            <p:nvSpPr>
              <p:cNvPr id="21704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971" y="1207"/>
                <a:ext cx="13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705" name="Arc 72"/>
              <p:cNvSpPr>
                <a:spLocks/>
              </p:cNvSpPr>
              <p:nvPr/>
            </p:nvSpPr>
            <p:spPr bwMode="auto">
              <a:xfrm rot="10800000" flipH="1" flipV="1">
                <a:off x="2972" y="1207"/>
                <a:ext cx="92" cy="96"/>
              </a:xfrm>
              <a:custGeom>
                <a:avLst/>
                <a:gdLst>
                  <a:gd name="T0" fmla="*/ 0 w 24055"/>
                  <a:gd name="T1" fmla="*/ 0 h 21600"/>
                  <a:gd name="T2" fmla="*/ 0 w 24055"/>
                  <a:gd name="T3" fmla="*/ 0 h 21600"/>
                  <a:gd name="T4" fmla="*/ 0 w 240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55"/>
                  <a:gd name="T10" fmla="*/ 0 h 21600"/>
                  <a:gd name="T11" fmla="*/ 24055 w 240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55" h="21600" fill="none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</a:path>
                  <a:path w="24055" h="21600" stroke="0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  <a:lnTo>
                      <a:pt x="2464" y="21600"/>
                    </a:lnTo>
                    <a:lnTo>
                      <a:pt x="-1" y="14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1706" name="Line 134"/>
              <p:cNvSpPr>
                <a:spLocks noChangeShapeType="1"/>
              </p:cNvSpPr>
              <p:nvPr/>
            </p:nvSpPr>
            <p:spPr bwMode="auto">
              <a:xfrm rot="5400000">
                <a:off x="3221" y="1233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707" name="Line 85"/>
              <p:cNvSpPr>
                <a:spLocks noChangeShapeType="1"/>
              </p:cNvSpPr>
              <p:nvPr/>
            </p:nvSpPr>
            <p:spPr bwMode="auto">
              <a:xfrm flipH="1">
                <a:off x="2835" y="130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grpSp>
        <p:nvGrpSpPr>
          <p:cNvPr id="21549" name="Group 86"/>
          <p:cNvGrpSpPr>
            <a:grpSpLocks/>
          </p:cNvGrpSpPr>
          <p:nvPr/>
        </p:nvGrpSpPr>
        <p:grpSpPr bwMode="auto">
          <a:xfrm>
            <a:off x="5205413" y="2363788"/>
            <a:ext cx="298450" cy="1254125"/>
            <a:chOff x="3300" y="1933"/>
            <a:chExt cx="188" cy="790"/>
          </a:xfrm>
        </p:grpSpPr>
        <p:grpSp>
          <p:nvGrpSpPr>
            <p:cNvPr id="21692" name="Group 87"/>
            <p:cNvGrpSpPr>
              <a:grpSpLocks/>
            </p:cNvGrpSpPr>
            <p:nvPr/>
          </p:nvGrpSpPr>
          <p:grpSpPr bwMode="auto">
            <a:xfrm rot="-5400000">
              <a:off x="3152" y="2387"/>
              <a:ext cx="484" cy="188"/>
              <a:chOff x="877" y="759"/>
              <a:chExt cx="484" cy="188"/>
            </a:xfrm>
          </p:grpSpPr>
          <p:sp>
            <p:nvSpPr>
              <p:cNvPr id="21698" name="Line 18"/>
              <p:cNvSpPr>
                <a:spLocks noChangeShapeType="1"/>
              </p:cNvSpPr>
              <p:nvPr/>
            </p:nvSpPr>
            <p:spPr bwMode="auto">
              <a:xfrm>
                <a:off x="1092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699" name="Line 19"/>
              <p:cNvSpPr>
                <a:spLocks noChangeShapeType="1"/>
              </p:cNvSpPr>
              <p:nvPr/>
            </p:nvSpPr>
            <p:spPr bwMode="auto">
              <a:xfrm>
                <a:off x="1146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700" name="Line 20"/>
              <p:cNvSpPr>
                <a:spLocks noChangeShapeType="1"/>
              </p:cNvSpPr>
              <p:nvPr/>
            </p:nvSpPr>
            <p:spPr bwMode="auto">
              <a:xfrm>
                <a:off x="1146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701" name="Line 21"/>
              <p:cNvSpPr>
                <a:spLocks noChangeShapeType="1"/>
              </p:cNvSpPr>
              <p:nvPr/>
            </p:nvSpPr>
            <p:spPr bwMode="auto">
              <a:xfrm>
                <a:off x="877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21693" name="Group 92"/>
            <p:cNvGrpSpPr>
              <a:grpSpLocks/>
            </p:cNvGrpSpPr>
            <p:nvPr/>
          </p:nvGrpSpPr>
          <p:grpSpPr bwMode="auto">
            <a:xfrm rot="-5400000">
              <a:off x="3123" y="2110"/>
              <a:ext cx="452" cy="97"/>
              <a:chOff x="2835" y="1207"/>
              <a:chExt cx="452" cy="97"/>
            </a:xfrm>
          </p:grpSpPr>
          <p:sp>
            <p:nvSpPr>
              <p:cNvPr id="21694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971" y="1207"/>
                <a:ext cx="13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695" name="Arc 72"/>
              <p:cNvSpPr>
                <a:spLocks/>
              </p:cNvSpPr>
              <p:nvPr/>
            </p:nvSpPr>
            <p:spPr bwMode="auto">
              <a:xfrm rot="10800000" flipH="1" flipV="1">
                <a:off x="2972" y="1207"/>
                <a:ext cx="92" cy="96"/>
              </a:xfrm>
              <a:custGeom>
                <a:avLst/>
                <a:gdLst>
                  <a:gd name="T0" fmla="*/ 0 w 24055"/>
                  <a:gd name="T1" fmla="*/ 0 h 21600"/>
                  <a:gd name="T2" fmla="*/ 0 w 24055"/>
                  <a:gd name="T3" fmla="*/ 0 h 21600"/>
                  <a:gd name="T4" fmla="*/ 0 w 240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55"/>
                  <a:gd name="T10" fmla="*/ 0 h 21600"/>
                  <a:gd name="T11" fmla="*/ 24055 w 240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55" h="21600" fill="none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</a:path>
                  <a:path w="24055" h="21600" stroke="0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  <a:lnTo>
                      <a:pt x="2464" y="21600"/>
                    </a:lnTo>
                    <a:lnTo>
                      <a:pt x="-1" y="14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1696" name="Line 134"/>
              <p:cNvSpPr>
                <a:spLocks noChangeShapeType="1"/>
              </p:cNvSpPr>
              <p:nvPr/>
            </p:nvSpPr>
            <p:spPr bwMode="auto">
              <a:xfrm rot="5400000">
                <a:off x="3221" y="1233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697" name="Line 96"/>
              <p:cNvSpPr>
                <a:spLocks noChangeShapeType="1"/>
              </p:cNvSpPr>
              <p:nvPr/>
            </p:nvSpPr>
            <p:spPr bwMode="auto">
              <a:xfrm flipH="1">
                <a:off x="2835" y="130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sp>
        <p:nvSpPr>
          <p:cNvPr id="21550" name="Line 15"/>
          <p:cNvSpPr>
            <a:spLocks noChangeShapeType="1"/>
          </p:cNvSpPr>
          <p:nvPr/>
        </p:nvSpPr>
        <p:spPr bwMode="auto">
          <a:xfrm>
            <a:off x="5940425" y="2109788"/>
            <a:ext cx="0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51" name="Line 16"/>
          <p:cNvSpPr>
            <a:spLocks noChangeShapeType="1"/>
          </p:cNvSpPr>
          <p:nvPr/>
        </p:nvSpPr>
        <p:spPr bwMode="auto">
          <a:xfrm flipV="1">
            <a:off x="5940425" y="2359025"/>
            <a:ext cx="392113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52" name="Line 17"/>
          <p:cNvSpPr>
            <a:spLocks noChangeShapeType="1"/>
          </p:cNvSpPr>
          <p:nvPr/>
        </p:nvSpPr>
        <p:spPr bwMode="auto">
          <a:xfrm flipH="1" flipV="1">
            <a:off x="5940425" y="2109788"/>
            <a:ext cx="392113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53" name="Line 100"/>
          <p:cNvSpPr>
            <a:spLocks noChangeShapeType="1"/>
          </p:cNvSpPr>
          <p:nvPr/>
        </p:nvSpPr>
        <p:spPr bwMode="auto">
          <a:xfrm>
            <a:off x="4859338" y="2349500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54" name="Text Box 38"/>
          <p:cNvSpPr txBox="1">
            <a:spLocks noChangeArrowheads="1"/>
          </p:cNvSpPr>
          <p:nvPr/>
        </p:nvSpPr>
        <p:spPr bwMode="auto">
          <a:xfrm>
            <a:off x="1354138" y="2574925"/>
            <a:ext cx="8270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CS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Preamp</a:t>
            </a:r>
          </a:p>
        </p:txBody>
      </p:sp>
      <p:grpSp>
        <p:nvGrpSpPr>
          <p:cNvPr id="21555" name="Group 102"/>
          <p:cNvGrpSpPr>
            <a:grpSpLocks/>
          </p:cNvGrpSpPr>
          <p:nvPr/>
        </p:nvGrpSpPr>
        <p:grpSpPr bwMode="auto">
          <a:xfrm>
            <a:off x="3476625" y="1125538"/>
            <a:ext cx="766763" cy="585787"/>
            <a:chOff x="2190" y="709"/>
            <a:chExt cx="483" cy="369"/>
          </a:xfrm>
        </p:grpSpPr>
        <p:grpSp>
          <p:nvGrpSpPr>
            <p:cNvPr id="21685" name="Group 103"/>
            <p:cNvGrpSpPr>
              <a:grpSpLocks/>
            </p:cNvGrpSpPr>
            <p:nvPr/>
          </p:nvGrpSpPr>
          <p:grpSpPr bwMode="auto">
            <a:xfrm>
              <a:off x="2191" y="709"/>
              <a:ext cx="452" cy="97"/>
              <a:chOff x="2835" y="1207"/>
              <a:chExt cx="452" cy="97"/>
            </a:xfrm>
          </p:grpSpPr>
          <p:sp>
            <p:nvSpPr>
              <p:cNvPr id="21688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971" y="1207"/>
                <a:ext cx="13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689" name="Arc 72"/>
              <p:cNvSpPr>
                <a:spLocks/>
              </p:cNvSpPr>
              <p:nvPr/>
            </p:nvSpPr>
            <p:spPr bwMode="auto">
              <a:xfrm rot="10800000" flipH="1" flipV="1">
                <a:off x="2972" y="1207"/>
                <a:ext cx="92" cy="96"/>
              </a:xfrm>
              <a:custGeom>
                <a:avLst/>
                <a:gdLst>
                  <a:gd name="T0" fmla="*/ 0 w 24055"/>
                  <a:gd name="T1" fmla="*/ 0 h 21600"/>
                  <a:gd name="T2" fmla="*/ 0 w 24055"/>
                  <a:gd name="T3" fmla="*/ 0 h 21600"/>
                  <a:gd name="T4" fmla="*/ 0 w 240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55"/>
                  <a:gd name="T10" fmla="*/ 0 h 21600"/>
                  <a:gd name="T11" fmla="*/ 24055 w 240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55" h="21600" fill="none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</a:path>
                  <a:path w="24055" h="21600" stroke="0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  <a:lnTo>
                      <a:pt x="2464" y="21600"/>
                    </a:lnTo>
                    <a:lnTo>
                      <a:pt x="-1" y="14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21690" name="Line 134"/>
              <p:cNvSpPr>
                <a:spLocks noChangeShapeType="1"/>
              </p:cNvSpPr>
              <p:nvPr/>
            </p:nvSpPr>
            <p:spPr bwMode="auto">
              <a:xfrm rot="5400000">
                <a:off x="3221" y="1233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691" name="Line 107"/>
              <p:cNvSpPr>
                <a:spLocks noChangeShapeType="1"/>
              </p:cNvSpPr>
              <p:nvPr/>
            </p:nvSpPr>
            <p:spPr bwMode="auto">
              <a:xfrm flipH="1">
                <a:off x="2835" y="130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21686" name="Line 108"/>
            <p:cNvSpPr>
              <a:spLocks noChangeShapeType="1"/>
            </p:cNvSpPr>
            <p:nvPr/>
          </p:nvSpPr>
          <p:spPr bwMode="auto">
            <a:xfrm>
              <a:off x="2673" y="806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87" name="Line 109"/>
            <p:cNvSpPr>
              <a:spLocks noChangeShapeType="1"/>
            </p:cNvSpPr>
            <p:nvPr/>
          </p:nvSpPr>
          <p:spPr bwMode="auto">
            <a:xfrm>
              <a:off x="2190" y="806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1556" name="Line 110"/>
          <p:cNvSpPr>
            <a:spLocks noChangeShapeType="1"/>
          </p:cNvSpPr>
          <p:nvPr/>
        </p:nvSpPr>
        <p:spPr bwMode="auto">
          <a:xfrm>
            <a:off x="4168775" y="1273175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57" name="AutoShape 111"/>
          <p:cNvSpPr>
            <a:spLocks noChangeArrowheads="1"/>
          </p:cNvSpPr>
          <p:nvPr/>
        </p:nvSpPr>
        <p:spPr bwMode="auto">
          <a:xfrm rot="10800000">
            <a:off x="4764088" y="3595688"/>
            <a:ext cx="288925" cy="2667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21558" name="AutoShape 112"/>
          <p:cNvSpPr>
            <a:spLocks noChangeArrowheads="1"/>
          </p:cNvSpPr>
          <p:nvPr/>
        </p:nvSpPr>
        <p:spPr bwMode="auto">
          <a:xfrm rot="10800000">
            <a:off x="5219700" y="3582988"/>
            <a:ext cx="288925" cy="2667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21559" name="Text Box 38"/>
          <p:cNvSpPr txBox="1">
            <a:spLocks noChangeArrowheads="1"/>
          </p:cNvSpPr>
          <p:nvPr/>
        </p:nvSpPr>
        <p:spPr bwMode="auto">
          <a:xfrm>
            <a:off x="5608638" y="1543050"/>
            <a:ext cx="892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Off-pixel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buffer</a:t>
            </a:r>
          </a:p>
        </p:txBody>
      </p:sp>
      <p:grpSp>
        <p:nvGrpSpPr>
          <p:cNvPr id="21560" name="Group 114"/>
          <p:cNvGrpSpPr>
            <a:grpSpLocks/>
          </p:cNvGrpSpPr>
          <p:nvPr/>
        </p:nvGrpSpPr>
        <p:grpSpPr bwMode="auto">
          <a:xfrm>
            <a:off x="6308725" y="2198688"/>
            <a:ext cx="717550" cy="153987"/>
            <a:chOff x="2835" y="1207"/>
            <a:chExt cx="452" cy="97"/>
          </a:xfrm>
        </p:grpSpPr>
        <p:sp>
          <p:nvSpPr>
            <p:cNvPr id="21681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82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1683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84" name="Line 118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1561" name="Line 119"/>
          <p:cNvSpPr>
            <a:spLocks noChangeShapeType="1"/>
          </p:cNvSpPr>
          <p:nvPr/>
        </p:nvSpPr>
        <p:spPr bwMode="auto">
          <a:xfrm>
            <a:off x="7019925" y="1123950"/>
            <a:ext cx="0" cy="2449513"/>
          </a:xfrm>
          <a:prstGeom prst="line">
            <a:avLst/>
          </a:prstGeom>
          <a:noFill/>
          <a:ln w="254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62" name="Text Box 38"/>
          <p:cNvSpPr txBox="1">
            <a:spLocks noChangeArrowheads="1"/>
          </p:cNvSpPr>
          <p:nvPr/>
        </p:nvSpPr>
        <p:spPr bwMode="auto">
          <a:xfrm>
            <a:off x="7054850" y="981075"/>
            <a:ext cx="1404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2000" b="0">
                <a:solidFill>
                  <a:srgbClr val="FF6600"/>
                </a:solidFill>
                <a:latin typeface="Calibri" pitchFamily="34" charset="0"/>
              </a:rPr>
              <a:t>Column bus</a:t>
            </a:r>
          </a:p>
        </p:txBody>
      </p:sp>
      <p:grpSp>
        <p:nvGrpSpPr>
          <p:cNvPr id="21563" name="Group 121"/>
          <p:cNvGrpSpPr>
            <a:grpSpLocks/>
          </p:cNvGrpSpPr>
          <p:nvPr/>
        </p:nvGrpSpPr>
        <p:grpSpPr bwMode="auto">
          <a:xfrm rot="5400000">
            <a:off x="6645276" y="3779837"/>
            <a:ext cx="768350" cy="498475"/>
            <a:chOff x="2190" y="1329"/>
            <a:chExt cx="484" cy="314"/>
          </a:xfrm>
        </p:grpSpPr>
        <p:sp>
          <p:nvSpPr>
            <p:cNvPr id="21676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77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78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79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80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1564" name="Text Box 75"/>
          <p:cNvSpPr txBox="1">
            <a:spLocks noChangeArrowheads="1"/>
          </p:cNvSpPr>
          <p:nvPr/>
        </p:nvSpPr>
        <p:spPr bwMode="auto">
          <a:xfrm>
            <a:off x="7235825" y="3789363"/>
            <a:ext cx="936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r>
              <a:rPr lang="en-GB" altLang="de-DE" sz="1600" b="0">
                <a:latin typeface="Calibri" pitchFamily="34" charset="0"/>
              </a:rPr>
              <a:t>Column</a:t>
            </a:r>
          </a:p>
          <a:p>
            <a:pPr algn="ctr"/>
            <a:r>
              <a:rPr lang="en-GB" altLang="de-DE" sz="1600" b="0">
                <a:latin typeface="Calibri" pitchFamily="34" charset="0"/>
              </a:rPr>
              <a:t>receiver</a:t>
            </a:r>
          </a:p>
        </p:txBody>
      </p:sp>
      <p:grpSp>
        <p:nvGrpSpPr>
          <p:cNvPr id="21565" name="Group 128"/>
          <p:cNvGrpSpPr>
            <a:grpSpLocks/>
          </p:cNvGrpSpPr>
          <p:nvPr/>
        </p:nvGrpSpPr>
        <p:grpSpPr bwMode="auto">
          <a:xfrm rot="-5400000">
            <a:off x="6595269" y="4502944"/>
            <a:ext cx="717550" cy="153988"/>
            <a:chOff x="2835" y="1207"/>
            <a:chExt cx="452" cy="97"/>
          </a:xfrm>
        </p:grpSpPr>
        <p:sp>
          <p:nvSpPr>
            <p:cNvPr id="21672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73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1674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75" name="Line 132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1566" name="Line 133"/>
          <p:cNvSpPr>
            <a:spLocks noChangeShapeType="1"/>
          </p:cNvSpPr>
          <p:nvPr/>
        </p:nvSpPr>
        <p:spPr bwMode="auto">
          <a:xfrm>
            <a:off x="7019925" y="4941888"/>
            <a:ext cx="7207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67" name="Line 134"/>
          <p:cNvSpPr>
            <a:spLocks noChangeShapeType="1"/>
          </p:cNvSpPr>
          <p:nvPr/>
        </p:nvSpPr>
        <p:spPr bwMode="auto">
          <a:xfrm>
            <a:off x="7570788" y="4941888"/>
            <a:ext cx="1573212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68" name="AutoShape 135"/>
          <p:cNvSpPr>
            <a:spLocks noChangeArrowheads="1"/>
          </p:cNvSpPr>
          <p:nvPr/>
        </p:nvSpPr>
        <p:spPr bwMode="auto">
          <a:xfrm>
            <a:off x="395288" y="908050"/>
            <a:ext cx="6337300" cy="3025775"/>
          </a:xfrm>
          <a:prstGeom prst="roundRect">
            <a:avLst>
              <a:gd name="adj" fmla="val 16667"/>
            </a:avLst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endParaRPr lang="en-US" altLang="de-DE"/>
          </a:p>
        </p:txBody>
      </p:sp>
      <p:sp>
        <p:nvSpPr>
          <p:cNvPr id="21569" name="Line 136"/>
          <p:cNvSpPr>
            <a:spLocks noChangeShapeType="1"/>
          </p:cNvSpPr>
          <p:nvPr/>
        </p:nvSpPr>
        <p:spPr bwMode="auto">
          <a:xfrm>
            <a:off x="1243013" y="39338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70" name="Line 104"/>
          <p:cNvSpPr>
            <a:spLocks noChangeShapeType="1"/>
          </p:cNvSpPr>
          <p:nvPr/>
        </p:nvSpPr>
        <p:spPr bwMode="auto">
          <a:xfrm flipH="1">
            <a:off x="8412163" y="2070100"/>
            <a:ext cx="1587" cy="649288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71" name="Line 138"/>
          <p:cNvSpPr>
            <a:spLocks noChangeShapeType="1"/>
          </p:cNvSpPr>
          <p:nvPr/>
        </p:nvSpPr>
        <p:spPr bwMode="auto">
          <a:xfrm>
            <a:off x="8412163" y="1123950"/>
            <a:ext cx="0" cy="2449513"/>
          </a:xfrm>
          <a:prstGeom prst="line">
            <a:avLst/>
          </a:prstGeom>
          <a:noFill/>
          <a:ln w="254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21572" name="Group 139"/>
          <p:cNvGrpSpPr>
            <a:grpSpLocks/>
          </p:cNvGrpSpPr>
          <p:nvPr/>
        </p:nvGrpSpPr>
        <p:grpSpPr bwMode="auto">
          <a:xfrm rot="5400000">
            <a:off x="8037513" y="3779837"/>
            <a:ext cx="768350" cy="498475"/>
            <a:chOff x="2190" y="1329"/>
            <a:chExt cx="484" cy="314"/>
          </a:xfrm>
        </p:grpSpPr>
        <p:sp>
          <p:nvSpPr>
            <p:cNvPr id="21667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68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69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70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71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1573" name="Group 145"/>
          <p:cNvGrpSpPr>
            <a:grpSpLocks/>
          </p:cNvGrpSpPr>
          <p:nvPr/>
        </p:nvGrpSpPr>
        <p:grpSpPr bwMode="auto">
          <a:xfrm rot="-5400000">
            <a:off x="7987507" y="4502944"/>
            <a:ext cx="717550" cy="153987"/>
            <a:chOff x="2835" y="1207"/>
            <a:chExt cx="452" cy="97"/>
          </a:xfrm>
        </p:grpSpPr>
        <p:sp>
          <p:nvSpPr>
            <p:cNvPr id="21663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64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1665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66" name="Line 149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1574" name="Text Box 150"/>
          <p:cNvSpPr txBox="1">
            <a:spLocks noChangeArrowheads="1"/>
          </p:cNvSpPr>
          <p:nvPr/>
        </p:nvSpPr>
        <p:spPr bwMode="auto">
          <a:xfrm>
            <a:off x="4572000" y="981075"/>
            <a:ext cx="87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>
                <a:solidFill>
                  <a:schemeClr val="accent2"/>
                </a:solidFill>
                <a:latin typeface="Calibri" pitchFamily="34" charset="0"/>
              </a:rPr>
              <a:t>PIXEL</a:t>
            </a:r>
          </a:p>
        </p:txBody>
      </p:sp>
      <p:sp>
        <p:nvSpPr>
          <p:cNvPr id="21575" name="Text Box 38"/>
          <p:cNvSpPr txBox="1">
            <a:spLocks noChangeArrowheads="1"/>
          </p:cNvSpPr>
          <p:nvPr/>
        </p:nvSpPr>
        <p:spPr bwMode="auto">
          <a:xfrm>
            <a:off x="2905125" y="908050"/>
            <a:ext cx="5540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CDS</a:t>
            </a:r>
          </a:p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reset</a:t>
            </a:r>
          </a:p>
        </p:txBody>
      </p:sp>
      <p:sp>
        <p:nvSpPr>
          <p:cNvPr id="21576" name="Text Box 38"/>
          <p:cNvSpPr txBox="1">
            <a:spLocks noChangeArrowheads="1"/>
          </p:cNvSpPr>
          <p:nvPr/>
        </p:nvSpPr>
        <p:spPr bwMode="auto">
          <a:xfrm>
            <a:off x="611188" y="908050"/>
            <a:ext cx="747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Preamp</a:t>
            </a:r>
          </a:p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reset</a:t>
            </a:r>
          </a:p>
        </p:txBody>
      </p:sp>
      <p:grpSp>
        <p:nvGrpSpPr>
          <p:cNvPr id="21577" name="Group 153"/>
          <p:cNvGrpSpPr>
            <a:grpSpLocks/>
          </p:cNvGrpSpPr>
          <p:nvPr/>
        </p:nvGrpSpPr>
        <p:grpSpPr bwMode="auto">
          <a:xfrm>
            <a:off x="1357313" y="1076325"/>
            <a:ext cx="766762" cy="136525"/>
            <a:chOff x="2835" y="1207"/>
            <a:chExt cx="452" cy="97"/>
          </a:xfrm>
        </p:grpSpPr>
        <p:sp>
          <p:nvSpPr>
            <p:cNvPr id="21659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60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1661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62" name="Line 157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1578" name="Line 158"/>
          <p:cNvSpPr>
            <a:spLocks noChangeShapeType="1"/>
          </p:cNvSpPr>
          <p:nvPr/>
        </p:nvSpPr>
        <p:spPr bwMode="auto">
          <a:xfrm>
            <a:off x="2122488" y="12144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79" name="Line 159"/>
          <p:cNvSpPr>
            <a:spLocks noChangeShapeType="1"/>
          </p:cNvSpPr>
          <p:nvPr/>
        </p:nvSpPr>
        <p:spPr bwMode="auto">
          <a:xfrm>
            <a:off x="1355725" y="12144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80" name="Text Box 38"/>
          <p:cNvSpPr txBox="1">
            <a:spLocks noChangeArrowheads="1"/>
          </p:cNvSpPr>
          <p:nvPr/>
        </p:nvSpPr>
        <p:spPr bwMode="auto">
          <a:xfrm>
            <a:off x="5491163" y="2919413"/>
            <a:ext cx="819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Storage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Caps</a:t>
            </a:r>
          </a:p>
        </p:txBody>
      </p:sp>
      <p:grpSp>
        <p:nvGrpSpPr>
          <p:cNvPr id="21581" name="Group 161"/>
          <p:cNvGrpSpPr>
            <a:grpSpLocks/>
          </p:cNvGrpSpPr>
          <p:nvPr/>
        </p:nvGrpSpPr>
        <p:grpSpPr bwMode="auto">
          <a:xfrm>
            <a:off x="7947025" y="5389563"/>
            <a:ext cx="500063" cy="614362"/>
            <a:chOff x="5011" y="3475"/>
            <a:chExt cx="315" cy="387"/>
          </a:xfrm>
        </p:grpSpPr>
        <p:sp>
          <p:nvSpPr>
            <p:cNvPr id="21653" name="Line 13"/>
            <p:cNvSpPr>
              <a:spLocks noChangeShapeType="1"/>
            </p:cNvSpPr>
            <p:nvPr/>
          </p:nvSpPr>
          <p:spPr bwMode="auto">
            <a:xfrm rot="5400000" flipH="1">
              <a:off x="5104" y="3537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54" name="Line 14"/>
            <p:cNvSpPr>
              <a:spLocks noChangeShapeType="1"/>
            </p:cNvSpPr>
            <p:nvPr/>
          </p:nvSpPr>
          <p:spPr bwMode="auto">
            <a:xfrm rot="5400000" flipH="1">
              <a:off x="5046" y="3805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55" name="Line 15"/>
            <p:cNvSpPr>
              <a:spLocks noChangeShapeType="1"/>
            </p:cNvSpPr>
            <p:nvPr/>
          </p:nvSpPr>
          <p:spPr bwMode="auto">
            <a:xfrm rot="5400000">
              <a:off x="5169" y="3441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56" name="Line 16"/>
            <p:cNvSpPr>
              <a:spLocks noChangeShapeType="1"/>
            </p:cNvSpPr>
            <p:nvPr/>
          </p:nvSpPr>
          <p:spPr bwMode="auto">
            <a:xfrm rot="5400000" flipV="1">
              <a:off x="4966" y="3643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57" name="Line 17"/>
            <p:cNvSpPr>
              <a:spLocks noChangeShapeType="1"/>
            </p:cNvSpPr>
            <p:nvPr/>
          </p:nvSpPr>
          <p:spPr bwMode="auto">
            <a:xfrm rot="5400000" flipH="1" flipV="1">
              <a:off x="5123" y="3643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58" name="Line 14"/>
            <p:cNvSpPr>
              <a:spLocks noChangeShapeType="1"/>
            </p:cNvSpPr>
            <p:nvPr/>
          </p:nvSpPr>
          <p:spPr bwMode="auto">
            <a:xfrm rot="5400000" flipH="1">
              <a:off x="5177" y="3805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1582" name="Line 168"/>
          <p:cNvSpPr>
            <a:spLocks noChangeShapeType="1"/>
          </p:cNvSpPr>
          <p:nvPr/>
        </p:nvSpPr>
        <p:spPr bwMode="auto">
          <a:xfrm flipV="1">
            <a:off x="8196263" y="4941888"/>
            <a:ext cx="0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83" name="Rectangle 170"/>
          <p:cNvSpPr>
            <a:spLocks noChangeArrowheads="1"/>
          </p:cNvSpPr>
          <p:nvPr/>
        </p:nvSpPr>
        <p:spPr bwMode="auto">
          <a:xfrm>
            <a:off x="7812088" y="6237288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21584" name="Rectangle 171"/>
          <p:cNvSpPr>
            <a:spLocks noChangeArrowheads="1"/>
          </p:cNvSpPr>
          <p:nvPr/>
        </p:nvSpPr>
        <p:spPr bwMode="auto">
          <a:xfrm>
            <a:off x="8301038" y="6229350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21585" name="Text Box 172"/>
          <p:cNvSpPr txBox="1">
            <a:spLocks noChangeArrowheads="1"/>
          </p:cNvSpPr>
          <p:nvPr/>
        </p:nvSpPr>
        <p:spPr bwMode="auto">
          <a:xfrm>
            <a:off x="7235825" y="6219825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 sz="1400">
                <a:latin typeface="Calibri" pitchFamily="34" charset="0"/>
              </a:rPr>
              <a:t>Pads</a:t>
            </a:r>
          </a:p>
        </p:txBody>
      </p:sp>
      <p:sp>
        <p:nvSpPr>
          <p:cNvPr id="21586" name="Line 208"/>
          <p:cNvSpPr>
            <a:spLocks noChangeShapeType="1"/>
          </p:cNvSpPr>
          <p:nvPr/>
        </p:nvSpPr>
        <p:spPr bwMode="auto">
          <a:xfrm>
            <a:off x="8093075" y="60134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87" name="Line 209"/>
          <p:cNvSpPr>
            <a:spLocks noChangeShapeType="1"/>
          </p:cNvSpPr>
          <p:nvPr/>
        </p:nvSpPr>
        <p:spPr bwMode="auto">
          <a:xfrm>
            <a:off x="8301038" y="60055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90" name="Line 212"/>
          <p:cNvSpPr>
            <a:spLocks noChangeShapeType="1"/>
          </p:cNvSpPr>
          <p:nvPr/>
        </p:nvSpPr>
        <p:spPr bwMode="auto">
          <a:xfrm flipH="1">
            <a:off x="2268538" y="2836863"/>
            <a:ext cx="0" cy="1455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91" name="Line 13"/>
          <p:cNvSpPr>
            <a:spLocks noChangeShapeType="1"/>
          </p:cNvSpPr>
          <p:nvPr/>
        </p:nvSpPr>
        <p:spPr bwMode="auto">
          <a:xfrm flipH="1">
            <a:off x="573088" y="6148388"/>
            <a:ext cx="195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92" name="Line 14"/>
          <p:cNvSpPr>
            <a:spLocks noChangeShapeType="1"/>
          </p:cNvSpPr>
          <p:nvPr/>
        </p:nvSpPr>
        <p:spPr bwMode="auto">
          <a:xfrm flipH="1">
            <a:off x="1160463" y="6148388"/>
            <a:ext cx="18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93" name="Line 15"/>
          <p:cNvSpPr>
            <a:spLocks noChangeShapeType="1"/>
          </p:cNvSpPr>
          <p:nvPr/>
        </p:nvSpPr>
        <p:spPr bwMode="auto">
          <a:xfrm>
            <a:off x="768350" y="5894388"/>
            <a:ext cx="0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94" name="Line 16"/>
          <p:cNvSpPr>
            <a:spLocks noChangeShapeType="1"/>
          </p:cNvSpPr>
          <p:nvPr/>
        </p:nvSpPr>
        <p:spPr bwMode="auto">
          <a:xfrm flipV="1">
            <a:off x="768350" y="6143625"/>
            <a:ext cx="392113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95" name="Line 17"/>
          <p:cNvSpPr>
            <a:spLocks noChangeShapeType="1"/>
          </p:cNvSpPr>
          <p:nvPr/>
        </p:nvSpPr>
        <p:spPr bwMode="auto">
          <a:xfrm flipH="1" flipV="1">
            <a:off x="768350" y="5894388"/>
            <a:ext cx="392113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21596" name="Group 178"/>
          <p:cNvGrpSpPr>
            <a:grpSpLocks/>
          </p:cNvGrpSpPr>
          <p:nvPr/>
        </p:nvGrpSpPr>
        <p:grpSpPr bwMode="auto">
          <a:xfrm>
            <a:off x="573088" y="5295900"/>
            <a:ext cx="768350" cy="298450"/>
            <a:chOff x="877" y="759"/>
            <a:chExt cx="484" cy="188"/>
          </a:xfrm>
        </p:grpSpPr>
        <p:sp>
          <p:nvSpPr>
            <p:cNvPr id="21649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50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51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52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cxnSp>
        <p:nvCxnSpPr>
          <p:cNvPr id="21597" name="AutoShape 31"/>
          <p:cNvCxnSpPr>
            <a:cxnSpLocks noChangeShapeType="1"/>
            <a:stCxn id="21652" idx="0"/>
            <a:endCxn id="21591" idx="1"/>
          </p:cNvCxnSpPr>
          <p:nvPr/>
        </p:nvCxnSpPr>
        <p:spPr bwMode="auto">
          <a:xfrm>
            <a:off x="573088" y="5449888"/>
            <a:ext cx="1587" cy="698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1598" name="Group 184"/>
          <p:cNvGrpSpPr>
            <a:grpSpLocks/>
          </p:cNvGrpSpPr>
          <p:nvPr/>
        </p:nvGrpSpPr>
        <p:grpSpPr bwMode="auto">
          <a:xfrm>
            <a:off x="571500" y="4448175"/>
            <a:ext cx="766763" cy="136525"/>
            <a:chOff x="2835" y="1207"/>
            <a:chExt cx="452" cy="97"/>
          </a:xfrm>
        </p:grpSpPr>
        <p:sp>
          <p:nvSpPr>
            <p:cNvPr id="21645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46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1647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48" name="Line 188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1599" name="Line 189"/>
          <p:cNvSpPr>
            <a:spLocks noChangeShapeType="1"/>
          </p:cNvSpPr>
          <p:nvPr/>
        </p:nvSpPr>
        <p:spPr bwMode="auto">
          <a:xfrm>
            <a:off x="573088" y="50038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21600" name="Group 190"/>
          <p:cNvGrpSpPr>
            <a:grpSpLocks/>
          </p:cNvGrpSpPr>
          <p:nvPr/>
        </p:nvGrpSpPr>
        <p:grpSpPr bwMode="auto">
          <a:xfrm>
            <a:off x="571500" y="4851400"/>
            <a:ext cx="768350" cy="298450"/>
            <a:chOff x="877" y="759"/>
            <a:chExt cx="484" cy="188"/>
          </a:xfrm>
        </p:grpSpPr>
        <p:sp>
          <p:nvSpPr>
            <p:cNvPr id="21641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42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43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44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21601" name="Group 195"/>
          <p:cNvGrpSpPr>
            <a:grpSpLocks/>
          </p:cNvGrpSpPr>
          <p:nvPr/>
        </p:nvGrpSpPr>
        <p:grpSpPr bwMode="auto">
          <a:xfrm>
            <a:off x="1274763" y="4870450"/>
            <a:ext cx="766762" cy="136525"/>
            <a:chOff x="2835" y="1207"/>
            <a:chExt cx="452" cy="97"/>
          </a:xfrm>
        </p:grpSpPr>
        <p:sp>
          <p:nvSpPr>
            <p:cNvPr id="21637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38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1639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40" name="Line 199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1602" name="Line 200"/>
          <p:cNvSpPr>
            <a:spLocks noChangeShapeType="1"/>
          </p:cNvSpPr>
          <p:nvPr/>
        </p:nvSpPr>
        <p:spPr bwMode="auto">
          <a:xfrm>
            <a:off x="571500" y="45926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603" name="Line 201"/>
          <p:cNvSpPr>
            <a:spLocks noChangeShapeType="1"/>
          </p:cNvSpPr>
          <p:nvPr/>
        </p:nvSpPr>
        <p:spPr bwMode="auto">
          <a:xfrm>
            <a:off x="2035175" y="4576763"/>
            <a:ext cx="0" cy="156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604" name="Line 202"/>
          <p:cNvSpPr>
            <a:spLocks noChangeShapeType="1"/>
          </p:cNvSpPr>
          <p:nvPr/>
        </p:nvSpPr>
        <p:spPr bwMode="auto">
          <a:xfrm>
            <a:off x="1316038" y="45767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605" name="Line 203"/>
          <p:cNvSpPr>
            <a:spLocks noChangeShapeType="1"/>
          </p:cNvSpPr>
          <p:nvPr/>
        </p:nvSpPr>
        <p:spPr bwMode="auto">
          <a:xfrm>
            <a:off x="1316038" y="615315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606" name="Line 206"/>
          <p:cNvSpPr>
            <a:spLocks noChangeShapeType="1"/>
          </p:cNvSpPr>
          <p:nvPr/>
        </p:nvSpPr>
        <p:spPr bwMode="auto">
          <a:xfrm flipV="1">
            <a:off x="1308100" y="5449888"/>
            <a:ext cx="1366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21607" name="Group 238"/>
          <p:cNvGrpSpPr>
            <a:grpSpLocks/>
          </p:cNvGrpSpPr>
          <p:nvPr/>
        </p:nvGrpSpPr>
        <p:grpSpPr bwMode="auto">
          <a:xfrm>
            <a:off x="1841500" y="4968875"/>
            <a:ext cx="2663825" cy="1555750"/>
            <a:chOff x="1429" y="3213"/>
            <a:chExt cx="1678" cy="980"/>
          </a:xfrm>
        </p:grpSpPr>
        <p:sp>
          <p:nvSpPr>
            <p:cNvPr id="21617" name="Line 41"/>
            <p:cNvSpPr>
              <a:spLocks noChangeShapeType="1"/>
            </p:cNvSpPr>
            <p:nvPr/>
          </p:nvSpPr>
          <p:spPr bwMode="auto">
            <a:xfrm flipH="1">
              <a:off x="1852" y="3515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18" name="Line 42"/>
            <p:cNvSpPr>
              <a:spLocks noChangeShapeType="1"/>
            </p:cNvSpPr>
            <p:nvPr/>
          </p:nvSpPr>
          <p:spPr bwMode="auto">
            <a:xfrm flipH="1">
              <a:off x="2222" y="3602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19" name="Line 43"/>
            <p:cNvSpPr>
              <a:spLocks noChangeShapeType="1"/>
            </p:cNvSpPr>
            <p:nvPr/>
          </p:nvSpPr>
          <p:spPr bwMode="auto">
            <a:xfrm>
              <a:off x="1975" y="3444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20" name="Line 44"/>
            <p:cNvSpPr>
              <a:spLocks noChangeShapeType="1"/>
            </p:cNvSpPr>
            <p:nvPr/>
          </p:nvSpPr>
          <p:spPr bwMode="auto">
            <a:xfrm flipV="1">
              <a:off x="1975" y="3601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21" name="Line 45"/>
            <p:cNvSpPr>
              <a:spLocks noChangeShapeType="1"/>
            </p:cNvSpPr>
            <p:nvPr/>
          </p:nvSpPr>
          <p:spPr bwMode="auto">
            <a:xfrm flipH="1" flipV="1">
              <a:off x="1975" y="3444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grpSp>
          <p:nvGrpSpPr>
            <p:cNvPr id="21622" name="Group 46"/>
            <p:cNvGrpSpPr>
              <a:grpSpLocks/>
            </p:cNvGrpSpPr>
            <p:nvPr/>
          </p:nvGrpSpPr>
          <p:grpSpPr bwMode="auto">
            <a:xfrm>
              <a:off x="2002" y="3560"/>
              <a:ext cx="110" cy="91"/>
              <a:chOff x="1344" y="1851"/>
              <a:chExt cx="98" cy="96"/>
            </a:xfrm>
          </p:grpSpPr>
          <p:sp>
            <p:nvSpPr>
              <p:cNvPr id="21634" name="Line 47"/>
              <p:cNvSpPr>
                <a:spLocks noChangeShapeType="1"/>
              </p:cNvSpPr>
              <p:nvPr/>
            </p:nvSpPr>
            <p:spPr bwMode="auto">
              <a:xfrm>
                <a:off x="1344" y="1947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635" name="Line 48"/>
              <p:cNvSpPr>
                <a:spLocks noChangeShapeType="1"/>
              </p:cNvSpPr>
              <p:nvPr/>
            </p:nvSpPr>
            <p:spPr bwMode="auto">
              <a:xfrm flipV="1">
                <a:off x="1392" y="1851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21636" name="Line 49"/>
              <p:cNvSpPr>
                <a:spLocks noChangeShapeType="1"/>
              </p:cNvSpPr>
              <p:nvPr/>
            </p:nvSpPr>
            <p:spPr bwMode="auto">
              <a:xfrm>
                <a:off x="1394" y="1851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21623" name="Line 41"/>
            <p:cNvSpPr>
              <a:spLocks noChangeShapeType="1"/>
            </p:cNvSpPr>
            <p:nvPr/>
          </p:nvSpPr>
          <p:spPr bwMode="auto">
            <a:xfrm flipH="1">
              <a:off x="1854" y="3687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24" name="Text Box 224"/>
            <p:cNvSpPr txBox="1">
              <a:spLocks noChangeArrowheads="1"/>
            </p:cNvSpPr>
            <p:nvPr/>
          </p:nvSpPr>
          <p:spPr bwMode="auto">
            <a:xfrm>
              <a:off x="1565" y="3561"/>
              <a:ext cx="3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r>
                <a:rPr lang="en-US" altLang="de-DE">
                  <a:latin typeface="Calibri" pitchFamily="34" charset="0"/>
                </a:rPr>
                <a:t>V</a:t>
              </a:r>
              <a:r>
                <a:rPr lang="en-US" altLang="de-DE" baseline="-25000">
                  <a:latin typeface="Calibri" pitchFamily="34" charset="0"/>
                </a:rPr>
                <a:t>th</a:t>
              </a:r>
            </a:p>
          </p:txBody>
        </p:sp>
        <p:sp>
          <p:nvSpPr>
            <p:cNvPr id="21625" name="Rectangle 225"/>
            <p:cNvSpPr>
              <a:spLocks noChangeArrowheads="1"/>
            </p:cNvSpPr>
            <p:nvPr/>
          </p:nvSpPr>
          <p:spPr bwMode="auto">
            <a:xfrm>
              <a:off x="2336" y="3444"/>
              <a:ext cx="408" cy="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pPr algn="ctr"/>
              <a:endParaRPr lang="en-US" altLang="de-DE"/>
            </a:p>
          </p:txBody>
        </p:sp>
        <p:sp>
          <p:nvSpPr>
            <p:cNvPr id="21626" name="Text Box 226"/>
            <p:cNvSpPr txBox="1">
              <a:spLocks noChangeArrowheads="1"/>
            </p:cNvSpPr>
            <p:nvPr/>
          </p:nvSpPr>
          <p:spPr bwMode="auto">
            <a:xfrm>
              <a:off x="2330" y="3505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r>
                <a:rPr lang="en-US" altLang="de-DE" sz="1600"/>
                <a:t>S</a:t>
              </a:r>
            </a:p>
          </p:txBody>
        </p:sp>
        <p:sp>
          <p:nvSpPr>
            <p:cNvPr id="21627" name="Text Box 227"/>
            <p:cNvSpPr txBox="1">
              <a:spLocks noChangeArrowheads="1"/>
            </p:cNvSpPr>
            <p:nvPr/>
          </p:nvSpPr>
          <p:spPr bwMode="auto">
            <a:xfrm>
              <a:off x="2336" y="3822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r>
                <a:rPr lang="en-US" altLang="de-DE" sz="1600"/>
                <a:t>R</a:t>
              </a:r>
            </a:p>
          </p:txBody>
        </p:sp>
        <p:sp>
          <p:nvSpPr>
            <p:cNvPr id="21628" name="Line 228"/>
            <p:cNvSpPr>
              <a:spLocks noChangeShapeType="1"/>
            </p:cNvSpPr>
            <p:nvPr/>
          </p:nvSpPr>
          <p:spPr bwMode="auto">
            <a:xfrm>
              <a:off x="1656" y="3943"/>
              <a:ext cx="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29" name="Text Box 229"/>
            <p:cNvSpPr txBox="1">
              <a:spLocks noChangeArrowheads="1"/>
            </p:cNvSpPr>
            <p:nvPr/>
          </p:nvSpPr>
          <p:spPr bwMode="auto">
            <a:xfrm>
              <a:off x="2180" y="3213"/>
              <a:ext cx="39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r>
                <a:rPr lang="en-US" altLang="de-DE" sz="2000">
                  <a:latin typeface="Calibri" pitchFamily="34" charset="0"/>
                </a:rPr>
                <a:t>DGS</a:t>
              </a:r>
            </a:p>
          </p:txBody>
        </p:sp>
        <p:sp>
          <p:nvSpPr>
            <p:cNvPr id="21630" name="Text Box 230"/>
            <p:cNvSpPr txBox="1">
              <a:spLocks noChangeArrowheads="1"/>
            </p:cNvSpPr>
            <p:nvPr/>
          </p:nvSpPr>
          <p:spPr bwMode="auto">
            <a:xfrm>
              <a:off x="2517" y="3626"/>
              <a:ext cx="2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r>
                <a:rPr lang="en-US" altLang="de-DE" sz="1600"/>
                <a:t>Q</a:t>
              </a:r>
            </a:p>
          </p:txBody>
        </p:sp>
        <p:sp>
          <p:nvSpPr>
            <p:cNvPr id="21631" name="Line 231"/>
            <p:cNvSpPr>
              <a:spLocks noChangeShapeType="1"/>
            </p:cNvSpPr>
            <p:nvPr/>
          </p:nvSpPr>
          <p:spPr bwMode="auto">
            <a:xfrm>
              <a:off x="2744" y="3748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632" name="Rectangle 232"/>
            <p:cNvSpPr>
              <a:spLocks noChangeArrowheads="1"/>
            </p:cNvSpPr>
            <p:nvPr/>
          </p:nvSpPr>
          <p:spPr bwMode="auto">
            <a:xfrm>
              <a:off x="1882" y="3263"/>
              <a:ext cx="1089" cy="907"/>
            </a:xfrm>
            <a:prstGeom prst="rect">
              <a:avLst/>
            </a:prstGeom>
            <a:solidFill>
              <a:srgbClr val="CCFFFF">
                <a:alpha val="3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1633" name="Text Box 233"/>
            <p:cNvSpPr txBox="1">
              <a:spLocks noChangeArrowheads="1"/>
            </p:cNvSpPr>
            <p:nvPr/>
          </p:nvSpPr>
          <p:spPr bwMode="auto">
            <a:xfrm>
              <a:off x="1429" y="3943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r>
                <a:rPr lang="en-US" altLang="de-DE" sz="2000">
                  <a:latin typeface="Calibri" pitchFamily="34" charset="0"/>
                </a:rPr>
                <a:t>reset</a:t>
              </a:r>
              <a:endParaRPr lang="en-US" altLang="de-DE" sz="2000" baseline="-25000">
                <a:latin typeface="Calibri" pitchFamily="34" charset="0"/>
              </a:endParaRPr>
            </a:p>
          </p:txBody>
        </p:sp>
      </p:grpSp>
      <p:sp>
        <p:nvSpPr>
          <p:cNvPr id="21608" name="Line 235"/>
          <p:cNvSpPr>
            <a:spLocks noChangeShapeType="1"/>
          </p:cNvSpPr>
          <p:nvPr/>
        </p:nvSpPr>
        <p:spPr bwMode="auto">
          <a:xfrm>
            <a:off x="1647825" y="466407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609" name="Line 236"/>
          <p:cNvSpPr>
            <a:spLocks noChangeShapeType="1"/>
          </p:cNvSpPr>
          <p:nvPr/>
        </p:nvSpPr>
        <p:spPr bwMode="auto">
          <a:xfrm flipV="1">
            <a:off x="1647825" y="4652963"/>
            <a:ext cx="285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610" name="Line 237"/>
          <p:cNvSpPr>
            <a:spLocks noChangeShapeType="1"/>
          </p:cNvSpPr>
          <p:nvPr/>
        </p:nvSpPr>
        <p:spPr bwMode="auto">
          <a:xfrm>
            <a:off x="4505325" y="4665663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31664" name="Text Box 240"/>
          <p:cNvSpPr txBox="1">
            <a:spLocks noChangeArrowheads="1"/>
          </p:cNvSpPr>
          <p:nvPr/>
        </p:nvSpPr>
        <p:spPr bwMode="auto">
          <a:xfrm>
            <a:off x="4716462" y="5373216"/>
            <a:ext cx="2437607" cy="338554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de-DE" dirty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Dynamic gain </a:t>
            </a:r>
            <a:r>
              <a:rPr lang="en-US" altLang="de-DE" dirty="0" smtClean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selection</a:t>
            </a:r>
            <a:endParaRPr lang="en-US" altLang="de-DE" dirty="0">
              <a:solidFill>
                <a:srgbClr val="D0472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612" name="AutoShape 241"/>
          <p:cNvSpPr>
            <a:spLocks noChangeArrowheads="1"/>
          </p:cNvSpPr>
          <p:nvPr/>
        </p:nvSpPr>
        <p:spPr bwMode="auto">
          <a:xfrm>
            <a:off x="31750" y="4292600"/>
            <a:ext cx="4572000" cy="2305050"/>
          </a:xfrm>
          <a:prstGeom prst="roundRect">
            <a:avLst>
              <a:gd name="adj" fmla="val 16667"/>
            </a:avLst>
          </a:prstGeom>
          <a:solidFill>
            <a:srgbClr val="C0C0C0">
              <a:alpha val="14902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21614" name="Text Box 244"/>
          <p:cNvSpPr txBox="1">
            <a:spLocks noChangeArrowheads="1"/>
          </p:cNvSpPr>
          <p:nvPr/>
        </p:nvSpPr>
        <p:spPr bwMode="auto">
          <a:xfrm>
            <a:off x="-36513" y="4700588"/>
            <a:ext cx="628651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>
                <a:latin typeface="Calibri" pitchFamily="34" charset="0"/>
              </a:rPr>
              <a:t>C</a:t>
            </a:r>
            <a:r>
              <a:rPr lang="en-US" altLang="de-DE" baseline="-25000">
                <a:latin typeface="Calibri" pitchFamily="34" charset="0"/>
              </a:rPr>
              <a:t>fb2</a:t>
            </a:r>
          </a:p>
        </p:txBody>
      </p:sp>
      <p:sp>
        <p:nvSpPr>
          <p:cNvPr id="21615" name="Text Box 245"/>
          <p:cNvSpPr txBox="1">
            <a:spLocks noChangeArrowheads="1"/>
          </p:cNvSpPr>
          <p:nvPr/>
        </p:nvSpPr>
        <p:spPr bwMode="auto">
          <a:xfrm>
            <a:off x="-36513" y="5157788"/>
            <a:ext cx="52070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>
                <a:latin typeface="Calibri" pitchFamily="34" charset="0"/>
              </a:rPr>
              <a:t>C</a:t>
            </a:r>
            <a:r>
              <a:rPr lang="en-US" altLang="de-DE" baseline="-25000">
                <a:latin typeface="Calibri" pitchFamily="34" charset="0"/>
              </a:rPr>
              <a:t>fb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F903D-8221-4C23-BB21-CD60034BE419}" type="slidenum">
              <a:rPr lang="de-DE" altLang="de-DE"/>
              <a:pPr>
                <a:defRPr/>
              </a:pPr>
              <a:t>11</a:t>
            </a:fld>
            <a:endParaRPr lang="de-DE" altLang="de-DE"/>
          </a:p>
        </p:txBody>
      </p:sp>
      <p:sp>
        <p:nvSpPr>
          <p:cNvPr id="240" name="Oval 239"/>
          <p:cNvSpPr/>
          <p:nvPr/>
        </p:nvSpPr>
        <p:spPr bwMode="auto">
          <a:xfrm>
            <a:off x="4078237" y="2307858"/>
            <a:ext cx="114673" cy="101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1" name="Oval 240"/>
          <p:cNvSpPr/>
          <p:nvPr/>
        </p:nvSpPr>
        <p:spPr bwMode="auto">
          <a:xfrm>
            <a:off x="1944667" y="2311668"/>
            <a:ext cx="114673" cy="101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589" name="Oval 211"/>
          <p:cNvSpPr>
            <a:spLocks noChangeArrowheads="1"/>
          </p:cNvSpPr>
          <p:nvPr/>
        </p:nvSpPr>
        <p:spPr bwMode="auto">
          <a:xfrm>
            <a:off x="755650" y="908050"/>
            <a:ext cx="2016125" cy="2066925"/>
          </a:xfrm>
          <a:prstGeom prst="ellipse">
            <a:avLst/>
          </a:prstGeom>
          <a:solidFill>
            <a:schemeClr val="bg2">
              <a:alpha val="10196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242" name="Title 2"/>
          <p:cNvSpPr>
            <a:spLocks noGrp="1"/>
          </p:cNvSpPr>
          <p:nvPr>
            <p:ph type="title"/>
          </p:nvPr>
        </p:nvSpPr>
        <p:spPr>
          <a:xfrm>
            <a:off x="2077200" y="291600"/>
            <a:ext cx="6708025" cy="508500"/>
          </a:xfrm>
        </p:spPr>
        <p:txBody>
          <a:bodyPr/>
          <a:lstStyle/>
          <a:p>
            <a:r>
              <a:rPr lang="en-US" dirty="0" smtClean="0"/>
              <a:t>Variations</a:t>
            </a:r>
            <a:endParaRPr lang="de-CH" dirty="0"/>
          </a:p>
        </p:txBody>
      </p:sp>
      <p:sp>
        <p:nvSpPr>
          <p:cNvPr id="243" name="Text Box 210"/>
          <p:cNvSpPr txBox="1">
            <a:spLocks noChangeArrowheads="1"/>
          </p:cNvSpPr>
          <p:nvPr/>
        </p:nvSpPr>
        <p:spPr bwMode="auto">
          <a:xfrm>
            <a:off x="5219700" y="4221163"/>
            <a:ext cx="16573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r>
              <a:rPr lang="en-US" altLang="de-DE" sz="1600" dirty="0">
                <a:latin typeface="Calibri" pitchFamily="34" charset="0"/>
              </a:rPr>
              <a:t>Column selection </a:t>
            </a:r>
          </a:p>
          <a:p>
            <a:pPr algn="ctr"/>
            <a:r>
              <a:rPr lang="en-US" altLang="de-DE" sz="1600" dirty="0" smtClean="0">
                <a:latin typeface="Calibri" pitchFamily="34" charset="0"/>
              </a:rPr>
              <a:t>MUX</a:t>
            </a:r>
            <a:endParaRPr lang="en-US" altLang="de-DE" sz="1600" dirty="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5291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30" dirty="0" smtClean="0">
                <a:solidFill>
                  <a:schemeClr val="bg1">
                    <a:lumMod val="50000"/>
                  </a:schemeClr>
                </a:solidFill>
                <a:cs typeface="Franklin Gothic Book"/>
              </a:rPr>
              <a:t>MÖNCH </a:t>
            </a:r>
            <a:r>
              <a:rPr lang="en-US" sz="2800" spc="30" dirty="0">
                <a:solidFill>
                  <a:schemeClr val="bg1">
                    <a:lumMod val="50000"/>
                  </a:schemeClr>
                </a:solidFill>
                <a:cs typeface="Franklin Gothic Book"/>
              </a:rPr>
              <a:t>03</a:t>
            </a:r>
            <a:r>
              <a:rPr lang="en-US" sz="2800" spc="30" dirty="0">
                <a:solidFill>
                  <a:srgbClr val="0070C0"/>
                </a:solidFill>
                <a:cs typeface="Franklin Gothic Book"/>
              </a:rPr>
              <a:t/>
            </a:r>
            <a:br>
              <a:rPr lang="en-US" sz="2800" spc="30" dirty="0">
                <a:solidFill>
                  <a:srgbClr val="0070C0"/>
                </a:solidFill>
                <a:cs typeface="Franklin Gothic Book"/>
              </a:rPr>
            </a:br>
            <a:endParaRPr lang="de-CH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12</a:t>
            </a:fld>
            <a:endParaRPr lang="de-DE" altLang="de-DE" dirty="0"/>
          </a:p>
        </p:txBody>
      </p:sp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1763688" y="764704"/>
            <a:ext cx="5472608" cy="2751019"/>
          </a:xfrm>
          <a:prstGeom prst="rect">
            <a:avLst/>
          </a:prstGeom>
          <a:ln>
            <a:noFill/>
          </a:ln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94317" y="3717032"/>
            <a:ext cx="8713788" cy="27003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buFontTx/>
              <a:buChar char="•"/>
            </a:pP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Area </a:t>
            </a: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10x10 mm</a:t>
            </a:r>
            <a:r>
              <a:rPr lang="en-US" altLang="de-DE" sz="2000" baseline="30000" dirty="0">
                <a:solidFill>
                  <a:schemeClr val="accent2"/>
                </a:solidFill>
                <a:latin typeface="Calibri" pitchFamily="34" charset="0"/>
              </a:rPr>
              <a:t>2</a:t>
            </a: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, 400x400 = 160k pixels</a:t>
            </a: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Architecture optimized for </a:t>
            </a: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very low noise (single photon)</a:t>
            </a:r>
            <a:endParaRPr lang="en-US" altLang="de-DE" sz="200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32 </a:t>
            </a: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analog outputs</a:t>
            </a: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Currently 2 kHz frame rate (10 Gb port)</a:t>
            </a: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Up to 6 kHz by </a:t>
            </a: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design</a:t>
            </a: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Region of interest possible (frame rate &gt; 6kHz)</a:t>
            </a:r>
          </a:p>
          <a:p>
            <a:pPr>
              <a:buFontTx/>
              <a:buChar char="•"/>
            </a:pPr>
            <a:endParaRPr lang="en-US" altLang="de-DE" sz="200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endParaRPr lang="en-US" altLang="de-DE" sz="20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16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15" y="1158196"/>
            <a:ext cx="352157" cy="363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16" y="1658376"/>
            <a:ext cx="3733922" cy="362162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"/>
          <a:stretch>
            <a:fillRect/>
          </a:stretch>
        </p:blipFill>
        <p:spPr bwMode="auto">
          <a:xfrm>
            <a:off x="3281109" y="1035051"/>
            <a:ext cx="1443832" cy="406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badChamMap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4" t="13278" r="940" b="10670"/>
          <a:stretch>
            <a:fillRect/>
          </a:stretch>
        </p:blipFill>
        <p:spPr bwMode="auto">
          <a:xfrm>
            <a:off x="2088143" y="1152128"/>
            <a:ext cx="467633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4" descr="badChamMap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13278" r="66779" b="10606"/>
          <a:stretch>
            <a:fillRect/>
          </a:stretch>
        </p:blipFill>
        <p:spPr bwMode="auto">
          <a:xfrm>
            <a:off x="457853" y="1080120"/>
            <a:ext cx="1486273" cy="401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113575" y="5126712"/>
            <a:ext cx="2802241" cy="1412776"/>
          </a:xfrm>
          <a:prstGeom prst="rect">
            <a:avLst/>
          </a:prstGeom>
          <a:solidFill>
            <a:srgbClr val="DFE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180975" indent="-180975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Very first prototypes</a:t>
            </a: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Single chip </a:t>
            </a: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processing</a:t>
            </a:r>
          </a:p>
          <a:p>
            <a:pPr>
              <a:buFontTx/>
              <a:buChar char="•"/>
            </a:pP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4x1 mm</a:t>
            </a:r>
            <a:r>
              <a:rPr lang="en-US" altLang="de-DE" sz="2000" baseline="30000" dirty="0" smtClean="0">
                <a:solidFill>
                  <a:schemeClr val="accent2"/>
                </a:solidFill>
                <a:latin typeface="Calibri" pitchFamily="34" charset="0"/>
              </a:rPr>
              <a:t>2</a:t>
            </a:r>
            <a:endParaRPr lang="en-US" altLang="de-DE" sz="2000" baseline="30000" dirty="0">
              <a:solidFill>
                <a:schemeClr val="accent2"/>
              </a:solidFill>
              <a:latin typeface="Calibri" pitchFamily="34" charset="0"/>
            </a:endParaRPr>
          </a:p>
          <a:p>
            <a:pPr marL="0" indent="0"/>
            <a:endParaRPr lang="en-US" altLang="de-DE" sz="20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7658" name="Text Box 6"/>
          <p:cNvSpPr txBox="1">
            <a:spLocks noChangeArrowheads="1"/>
          </p:cNvSpPr>
          <p:nvPr/>
        </p:nvSpPr>
        <p:spPr bwMode="auto">
          <a:xfrm>
            <a:off x="3151029" y="5126712"/>
            <a:ext cx="2717115" cy="1398632"/>
          </a:xfrm>
          <a:prstGeom prst="rect">
            <a:avLst/>
          </a:prstGeom>
          <a:solidFill>
            <a:srgbClr val="DFE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180975" indent="-180975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buFontTx/>
              <a:buChar char="•"/>
            </a:pP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After optimization</a:t>
            </a: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Single chip </a:t>
            </a: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processing</a:t>
            </a:r>
            <a:endParaRPr lang="en-US" altLang="de-DE" sz="200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4x1 mm</a:t>
            </a:r>
            <a:r>
              <a:rPr lang="en-US" altLang="de-DE" sz="2000" baseline="30000" dirty="0">
                <a:solidFill>
                  <a:schemeClr val="accent2"/>
                </a:solidFill>
                <a:latin typeface="Calibri" pitchFamily="34" charset="0"/>
              </a:rPr>
              <a:t>2</a:t>
            </a:r>
          </a:p>
          <a:p>
            <a:pPr>
              <a:buFontTx/>
              <a:buChar char="•"/>
            </a:pPr>
            <a:endParaRPr lang="en-US" altLang="de-DE" sz="20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7662" name="TextBox 24"/>
          <p:cNvSpPr txBox="1">
            <a:spLocks noChangeArrowheads="1"/>
          </p:cNvSpPr>
          <p:nvPr/>
        </p:nvSpPr>
        <p:spPr bwMode="auto">
          <a:xfrm>
            <a:off x="719743" y="604093"/>
            <a:ext cx="1715213" cy="5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de-DE" sz="3200" dirty="0" smtClean="0">
                <a:solidFill>
                  <a:srgbClr val="FFC000"/>
                </a:solidFill>
                <a:latin typeface="Arial Narrow" pitchFamily="34" charset="0"/>
              </a:rPr>
              <a:t>2013 &gt;95%</a:t>
            </a:r>
            <a:endParaRPr lang="de-CH" altLang="de-DE" sz="32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27663" name="TextBox 30"/>
          <p:cNvSpPr txBox="1">
            <a:spLocks noChangeArrowheads="1"/>
          </p:cNvSpPr>
          <p:nvPr/>
        </p:nvSpPr>
        <p:spPr bwMode="auto">
          <a:xfrm>
            <a:off x="3252806" y="548680"/>
            <a:ext cx="2183290" cy="5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de-DE" sz="3200" dirty="0" smtClean="0">
                <a:solidFill>
                  <a:srgbClr val="00B050"/>
                </a:solidFill>
                <a:latin typeface="Arial Narrow" pitchFamily="34" charset="0"/>
              </a:rPr>
              <a:t>2014 &gt;99.95%</a:t>
            </a:r>
            <a:endParaRPr lang="de-CH" altLang="de-DE" sz="32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7EF5A-A302-41EE-834F-ADBCD3266D59}" type="slidenum">
              <a:rPr lang="de-DE" altLang="de-DE"/>
              <a:pPr>
                <a:defRPr/>
              </a:pPr>
              <a:t>13</a:t>
            </a:fld>
            <a:endParaRPr lang="de-DE" altLang="de-DE"/>
          </a:p>
        </p:txBody>
      </p:sp>
      <p:sp>
        <p:nvSpPr>
          <p:cNvPr id="32" name="TextBox 30"/>
          <p:cNvSpPr txBox="1">
            <a:spLocks noChangeArrowheads="1"/>
          </p:cNvSpPr>
          <p:nvPr/>
        </p:nvSpPr>
        <p:spPr bwMode="auto">
          <a:xfrm>
            <a:off x="6144651" y="1556792"/>
            <a:ext cx="2183290" cy="5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de-DE" sz="3200" dirty="0" smtClean="0">
                <a:solidFill>
                  <a:srgbClr val="00B050"/>
                </a:solidFill>
                <a:latin typeface="Arial Narrow" pitchFamily="34" charset="0"/>
              </a:rPr>
              <a:t>2015 &gt;99.95%</a:t>
            </a:r>
            <a:endParaRPr lang="de-CH" altLang="de-DE" sz="3200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6156176" y="5126712"/>
            <a:ext cx="2736304" cy="1398632"/>
          </a:xfrm>
          <a:prstGeom prst="rect">
            <a:avLst/>
          </a:prstGeom>
          <a:solidFill>
            <a:srgbClr val="DFE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180975" indent="-180975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buFontTx/>
              <a:buChar char="•"/>
            </a:pP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Wafer processing</a:t>
            </a:r>
            <a:endParaRPr lang="en-US" altLang="de-DE" sz="200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altLang="de-DE" sz="2000" dirty="0" smtClean="0">
                <a:solidFill>
                  <a:schemeClr val="accent6"/>
                </a:solidFill>
                <a:latin typeface="Calibri" pitchFamily="34" charset="0"/>
              </a:rPr>
              <a:t>1x1 cm</a:t>
            </a:r>
            <a:r>
              <a:rPr lang="en-US" altLang="de-DE" sz="2000" baseline="30000" dirty="0" smtClean="0">
                <a:solidFill>
                  <a:schemeClr val="accent6"/>
                </a:solidFill>
                <a:latin typeface="Calibri" pitchFamily="34" charset="0"/>
              </a:rPr>
              <a:t>2</a:t>
            </a:r>
            <a:endParaRPr lang="en-US" altLang="de-DE" sz="2000" baseline="30000" dirty="0">
              <a:solidFill>
                <a:schemeClr val="accent6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endParaRPr lang="en-US" altLang="de-DE" sz="20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4" name="Content Placeholder 1"/>
          <p:cNvSpPr txBox="1">
            <a:spLocks/>
          </p:cNvSpPr>
          <p:nvPr/>
        </p:nvSpPr>
        <p:spPr>
          <a:xfrm>
            <a:off x="5506839" y="548680"/>
            <a:ext cx="3637161" cy="935434"/>
          </a:xfrm>
          <a:prstGeom prst="rect">
            <a:avLst/>
          </a:prstGeom>
        </p:spPr>
        <p:txBody>
          <a:bodyPr/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1841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/>
            <a:r>
              <a:rPr lang="en-US" dirty="0" smtClean="0">
                <a:solidFill>
                  <a:srgbClr val="000000"/>
                </a:solidFill>
              </a:rPr>
              <a:t>Standard Indium process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/>
            <a:r>
              <a:rPr lang="en-US" dirty="0" smtClean="0">
                <a:solidFill>
                  <a:srgbClr val="000000"/>
                </a:solidFill>
              </a:rPr>
              <a:t>Performed in-house at PSI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/>
            <a:r>
              <a:rPr lang="en-US" dirty="0" smtClean="0">
                <a:solidFill>
                  <a:srgbClr val="000000"/>
                </a:solidFill>
              </a:rPr>
              <a:t>Bump  diameter ~ 15 </a:t>
            </a:r>
            <a:r>
              <a:rPr lang="en-US" dirty="0" err="1" smtClean="0">
                <a:solidFill>
                  <a:srgbClr val="000000"/>
                </a:solidFill>
              </a:rPr>
              <a:t>μm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de-CH" dirty="0"/>
          </a:p>
        </p:txBody>
      </p:sp>
      <p:sp>
        <p:nvSpPr>
          <p:cNvPr id="35" name="Title 2"/>
          <p:cNvSpPr>
            <a:spLocks noGrp="1"/>
          </p:cNvSpPr>
          <p:nvPr>
            <p:ph type="title"/>
          </p:nvPr>
        </p:nvSpPr>
        <p:spPr>
          <a:xfrm>
            <a:off x="2077200" y="260648"/>
            <a:ext cx="6708025" cy="508500"/>
          </a:xfrm>
        </p:spPr>
        <p:txBody>
          <a:bodyPr/>
          <a:lstStyle/>
          <a:p>
            <a:r>
              <a:rPr lang="en-US" dirty="0" smtClean="0"/>
              <a:t>Bump bonding</a:t>
            </a:r>
            <a:endParaRPr lang="de-CH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4915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 animBg="1"/>
      <p:bldP spid="27658" grpId="0" animBg="1"/>
      <p:bldP spid="27662" grpId="0"/>
      <p:bldP spid="27663" grpId="0"/>
      <p:bldP spid="3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9" name="Group 546"/>
          <p:cNvGrpSpPr>
            <a:grpSpLocks/>
          </p:cNvGrpSpPr>
          <p:nvPr/>
        </p:nvGrpSpPr>
        <p:grpSpPr bwMode="auto">
          <a:xfrm>
            <a:off x="3482528" y="1125538"/>
            <a:ext cx="4203700" cy="1246187"/>
            <a:chOff x="1781" y="4515"/>
            <a:chExt cx="4482" cy="1114"/>
          </a:xfrm>
        </p:grpSpPr>
        <p:sp>
          <p:nvSpPr>
            <p:cNvPr id="29804" name="Freeform 26"/>
            <p:cNvSpPr>
              <a:spLocks/>
            </p:cNvSpPr>
            <p:nvPr/>
          </p:nvSpPr>
          <p:spPr bwMode="auto">
            <a:xfrm>
              <a:off x="3592" y="4515"/>
              <a:ext cx="135" cy="453"/>
            </a:xfrm>
            <a:custGeom>
              <a:avLst/>
              <a:gdLst>
                <a:gd name="T0" fmla="*/ 3 w 757"/>
                <a:gd name="T1" fmla="*/ 0 h 3561"/>
                <a:gd name="T2" fmla="*/ 3 w 757"/>
                <a:gd name="T3" fmla="*/ 0 h 3561"/>
                <a:gd name="T4" fmla="*/ 3 w 757"/>
                <a:gd name="T5" fmla="*/ 0 h 3561"/>
                <a:gd name="T6" fmla="*/ 3 w 757"/>
                <a:gd name="T7" fmla="*/ 0 h 3561"/>
                <a:gd name="T8" fmla="*/ 3 w 757"/>
                <a:gd name="T9" fmla="*/ 0 h 3561"/>
                <a:gd name="T10" fmla="*/ 3 w 757"/>
                <a:gd name="T11" fmla="*/ 0 h 3561"/>
                <a:gd name="T12" fmla="*/ 4 w 757"/>
                <a:gd name="T13" fmla="*/ 0 h 3561"/>
                <a:gd name="T14" fmla="*/ 4 w 757"/>
                <a:gd name="T15" fmla="*/ 0 h 3561"/>
                <a:gd name="T16" fmla="*/ 5 w 757"/>
                <a:gd name="T17" fmla="*/ 0 h 3561"/>
                <a:gd name="T18" fmla="*/ 5 w 757"/>
                <a:gd name="T19" fmla="*/ 0 h 3561"/>
                <a:gd name="T20" fmla="*/ 5 w 757"/>
                <a:gd name="T21" fmla="*/ 0 h 3561"/>
                <a:gd name="T22" fmla="*/ 5 w 757"/>
                <a:gd name="T23" fmla="*/ 0 h 3561"/>
                <a:gd name="T24" fmla="*/ 6 w 757"/>
                <a:gd name="T25" fmla="*/ 0 h 3561"/>
                <a:gd name="T26" fmla="*/ 6 w 757"/>
                <a:gd name="T27" fmla="*/ 0 h 3561"/>
                <a:gd name="T28" fmla="*/ 6 w 757"/>
                <a:gd name="T29" fmla="*/ 0 h 3561"/>
                <a:gd name="T30" fmla="*/ 5 w 757"/>
                <a:gd name="T31" fmla="*/ 0 h 3561"/>
                <a:gd name="T32" fmla="*/ 5 w 757"/>
                <a:gd name="T33" fmla="*/ 0 h 3561"/>
                <a:gd name="T34" fmla="*/ 5 w 757"/>
                <a:gd name="T35" fmla="*/ 0 h 3561"/>
                <a:gd name="T36" fmla="*/ 5 w 757"/>
                <a:gd name="T37" fmla="*/ 0 h 3561"/>
                <a:gd name="T38" fmla="*/ 5 w 757"/>
                <a:gd name="T39" fmla="*/ 0 h 3561"/>
                <a:gd name="T40" fmla="*/ 4 w 757"/>
                <a:gd name="T41" fmla="*/ 0 h 3561"/>
                <a:gd name="T42" fmla="*/ 3 w 757"/>
                <a:gd name="T43" fmla="*/ 0 h 3561"/>
                <a:gd name="T44" fmla="*/ 2 w 757"/>
                <a:gd name="T45" fmla="*/ 0 h 3561"/>
                <a:gd name="T46" fmla="*/ 1 w 757"/>
                <a:gd name="T47" fmla="*/ 0 h 3561"/>
                <a:gd name="T48" fmla="*/ 1 w 757"/>
                <a:gd name="T49" fmla="*/ 0 h 3561"/>
                <a:gd name="T50" fmla="*/ 1 w 757"/>
                <a:gd name="T51" fmla="*/ 0 h 3561"/>
                <a:gd name="T52" fmla="*/ 0 w 757"/>
                <a:gd name="T53" fmla="*/ 0 h 3561"/>
                <a:gd name="T54" fmla="*/ 0 w 757"/>
                <a:gd name="T55" fmla="*/ 0 h 3561"/>
                <a:gd name="T56" fmla="*/ 0 w 757"/>
                <a:gd name="T57" fmla="*/ 0 h 3561"/>
                <a:gd name="T58" fmla="*/ 0 w 757"/>
                <a:gd name="T59" fmla="*/ 0 h 3561"/>
                <a:gd name="T60" fmla="*/ 0 w 757"/>
                <a:gd name="T61" fmla="*/ 0 h 3561"/>
                <a:gd name="T62" fmla="*/ 0 w 757"/>
                <a:gd name="T63" fmla="*/ 0 h 3561"/>
                <a:gd name="T64" fmla="*/ 0 w 757"/>
                <a:gd name="T65" fmla="*/ 0 h 3561"/>
                <a:gd name="T66" fmla="*/ 1 w 757"/>
                <a:gd name="T67" fmla="*/ 0 h 3561"/>
                <a:gd name="T68" fmla="*/ 2 w 757"/>
                <a:gd name="T69" fmla="*/ 0 h 3561"/>
                <a:gd name="T70" fmla="*/ 3 w 757"/>
                <a:gd name="T71" fmla="*/ 0 h 3561"/>
                <a:gd name="T72" fmla="*/ 3 w 757"/>
                <a:gd name="T73" fmla="*/ 0 h 3561"/>
                <a:gd name="T74" fmla="*/ 4 w 757"/>
                <a:gd name="T75" fmla="*/ 0 h 3561"/>
                <a:gd name="T76" fmla="*/ 4 w 757"/>
                <a:gd name="T77" fmla="*/ 1 h 3561"/>
                <a:gd name="T78" fmla="*/ 4 w 757"/>
                <a:gd name="T79" fmla="*/ 1 h 3561"/>
                <a:gd name="T80" fmla="*/ 4 w 757"/>
                <a:gd name="T81" fmla="*/ 1 h 3561"/>
                <a:gd name="T82" fmla="*/ 4 w 757"/>
                <a:gd name="T83" fmla="*/ 1 h 3561"/>
                <a:gd name="T84" fmla="*/ 4 w 757"/>
                <a:gd name="T85" fmla="*/ 1 h 3561"/>
                <a:gd name="T86" fmla="*/ 4 w 757"/>
                <a:gd name="T87" fmla="*/ 1 h 3561"/>
                <a:gd name="T88" fmla="*/ 4 w 757"/>
                <a:gd name="T89" fmla="*/ 1 h 3561"/>
                <a:gd name="T90" fmla="*/ 3 w 757"/>
                <a:gd name="T91" fmla="*/ 1 h 3561"/>
                <a:gd name="T92" fmla="*/ 3 w 757"/>
                <a:gd name="T93" fmla="*/ 1 h 3561"/>
                <a:gd name="T94" fmla="*/ 2 w 757"/>
                <a:gd name="T95" fmla="*/ 1 h 3561"/>
                <a:gd name="T96" fmla="*/ 3 w 757"/>
                <a:gd name="T97" fmla="*/ 1 h 35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7"/>
                <a:gd name="T148" fmla="*/ 0 h 3561"/>
                <a:gd name="T149" fmla="*/ 757 w 757"/>
                <a:gd name="T150" fmla="*/ 3561 h 35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7" h="3561">
                  <a:moveTo>
                    <a:pt x="380" y="0"/>
                  </a:moveTo>
                  <a:lnTo>
                    <a:pt x="380" y="42"/>
                  </a:lnTo>
                  <a:lnTo>
                    <a:pt x="384" y="84"/>
                  </a:lnTo>
                  <a:lnTo>
                    <a:pt x="394" y="127"/>
                  </a:lnTo>
                  <a:lnTo>
                    <a:pt x="409" y="168"/>
                  </a:lnTo>
                  <a:lnTo>
                    <a:pt x="447" y="253"/>
                  </a:lnTo>
                  <a:lnTo>
                    <a:pt x="495" y="339"/>
                  </a:lnTo>
                  <a:lnTo>
                    <a:pt x="605" y="510"/>
                  </a:lnTo>
                  <a:lnTo>
                    <a:pt x="658" y="594"/>
                  </a:lnTo>
                  <a:lnTo>
                    <a:pt x="704" y="680"/>
                  </a:lnTo>
                  <a:lnTo>
                    <a:pt x="737" y="765"/>
                  </a:lnTo>
                  <a:lnTo>
                    <a:pt x="749" y="807"/>
                  </a:lnTo>
                  <a:lnTo>
                    <a:pt x="755" y="850"/>
                  </a:lnTo>
                  <a:lnTo>
                    <a:pt x="757" y="891"/>
                  </a:lnTo>
                  <a:lnTo>
                    <a:pt x="753" y="933"/>
                  </a:lnTo>
                  <a:lnTo>
                    <a:pt x="743" y="975"/>
                  </a:lnTo>
                  <a:lnTo>
                    <a:pt x="726" y="1017"/>
                  </a:lnTo>
                  <a:lnTo>
                    <a:pt x="700" y="1057"/>
                  </a:lnTo>
                  <a:lnTo>
                    <a:pt x="669" y="1099"/>
                  </a:lnTo>
                  <a:lnTo>
                    <a:pt x="627" y="1140"/>
                  </a:lnTo>
                  <a:lnTo>
                    <a:pt x="578" y="1180"/>
                  </a:lnTo>
                  <a:lnTo>
                    <a:pt x="449" y="1260"/>
                  </a:lnTo>
                  <a:lnTo>
                    <a:pt x="278" y="1340"/>
                  </a:lnTo>
                  <a:lnTo>
                    <a:pt x="195" y="1379"/>
                  </a:lnTo>
                  <a:lnTo>
                    <a:pt x="129" y="1418"/>
                  </a:lnTo>
                  <a:lnTo>
                    <a:pt x="78" y="1459"/>
                  </a:lnTo>
                  <a:lnTo>
                    <a:pt x="40" y="1502"/>
                  </a:lnTo>
                  <a:lnTo>
                    <a:pt x="15" y="1546"/>
                  </a:lnTo>
                  <a:lnTo>
                    <a:pt x="2" y="1591"/>
                  </a:lnTo>
                  <a:lnTo>
                    <a:pt x="0" y="1639"/>
                  </a:lnTo>
                  <a:lnTo>
                    <a:pt x="7" y="1687"/>
                  </a:lnTo>
                  <a:lnTo>
                    <a:pt x="23" y="1737"/>
                  </a:lnTo>
                  <a:lnTo>
                    <a:pt x="47" y="1788"/>
                  </a:lnTo>
                  <a:lnTo>
                    <a:pt x="113" y="1894"/>
                  </a:lnTo>
                  <a:lnTo>
                    <a:pt x="287" y="2118"/>
                  </a:lnTo>
                  <a:lnTo>
                    <a:pt x="380" y="2235"/>
                  </a:lnTo>
                  <a:lnTo>
                    <a:pt x="464" y="2356"/>
                  </a:lnTo>
                  <a:lnTo>
                    <a:pt x="532" y="2480"/>
                  </a:lnTo>
                  <a:lnTo>
                    <a:pt x="558" y="2543"/>
                  </a:lnTo>
                  <a:lnTo>
                    <a:pt x="576" y="2607"/>
                  </a:lnTo>
                  <a:lnTo>
                    <a:pt x="585" y="2670"/>
                  </a:lnTo>
                  <a:lnTo>
                    <a:pt x="585" y="2734"/>
                  </a:lnTo>
                  <a:lnTo>
                    <a:pt x="575" y="2799"/>
                  </a:lnTo>
                  <a:lnTo>
                    <a:pt x="553" y="2864"/>
                  </a:lnTo>
                  <a:lnTo>
                    <a:pt x="519" y="2929"/>
                  </a:lnTo>
                  <a:lnTo>
                    <a:pt x="471" y="2995"/>
                  </a:lnTo>
                  <a:lnTo>
                    <a:pt x="408" y="3060"/>
                  </a:lnTo>
                  <a:lnTo>
                    <a:pt x="329" y="3127"/>
                  </a:lnTo>
                  <a:lnTo>
                    <a:pt x="451" y="3561"/>
                  </a:lnTo>
                </a:path>
              </a:pathLst>
            </a:custGeom>
            <a:noFill/>
            <a:ln w="76200" cmpd="sng">
              <a:solidFill>
                <a:srgbClr val="FFCC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805" name="Freeform 26"/>
            <p:cNvSpPr>
              <a:spLocks/>
            </p:cNvSpPr>
            <p:nvPr/>
          </p:nvSpPr>
          <p:spPr bwMode="auto">
            <a:xfrm>
              <a:off x="5184" y="4746"/>
              <a:ext cx="135" cy="645"/>
            </a:xfrm>
            <a:custGeom>
              <a:avLst/>
              <a:gdLst>
                <a:gd name="T0" fmla="*/ 3 w 757"/>
                <a:gd name="T1" fmla="*/ 0 h 3561"/>
                <a:gd name="T2" fmla="*/ 3 w 757"/>
                <a:gd name="T3" fmla="*/ 0 h 3561"/>
                <a:gd name="T4" fmla="*/ 3 w 757"/>
                <a:gd name="T5" fmla="*/ 0 h 3561"/>
                <a:gd name="T6" fmla="*/ 3 w 757"/>
                <a:gd name="T7" fmla="*/ 1 h 3561"/>
                <a:gd name="T8" fmla="*/ 3 w 757"/>
                <a:gd name="T9" fmla="*/ 1 h 3561"/>
                <a:gd name="T10" fmla="*/ 3 w 757"/>
                <a:gd name="T11" fmla="*/ 1 h 3561"/>
                <a:gd name="T12" fmla="*/ 4 w 757"/>
                <a:gd name="T13" fmla="*/ 1 h 3561"/>
                <a:gd name="T14" fmla="*/ 4 w 757"/>
                <a:gd name="T15" fmla="*/ 2 h 3561"/>
                <a:gd name="T16" fmla="*/ 5 w 757"/>
                <a:gd name="T17" fmla="*/ 3 h 3561"/>
                <a:gd name="T18" fmla="*/ 5 w 757"/>
                <a:gd name="T19" fmla="*/ 3 h 3561"/>
                <a:gd name="T20" fmla="*/ 5 w 757"/>
                <a:gd name="T21" fmla="*/ 3 h 3561"/>
                <a:gd name="T22" fmla="*/ 5 w 757"/>
                <a:gd name="T23" fmla="*/ 3 h 3561"/>
                <a:gd name="T24" fmla="*/ 6 w 757"/>
                <a:gd name="T25" fmla="*/ 4 h 3561"/>
                <a:gd name="T26" fmla="*/ 6 w 757"/>
                <a:gd name="T27" fmla="*/ 4 h 3561"/>
                <a:gd name="T28" fmla="*/ 6 w 757"/>
                <a:gd name="T29" fmla="*/ 4 h 3561"/>
                <a:gd name="T30" fmla="*/ 5 w 757"/>
                <a:gd name="T31" fmla="*/ 4 h 3561"/>
                <a:gd name="T32" fmla="*/ 5 w 757"/>
                <a:gd name="T33" fmla="*/ 4 h 3561"/>
                <a:gd name="T34" fmla="*/ 5 w 757"/>
                <a:gd name="T35" fmla="*/ 5 h 3561"/>
                <a:gd name="T36" fmla="*/ 5 w 757"/>
                <a:gd name="T37" fmla="*/ 5 h 3561"/>
                <a:gd name="T38" fmla="*/ 5 w 757"/>
                <a:gd name="T39" fmla="*/ 5 h 3561"/>
                <a:gd name="T40" fmla="*/ 4 w 757"/>
                <a:gd name="T41" fmla="*/ 5 h 3561"/>
                <a:gd name="T42" fmla="*/ 3 w 757"/>
                <a:gd name="T43" fmla="*/ 5 h 3561"/>
                <a:gd name="T44" fmla="*/ 2 w 757"/>
                <a:gd name="T45" fmla="*/ 6 h 3561"/>
                <a:gd name="T46" fmla="*/ 1 w 757"/>
                <a:gd name="T47" fmla="*/ 6 h 3561"/>
                <a:gd name="T48" fmla="*/ 1 w 757"/>
                <a:gd name="T49" fmla="*/ 6 h 3561"/>
                <a:gd name="T50" fmla="*/ 1 w 757"/>
                <a:gd name="T51" fmla="*/ 6 h 3561"/>
                <a:gd name="T52" fmla="*/ 0 w 757"/>
                <a:gd name="T53" fmla="*/ 6 h 3561"/>
                <a:gd name="T54" fmla="*/ 0 w 757"/>
                <a:gd name="T55" fmla="*/ 7 h 3561"/>
                <a:gd name="T56" fmla="*/ 0 w 757"/>
                <a:gd name="T57" fmla="*/ 7 h 3561"/>
                <a:gd name="T58" fmla="*/ 0 w 757"/>
                <a:gd name="T59" fmla="*/ 7 h 3561"/>
                <a:gd name="T60" fmla="*/ 0 w 757"/>
                <a:gd name="T61" fmla="*/ 7 h 3561"/>
                <a:gd name="T62" fmla="*/ 0 w 757"/>
                <a:gd name="T63" fmla="*/ 7 h 3561"/>
                <a:gd name="T64" fmla="*/ 0 w 757"/>
                <a:gd name="T65" fmla="*/ 8 h 3561"/>
                <a:gd name="T66" fmla="*/ 1 w 757"/>
                <a:gd name="T67" fmla="*/ 8 h 3561"/>
                <a:gd name="T68" fmla="*/ 2 w 757"/>
                <a:gd name="T69" fmla="*/ 9 h 3561"/>
                <a:gd name="T70" fmla="*/ 3 w 757"/>
                <a:gd name="T71" fmla="*/ 9 h 3561"/>
                <a:gd name="T72" fmla="*/ 3 w 757"/>
                <a:gd name="T73" fmla="*/ 10 h 3561"/>
                <a:gd name="T74" fmla="*/ 4 w 757"/>
                <a:gd name="T75" fmla="*/ 11 h 3561"/>
                <a:gd name="T76" fmla="*/ 4 w 757"/>
                <a:gd name="T77" fmla="*/ 11 h 3561"/>
                <a:gd name="T78" fmla="*/ 4 w 757"/>
                <a:gd name="T79" fmla="*/ 11 h 3561"/>
                <a:gd name="T80" fmla="*/ 4 w 757"/>
                <a:gd name="T81" fmla="*/ 11 h 3561"/>
                <a:gd name="T82" fmla="*/ 4 w 757"/>
                <a:gd name="T83" fmla="*/ 12 h 3561"/>
                <a:gd name="T84" fmla="*/ 4 w 757"/>
                <a:gd name="T85" fmla="*/ 12 h 3561"/>
                <a:gd name="T86" fmla="*/ 4 w 757"/>
                <a:gd name="T87" fmla="*/ 12 h 3561"/>
                <a:gd name="T88" fmla="*/ 4 w 757"/>
                <a:gd name="T89" fmla="*/ 12 h 3561"/>
                <a:gd name="T90" fmla="*/ 3 w 757"/>
                <a:gd name="T91" fmla="*/ 13 h 3561"/>
                <a:gd name="T92" fmla="*/ 3 w 757"/>
                <a:gd name="T93" fmla="*/ 13 h 3561"/>
                <a:gd name="T94" fmla="*/ 2 w 757"/>
                <a:gd name="T95" fmla="*/ 13 h 3561"/>
                <a:gd name="T96" fmla="*/ 3 w 757"/>
                <a:gd name="T97" fmla="*/ 15 h 35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7"/>
                <a:gd name="T148" fmla="*/ 0 h 3561"/>
                <a:gd name="T149" fmla="*/ 757 w 757"/>
                <a:gd name="T150" fmla="*/ 3561 h 35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7" h="3561">
                  <a:moveTo>
                    <a:pt x="380" y="0"/>
                  </a:moveTo>
                  <a:lnTo>
                    <a:pt x="380" y="42"/>
                  </a:lnTo>
                  <a:lnTo>
                    <a:pt x="384" y="84"/>
                  </a:lnTo>
                  <a:lnTo>
                    <a:pt x="394" y="127"/>
                  </a:lnTo>
                  <a:lnTo>
                    <a:pt x="409" y="168"/>
                  </a:lnTo>
                  <a:lnTo>
                    <a:pt x="447" y="253"/>
                  </a:lnTo>
                  <a:lnTo>
                    <a:pt x="495" y="339"/>
                  </a:lnTo>
                  <a:lnTo>
                    <a:pt x="605" y="510"/>
                  </a:lnTo>
                  <a:lnTo>
                    <a:pt x="658" y="594"/>
                  </a:lnTo>
                  <a:lnTo>
                    <a:pt x="704" y="680"/>
                  </a:lnTo>
                  <a:lnTo>
                    <a:pt x="737" y="765"/>
                  </a:lnTo>
                  <a:lnTo>
                    <a:pt x="749" y="807"/>
                  </a:lnTo>
                  <a:lnTo>
                    <a:pt x="755" y="850"/>
                  </a:lnTo>
                  <a:lnTo>
                    <a:pt x="757" y="891"/>
                  </a:lnTo>
                  <a:lnTo>
                    <a:pt x="753" y="933"/>
                  </a:lnTo>
                  <a:lnTo>
                    <a:pt x="743" y="975"/>
                  </a:lnTo>
                  <a:lnTo>
                    <a:pt x="726" y="1017"/>
                  </a:lnTo>
                  <a:lnTo>
                    <a:pt x="700" y="1057"/>
                  </a:lnTo>
                  <a:lnTo>
                    <a:pt x="669" y="1099"/>
                  </a:lnTo>
                  <a:lnTo>
                    <a:pt x="627" y="1140"/>
                  </a:lnTo>
                  <a:lnTo>
                    <a:pt x="578" y="1180"/>
                  </a:lnTo>
                  <a:lnTo>
                    <a:pt x="449" y="1260"/>
                  </a:lnTo>
                  <a:lnTo>
                    <a:pt x="278" y="1340"/>
                  </a:lnTo>
                  <a:lnTo>
                    <a:pt x="195" y="1379"/>
                  </a:lnTo>
                  <a:lnTo>
                    <a:pt x="129" y="1418"/>
                  </a:lnTo>
                  <a:lnTo>
                    <a:pt x="78" y="1459"/>
                  </a:lnTo>
                  <a:lnTo>
                    <a:pt x="40" y="1502"/>
                  </a:lnTo>
                  <a:lnTo>
                    <a:pt x="15" y="1546"/>
                  </a:lnTo>
                  <a:lnTo>
                    <a:pt x="2" y="1591"/>
                  </a:lnTo>
                  <a:lnTo>
                    <a:pt x="0" y="1639"/>
                  </a:lnTo>
                  <a:lnTo>
                    <a:pt x="7" y="1687"/>
                  </a:lnTo>
                  <a:lnTo>
                    <a:pt x="23" y="1737"/>
                  </a:lnTo>
                  <a:lnTo>
                    <a:pt x="47" y="1788"/>
                  </a:lnTo>
                  <a:lnTo>
                    <a:pt x="113" y="1894"/>
                  </a:lnTo>
                  <a:lnTo>
                    <a:pt x="287" y="2118"/>
                  </a:lnTo>
                  <a:lnTo>
                    <a:pt x="380" y="2235"/>
                  </a:lnTo>
                  <a:lnTo>
                    <a:pt x="464" y="2356"/>
                  </a:lnTo>
                  <a:lnTo>
                    <a:pt x="532" y="2480"/>
                  </a:lnTo>
                  <a:lnTo>
                    <a:pt x="558" y="2543"/>
                  </a:lnTo>
                  <a:lnTo>
                    <a:pt x="576" y="2607"/>
                  </a:lnTo>
                  <a:lnTo>
                    <a:pt x="585" y="2670"/>
                  </a:lnTo>
                  <a:lnTo>
                    <a:pt x="585" y="2734"/>
                  </a:lnTo>
                  <a:lnTo>
                    <a:pt x="575" y="2799"/>
                  </a:lnTo>
                  <a:lnTo>
                    <a:pt x="553" y="2864"/>
                  </a:lnTo>
                  <a:lnTo>
                    <a:pt x="519" y="2929"/>
                  </a:lnTo>
                  <a:lnTo>
                    <a:pt x="471" y="2995"/>
                  </a:lnTo>
                  <a:lnTo>
                    <a:pt x="408" y="3060"/>
                  </a:lnTo>
                  <a:lnTo>
                    <a:pt x="329" y="3127"/>
                  </a:lnTo>
                  <a:lnTo>
                    <a:pt x="451" y="3561"/>
                  </a:lnTo>
                </a:path>
              </a:pathLst>
            </a:custGeom>
            <a:noFill/>
            <a:ln w="76200" cmpd="sng">
              <a:solidFill>
                <a:srgbClr val="FFCC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806" name="Freeform 26"/>
            <p:cNvSpPr>
              <a:spLocks/>
            </p:cNvSpPr>
            <p:nvPr/>
          </p:nvSpPr>
          <p:spPr bwMode="auto">
            <a:xfrm>
              <a:off x="2455" y="4736"/>
              <a:ext cx="136" cy="453"/>
            </a:xfrm>
            <a:custGeom>
              <a:avLst/>
              <a:gdLst>
                <a:gd name="T0" fmla="*/ 3 w 757"/>
                <a:gd name="T1" fmla="*/ 0 h 3561"/>
                <a:gd name="T2" fmla="*/ 3 w 757"/>
                <a:gd name="T3" fmla="*/ 0 h 3561"/>
                <a:gd name="T4" fmla="*/ 3 w 757"/>
                <a:gd name="T5" fmla="*/ 0 h 3561"/>
                <a:gd name="T6" fmla="*/ 3 w 757"/>
                <a:gd name="T7" fmla="*/ 0 h 3561"/>
                <a:gd name="T8" fmla="*/ 3 w 757"/>
                <a:gd name="T9" fmla="*/ 0 h 3561"/>
                <a:gd name="T10" fmla="*/ 3 w 757"/>
                <a:gd name="T11" fmla="*/ 0 h 3561"/>
                <a:gd name="T12" fmla="*/ 4 w 757"/>
                <a:gd name="T13" fmla="*/ 0 h 3561"/>
                <a:gd name="T14" fmla="*/ 5 w 757"/>
                <a:gd name="T15" fmla="*/ 0 h 3561"/>
                <a:gd name="T16" fmla="*/ 5 w 757"/>
                <a:gd name="T17" fmla="*/ 0 h 3561"/>
                <a:gd name="T18" fmla="*/ 5 w 757"/>
                <a:gd name="T19" fmla="*/ 0 h 3561"/>
                <a:gd name="T20" fmla="*/ 6 w 757"/>
                <a:gd name="T21" fmla="*/ 0 h 3561"/>
                <a:gd name="T22" fmla="*/ 6 w 757"/>
                <a:gd name="T23" fmla="*/ 0 h 3561"/>
                <a:gd name="T24" fmla="*/ 6 w 757"/>
                <a:gd name="T25" fmla="*/ 0 h 3561"/>
                <a:gd name="T26" fmla="*/ 6 w 757"/>
                <a:gd name="T27" fmla="*/ 0 h 3561"/>
                <a:gd name="T28" fmla="*/ 6 w 757"/>
                <a:gd name="T29" fmla="*/ 0 h 3561"/>
                <a:gd name="T30" fmla="*/ 6 w 757"/>
                <a:gd name="T31" fmla="*/ 0 h 3561"/>
                <a:gd name="T32" fmla="*/ 6 w 757"/>
                <a:gd name="T33" fmla="*/ 0 h 3561"/>
                <a:gd name="T34" fmla="*/ 5 w 757"/>
                <a:gd name="T35" fmla="*/ 0 h 3561"/>
                <a:gd name="T36" fmla="*/ 5 w 757"/>
                <a:gd name="T37" fmla="*/ 0 h 3561"/>
                <a:gd name="T38" fmla="*/ 5 w 757"/>
                <a:gd name="T39" fmla="*/ 0 h 3561"/>
                <a:gd name="T40" fmla="*/ 4 w 757"/>
                <a:gd name="T41" fmla="*/ 0 h 3561"/>
                <a:gd name="T42" fmla="*/ 3 w 757"/>
                <a:gd name="T43" fmla="*/ 0 h 3561"/>
                <a:gd name="T44" fmla="*/ 2 w 757"/>
                <a:gd name="T45" fmla="*/ 0 h 3561"/>
                <a:gd name="T46" fmla="*/ 1 w 757"/>
                <a:gd name="T47" fmla="*/ 0 h 3561"/>
                <a:gd name="T48" fmla="*/ 1 w 757"/>
                <a:gd name="T49" fmla="*/ 0 h 3561"/>
                <a:gd name="T50" fmla="*/ 1 w 757"/>
                <a:gd name="T51" fmla="*/ 0 h 3561"/>
                <a:gd name="T52" fmla="*/ 0 w 757"/>
                <a:gd name="T53" fmla="*/ 0 h 3561"/>
                <a:gd name="T54" fmla="*/ 0 w 757"/>
                <a:gd name="T55" fmla="*/ 0 h 3561"/>
                <a:gd name="T56" fmla="*/ 0 w 757"/>
                <a:gd name="T57" fmla="*/ 0 h 3561"/>
                <a:gd name="T58" fmla="*/ 0 w 757"/>
                <a:gd name="T59" fmla="*/ 0 h 3561"/>
                <a:gd name="T60" fmla="*/ 0 w 757"/>
                <a:gd name="T61" fmla="*/ 0 h 3561"/>
                <a:gd name="T62" fmla="*/ 0 w 757"/>
                <a:gd name="T63" fmla="*/ 0 h 3561"/>
                <a:gd name="T64" fmla="*/ 0 w 757"/>
                <a:gd name="T65" fmla="*/ 0 h 3561"/>
                <a:gd name="T66" fmla="*/ 1 w 757"/>
                <a:gd name="T67" fmla="*/ 0 h 3561"/>
                <a:gd name="T68" fmla="*/ 2 w 757"/>
                <a:gd name="T69" fmla="*/ 0 h 3561"/>
                <a:gd name="T70" fmla="*/ 3 w 757"/>
                <a:gd name="T71" fmla="*/ 0 h 3561"/>
                <a:gd name="T72" fmla="*/ 4 w 757"/>
                <a:gd name="T73" fmla="*/ 0 h 3561"/>
                <a:gd name="T74" fmla="*/ 4 w 757"/>
                <a:gd name="T75" fmla="*/ 0 h 3561"/>
                <a:gd name="T76" fmla="*/ 4 w 757"/>
                <a:gd name="T77" fmla="*/ 1 h 3561"/>
                <a:gd name="T78" fmla="*/ 4 w 757"/>
                <a:gd name="T79" fmla="*/ 1 h 3561"/>
                <a:gd name="T80" fmla="*/ 4 w 757"/>
                <a:gd name="T81" fmla="*/ 1 h 3561"/>
                <a:gd name="T82" fmla="*/ 4 w 757"/>
                <a:gd name="T83" fmla="*/ 1 h 3561"/>
                <a:gd name="T84" fmla="*/ 4 w 757"/>
                <a:gd name="T85" fmla="*/ 1 h 3561"/>
                <a:gd name="T86" fmla="*/ 4 w 757"/>
                <a:gd name="T87" fmla="*/ 1 h 3561"/>
                <a:gd name="T88" fmla="*/ 4 w 757"/>
                <a:gd name="T89" fmla="*/ 1 h 3561"/>
                <a:gd name="T90" fmla="*/ 4 w 757"/>
                <a:gd name="T91" fmla="*/ 1 h 3561"/>
                <a:gd name="T92" fmla="*/ 3 w 757"/>
                <a:gd name="T93" fmla="*/ 1 h 3561"/>
                <a:gd name="T94" fmla="*/ 3 w 757"/>
                <a:gd name="T95" fmla="*/ 1 h 3561"/>
                <a:gd name="T96" fmla="*/ 4 w 757"/>
                <a:gd name="T97" fmla="*/ 1 h 35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7"/>
                <a:gd name="T148" fmla="*/ 0 h 3561"/>
                <a:gd name="T149" fmla="*/ 757 w 757"/>
                <a:gd name="T150" fmla="*/ 3561 h 35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7" h="3561">
                  <a:moveTo>
                    <a:pt x="380" y="0"/>
                  </a:moveTo>
                  <a:lnTo>
                    <a:pt x="380" y="42"/>
                  </a:lnTo>
                  <a:lnTo>
                    <a:pt x="384" y="84"/>
                  </a:lnTo>
                  <a:lnTo>
                    <a:pt x="394" y="127"/>
                  </a:lnTo>
                  <a:lnTo>
                    <a:pt x="409" y="168"/>
                  </a:lnTo>
                  <a:lnTo>
                    <a:pt x="447" y="253"/>
                  </a:lnTo>
                  <a:lnTo>
                    <a:pt x="495" y="339"/>
                  </a:lnTo>
                  <a:lnTo>
                    <a:pt x="605" y="510"/>
                  </a:lnTo>
                  <a:lnTo>
                    <a:pt x="658" y="594"/>
                  </a:lnTo>
                  <a:lnTo>
                    <a:pt x="704" y="680"/>
                  </a:lnTo>
                  <a:lnTo>
                    <a:pt x="737" y="765"/>
                  </a:lnTo>
                  <a:lnTo>
                    <a:pt x="749" y="807"/>
                  </a:lnTo>
                  <a:lnTo>
                    <a:pt x="755" y="850"/>
                  </a:lnTo>
                  <a:lnTo>
                    <a:pt x="757" y="891"/>
                  </a:lnTo>
                  <a:lnTo>
                    <a:pt x="753" y="933"/>
                  </a:lnTo>
                  <a:lnTo>
                    <a:pt x="743" y="975"/>
                  </a:lnTo>
                  <a:lnTo>
                    <a:pt x="726" y="1017"/>
                  </a:lnTo>
                  <a:lnTo>
                    <a:pt x="700" y="1057"/>
                  </a:lnTo>
                  <a:lnTo>
                    <a:pt x="669" y="1099"/>
                  </a:lnTo>
                  <a:lnTo>
                    <a:pt x="627" y="1140"/>
                  </a:lnTo>
                  <a:lnTo>
                    <a:pt x="578" y="1180"/>
                  </a:lnTo>
                  <a:lnTo>
                    <a:pt x="449" y="1260"/>
                  </a:lnTo>
                  <a:lnTo>
                    <a:pt x="278" y="1340"/>
                  </a:lnTo>
                  <a:lnTo>
                    <a:pt x="195" y="1379"/>
                  </a:lnTo>
                  <a:lnTo>
                    <a:pt x="129" y="1418"/>
                  </a:lnTo>
                  <a:lnTo>
                    <a:pt x="78" y="1459"/>
                  </a:lnTo>
                  <a:lnTo>
                    <a:pt x="40" y="1502"/>
                  </a:lnTo>
                  <a:lnTo>
                    <a:pt x="15" y="1546"/>
                  </a:lnTo>
                  <a:lnTo>
                    <a:pt x="2" y="1591"/>
                  </a:lnTo>
                  <a:lnTo>
                    <a:pt x="0" y="1639"/>
                  </a:lnTo>
                  <a:lnTo>
                    <a:pt x="7" y="1687"/>
                  </a:lnTo>
                  <a:lnTo>
                    <a:pt x="23" y="1737"/>
                  </a:lnTo>
                  <a:lnTo>
                    <a:pt x="47" y="1788"/>
                  </a:lnTo>
                  <a:lnTo>
                    <a:pt x="113" y="1894"/>
                  </a:lnTo>
                  <a:lnTo>
                    <a:pt x="287" y="2118"/>
                  </a:lnTo>
                  <a:lnTo>
                    <a:pt x="380" y="2235"/>
                  </a:lnTo>
                  <a:lnTo>
                    <a:pt x="464" y="2356"/>
                  </a:lnTo>
                  <a:lnTo>
                    <a:pt x="532" y="2480"/>
                  </a:lnTo>
                  <a:lnTo>
                    <a:pt x="558" y="2543"/>
                  </a:lnTo>
                  <a:lnTo>
                    <a:pt x="576" y="2607"/>
                  </a:lnTo>
                  <a:lnTo>
                    <a:pt x="585" y="2670"/>
                  </a:lnTo>
                  <a:lnTo>
                    <a:pt x="585" y="2734"/>
                  </a:lnTo>
                  <a:lnTo>
                    <a:pt x="575" y="2799"/>
                  </a:lnTo>
                  <a:lnTo>
                    <a:pt x="553" y="2864"/>
                  </a:lnTo>
                  <a:lnTo>
                    <a:pt x="519" y="2929"/>
                  </a:lnTo>
                  <a:lnTo>
                    <a:pt x="471" y="2995"/>
                  </a:lnTo>
                  <a:lnTo>
                    <a:pt x="408" y="3060"/>
                  </a:lnTo>
                  <a:lnTo>
                    <a:pt x="329" y="3127"/>
                  </a:lnTo>
                  <a:lnTo>
                    <a:pt x="451" y="3561"/>
                  </a:lnTo>
                </a:path>
              </a:pathLst>
            </a:custGeom>
            <a:noFill/>
            <a:ln w="76200" cmpd="sng">
              <a:solidFill>
                <a:srgbClr val="FFCC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46" name="AutoShape 550"/>
            <p:cNvSpPr>
              <a:spLocks noChangeArrowheads="1"/>
            </p:cNvSpPr>
            <p:nvPr/>
          </p:nvSpPr>
          <p:spPr bwMode="auto">
            <a:xfrm>
              <a:off x="2279" y="5189"/>
              <a:ext cx="501" cy="44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000FF">
                    <a:gamma/>
                    <a:shade val="46275"/>
                    <a:invGamma/>
                    <a:alpha val="0"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sz="1200">
                <a:ea typeface="ＭＳ Ｐゴシック" pitchFamily="34" charset="-128"/>
              </a:endParaRPr>
            </a:p>
          </p:txBody>
        </p:sp>
        <p:sp>
          <p:nvSpPr>
            <p:cNvPr id="147" name="AutoShape 551"/>
            <p:cNvSpPr>
              <a:spLocks noChangeArrowheads="1"/>
            </p:cNvSpPr>
            <p:nvPr/>
          </p:nvSpPr>
          <p:spPr bwMode="auto">
            <a:xfrm>
              <a:off x="3365" y="4949"/>
              <a:ext cx="630" cy="68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000FF">
                    <a:gamma/>
                    <a:shade val="46275"/>
                    <a:invGamma/>
                    <a:alpha val="0"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sz="1200">
                <a:ea typeface="ＭＳ Ｐゴシック" pitchFamily="34" charset="-128"/>
              </a:endParaRPr>
            </a:p>
          </p:txBody>
        </p:sp>
        <p:sp>
          <p:nvSpPr>
            <p:cNvPr id="148" name="AutoShape 552"/>
            <p:cNvSpPr>
              <a:spLocks noChangeArrowheads="1"/>
            </p:cNvSpPr>
            <p:nvPr/>
          </p:nvSpPr>
          <p:spPr bwMode="auto">
            <a:xfrm>
              <a:off x="5136" y="5394"/>
              <a:ext cx="275" cy="235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0000FF">
                    <a:gamma/>
                    <a:shade val="46275"/>
                    <a:invGamma/>
                    <a:alpha val="0"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CH" sz="1200">
                <a:ea typeface="ＭＳ Ｐゴシック" pitchFamily="34" charset="-128"/>
              </a:endParaRPr>
            </a:p>
          </p:txBody>
        </p:sp>
        <p:grpSp>
          <p:nvGrpSpPr>
            <p:cNvPr id="29816" name="Group 553"/>
            <p:cNvGrpSpPr>
              <a:grpSpLocks/>
            </p:cNvGrpSpPr>
            <p:nvPr/>
          </p:nvGrpSpPr>
          <p:grpSpPr bwMode="auto">
            <a:xfrm>
              <a:off x="1781" y="4949"/>
              <a:ext cx="4482" cy="680"/>
              <a:chOff x="1781" y="4949"/>
              <a:chExt cx="4482" cy="680"/>
            </a:xfrm>
          </p:grpSpPr>
          <p:grpSp>
            <p:nvGrpSpPr>
              <p:cNvPr id="29817" name="Group 554"/>
              <p:cNvGrpSpPr>
                <a:grpSpLocks/>
              </p:cNvGrpSpPr>
              <p:nvPr/>
            </p:nvGrpSpPr>
            <p:grpSpPr bwMode="auto">
              <a:xfrm>
                <a:off x="1781" y="4949"/>
                <a:ext cx="501" cy="680"/>
                <a:chOff x="1763" y="4964"/>
                <a:chExt cx="516" cy="715"/>
              </a:xfrm>
            </p:grpSpPr>
            <p:grpSp>
              <p:nvGrpSpPr>
                <p:cNvPr id="29922" name="Group 555"/>
                <p:cNvGrpSpPr>
                  <a:grpSpLocks/>
                </p:cNvGrpSpPr>
                <p:nvPr/>
              </p:nvGrpSpPr>
              <p:grpSpPr bwMode="auto">
                <a:xfrm>
                  <a:off x="1763" y="4964"/>
                  <a:ext cx="515" cy="715"/>
                  <a:chOff x="1737" y="4532"/>
                  <a:chExt cx="515" cy="715"/>
                </a:xfrm>
              </p:grpSpPr>
              <p:sp>
                <p:nvSpPr>
                  <p:cNvPr id="265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4532"/>
                    <a:ext cx="513" cy="715"/>
                  </a:xfrm>
                  <a:prstGeom prst="rect">
                    <a:avLst/>
                  </a:prstGeom>
                  <a:solidFill>
                    <a:srgbClr val="99CCFF">
                      <a:alpha val="30196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46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128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10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5pPr>
                    <a:lvl6pPr marL="2514600" indent="-228600" defTabSz="208915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6pPr>
                    <a:lvl7pPr marL="2971800" indent="-228600" defTabSz="208915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7pPr>
                    <a:lvl8pPr marL="3429000" indent="-228600" defTabSz="208915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8pPr>
                    <a:lvl9pPr marL="3886200" indent="-228600" defTabSz="208915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>
                        <a:srgbClr val="000000"/>
                      </a:buClr>
                      <a:buFont typeface="Times New Roman" pitchFamily="18" charset="0"/>
                      <a:buNone/>
                      <a:defRPr/>
                    </a:pPr>
                    <a:endParaRPr lang="de-DE" altLang="de-DE" sz="1050" smtClean="0">
                      <a:solidFill>
                        <a:schemeClr val="bg1"/>
                      </a:solidFill>
                      <a:latin typeface="Arial Narrow" pitchFamily="34" charset="0"/>
                      <a:ea typeface="ヒラギノ角ゴ Pro W3" charset="-128"/>
                    </a:endParaRPr>
                  </a:p>
                </p:txBody>
              </p:sp>
              <p:sp>
                <p:nvSpPr>
                  <p:cNvPr id="29933" name="Freeform 10"/>
                  <p:cNvSpPr>
                    <a:spLocks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custGeom>
                    <a:avLst/>
                    <a:gdLst>
                      <a:gd name="T0" fmla="*/ 0 w 17441"/>
                      <a:gd name="T1" fmla="*/ 1 h 6963"/>
                      <a:gd name="T2" fmla="*/ 0 w 17441"/>
                      <a:gd name="T3" fmla="*/ 1 h 6963"/>
                      <a:gd name="T4" fmla="*/ 0 w 17441"/>
                      <a:gd name="T5" fmla="*/ 0 h 6963"/>
                      <a:gd name="T6" fmla="*/ 0 w 17441"/>
                      <a:gd name="T7" fmla="*/ 0 h 6963"/>
                      <a:gd name="T8" fmla="*/ 0 w 17441"/>
                      <a:gd name="T9" fmla="*/ 1 h 6963"/>
                      <a:gd name="T10" fmla="*/ 0 w 17441"/>
                      <a:gd name="T11" fmla="*/ 1 h 69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7441" h="6963">
                        <a:moveTo>
                          <a:pt x="8721" y="6963"/>
                        </a:moveTo>
                        <a:lnTo>
                          <a:pt x="0" y="6963"/>
                        </a:lnTo>
                        <a:lnTo>
                          <a:pt x="0" y="0"/>
                        </a:lnTo>
                        <a:lnTo>
                          <a:pt x="17441" y="0"/>
                        </a:lnTo>
                        <a:lnTo>
                          <a:pt x="17441" y="6963"/>
                        </a:lnTo>
                        <a:lnTo>
                          <a:pt x="872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  <p:grpSp>
              <p:nvGrpSpPr>
                <p:cNvPr id="29923" name="Group 558"/>
                <p:cNvGrpSpPr>
                  <a:grpSpLocks/>
                </p:cNvGrpSpPr>
                <p:nvPr/>
              </p:nvGrpSpPr>
              <p:grpSpPr bwMode="auto">
                <a:xfrm>
                  <a:off x="1764" y="4964"/>
                  <a:ext cx="515" cy="715"/>
                  <a:chOff x="1743" y="5396"/>
                  <a:chExt cx="488" cy="715"/>
                </a:xfrm>
              </p:grpSpPr>
              <p:sp>
                <p:nvSpPr>
                  <p:cNvPr id="25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prstGeom prst="rect">
                    <a:avLst/>
                  </a:prstGeom>
                  <a:solidFill>
                    <a:srgbClr val="355E00"/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46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128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110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itchFamily="34" charset="0"/>
                      <a:buChar char="»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5pPr>
                    <a:lvl6pPr marL="2514600" indent="-228600" defTabSz="208915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6pPr>
                    <a:lvl7pPr marL="2971800" indent="-228600" defTabSz="208915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7pPr>
                    <a:lvl8pPr marL="3429000" indent="-228600" defTabSz="208915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8pPr>
                    <a:lvl9pPr marL="3886200" indent="-228600" defTabSz="208915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9100"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Clr>
                        <a:srgbClr val="000000"/>
                      </a:buClr>
                      <a:buFont typeface="Times New Roman" pitchFamily="18" charset="0"/>
                      <a:buNone/>
                      <a:defRPr/>
                    </a:pPr>
                    <a:endParaRPr lang="de-DE" altLang="de-DE" sz="1050" smtClean="0">
                      <a:solidFill>
                        <a:schemeClr val="bg1"/>
                      </a:solidFill>
                      <a:latin typeface="Arial Narrow" pitchFamily="34" charset="0"/>
                      <a:ea typeface="ヒラギノ角ゴ Pro W3" charset="-128"/>
                    </a:endParaRPr>
                  </a:p>
                </p:txBody>
              </p:sp>
              <p:sp>
                <p:nvSpPr>
                  <p:cNvPr id="29925" name="Freeform 14"/>
                  <p:cNvSpPr>
                    <a:spLocks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custGeom>
                    <a:avLst/>
                    <a:gdLst>
                      <a:gd name="T0" fmla="*/ 0 w 2114"/>
                      <a:gd name="T1" fmla="*/ 0 h 581"/>
                      <a:gd name="T2" fmla="*/ 0 w 2114"/>
                      <a:gd name="T3" fmla="*/ 0 h 581"/>
                      <a:gd name="T4" fmla="*/ 0 w 2114"/>
                      <a:gd name="T5" fmla="*/ 0 h 581"/>
                      <a:gd name="T6" fmla="*/ 0 w 2114"/>
                      <a:gd name="T7" fmla="*/ 0 h 581"/>
                      <a:gd name="T8" fmla="*/ 0 w 2114"/>
                      <a:gd name="T9" fmla="*/ 0 h 581"/>
                      <a:gd name="T10" fmla="*/ 0 w 2114"/>
                      <a:gd name="T11" fmla="*/ 0 h 5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14" h="581">
                        <a:moveTo>
                          <a:pt x="1057" y="581"/>
                        </a:moveTo>
                        <a:lnTo>
                          <a:pt x="0" y="581"/>
                        </a:lnTo>
                        <a:lnTo>
                          <a:pt x="0" y="0"/>
                        </a:lnTo>
                        <a:lnTo>
                          <a:pt x="2114" y="0"/>
                        </a:lnTo>
                        <a:lnTo>
                          <a:pt x="2114" y="581"/>
                        </a:lnTo>
                        <a:lnTo>
                          <a:pt x="1057" y="58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26" name="Freeform 15"/>
                  <p:cNvSpPr>
                    <a:spLocks/>
                  </p:cNvSpPr>
                  <p:nvPr/>
                </p:nvSpPr>
                <p:spPr bwMode="auto">
                  <a:xfrm>
                    <a:off x="1831" y="5396"/>
                    <a:ext cx="94" cy="655"/>
                  </a:xfrm>
                  <a:custGeom>
                    <a:avLst/>
                    <a:gdLst>
                      <a:gd name="T0" fmla="*/ 0 w 1585"/>
                      <a:gd name="T1" fmla="*/ 0 h 6382"/>
                      <a:gd name="T2" fmla="*/ 0 w 1585"/>
                      <a:gd name="T3" fmla="*/ 0 h 6382"/>
                      <a:gd name="T4" fmla="*/ 0 w 1585"/>
                      <a:gd name="T5" fmla="*/ 0 h 6382"/>
                      <a:gd name="T6" fmla="*/ 0 w 1585"/>
                      <a:gd name="T7" fmla="*/ 0 h 6382"/>
                      <a:gd name="T8" fmla="*/ 0 w 1585"/>
                      <a:gd name="T9" fmla="*/ 1 h 6382"/>
                      <a:gd name="T10" fmla="*/ 0 w 1585"/>
                      <a:gd name="T11" fmla="*/ 1 h 6382"/>
                      <a:gd name="T12" fmla="*/ 0 w 1585"/>
                      <a:gd name="T13" fmla="*/ 1 h 6382"/>
                      <a:gd name="T14" fmla="*/ 0 w 1585"/>
                      <a:gd name="T15" fmla="*/ 1 h 6382"/>
                      <a:gd name="T16" fmla="*/ 0 w 1585"/>
                      <a:gd name="T17" fmla="*/ 1 h 6382"/>
                      <a:gd name="T18" fmla="*/ 0 w 1585"/>
                      <a:gd name="T19" fmla="*/ 1 h 6382"/>
                      <a:gd name="T20" fmla="*/ 0 w 1585"/>
                      <a:gd name="T21" fmla="*/ 1 h 6382"/>
                      <a:gd name="T22" fmla="*/ 0 w 1585"/>
                      <a:gd name="T23" fmla="*/ 1 h 6382"/>
                      <a:gd name="T24" fmla="*/ 0 w 1585"/>
                      <a:gd name="T25" fmla="*/ 1 h 6382"/>
                      <a:gd name="T26" fmla="*/ 0 w 1585"/>
                      <a:gd name="T27" fmla="*/ 1 h 6382"/>
                      <a:gd name="T28" fmla="*/ 0 w 1585"/>
                      <a:gd name="T29" fmla="*/ 1 h 6382"/>
                      <a:gd name="T30" fmla="*/ 0 w 1585"/>
                      <a:gd name="T31" fmla="*/ 1 h 6382"/>
                      <a:gd name="T32" fmla="*/ 0 w 1585"/>
                      <a:gd name="T33" fmla="*/ 1 h 6382"/>
                      <a:gd name="T34" fmla="*/ 0 w 1585"/>
                      <a:gd name="T35" fmla="*/ 1 h 6382"/>
                      <a:gd name="T36" fmla="*/ 0 w 1585"/>
                      <a:gd name="T37" fmla="*/ 1 h 6382"/>
                      <a:gd name="T38" fmla="*/ 0 w 1585"/>
                      <a:gd name="T39" fmla="*/ 1 h 6382"/>
                      <a:gd name="T40" fmla="*/ 0 w 1585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5" h="6382">
                        <a:moveTo>
                          <a:pt x="0" y="0"/>
                        </a:moveTo>
                        <a:lnTo>
                          <a:pt x="67" y="1940"/>
                        </a:lnTo>
                        <a:lnTo>
                          <a:pt x="145" y="2743"/>
                        </a:lnTo>
                        <a:lnTo>
                          <a:pt x="247" y="3445"/>
                        </a:lnTo>
                        <a:lnTo>
                          <a:pt x="367" y="4051"/>
                        </a:lnTo>
                        <a:lnTo>
                          <a:pt x="502" y="4570"/>
                        </a:lnTo>
                        <a:lnTo>
                          <a:pt x="644" y="5005"/>
                        </a:lnTo>
                        <a:lnTo>
                          <a:pt x="792" y="5367"/>
                        </a:lnTo>
                        <a:lnTo>
                          <a:pt x="940" y="5661"/>
                        </a:lnTo>
                        <a:lnTo>
                          <a:pt x="1083" y="5893"/>
                        </a:lnTo>
                        <a:lnTo>
                          <a:pt x="1217" y="6070"/>
                        </a:lnTo>
                        <a:lnTo>
                          <a:pt x="1338" y="6201"/>
                        </a:lnTo>
                        <a:lnTo>
                          <a:pt x="1439" y="6291"/>
                        </a:lnTo>
                        <a:lnTo>
                          <a:pt x="1517" y="6346"/>
                        </a:lnTo>
                        <a:lnTo>
                          <a:pt x="1567" y="6374"/>
                        </a:lnTo>
                        <a:lnTo>
                          <a:pt x="1581" y="6380"/>
                        </a:lnTo>
                        <a:lnTo>
                          <a:pt x="1584" y="6382"/>
                        </a:lnTo>
                        <a:lnTo>
                          <a:pt x="1585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27" name="Freeform 18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94" cy="655"/>
                  </a:xfrm>
                  <a:custGeom>
                    <a:avLst/>
                    <a:gdLst>
                      <a:gd name="T0" fmla="*/ 0 w 1586"/>
                      <a:gd name="T1" fmla="*/ 0 h 6382"/>
                      <a:gd name="T2" fmla="*/ 0 w 1586"/>
                      <a:gd name="T3" fmla="*/ 0 h 6382"/>
                      <a:gd name="T4" fmla="*/ 0 w 1586"/>
                      <a:gd name="T5" fmla="*/ 0 h 6382"/>
                      <a:gd name="T6" fmla="*/ 0 w 1586"/>
                      <a:gd name="T7" fmla="*/ 0 h 6382"/>
                      <a:gd name="T8" fmla="*/ 0 w 1586"/>
                      <a:gd name="T9" fmla="*/ 1 h 6382"/>
                      <a:gd name="T10" fmla="*/ 0 w 1586"/>
                      <a:gd name="T11" fmla="*/ 1 h 6382"/>
                      <a:gd name="T12" fmla="*/ 0 w 1586"/>
                      <a:gd name="T13" fmla="*/ 1 h 6382"/>
                      <a:gd name="T14" fmla="*/ 0 w 1586"/>
                      <a:gd name="T15" fmla="*/ 1 h 6382"/>
                      <a:gd name="T16" fmla="*/ 0 w 1586"/>
                      <a:gd name="T17" fmla="*/ 1 h 6382"/>
                      <a:gd name="T18" fmla="*/ 0 w 1586"/>
                      <a:gd name="T19" fmla="*/ 1 h 6382"/>
                      <a:gd name="T20" fmla="*/ 0 w 1586"/>
                      <a:gd name="T21" fmla="*/ 1 h 6382"/>
                      <a:gd name="T22" fmla="*/ 0 w 1586"/>
                      <a:gd name="T23" fmla="*/ 1 h 6382"/>
                      <a:gd name="T24" fmla="*/ 0 w 1586"/>
                      <a:gd name="T25" fmla="*/ 1 h 6382"/>
                      <a:gd name="T26" fmla="*/ 0 w 1586"/>
                      <a:gd name="T27" fmla="*/ 1 h 6382"/>
                      <a:gd name="T28" fmla="*/ 0 w 1586"/>
                      <a:gd name="T29" fmla="*/ 1 h 6382"/>
                      <a:gd name="T30" fmla="*/ 0 w 1586"/>
                      <a:gd name="T31" fmla="*/ 1 h 6382"/>
                      <a:gd name="T32" fmla="*/ 0 w 1586"/>
                      <a:gd name="T33" fmla="*/ 1 h 6382"/>
                      <a:gd name="T34" fmla="*/ 0 w 1586"/>
                      <a:gd name="T35" fmla="*/ 1 h 6382"/>
                      <a:gd name="T36" fmla="*/ 0 w 1586"/>
                      <a:gd name="T37" fmla="*/ 1 h 6382"/>
                      <a:gd name="T38" fmla="*/ 0 w 1586"/>
                      <a:gd name="T39" fmla="*/ 1 h 6382"/>
                      <a:gd name="T40" fmla="*/ 0 w 1586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6" h="6382">
                        <a:moveTo>
                          <a:pt x="1586" y="0"/>
                        </a:moveTo>
                        <a:lnTo>
                          <a:pt x="1518" y="1940"/>
                        </a:lnTo>
                        <a:lnTo>
                          <a:pt x="1440" y="2743"/>
                        </a:lnTo>
                        <a:lnTo>
                          <a:pt x="1339" y="3445"/>
                        </a:lnTo>
                        <a:lnTo>
                          <a:pt x="1218" y="4051"/>
                        </a:lnTo>
                        <a:lnTo>
                          <a:pt x="1084" y="4570"/>
                        </a:lnTo>
                        <a:lnTo>
                          <a:pt x="941" y="5005"/>
                        </a:lnTo>
                        <a:lnTo>
                          <a:pt x="793" y="5367"/>
                        </a:lnTo>
                        <a:lnTo>
                          <a:pt x="645" y="5661"/>
                        </a:lnTo>
                        <a:lnTo>
                          <a:pt x="503" y="5893"/>
                        </a:lnTo>
                        <a:lnTo>
                          <a:pt x="368" y="6070"/>
                        </a:lnTo>
                        <a:lnTo>
                          <a:pt x="248" y="6201"/>
                        </a:lnTo>
                        <a:lnTo>
                          <a:pt x="146" y="6291"/>
                        </a:lnTo>
                        <a:lnTo>
                          <a:pt x="68" y="6346"/>
                        </a:lnTo>
                        <a:lnTo>
                          <a:pt x="18" y="6374"/>
                        </a:lnTo>
                        <a:lnTo>
                          <a:pt x="5" y="6380"/>
                        </a:lnTo>
                        <a:lnTo>
                          <a:pt x="2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28" name="Freeform 20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188" cy="715"/>
                  </a:xfrm>
                  <a:custGeom>
                    <a:avLst/>
                    <a:gdLst>
                      <a:gd name="T0" fmla="*/ 0 w 3172"/>
                      <a:gd name="T1" fmla="*/ 0 h 6963"/>
                      <a:gd name="T2" fmla="*/ 0 w 3172"/>
                      <a:gd name="T3" fmla="*/ 0 h 6963"/>
                      <a:gd name="T4" fmla="*/ 0 w 3172"/>
                      <a:gd name="T5" fmla="*/ 0 h 6963"/>
                      <a:gd name="T6" fmla="*/ 0 w 3172"/>
                      <a:gd name="T7" fmla="*/ 0 h 6963"/>
                      <a:gd name="T8" fmla="*/ 0 w 3172"/>
                      <a:gd name="T9" fmla="*/ 1 h 6963"/>
                      <a:gd name="T10" fmla="*/ 0 w 3172"/>
                      <a:gd name="T11" fmla="*/ 1 h 6963"/>
                      <a:gd name="T12" fmla="*/ 0 w 3172"/>
                      <a:gd name="T13" fmla="*/ 1 h 6963"/>
                      <a:gd name="T14" fmla="*/ 0 w 3172"/>
                      <a:gd name="T15" fmla="*/ 1 h 6963"/>
                      <a:gd name="T16" fmla="*/ 0 w 3172"/>
                      <a:gd name="T17" fmla="*/ 1 h 6963"/>
                      <a:gd name="T18" fmla="*/ 0 w 3172"/>
                      <a:gd name="T19" fmla="*/ 1 h 6963"/>
                      <a:gd name="T20" fmla="*/ 0 w 3172"/>
                      <a:gd name="T21" fmla="*/ 1 h 6963"/>
                      <a:gd name="T22" fmla="*/ 0 w 3172"/>
                      <a:gd name="T23" fmla="*/ 1 h 6963"/>
                      <a:gd name="T24" fmla="*/ 0 w 3172"/>
                      <a:gd name="T25" fmla="*/ 1 h 6963"/>
                      <a:gd name="T26" fmla="*/ 0 w 3172"/>
                      <a:gd name="T27" fmla="*/ 1 h 6963"/>
                      <a:gd name="T28" fmla="*/ 0 w 3172"/>
                      <a:gd name="T29" fmla="*/ 1 h 6963"/>
                      <a:gd name="T30" fmla="*/ 0 w 3172"/>
                      <a:gd name="T31" fmla="*/ 1 h 6963"/>
                      <a:gd name="T32" fmla="*/ 0 w 3172"/>
                      <a:gd name="T33" fmla="*/ 1 h 6963"/>
                      <a:gd name="T34" fmla="*/ 0 w 3172"/>
                      <a:gd name="T35" fmla="*/ 1 h 6963"/>
                      <a:gd name="T36" fmla="*/ 0 w 3172"/>
                      <a:gd name="T37" fmla="*/ 1 h 6963"/>
                      <a:gd name="T38" fmla="*/ 0 w 3172"/>
                      <a:gd name="T39" fmla="*/ 1 h 6963"/>
                      <a:gd name="T40" fmla="*/ 0 w 3172"/>
                      <a:gd name="T41" fmla="*/ 1 h 6963"/>
                      <a:gd name="T42" fmla="*/ 0 w 3172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2" h="6963">
                        <a:moveTo>
                          <a:pt x="3172" y="0"/>
                        </a:moveTo>
                        <a:lnTo>
                          <a:pt x="3136" y="1225"/>
                        </a:lnTo>
                        <a:lnTo>
                          <a:pt x="3035" y="2297"/>
                        </a:lnTo>
                        <a:lnTo>
                          <a:pt x="2879" y="3228"/>
                        </a:lnTo>
                        <a:lnTo>
                          <a:pt x="2676" y="4025"/>
                        </a:lnTo>
                        <a:lnTo>
                          <a:pt x="2436" y="4700"/>
                        </a:lnTo>
                        <a:lnTo>
                          <a:pt x="2168" y="5263"/>
                        </a:lnTo>
                        <a:lnTo>
                          <a:pt x="1882" y="5723"/>
                        </a:lnTo>
                        <a:lnTo>
                          <a:pt x="1586" y="6092"/>
                        </a:lnTo>
                        <a:lnTo>
                          <a:pt x="1290" y="6380"/>
                        </a:lnTo>
                        <a:lnTo>
                          <a:pt x="1004" y="6596"/>
                        </a:lnTo>
                        <a:lnTo>
                          <a:pt x="736" y="6750"/>
                        </a:lnTo>
                        <a:lnTo>
                          <a:pt x="496" y="6854"/>
                        </a:lnTo>
                        <a:lnTo>
                          <a:pt x="293" y="6916"/>
                        </a:lnTo>
                        <a:lnTo>
                          <a:pt x="137" y="6949"/>
                        </a:lnTo>
                        <a:lnTo>
                          <a:pt x="36" y="6962"/>
                        </a:lnTo>
                        <a:lnTo>
                          <a:pt x="10" y="6963"/>
                        </a:lnTo>
                        <a:lnTo>
                          <a:pt x="3" y="6963"/>
                        </a:lnTo>
                        <a:lnTo>
                          <a:pt x="2" y="6963"/>
                        </a:lnTo>
                        <a:lnTo>
                          <a:pt x="0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29" name="Freeform 21"/>
                  <p:cNvSpPr>
                    <a:spLocks/>
                  </p:cNvSpPr>
                  <p:nvPr/>
                </p:nvSpPr>
                <p:spPr bwMode="auto">
                  <a:xfrm>
                    <a:off x="2018" y="5396"/>
                    <a:ext cx="31" cy="655"/>
                  </a:xfrm>
                  <a:custGeom>
                    <a:avLst/>
                    <a:gdLst>
                      <a:gd name="T0" fmla="*/ 0 w 528"/>
                      <a:gd name="T1" fmla="*/ 0 h 6382"/>
                      <a:gd name="T2" fmla="*/ 0 w 528"/>
                      <a:gd name="T3" fmla="*/ 1 h 6382"/>
                      <a:gd name="T4" fmla="*/ 0 w 528"/>
                      <a:gd name="T5" fmla="*/ 1 h 6382"/>
                      <a:gd name="T6" fmla="*/ 0 w 528"/>
                      <a:gd name="T7" fmla="*/ 1 h 6382"/>
                      <a:gd name="T8" fmla="*/ 0 w 528"/>
                      <a:gd name="T9" fmla="*/ 1 h 6382"/>
                      <a:gd name="T10" fmla="*/ 0 w 528"/>
                      <a:gd name="T11" fmla="*/ 1 h 6382"/>
                      <a:gd name="T12" fmla="*/ 0 w 528"/>
                      <a:gd name="T13" fmla="*/ 1 h 6382"/>
                      <a:gd name="T14" fmla="*/ 0 w 528"/>
                      <a:gd name="T15" fmla="*/ 1 h 6382"/>
                      <a:gd name="T16" fmla="*/ 0 w 528"/>
                      <a:gd name="T17" fmla="*/ 1 h 6382"/>
                      <a:gd name="T18" fmla="*/ 0 w 528"/>
                      <a:gd name="T19" fmla="*/ 1 h 6382"/>
                      <a:gd name="T20" fmla="*/ 0 w 528"/>
                      <a:gd name="T21" fmla="*/ 1 h 6382"/>
                      <a:gd name="T22" fmla="*/ 0 w 528"/>
                      <a:gd name="T23" fmla="*/ 1 h 6382"/>
                      <a:gd name="T24" fmla="*/ 0 w 528"/>
                      <a:gd name="T25" fmla="*/ 1 h 6382"/>
                      <a:gd name="T26" fmla="*/ 0 w 528"/>
                      <a:gd name="T27" fmla="*/ 1 h 6382"/>
                      <a:gd name="T28" fmla="*/ 0 w 528"/>
                      <a:gd name="T29" fmla="*/ 1 h 6382"/>
                      <a:gd name="T30" fmla="*/ 0 w 528"/>
                      <a:gd name="T31" fmla="*/ 1 h 6382"/>
                      <a:gd name="T32" fmla="*/ 0 w 528"/>
                      <a:gd name="T33" fmla="*/ 1 h 6382"/>
                      <a:gd name="T34" fmla="*/ 0 w 528"/>
                      <a:gd name="T35" fmla="*/ 1 h 6382"/>
                      <a:gd name="T36" fmla="*/ 0 w 528"/>
                      <a:gd name="T37" fmla="*/ 1 h 6382"/>
                      <a:gd name="T38" fmla="*/ 0 w 528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8" h="6382">
                        <a:moveTo>
                          <a:pt x="528" y="0"/>
                        </a:moveTo>
                        <a:lnTo>
                          <a:pt x="446" y="3690"/>
                        </a:lnTo>
                        <a:lnTo>
                          <a:pt x="361" y="4824"/>
                        </a:lnTo>
                        <a:lnTo>
                          <a:pt x="264" y="5585"/>
                        </a:lnTo>
                        <a:lnTo>
                          <a:pt x="214" y="5847"/>
                        </a:lnTo>
                        <a:lnTo>
                          <a:pt x="167" y="6046"/>
                        </a:lnTo>
                        <a:lnTo>
                          <a:pt x="122" y="6187"/>
                        </a:lnTo>
                        <a:lnTo>
                          <a:pt x="82" y="6283"/>
                        </a:lnTo>
                        <a:lnTo>
                          <a:pt x="64" y="6315"/>
                        </a:lnTo>
                        <a:lnTo>
                          <a:pt x="48" y="6341"/>
                        </a:lnTo>
                        <a:lnTo>
                          <a:pt x="35" y="6358"/>
                        </a:lnTo>
                        <a:lnTo>
                          <a:pt x="22" y="6370"/>
                        </a:lnTo>
                        <a:lnTo>
                          <a:pt x="12" y="6377"/>
                        </a:lnTo>
                        <a:lnTo>
                          <a:pt x="6" y="6381"/>
                        </a:lnTo>
                        <a:lnTo>
                          <a:pt x="1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30" name="Freeform 24"/>
                  <p:cNvSpPr>
                    <a:spLocks/>
                  </p:cNvSpPr>
                  <p:nvPr/>
                </p:nvSpPr>
                <p:spPr bwMode="auto">
                  <a:xfrm>
                    <a:off x="1918" y="5396"/>
                    <a:ext cx="31" cy="655"/>
                  </a:xfrm>
                  <a:custGeom>
                    <a:avLst/>
                    <a:gdLst>
                      <a:gd name="T0" fmla="*/ 0 w 529"/>
                      <a:gd name="T1" fmla="*/ 0 h 6382"/>
                      <a:gd name="T2" fmla="*/ 0 w 529"/>
                      <a:gd name="T3" fmla="*/ 1 h 6382"/>
                      <a:gd name="T4" fmla="*/ 0 w 529"/>
                      <a:gd name="T5" fmla="*/ 1 h 6382"/>
                      <a:gd name="T6" fmla="*/ 0 w 529"/>
                      <a:gd name="T7" fmla="*/ 1 h 6382"/>
                      <a:gd name="T8" fmla="*/ 0 w 529"/>
                      <a:gd name="T9" fmla="*/ 1 h 6382"/>
                      <a:gd name="T10" fmla="*/ 0 w 529"/>
                      <a:gd name="T11" fmla="*/ 1 h 6382"/>
                      <a:gd name="T12" fmla="*/ 0 w 529"/>
                      <a:gd name="T13" fmla="*/ 1 h 6382"/>
                      <a:gd name="T14" fmla="*/ 0 w 529"/>
                      <a:gd name="T15" fmla="*/ 1 h 6382"/>
                      <a:gd name="T16" fmla="*/ 0 w 529"/>
                      <a:gd name="T17" fmla="*/ 1 h 6382"/>
                      <a:gd name="T18" fmla="*/ 0 w 529"/>
                      <a:gd name="T19" fmla="*/ 1 h 6382"/>
                      <a:gd name="T20" fmla="*/ 0 w 529"/>
                      <a:gd name="T21" fmla="*/ 1 h 6382"/>
                      <a:gd name="T22" fmla="*/ 0 w 529"/>
                      <a:gd name="T23" fmla="*/ 1 h 6382"/>
                      <a:gd name="T24" fmla="*/ 0 w 529"/>
                      <a:gd name="T25" fmla="*/ 1 h 6382"/>
                      <a:gd name="T26" fmla="*/ 0 w 529"/>
                      <a:gd name="T27" fmla="*/ 1 h 6382"/>
                      <a:gd name="T28" fmla="*/ 0 w 529"/>
                      <a:gd name="T29" fmla="*/ 1 h 6382"/>
                      <a:gd name="T30" fmla="*/ 0 w 529"/>
                      <a:gd name="T31" fmla="*/ 1 h 6382"/>
                      <a:gd name="T32" fmla="*/ 0 w 529"/>
                      <a:gd name="T33" fmla="*/ 1 h 6382"/>
                      <a:gd name="T34" fmla="*/ 0 w 529"/>
                      <a:gd name="T35" fmla="*/ 1 h 6382"/>
                      <a:gd name="T36" fmla="*/ 0 w 529"/>
                      <a:gd name="T37" fmla="*/ 1 h 6382"/>
                      <a:gd name="T38" fmla="*/ 0 w 529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9" h="6382">
                        <a:moveTo>
                          <a:pt x="0" y="0"/>
                        </a:moveTo>
                        <a:lnTo>
                          <a:pt x="83" y="3690"/>
                        </a:lnTo>
                        <a:lnTo>
                          <a:pt x="167" y="4824"/>
                        </a:lnTo>
                        <a:lnTo>
                          <a:pt x="265" y="5585"/>
                        </a:lnTo>
                        <a:lnTo>
                          <a:pt x="314" y="5847"/>
                        </a:lnTo>
                        <a:lnTo>
                          <a:pt x="362" y="6046"/>
                        </a:lnTo>
                        <a:lnTo>
                          <a:pt x="406" y="6187"/>
                        </a:lnTo>
                        <a:lnTo>
                          <a:pt x="446" y="6283"/>
                        </a:lnTo>
                        <a:lnTo>
                          <a:pt x="464" y="6315"/>
                        </a:lnTo>
                        <a:lnTo>
                          <a:pt x="480" y="6341"/>
                        </a:lnTo>
                        <a:lnTo>
                          <a:pt x="494" y="6358"/>
                        </a:lnTo>
                        <a:lnTo>
                          <a:pt x="507" y="6370"/>
                        </a:lnTo>
                        <a:lnTo>
                          <a:pt x="516" y="6377"/>
                        </a:lnTo>
                        <a:lnTo>
                          <a:pt x="523" y="6381"/>
                        </a:lnTo>
                        <a:lnTo>
                          <a:pt x="528" y="6382"/>
                        </a:lnTo>
                        <a:lnTo>
                          <a:pt x="529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31" name="Freeform 26"/>
                  <p:cNvSpPr>
                    <a:spLocks/>
                  </p:cNvSpPr>
                  <p:nvPr/>
                </p:nvSpPr>
                <p:spPr bwMode="auto">
                  <a:xfrm>
                    <a:off x="1743" y="5396"/>
                    <a:ext cx="188" cy="715"/>
                  </a:xfrm>
                  <a:custGeom>
                    <a:avLst/>
                    <a:gdLst>
                      <a:gd name="T0" fmla="*/ 0 w 3171"/>
                      <a:gd name="T1" fmla="*/ 0 h 6963"/>
                      <a:gd name="T2" fmla="*/ 0 w 3171"/>
                      <a:gd name="T3" fmla="*/ 0 h 6963"/>
                      <a:gd name="T4" fmla="*/ 0 w 3171"/>
                      <a:gd name="T5" fmla="*/ 0 h 6963"/>
                      <a:gd name="T6" fmla="*/ 0 w 3171"/>
                      <a:gd name="T7" fmla="*/ 0 h 6963"/>
                      <a:gd name="T8" fmla="*/ 0 w 3171"/>
                      <a:gd name="T9" fmla="*/ 1 h 6963"/>
                      <a:gd name="T10" fmla="*/ 0 w 3171"/>
                      <a:gd name="T11" fmla="*/ 1 h 6963"/>
                      <a:gd name="T12" fmla="*/ 0 w 3171"/>
                      <a:gd name="T13" fmla="*/ 1 h 6963"/>
                      <a:gd name="T14" fmla="*/ 0 w 3171"/>
                      <a:gd name="T15" fmla="*/ 1 h 6963"/>
                      <a:gd name="T16" fmla="*/ 0 w 3171"/>
                      <a:gd name="T17" fmla="*/ 1 h 6963"/>
                      <a:gd name="T18" fmla="*/ 0 w 3171"/>
                      <a:gd name="T19" fmla="*/ 1 h 6963"/>
                      <a:gd name="T20" fmla="*/ 0 w 3171"/>
                      <a:gd name="T21" fmla="*/ 1 h 6963"/>
                      <a:gd name="T22" fmla="*/ 0 w 3171"/>
                      <a:gd name="T23" fmla="*/ 1 h 6963"/>
                      <a:gd name="T24" fmla="*/ 0 w 3171"/>
                      <a:gd name="T25" fmla="*/ 1 h 6963"/>
                      <a:gd name="T26" fmla="*/ 0 w 3171"/>
                      <a:gd name="T27" fmla="*/ 1 h 6963"/>
                      <a:gd name="T28" fmla="*/ 0 w 3171"/>
                      <a:gd name="T29" fmla="*/ 1 h 6963"/>
                      <a:gd name="T30" fmla="*/ 0 w 3171"/>
                      <a:gd name="T31" fmla="*/ 1 h 6963"/>
                      <a:gd name="T32" fmla="*/ 0 w 3171"/>
                      <a:gd name="T33" fmla="*/ 1 h 6963"/>
                      <a:gd name="T34" fmla="*/ 0 w 3171"/>
                      <a:gd name="T35" fmla="*/ 1 h 6963"/>
                      <a:gd name="T36" fmla="*/ 0 w 3171"/>
                      <a:gd name="T37" fmla="*/ 1 h 6963"/>
                      <a:gd name="T38" fmla="*/ 0 w 3171"/>
                      <a:gd name="T39" fmla="*/ 1 h 6963"/>
                      <a:gd name="T40" fmla="*/ 0 w 3171"/>
                      <a:gd name="T41" fmla="*/ 1 h 6963"/>
                      <a:gd name="T42" fmla="*/ 0 w 3171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1" h="6963">
                        <a:moveTo>
                          <a:pt x="0" y="0"/>
                        </a:moveTo>
                        <a:lnTo>
                          <a:pt x="36" y="1225"/>
                        </a:lnTo>
                        <a:lnTo>
                          <a:pt x="136" y="2297"/>
                        </a:lnTo>
                        <a:lnTo>
                          <a:pt x="293" y="3228"/>
                        </a:lnTo>
                        <a:lnTo>
                          <a:pt x="495" y="4025"/>
                        </a:lnTo>
                        <a:lnTo>
                          <a:pt x="735" y="4700"/>
                        </a:lnTo>
                        <a:lnTo>
                          <a:pt x="1003" y="5263"/>
                        </a:lnTo>
                        <a:lnTo>
                          <a:pt x="1289" y="5723"/>
                        </a:lnTo>
                        <a:lnTo>
                          <a:pt x="1585" y="6092"/>
                        </a:lnTo>
                        <a:lnTo>
                          <a:pt x="1881" y="6380"/>
                        </a:lnTo>
                        <a:lnTo>
                          <a:pt x="2168" y="6596"/>
                        </a:lnTo>
                        <a:lnTo>
                          <a:pt x="2435" y="6750"/>
                        </a:lnTo>
                        <a:lnTo>
                          <a:pt x="2675" y="6854"/>
                        </a:lnTo>
                        <a:lnTo>
                          <a:pt x="2878" y="6916"/>
                        </a:lnTo>
                        <a:lnTo>
                          <a:pt x="3034" y="6949"/>
                        </a:lnTo>
                        <a:lnTo>
                          <a:pt x="3135" y="6962"/>
                        </a:lnTo>
                        <a:lnTo>
                          <a:pt x="3161" y="6963"/>
                        </a:lnTo>
                        <a:lnTo>
                          <a:pt x="3169" y="6963"/>
                        </a:lnTo>
                        <a:lnTo>
                          <a:pt x="3170" y="6963"/>
                        </a:lnTo>
                        <a:lnTo>
                          <a:pt x="317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29818" name="Group 567"/>
              <p:cNvGrpSpPr>
                <a:grpSpLocks/>
              </p:cNvGrpSpPr>
              <p:nvPr/>
            </p:nvGrpSpPr>
            <p:grpSpPr bwMode="auto">
              <a:xfrm>
                <a:off x="2279" y="4949"/>
                <a:ext cx="501" cy="680"/>
                <a:chOff x="1763" y="4964"/>
                <a:chExt cx="516" cy="715"/>
              </a:xfrm>
            </p:grpSpPr>
            <p:grpSp>
              <p:nvGrpSpPr>
                <p:cNvPr id="29910" name="Group 568"/>
                <p:cNvGrpSpPr>
                  <a:grpSpLocks/>
                </p:cNvGrpSpPr>
                <p:nvPr/>
              </p:nvGrpSpPr>
              <p:grpSpPr bwMode="auto">
                <a:xfrm>
                  <a:off x="1763" y="4964"/>
                  <a:ext cx="515" cy="715"/>
                  <a:chOff x="1737" y="4532"/>
                  <a:chExt cx="515" cy="715"/>
                </a:xfrm>
              </p:grpSpPr>
              <p:sp>
                <p:nvSpPr>
                  <p:cNvPr id="2992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prstGeom prst="rect">
                    <a:avLst/>
                  </a:prstGeom>
                  <a:solidFill>
                    <a:srgbClr val="99CCFF">
                      <a:alpha val="30196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921" name="Freeform 10"/>
                  <p:cNvSpPr>
                    <a:spLocks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custGeom>
                    <a:avLst/>
                    <a:gdLst>
                      <a:gd name="T0" fmla="*/ 0 w 17441"/>
                      <a:gd name="T1" fmla="*/ 1 h 6963"/>
                      <a:gd name="T2" fmla="*/ 0 w 17441"/>
                      <a:gd name="T3" fmla="*/ 1 h 6963"/>
                      <a:gd name="T4" fmla="*/ 0 w 17441"/>
                      <a:gd name="T5" fmla="*/ 0 h 6963"/>
                      <a:gd name="T6" fmla="*/ 0 w 17441"/>
                      <a:gd name="T7" fmla="*/ 0 h 6963"/>
                      <a:gd name="T8" fmla="*/ 0 w 17441"/>
                      <a:gd name="T9" fmla="*/ 1 h 6963"/>
                      <a:gd name="T10" fmla="*/ 0 w 17441"/>
                      <a:gd name="T11" fmla="*/ 1 h 69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7441" h="6963">
                        <a:moveTo>
                          <a:pt x="8721" y="6963"/>
                        </a:moveTo>
                        <a:lnTo>
                          <a:pt x="0" y="6963"/>
                        </a:lnTo>
                        <a:lnTo>
                          <a:pt x="0" y="0"/>
                        </a:lnTo>
                        <a:lnTo>
                          <a:pt x="17441" y="0"/>
                        </a:lnTo>
                        <a:lnTo>
                          <a:pt x="17441" y="6963"/>
                        </a:lnTo>
                        <a:lnTo>
                          <a:pt x="872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  <p:grpSp>
              <p:nvGrpSpPr>
                <p:cNvPr id="29911" name="Group 571"/>
                <p:cNvGrpSpPr>
                  <a:grpSpLocks/>
                </p:cNvGrpSpPr>
                <p:nvPr/>
              </p:nvGrpSpPr>
              <p:grpSpPr bwMode="auto">
                <a:xfrm>
                  <a:off x="1764" y="4964"/>
                  <a:ext cx="515" cy="715"/>
                  <a:chOff x="1743" y="5396"/>
                  <a:chExt cx="488" cy="715"/>
                </a:xfrm>
              </p:grpSpPr>
              <p:sp>
                <p:nvSpPr>
                  <p:cNvPr id="2991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prstGeom prst="rect">
                    <a:avLst/>
                  </a:prstGeom>
                  <a:solidFill>
                    <a:srgbClr val="355E00"/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913" name="Freeform 14"/>
                  <p:cNvSpPr>
                    <a:spLocks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custGeom>
                    <a:avLst/>
                    <a:gdLst>
                      <a:gd name="T0" fmla="*/ 0 w 2114"/>
                      <a:gd name="T1" fmla="*/ 0 h 581"/>
                      <a:gd name="T2" fmla="*/ 0 w 2114"/>
                      <a:gd name="T3" fmla="*/ 0 h 581"/>
                      <a:gd name="T4" fmla="*/ 0 w 2114"/>
                      <a:gd name="T5" fmla="*/ 0 h 581"/>
                      <a:gd name="T6" fmla="*/ 0 w 2114"/>
                      <a:gd name="T7" fmla="*/ 0 h 581"/>
                      <a:gd name="T8" fmla="*/ 0 w 2114"/>
                      <a:gd name="T9" fmla="*/ 0 h 581"/>
                      <a:gd name="T10" fmla="*/ 0 w 2114"/>
                      <a:gd name="T11" fmla="*/ 0 h 5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14" h="581">
                        <a:moveTo>
                          <a:pt x="1057" y="581"/>
                        </a:moveTo>
                        <a:lnTo>
                          <a:pt x="0" y="581"/>
                        </a:lnTo>
                        <a:lnTo>
                          <a:pt x="0" y="0"/>
                        </a:lnTo>
                        <a:lnTo>
                          <a:pt x="2114" y="0"/>
                        </a:lnTo>
                        <a:lnTo>
                          <a:pt x="2114" y="581"/>
                        </a:lnTo>
                        <a:lnTo>
                          <a:pt x="1057" y="58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14" name="Freeform 15"/>
                  <p:cNvSpPr>
                    <a:spLocks/>
                  </p:cNvSpPr>
                  <p:nvPr/>
                </p:nvSpPr>
                <p:spPr bwMode="auto">
                  <a:xfrm>
                    <a:off x="1831" y="5396"/>
                    <a:ext cx="94" cy="655"/>
                  </a:xfrm>
                  <a:custGeom>
                    <a:avLst/>
                    <a:gdLst>
                      <a:gd name="T0" fmla="*/ 0 w 1585"/>
                      <a:gd name="T1" fmla="*/ 0 h 6382"/>
                      <a:gd name="T2" fmla="*/ 0 w 1585"/>
                      <a:gd name="T3" fmla="*/ 0 h 6382"/>
                      <a:gd name="T4" fmla="*/ 0 w 1585"/>
                      <a:gd name="T5" fmla="*/ 0 h 6382"/>
                      <a:gd name="T6" fmla="*/ 0 w 1585"/>
                      <a:gd name="T7" fmla="*/ 0 h 6382"/>
                      <a:gd name="T8" fmla="*/ 0 w 1585"/>
                      <a:gd name="T9" fmla="*/ 1 h 6382"/>
                      <a:gd name="T10" fmla="*/ 0 w 1585"/>
                      <a:gd name="T11" fmla="*/ 1 h 6382"/>
                      <a:gd name="T12" fmla="*/ 0 w 1585"/>
                      <a:gd name="T13" fmla="*/ 1 h 6382"/>
                      <a:gd name="T14" fmla="*/ 0 w 1585"/>
                      <a:gd name="T15" fmla="*/ 1 h 6382"/>
                      <a:gd name="T16" fmla="*/ 0 w 1585"/>
                      <a:gd name="T17" fmla="*/ 1 h 6382"/>
                      <a:gd name="T18" fmla="*/ 0 w 1585"/>
                      <a:gd name="T19" fmla="*/ 1 h 6382"/>
                      <a:gd name="T20" fmla="*/ 0 w 1585"/>
                      <a:gd name="T21" fmla="*/ 1 h 6382"/>
                      <a:gd name="T22" fmla="*/ 0 w 1585"/>
                      <a:gd name="T23" fmla="*/ 1 h 6382"/>
                      <a:gd name="T24" fmla="*/ 0 w 1585"/>
                      <a:gd name="T25" fmla="*/ 1 h 6382"/>
                      <a:gd name="T26" fmla="*/ 0 w 1585"/>
                      <a:gd name="T27" fmla="*/ 1 h 6382"/>
                      <a:gd name="T28" fmla="*/ 0 w 1585"/>
                      <a:gd name="T29" fmla="*/ 1 h 6382"/>
                      <a:gd name="T30" fmla="*/ 0 w 1585"/>
                      <a:gd name="T31" fmla="*/ 1 h 6382"/>
                      <a:gd name="T32" fmla="*/ 0 w 1585"/>
                      <a:gd name="T33" fmla="*/ 1 h 6382"/>
                      <a:gd name="T34" fmla="*/ 0 w 1585"/>
                      <a:gd name="T35" fmla="*/ 1 h 6382"/>
                      <a:gd name="T36" fmla="*/ 0 w 1585"/>
                      <a:gd name="T37" fmla="*/ 1 h 6382"/>
                      <a:gd name="T38" fmla="*/ 0 w 1585"/>
                      <a:gd name="T39" fmla="*/ 1 h 6382"/>
                      <a:gd name="T40" fmla="*/ 0 w 1585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5" h="6382">
                        <a:moveTo>
                          <a:pt x="0" y="0"/>
                        </a:moveTo>
                        <a:lnTo>
                          <a:pt x="67" y="1940"/>
                        </a:lnTo>
                        <a:lnTo>
                          <a:pt x="145" y="2743"/>
                        </a:lnTo>
                        <a:lnTo>
                          <a:pt x="247" y="3445"/>
                        </a:lnTo>
                        <a:lnTo>
                          <a:pt x="367" y="4051"/>
                        </a:lnTo>
                        <a:lnTo>
                          <a:pt x="502" y="4570"/>
                        </a:lnTo>
                        <a:lnTo>
                          <a:pt x="644" y="5005"/>
                        </a:lnTo>
                        <a:lnTo>
                          <a:pt x="792" y="5367"/>
                        </a:lnTo>
                        <a:lnTo>
                          <a:pt x="940" y="5661"/>
                        </a:lnTo>
                        <a:lnTo>
                          <a:pt x="1083" y="5893"/>
                        </a:lnTo>
                        <a:lnTo>
                          <a:pt x="1217" y="6070"/>
                        </a:lnTo>
                        <a:lnTo>
                          <a:pt x="1338" y="6201"/>
                        </a:lnTo>
                        <a:lnTo>
                          <a:pt x="1439" y="6291"/>
                        </a:lnTo>
                        <a:lnTo>
                          <a:pt x="1517" y="6346"/>
                        </a:lnTo>
                        <a:lnTo>
                          <a:pt x="1567" y="6374"/>
                        </a:lnTo>
                        <a:lnTo>
                          <a:pt x="1581" y="6380"/>
                        </a:lnTo>
                        <a:lnTo>
                          <a:pt x="1584" y="6382"/>
                        </a:lnTo>
                        <a:lnTo>
                          <a:pt x="1585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15" name="Freeform 18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94" cy="655"/>
                  </a:xfrm>
                  <a:custGeom>
                    <a:avLst/>
                    <a:gdLst>
                      <a:gd name="T0" fmla="*/ 0 w 1586"/>
                      <a:gd name="T1" fmla="*/ 0 h 6382"/>
                      <a:gd name="T2" fmla="*/ 0 w 1586"/>
                      <a:gd name="T3" fmla="*/ 0 h 6382"/>
                      <a:gd name="T4" fmla="*/ 0 w 1586"/>
                      <a:gd name="T5" fmla="*/ 0 h 6382"/>
                      <a:gd name="T6" fmla="*/ 0 w 1586"/>
                      <a:gd name="T7" fmla="*/ 0 h 6382"/>
                      <a:gd name="T8" fmla="*/ 0 w 1586"/>
                      <a:gd name="T9" fmla="*/ 1 h 6382"/>
                      <a:gd name="T10" fmla="*/ 0 w 1586"/>
                      <a:gd name="T11" fmla="*/ 1 h 6382"/>
                      <a:gd name="T12" fmla="*/ 0 w 1586"/>
                      <a:gd name="T13" fmla="*/ 1 h 6382"/>
                      <a:gd name="T14" fmla="*/ 0 w 1586"/>
                      <a:gd name="T15" fmla="*/ 1 h 6382"/>
                      <a:gd name="T16" fmla="*/ 0 w 1586"/>
                      <a:gd name="T17" fmla="*/ 1 h 6382"/>
                      <a:gd name="T18" fmla="*/ 0 w 1586"/>
                      <a:gd name="T19" fmla="*/ 1 h 6382"/>
                      <a:gd name="T20" fmla="*/ 0 w 1586"/>
                      <a:gd name="T21" fmla="*/ 1 h 6382"/>
                      <a:gd name="T22" fmla="*/ 0 w 1586"/>
                      <a:gd name="T23" fmla="*/ 1 h 6382"/>
                      <a:gd name="T24" fmla="*/ 0 w 1586"/>
                      <a:gd name="T25" fmla="*/ 1 h 6382"/>
                      <a:gd name="T26" fmla="*/ 0 w 1586"/>
                      <a:gd name="T27" fmla="*/ 1 h 6382"/>
                      <a:gd name="T28" fmla="*/ 0 w 1586"/>
                      <a:gd name="T29" fmla="*/ 1 h 6382"/>
                      <a:gd name="T30" fmla="*/ 0 w 1586"/>
                      <a:gd name="T31" fmla="*/ 1 h 6382"/>
                      <a:gd name="T32" fmla="*/ 0 w 1586"/>
                      <a:gd name="T33" fmla="*/ 1 h 6382"/>
                      <a:gd name="T34" fmla="*/ 0 w 1586"/>
                      <a:gd name="T35" fmla="*/ 1 h 6382"/>
                      <a:gd name="T36" fmla="*/ 0 w 1586"/>
                      <a:gd name="T37" fmla="*/ 1 h 6382"/>
                      <a:gd name="T38" fmla="*/ 0 w 1586"/>
                      <a:gd name="T39" fmla="*/ 1 h 6382"/>
                      <a:gd name="T40" fmla="*/ 0 w 1586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6" h="6382">
                        <a:moveTo>
                          <a:pt x="1586" y="0"/>
                        </a:moveTo>
                        <a:lnTo>
                          <a:pt x="1518" y="1940"/>
                        </a:lnTo>
                        <a:lnTo>
                          <a:pt x="1440" y="2743"/>
                        </a:lnTo>
                        <a:lnTo>
                          <a:pt x="1339" y="3445"/>
                        </a:lnTo>
                        <a:lnTo>
                          <a:pt x="1218" y="4051"/>
                        </a:lnTo>
                        <a:lnTo>
                          <a:pt x="1084" y="4570"/>
                        </a:lnTo>
                        <a:lnTo>
                          <a:pt x="941" y="5005"/>
                        </a:lnTo>
                        <a:lnTo>
                          <a:pt x="793" y="5367"/>
                        </a:lnTo>
                        <a:lnTo>
                          <a:pt x="645" y="5661"/>
                        </a:lnTo>
                        <a:lnTo>
                          <a:pt x="503" y="5893"/>
                        </a:lnTo>
                        <a:lnTo>
                          <a:pt x="368" y="6070"/>
                        </a:lnTo>
                        <a:lnTo>
                          <a:pt x="248" y="6201"/>
                        </a:lnTo>
                        <a:lnTo>
                          <a:pt x="146" y="6291"/>
                        </a:lnTo>
                        <a:lnTo>
                          <a:pt x="68" y="6346"/>
                        </a:lnTo>
                        <a:lnTo>
                          <a:pt x="18" y="6374"/>
                        </a:lnTo>
                        <a:lnTo>
                          <a:pt x="5" y="6380"/>
                        </a:lnTo>
                        <a:lnTo>
                          <a:pt x="2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16" name="Freeform 20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188" cy="715"/>
                  </a:xfrm>
                  <a:custGeom>
                    <a:avLst/>
                    <a:gdLst>
                      <a:gd name="T0" fmla="*/ 0 w 3172"/>
                      <a:gd name="T1" fmla="*/ 0 h 6963"/>
                      <a:gd name="T2" fmla="*/ 0 w 3172"/>
                      <a:gd name="T3" fmla="*/ 0 h 6963"/>
                      <a:gd name="T4" fmla="*/ 0 w 3172"/>
                      <a:gd name="T5" fmla="*/ 0 h 6963"/>
                      <a:gd name="T6" fmla="*/ 0 w 3172"/>
                      <a:gd name="T7" fmla="*/ 0 h 6963"/>
                      <a:gd name="T8" fmla="*/ 0 w 3172"/>
                      <a:gd name="T9" fmla="*/ 1 h 6963"/>
                      <a:gd name="T10" fmla="*/ 0 w 3172"/>
                      <a:gd name="T11" fmla="*/ 1 h 6963"/>
                      <a:gd name="T12" fmla="*/ 0 w 3172"/>
                      <a:gd name="T13" fmla="*/ 1 h 6963"/>
                      <a:gd name="T14" fmla="*/ 0 w 3172"/>
                      <a:gd name="T15" fmla="*/ 1 h 6963"/>
                      <a:gd name="T16" fmla="*/ 0 w 3172"/>
                      <a:gd name="T17" fmla="*/ 1 h 6963"/>
                      <a:gd name="T18" fmla="*/ 0 w 3172"/>
                      <a:gd name="T19" fmla="*/ 1 h 6963"/>
                      <a:gd name="T20" fmla="*/ 0 w 3172"/>
                      <a:gd name="T21" fmla="*/ 1 h 6963"/>
                      <a:gd name="T22" fmla="*/ 0 w 3172"/>
                      <a:gd name="T23" fmla="*/ 1 h 6963"/>
                      <a:gd name="T24" fmla="*/ 0 w 3172"/>
                      <a:gd name="T25" fmla="*/ 1 h 6963"/>
                      <a:gd name="T26" fmla="*/ 0 w 3172"/>
                      <a:gd name="T27" fmla="*/ 1 h 6963"/>
                      <a:gd name="T28" fmla="*/ 0 w 3172"/>
                      <a:gd name="T29" fmla="*/ 1 h 6963"/>
                      <a:gd name="T30" fmla="*/ 0 w 3172"/>
                      <a:gd name="T31" fmla="*/ 1 h 6963"/>
                      <a:gd name="T32" fmla="*/ 0 w 3172"/>
                      <a:gd name="T33" fmla="*/ 1 h 6963"/>
                      <a:gd name="T34" fmla="*/ 0 w 3172"/>
                      <a:gd name="T35" fmla="*/ 1 h 6963"/>
                      <a:gd name="T36" fmla="*/ 0 w 3172"/>
                      <a:gd name="T37" fmla="*/ 1 h 6963"/>
                      <a:gd name="T38" fmla="*/ 0 w 3172"/>
                      <a:gd name="T39" fmla="*/ 1 h 6963"/>
                      <a:gd name="T40" fmla="*/ 0 w 3172"/>
                      <a:gd name="T41" fmla="*/ 1 h 6963"/>
                      <a:gd name="T42" fmla="*/ 0 w 3172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2" h="6963">
                        <a:moveTo>
                          <a:pt x="3172" y="0"/>
                        </a:moveTo>
                        <a:lnTo>
                          <a:pt x="3136" y="1225"/>
                        </a:lnTo>
                        <a:lnTo>
                          <a:pt x="3035" y="2297"/>
                        </a:lnTo>
                        <a:lnTo>
                          <a:pt x="2879" y="3228"/>
                        </a:lnTo>
                        <a:lnTo>
                          <a:pt x="2676" y="4025"/>
                        </a:lnTo>
                        <a:lnTo>
                          <a:pt x="2436" y="4700"/>
                        </a:lnTo>
                        <a:lnTo>
                          <a:pt x="2168" y="5263"/>
                        </a:lnTo>
                        <a:lnTo>
                          <a:pt x="1882" y="5723"/>
                        </a:lnTo>
                        <a:lnTo>
                          <a:pt x="1586" y="6092"/>
                        </a:lnTo>
                        <a:lnTo>
                          <a:pt x="1290" y="6380"/>
                        </a:lnTo>
                        <a:lnTo>
                          <a:pt x="1004" y="6596"/>
                        </a:lnTo>
                        <a:lnTo>
                          <a:pt x="736" y="6750"/>
                        </a:lnTo>
                        <a:lnTo>
                          <a:pt x="496" y="6854"/>
                        </a:lnTo>
                        <a:lnTo>
                          <a:pt x="293" y="6916"/>
                        </a:lnTo>
                        <a:lnTo>
                          <a:pt x="137" y="6949"/>
                        </a:lnTo>
                        <a:lnTo>
                          <a:pt x="36" y="6962"/>
                        </a:lnTo>
                        <a:lnTo>
                          <a:pt x="10" y="6963"/>
                        </a:lnTo>
                        <a:lnTo>
                          <a:pt x="3" y="6963"/>
                        </a:lnTo>
                        <a:lnTo>
                          <a:pt x="2" y="6963"/>
                        </a:lnTo>
                        <a:lnTo>
                          <a:pt x="0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17" name="Freeform 21"/>
                  <p:cNvSpPr>
                    <a:spLocks/>
                  </p:cNvSpPr>
                  <p:nvPr/>
                </p:nvSpPr>
                <p:spPr bwMode="auto">
                  <a:xfrm>
                    <a:off x="2018" y="5396"/>
                    <a:ext cx="31" cy="655"/>
                  </a:xfrm>
                  <a:custGeom>
                    <a:avLst/>
                    <a:gdLst>
                      <a:gd name="T0" fmla="*/ 0 w 528"/>
                      <a:gd name="T1" fmla="*/ 0 h 6382"/>
                      <a:gd name="T2" fmla="*/ 0 w 528"/>
                      <a:gd name="T3" fmla="*/ 1 h 6382"/>
                      <a:gd name="T4" fmla="*/ 0 w 528"/>
                      <a:gd name="T5" fmla="*/ 1 h 6382"/>
                      <a:gd name="T6" fmla="*/ 0 w 528"/>
                      <a:gd name="T7" fmla="*/ 1 h 6382"/>
                      <a:gd name="T8" fmla="*/ 0 w 528"/>
                      <a:gd name="T9" fmla="*/ 1 h 6382"/>
                      <a:gd name="T10" fmla="*/ 0 w 528"/>
                      <a:gd name="T11" fmla="*/ 1 h 6382"/>
                      <a:gd name="T12" fmla="*/ 0 w 528"/>
                      <a:gd name="T13" fmla="*/ 1 h 6382"/>
                      <a:gd name="T14" fmla="*/ 0 w 528"/>
                      <a:gd name="T15" fmla="*/ 1 h 6382"/>
                      <a:gd name="T16" fmla="*/ 0 w 528"/>
                      <a:gd name="T17" fmla="*/ 1 h 6382"/>
                      <a:gd name="T18" fmla="*/ 0 w 528"/>
                      <a:gd name="T19" fmla="*/ 1 h 6382"/>
                      <a:gd name="T20" fmla="*/ 0 w 528"/>
                      <a:gd name="T21" fmla="*/ 1 h 6382"/>
                      <a:gd name="T22" fmla="*/ 0 w 528"/>
                      <a:gd name="T23" fmla="*/ 1 h 6382"/>
                      <a:gd name="T24" fmla="*/ 0 w 528"/>
                      <a:gd name="T25" fmla="*/ 1 h 6382"/>
                      <a:gd name="T26" fmla="*/ 0 w 528"/>
                      <a:gd name="T27" fmla="*/ 1 h 6382"/>
                      <a:gd name="T28" fmla="*/ 0 w 528"/>
                      <a:gd name="T29" fmla="*/ 1 h 6382"/>
                      <a:gd name="T30" fmla="*/ 0 w 528"/>
                      <a:gd name="T31" fmla="*/ 1 h 6382"/>
                      <a:gd name="T32" fmla="*/ 0 w 528"/>
                      <a:gd name="T33" fmla="*/ 1 h 6382"/>
                      <a:gd name="T34" fmla="*/ 0 w 528"/>
                      <a:gd name="T35" fmla="*/ 1 h 6382"/>
                      <a:gd name="T36" fmla="*/ 0 w 528"/>
                      <a:gd name="T37" fmla="*/ 1 h 6382"/>
                      <a:gd name="T38" fmla="*/ 0 w 528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8" h="6382">
                        <a:moveTo>
                          <a:pt x="528" y="0"/>
                        </a:moveTo>
                        <a:lnTo>
                          <a:pt x="446" y="3690"/>
                        </a:lnTo>
                        <a:lnTo>
                          <a:pt x="361" y="4824"/>
                        </a:lnTo>
                        <a:lnTo>
                          <a:pt x="264" y="5585"/>
                        </a:lnTo>
                        <a:lnTo>
                          <a:pt x="214" y="5847"/>
                        </a:lnTo>
                        <a:lnTo>
                          <a:pt x="167" y="6046"/>
                        </a:lnTo>
                        <a:lnTo>
                          <a:pt x="122" y="6187"/>
                        </a:lnTo>
                        <a:lnTo>
                          <a:pt x="82" y="6283"/>
                        </a:lnTo>
                        <a:lnTo>
                          <a:pt x="64" y="6315"/>
                        </a:lnTo>
                        <a:lnTo>
                          <a:pt x="48" y="6341"/>
                        </a:lnTo>
                        <a:lnTo>
                          <a:pt x="35" y="6358"/>
                        </a:lnTo>
                        <a:lnTo>
                          <a:pt x="22" y="6370"/>
                        </a:lnTo>
                        <a:lnTo>
                          <a:pt x="12" y="6377"/>
                        </a:lnTo>
                        <a:lnTo>
                          <a:pt x="6" y="6381"/>
                        </a:lnTo>
                        <a:lnTo>
                          <a:pt x="1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18" name="Freeform 24"/>
                  <p:cNvSpPr>
                    <a:spLocks/>
                  </p:cNvSpPr>
                  <p:nvPr/>
                </p:nvSpPr>
                <p:spPr bwMode="auto">
                  <a:xfrm>
                    <a:off x="1918" y="5396"/>
                    <a:ext cx="31" cy="655"/>
                  </a:xfrm>
                  <a:custGeom>
                    <a:avLst/>
                    <a:gdLst>
                      <a:gd name="T0" fmla="*/ 0 w 529"/>
                      <a:gd name="T1" fmla="*/ 0 h 6382"/>
                      <a:gd name="T2" fmla="*/ 0 w 529"/>
                      <a:gd name="T3" fmla="*/ 1 h 6382"/>
                      <a:gd name="T4" fmla="*/ 0 w 529"/>
                      <a:gd name="T5" fmla="*/ 1 h 6382"/>
                      <a:gd name="T6" fmla="*/ 0 w 529"/>
                      <a:gd name="T7" fmla="*/ 1 h 6382"/>
                      <a:gd name="T8" fmla="*/ 0 w 529"/>
                      <a:gd name="T9" fmla="*/ 1 h 6382"/>
                      <a:gd name="T10" fmla="*/ 0 w 529"/>
                      <a:gd name="T11" fmla="*/ 1 h 6382"/>
                      <a:gd name="T12" fmla="*/ 0 w 529"/>
                      <a:gd name="T13" fmla="*/ 1 h 6382"/>
                      <a:gd name="T14" fmla="*/ 0 w 529"/>
                      <a:gd name="T15" fmla="*/ 1 h 6382"/>
                      <a:gd name="T16" fmla="*/ 0 w 529"/>
                      <a:gd name="T17" fmla="*/ 1 h 6382"/>
                      <a:gd name="T18" fmla="*/ 0 w 529"/>
                      <a:gd name="T19" fmla="*/ 1 h 6382"/>
                      <a:gd name="T20" fmla="*/ 0 w 529"/>
                      <a:gd name="T21" fmla="*/ 1 h 6382"/>
                      <a:gd name="T22" fmla="*/ 0 w 529"/>
                      <a:gd name="T23" fmla="*/ 1 h 6382"/>
                      <a:gd name="T24" fmla="*/ 0 w 529"/>
                      <a:gd name="T25" fmla="*/ 1 h 6382"/>
                      <a:gd name="T26" fmla="*/ 0 w 529"/>
                      <a:gd name="T27" fmla="*/ 1 h 6382"/>
                      <a:gd name="T28" fmla="*/ 0 w 529"/>
                      <a:gd name="T29" fmla="*/ 1 h 6382"/>
                      <a:gd name="T30" fmla="*/ 0 w 529"/>
                      <a:gd name="T31" fmla="*/ 1 h 6382"/>
                      <a:gd name="T32" fmla="*/ 0 w 529"/>
                      <a:gd name="T33" fmla="*/ 1 h 6382"/>
                      <a:gd name="T34" fmla="*/ 0 w 529"/>
                      <a:gd name="T35" fmla="*/ 1 h 6382"/>
                      <a:gd name="T36" fmla="*/ 0 w 529"/>
                      <a:gd name="T37" fmla="*/ 1 h 6382"/>
                      <a:gd name="T38" fmla="*/ 0 w 529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9" h="6382">
                        <a:moveTo>
                          <a:pt x="0" y="0"/>
                        </a:moveTo>
                        <a:lnTo>
                          <a:pt x="83" y="3690"/>
                        </a:lnTo>
                        <a:lnTo>
                          <a:pt x="167" y="4824"/>
                        </a:lnTo>
                        <a:lnTo>
                          <a:pt x="265" y="5585"/>
                        </a:lnTo>
                        <a:lnTo>
                          <a:pt x="314" y="5847"/>
                        </a:lnTo>
                        <a:lnTo>
                          <a:pt x="362" y="6046"/>
                        </a:lnTo>
                        <a:lnTo>
                          <a:pt x="406" y="6187"/>
                        </a:lnTo>
                        <a:lnTo>
                          <a:pt x="446" y="6283"/>
                        </a:lnTo>
                        <a:lnTo>
                          <a:pt x="464" y="6315"/>
                        </a:lnTo>
                        <a:lnTo>
                          <a:pt x="480" y="6341"/>
                        </a:lnTo>
                        <a:lnTo>
                          <a:pt x="494" y="6358"/>
                        </a:lnTo>
                        <a:lnTo>
                          <a:pt x="507" y="6370"/>
                        </a:lnTo>
                        <a:lnTo>
                          <a:pt x="516" y="6377"/>
                        </a:lnTo>
                        <a:lnTo>
                          <a:pt x="523" y="6381"/>
                        </a:lnTo>
                        <a:lnTo>
                          <a:pt x="528" y="6382"/>
                        </a:lnTo>
                        <a:lnTo>
                          <a:pt x="529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19" name="Freeform 26"/>
                  <p:cNvSpPr>
                    <a:spLocks/>
                  </p:cNvSpPr>
                  <p:nvPr/>
                </p:nvSpPr>
                <p:spPr bwMode="auto">
                  <a:xfrm>
                    <a:off x="1743" y="5396"/>
                    <a:ext cx="188" cy="715"/>
                  </a:xfrm>
                  <a:custGeom>
                    <a:avLst/>
                    <a:gdLst>
                      <a:gd name="T0" fmla="*/ 0 w 3171"/>
                      <a:gd name="T1" fmla="*/ 0 h 6963"/>
                      <a:gd name="T2" fmla="*/ 0 w 3171"/>
                      <a:gd name="T3" fmla="*/ 0 h 6963"/>
                      <a:gd name="T4" fmla="*/ 0 w 3171"/>
                      <a:gd name="T5" fmla="*/ 0 h 6963"/>
                      <a:gd name="T6" fmla="*/ 0 w 3171"/>
                      <a:gd name="T7" fmla="*/ 0 h 6963"/>
                      <a:gd name="T8" fmla="*/ 0 w 3171"/>
                      <a:gd name="T9" fmla="*/ 1 h 6963"/>
                      <a:gd name="T10" fmla="*/ 0 w 3171"/>
                      <a:gd name="T11" fmla="*/ 1 h 6963"/>
                      <a:gd name="T12" fmla="*/ 0 w 3171"/>
                      <a:gd name="T13" fmla="*/ 1 h 6963"/>
                      <a:gd name="T14" fmla="*/ 0 w 3171"/>
                      <a:gd name="T15" fmla="*/ 1 h 6963"/>
                      <a:gd name="T16" fmla="*/ 0 w 3171"/>
                      <a:gd name="T17" fmla="*/ 1 h 6963"/>
                      <a:gd name="T18" fmla="*/ 0 w 3171"/>
                      <a:gd name="T19" fmla="*/ 1 h 6963"/>
                      <a:gd name="T20" fmla="*/ 0 w 3171"/>
                      <a:gd name="T21" fmla="*/ 1 h 6963"/>
                      <a:gd name="T22" fmla="*/ 0 w 3171"/>
                      <a:gd name="T23" fmla="*/ 1 h 6963"/>
                      <a:gd name="T24" fmla="*/ 0 w 3171"/>
                      <a:gd name="T25" fmla="*/ 1 h 6963"/>
                      <a:gd name="T26" fmla="*/ 0 w 3171"/>
                      <a:gd name="T27" fmla="*/ 1 h 6963"/>
                      <a:gd name="T28" fmla="*/ 0 w 3171"/>
                      <a:gd name="T29" fmla="*/ 1 h 6963"/>
                      <a:gd name="T30" fmla="*/ 0 w 3171"/>
                      <a:gd name="T31" fmla="*/ 1 h 6963"/>
                      <a:gd name="T32" fmla="*/ 0 w 3171"/>
                      <a:gd name="T33" fmla="*/ 1 h 6963"/>
                      <a:gd name="T34" fmla="*/ 0 w 3171"/>
                      <a:gd name="T35" fmla="*/ 1 h 6963"/>
                      <a:gd name="T36" fmla="*/ 0 w 3171"/>
                      <a:gd name="T37" fmla="*/ 1 h 6963"/>
                      <a:gd name="T38" fmla="*/ 0 w 3171"/>
                      <a:gd name="T39" fmla="*/ 1 h 6963"/>
                      <a:gd name="T40" fmla="*/ 0 w 3171"/>
                      <a:gd name="T41" fmla="*/ 1 h 6963"/>
                      <a:gd name="T42" fmla="*/ 0 w 3171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1" h="6963">
                        <a:moveTo>
                          <a:pt x="0" y="0"/>
                        </a:moveTo>
                        <a:lnTo>
                          <a:pt x="36" y="1225"/>
                        </a:lnTo>
                        <a:lnTo>
                          <a:pt x="136" y="2297"/>
                        </a:lnTo>
                        <a:lnTo>
                          <a:pt x="293" y="3228"/>
                        </a:lnTo>
                        <a:lnTo>
                          <a:pt x="495" y="4025"/>
                        </a:lnTo>
                        <a:lnTo>
                          <a:pt x="735" y="4700"/>
                        </a:lnTo>
                        <a:lnTo>
                          <a:pt x="1003" y="5263"/>
                        </a:lnTo>
                        <a:lnTo>
                          <a:pt x="1289" y="5723"/>
                        </a:lnTo>
                        <a:lnTo>
                          <a:pt x="1585" y="6092"/>
                        </a:lnTo>
                        <a:lnTo>
                          <a:pt x="1881" y="6380"/>
                        </a:lnTo>
                        <a:lnTo>
                          <a:pt x="2168" y="6596"/>
                        </a:lnTo>
                        <a:lnTo>
                          <a:pt x="2435" y="6750"/>
                        </a:lnTo>
                        <a:lnTo>
                          <a:pt x="2675" y="6854"/>
                        </a:lnTo>
                        <a:lnTo>
                          <a:pt x="2878" y="6916"/>
                        </a:lnTo>
                        <a:lnTo>
                          <a:pt x="3034" y="6949"/>
                        </a:lnTo>
                        <a:lnTo>
                          <a:pt x="3135" y="6962"/>
                        </a:lnTo>
                        <a:lnTo>
                          <a:pt x="3161" y="6963"/>
                        </a:lnTo>
                        <a:lnTo>
                          <a:pt x="3169" y="6963"/>
                        </a:lnTo>
                        <a:lnTo>
                          <a:pt x="3170" y="6963"/>
                        </a:lnTo>
                        <a:lnTo>
                          <a:pt x="317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29819" name="Group 580"/>
              <p:cNvGrpSpPr>
                <a:grpSpLocks/>
              </p:cNvGrpSpPr>
              <p:nvPr/>
            </p:nvGrpSpPr>
            <p:grpSpPr bwMode="auto">
              <a:xfrm>
                <a:off x="4270" y="4949"/>
                <a:ext cx="501" cy="680"/>
                <a:chOff x="1763" y="4964"/>
                <a:chExt cx="516" cy="715"/>
              </a:xfrm>
            </p:grpSpPr>
            <p:grpSp>
              <p:nvGrpSpPr>
                <p:cNvPr id="29898" name="Group 581"/>
                <p:cNvGrpSpPr>
                  <a:grpSpLocks/>
                </p:cNvGrpSpPr>
                <p:nvPr/>
              </p:nvGrpSpPr>
              <p:grpSpPr bwMode="auto">
                <a:xfrm>
                  <a:off x="1763" y="4964"/>
                  <a:ext cx="515" cy="715"/>
                  <a:chOff x="1737" y="4532"/>
                  <a:chExt cx="515" cy="715"/>
                </a:xfrm>
              </p:grpSpPr>
              <p:sp>
                <p:nvSpPr>
                  <p:cNvPr id="29908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prstGeom prst="rect">
                    <a:avLst/>
                  </a:prstGeom>
                  <a:solidFill>
                    <a:srgbClr val="99CCFF">
                      <a:alpha val="25098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909" name="Freeform 10"/>
                  <p:cNvSpPr>
                    <a:spLocks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custGeom>
                    <a:avLst/>
                    <a:gdLst>
                      <a:gd name="T0" fmla="*/ 0 w 17441"/>
                      <a:gd name="T1" fmla="*/ 1 h 6963"/>
                      <a:gd name="T2" fmla="*/ 0 w 17441"/>
                      <a:gd name="T3" fmla="*/ 1 h 6963"/>
                      <a:gd name="T4" fmla="*/ 0 w 17441"/>
                      <a:gd name="T5" fmla="*/ 0 h 6963"/>
                      <a:gd name="T6" fmla="*/ 0 w 17441"/>
                      <a:gd name="T7" fmla="*/ 0 h 6963"/>
                      <a:gd name="T8" fmla="*/ 0 w 17441"/>
                      <a:gd name="T9" fmla="*/ 1 h 6963"/>
                      <a:gd name="T10" fmla="*/ 0 w 17441"/>
                      <a:gd name="T11" fmla="*/ 1 h 69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7441" h="6963">
                        <a:moveTo>
                          <a:pt x="8721" y="6963"/>
                        </a:moveTo>
                        <a:lnTo>
                          <a:pt x="0" y="6963"/>
                        </a:lnTo>
                        <a:lnTo>
                          <a:pt x="0" y="0"/>
                        </a:lnTo>
                        <a:lnTo>
                          <a:pt x="17441" y="0"/>
                        </a:lnTo>
                        <a:lnTo>
                          <a:pt x="17441" y="6963"/>
                        </a:lnTo>
                        <a:lnTo>
                          <a:pt x="872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  <p:grpSp>
              <p:nvGrpSpPr>
                <p:cNvPr id="29899" name="Group 584"/>
                <p:cNvGrpSpPr>
                  <a:grpSpLocks/>
                </p:cNvGrpSpPr>
                <p:nvPr/>
              </p:nvGrpSpPr>
              <p:grpSpPr bwMode="auto">
                <a:xfrm>
                  <a:off x="1764" y="4964"/>
                  <a:ext cx="515" cy="715"/>
                  <a:chOff x="1743" y="5396"/>
                  <a:chExt cx="488" cy="715"/>
                </a:xfrm>
              </p:grpSpPr>
              <p:sp>
                <p:nvSpPr>
                  <p:cNvPr id="29900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prstGeom prst="rect">
                    <a:avLst/>
                  </a:prstGeom>
                  <a:solidFill>
                    <a:srgbClr val="355E00"/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901" name="Freeform 14"/>
                  <p:cNvSpPr>
                    <a:spLocks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custGeom>
                    <a:avLst/>
                    <a:gdLst>
                      <a:gd name="T0" fmla="*/ 0 w 2114"/>
                      <a:gd name="T1" fmla="*/ 0 h 581"/>
                      <a:gd name="T2" fmla="*/ 0 w 2114"/>
                      <a:gd name="T3" fmla="*/ 0 h 581"/>
                      <a:gd name="T4" fmla="*/ 0 w 2114"/>
                      <a:gd name="T5" fmla="*/ 0 h 581"/>
                      <a:gd name="T6" fmla="*/ 0 w 2114"/>
                      <a:gd name="T7" fmla="*/ 0 h 581"/>
                      <a:gd name="T8" fmla="*/ 0 w 2114"/>
                      <a:gd name="T9" fmla="*/ 0 h 581"/>
                      <a:gd name="T10" fmla="*/ 0 w 2114"/>
                      <a:gd name="T11" fmla="*/ 0 h 5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14" h="581">
                        <a:moveTo>
                          <a:pt x="1057" y="581"/>
                        </a:moveTo>
                        <a:lnTo>
                          <a:pt x="0" y="581"/>
                        </a:lnTo>
                        <a:lnTo>
                          <a:pt x="0" y="0"/>
                        </a:lnTo>
                        <a:lnTo>
                          <a:pt x="2114" y="0"/>
                        </a:lnTo>
                        <a:lnTo>
                          <a:pt x="2114" y="581"/>
                        </a:lnTo>
                        <a:lnTo>
                          <a:pt x="1057" y="58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02" name="Freeform 15"/>
                  <p:cNvSpPr>
                    <a:spLocks/>
                  </p:cNvSpPr>
                  <p:nvPr/>
                </p:nvSpPr>
                <p:spPr bwMode="auto">
                  <a:xfrm>
                    <a:off x="1831" y="5396"/>
                    <a:ext cx="94" cy="655"/>
                  </a:xfrm>
                  <a:custGeom>
                    <a:avLst/>
                    <a:gdLst>
                      <a:gd name="T0" fmla="*/ 0 w 1585"/>
                      <a:gd name="T1" fmla="*/ 0 h 6382"/>
                      <a:gd name="T2" fmla="*/ 0 w 1585"/>
                      <a:gd name="T3" fmla="*/ 0 h 6382"/>
                      <a:gd name="T4" fmla="*/ 0 w 1585"/>
                      <a:gd name="T5" fmla="*/ 0 h 6382"/>
                      <a:gd name="T6" fmla="*/ 0 w 1585"/>
                      <a:gd name="T7" fmla="*/ 0 h 6382"/>
                      <a:gd name="T8" fmla="*/ 0 w 1585"/>
                      <a:gd name="T9" fmla="*/ 1 h 6382"/>
                      <a:gd name="T10" fmla="*/ 0 w 1585"/>
                      <a:gd name="T11" fmla="*/ 1 h 6382"/>
                      <a:gd name="T12" fmla="*/ 0 w 1585"/>
                      <a:gd name="T13" fmla="*/ 1 h 6382"/>
                      <a:gd name="T14" fmla="*/ 0 w 1585"/>
                      <a:gd name="T15" fmla="*/ 1 h 6382"/>
                      <a:gd name="T16" fmla="*/ 0 w 1585"/>
                      <a:gd name="T17" fmla="*/ 1 h 6382"/>
                      <a:gd name="T18" fmla="*/ 0 w 1585"/>
                      <a:gd name="T19" fmla="*/ 1 h 6382"/>
                      <a:gd name="T20" fmla="*/ 0 w 1585"/>
                      <a:gd name="T21" fmla="*/ 1 h 6382"/>
                      <a:gd name="T22" fmla="*/ 0 w 1585"/>
                      <a:gd name="T23" fmla="*/ 1 h 6382"/>
                      <a:gd name="T24" fmla="*/ 0 w 1585"/>
                      <a:gd name="T25" fmla="*/ 1 h 6382"/>
                      <a:gd name="T26" fmla="*/ 0 w 1585"/>
                      <a:gd name="T27" fmla="*/ 1 h 6382"/>
                      <a:gd name="T28" fmla="*/ 0 w 1585"/>
                      <a:gd name="T29" fmla="*/ 1 h 6382"/>
                      <a:gd name="T30" fmla="*/ 0 w 1585"/>
                      <a:gd name="T31" fmla="*/ 1 h 6382"/>
                      <a:gd name="T32" fmla="*/ 0 w 1585"/>
                      <a:gd name="T33" fmla="*/ 1 h 6382"/>
                      <a:gd name="T34" fmla="*/ 0 w 1585"/>
                      <a:gd name="T35" fmla="*/ 1 h 6382"/>
                      <a:gd name="T36" fmla="*/ 0 w 1585"/>
                      <a:gd name="T37" fmla="*/ 1 h 6382"/>
                      <a:gd name="T38" fmla="*/ 0 w 1585"/>
                      <a:gd name="T39" fmla="*/ 1 h 6382"/>
                      <a:gd name="T40" fmla="*/ 0 w 1585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5" h="6382">
                        <a:moveTo>
                          <a:pt x="0" y="0"/>
                        </a:moveTo>
                        <a:lnTo>
                          <a:pt x="67" y="1940"/>
                        </a:lnTo>
                        <a:lnTo>
                          <a:pt x="145" y="2743"/>
                        </a:lnTo>
                        <a:lnTo>
                          <a:pt x="247" y="3445"/>
                        </a:lnTo>
                        <a:lnTo>
                          <a:pt x="367" y="4051"/>
                        </a:lnTo>
                        <a:lnTo>
                          <a:pt x="502" y="4570"/>
                        </a:lnTo>
                        <a:lnTo>
                          <a:pt x="644" y="5005"/>
                        </a:lnTo>
                        <a:lnTo>
                          <a:pt x="792" y="5367"/>
                        </a:lnTo>
                        <a:lnTo>
                          <a:pt x="940" y="5661"/>
                        </a:lnTo>
                        <a:lnTo>
                          <a:pt x="1083" y="5893"/>
                        </a:lnTo>
                        <a:lnTo>
                          <a:pt x="1217" y="6070"/>
                        </a:lnTo>
                        <a:lnTo>
                          <a:pt x="1338" y="6201"/>
                        </a:lnTo>
                        <a:lnTo>
                          <a:pt x="1439" y="6291"/>
                        </a:lnTo>
                        <a:lnTo>
                          <a:pt x="1517" y="6346"/>
                        </a:lnTo>
                        <a:lnTo>
                          <a:pt x="1567" y="6374"/>
                        </a:lnTo>
                        <a:lnTo>
                          <a:pt x="1581" y="6380"/>
                        </a:lnTo>
                        <a:lnTo>
                          <a:pt x="1584" y="6382"/>
                        </a:lnTo>
                        <a:lnTo>
                          <a:pt x="1585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03" name="Freeform 18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94" cy="655"/>
                  </a:xfrm>
                  <a:custGeom>
                    <a:avLst/>
                    <a:gdLst>
                      <a:gd name="T0" fmla="*/ 0 w 1586"/>
                      <a:gd name="T1" fmla="*/ 0 h 6382"/>
                      <a:gd name="T2" fmla="*/ 0 w 1586"/>
                      <a:gd name="T3" fmla="*/ 0 h 6382"/>
                      <a:gd name="T4" fmla="*/ 0 w 1586"/>
                      <a:gd name="T5" fmla="*/ 0 h 6382"/>
                      <a:gd name="T6" fmla="*/ 0 w 1586"/>
                      <a:gd name="T7" fmla="*/ 0 h 6382"/>
                      <a:gd name="T8" fmla="*/ 0 w 1586"/>
                      <a:gd name="T9" fmla="*/ 1 h 6382"/>
                      <a:gd name="T10" fmla="*/ 0 w 1586"/>
                      <a:gd name="T11" fmla="*/ 1 h 6382"/>
                      <a:gd name="T12" fmla="*/ 0 w 1586"/>
                      <a:gd name="T13" fmla="*/ 1 h 6382"/>
                      <a:gd name="T14" fmla="*/ 0 w 1586"/>
                      <a:gd name="T15" fmla="*/ 1 h 6382"/>
                      <a:gd name="T16" fmla="*/ 0 w 1586"/>
                      <a:gd name="T17" fmla="*/ 1 h 6382"/>
                      <a:gd name="T18" fmla="*/ 0 w 1586"/>
                      <a:gd name="T19" fmla="*/ 1 h 6382"/>
                      <a:gd name="T20" fmla="*/ 0 w 1586"/>
                      <a:gd name="T21" fmla="*/ 1 h 6382"/>
                      <a:gd name="T22" fmla="*/ 0 w 1586"/>
                      <a:gd name="T23" fmla="*/ 1 h 6382"/>
                      <a:gd name="T24" fmla="*/ 0 w 1586"/>
                      <a:gd name="T25" fmla="*/ 1 h 6382"/>
                      <a:gd name="T26" fmla="*/ 0 w 1586"/>
                      <a:gd name="T27" fmla="*/ 1 h 6382"/>
                      <a:gd name="T28" fmla="*/ 0 w 1586"/>
                      <a:gd name="T29" fmla="*/ 1 h 6382"/>
                      <a:gd name="T30" fmla="*/ 0 w 1586"/>
                      <a:gd name="T31" fmla="*/ 1 h 6382"/>
                      <a:gd name="T32" fmla="*/ 0 w 1586"/>
                      <a:gd name="T33" fmla="*/ 1 h 6382"/>
                      <a:gd name="T34" fmla="*/ 0 w 1586"/>
                      <a:gd name="T35" fmla="*/ 1 h 6382"/>
                      <a:gd name="T36" fmla="*/ 0 w 1586"/>
                      <a:gd name="T37" fmla="*/ 1 h 6382"/>
                      <a:gd name="T38" fmla="*/ 0 w 1586"/>
                      <a:gd name="T39" fmla="*/ 1 h 6382"/>
                      <a:gd name="T40" fmla="*/ 0 w 1586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6" h="6382">
                        <a:moveTo>
                          <a:pt x="1586" y="0"/>
                        </a:moveTo>
                        <a:lnTo>
                          <a:pt x="1518" y="1940"/>
                        </a:lnTo>
                        <a:lnTo>
                          <a:pt x="1440" y="2743"/>
                        </a:lnTo>
                        <a:lnTo>
                          <a:pt x="1339" y="3445"/>
                        </a:lnTo>
                        <a:lnTo>
                          <a:pt x="1218" y="4051"/>
                        </a:lnTo>
                        <a:lnTo>
                          <a:pt x="1084" y="4570"/>
                        </a:lnTo>
                        <a:lnTo>
                          <a:pt x="941" y="5005"/>
                        </a:lnTo>
                        <a:lnTo>
                          <a:pt x="793" y="5367"/>
                        </a:lnTo>
                        <a:lnTo>
                          <a:pt x="645" y="5661"/>
                        </a:lnTo>
                        <a:lnTo>
                          <a:pt x="503" y="5893"/>
                        </a:lnTo>
                        <a:lnTo>
                          <a:pt x="368" y="6070"/>
                        </a:lnTo>
                        <a:lnTo>
                          <a:pt x="248" y="6201"/>
                        </a:lnTo>
                        <a:lnTo>
                          <a:pt x="146" y="6291"/>
                        </a:lnTo>
                        <a:lnTo>
                          <a:pt x="68" y="6346"/>
                        </a:lnTo>
                        <a:lnTo>
                          <a:pt x="18" y="6374"/>
                        </a:lnTo>
                        <a:lnTo>
                          <a:pt x="5" y="6380"/>
                        </a:lnTo>
                        <a:lnTo>
                          <a:pt x="2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04" name="Freeform 20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188" cy="715"/>
                  </a:xfrm>
                  <a:custGeom>
                    <a:avLst/>
                    <a:gdLst>
                      <a:gd name="T0" fmla="*/ 0 w 3172"/>
                      <a:gd name="T1" fmla="*/ 0 h 6963"/>
                      <a:gd name="T2" fmla="*/ 0 w 3172"/>
                      <a:gd name="T3" fmla="*/ 0 h 6963"/>
                      <a:gd name="T4" fmla="*/ 0 w 3172"/>
                      <a:gd name="T5" fmla="*/ 0 h 6963"/>
                      <a:gd name="T6" fmla="*/ 0 w 3172"/>
                      <a:gd name="T7" fmla="*/ 0 h 6963"/>
                      <a:gd name="T8" fmla="*/ 0 w 3172"/>
                      <a:gd name="T9" fmla="*/ 1 h 6963"/>
                      <a:gd name="T10" fmla="*/ 0 w 3172"/>
                      <a:gd name="T11" fmla="*/ 1 h 6963"/>
                      <a:gd name="T12" fmla="*/ 0 w 3172"/>
                      <a:gd name="T13" fmla="*/ 1 h 6963"/>
                      <a:gd name="T14" fmla="*/ 0 w 3172"/>
                      <a:gd name="T15" fmla="*/ 1 h 6963"/>
                      <a:gd name="T16" fmla="*/ 0 w 3172"/>
                      <a:gd name="T17" fmla="*/ 1 h 6963"/>
                      <a:gd name="T18" fmla="*/ 0 w 3172"/>
                      <a:gd name="T19" fmla="*/ 1 h 6963"/>
                      <a:gd name="T20" fmla="*/ 0 w 3172"/>
                      <a:gd name="T21" fmla="*/ 1 h 6963"/>
                      <a:gd name="T22" fmla="*/ 0 w 3172"/>
                      <a:gd name="T23" fmla="*/ 1 h 6963"/>
                      <a:gd name="T24" fmla="*/ 0 w 3172"/>
                      <a:gd name="T25" fmla="*/ 1 h 6963"/>
                      <a:gd name="T26" fmla="*/ 0 w 3172"/>
                      <a:gd name="T27" fmla="*/ 1 h 6963"/>
                      <a:gd name="T28" fmla="*/ 0 w 3172"/>
                      <a:gd name="T29" fmla="*/ 1 h 6963"/>
                      <a:gd name="T30" fmla="*/ 0 w 3172"/>
                      <a:gd name="T31" fmla="*/ 1 h 6963"/>
                      <a:gd name="T32" fmla="*/ 0 w 3172"/>
                      <a:gd name="T33" fmla="*/ 1 h 6963"/>
                      <a:gd name="T34" fmla="*/ 0 w 3172"/>
                      <a:gd name="T35" fmla="*/ 1 h 6963"/>
                      <a:gd name="T36" fmla="*/ 0 w 3172"/>
                      <a:gd name="T37" fmla="*/ 1 h 6963"/>
                      <a:gd name="T38" fmla="*/ 0 w 3172"/>
                      <a:gd name="T39" fmla="*/ 1 h 6963"/>
                      <a:gd name="T40" fmla="*/ 0 w 3172"/>
                      <a:gd name="T41" fmla="*/ 1 h 6963"/>
                      <a:gd name="T42" fmla="*/ 0 w 3172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2" h="6963">
                        <a:moveTo>
                          <a:pt x="3172" y="0"/>
                        </a:moveTo>
                        <a:lnTo>
                          <a:pt x="3136" y="1225"/>
                        </a:lnTo>
                        <a:lnTo>
                          <a:pt x="3035" y="2297"/>
                        </a:lnTo>
                        <a:lnTo>
                          <a:pt x="2879" y="3228"/>
                        </a:lnTo>
                        <a:lnTo>
                          <a:pt x="2676" y="4025"/>
                        </a:lnTo>
                        <a:lnTo>
                          <a:pt x="2436" y="4700"/>
                        </a:lnTo>
                        <a:lnTo>
                          <a:pt x="2168" y="5263"/>
                        </a:lnTo>
                        <a:lnTo>
                          <a:pt x="1882" y="5723"/>
                        </a:lnTo>
                        <a:lnTo>
                          <a:pt x="1586" y="6092"/>
                        </a:lnTo>
                        <a:lnTo>
                          <a:pt x="1290" y="6380"/>
                        </a:lnTo>
                        <a:lnTo>
                          <a:pt x="1004" y="6596"/>
                        </a:lnTo>
                        <a:lnTo>
                          <a:pt x="736" y="6750"/>
                        </a:lnTo>
                        <a:lnTo>
                          <a:pt x="496" y="6854"/>
                        </a:lnTo>
                        <a:lnTo>
                          <a:pt x="293" y="6916"/>
                        </a:lnTo>
                        <a:lnTo>
                          <a:pt x="137" y="6949"/>
                        </a:lnTo>
                        <a:lnTo>
                          <a:pt x="36" y="6962"/>
                        </a:lnTo>
                        <a:lnTo>
                          <a:pt x="10" y="6963"/>
                        </a:lnTo>
                        <a:lnTo>
                          <a:pt x="3" y="6963"/>
                        </a:lnTo>
                        <a:lnTo>
                          <a:pt x="2" y="6963"/>
                        </a:lnTo>
                        <a:lnTo>
                          <a:pt x="0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05" name="Freeform 21"/>
                  <p:cNvSpPr>
                    <a:spLocks/>
                  </p:cNvSpPr>
                  <p:nvPr/>
                </p:nvSpPr>
                <p:spPr bwMode="auto">
                  <a:xfrm>
                    <a:off x="2018" y="5396"/>
                    <a:ext cx="31" cy="655"/>
                  </a:xfrm>
                  <a:custGeom>
                    <a:avLst/>
                    <a:gdLst>
                      <a:gd name="T0" fmla="*/ 0 w 528"/>
                      <a:gd name="T1" fmla="*/ 0 h 6382"/>
                      <a:gd name="T2" fmla="*/ 0 w 528"/>
                      <a:gd name="T3" fmla="*/ 1 h 6382"/>
                      <a:gd name="T4" fmla="*/ 0 w 528"/>
                      <a:gd name="T5" fmla="*/ 1 h 6382"/>
                      <a:gd name="T6" fmla="*/ 0 w 528"/>
                      <a:gd name="T7" fmla="*/ 1 h 6382"/>
                      <a:gd name="T8" fmla="*/ 0 w 528"/>
                      <a:gd name="T9" fmla="*/ 1 h 6382"/>
                      <a:gd name="T10" fmla="*/ 0 w 528"/>
                      <a:gd name="T11" fmla="*/ 1 h 6382"/>
                      <a:gd name="T12" fmla="*/ 0 w 528"/>
                      <a:gd name="T13" fmla="*/ 1 h 6382"/>
                      <a:gd name="T14" fmla="*/ 0 w 528"/>
                      <a:gd name="T15" fmla="*/ 1 h 6382"/>
                      <a:gd name="T16" fmla="*/ 0 w 528"/>
                      <a:gd name="T17" fmla="*/ 1 h 6382"/>
                      <a:gd name="T18" fmla="*/ 0 w 528"/>
                      <a:gd name="T19" fmla="*/ 1 h 6382"/>
                      <a:gd name="T20" fmla="*/ 0 w 528"/>
                      <a:gd name="T21" fmla="*/ 1 h 6382"/>
                      <a:gd name="T22" fmla="*/ 0 w 528"/>
                      <a:gd name="T23" fmla="*/ 1 h 6382"/>
                      <a:gd name="T24" fmla="*/ 0 w 528"/>
                      <a:gd name="T25" fmla="*/ 1 h 6382"/>
                      <a:gd name="T26" fmla="*/ 0 w 528"/>
                      <a:gd name="T27" fmla="*/ 1 h 6382"/>
                      <a:gd name="T28" fmla="*/ 0 w 528"/>
                      <a:gd name="T29" fmla="*/ 1 h 6382"/>
                      <a:gd name="T30" fmla="*/ 0 w 528"/>
                      <a:gd name="T31" fmla="*/ 1 h 6382"/>
                      <a:gd name="T32" fmla="*/ 0 w 528"/>
                      <a:gd name="T33" fmla="*/ 1 h 6382"/>
                      <a:gd name="T34" fmla="*/ 0 w 528"/>
                      <a:gd name="T35" fmla="*/ 1 h 6382"/>
                      <a:gd name="T36" fmla="*/ 0 w 528"/>
                      <a:gd name="T37" fmla="*/ 1 h 6382"/>
                      <a:gd name="T38" fmla="*/ 0 w 528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8" h="6382">
                        <a:moveTo>
                          <a:pt x="528" y="0"/>
                        </a:moveTo>
                        <a:lnTo>
                          <a:pt x="446" y="3690"/>
                        </a:lnTo>
                        <a:lnTo>
                          <a:pt x="361" y="4824"/>
                        </a:lnTo>
                        <a:lnTo>
                          <a:pt x="264" y="5585"/>
                        </a:lnTo>
                        <a:lnTo>
                          <a:pt x="214" y="5847"/>
                        </a:lnTo>
                        <a:lnTo>
                          <a:pt x="167" y="6046"/>
                        </a:lnTo>
                        <a:lnTo>
                          <a:pt x="122" y="6187"/>
                        </a:lnTo>
                        <a:lnTo>
                          <a:pt x="82" y="6283"/>
                        </a:lnTo>
                        <a:lnTo>
                          <a:pt x="64" y="6315"/>
                        </a:lnTo>
                        <a:lnTo>
                          <a:pt x="48" y="6341"/>
                        </a:lnTo>
                        <a:lnTo>
                          <a:pt x="35" y="6358"/>
                        </a:lnTo>
                        <a:lnTo>
                          <a:pt x="22" y="6370"/>
                        </a:lnTo>
                        <a:lnTo>
                          <a:pt x="12" y="6377"/>
                        </a:lnTo>
                        <a:lnTo>
                          <a:pt x="6" y="6381"/>
                        </a:lnTo>
                        <a:lnTo>
                          <a:pt x="1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06" name="Freeform 24"/>
                  <p:cNvSpPr>
                    <a:spLocks/>
                  </p:cNvSpPr>
                  <p:nvPr/>
                </p:nvSpPr>
                <p:spPr bwMode="auto">
                  <a:xfrm>
                    <a:off x="1918" y="5396"/>
                    <a:ext cx="31" cy="655"/>
                  </a:xfrm>
                  <a:custGeom>
                    <a:avLst/>
                    <a:gdLst>
                      <a:gd name="T0" fmla="*/ 0 w 529"/>
                      <a:gd name="T1" fmla="*/ 0 h 6382"/>
                      <a:gd name="T2" fmla="*/ 0 w 529"/>
                      <a:gd name="T3" fmla="*/ 1 h 6382"/>
                      <a:gd name="T4" fmla="*/ 0 w 529"/>
                      <a:gd name="T5" fmla="*/ 1 h 6382"/>
                      <a:gd name="T6" fmla="*/ 0 w 529"/>
                      <a:gd name="T7" fmla="*/ 1 h 6382"/>
                      <a:gd name="T8" fmla="*/ 0 w 529"/>
                      <a:gd name="T9" fmla="*/ 1 h 6382"/>
                      <a:gd name="T10" fmla="*/ 0 w 529"/>
                      <a:gd name="T11" fmla="*/ 1 h 6382"/>
                      <a:gd name="T12" fmla="*/ 0 w 529"/>
                      <a:gd name="T13" fmla="*/ 1 h 6382"/>
                      <a:gd name="T14" fmla="*/ 0 w 529"/>
                      <a:gd name="T15" fmla="*/ 1 h 6382"/>
                      <a:gd name="T16" fmla="*/ 0 w 529"/>
                      <a:gd name="T17" fmla="*/ 1 h 6382"/>
                      <a:gd name="T18" fmla="*/ 0 w 529"/>
                      <a:gd name="T19" fmla="*/ 1 h 6382"/>
                      <a:gd name="T20" fmla="*/ 0 w 529"/>
                      <a:gd name="T21" fmla="*/ 1 h 6382"/>
                      <a:gd name="T22" fmla="*/ 0 w 529"/>
                      <a:gd name="T23" fmla="*/ 1 h 6382"/>
                      <a:gd name="T24" fmla="*/ 0 w 529"/>
                      <a:gd name="T25" fmla="*/ 1 h 6382"/>
                      <a:gd name="T26" fmla="*/ 0 w 529"/>
                      <a:gd name="T27" fmla="*/ 1 h 6382"/>
                      <a:gd name="T28" fmla="*/ 0 w 529"/>
                      <a:gd name="T29" fmla="*/ 1 h 6382"/>
                      <a:gd name="T30" fmla="*/ 0 w 529"/>
                      <a:gd name="T31" fmla="*/ 1 h 6382"/>
                      <a:gd name="T32" fmla="*/ 0 w 529"/>
                      <a:gd name="T33" fmla="*/ 1 h 6382"/>
                      <a:gd name="T34" fmla="*/ 0 w 529"/>
                      <a:gd name="T35" fmla="*/ 1 h 6382"/>
                      <a:gd name="T36" fmla="*/ 0 w 529"/>
                      <a:gd name="T37" fmla="*/ 1 h 6382"/>
                      <a:gd name="T38" fmla="*/ 0 w 529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9" h="6382">
                        <a:moveTo>
                          <a:pt x="0" y="0"/>
                        </a:moveTo>
                        <a:lnTo>
                          <a:pt x="83" y="3690"/>
                        </a:lnTo>
                        <a:lnTo>
                          <a:pt x="167" y="4824"/>
                        </a:lnTo>
                        <a:lnTo>
                          <a:pt x="265" y="5585"/>
                        </a:lnTo>
                        <a:lnTo>
                          <a:pt x="314" y="5847"/>
                        </a:lnTo>
                        <a:lnTo>
                          <a:pt x="362" y="6046"/>
                        </a:lnTo>
                        <a:lnTo>
                          <a:pt x="406" y="6187"/>
                        </a:lnTo>
                        <a:lnTo>
                          <a:pt x="446" y="6283"/>
                        </a:lnTo>
                        <a:lnTo>
                          <a:pt x="464" y="6315"/>
                        </a:lnTo>
                        <a:lnTo>
                          <a:pt x="480" y="6341"/>
                        </a:lnTo>
                        <a:lnTo>
                          <a:pt x="494" y="6358"/>
                        </a:lnTo>
                        <a:lnTo>
                          <a:pt x="507" y="6370"/>
                        </a:lnTo>
                        <a:lnTo>
                          <a:pt x="516" y="6377"/>
                        </a:lnTo>
                        <a:lnTo>
                          <a:pt x="523" y="6381"/>
                        </a:lnTo>
                        <a:lnTo>
                          <a:pt x="528" y="6382"/>
                        </a:lnTo>
                        <a:lnTo>
                          <a:pt x="529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907" name="Freeform 26"/>
                  <p:cNvSpPr>
                    <a:spLocks/>
                  </p:cNvSpPr>
                  <p:nvPr/>
                </p:nvSpPr>
                <p:spPr bwMode="auto">
                  <a:xfrm>
                    <a:off x="1743" y="5396"/>
                    <a:ext cx="188" cy="715"/>
                  </a:xfrm>
                  <a:custGeom>
                    <a:avLst/>
                    <a:gdLst>
                      <a:gd name="T0" fmla="*/ 0 w 3171"/>
                      <a:gd name="T1" fmla="*/ 0 h 6963"/>
                      <a:gd name="T2" fmla="*/ 0 w 3171"/>
                      <a:gd name="T3" fmla="*/ 0 h 6963"/>
                      <a:gd name="T4" fmla="*/ 0 w 3171"/>
                      <a:gd name="T5" fmla="*/ 0 h 6963"/>
                      <a:gd name="T6" fmla="*/ 0 w 3171"/>
                      <a:gd name="T7" fmla="*/ 0 h 6963"/>
                      <a:gd name="T8" fmla="*/ 0 w 3171"/>
                      <a:gd name="T9" fmla="*/ 1 h 6963"/>
                      <a:gd name="T10" fmla="*/ 0 w 3171"/>
                      <a:gd name="T11" fmla="*/ 1 h 6963"/>
                      <a:gd name="T12" fmla="*/ 0 w 3171"/>
                      <a:gd name="T13" fmla="*/ 1 h 6963"/>
                      <a:gd name="T14" fmla="*/ 0 w 3171"/>
                      <a:gd name="T15" fmla="*/ 1 h 6963"/>
                      <a:gd name="T16" fmla="*/ 0 w 3171"/>
                      <a:gd name="T17" fmla="*/ 1 h 6963"/>
                      <a:gd name="T18" fmla="*/ 0 w 3171"/>
                      <a:gd name="T19" fmla="*/ 1 h 6963"/>
                      <a:gd name="T20" fmla="*/ 0 w 3171"/>
                      <a:gd name="T21" fmla="*/ 1 h 6963"/>
                      <a:gd name="T22" fmla="*/ 0 w 3171"/>
                      <a:gd name="T23" fmla="*/ 1 h 6963"/>
                      <a:gd name="T24" fmla="*/ 0 w 3171"/>
                      <a:gd name="T25" fmla="*/ 1 h 6963"/>
                      <a:gd name="T26" fmla="*/ 0 w 3171"/>
                      <a:gd name="T27" fmla="*/ 1 h 6963"/>
                      <a:gd name="T28" fmla="*/ 0 w 3171"/>
                      <a:gd name="T29" fmla="*/ 1 h 6963"/>
                      <a:gd name="T30" fmla="*/ 0 w 3171"/>
                      <a:gd name="T31" fmla="*/ 1 h 6963"/>
                      <a:gd name="T32" fmla="*/ 0 w 3171"/>
                      <a:gd name="T33" fmla="*/ 1 h 6963"/>
                      <a:gd name="T34" fmla="*/ 0 w 3171"/>
                      <a:gd name="T35" fmla="*/ 1 h 6963"/>
                      <a:gd name="T36" fmla="*/ 0 w 3171"/>
                      <a:gd name="T37" fmla="*/ 1 h 6963"/>
                      <a:gd name="T38" fmla="*/ 0 w 3171"/>
                      <a:gd name="T39" fmla="*/ 1 h 6963"/>
                      <a:gd name="T40" fmla="*/ 0 w 3171"/>
                      <a:gd name="T41" fmla="*/ 1 h 6963"/>
                      <a:gd name="T42" fmla="*/ 0 w 3171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1" h="6963">
                        <a:moveTo>
                          <a:pt x="0" y="0"/>
                        </a:moveTo>
                        <a:lnTo>
                          <a:pt x="36" y="1225"/>
                        </a:lnTo>
                        <a:lnTo>
                          <a:pt x="136" y="2297"/>
                        </a:lnTo>
                        <a:lnTo>
                          <a:pt x="293" y="3228"/>
                        </a:lnTo>
                        <a:lnTo>
                          <a:pt x="495" y="4025"/>
                        </a:lnTo>
                        <a:lnTo>
                          <a:pt x="735" y="4700"/>
                        </a:lnTo>
                        <a:lnTo>
                          <a:pt x="1003" y="5263"/>
                        </a:lnTo>
                        <a:lnTo>
                          <a:pt x="1289" y="5723"/>
                        </a:lnTo>
                        <a:lnTo>
                          <a:pt x="1585" y="6092"/>
                        </a:lnTo>
                        <a:lnTo>
                          <a:pt x="1881" y="6380"/>
                        </a:lnTo>
                        <a:lnTo>
                          <a:pt x="2168" y="6596"/>
                        </a:lnTo>
                        <a:lnTo>
                          <a:pt x="2435" y="6750"/>
                        </a:lnTo>
                        <a:lnTo>
                          <a:pt x="2675" y="6854"/>
                        </a:lnTo>
                        <a:lnTo>
                          <a:pt x="2878" y="6916"/>
                        </a:lnTo>
                        <a:lnTo>
                          <a:pt x="3034" y="6949"/>
                        </a:lnTo>
                        <a:lnTo>
                          <a:pt x="3135" y="6962"/>
                        </a:lnTo>
                        <a:lnTo>
                          <a:pt x="3161" y="6963"/>
                        </a:lnTo>
                        <a:lnTo>
                          <a:pt x="3169" y="6963"/>
                        </a:lnTo>
                        <a:lnTo>
                          <a:pt x="3170" y="6963"/>
                        </a:lnTo>
                        <a:lnTo>
                          <a:pt x="317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29820" name="Group 593"/>
              <p:cNvGrpSpPr>
                <a:grpSpLocks/>
              </p:cNvGrpSpPr>
              <p:nvPr/>
            </p:nvGrpSpPr>
            <p:grpSpPr bwMode="auto">
              <a:xfrm>
                <a:off x="3772" y="4949"/>
                <a:ext cx="501" cy="680"/>
                <a:chOff x="1763" y="4964"/>
                <a:chExt cx="516" cy="715"/>
              </a:xfrm>
            </p:grpSpPr>
            <p:grpSp>
              <p:nvGrpSpPr>
                <p:cNvPr id="29886" name="Group 594"/>
                <p:cNvGrpSpPr>
                  <a:grpSpLocks/>
                </p:cNvGrpSpPr>
                <p:nvPr/>
              </p:nvGrpSpPr>
              <p:grpSpPr bwMode="auto">
                <a:xfrm>
                  <a:off x="1763" y="4964"/>
                  <a:ext cx="515" cy="715"/>
                  <a:chOff x="1737" y="4532"/>
                  <a:chExt cx="515" cy="715"/>
                </a:xfrm>
              </p:grpSpPr>
              <p:sp>
                <p:nvSpPr>
                  <p:cNvPr id="29896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prstGeom prst="rect">
                    <a:avLst/>
                  </a:prstGeom>
                  <a:solidFill>
                    <a:srgbClr val="99CCFF">
                      <a:alpha val="25098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97" name="Freeform 10"/>
                  <p:cNvSpPr>
                    <a:spLocks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custGeom>
                    <a:avLst/>
                    <a:gdLst>
                      <a:gd name="T0" fmla="*/ 0 w 17441"/>
                      <a:gd name="T1" fmla="*/ 1 h 6963"/>
                      <a:gd name="T2" fmla="*/ 0 w 17441"/>
                      <a:gd name="T3" fmla="*/ 1 h 6963"/>
                      <a:gd name="T4" fmla="*/ 0 w 17441"/>
                      <a:gd name="T5" fmla="*/ 0 h 6963"/>
                      <a:gd name="T6" fmla="*/ 0 w 17441"/>
                      <a:gd name="T7" fmla="*/ 0 h 6963"/>
                      <a:gd name="T8" fmla="*/ 0 w 17441"/>
                      <a:gd name="T9" fmla="*/ 1 h 6963"/>
                      <a:gd name="T10" fmla="*/ 0 w 17441"/>
                      <a:gd name="T11" fmla="*/ 1 h 69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7441" h="6963">
                        <a:moveTo>
                          <a:pt x="8721" y="6963"/>
                        </a:moveTo>
                        <a:lnTo>
                          <a:pt x="0" y="6963"/>
                        </a:lnTo>
                        <a:lnTo>
                          <a:pt x="0" y="0"/>
                        </a:lnTo>
                        <a:lnTo>
                          <a:pt x="17441" y="0"/>
                        </a:lnTo>
                        <a:lnTo>
                          <a:pt x="17441" y="6963"/>
                        </a:lnTo>
                        <a:lnTo>
                          <a:pt x="872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  <p:grpSp>
              <p:nvGrpSpPr>
                <p:cNvPr id="29887" name="Group 597"/>
                <p:cNvGrpSpPr>
                  <a:grpSpLocks/>
                </p:cNvGrpSpPr>
                <p:nvPr/>
              </p:nvGrpSpPr>
              <p:grpSpPr bwMode="auto">
                <a:xfrm>
                  <a:off x="1764" y="4964"/>
                  <a:ext cx="515" cy="715"/>
                  <a:chOff x="1743" y="5396"/>
                  <a:chExt cx="488" cy="715"/>
                </a:xfrm>
              </p:grpSpPr>
              <p:sp>
                <p:nvSpPr>
                  <p:cNvPr id="29888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prstGeom prst="rect">
                    <a:avLst/>
                  </a:prstGeom>
                  <a:solidFill>
                    <a:srgbClr val="355E00"/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89" name="Freeform 14"/>
                  <p:cNvSpPr>
                    <a:spLocks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custGeom>
                    <a:avLst/>
                    <a:gdLst>
                      <a:gd name="T0" fmla="*/ 0 w 2114"/>
                      <a:gd name="T1" fmla="*/ 0 h 581"/>
                      <a:gd name="T2" fmla="*/ 0 w 2114"/>
                      <a:gd name="T3" fmla="*/ 0 h 581"/>
                      <a:gd name="T4" fmla="*/ 0 w 2114"/>
                      <a:gd name="T5" fmla="*/ 0 h 581"/>
                      <a:gd name="T6" fmla="*/ 0 w 2114"/>
                      <a:gd name="T7" fmla="*/ 0 h 581"/>
                      <a:gd name="T8" fmla="*/ 0 w 2114"/>
                      <a:gd name="T9" fmla="*/ 0 h 581"/>
                      <a:gd name="T10" fmla="*/ 0 w 2114"/>
                      <a:gd name="T11" fmla="*/ 0 h 5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14" h="581">
                        <a:moveTo>
                          <a:pt x="1057" y="581"/>
                        </a:moveTo>
                        <a:lnTo>
                          <a:pt x="0" y="581"/>
                        </a:lnTo>
                        <a:lnTo>
                          <a:pt x="0" y="0"/>
                        </a:lnTo>
                        <a:lnTo>
                          <a:pt x="2114" y="0"/>
                        </a:lnTo>
                        <a:lnTo>
                          <a:pt x="2114" y="581"/>
                        </a:lnTo>
                        <a:lnTo>
                          <a:pt x="1057" y="58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90" name="Freeform 15"/>
                  <p:cNvSpPr>
                    <a:spLocks/>
                  </p:cNvSpPr>
                  <p:nvPr/>
                </p:nvSpPr>
                <p:spPr bwMode="auto">
                  <a:xfrm>
                    <a:off x="1831" y="5396"/>
                    <a:ext cx="94" cy="655"/>
                  </a:xfrm>
                  <a:custGeom>
                    <a:avLst/>
                    <a:gdLst>
                      <a:gd name="T0" fmla="*/ 0 w 1585"/>
                      <a:gd name="T1" fmla="*/ 0 h 6382"/>
                      <a:gd name="T2" fmla="*/ 0 w 1585"/>
                      <a:gd name="T3" fmla="*/ 0 h 6382"/>
                      <a:gd name="T4" fmla="*/ 0 w 1585"/>
                      <a:gd name="T5" fmla="*/ 0 h 6382"/>
                      <a:gd name="T6" fmla="*/ 0 w 1585"/>
                      <a:gd name="T7" fmla="*/ 0 h 6382"/>
                      <a:gd name="T8" fmla="*/ 0 w 1585"/>
                      <a:gd name="T9" fmla="*/ 1 h 6382"/>
                      <a:gd name="T10" fmla="*/ 0 w 1585"/>
                      <a:gd name="T11" fmla="*/ 1 h 6382"/>
                      <a:gd name="T12" fmla="*/ 0 w 1585"/>
                      <a:gd name="T13" fmla="*/ 1 h 6382"/>
                      <a:gd name="T14" fmla="*/ 0 w 1585"/>
                      <a:gd name="T15" fmla="*/ 1 h 6382"/>
                      <a:gd name="T16" fmla="*/ 0 w 1585"/>
                      <a:gd name="T17" fmla="*/ 1 h 6382"/>
                      <a:gd name="T18" fmla="*/ 0 w 1585"/>
                      <a:gd name="T19" fmla="*/ 1 h 6382"/>
                      <a:gd name="T20" fmla="*/ 0 w 1585"/>
                      <a:gd name="T21" fmla="*/ 1 h 6382"/>
                      <a:gd name="T22" fmla="*/ 0 w 1585"/>
                      <a:gd name="T23" fmla="*/ 1 h 6382"/>
                      <a:gd name="T24" fmla="*/ 0 w 1585"/>
                      <a:gd name="T25" fmla="*/ 1 h 6382"/>
                      <a:gd name="T26" fmla="*/ 0 w 1585"/>
                      <a:gd name="T27" fmla="*/ 1 h 6382"/>
                      <a:gd name="T28" fmla="*/ 0 w 1585"/>
                      <a:gd name="T29" fmla="*/ 1 h 6382"/>
                      <a:gd name="T30" fmla="*/ 0 w 1585"/>
                      <a:gd name="T31" fmla="*/ 1 h 6382"/>
                      <a:gd name="T32" fmla="*/ 0 w 1585"/>
                      <a:gd name="T33" fmla="*/ 1 h 6382"/>
                      <a:gd name="T34" fmla="*/ 0 w 1585"/>
                      <a:gd name="T35" fmla="*/ 1 h 6382"/>
                      <a:gd name="T36" fmla="*/ 0 w 1585"/>
                      <a:gd name="T37" fmla="*/ 1 h 6382"/>
                      <a:gd name="T38" fmla="*/ 0 w 1585"/>
                      <a:gd name="T39" fmla="*/ 1 h 6382"/>
                      <a:gd name="T40" fmla="*/ 0 w 1585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5" h="6382">
                        <a:moveTo>
                          <a:pt x="0" y="0"/>
                        </a:moveTo>
                        <a:lnTo>
                          <a:pt x="67" y="1940"/>
                        </a:lnTo>
                        <a:lnTo>
                          <a:pt x="145" y="2743"/>
                        </a:lnTo>
                        <a:lnTo>
                          <a:pt x="247" y="3445"/>
                        </a:lnTo>
                        <a:lnTo>
                          <a:pt x="367" y="4051"/>
                        </a:lnTo>
                        <a:lnTo>
                          <a:pt x="502" y="4570"/>
                        </a:lnTo>
                        <a:lnTo>
                          <a:pt x="644" y="5005"/>
                        </a:lnTo>
                        <a:lnTo>
                          <a:pt x="792" y="5367"/>
                        </a:lnTo>
                        <a:lnTo>
                          <a:pt x="940" y="5661"/>
                        </a:lnTo>
                        <a:lnTo>
                          <a:pt x="1083" y="5893"/>
                        </a:lnTo>
                        <a:lnTo>
                          <a:pt x="1217" y="6070"/>
                        </a:lnTo>
                        <a:lnTo>
                          <a:pt x="1338" y="6201"/>
                        </a:lnTo>
                        <a:lnTo>
                          <a:pt x="1439" y="6291"/>
                        </a:lnTo>
                        <a:lnTo>
                          <a:pt x="1517" y="6346"/>
                        </a:lnTo>
                        <a:lnTo>
                          <a:pt x="1567" y="6374"/>
                        </a:lnTo>
                        <a:lnTo>
                          <a:pt x="1581" y="6380"/>
                        </a:lnTo>
                        <a:lnTo>
                          <a:pt x="1584" y="6382"/>
                        </a:lnTo>
                        <a:lnTo>
                          <a:pt x="1585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91" name="Freeform 18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94" cy="655"/>
                  </a:xfrm>
                  <a:custGeom>
                    <a:avLst/>
                    <a:gdLst>
                      <a:gd name="T0" fmla="*/ 0 w 1586"/>
                      <a:gd name="T1" fmla="*/ 0 h 6382"/>
                      <a:gd name="T2" fmla="*/ 0 w 1586"/>
                      <a:gd name="T3" fmla="*/ 0 h 6382"/>
                      <a:gd name="T4" fmla="*/ 0 w 1586"/>
                      <a:gd name="T5" fmla="*/ 0 h 6382"/>
                      <a:gd name="T6" fmla="*/ 0 w 1586"/>
                      <a:gd name="T7" fmla="*/ 0 h 6382"/>
                      <a:gd name="T8" fmla="*/ 0 w 1586"/>
                      <a:gd name="T9" fmla="*/ 1 h 6382"/>
                      <a:gd name="T10" fmla="*/ 0 w 1586"/>
                      <a:gd name="T11" fmla="*/ 1 h 6382"/>
                      <a:gd name="T12" fmla="*/ 0 w 1586"/>
                      <a:gd name="T13" fmla="*/ 1 h 6382"/>
                      <a:gd name="T14" fmla="*/ 0 w 1586"/>
                      <a:gd name="T15" fmla="*/ 1 h 6382"/>
                      <a:gd name="T16" fmla="*/ 0 w 1586"/>
                      <a:gd name="T17" fmla="*/ 1 h 6382"/>
                      <a:gd name="T18" fmla="*/ 0 w 1586"/>
                      <a:gd name="T19" fmla="*/ 1 h 6382"/>
                      <a:gd name="T20" fmla="*/ 0 w 1586"/>
                      <a:gd name="T21" fmla="*/ 1 h 6382"/>
                      <a:gd name="T22" fmla="*/ 0 w 1586"/>
                      <a:gd name="T23" fmla="*/ 1 h 6382"/>
                      <a:gd name="T24" fmla="*/ 0 w 1586"/>
                      <a:gd name="T25" fmla="*/ 1 h 6382"/>
                      <a:gd name="T26" fmla="*/ 0 w 1586"/>
                      <a:gd name="T27" fmla="*/ 1 h 6382"/>
                      <a:gd name="T28" fmla="*/ 0 w 1586"/>
                      <a:gd name="T29" fmla="*/ 1 h 6382"/>
                      <a:gd name="T30" fmla="*/ 0 w 1586"/>
                      <a:gd name="T31" fmla="*/ 1 h 6382"/>
                      <a:gd name="T32" fmla="*/ 0 w 1586"/>
                      <a:gd name="T33" fmla="*/ 1 h 6382"/>
                      <a:gd name="T34" fmla="*/ 0 w 1586"/>
                      <a:gd name="T35" fmla="*/ 1 h 6382"/>
                      <a:gd name="T36" fmla="*/ 0 w 1586"/>
                      <a:gd name="T37" fmla="*/ 1 h 6382"/>
                      <a:gd name="T38" fmla="*/ 0 w 1586"/>
                      <a:gd name="T39" fmla="*/ 1 h 6382"/>
                      <a:gd name="T40" fmla="*/ 0 w 1586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6" h="6382">
                        <a:moveTo>
                          <a:pt x="1586" y="0"/>
                        </a:moveTo>
                        <a:lnTo>
                          <a:pt x="1518" y="1940"/>
                        </a:lnTo>
                        <a:lnTo>
                          <a:pt x="1440" y="2743"/>
                        </a:lnTo>
                        <a:lnTo>
                          <a:pt x="1339" y="3445"/>
                        </a:lnTo>
                        <a:lnTo>
                          <a:pt x="1218" y="4051"/>
                        </a:lnTo>
                        <a:lnTo>
                          <a:pt x="1084" y="4570"/>
                        </a:lnTo>
                        <a:lnTo>
                          <a:pt x="941" y="5005"/>
                        </a:lnTo>
                        <a:lnTo>
                          <a:pt x="793" y="5367"/>
                        </a:lnTo>
                        <a:lnTo>
                          <a:pt x="645" y="5661"/>
                        </a:lnTo>
                        <a:lnTo>
                          <a:pt x="503" y="5893"/>
                        </a:lnTo>
                        <a:lnTo>
                          <a:pt x="368" y="6070"/>
                        </a:lnTo>
                        <a:lnTo>
                          <a:pt x="248" y="6201"/>
                        </a:lnTo>
                        <a:lnTo>
                          <a:pt x="146" y="6291"/>
                        </a:lnTo>
                        <a:lnTo>
                          <a:pt x="68" y="6346"/>
                        </a:lnTo>
                        <a:lnTo>
                          <a:pt x="18" y="6374"/>
                        </a:lnTo>
                        <a:lnTo>
                          <a:pt x="5" y="6380"/>
                        </a:lnTo>
                        <a:lnTo>
                          <a:pt x="2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92" name="Freeform 20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188" cy="715"/>
                  </a:xfrm>
                  <a:custGeom>
                    <a:avLst/>
                    <a:gdLst>
                      <a:gd name="T0" fmla="*/ 0 w 3172"/>
                      <a:gd name="T1" fmla="*/ 0 h 6963"/>
                      <a:gd name="T2" fmla="*/ 0 w 3172"/>
                      <a:gd name="T3" fmla="*/ 0 h 6963"/>
                      <a:gd name="T4" fmla="*/ 0 w 3172"/>
                      <a:gd name="T5" fmla="*/ 0 h 6963"/>
                      <a:gd name="T6" fmla="*/ 0 w 3172"/>
                      <a:gd name="T7" fmla="*/ 0 h 6963"/>
                      <a:gd name="T8" fmla="*/ 0 w 3172"/>
                      <a:gd name="T9" fmla="*/ 1 h 6963"/>
                      <a:gd name="T10" fmla="*/ 0 w 3172"/>
                      <a:gd name="T11" fmla="*/ 1 h 6963"/>
                      <a:gd name="T12" fmla="*/ 0 w 3172"/>
                      <a:gd name="T13" fmla="*/ 1 h 6963"/>
                      <a:gd name="T14" fmla="*/ 0 w 3172"/>
                      <a:gd name="T15" fmla="*/ 1 h 6963"/>
                      <a:gd name="T16" fmla="*/ 0 w 3172"/>
                      <a:gd name="T17" fmla="*/ 1 h 6963"/>
                      <a:gd name="T18" fmla="*/ 0 w 3172"/>
                      <a:gd name="T19" fmla="*/ 1 h 6963"/>
                      <a:gd name="T20" fmla="*/ 0 w 3172"/>
                      <a:gd name="T21" fmla="*/ 1 h 6963"/>
                      <a:gd name="T22" fmla="*/ 0 w 3172"/>
                      <a:gd name="T23" fmla="*/ 1 h 6963"/>
                      <a:gd name="T24" fmla="*/ 0 w 3172"/>
                      <a:gd name="T25" fmla="*/ 1 h 6963"/>
                      <a:gd name="T26" fmla="*/ 0 w 3172"/>
                      <a:gd name="T27" fmla="*/ 1 h 6963"/>
                      <a:gd name="T28" fmla="*/ 0 w 3172"/>
                      <a:gd name="T29" fmla="*/ 1 h 6963"/>
                      <a:gd name="T30" fmla="*/ 0 w 3172"/>
                      <a:gd name="T31" fmla="*/ 1 h 6963"/>
                      <a:gd name="T32" fmla="*/ 0 w 3172"/>
                      <a:gd name="T33" fmla="*/ 1 h 6963"/>
                      <a:gd name="T34" fmla="*/ 0 w 3172"/>
                      <a:gd name="T35" fmla="*/ 1 h 6963"/>
                      <a:gd name="T36" fmla="*/ 0 w 3172"/>
                      <a:gd name="T37" fmla="*/ 1 h 6963"/>
                      <a:gd name="T38" fmla="*/ 0 w 3172"/>
                      <a:gd name="T39" fmla="*/ 1 h 6963"/>
                      <a:gd name="T40" fmla="*/ 0 w 3172"/>
                      <a:gd name="T41" fmla="*/ 1 h 6963"/>
                      <a:gd name="T42" fmla="*/ 0 w 3172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2" h="6963">
                        <a:moveTo>
                          <a:pt x="3172" y="0"/>
                        </a:moveTo>
                        <a:lnTo>
                          <a:pt x="3136" y="1225"/>
                        </a:lnTo>
                        <a:lnTo>
                          <a:pt x="3035" y="2297"/>
                        </a:lnTo>
                        <a:lnTo>
                          <a:pt x="2879" y="3228"/>
                        </a:lnTo>
                        <a:lnTo>
                          <a:pt x="2676" y="4025"/>
                        </a:lnTo>
                        <a:lnTo>
                          <a:pt x="2436" y="4700"/>
                        </a:lnTo>
                        <a:lnTo>
                          <a:pt x="2168" y="5263"/>
                        </a:lnTo>
                        <a:lnTo>
                          <a:pt x="1882" y="5723"/>
                        </a:lnTo>
                        <a:lnTo>
                          <a:pt x="1586" y="6092"/>
                        </a:lnTo>
                        <a:lnTo>
                          <a:pt x="1290" y="6380"/>
                        </a:lnTo>
                        <a:lnTo>
                          <a:pt x="1004" y="6596"/>
                        </a:lnTo>
                        <a:lnTo>
                          <a:pt x="736" y="6750"/>
                        </a:lnTo>
                        <a:lnTo>
                          <a:pt x="496" y="6854"/>
                        </a:lnTo>
                        <a:lnTo>
                          <a:pt x="293" y="6916"/>
                        </a:lnTo>
                        <a:lnTo>
                          <a:pt x="137" y="6949"/>
                        </a:lnTo>
                        <a:lnTo>
                          <a:pt x="36" y="6962"/>
                        </a:lnTo>
                        <a:lnTo>
                          <a:pt x="10" y="6963"/>
                        </a:lnTo>
                        <a:lnTo>
                          <a:pt x="3" y="6963"/>
                        </a:lnTo>
                        <a:lnTo>
                          <a:pt x="2" y="6963"/>
                        </a:lnTo>
                        <a:lnTo>
                          <a:pt x="0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93" name="Freeform 21"/>
                  <p:cNvSpPr>
                    <a:spLocks/>
                  </p:cNvSpPr>
                  <p:nvPr/>
                </p:nvSpPr>
                <p:spPr bwMode="auto">
                  <a:xfrm>
                    <a:off x="2018" y="5396"/>
                    <a:ext cx="31" cy="655"/>
                  </a:xfrm>
                  <a:custGeom>
                    <a:avLst/>
                    <a:gdLst>
                      <a:gd name="T0" fmla="*/ 0 w 528"/>
                      <a:gd name="T1" fmla="*/ 0 h 6382"/>
                      <a:gd name="T2" fmla="*/ 0 w 528"/>
                      <a:gd name="T3" fmla="*/ 1 h 6382"/>
                      <a:gd name="T4" fmla="*/ 0 w 528"/>
                      <a:gd name="T5" fmla="*/ 1 h 6382"/>
                      <a:gd name="T6" fmla="*/ 0 w 528"/>
                      <a:gd name="T7" fmla="*/ 1 h 6382"/>
                      <a:gd name="T8" fmla="*/ 0 w 528"/>
                      <a:gd name="T9" fmla="*/ 1 h 6382"/>
                      <a:gd name="T10" fmla="*/ 0 w 528"/>
                      <a:gd name="T11" fmla="*/ 1 h 6382"/>
                      <a:gd name="T12" fmla="*/ 0 w 528"/>
                      <a:gd name="T13" fmla="*/ 1 h 6382"/>
                      <a:gd name="T14" fmla="*/ 0 w 528"/>
                      <a:gd name="T15" fmla="*/ 1 h 6382"/>
                      <a:gd name="T16" fmla="*/ 0 w 528"/>
                      <a:gd name="T17" fmla="*/ 1 h 6382"/>
                      <a:gd name="T18" fmla="*/ 0 w 528"/>
                      <a:gd name="T19" fmla="*/ 1 h 6382"/>
                      <a:gd name="T20" fmla="*/ 0 w 528"/>
                      <a:gd name="T21" fmla="*/ 1 h 6382"/>
                      <a:gd name="T22" fmla="*/ 0 w 528"/>
                      <a:gd name="T23" fmla="*/ 1 h 6382"/>
                      <a:gd name="T24" fmla="*/ 0 w 528"/>
                      <a:gd name="T25" fmla="*/ 1 h 6382"/>
                      <a:gd name="T26" fmla="*/ 0 w 528"/>
                      <a:gd name="T27" fmla="*/ 1 h 6382"/>
                      <a:gd name="T28" fmla="*/ 0 w 528"/>
                      <a:gd name="T29" fmla="*/ 1 h 6382"/>
                      <a:gd name="T30" fmla="*/ 0 w 528"/>
                      <a:gd name="T31" fmla="*/ 1 h 6382"/>
                      <a:gd name="T32" fmla="*/ 0 w 528"/>
                      <a:gd name="T33" fmla="*/ 1 h 6382"/>
                      <a:gd name="T34" fmla="*/ 0 w 528"/>
                      <a:gd name="T35" fmla="*/ 1 h 6382"/>
                      <a:gd name="T36" fmla="*/ 0 w 528"/>
                      <a:gd name="T37" fmla="*/ 1 h 6382"/>
                      <a:gd name="T38" fmla="*/ 0 w 528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8" h="6382">
                        <a:moveTo>
                          <a:pt x="528" y="0"/>
                        </a:moveTo>
                        <a:lnTo>
                          <a:pt x="446" y="3690"/>
                        </a:lnTo>
                        <a:lnTo>
                          <a:pt x="361" y="4824"/>
                        </a:lnTo>
                        <a:lnTo>
                          <a:pt x="264" y="5585"/>
                        </a:lnTo>
                        <a:lnTo>
                          <a:pt x="214" y="5847"/>
                        </a:lnTo>
                        <a:lnTo>
                          <a:pt x="167" y="6046"/>
                        </a:lnTo>
                        <a:lnTo>
                          <a:pt x="122" y="6187"/>
                        </a:lnTo>
                        <a:lnTo>
                          <a:pt x="82" y="6283"/>
                        </a:lnTo>
                        <a:lnTo>
                          <a:pt x="64" y="6315"/>
                        </a:lnTo>
                        <a:lnTo>
                          <a:pt x="48" y="6341"/>
                        </a:lnTo>
                        <a:lnTo>
                          <a:pt x="35" y="6358"/>
                        </a:lnTo>
                        <a:lnTo>
                          <a:pt x="22" y="6370"/>
                        </a:lnTo>
                        <a:lnTo>
                          <a:pt x="12" y="6377"/>
                        </a:lnTo>
                        <a:lnTo>
                          <a:pt x="6" y="6381"/>
                        </a:lnTo>
                        <a:lnTo>
                          <a:pt x="1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94" name="Freeform 24"/>
                  <p:cNvSpPr>
                    <a:spLocks/>
                  </p:cNvSpPr>
                  <p:nvPr/>
                </p:nvSpPr>
                <p:spPr bwMode="auto">
                  <a:xfrm>
                    <a:off x="1918" y="5396"/>
                    <a:ext cx="31" cy="655"/>
                  </a:xfrm>
                  <a:custGeom>
                    <a:avLst/>
                    <a:gdLst>
                      <a:gd name="T0" fmla="*/ 0 w 529"/>
                      <a:gd name="T1" fmla="*/ 0 h 6382"/>
                      <a:gd name="T2" fmla="*/ 0 w 529"/>
                      <a:gd name="T3" fmla="*/ 1 h 6382"/>
                      <a:gd name="T4" fmla="*/ 0 w 529"/>
                      <a:gd name="T5" fmla="*/ 1 h 6382"/>
                      <a:gd name="T6" fmla="*/ 0 w 529"/>
                      <a:gd name="T7" fmla="*/ 1 h 6382"/>
                      <a:gd name="T8" fmla="*/ 0 w 529"/>
                      <a:gd name="T9" fmla="*/ 1 h 6382"/>
                      <a:gd name="T10" fmla="*/ 0 w 529"/>
                      <a:gd name="T11" fmla="*/ 1 h 6382"/>
                      <a:gd name="T12" fmla="*/ 0 w 529"/>
                      <a:gd name="T13" fmla="*/ 1 h 6382"/>
                      <a:gd name="T14" fmla="*/ 0 w 529"/>
                      <a:gd name="T15" fmla="*/ 1 h 6382"/>
                      <a:gd name="T16" fmla="*/ 0 w 529"/>
                      <a:gd name="T17" fmla="*/ 1 h 6382"/>
                      <a:gd name="T18" fmla="*/ 0 w 529"/>
                      <a:gd name="T19" fmla="*/ 1 h 6382"/>
                      <a:gd name="T20" fmla="*/ 0 w 529"/>
                      <a:gd name="T21" fmla="*/ 1 h 6382"/>
                      <a:gd name="T22" fmla="*/ 0 w 529"/>
                      <a:gd name="T23" fmla="*/ 1 h 6382"/>
                      <a:gd name="T24" fmla="*/ 0 w 529"/>
                      <a:gd name="T25" fmla="*/ 1 h 6382"/>
                      <a:gd name="T26" fmla="*/ 0 w 529"/>
                      <a:gd name="T27" fmla="*/ 1 h 6382"/>
                      <a:gd name="T28" fmla="*/ 0 w 529"/>
                      <a:gd name="T29" fmla="*/ 1 h 6382"/>
                      <a:gd name="T30" fmla="*/ 0 w 529"/>
                      <a:gd name="T31" fmla="*/ 1 h 6382"/>
                      <a:gd name="T32" fmla="*/ 0 w 529"/>
                      <a:gd name="T33" fmla="*/ 1 h 6382"/>
                      <a:gd name="T34" fmla="*/ 0 w 529"/>
                      <a:gd name="T35" fmla="*/ 1 h 6382"/>
                      <a:gd name="T36" fmla="*/ 0 w 529"/>
                      <a:gd name="T37" fmla="*/ 1 h 6382"/>
                      <a:gd name="T38" fmla="*/ 0 w 529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9" h="6382">
                        <a:moveTo>
                          <a:pt x="0" y="0"/>
                        </a:moveTo>
                        <a:lnTo>
                          <a:pt x="83" y="3690"/>
                        </a:lnTo>
                        <a:lnTo>
                          <a:pt x="167" y="4824"/>
                        </a:lnTo>
                        <a:lnTo>
                          <a:pt x="265" y="5585"/>
                        </a:lnTo>
                        <a:lnTo>
                          <a:pt x="314" y="5847"/>
                        </a:lnTo>
                        <a:lnTo>
                          <a:pt x="362" y="6046"/>
                        </a:lnTo>
                        <a:lnTo>
                          <a:pt x="406" y="6187"/>
                        </a:lnTo>
                        <a:lnTo>
                          <a:pt x="446" y="6283"/>
                        </a:lnTo>
                        <a:lnTo>
                          <a:pt x="464" y="6315"/>
                        </a:lnTo>
                        <a:lnTo>
                          <a:pt x="480" y="6341"/>
                        </a:lnTo>
                        <a:lnTo>
                          <a:pt x="494" y="6358"/>
                        </a:lnTo>
                        <a:lnTo>
                          <a:pt x="507" y="6370"/>
                        </a:lnTo>
                        <a:lnTo>
                          <a:pt x="516" y="6377"/>
                        </a:lnTo>
                        <a:lnTo>
                          <a:pt x="523" y="6381"/>
                        </a:lnTo>
                        <a:lnTo>
                          <a:pt x="528" y="6382"/>
                        </a:lnTo>
                        <a:lnTo>
                          <a:pt x="529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95" name="Freeform 26"/>
                  <p:cNvSpPr>
                    <a:spLocks/>
                  </p:cNvSpPr>
                  <p:nvPr/>
                </p:nvSpPr>
                <p:spPr bwMode="auto">
                  <a:xfrm>
                    <a:off x="1743" y="5396"/>
                    <a:ext cx="188" cy="715"/>
                  </a:xfrm>
                  <a:custGeom>
                    <a:avLst/>
                    <a:gdLst>
                      <a:gd name="T0" fmla="*/ 0 w 3171"/>
                      <a:gd name="T1" fmla="*/ 0 h 6963"/>
                      <a:gd name="T2" fmla="*/ 0 w 3171"/>
                      <a:gd name="T3" fmla="*/ 0 h 6963"/>
                      <a:gd name="T4" fmla="*/ 0 w 3171"/>
                      <a:gd name="T5" fmla="*/ 0 h 6963"/>
                      <a:gd name="T6" fmla="*/ 0 w 3171"/>
                      <a:gd name="T7" fmla="*/ 0 h 6963"/>
                      <a:gd name="T8" fmla="*/ 0 w 3171"/>
                      <a:gd name="T9" fmla="*/ 1 h 6963"/>
                      <a:gd name="T10" fmla="*/ 0 w 3171"/>
                      <a:gd name="T11" fmla="*/ 1 h 6963"/>
                      <a:gd name="T12" fmla="*/ 0 w 3171"/>
                      <a:gd name="T13" fmla="*/ 1 h 6963"/>
                      <a:gd name="T14" fmla="*/ 0 w 3171"/>
                      <a:gd name="T15" fmla="*/ 1 h 6963"/>
                      <a:gd name="T16" fmla="*/ 0 w 3171"/>
                      <a:gd name="T17" fmla="*/ 1 h 6963"/>
                      <a:gd name="T18" fmla="*/ 0 w 3171"/>
                      <a:gd name="T19" fmla="*/ 1 h 6963"/>
                      <a:gd name="T20" fmla="*/ 0 w 3171"/>
                      <a:gd name="T21" fmla="*/ 1 h 6963"/>
                      <a:gd name="T22" fmla="*/ 0 w 3171"/>
                      <a:gd name="T23" fmla="*/ 1 h 6963"/>
                      <a:gd name="T24" fmla="*/ 0 w 3171"/>
                      <a:gd name="T25" fmla="*/ 1 h 6963"/>
                      <a:gd name="T26" fmla="*/ 0 w 3171"/>
                      <a:gd name="T27" fmla="*/ 1 h 6963"/>
                      <a:gd name="T28" fmla="*/ 0 w 3171"/>
                      <a:gd name="T29" fmla="*/ 1 h 6963"/>
                      <a:gd name="T30" fmla="*/ 0 w 3171"/>
                      <a:gd name="T31" fmla="*/ 1 h 6963"/>
                      <a:gd name="T32" fmla="*/ 0 w 3171"/>
                      <a:gd name="T33" fmla="*/ 1 h 6963"/>
                      <a:gd name="T34" fmla="*/ 0 w 3171"/>
                      <a:gd name="T35" fmla="*/ 1 h 6963"/>
                      <a:gd name="T36" fmla="*/ 0 w 3171"/>
                      <a:gd name="T37" fmla="*/ 1 h 6963"/>
                      <a:gd name="T38" fmla="*/ 0 w 3171"/>
                      <a:gd name="T39" fmla="*/ 1 h 6963"/>
                      <a:gd name="T40" fmla="*/ 0 w 3171"/>
                      <a:gd name="T41" fmla="*/ 1 h 6963"/>
                      <a:gd name="T42" fmla="*/ 0 w 3171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1" h="6963">
                        <a:moveTo>
                          <a:pt x="0" y="0"/>
                        </a:moveTo>
                        <a:lnTo>
                          <a:pt x="36" y="1225"/>
                        </a:lnTo>
                        <a:lnTo>
                          <a:pt x="136" y="2297"/>
                        </a:lnTo>
                        <a:lnTo>
                          <a:pt x="293" y="3228"/>
                        </a:lnTo>
                        <a:lnTo>
                          <a:pt x="495" y="4025"/>
                        </a:lnTo>
                        <a:lnTo>
                          <a:pt x="735" y="4700"/>
                        </a:lnTo>
                        <a:lnTo>
                          <a:pt x="1003" y="5263"/>
                        </a:lnTo>
                        <a:lnTo>
                          <a:pt x="1289" y="5723"/>
                        </a:lnTo>
                        <a:lnTo>
                          <a:pt x="1585" y="6092"/>
                        </a:lnTo>
                        <a:lnTo>
                          <a:pt x="1881" y="6380"/>
                        </a:lnTo>
                        <a:lnTo>
                          <a:pt x="2168" y="6596"/>
                        </a:lnTo>
                        <a:lnTo>
                          <a:pt x="2435" y="6750"/>
                        </a:lnTo>
                        <a:lnTo>
                          <a:pt x="2675" y="6854"/>
                        </a:lnTo>
                        <a:lnTo>
                          <a:pt x="2878" y="6916"/>
                        </a:lnTo>
                        <a:lnTo>
                          <a:pt x="3034" y="6949"/>
                        </a:lnTo>
                        <a:lnTo>
                          <a:pt x="3135" y="6962"/>
                        </a:lnTo>
                        <a:lnTo>
                          <a:pt x="3161" y="6963"/>
                        </a:lnTo>
                        <a:lnTo>
                          <a:pt x="3169" y="6963"/>
                        </a:lnTo>
                        <a:lnTo>
                          <a:pt x="3170" y="6963"/>
                        </a:lnTo>
                        <a:lnTo>
                          <a:pt x="317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29821" name="Group 606"/>
              <p:cNvGrpSpPr>
                <a:grpSpLocks/>
              </p:cNvGrpSpPr>
              <p:nvPr/>
            </p:nvGrpSpPr>
            <p:grpSpPr bwMode="auto">
              <a:xfrm>
                <a:off x="3274" y="4949"/>
                <a:ext cx="501" cy="680"/>
                <a:chOff x="1763" y="4964"/>
                <a:chExt cx="516" cy="715"/>
              </a:xfrm>
            </p:grpSpPr>
            <p:grpSp>
              <p:nvGrpSpPr>
                <p:cNvPr id="29874" name="Group 607"/>
                <p:cNvGrpSpPr>
                  <a:grpSpLocks/>
                </p:cNvGrpSpPr>
                <p:nvPr/>
              </p:nvGrpSpPr>
              <p:grpSpPr bwMode="auto">
                <a:xfrm>
                  <a:off x="1763" y="4964"/>
                  <a:ext cx="515" cy="715"/>
                  <a:chOff x="1737" y="4532"/>
                  <a:chExt cx="515" cy="715"/>
                </a:xfrm>
              </p:grpSpPr>
              <p:sp>
                <p:nvSpPr>
                  <p:cNvPr id="29884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prstGeom prst="rect">
                    <a:avLst/>
                  </a:prstGeom>
                  <a:solidFill>
                    <a:srgbClr val="99CCFF">
                      <a:alpha val="25098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85" name="Freeform 10"/>
                  <p:cNvSpPr>
                    <a:spLocks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custGeom>
                    <a:avLst/>
                    <a:gdLst>
                      <a:gd name="T0" fmla="*/ 0 w 17441"/>
                      <a:gd name="T1" fmla="*/ 1 h 6963"/>
                      <a:gd name="T2" fmla="*/ 0 w 17441"/>
                      <a:gd name="T3" fmla="*/ 1 h 6963"/>
                      <a:gd name="T4" fmla="*/ 0 w 17441"/>
                      <a:gd name="T5" fmla="*/ 0 h 6963"/>
                      <a:gd name="T6" fmla="*/ 0 w 17441"/>
                      <a:gd name="T7" fmla="*/ 0 h 6963"/>
                      <a:gd name="T8" fmla="*/ 0 w 17441"/>
                      <a:gd name="T9" fmla="*/ 1 h 6963"/>
                      <a:gd name="T10" fmla="*/ 0 w 17441"/>
                      <a:gd name="T11" fmla="*/ 1 h 69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7441" h="6963">
                        <a:moveTo>
                          <a:pt x="8721" y="6963"/>
                        </a:moveTo>
                        <a:lnTo>
                          <a:pt x="0" y="6963"/>
                        </a:lnTo>
                        <a:lnTo>
                          <a:pt x="0" y="0"/>
                        </a:lnTo>
                        <a:lnTo>
                          <a:pt x="17441" y="0"/>
                        </a:lnTo>
                        <a:lnTo>
                          <a:pt x="17441" y="6963"/>
                        </a:lnTo>
                        <a:lnTo>
                          <a:pt x="872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  <p:grpSp>
              <p:nvGrpSpPr>
                <p:cNvPr id="29875" name="Group 610"/>
                <p:cNvGrpSpPr>
                  <a:grpSpLocks/>
                </p:cNvGrpSpPr>
                <p:nvPr/>
              </p:nvGrpSpPr>
              <p:grpSpPr bwMode="auto">
                <a:xfrm>
                  <a:off x="1764" y="4964"/>
                  <a:ext cx="515" cy="715"/>
                  <a:chOff x="1743" y="5396"/>
                  <a:chExt cx="488" cy="715"/>
                </a:xfrm>
              </p:grpSpPr>
              <p:sp>
                <p:nvSpPr>
                  <p:cNvPr id="29876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prstGeom prst="rect">
                    <a:avLst/>
                  </a:prstGeom>
                  <a:solidFill>
                    <a:srgbClr val="355E00"/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77" name="Freeform 14"/>
                  <p:cNvSpPr>
                    <a:spLocks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custGeom>
                    <a:avLst/>
                    <a:gdLst>
                      <a:gd name="T0" fmla="*/ 0 w 2114"/>
                      <a:gd name="T1" fmla="*/ 0 h 581"/>
                      <a:gd name="T2" fmla="*/ 0 w 2114"/>
                      <a:gd name="T3" fmla="*/ 0 h 581"/>
                      <a:gd name="T4" fmla="*/ 0 w 2114"/>
                      <a:gd name="T5" fmla="*/ 0 h 581"/>
                      <a:gd name="T6" fmla="*/ 0 w 2114"/>
                      <a:gd name="T7" fmla="*/ 0 h 581"/>
                      <a:gd name="T8" fmla="*/ 0 w 2114"/>
                      <a:gd name="T9" fmla="*/ 0 h 581"/>
                      <a:gd name="T10" fmla="*/ 0 w 2114"/>
                      <a:gd name="T11" fmla="*/ 0 h 5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14" h="581">
                        <a:moveTo>
                          <a:pt x="1057" y="581"/>
                        </a:moveTo>
                        <a:lnTo>
                          <a:pt x="0" y="581"/>
                        </a:lnTo>
                        <a:lnTo>
                          <a:pt x="0" y="0"/>
                        </a:lnTo>
                        <a:lnTo>
                          <a:pt x="2114" y="0"/>
                        </a:lnTo>
                        <a:lnTo>
                          <a:pt x="2114" y="581"/>
                        </a:lnTo>
                        <a:lnTo>
                          <a:pt x="1057" y="58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78" name="Freeform 15"/>
                  <p:cNvSpPr>
                    <a:spLocks/>
                  </p:cNvSpPr>
                  <p:nvPr/>
                </p:nvSpPr>
                <p:spPr bwMode="auto">
                  <a:xfrm>
                    <a:off x="1831" y="5396"/>
                    <a:ext cx="94" cy="655"/>
                  </a:xfrm>
                  <a:custGeom>
                    <a:avLst/>
                    <a:gdLst>
                      <a:gd name="T0" fmla="*/ 0 w 1585"/>
                      <a:gd name="T1" fmla="*/ 0 h 6382"/>
                      <a:gd name="T2" fmla="*/ 0 w 1585"/>
                      <a:gd name="T3" fmla="*/ 0 h 6382"/>
                      <a:gd name="T4" fmla="*/ 0 w 1585"/>
                      <a:gd name="T5" fmla="*/ 0 h 6382"/>
                      <a:gd name="T6" fmla="*/ 0 w 1585"/>
                      <a:gd name="T7" fmla="*/ 0 h 6382"/>
                      <a:gd name="T8" fmla="*/ 0 w 1585"/>
                      <a:gd name="T9" fmla="*/ 1 h 6382"/>
                      <a:gd name="T10" fmla="*/ 0 w 1585"/>
                      <a:gd name="T11" fmla="*/ 1 h 6382"/>
                      <a:gd name="T12" fmla="*/ 0 w 1585"/>
                      <a:gd name="T13" fmla="*/ 1 h 6382"/>
                      <a:gd name="T14" fmla="*/ 0 w 1585"/>
                      <a:gd name="T15" fmla="*/ 1 h 6382"/>
                      <a:gd name="T16" fmla="*/ 0 w 1585"/>
                      <a:gd name="T17" fmla="*/ 1 h 6382"/>
                      <a:gd name="T18" fmla="*/ 0 w 1585"/>
                      <a:gd name="T19" fmla="*/ 1 h 6382"/>
                      <a:gd name="T20" fmla="*/ 0 w 1585"/>
                      <a:gd name="T21" fmla="*/ 1 h 6382"/>
                      <a:gd name="T22" fmla="*/ 0 w 1585"/>
                      <a:gd name="T23" fmla="*/ 1 h 6382"/>
                      <a:gd name="T24" fmla="*/ 0 w 1585"/>
                      <a:gd name="T25" fmla="*/ 1 h 6382"/>
                      <a:gd name="T26" fmla="*/ 0 w 1585"/>
                      <a:gd name="T27" fmla="*/ 1 h 6382"/>
                      <a:gd name="T28" fmla="*/ 0 w 1585"/>
                      <a:gd name="T29" fmla="*/ 1 h 6382"/>
                      <a:gd name="T30" fmla="*/ 0 w 1585"/>
                      <a:gd name="T31" fmla="*/ 1 h 6382"/>
                      <a:gd name="T32" fmla="*/ 0 w 1585"/>
                      <a:gd name="T33" fmla="*/ 1 h 6382"/>
                      <a:gd name="T34" fmla="*/ 0 w 1585"/>
                      <a:gd name="T35" fmla="*/ 1 h 6382"/>
                      <a:gd name="T36" fmla="*/ 0 w 1585"/>
                      <a:gd name="T37" fmla="*/ 1 h 6382"/>
                      <a:gd name="T38" fmla="*/ 0 w 1585"/>
                      <a:gd name="T39" fmla="*/ 1 h 6382"/>
                      <a:gd name="T40" fmla="*/ 0 w 1585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5" h="6382">
                        <a:moveTo>
                          <a:pt x="0" y="0"/>
                        </a:moveTo>
                        <a:lnTo>
                          <a:pt x="67" y="1940"/>
                        </a:lnTo>
                        <a:lnTo>
                          <a:pt x="145" y="2743"/>
                        </a:lnTo>
                        <a:lnTo>
                          <a:pt x="247" y="3445"/>
                        </a:lnTo>
                        <a:lnTo>
                          <a:pt x="367" y="4051"/>
                        </a:lnTo>
                        <a:lnTo>
                          <a:pt x="502" y="4570"/>
                        </a:lnTo>
                        <a:lnTo>
                          <a:pt x="644" y="5005"/>
                        </a:lnTo>
                        <a:lnTo>
                          <a:pt x="792" y="5367"/>
                        </a:lnTo>
                        <a:lnTo>
                          <a:pt x="940" y="5661"/>
                        </a:lnTo>
                        <a:lnTo>
                          <a:pt x="1083" y="5893"/>
                        </a:lnTo>
                        <a:lnTo>
                          <a:pt x="1217" y="6070"/>
                        </a:lnTo>
                        <a:lnTo>
                          <a:pt x="1338" y="6201"/>
                        </a:lnTo>
                        <a:lnTo>
                          <a:pt x="1439" y="6291"/>
                        </a:lnTo>
                        <a:lnTo>
                          <a:pt x="1517" y="6346"/>
                        </a:lnTo>
                        <a:lnTo>
                          <a:pt x="1567" y="6374"/>
                        </a:lnTo>
                        <a:lnTo>
                          <a:pt x="1581" y="6380"/>
                        </a:lnTo>
                        <a:lnTo>
                          <a:pt x="1584" y="6382"/>
                        </a:lnTo>
                        <a:lnTo>
                          <a:pt x="1585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79" name="Freeform 18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94" cy="655"/>
                  </a:xfrm>
                  <a:custGeom>
                    <a:avLst/>
                    <a:gdLst>
                      <a:gd name="T0" fmla="*/ 0 w 1586"/>
                      <a:gd name="T1" fmla="*/ 0 h 6382"/>
                      <a:gd name="T2" fmla="*/ 0 w 1586"/>
                      <a:gd name="T3" fmla="*/ 0 h 6382"/>
                      <a:gd name="T4" fmla="*/ 0 w 1586"/>
                      <a:gd name="T5" fmla="*/ 0 h 6382"/>
                      <a:gd name="T6" fmla="*/ 0 w 1586"/>
                      <a:gd name="T7" fmla="*/ 0 h 6382"/>
                      <a:gd name="T8" fmla="*/ 0 w 1586"/>
                      <a:gd name="T9" fmla="*/ 1 h 6382"/>
                      <a:gd name="T10" fmla="*/ 0 w 1586"/>
                      <a:gd name="T11" fmla="*/ 1 h 6382"/>
                      <a:gd name="T12" fmla="*/ 0 w 1586"/>
                      <a:gd name="T13" fmla="*/ 1 h 6382"/>
                      <a:gd name="T14" fmla="*/ 0 w 1586"/>
                      <a:gd name="T15" fmla="*/ 1 h 6382"/>
                      <a:gd name="T16" fmla="*/ 0 w 1586"/>
                      <a:gd name="T17" fmla="*/ 1 h 6382"/>
                      <a:gd name="T18" fmla="*/ 0 w 1586"/>
                      <a:gd name="T19" fmla="*/ 1 h 6382"/>
                      <a:gd name="T20" fmla="*/ 0 w 1586"/>
                      <a:gd name="T21" fmla="*/ 1 h 6382"/>
                      <a:gd name="T22" fmla="*/ 0 w 1586"/>
                      <a:gd name="T23" fmla="*/ 1 h 6382"/>
                      <a:gd name="T24" fmla="*/ 0 w 1586"/>
                      <a:gd name="T25" fmla="*/ 1 h 6382"/>
                      <a:gd name="T26" fmla="*/ 0 w 1586"/>
                      <a:gd name="T27" fmla="*/ 1 h 6382"/>
                      <a:gd name="T28" fmla="*/ 0 w 1586"/>
                      <a:gd name="T29" fmla="*/ 1 h 6382"/>
                      <a:gd name="T30" fmla="*/ 0 w 1586"/>
                      <a:gd name="T31" fmla="*/ 1 h 6382"/>
                      <a:gd name="T32" fmla="*/ 0 w 1586"/>
                      <a:gd name="T33" fmla="*/ 1 h 6382"/>
                      <a:gd name="T34" fmla="*/ 0 w 1586"/>
                      <a:gd name="T35" fmla="*/ 1 h 6382"/>
                      <a:gd name="T36" fmla="*/ 0 w 1586"/>
                      <a:gd name="T37" fmla="*/ 1 h 6382"/>
                      <a:gd name="T38" fmla="*/ 0 w 1586"/>
                      <a:gd name="T39" fmla="*/ 1 h 6382"/>
                      <a:gd name="T40" fmla="*/ 0 w 1586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6" h="6382">
                        <a:moveTo>
                          <a:pt x="1586" y="0"/>
                        </a:moveTo>
                        <a:lnTo>
                          <a:pt x="1518" y="1940"/>
                        </a:lnTo>
                        <a:lnTo>
                          <a:pt x="1440" y="2743"/>
                        </a:lnTo>
                        <a:lnTo>
                          <a:pt x="1339" y="3445"/>
                        </a:lnTo>
                        <a:lnTo>
                          <a:pt x="1218" y="4051"/>
                        </a:lnTo>
                        <a:lnTo>
                          <a:pt x="1084" y="4570"/>
                        </a:lnTo>
                        <a:lnTo>
                          <a:pt x="941" y="5005"/>
                        </a:lnTo>
                        <a:lnTo>
                          <a:pt x="793" y="5367"/>
                        </a:lnTo>
                        <a:lnTo>
                          <a:pt x="645" y="5661"/>
                        </a:lnTo>
                        <a:lnTo>
                          <a:pt x="503" y="5893"/>
                        </a:lnTo>
                        <a:lnTo>
                          <a:pt x="368" y="6070"/>
                        </a:lnTo>
                        <a:lnTo>
                          <a:pt x="248" y="6201"/>
                        </a:lnTo>
                        <a:lnTo>
                          <a:pt x="146" y="6291"/>
                        </a:lnTo>
                        <a:lnTo>
                          <a:pt x="68" y="6346"/>
                        </a:lnTo>
                        <a:lnTo>
                          <a:pt x="18" y="6374"/>
                        </a:lnTo>
                        <a:lnTo>
                          <a:pt x="5" y="6380"/>
                        </a:lnTo>
                        <a:lnTo>
                          <a:pt x="2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80" name="Freeform 20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188" cy="715"/>
                  </a:xfrm>
                  <a:custGeom>
                    <a:avLst/>
                    <a:gdLst>
                      <a:gd name="T0" fmla="*/ 0 w 3172"/>
                      <a:gd name="T1" fmla="*/ 0 h 6963"/>
                      <a:gd name="T2" fmla="*/ 0 w 3172"/>
                      <a:gd name="T3" fmla="*/ 0 h 6963"/>
                      <a:gd name="T4" fmla="*/ 0 w 3172"/>
                      <a:gd name="T5" fmla="*/ 0 h 6963"/>
                      <a:gd name="T6" fmla="*/ 0 w 3172"/>
                      <a:gd name="T7" fmla="*/ 0 h 6963"/>
                      <a:gd name="T8" fmla="*/ 0 w 3172"/>
                      <a:gd name="T9" fmla="*/ 1 h 6963"/>
                      <a:gd name="T10" fmla="*/ 0 w 3172"/>
                      <a:gd name="T11" fmla="*/ 1 h 6963"/>
                      <a:gd name="T12" fmla="*/ 0 w 3172"/>
                      <a:gd name="T13" fmla="*/ 1 h 6963"/>
                      <a:gd name="T14" fmla="*/ 0 w 3172"/>
                      <a:gd name="T15" fmla="*/ 1 h 6963"/>
                      <a:gd name="T16" fmla="*/ 0 w 3172"/>
                      <a:gd name="T17" fmla="*/ 1 h 6963"/>
                      <a:gd name="T18" fmla="*/ 0 w 3172"/>
                      <a:gd name="T19" fmla="*/ 1 h 6963"/>
                      <a:gd name="T20" fmla="*/ 0 w 3172"/>
                      <a:gd name="T21" fmla="*/ 1 h 6963"/>
                      <a:gd name="T22" fmla="*/ 0 w 3172"/>
                      <a:gd name="T23" fmla="*/ 1 h 6963"/>
                      <a:gd name="T24" fmla="*/ 0 w 3172"/>
                      <a:gd name="T25" fmla="*/ 1 h 6963"/>
                      <a:gd name="T26" fmla="*/ 0 w 3172"/>
                      <a:gd name="T27" fmla="*/ 1 h 6963"/>
                      <a:gd name="T28" fmla="*/ 0 w 3172"/>
                      <a:gd name="T29" fmla="*/ 1 h 6963"/>
                      <a:gd name="T30" fmla="*/ 0 w 3172"/>
                      <a:gd name="T31" fmla="*/ 1 h 6963"/>
                      <a:gd name="T32" fmla="*/ 0 w 3172"/>
                      <a:gd name="T33" fmla="*/ 1 h 6963"/>
                      <a:gd name="T34" fmla="*/ 0 w 3172"/>
                      <a:gd name="T35" fmla="*/ 1 h 6963"/>
                      <a:gd name="T36" fmla="*/ 0 w 3172"/>
                      <a:gd name="T37" fmla="*/ 1 h 6963"/>
                      <a:gd name="T38" fmla="*/ 0 w 3172"/>
                      <a:gd name="T39" fmla="*/ 1 h 6963"/>
                      <a:gd name="T40" fmla="*/ 0 w 3172"/>
                      <a:gd name="T41" fmla="*/ 1 h 6963"/>
                      <a:gd name="T42" fmla="*/ 0 w 3172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2" h="6963">
                        <a:moveTo>
                          <a:pt x="3172" y="0"/>
                        </a:moveTo>
                        <a:lnTo>
                          <a:pt x="3136" y="1225"/>
                        </a:lnTo>
                        <a:lnTo>
                          <a:pt x="3035" y="2297"/>
                        </a:lnTo>
                        <a:lnTo>
                          <a:pt x="2879" y="3228"/>
                        </a:lnTo>
                        <a:lnTo>
                          <a:pt x="2676" y="4025"/>
                        </a:lnTo>
                        <a:lnTo>
                          <a:pt x="2436" y="4700"/>
                        </a:lnTo>
                        <a:lnTo>
                          <a:pt x="2168" y="5263"/>
                        </a:lnTo>
                        <a:lnTo>
                          <a:pt x="1882" y="5723"/>
                        </a:lnTo>
                        <a:lnTo>
                          <a:pt x="1586" y="6092"/>
                        </a:lnTo>
                        <a:lnTo>
                          <a:pt x="1290" y="6380"/>
                        </a:lnTo>
                        <a:lnTo>
                          <a:pt x="1004" y="6596"/>
                        </a:lnTo>
                        <a:lnTo>
                          <a:pt x="736" y="6750"/>
                        </a:lnTo>
                        <a:lnTo>
                          <a:pt x="496" y="6854"/>
                        </a:lnTo>
                        <a:lnTo>
                          <a:pt x="293" y="6916"/>
                        </a:lnTo>
                        <a:lnTo>
                          <a:pt x="137" y="6949"/>
                        </a:lnTo>
                        <a:lnTo>
                          <a:pt x="36" y="6962"/>
                        </a:lnTo>
                        <a:lnTo>
                          <a:pt x="10" y="6963"/>
                        </a:lnTo>
                        <a:lnTo>
                          <a:pt x="3" y="6963"/>
                        </a:lnTo>
                        <a:lnTo>
                          <a:pt x="2" y="6963"/>
                        </a:lnTo>
                        <a:lnTo>
                          <a:pt x="0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81" name="Freeform 21"/>
                  <p:cNvSpPr>
                    <a:spLocks/>
                  </p:cNvSpPr>
                  <p:nvPr/>
                </p:nvSpPr>
                <p:spPr bwMode="auto">
                  <a:xfrm>
                    <a:off x="2018" y="5396"/>
                    <a:ext cx="31" cy="655"/>
                  </a:xfrm>
                  <a:custGeom>
                    <a:avLst/>
                    <a:gdLst>
                      <a:gd name="T0" fmla="*/ 0 w 528"/>
                      <a:gd name="T1" fmla="*/ 0 h 6382"/>
                      <a:gd name="T2" fmla="*/ 0 w 528"/>
                      <a:gd name="T3" fmla="*/ 1 h 6382"/>
                      <a:gd name="T4" fmla="*/ 0 w 528"/>
                      <a:gd name="T5" fmla="*/ 1 h 6382"/>
                      <a:gd name="T6" fmla="*/ 0 w 528"/>
                      <a:gd name="T7" fmla="*/ 1 h 6382"/>
                      <a:gd name="T8" fmla="*/ 0 w 528"/>
                      <a:gd name="T9" fmla="*/ 1 h 6382"/>
                      <a:gd name="T10" fmla="*/ 0 w 528"/>
                      <a:gd name="T11" fmla="*/ 1 h 6382"/>
                      <a:gd name="T12" fmla="*/ 0 w 528"/>
                      <a:gd name="T13" fmla="*/ 1 h 6382"/>
                      <a:gd name="T14" fmla="*/ 0 w 528"/>
                      <a:gd name="T15" fmla="*/ 1 h 6382"/>
                      <a:gd name="T16" fmla="*/ 0 w 528"/>
                      <a:gd name="T17" fmla="*/ 1 h 6382"/>
                      <a:gd name="T18" fmla="*/ 0 w 528"/>
                      <a:gd name="T19" fmla="*/ 1 h 6382"/>
                      <a:gd name="T20" fmla="*/ 0 w 528"/>
                      <a:gd name="T21" fmla="*/ 1 h 6382"/>
                      <a:gd name="T22" fmla="*/ 0 w 528"/>
                      <a:gd name="T23" fmla="*/ 1 h 6382"/>
                      <a:gd name="T24" fmla="*/ 0 w 528"/>
                      <a:gd name="T25" fmla="*/ 1 h 6382"/>
                      <a:gd name="T26" fmla="*/ 0 w 528"/>
                      <a:gd name="T27" fmla="*/ 1 h 6382"/>
                      <a:gd name="T28" fmla="*/ 0 w 528"/>
                      <a:gd name="T29" fmla="*/ 1 h 6382"/>
                      <a:gd name="T30" fmla="*/ 0 w 528"/>
                      <a:gd name="T31" fmla="*/ 1 h 6382"/>
                      <a:gd name="T32" fmla="*/ 0 w 528"/>
                      <a:gd name="T33" fmla="*/ 1 h 6382"/>
                      <a:gd name="T34" fmla="*/ 0 w 528"/>
                      <a:gd name="T35" fmla="*/ 1 h 6382"/>
                      <a:gd name="T36" fmla="*/ 0 w 528"/>
                      <a:gd name="T37" fmla="*/ 1 h 6382"/>
                      <a:gd name="T38" fmla="*/ 0 w 528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8" h="6382">
                        <a:moveTo>
                          <a:pt x="528" y="0"/>
                        </a:moveTo>
                        <a:lnTo>
                          <a:pt x="446" y="3690"/>
                        </a:lnTo>
                        <a:lnTo>
                          <a:pt x="361" y="4824"/>
                        </a:lnTo>
                        <a:lnTo>
                          <a:pt x="264" y="5585"/>
                        </a:lnTo>
                        <a:lnTo>
                          <a:pt x="214" y="5847"/>
                        </a:lnTo>
                        <a:lnTo>
                          <a:pt x="167" y="6046"/>
                        </a:lnTo>
                        <a:lnTo>
                          <a:pt x="122" y="6187"/>
                        </a:lnTo>
                        <a:lnTo>
                          <a:pt x="82" y="6283"/>
                        </a:lnTo>
                        <a:lnTo>
                          <a:pt x="64" y="6315"/>
                        </a:lnTo>
                        <a:lnTo>
                          <a:pt x="48" y="6341"/>
                        </a:lnTo>
                        <a:lnTo>
                          <a:pt x="35" y="6358"/>
                        </a:lnTo>
                        <a:lnTo>
                          <a:pt x="22" y="6370"/>
                        </a:lnTo>
                        <a:lnTo>
                          <a:pt x="12" y="6377"/>
                        </a:lnTo>
                        <a:lnTo>
                          <a:pt x="6" y="6381"/>
                        </a:lnTo>
                        <a:lnTo>
                          <a:pt x="1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82" name="Freeform 24"/>
                  <p:cNvSpPr>
                    <a:spLocks/>
                  </p:cNvSpPr>
                  <p:nvPr/>
                </p:nvSpPr>
                <p:spPr bwMode="auto">
                  <a:xfrm>
                    <a:off x="1918" y="5396"/>
                    <a:ext cx="31" cy="655"/>
                  </a:xfrm>
                  <a:custGeom>
                    <a:avLst/>
                    <a:gdLst>
                      <a:gd name="T0" fmla="*/ 0 w 529"/>
                      <a:gd name="T1" fmla="*/ 0 h 6382"/>
                      <a:gd name="T2" fmla="*/ 0 w 529"/>
                      <a:gd name="T3" fmla="*/ 1 h 6382"/>
                      <a:gd name="T4" fmla="*/ 0 w 529"/>
                      <a:gd name="T5" fmla="*/ 1 h 6382"/>
                      <a:gd name="T6" fmla="*/ 0 w 529"/>
                      <a:gd name="T7" fmla="*/ 1 h 6382"/>
                      <a:gd name="T8" fmla="*/ 0 w 529"/>
                      <a:gd name="T9" fmla="*/ 1 h 6382"/>
                      <a:gd name="T10" fmla="*/ 0 w 529"/>
                      <a:gd name="T11" fmla="*/ 1 h 6382"/>
                      <a:gd name="T12" fmla="*/ 0 w 529"/>
                      <a:gd name="T13" fmla="*/ 1 h 6382"/>
                      <a:gd name="T14" fmla="*/ 0 w 529"/>
                      <a:gd name="T15" fmla="*/ 1 h 6382"/>
                      <a:gd name="T16" fmla="*/ 0 w 529"/>
                      <a:gd name="T17" fmla="*/ 1 h 6382"/>
                      <a:gd name="T18" fmla="*/ 0 w 529"/>
                      <a:gd name="T19" fmla="*/ 1 h 6382"/>
                      <a:gd name="T20" fmla="*/ 0 w 529"/>
                      <a:gd name="T21" fmla="*/ 1 h 6382"/>
                      <a:gd name="T22" fmla="*/ 0 w 529"/>
                      <a:gd name="T23" fmla="*/ 1 h 6382"/>
                      <a:gd name="T24" fmla="*/ 0 w 529"/>
                      <a:gd name="T25" fmla="*/ 1 h 6382"/>
                      <a:gd name="T26" fmla="*/ 0 w 529"/>
                      <a:gd name="T27" fmla="*/ 1 h 6382"/>
                      <a:gd name="T28" fmla="*/ 0 w 529"/>
                      <a:gd name="T29" fmla="*/ 1 h 6382"/>
                      <a:gd name="T30" fmla="*/ 0 w 529"/>
                      <a:gd name="T31" fmla="*/ 1 h 6382"/>
                      <a:gd name="T32" fmla="*/ 0 w 529"/>
                      <a:gd name="T33" fmla="*/ 1 h 6382"/>
                      <a:gd name="T34" fmla="*/ 0 w 529"/>
                      <a:gd name="T35" fmla="*/ 1 h 6382"/>
                      <a:gd name="T36" fmla="*/ 0 w 529"/>
                      <a:gd name="T37" fmla="*/ 1 h 6382"/>
                      <a:gd name="T38" fmla="*/ 0 w 529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9" h="6382">
                        <a:moveTo>
                          <a:pt x="0" y="0"/>
                        </a:moveTo>
                        <a:lnTo>
                          <a:pt x="83" y="3690"/>
                        </a:lnTo>
                        <a:lnTo>
                          <a:pt x="167" y="4824"/>
                        </a:lnTo>
                        <a:lnTo>
                          <a:pt x="265" y="5585"/>
                        </a:lnTo>
                        <a:lnTo>
                          <a:pt x="314" y="5847"/>
                        </a:lnTo>
                        <a:lnTo>
                          <a:pt x="362" y="6046"/>
                        </a:lnTo>
                        <a:lnTo>
                          <a:pt x="406" y="6187"/>
                        </a:lnTo>
                        <a:lnTo>
                          <a:pt x="446" y="6283"/>
                        </a:lnTo>
                        <a:lnTo>
                          <a:pt x="464" y="6315"/>
                        </a:lnTo>
                        <a:lnTo>
                          <a:pt x="480" y="6341"/>
                        </a:lnTo>
                        <a:lnTo>
                          <a:pt x="494" y="6358"/>
                        </a:lnTo>
                        <a:lnTo>
                          <a:pt x="507" y="6370"/>
                        </a:lnTo>
                        <a:lnTo>
                          <a:pt x="516" y="6377"/>
                        </a:lnTo>
                        <a:lnTo>
                          <a:pt x="523" y="6381"/>
                        </a:lnTo>
                        <a:lnTo>
                          <a:pt x="528" y="6382"/>
                        </a:lnTo>
                        <a:lnTo>
                          <a:pt x="529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83" name="Freeform 26"/>
                  <p:cNvSpPr>
                    <a:spLocks/>
                  </p:cNvSpPr>
                  <p:nvPr/>
                </p:nvSpPr>
                <p:spPr bwMode="auto">
                  <a:xfrm>
                    <a:off x="1743" y="5396"/>
                    <a:ext cx="188" cy="715"/>
                  </a:xfrm>
                  <a:custGeom>
                    <a:avLst/>
                    <a:gdLst>
                      <a:gd name="T0" fmla="*/ 0 w 3171"/>
                      <a:gd name="T1" fmla="*/ 0 h 6963"/>
                      <a:gd name="T2" fmla="*/ 0 w 3171"/>
                      <a:gd name="T3" fmla="*/ 0 h 6963"/>
                      <a:gd name="T4" fmla="*/ 0 w 3171"/>
                      <a:gd name="T5" fmla="*/ 0 h 6963"/>
                      <a:gd name="T6" fmla="*/ 0 w 3171"/>
                      <a:gd name="T7" fmla="*/ 0 h 6963"/>
                      <a:gd name="T8" fmla="*/ 0 w 3171"/>
                      <a:gd name="T9" fmla="*/ 1 h 6963"/>
                      <a:gd name="T10" fmla="*/ 0 w 3171"/>
                      <a:gd name="T11" fmla="*/ 1 h 6963"/>
                      <a:gd name="T12" fmla="*/ 0 w 3171"/>
                      <a:gd name="T13" fmla="*/ 1 h 6963"/>
                      <a:gd name="T14" fmla="*/ 0 w 3171"/>
                      <a:gd name="T15" fmla="*/ 1 h 6963"/>
                      <a:gd name="T16" fmla="*/ 0 w 3171"/>
                      <a:gd name="T17" fmla="*/ 1 h 6963"/>
                      <a:gd name="T18" fmla="*/ 0 w 3171"/>
                      <a:gd name="T19" fmla="*/ 1 h 6963"/>
                      <a:gd name="T20" fmla="*/ 0 w 3171"/>
                      <a:gd name="T21" fmla="*/ 1 h 6963"/>
                      <a:gd name="T22" fmla="*/ 0 w 3171"/>
                      <a:gd name="T23" fmla="*/ 1 h 6963"/>
                      <a:gd name="T24" fmla="*/ 0 w 3171"/>
                      <a:gd name="T25" fmla="*/ 1 h 6963"/>
                      <a:gd name="T26" fmla="*/ 0 w 3171"/>
                      <a:gd name="T27" fmla="*/ 1 h 6963"/>
                      <a:gd name="T28" fmla="*/ 0 w 3171"/>
                      <a:gd name="T29" fmla="*/ 1 h 6963"/>
                      <a:gd name="T30" fmla="*/ 0 w 3171"/>
                      <a:gd name="T31" fmla="*/ 1 h 6963"/>
                      <a:gd name="T32" fmla="*/ 0 w 3171"/>
                      <a:gd name="T33" fmla="*/ 1 h 6963"/>
                      <a:gd name="T34" fmla="*/ 0 w 3171"/>
                      <a:gd name="T35" fmla="*/ 1 h 6963"/>
                      <a:gd name="T36" fmla="*/ 0 w 3171"/>
                      <a:gd name="T37" fmla="*/ 1 h 6963"/>
                      <a:gd name="T38" fmla="*/ 0 w 3171"/>
                      <a:gd name="T39" fmla="*/ 1 h 6963"/>
                      <a:gd name="T40" fmla="*/ 0 w 3171"/>
                      <a:gd name="T41" fmla="*/ 1 h 6963"/>
                      <a:gd name="T42" fmla="*/ 0 w 3171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1" h="6963">
                        <a:moveTo>
                          <a:pt x="0" y="0"/>
                        </a:moveTo>
                        <a:lnTo>
                          <a:pt x="36" y="1225"/>
                        </a:lnTo>
                        <a:lnTo>
                          <a:pt x="136" y="2297"/>
                        </a:lnTo>
                        <a:lnTo>
                          <a:pt x="293" y="3228"/>
                        </a:lnTo>
                        <a:lnTo>
                          <a:pt x="495" y="4025"/>
                        </a:lnTo>
                        <a:lnTo>
                          <a:pt x="735" y="4700"/>
                        </a:lnTo>
                        <a:lnTo>
                          <a:pt x="1003" y="5263"/>
                        </a:lnTo>
                        <a:lnTo>
                          <a:pt x="1289" y="5723"/>
                        </a:lnTo>
                        <a:lnTo>
                          <a:pt x="1585" y="6092"/>
                        </a:lnTo>
                        <a:lnTo>
                          <a:pt x="1881" y="6380"/>
                        </a:lnTo>
                        <a:lnTo>
                          <a:pt x="2168" y="6596"/>
                        </a:lnTo>
                        <a:lnTo>
                          <a:pt x="2435" y="6750"/>
                        </a:lnTo>
                        <a:lnTo>
                          <a:pt x="2675" y="6854"/>
                        </a:lnTo>
                        <a:lnTo>
                          <a:pt x="2878" y="6916"/>
                        </a:lnTo>
                        <a:lnTo>
                          <a:pt x="3034" y="6949"/>
                        </a:lnTo>
                        <a:lnTo>
                          <a:pt x="3135" y="6962"/>
                        </a:lnTo>
                        <a:lnTo>
                          <a:pt x="3161" y="6963"/>
                        </a:lnTo>
                        <a:lnTo>
                          <a:pt x="3169" y="6963"/>
                        </a:lnTo>
                        <a:lnTo>
                          <a:pt x="3170" y="6963"/>
                        </a:lnTo>
                        <a:lnTo>
                          <a:pt x="317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29822" name="Group 619"/>
              <p:cNvGrpSpPr>
                <a:grpSpLocks/>
              </p:cNvGrpSpPr>
              <p:nvPr/>
            </p:nvGrpSpPr>
            <p:grpSpPr bwMode="auto">
              <a:xfrm>
                <a:off x="2777" y="4949"/>
                <a:ext cx="501" cy="680"/>
                <a:chOff x="1763" y="4964"/>
                <a:chExt cx="516" cy="715"/>
              </a:xfrm>
            </p:grpSpPr>
            <p:grpSp>
              <p:nvGrpSpPr>
                <p:cNvPr id="29862" name="Group 620"/>
                <p:cNvGrpSpPr>
                  <a:grpSpLocks/>
                </p:cNvGrpSpPr>
                <p:nvPr/>
              </p:nvGrpSpPr>
              <p:grpSpPr bwMode="auto">
                <a:xfrm>
                  <a:off x="1763" y="4964"/>
                  <a:ext cx="515" cy="715"/>
                  <a:chOff x="1737" y="4532"/>
                  <a:chExt cx="515" cy="715"/>
                </a:xfrm>
              </p:grpSpPr>
              <p:sp>
                <p:nvSpPr>
                  <p:cNvPr id="29872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prstGeom prst="rect">
                    <a:avLst/>
                  </a:prstGeom>
                  <a:solidFill>
                    <a:srgbClr val="99CCFF">
                      <a:alpha val="25098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73" name="Freeform 10"/>
                  <p:cNvSpPr>
                    <a:spLocks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custGeom>
                    <a:avLst/>
                    <a:gdLst>
                      <a:gd name="T0" fmla="*/ 0 w 17441"/>
                      <a:gd name="T1" fmla="*/ 1 h 6963"/>
                      <a:gd name="T2" fmla="*/ 0 w 17441"/>
                      <a:gd name="T3" fmla="*/ 1 h 6963"/>
                      <a:gd name="T4" fmla="*/ 0 w 17441"/>
                      <a:gd name="T5" fmla="*/ 0 h 6963"/>
                      <a:gd name="T6" fmla="*/ 0 w 17441"/>
                      <a:gd name="T7" fmla="*/ 0 h 6963"/>
                      <a:gd name="T8" fmla="*/ 0 w 17441"/>
                      <a:gd name="T9" fmla="*/ 1 h 6963"/>
                      <a:gd name="T10" fmla="*/ 0 w 17441"/>
                      <a:gd name="T11" fmla="*/ 1 h 69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7441" h="6963">
                        <a:moveTo>
                          <a:pt x="8721" y="6963"/>
                        </a:moveTo>
                        <a:lnTo>
                          <a:pt x="0" y="6963"/>
                        </a:lnTo>
                        <a:lnTo>
                          <a:pt x="0" y="0"/>
                        </a:lnTo>
                        <a:lnTo>
                          <a:pt x="17441" y="0"/>
                        </a:lnTo>
                        <a:lnTo>
                          <a:pt x="17441" y="6963"/>
                        </a:lnTo>
                        <a:lnTo>
                          <a:pt x="872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  <p:grpSp>
              <p:nvGrpSpPr>
                <p:cNvPr id="29863" name="Group 623"/>
                <p:cNvGrpSpPr>
                  <a:grpSpLocks/>
                </p:cNvGrpSpPr>
                <p:nvPr/>
              </p:nvGrpSpPr>
              <p:grpSpPr bwMode="auto">
                <a:xfrm>
                  <a:off x="1764" y="4964"/>
                  <a:ext cx="515" cy="715"/>
                  <a:chOff x="1743" y="5396"/>
                  <a:chExt cx="488" cy="715"/>
                </a:xfrm>
              </p:grpSpPr>
              <p:sp>
                <p:nvSpPr>
                  <p:cNvPr id="2986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prstGeom prst="rect">
                    <a:avLst/>
                  </a:prstGeom>
                  <a:solidFill>
                    <a:srgbClr val="355E00"/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65" name="Freeform 14"/>
                  <p:cNvSpPr>
                    <a:spLocks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custGeom>
                    <a:avLst/>
                    <a:gdLst>
                      <a:gd name="T0" fmla="*/ 0 w 2114"/>
                      <a:gd name="T1" fmla="*/ 0 h 581"/>
                      <a:gd name="T2" fmla="*/ 0 w 2114"/>
                      <a:gd name="T3" fmla="*/ 0 h 581"/>
                      <a:gd name="T4" fmla="*/ 0 w 2114"/>
                      <a:gd name="T5" fmla="*/ 0 h 581"/>
                      <a:gd name="T6" fmla="*/ 0 w 2114"/>
                      <a:gd name="T7" fmla="*/ 0 h 581"/>
                      <a:gd name="T8" fmla="*/ 0 w 2114"/>
                      <a:gd name="T9" fmla="*/ 0 h 581"/>
                      <a:gd name="T10" fmla="*/ 0 w 2114"/>
                      <a:gd name="T11" fmla="*/ 0 h 5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14" h="581">
                        <a:moveTo>
                          <a:pt x="1057" y="581"/>
                        </a:moveTo>
                        <a:lnTo>
                          <a:pt x="0" y="581"/>
                        </a:lnTo>
                        <a:lnTo>
                          <a:pt x="0" y="0"/>
                        </a:lnTo>
                        <a:lnTo>
                          <a:pt x="2114" y="0"/>
                        </a:lnTo>
                        <a:lnTo>
                          <a:pt x="2114" y="581"/>
                        </a:lnTo>
                        <a:lnTo>
                          <a:pt x="1057" y="58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66" name="Freeform 15"/>
                  <p:cNvSpPr>
                    <a:spLocks/>
                  </p:cNvSpPr>
                  <p:nvPr/>
                </p:nvSpPr>
                <p:spPr bwMode="auto">
                  <a:xfrm>
                    <a:off x="1831" y="5396"/>
                    <a:ext cx="94" cy="655"/>
                  </a:xfrm>
                  <a:custGeom>
                    <a:avLst/>
                    <a:gdLst>
                      <a:gd name="T0" fmla="*/ 0 w 1585"/>
                      <a:gd name="T1" fmla="*/ 0 h 6382"/>
                      <a:gd name="T2" fmla="*/ 0 w 1585"/>
                      <a:gd name="T3" fmla="*/ 0 h 6382"/>
                      <a:gd name="T4" fmla="*/ 0 w 1585"/>
                      <a:gd name="T5" fmla="*/ 0 h 6382"/>
                      <a:gd name="T6" fmla="*/ 0 w 1585"/>
                      <a:gd name="T7" fmla="*/ 0 h 6382"/>
                      <a:gd name="T8" fmla="*/ 0 w 1585"/>
                      <a:gd name="T9" fmla="*/ 1 h 6382"/>
                      <a:gd name="T10" fmla="*/ 0 w 1585"/>
                      <a:gd name="T11" fmla="*/ 1 h 6382"/>
                      <a:gd name="T12" fmla="*/ 0 w 1585"/>
                      <a:gd name="T13" fmla="*/ 1 h 6382"/>
                      <a:gd name="T14" fmla="*/ 0 w 1585"/>
                      <a:gd name="T15" fmla="*/ 1 h 6382"/>
                      <a:gd name="T16" fmla="*/ 0 w 1585"/>
                      <a:gd name="T17" fmla="*/ 1 h 6382"/>
                      <a:gd name="T18" fmla="*/ 0 w 1585"/>
                      <a:gd name="T19" fmla="*/ 1 h 6382"/>
                      <a:gd name="T20" fmla="*/ 0 w 1585"/>
                      <a:gd name="T21" fmla="*/ 1 h 6382"/>
                      <a:gd name="T22" fmla="*/ 0 w 1585"/>
                      <a:gd name="T23" fmla="*/ 1 h 6382"/>
                      <a:gd name="T24" fmla="*/ 0 w 1585"/>
                      <a:gd name="T25" fmla="*/ 1 h 6382"/>
                      <a:gd name="T26" fmla="*/ 0 w 1585"/>
                      <a:gd name="T27" fmla="*/ 1 h 6382"/>
                      <a:gd name="T28" fmla="*/ 0 w 1585"/>
                      <a:gd name="T29" fmla="*/ 1 h 6382"/>
                      <a:gd name="T30" fmla="*/ 0 w 1585"/>
                      <a:gd name="T31" fmla="*/ 1 h 6382"/>
                      <a:gd name="T32" fmla="*/ 0 w 1585"/>
                      <a:gd name="T33" fmla="*/ 1 h 6382"/>
                      <a:gd name="T34" fmla="*/ 0 w 1585"/>
                      <a:gd name="T35" fmla="*/ 1 h 6382"/>
                      <a:gd name="T36" fmla="*/ 0 w 1585"/>
                      <a:gd name="T37" fmla="*/ 1 h 6382"/>
                      <a:gd name="T38" fmla="*/ 0 w 1585"/>
                      <a:gd name="T39" fmla="*/ 1 h 6382"/>
                      <a:gd name="T40" fmla="*/ 0 w 1585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5" h="6382">
                        <a:moveTo>
                          <a:pt x="0" y="0"/>
                        </a:moveTo>
                        <a:lnTo>
                          <a:pt x="67" y="1940"/>
                        </a:lnTo>
                        <a:lnTo>
                          <a:pt x="145" y="2743"/>
                        </a:lnTo>
                        <a:lnTo>
                          <a:pt x="247" y="3445"/>
                        </a:lnTo>
                        <a:lnTo>
                          <a:pt x="367" y="4051"/>
                        </a:lnTo>
                        <a:lnTo>
                          <a:pt x="502" y="4570"/>
                        </a:lnTo>
                        <a:lnTo>
                          <a:pt x="644" y="5005"/>
                        </a:lnTo>
                        <a:lnTo>
                          <a:pt x="792" y="5367"/>
                        </a:lnTo>
                        <a:lnTo>
                          <a:pt x="940" y="5661"/>
                        </a:lnTo>
                        <a:lnTo>
                          <a:pt x="1083" y="5893"/>
                        </a:lnTo>
                        <a:lnTo>
                          <a:pt x="1217" y="6070"/>
                        </a:lnTo>
                        <a:lnTo>
                          <a:pt x="1338" y="6201"/>
                        </a:lnTo>
                        <a:lnTo>
                          <a:pt x="1439" y="6291"/>
                        </a:lnTo>
                        <a:lnTo>
                          <a:pt x="1517" y="6346"/>
                        </a:lnTo>
                        <a:lnTo>
                          <a:pt x="1567" y="6374"/>
                        </a:lnTo>
                        <a:lnTo>
                          <a:pt x="1581" y="6380"/>
                        </a:lnTo>
                        <a:lnTo>
                          <a:pt x="1584" y="6382"/>
                        </a:lnTo>
                        <a:lnTo>
                          <a:pt x="1585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67" name="Freeform 18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94" cy="655"/>
                  </a:xfrm>
                  <a:custGeom>
                    <a:avLst/>
                    <a:gdLst>
                      <a:gd name="T0" fmla="*/ 0 w 1586"/>
                      <a:gd name="T1" fmla="*/ 0 h 6382"/>
                      <a:gd name="T2" fmla="*/ 0 w 1586"/>
                      <a:gd name="T3" fmla="*/ 0 h 6382"/>
                      <a:gd name="T4" fmla="*/ 0 w 1586"/>
                      <a:gd name="T5" fmla="*/ 0 h 6382"/>
                      <a:gd name="T6" fmla="*/ 0 w 1586"/>
                      <a:gd name="T7" fmla="*/ 0 h 6382"/>
                      <a:gd name="T8" fmla="*/ 0 w 1586"/>
                      <a:gd name="T9" fmla="*/ 1 h 6382"/>
                      <a:gd name="T10" fmla="*/ 0 w 1586"/>
                      <a:gd name="T11" fmla="*/ 1 h 6382"/>
                      <a:gd name="T12" fmla="*/ 0 w 1586"/>
                      <a:gd name="T13" fmla="*/ 1 h 6382"/>
                      <a:gd name="T14" fmla="*/ 0 w 1586"/>
                      <a:gd name="T15" fmla="*/ 1 h 6382"/>
                      <a:gd name="T16" fmla="*/ 0 w 1586"/>
                      <a:gd name="T17" fmla="*/ 1 h 6382"/>
                      <a:gd name="T18" fmla="*/ 0 w 1586"/>
                      <a:gd name="T19" fmla="*/ 1 h 6382"/>
                      <a:gd name="T20" fmla="*/ 0 w 1586"/>
                      <a:gd name="T21" fmla="*/ 1 h 6382"/>
                      <a:gd name="T22" fmla="*/ 0 w 1586"/>
                      <a:gd name="T23" fmla="*/ 1 h 6382"/>
                      <a:gd name="T24" fmla="*/ 0 w 1586"/>
                      <a:gd name="T25" fmla="*/ 1 h 6382"/>
                      <a:gd name="T26" fmla="*/ 0 w 1586"/>
                      <a:gd name="T27" fmla="*/ 1 h 6382"/>
                      <a:gd name="T28" fmla="*/ 0 w 1586"/>
                      <a:gd name="T29" fmla="*/ 1 h 6382"/>
                      <a:gd name="T30" fmla="*/ 0 w 1586"/>
                      <a:gd name="T31" fmla="*/ 1 h 6382"/>
                      <a:gd name="T32" fmla="*/ 0 w 1586"/>
                      <a:gd name="T33" fmla="*/ 1 h 6382"/>
                      <a:gd name="T34" fmla="*/ 0 w 1586"/>
                      <a:gd name="T35" fmla="*/ 1 h 6382"/>
                      <a:gd name="T36" fmla="*/ 0 w 1586"/>
                      <a:gd name="T37" fmla="*/ 1 h 6382"/>
                      <a:gd name="T38" fmla="*/ 0 w 1586"/>
                      <a:gd name="T39" fmla="*/ 1 h 6382"/>
                      <a:gd name="T40" fmla="*/ 0 w 1586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6" h="6382">
                        <a:moveTo>
                          <a:pt x="1586" y="0"/>
                        </a:moveTo>
                        <a:lnTo>
                          <a:pt x="1518" y="1940"/>
                        </a:lnTo>
                        <a:lnTo>
                          <a:pt x="1440" y="2743"/>
                        </a:lnTo>
                        <a:lnTo>
                          <a:pt x="1339" y="3445"/>
                        </a:lnTo>
                        <a:lnTo>
                          <a:pt x="1218" y="4051"/>
                        </a:lnTo>
                        <a:lnTo>
                          <a:pt x="1084" y="4570"/>
                        </a:lnTo>
                        <a:lnTo>
                          <a:pt x="941" y="5005"/>
                        </a:lnTo>
                        <a:lnTo>
                          <a:pt x="793" y="5367"/>
                        </a:lnTo>
                        <a:lnTo>
                          <a:pt x="645" y="5661"/>
                        </a:lnTo>
                        <a:lnTo>
                          <a:pt x="503" y="5893"/>
                        </a:lnTo>
                        <a:lnTo>
                          <a:pt x="368" y="6070"/>
                        </a:lnTo>
                        <a:lnTo>
                          <a:pt x="248" y="6201"/>
                        </a:lnTo>
                        <a:lnTo>
                          <a:pt x="146" y="6291"/>
                        </a:lnTo>
                        <a:lnTo>
                          <a:pt x="68" y="6346"/>
                        </a:lnTo>
                        <a:lnTo>
                          <a:pt x="18" y="6374"/>
                        </a:lnTo>
                        <a:lnTo>
                          <a:pt x="5" y="6380"/>
                        </a:lnTo>
                        <a:lnTo>
                          <a:pt x="2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68" name="Freeform 20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188" cy="715"/>
                  </a:xfrm>
                  <a:custGeom>
                    <a:avLst/>
                    <a:gdLst>
                      <a:gd name="T0" fmla="*/ 0 w 3172"/>
                      <a:gd name="T1" fmla="*/ 0 h 6963"/>
                      <a:gd name="T2" fmla="*/ 0 w 3172"/>
                      <a:gd name="T3" fmla="*/ 0 h 6963"/>
                      <a:gd name="T4" fmla="*/ 0 w 3172"/>
                      <a:gd name="T5" fmla="*/ 0 h 6963"/>
                      <a:gd name="T6" fmla="*/ 0 w 3172"/>
                      <a:gd name="T7" fmla="*/ 0 h 6963"/>
                      <a:gd name="T8" fmla="*/ 0 w 3172"/>
                      <a:gd name="T9" fmla="*/ 1 h 6963"/>
                      <a:gd name="T10" fmla="*/ 0 w 3172"/>
                      <a:gd name="T11" fmla="*/ 1 h 6963"/>
                      <a:gd name="T12" fmla="*/ 0 w 3172"/>
                      <a:gd name="T13" fmla="*/ 1 h 6963"/>
                      <a:gd name="T14" fmla="*/ 0 w 3172"/>
                      <a:gd name="T15" fmla="*/ 1 h 6963"/>
                      <a:gd name="T16" fmla="*/ 0 w 3172"/>
                      <a:gd name="T17" fmla="*/ 1 h 6963"/>
                      <a:gd name="T18" fmla="*/ 0 w 3172"/>
                      <a:gd name="T19" fmla="*/ 1 h 6963"/>
                      <a:gd name="T20" fmla="*/ 0 w 3172"/>
                      <a:gd name="T21" fmla="*/ 1 h 6963"/>
                      <a:gd name="T22" fmla="*/ 0 w 3172"/>
                      <a:gd name="T23" fmla="*/ 1 h 6963"/>
                      <a:gd name="T24" fmla="*/ 0 w 3172"/>
                      <a:gd name="T25" fmla="*/ 1 h 6963"/>
                      <a:gd name="T26" fmla="*/ 0 w 3172"/>
                      <a:gd name="T27" fmla="*/ 1 h 6963"/>
                      <a:gd name="T28" fmla="*/ 0 w 3172"/>
                      <a:gd name="T29" fmla="*/ 1 h 6963"/>
                      <a:gd name="T30" fmla="*/ 0 w 3172"/>
                      <a:gd name="T31" fmla="*/ 1 h 6963"/>
                      <a:gd name="T32" fmla="*/ 0 w 3172"/>
                      <a:gd name="T33" fmla="*/ 1 h 6963"/>
                      <a:gd name="T34" fmla="*/ 0 w 3172"/>
                      <a:gd name="T35" fmla="*/ 1 h 6963"/>
                      <a:gd name="T36" fmla="*/ 0 w 3172"/>
                      <a:gd name="T37" fmla="*/ 1 h 6963"/>
                      <a:gd name="T38" fmla="*/ 0 w 3172"/>
                      <a:gd name="T39" fmla="*/ 1 h 6963"/>
                      <a:gd name="T40" fmla="*/ 0 w 3172"/>
                      <a:gd name="T41" fmla="*/ 1 h 6963"/>
                      <a:gd name="T42" fmla="*/ 0 w 3172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2" h="6963">
                        <a:moveTo>
                          <a:pt x="3172" y="0"/>
                        </a:moveTo>
                        <a:lnTo>
                          <a:pt x="3136" y="1225"/>
                        </a:lnTo>
                        <a:lnTo>
                          <a:pt x="3035" y="2297"/>
                        </a:lnTo>
                        <a:lnTo>
                          <a:pt x="2879" y="3228"/>
                        </a:lnTo>
                        <a:lnTo>
                          <a:pt x="2676" y="4025"/>
                        </a:lnTo>
                        <a:lnTo>
                          <a:pt x="2436" y="4700"/>
                        </a:lnTo>
                        <a:lnTo>
                          <a:pt x="2168" y="5263"/>
                        </a:lnTo>
                        <a:lnTo>
                          <a:pt x="1882" y="5723"/>
                        </a:lnTo>
                        <a:lnTo>
                          <a:pt x="1586" y="6092"/>
                        </a:lnTo>
                        <a:lnTo>
                          <a:pt x="1290" y="6380"/>
                        </a:lnTo>
                        <a:lnTo>
                          <a:pt x="1004" y="6596"/>
                        </a:lnTo>
                        <a:lnTo>
                          <a:pt x="736" y="6750"/>
                        </a:lnTo>
                        <a:lnTo>
                          <a:pt x="496" y="6854"/>
                        </a:lnTo>
                        <a:lnTo>
                          <a:pt x="293" y="6916"/>
                        </a:lnTo>
                        <a:lnTo>
                          <a:pt x="137" y="6949"/>
                        </a:lnTo>
                        <a:lnTo>
                          <a:pt x="36" y="6962"/>
                        </a:lnTo>
                        <a:lnTo>
                          <a:pt x="10" y="6963"/>
                        </a:lnTo>
                        <a:lnTo>
                          <a:pt x="3" y="6963"/>
                        </a:lnTo>
                        <a:lnTo>
                          <a:pt x="2" y="6963"/>
                        </a:lnTo>
                        <a:lnTo>
                          <a:pt x="0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69" name="Freeform 21"/>
                  <p:cNvSpPr>
                    <a:spLocks/>
                  </p:cNvSpPr>
                  <p:nvPr/>
                </p:nvSpPr>
                <p:spPr bwMode="auto">
                  <a:xfrm>
                    <a:off x="2018" y="5396"/>
                    <a:ext cx="31" cy="655"/>
                  </a:xfrm>
                  <a:custGeom>
                    <a:avLst/>
                    <a:gdLst>
                      <a:gd name="T0" fmla="*/ 0 w 528"/>
                      <a:gd name="T1" fmla="*/ 0 h 6382"/>
                      <a:gd name="T2" fmla="*/ 0 w 528"/>
                      <a:gd name="T3" fmla="*/ 1 h 6382"/>
                      <a:gd name="T4" fmla="*/ 0 w 528"/>
                      <a:gd name="T5" fmla="*/ 1 h 6382"/>
                      <a:gd name="T6" fmla="*/ 0 w 528"/>
                      <a:gd name="T7" fmla="*/ 1 h 6382"/>
                      <a:gd name="T8" fmla="*/ 0 w 528"/>
                      <a:gd name="T9" fmla="*/ 1 h 6382"/>
                      <a:gd name="T10" fmla="*/ 0 w 528"/>
                      <a:gd name="T11" fmla="*/ 1 h 6382"/>
                      <a:gd name="T12" fmla="*/ 0 w 528"/>
                      <a:gd name="T13" fmla="*/ 1 h 6382"/>
                      <a:gd name="T14" fmla="*/ 0 w 528"/>
                      <a:gd name="T15" fmla="*/ 1 h 6382"/>
                      <a:gd name="T16" fmla="*/ 0 w 528"/>
                      <a:gd name="T17" fmla="*/ 1 h 6382"/>
                      <a:gd name="T18" fmla="*/ 0 w 528"/>
                      <a:gd name="T19" fmla="*/ 1 h 6382"/>
                      <a:gd name="T20" fmla="*/ 0 w 528"/>
                      <a:gd name="T21" fmla="*/ 1 h 6382"/>
                      <a:gd name="T22" fmla="*/ 0 w 528"/>
                      <a:gd name="T23" fmla="*/ 1 h 6382"/>
                      <a:gd name="T24" fmla="*/ 0 w 528"/>
                      <a:gd name="T25" fmla="*/ 1 h 6382"/>
                      <a:gd name="T26" fmla="*/ 0 w 528"/>
                      <a:gd name="T27" fmla="*/ 1 h 6382"/>
                      <a:gd name="T28" fmla="*/ 0 w 528"/>
                      <a:gd name="T29" fmla="*/ 1 h 6382"/>
                      <a:gd name="T30" fmla="*/ 0 w 528"/>
                      <a:gd name="T31" fmla="*/ 1 h 6382"/>
                      <a:gd name="T32" fmla="*/ 0 w 528"/>
                      <a:gd name="T33" fmla="*/ 1 h 6382"/>
                      <a:gd name="T34" fmla="*/ 0 w 528"/>
                      <a:gd name="T35" fmla="*/ 1 h 6382"/>
                      <a:gd name="T36" fmla="*/ 0 w 528"/>
                      <a:gd name="T37" fmla="*/ 1 h 6382"/>
                      <a:gd name="T38" fmla="*/ 0 w 528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8" h="6382">
                        <a:moveTo>
                          <a:pt x="528" y="0"/>
                        </a:moveTo>
                        <a:lnTo>
                          <a:pt x="446" y="3690"/>
                        </a:lnTo>
                        <a:lnTo>
                          <a:pt x="361" y="4824"/>
                        </a:lnTo>
                        <a:lnTo>
                          <a:pt x="264" y="5585"/>
                        </a:lnTo>
                        <a:lnTo>
                          <a:pt x="214" y="5847"/>
                        </a:lnTo>
                        <a:lnTo>
                          <a:pt x="167" y="6046"/>
                        </a:lnTo>
                        <a:lnTo>
                          <a:pt x="122" y="6187"/>
                        </a:lnTo>
                        <a:lnTo>
                          <a:pt x="82" y="6283"/>
                        </a:lnTo>
                        <a:lnTo>
                          <a:pt x="64" y="6315"/>
                        </a:lnTo>
                        <a:lnTo>
                          <a:pt x="48" y="6341"/>
                        </a:lnTo>
                        <a:lnTo>
                          <a:pt x="35" y="6358"/>
                        </a:lnTo>
                        <a:lnTo>
                          <a:pt x="22" y="6370"/>
                        </a:lnTo>
                        <a:lnTo>
                          <a:pt x="12" y="6377"/>
                        </a:lnTo>
                        <a:lnTo>
                          <a:pt x="6" y="6381"/>
                        </a:lnTo>
                        <a:lnTo>
                          <a:pt x="1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70" name="Freeform 24"/>
                  <p:cNvSpPr>
                    <a:spLocks/>
                  </p:cNvSpPr>
                  <p:nvPr/>
                </p:nvSpPr>
                <p:spPr bwMode="auto">
                  <a:xfrm>
                    <a:off x="1918" y="5396"/>
                    <a:ext cx="31" cy="655"/>
                  </a:xfrm>
                  <a:custGeom>
                    <a:avLst/>
                    <a:gdLst>
                      <a:gd name="T0" fmla="*/ 0 w 529"/>
                      <a:gd name="T1" fmla="*/ 0 h 6382"/>
                      <a:gd name="T2" fmla="*/ 0 w 529"/>
                      <a:gd name="T3" fmla="*/ 1 h 6382"/>
                      <a:gd name="T4" fmla="*/ 0 w 529"/>
                      <a:gd name="T5" fmla="*/ 1 h 6382"/>
                      <a:gd name="T6" fmla="*/ 0 w 529"/>
                      <a:gd name="T7" fmla="*/ 1 h 6382"/>
                      <a:gd name="T8" fmla="*/ 0 w 529"/>
                      <a:gd name="T9" fmla="*/ 1 h 6382"/>
                      <a:gd name="T10" fmla="*/ 0 w 529"/>
                      <a:gd name="T11" fmla="*/ 1 h 6382"/>
                      <a:gd name="T12" fmla="*/ 0 w 529"/>
                      <a:gd name="T13" fmla="*/ 1 h 6382"/>
                      <a:gd name="T14" fmla="*/ 0 w 529"/>
                      <a:gd name="T15" fmla="*/ 1 h 6382"/>
                      <a:gd name="T16" fmla="*/ 0 w 529"/>
                      <a:gd name="T17" fmla="*/ 1 h 6382"/>
                      <a:gd name="T18" fmla="*/ 0 w 529"/>
                      <a:gd name="T19" fmla="*/ 1 h 6382"/>
                      <a:gd name="T20" fmla="*/ 0 w 529"/>
                      <a:gd name="T21" fmla="*/ 1 h 6382"/>
                      <a:gd name="T22" fmla="*/ 0 w 529"/>
                      <a:gd name="T23" fmla="*/ 1 h 6382"/>
                      <a:gd name="T24" fmla="*/ 0 w 529"/>
                      <a:gd name="T25" fmla="*/ 1 h 6382"/>
                      <a:gd name="T26" fmla="*/ 0 w 529"/>
                      <a:gd name="T27" fmla="*/ 1 h 6382"/>
                      <a:gd name="T28" fmla="*/ 0 w 529"/>
                      <a:gd name="T29" fmla="*/ 1 h 6382"/>
                      <a:gd name="T30" fmla="*/ 0 w 529"/>
                      <a:gd name="T31" fmla="*/ 1 h 6382"/>
                      <a:gd name="T32" fmla="*/ 0 w 529"/>
                      <a:gd name="T33" fmla="*/ 1 h 6382"/>
                      <a:gd name="T34" fmla="*/ 0 w 529"/>
                      <a:gd name="T35" fmla="*/ 1 h 6382"/>
                      <a:gd name="T36" fmla="*/ 0 w 529"/>
                      <a:gd name="T37" fmla="*/ 1 h 6382"/>
                      <a:gd name="T38" fmla="*/ 0 w 529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9" h="6382">
                        <a:moveTo>
                          <a:pt x="0" y="0"/>
                        </a:moveTo>
                        <a:lnTo>
                          <a:pt x="83" y="3690"/>
                        </a:lnTo>
                        <a:lnTo>
                          <a:pt x="167" y="4824"/>
                        </a:lnTo>
                        <a:lnTo>
                          <a:pt x="265" y="5585"/>
                        </a:lnTo>
                        <a:lnTo>
                          <a:pt x="314" y="5847"/>
                        </a:lnTo>
                        <a:lnTo>
                          <a:pt x="362" y="6046"/>
                        </a:lnTo>
                        <a:lnTo>
                          <a:pt x="406" y="6187"/>
                        </a:lnTo>
                        <a:lnTo>
                          <a:pt x="446" y="6283"/>
                        </a:lnTo>
                        <a:lnTo>
                          <a:pt x="464" y="6315"/>
                        </a:lnTo>
                        <a:lnTo>
                          <a:pt x="480" y="6341"/>
                        </a:lnTo>
                        <a:lnTo>
                          <a:pt x="494" y="6358"/>
                        </a:lnTo>
                        <a:lnTo>
                          <a:pt x="507" y="6370"/>
                        </a:lnTo>
                        <a:lnTo>
                          <a:pt x="516" y="6377"/>
                        </a:lnTo>
                        <a:lnTo>
                          <a:pt x="523" y="6381"/>
                        </a:lnTo>
                        <a:lnTo>
                          <a:pt x="528" y="6382"/>
                        </a:lnTo>
                        <a:lnTo>
                          <a:pt x="529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71" name="Freeform 26"/>
                  <p:cNvSpPr>
                    <a:spLocks/>
                  </p:cNvSpPr>
                  <p:nvPr/>
                </p:nvSpPr>
                <p:spPr bwMode="auto">
                  <a:xfrm>
                    <a:off x="1743" y="5396"/>
                    <a:ext cx="188" cy="715"/>
                  </a:xfrm>
                  <a:custGeom>
                    <a:avLst/>
                    <a:gdLst>
                      <a:gd name="T0" fmla="*/ 0 w 3171"/>
                      <a:gd name="T1" fmla="*/ 0 h 6963"/>
                      <a:gd name="T2" fmla="*/ 0 w 3171"/>
                      <a:gd name="T3" fmla="*/ 0 h 6963"/>
                      <a:gd name="T4" fmla="*/ 0 w 3171"/>
                      <a:gd name="T5" fmla="*/ 0 h 6963"/>
                      <a:gd name="T6" fmla="*/ 0 w 3171"/>
                      <a:gd name="T7" fmla="*/ 0 h 6963"/>
                      <a:gd name="T8" fmla="*/ 0 w 3171"/>
                      <a:gd name="T9" fmla="*/ 1 h 6963"/>
                      <a:gd name="T10" fmla="*/ 0 w 3171"/>
                      <a:gd name="T11" fmla="*/ 1 h 6963"/>
                      <a:gd name="T12" fmla="*/ 0 w 3171"/>
                      <a:gd name="T13" fmla="*/ 1 h 6963"/>
                      <a:gd name="T14" fmla="*/ 0 w 3171"/>
                      <a:gd name="T15" fmla="*/ 1 h 6963"/>
                      <a:gd name="T16" fmla="*/ 0 w 3171"/>
                      <a:gd name="T17" fmla="*/ 1 h 6963"/>
                      <a:gd name="T18" fmla="*/ 0 w 3171"/>
                      <a:gd name="T19" fmla="*/ 1 h 6963"/>
                      <a:gd name="T20" fmla="*/ 0 w 3171"/>
                      <a:gd name="T21" fmla="*/ 1 h 6963"/>
                      <a:gd name="T22" fmla="*/ 0 w 3171"/>
                      <a:gd name="T23" fmla="*/ 1 h 6963"/>
                      <a:gd name="T24" fmla="*/ 0 w 3171"/>
                      <a:gd name="T25" fmla="*/ 1 h 6963"/>
                      <a:gd name="T26" fmla="*/ 0 w 3171"/>
                      <a:gd name="T27" fmla="*/ 1 h 6963"/>
                      <a:gd name="T28" fmla="*/ 0 w 3171"/>
                      <a:gd name="T29" fmla="*/ 1 h 6963"/>
                      <a:gd name="T30" fmla="*/ 0 w 3171"/>
                      <a:gd name="T31" fmla="*/ 1 h 6963"/>
                      <a:gd name="T32" fmla="*/ 0 w 3171"/>
                      <a:gd name="T33" fmla="*/ 1 h 6963"/>
                      <a:gd name="T34" fmla="*/ 0 w 3171"/>
                      <a:gd name="T35" fmla="*/ 1 h 6963"/>
                      <a:gd name="T36" fmla="*/ 0 w 3171"/>
                      <a:gd name="T37" fmla="*/ 1 h 6963"/>
                      <a:gd name="T38" fmla="*/ 0 w 3171"/>
                      <a:gd name="T39" fmla="*/ 1 h 6963"/>
                      <a:gd name="T40" fmla="*/ 0 w 3171"/>
                      <a:gd name="T41" fmla="*/ 1 h 6963"/>
                      <a:gd name="T42" fmla="*/ 0 w 3171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1" h="6963">
                        <a:moveTo>
                          <a:pt x="0" y="0"/>
                        </a:moveTo>
                        <a:lnTo>
                          <a:pt x="36" y="1225"/>
                        </a:lnTo>
                        <a:lnTo>
                          <a:pt x="136" y="2297"/>
                        </a:lnTo>
                        <a:lnTo>
                          <a:pt x="293" y="3228"/>
                        </a:lnTo>
                        <a:lnTo>
                          <a:pt x="495" y="4025"/>
                        </a:lnTo>
                        <a:lnTo>
                          <a:pt x="735" y="4700"/>
                        </a:lnTo>
                        <a:lnTo>
                          <a:pt x="1003" y="5263"/>
                        </a:lnTo>
                        <a:lnTo>
                          <a:pt x="1289" y="5723"/>
                        </a:lnTo>
                        <a:lnTo>
                          <a:pt x="1585" y="6092"/>
                        </a:lnTo>
                        <a:lnTo>
                          <a:pt x="1881" y="6380"/>
                        </a:lnTo>
                        <a:lnTo>
                          <a:pt x="2168" y="6596"/>
                        </a:lnTo>
                        <a:lnTo>
                          <a:pt x="2435" y="6750"/>
                        </a:lnTo>
                        <a:lnTo>
                          <a:pt x="2675" y="6854"/>
                        </a:lnTo>
                        <a:lnTo>
                          <a:pt x="2878" y="6916"/>
                        </a:lnTo>
                        <a:lnTo>
                          <a:pt x="3034" y="6949"/>
                        </a:lnTo>
                        <a:lnTo>
                          <a:pt x="3135" y="6962"/>
                        </a:lnTo>
                        <a:lnTo>
                          <a:pt x="3161" y="6963"/>
                        </a:lnTo>
                        <a:lnTo>
                          <a:pt x="3169" y="6963"/>
                        </a:lnTo>
                        <a:lnTo>
                          <a:pt x="3170" y="6963"/>
                        </a:lnTo>
                        <a:lnTo>
                          <a:pt x="317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29823" name="Group 632"/>
              <p:cNvGrpSpPr>
                <a:grpSpLocks/>
              </p:cNvGrpSpPr>
              <p:nvPr/>
            </p:nvGrpSpPr>
            <p:grpSpPr bwMode="auto">
              <a:xfrm>
                <a:off x="5265" y="4949"/>
                <a:ext cx="501" cy="680"/>
                <a:chOff x="1763" y="4964"/>
                <a:chExt cx="516" cy="715"/>
              </a:xfrm>
            </p:grpSpPr>
            <p:grpSp>
              <p:nvGrpSpPr>
                <p:cNvPr id="29850" name="Group 633"/>
                <p:cNvGrpSpPr>
                  <a:grpSpLocks/>
                </p:cNvGrpSpPr>
                <p:nvPr/>
              </p:nvGrpSpPr>
              <p:grpSpPr bwMode="auto">
                <a:xfrm>
                  <a:off x="1763" y="4964"/>
                  <a:ext cx="515" cy="715"/>
                  <a:chOff x="1737" y="4532"/>
                  <a:chExt cx="515" cy="715"/>
                </a:xfrm>
              </p:grpSpPr>
              <p:sp>
                <p:nvSpPr>
                  <p:cNvPr id="2986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prstGeom prst="rect">
                    <a:avLst/>
                  </a:prstGeom>
                  <a:solidFill>
                    <a:srgbClr val="99CCFF">
                      <a:alpha val="25098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61" name="Freeform 10"/>
                  <p:cNvSpPr>
                    <a:spLocks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custGeom>
                    <a:avLst/>
                    <a:gdLst>
                      <a:gd name="T0" fmla="*/ 0 w 17441"/>
                      <a:gd name="T1" fmla="*/ 1 h 6963"/>
                      <a:gd name="T2" fmla="*/ 0 w 17441"/>
                      <a:gd name="T3" fmla="*/ 1 h 6963"/>
                      <a:gd name="T4" fmla="*/ 0 w 17441"/>
                      <a:gd name="T5" fmla="*/ 0 h 6963"/>
                      <a:gd name="T6" fmla="*/ 0 w 17441"/>
                      <a:gd name="T7" fmla="*/ 0 h 6963"/>
                      <a:gd name="T8" fmla="*/ 0 w 17441"/>
                      <a:gd name="T9" fmla="*/ 1 h 6963"/>
                      <a:gd name="T10" fmla="*/ 0 w 17441"/>
                      <a:gd name="T11" fmla="*/ 1 h 69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7441" h="6963">
                        <a:moveTo>
                          <a:pt x="8721" y="6963"/>
                        </a:moveTo>
                        <a:lnTo>
                          <a:pt x="0" y="6963"/>
                        </a:lnTo>
                        <a:lnTo>
                          <a:pt x="0" y="0"/>
                        </a:lnTo>
                        <a:lnTo>
                          <a:pt x="17441" y="0"/>
                        </a:lnTo>
                        <a:lnTo>
                          <a:pt x="17441" y="6963"/>
                        </a:lnTo>
                        <a:lnTo>
                          <a:pt x="872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  <p:grpSp>
              <p:nvGrpSpPr>
                <p:cNvPr id="29851" name="Group 636"/>
                <p:cNvGrpSpPr>
                  <a:grpSpLocks/>
                </p:cNvGrpSpPr>
                <p:nvPr/>
              </p:nvGrpSpPr>
              <p:grpSpPr bwMode="auto">
                <a:xfrm>
                  <a:off x="1764" y="4964"/>
                  <a:ext cx="515" cy="715"/>
                  <a:chOff x="1743" y="5396"/>
                  <a:chExt cx="488" cy="715"/>
                </a:xfrm>
              </p:grpSpPr>
              <p:sp>
                <p:nvSpPr>
                  <p:cNvPr id="2985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prstGeom prst="rect">
                    <a:avLst/>
                  </a:prstGeom>
                  <a:solidFill>
                    <a:srgbClr val="355E00"/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53" name="Freeform 14"/>
                  <p:cNvSpPr>
                    <a:spLocks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custGeom>
                    <a:avLst/>
                    <a:gdLst>
                      <a:gd name="T0" fmla="*/ 0 w 2114"/>
                      <a:gd name="T1" fmla="*/ 0 h 581"/>
                      <a:gd name="T2" fmla="*/ 0 w 2114"/>
                      <a:gd name="T3" fmla="*/ 0 h 581"/>
                      <a:gd name="T4" fmla="*/ 0 w 2114"/>
                      <a:gd name="T5" fmla="*/ 0 h 581"/>
                      <a:gd name="T6" fmla="*/ 0 w 2114"/>
                      <a:gd name="T7" fmla="*/ 0 h 581"/>
                      <a:gd name="T8" fmla="*/ 0 w 2114"/>
                      <a:gd name="T9" fmla="*/ 0 h 581"/>
                      <a:gd name="T10" fmla="*/ 0 w 2114"/>
                      <a:gd name="T11" fmla="*/ 0 h 5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14" h="581">
                        <a:moveTo>
                          <a:pt x="1057" y="581"/>
                        </a:moveTo>
                        <a:lnTo>
                          <a:pt x="0" y="581"/>
                        </a:lnTo>
                        <a:lnTo>
                          <a:pt x="0" y="0"/>
                        </a:lnTo>
                        <a:lnTo>
                          <a:pt x="2114" y="0"/>
                        </a:lnTo>
                        <a:lnTo>
                          <a:pt x="2114" y="581"/>
                        </a:lnTo>
                        <a:lnTo>
                          <a:pt x="1057" y="58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54" name="Freeform 15"/>
                  <p:cNvSpPr>
                    <a:spLocks/>
                  </p:cNvSpPr>
                  <p:nvPr/>
                </p:nvSpPr>
                <p:spPr bwMode="auto">
                  <a:xfrm>
                    <a:off x="1831" y="5396"/>
                    <a:ext cx="94" cy="655"/>
                  </a:xfrm>
                  <a:custGeom>
                    <a:avLst/>
                    <a:gdLst>
                      <a:gd name="T0" fmla="*/ 0 w 1585"/>
                      <a:gd name="T1" fmla="*/ 0 h 6382"/>
                      <a:gd name="T2" fmla="*/ 0 w 1585"/>
                      <a:gd name="T3" fmla="*/ 0 h 6382"/>
                      <a:gd name="T4" fmla="*/ 0 w 1585"/>
                      <a:gd name="T5" fmla="*/ 0 h 6382"/>
                      <a:gd name="T6" fmla="*/ 0 w 1585"/>
                      <a:gd name="T7" fmla="*/ 0 h 6382"/>
                      <a:gd name="T8" fmla="*/ 0 w 1585"/>
                      <a:gd name="T9" fmla="*/ 1 h 6382"/>
                      <a:gd name="T10" fmla="*/ 0 w 1585"/>
                      <a:gd name="T11" fmla="*/ 1 h 6382"/>
                      <a:gd name="T12" fmla="*/ 0 w 1585"/>
                      <a:gd name="T13" fmla="*/ 1 h 6382"/>
                      <a:gd name="T14" fmla="*/ 0 w 1585"/>
                      <a:gd name="T15" fmla="*/ 1 h 6382"/>
                      <a:gd name="T16" fmla="*/ 0 w 1585"/>
                      <a:gd name="T17" fmla="*/ 1 h 6382"/>
                      <a:gd name="T18" fmla="*/ 0 w 1585"/>
                      <a:gd name="T19" fmla="*/ 1 h 6382"/>
                      <a:gd name="T20" fmla="*/ 0 w 1585"/>
                      <a:gd name="T21" fmla="*/ 1 h 6382"/>
                      <a:gd name="T22" fmla="*/ 0 w 1585"/>
                      <a:gd name="T23" fmla="*/ 1 h 6382"/>
                      <a:gd name="T24" fmla="*/ 0 w 1585"/>
                      <a:gd name="T25" fmla="*/ 1 h 6382"/>
                      <a:gd name="T26" fmla="*/ 0 w 1585"/>
                      <a:gd name="T27" fmla="*/ 1 h 6382"/>
                      <a:gd name="T28" fmla="*/ 0 w 1585"/>
                      <a:gd name="T29" fmla="*/ 1 h 6382"/>
                      <a:gd name="T30" fmla="*/ 0 w 1585"/>
                      <a:gd name="T31" fmla="*/ 1 h 6382"/>
                      <a:gd name="T32" fmla="*/ 0 w 1585"/>
                      <a:gd name="T33" fmla="*/ 1 h 6382"/>
                      <a:gd name="T34" fmla="*/ 0 w 1585"/>
                      <a:gd name="T35" fmla="*/ 1 h 6382"/>
                      <a:gd name="T36" fmla="*/ 0 w 1585"/>
                      <a:gd name="T37" fmla="*/ 1 h 6382"/>
                      <a:gd name="T38" fmla="*/ 0 w 1585"/>
                      <a:gd name="T39" fmla="*/ 1 h 6382"/>
                      <a:gd name="T40" fmla="*/ 0 w 1585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5" h="6382">
                        <a:moveTo>
                          <a:pt x="0" y="0"/>
                        </a:moveTo>
                        <a:lnTo>
                          <a:pt x="67" y="1940"/>
                        </a:lnTo>
                        <a:lnTo>
                          <a:pt x="145" y="2743"/>
                        </a:lnTo>
                        <a:lnTo>
                          <a:pt x="247" y="3445"/>
                        </a:lnTo>
                        <a:lnTo>
                          <a:pt x="367" y="4051"/>
                        </a:lnTo>
                        <a:lnTo>
                          <a:pt x="502" y="4570"/>
                        </a:lnTo>
                        <a:lnTo>
                          <a:pt x="644" y="5005"/>
                        </a:lnTo>
                        <a:lnTo>
                          <a:pt x="792" y="5367"/>
                        </a:lnTo>
                        <a:lnTo>
                          <a:pt x="940" y="5661"/>
                        </a:lnTo>
                        <a:lnTo>
                          <a:pt x="1083" y="5893"/>
                        </a:lnTo>
                        <a:lnTo>
                          <a:pt x="1217" y="6070"/>
                        </a:lnTo>
                        <a:lnTo>
                          <a:pt x="1338" y="6201"/>
                        </a:lnTo>
                        <a:lnTo>
                          <a:pt x="1439" y="6291"/>
                        </a:lnTo>
                        <a:lnTo>
                          <a:pt x="1517" y="6346"/>
                        </a:lnTo>
                        <a:lnTo>
                          <a:pt x="1567" y="6374"/>
                        </a:lnTo>
                        <a:lnTo>
                          <a:pt x="1581" y="6380"/>
                        </a:lnTo>
                        <a:lnTo>
                          <a:pt x="1584" y="6382"/>
                        </a:lnTo>
                        <a:lnTo>
                          <a:pt x="1585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55" name="Freeform 18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94" cy="655"/>
                  </a:xfrm>
                  <a:custGeom>
                    <a:avLst/>
                    <a:gdLst>
                      <a:gd name="T0" fmla="*/ 0 w 1586"/>
                      <a:gd name="T1" fmla="*/ 0 h 6382"/>
                      <a:gd name="T2" fmla="*/ 0 w 1586"/>
                      <a:gd name="T3" fmla="*/ 0 h 6382"/>
                      <a:gd name="T4" fmla="*/ 0 w 1586"/>
                      <a:gd name="T5" fmla="*/ 0 h 6382"/>
                      <a:gd name="T6" fmla="*/ 0 w 1586"/>
                      <a:gd name="T7" fmla="*/ 0 h 6382"/>
                      <a:gd name="T8" fmla="*/ 0 w 1586"/>
                      <a:gd name="T9" fmla="*/ 1 h 6382"/>
                      <a:gd name="T10" fmla="*/ 0 w 1586"/>
                      <a:gd name="T11" fmla="*/ 1 h 6382"/>
                      <a:gd name="T12" fmla="*/ 0 w 1586"/>
                      <a:gd name="T13" fmla="*/ 1 h 6382"/>
                      <a:gd name="T14" fmla="*/ 0 w 1586"/>
                      <a:gd name="T15" fmla="*/ 1 h 6382"/>
                      <a:gd name="T16" fmla="*/ 0 w 1586"/>
                      <a:gd name="T17" fmla="*/ 1 h 6382"/>
                      <a:gd name="T18" fmla="*/ 0 w 1586"/>
                      <a:gd name="T19" fmla="*/ 1 h 6382"/>
                      <a:gd name="T20" fmla="*/ 0 w 1586"/>
                      <a:gd name="T21" fmla="*/ 1 h 6382"/>
                      <a:gd name="T22" fmla="*/ 0 w 1586"/>
                      <a:gd name="T23" fmla="*/ 1 h 6382"/>
                      <a:gd name="T24" fmla="*/ 0 w 1586"/>
                      <a:gd name="T25" fmla="*/ 1 h 6382"/>
                      <a:gd name="T26" fmla="*/ 0 w 1586"/>
                      <a:gd name="T27" fmla="*/ 1 h 6382"/>
                      <a:gd name="T28" fmla="*/ 0 w 1586"/>
                      <a:gd name="T29" fmla="*/ 1 h 6382"/>
                      <a:gd name="T30" fmla="*/ 0 w 1586"/>
                      <a:gd name="T31" fmla="*/ 1 h 6382"/>
                      <a:gd name="T32" fmla="*/ 0 w 1586"/>
                      <a:gd name="T33" fmla="*/ 1 h 6382"/>
                      <a:gd name="T34" fmla="*/ 0 w 1586"/>
                      <a:gd name="T35" fmla="*/ 1 h 6382"/>
                      <a:gd name="T36" fmla="*/ 0 w 1586"/>
                      <a:gd name="T37" fmla="*/ 1 h 6382"/>
                      <a:gd name="T38" fmla="*/ 0 w 1586"/>
                      <a:gd name="T39" fmla="*/ 1 h 6382"/>
                      <a:gd name="T40" fmla="*/ 0 w 1586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6" h="6382">
                        <a:moveTo>
                          <a:pt x="1586" y="0"/>
                        </a:moveTo>
                        <a:lnTo>
                          <a:pt x="1518" y="1940"/>
                        </a:lnTo>
                        <a:lnTo>
                          <a:pt x="1440" y="2743"/>
                        </a:lnTo>
                        <a:lnTo>
                          <a:pt x="1339" y="3445"/>
                        </a:lnTo>
                        <a:lnTo>
                          <a:pt x="1218" y="4051"/>
                        </a:lnTo>
                        <a:lnTo>
                          <a:pt x="1084" y="4570"/>
                        </a:lnTo>
                        <a:lnTo>
                          <a:pt x="941" y="5005"/>
                        </a:lnTo>
                        <a:lnTo>
                          <a:pt x="793" y="5367"/>
                        </a:lnTo>
                        <a:lnTo>
                          <a:pt x="645" y="5661"/>
                        </a:lnTo>
                        <a:lnTo>
                          <a:pt x="503" y="5893"/>
                        </a:lnTo>
                        <a:lnTo>
                          <a:pt x="368" y="6070"/>
                        </a:lnTo>
                        <a:lnTo>
                          <a:pt x="248" y="6201"/>
                        </a:lnTo>
                        <a:lnTo>
                          <a:pt x="146" y="6291"/>
                        </a:lnTo>
                        <a:lnTo>
                          <a:pt x="68" y="6346"/>
                        </a:lnTo>
                        <a:lnTo>
                          <a:pt x="18" y="6374"/>
                        </a:lnTo>
                        <a:lnTo>
                          <a:pt x="5" y="6380"/>
                        </a:lnTo>
                        <a:lnTo>
                          <a:pt x="2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56" name="Freeform 20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188" cy="715"/>
                  </a:xfrm>
                  <a:custGeom>
                    <a:avLst/>
                    <a:gdLst>
                      <a:gd name="T0" fmla="*/ 0 w 3172"/>
                      <a:gd name="T1" fmla="*/ 0 h 6963"/>
                      <a:gd name="T2" fmla="*/ 0 w 3172"/>
                      <a:gd name="T3" fmla="*/ 0 h 6963"/>
                      <a:gd name="T4" fmla="*/ 0 w 3172"/>
                      <a:gd name="T5" fmla="*/ 0 h 6963"/>
                      <a:gd name="T6" fmla="*/ 0 w 3172"/>
                      <a:gd name="T7" fmla="*/ 0 h 6963"/>
                      <a:gd name="T8" fmla="*/ 0 w 3172"/>
                      <a:gd name="T9" fmla="*/ 1 h 6963"/>
                      <a:gd name="T10" fmla="*/ 0 w 3172"/>
                      <a:gd name="T11" fmla="*/ 1 h 6963"/>
                      <a:gd name="T12" fmla="*/ 0 w 3172"/>
                      <a:gd name="T13" fmla="*/ 1 h 6963"/>
                      <a:gd name="T14" fmla="*/ 0 w 3172"/>
                      <a:gd name="T15" fmla="*/ 1 h 6963"/>
                      <a:gd name="T16" fmla="*/ 0 w 3172"/>
                      <a:gd name="T17" fmla="*/ 1 h 6963"/>
                      <a:gd name="T18" fmla="*/ 0 w 3172"/>
                      <a:gd name="T19" fmla="*/ 1 h 6963"/>
                      <a:gd name="T20" fmla="*/ 0 w 3172"/>
                      <a:gd name="T21" fmla="*/ 1 h 6963"/>
                      <a:gd name="T22" fmla="*/ 0 w 3172"/>
                      <a:gd name="T23" fmla="*/ 1 h 6963"/>
                      <a:gd name="T24" fmla="*/ 0 w 3172"/>
                      <a:gd name="T25" fmla="*/ 1 h 6963"/>
                      <a:gd name="T26" fmla="*/ 0 w 3172"/>
                      <a:gd name="T27" fmla="*/ 1 h 6963"/>
                      <a:gd name="T28" fmla="*/ 0 w 3172"/>
                      <a:gd name="T29" fmla="*/ 1 h 6963"/>
                      <a:gd name="T30" fmla="*/ 0 w 3172"/>
                      <a:gd name="T31" fmla="*/ 1 h 6963"/>
                      <a:gd name="T32" fmla="*/ 0 w 3172"/>
                      <a:gd name="T33" fmla="*/ 1 h 6963"/>
                      <a:gd name="T34" fmla="*/ 0 w 3172"/>
                      <a:gd name="T35" fmla="*/ 1 h 6963"/>
                      <a:gd name="T36" fmla="*/ 0 w 3172"/>
                      <a:gd name="T37" fmla="*/ 1 h 6963"/>
                      <a:gd name="T38" fmla="*/ 0 w 3172"/>
                      <a:gd name="T39" fmla="*/ 1 h 6963"/>
                      <a:gd name="T40" fmla="*/ 0 w 3172"/>
                      <a:gd name="T41" fmla="*/ 1 h 6963"/>
                      <a:gd name="T42" fmla="*/ 0 w 3172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2" h="6963">
                        <a:moveTo>
                          <a:pt x="3172" y="0"/>
                        </a:moveTo>
                        <a:lnTo>
                          <a:pt x="3136" y="1225"/>
                        </a:lnTo>
                        <a:lnTo>
                          <a:pt x="3035" y="2297"/>
                        </a:lnTo>
                        <a:lnTo>
                          <a:pt x="2879" y="3228"/>
                        </a:lnTo>
                        <a:lnTo>
                          <a:pt x="2676" y="4025"/>
                        </a:lnTo>
                        <a:lnTo>
                          <a:pt x="2436" y="4700"/>
                        </a:lnTo>
                        <a:lnTo>
                          <a:pt x="2168" y="5263"/>
                        </a:lnTo>
                        <a:lnTo>
                          <a:pt x="1882" y="5723"/>
                        </a:lnTo>
                        <a:lnTo>
                          <a:pt x="1586" y="6092"/>
                        </a:lnTo>
                        <a:lnTo>
                          <a:pt x="1290" y="6380"/>
                        </a:lnTo>
                        <a:lnTo>
                          <a:pt x="1004" y="6596"/>
                        </a:lnTo>
                        <a:lnTo>
                          <a:pt x="736" y="6750"/>
                        </a:lnTo>
                        <a:lnTo>
                          <a:pt x="496" y="6854"/>
                        </a:lnTo>
                        <a:lnTo>
                          <a:pt x="293" y="6916"/>
                        </a:lnTo>
                        <a:lnTo>
                          <a:pt x="137" y="6949"/>
                        </a:lnTo>
                        <a:lnTo>
                          <a:pt x="36" y="6962"/>
                        </a:lnTo>
                        <a:lnTo>
                          <a:pt x="10" y="6963"/>
                        </a:lnTo>
                        <a:lnTo>
                          <a:pt x="3" y="6963"/>
                        </a:lnTo>
                        <a:lnTo>
                          <a:pt x="2" y="6963"/>
                        </a:lnTo>
                        <a:lnTo>
                          <a:pt x="0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57" name="Freeform 21"/>
                  <p:cNvSpPr>
                    <a:spLocks/>
                  </p:cNvSpPr>
                  <p:nvPr/>
                </p:nvSpPr>
                <p:spPr bwMode="auto">
                  <a:xfrm>
                    <a:off x="2018" y="5396"/>
                    <a:ext cx="31" cy="655"/>
                  </a:xfrm>
                  <a:custGeom>
                    <a:avLst/>
                    <a:gdLst>
                      <a:gd name="T0" fmla="*/ 0 w 528"/>
                      <a:gd name="T1" fmla="*/ 0 h 6382"/>
                      <a:gd name="T2" fmla="*/ 0 w 528"/>
                      <a:gd name="T3" fmla="*/ 1 h 6382"/>
                      <a:gd name="T4" fmla="*/ 0 w 528"/>
                      <a:gd name="T5" fmla="*/ 1 h 6382"/>
                      <a:gd name="T6" fmla="*/ 0 w 528"/>
                      <a:gd name="T7" fmla="*/ 1 h 6382"/>
                      <a:gd name="T8" fmla="*/ 0 w 528"/>
                      <a:gd name="T9" fmla="*/ 1 h 6382"/>
                      <a:gd name="T10" fmla="*/ 0 w 528"/>
                      <a:gd name="T11" fmla="*/ 1 h 6382"/>
                      <a:gd name="T12" fmla="*/ 0 w 528"/>
                      <a:gd name="T13" fmla="*/ 1 h 6382"/>
                      <a:gd name="T14" fmla="*/ 0 w 528"/>
                      <a:gd name="T15" fmla="*/ 1 h 6382"/>
                      <a:gd name="T16" fmla="*/ 0 w 528"/>
                      <a:gd name="T17" fmla="*/ 1 h 6382"/>
                      <a:gd name="T18" fmla="*/ 0 w 528"/>
                      <a:gd name="T19" fmla="*/ 1 h 6382"/>
                      <a:gd name="T20" fmla="*/ 0 w 528"/>
                      <a:gd name="T21" fmla="*/ 1 h 6382"/>
                      <a:gd name="T22" fmla="*/ 0 w 528"/>
                      <a:gd name="T23" fmla="*/ 1 h 6382"/>
                      <a:gd name="T24" fmla="*/ 0 w 528"/>
                      <a:gd name="T25" fmla="*/ 1 h 6382"/>
                      <a:gd name="T26" fmla="*/ 0 w 528"/>
                      <a:gd name="T27" fmla="*/ 1 h 6382"/>
                      <a:gd name="T28" fmla="*/ 0 w 528"/>
                      <a:gd name="T29" fmla="*/ 1 h 6382"/>
                      <a:gd name="T30" fmla="*/ 0 w 528"/>
                      <a:gd name="T31" fmla="*/ 1 h 6382"/>
                      <a:gd name="T32" fmla="*/ 0 w 528"/>
                      <a:gd name="T33" fmla="*/ 1 h 6382"/>
                      <a:gd name="T34" fmla="*/ 0 w 528"/>
                      <a:gd name="T35" fmla="*/ 1 h 6382"/>
                      <a:gd name="T36" fmla="*/ 0 w 528"/>
                      <a:gd name="T37" fmla="*/ 1 h 6382"/>
                      <a:gd name="T38" fmla="*/ 0 w 528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8" h="6382">
                        <a:moveTo>
                          <a:pt x="528" y="0"/>
                        </a:moveTo>
                        <a:lnTo>
                          <a:pt x="446" y="3690"/>
                        </a:lnTo>
                        <a:lnTo>
                          <a:pt x="361" y="4824"/>
                        </a:lnTo>
                        <a:lnTo>
                          <a:pt x="264" y="5585"/>
                        </a:lnTo>
                        <a:lnTo>
                          <a:pt x="214" y="5847"/>
                        </a:lnTo>
                        <a:lnTo>
                          <a:pt x="167" y="6046"/>
                        </a:lnTo>
                        <a:lnTo>
                          <a:pt x="122" y="6187"/>
                        </a:lnTo>
                        <a:lnTo>
                          <a:pt x="82" y="6283"/>
                        </a:lnTo>
                        <a:lnTo>
                          <a:pt x="64" y="6315"/>
                        </a:lnTo>
                        <a:lnTo>
                          <a:pt x="48" y="6341"/>
                        </a:lnTo>
                        <a:lnTo>
                          <a:pt x="35" y="6358"/>
                        </a:lnTo>
                        <a:lnTo>
                          <a:pt x="22" y="6370"/>
                        </a:lnTo>
                        <a:lnTo>
                          <a:pt x="12" y="6377"/>
                        </a:lnTo>
                        <a:lnTo>
                          <a:pt x="6" y="6381"/>
                        </a:lnTo>
                        <a:lnTo>
                          <a:pt x="1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58" name="Freeform 24"/>
                  <p:cNvSpPr>
                    <a:spLocks/>
                  </p:cNvSpPr>
                  <p:nvPr/>
                </p:nvSpPr>
                <p:spPr bwMode="auto">
                  <a:xfrm>
                    <a:off x="1918" y="5396"/>
                    <a:ext cx="31" cy="655"/>
                  </a:xfrm>
                  <a:custGeom>
                    <a:avLst/>
                    <a:gdLst>
                      <a:gd name="T0" fmla="*/ 0 w 529"/>
                      <a:gd name="T1" fmla="*/ 0 h 6382"/>
                      <a:gd name="T2" fmla="*/ 0 w 529"/>
                      <a:gd name="T3" fmla="*/ 1 h 6382"/>
                      <a:gd name="T4" fmla="*/ 0 w 529"/>
                      <a:gd name="T5" fmla="*/ 1 h 6382"/>
                      <a:gd name="T6" fmla="*/ 0 w 529"/>
                      <a:gd name="T7" fmla="*/ 1 h 6382"/>
                      <a:gd name="T8" fmla="*/ 0 w 529"/>
                      <a:gd name="T9" fmla="*/ 1 h 6382"/>
                      <a:gd name="T10" fmla="*/ 0 w 529"/>
                      <a:gd name="T11" fmla="*/ 1 h 6382"/>
                      <a:gd name="T12" fmla="*/ 0 w 529"/>
                      <a:gd name="T13" fmla="*/ 1 h 6382"/>
                      <a:gd name="T14" fmla="*/ 0 w 529"/>
                      <a:gd name="T15" fmla="*/ 1 h 6382"/>
                      <a:gd name="T16" fmla="*/ 0 w 529"/>
                      <a:gd name="T17" fmla="*/ 1 h 6382"/>
                      <a:gd name="T18" fmla="*/ 0 w 529"/>
                      <a:gd name="T19" fmla="*/ 1 h 6382"/>
                      <a:gd name="T20" fmla="*/ 0 w 529"/>
                      <a:gd name="T21" fmla="*/ 1 h 6382"/>
                      <a:gd name="T22" fmla="*/ 0 w 529"/>
                      <a:gd name="T23" fmla="*/ 1 h 6382"/>
                      <a:gd name="T24" fmla="*/ 0 w 529"/>
                      <a:gd name="T25" fmla="*/ 1 h 6382"/>
                      <a:gd name="T26" fmla="*/ 0 w 529"/>
                      <a:gd name="T27" fmla="*/ 1 h 6382"/>
                      <a:gd name="T28" fmla="*/ 0 w 529"/>
                      <a:gd name="T29" fmla="*/ 1 h 6382"/>
                      <a:gd name="T30" fmla="*/ 0 w 529"/>
                      <a:gd name="T31" fmla="*/ 1 h 6382"/>
                      <a:gd name="T32" fmla="*/ 0 w 529"/>
                      <a:gd name="T33" fmla="*/ 1 h 6382"/>
                      <a:gd name="T34" fmla="*/ 0 w 529"/>
                      <a:gd name="T35" fmla="*/ 1 h 6382"/>
                      <a:gd name="T36" fmla="*/ 0 w 529"/>
                      <a:gd name="T37" fmla="*/ 1 h 6382"/>
                      <a:gd name="T38" fmla="*/ 0 w 529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9" h="6382">
                        <a:moveTo>
                          <a:pt x="0" y="0"/>
                        </a:moveTo>
                        <a:lnTo>
                          <a:pt x="83" y="3690"/>
                        </a:lnTo>
                        <a:lnTo>
                          <a:pt x="167" y="4824"/>
                        </a:lnTo>
                        <a:lnTo>
                          <a:pt x="265" y="5585"/>
                        </a:lnTo>
                        <a:lnTo>
                          <a:pt x="314" y="5847"/>
                        </a:lnTo>
                        <a:lnTo>
                          <a:pt x="362" y="6046"/>
                        </a:lnTo>
                        <a:lnTo>
                          <a:pt x="406" y="6187"/>
                        </a:lnTo>
                        <a:lnTo>
                          <a:pt x="446" y="6283"/>
                        </a:lnTo>
                        <a:lnTo>
                          <a:pt x="464" y="6315"/>
                        </a:lnTo>
                        <a:lnTo>
                          <a:pt x="480" y="6341"/>
                        </a:lnTo>
                        <a:lnTo>
                          <a:pt x="494" y="6358"/>
                        </a:lnTo>
                        <a:lnTo>
                          <a:pt x="507" y="6370"/>
                        </a:lnTo>
                        <a:lnTo>
                          <a:pt x="516" y="6377"/>
                        </a:lnTo>
                        <a:lnTo>
                          <a:pt x="523" y="6381"/>
                        </a:lnTo>
                        <a:lnTo>
                          <a:pt x="528" y="6382"/>
                        </a:lnTo>
                        <a:lnTo>
                          <a:pt x="529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59" name="Freeform 26"/>
                  <p:cNvSpPr>
                    <a:spLocks/>
                  </p:cNvSpPr>
                  <p:nvPr/>
                </p:nvSpPr>
                <p:spPr bwMode="auto">
                  <a:xfrm>
                    <a:off x="1743" y="5396"/>
                    <a:ext cx="188" cy="715"/>
                  </a:xfrm>
                  <a:custGeom>
                    <a:avLst/>
                    <a:gdLst>
                      <a:gd name="T0" fmla="*/ 0 w 3171"/>
                      <a:gd name="T1" fmla="*/ 0 h 6963"/>
                      <a:gd name="T2" fmla="*/ 0 w 3171"/>
                      <a:gd name="T3" fmla="*/ 0 h 6963"/>
                      <a:gd name="T4" fmla="*/ 0 w 3171"/>
                      <a:gd name="T5" fmla="*/ 0 h 6963"/>
                      <a:gd name="T6" fmla="*/ 0 w 3171"/>
                      <a:gd name="T7" fmla="*/ 0 h 6963"/>
                      <a:gd name="T8" fmla="*/ 0 w 3171"/>
                      <a:gd name="T9" fmla="*/ 1 h 6963"/>
                      <a:gd name="T10" fmla="*/ 0 w 3171"/>
                      <a:gd name="T11" fmla="*/ 1 h 6963"/>
                      <a:gd name="T12" fmla="*/ 0 w 3171"/>
                      <a:gd name="T13" fmla="*/ 1 h 6963"/>
                      <a:gd name="T14" fmla="*/ 0 w 3171"/>
                      <a:gd name="T15" fmla="*/ 1 h 6963"/>
                      <a:gd name="T16" fmla="*/ 0 w 3171"/>
                      <a:gd name="T17" fmla="*/ 1 h 6963"/>
                      <a:gd name="T18" fmla="*/ 0 w 3171"/>
                      <a:gd name="T19" fmla="*/ 1 h 6963"/>
                      <a:gd name="T20" fmla="*/ 0 w 3171"/>
                      <a:gd name="T21" fmla="*/ 1 h 6963"/>
                      <a:gd name="T22" fmla="*/ 0 w 3171"/>
                      <a:gd name="T23" fmla="*/ 1 h 6963"/>
                      <a:gd name="T24" fmla="*/ 0 w 3171"/>
                      <a:gd name="T25" fmla="*/ 1 h 6963"/>
                      <a:gd name="T26" fmla="*/ 0 w 3171"/>
                      <a:gd name="T27" fmla="*/ 1 h 6963"/>
                      <a:gd name="T28" fmla="*/ 0 w 3171"/>
                      <a:gd name="T29" fmla="*/ 1 h 6963"/>
                      <a:gd name="T30" fmla="*/ 0 w 3171"/>
                      <a:gd name="T31" fmla="*/ 1 h 6963"/>
                      <a:gd name="T32" fmla="*/ 0 w 3171"/>
                      <a:gd name="T33" fmla="*/ 1 h 6963"/>
                      <a:gd name="T34" fmla="*/ 0 w 3171"/>
                      <a:gd name="T35" fmla="*/ 1 h 6963"/>
                      <a:gd name="T36" fmla="*/ 0 w 3171"/>
                      <a:gd name="T37" fmla="*/ 1 h 6963"/>
                      <a:gd name="T38" fmla="*/ 0 w 3171"/>
                      <a:gd name="T39" fmla="*/ 1 h 6963"/>
                      <a:gd name="T40" fmla="*/ 0 w 3171"/>
                      <a:gd name="T41" fmla="*/ 1 h 6963"/>
                      <a:gd name="T42" fmla="*/ 0 w 3171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1" h="6963">
                        <a:moveTo>
                          <a:pt x="0" y="0"/>
                        </a:moveTo>
                        <a:lnTo>
                          <a:pt x="36" y="1225"/>
                        </a:lnTo>
                        <a:lnTo>
                          <a:pt x="136" y="2297"/>
                        </a:lnTo>
                        <a:lnTo>
                          <a:pt x="293" y="3228"/>
                        </a:lnTo>
                        <a:lnTo>
                          <a:pt x="495" y="4025"/>
                        </a:lnTo>
                        <a:lnTo>
                          <a:pt x="735" y="4700"/>
                        </a:lnTo>
                        <a:lnTo>
                          <a:pt x="1003" y="5263"/>
                        </a:lnTo>
                        <a:lnTo>
                          <a:pt x="1289" y="5723"/>
                        </a:lnTo>
                        <a:lnTo>
                          <a:pt x="1585" y="6092"/>
                        </a:lnTo>
                        <a:lnTo>
                          <a:pt x="1881" y="6380"/>
                        </a:lnTo>
                        <a:lnTo>
                          <a:pt x="2168" y="6596"/>
                        </a:lnTo>
                        <a:lnTo>
                          <a:pt x="2435" y="6750"/>
                        </a:lnTo>
                        <a:lnTo>
                          <a:pt x="2675" y="6854"/>
                        </a:lnTo>
                        <a:lnTo>
                          <a:pt x="2878" y="6916"/>
                        </a:lnTo>
                        <a:lnTo>
                          <a:pt x="3034" y="6949"/>
                        </a:lnTo>
                        <a:lnTo>
                          <a:pt x="3135" y="6962"/>
                        </a:lnTo>
                        <a:lnTo>
                          <a:pt x="3161" y="6963"/>
                        </a:lnTo>
                        <a:lnTo>
                          <a:pt x="3169" y="6963"/>
                        </a:lnTo>
                        <a:lnTo>
                          <a:pt x="3170" y="6963"/>
                        </a:lnTo>
                        <a:lnTo>
                          <a:pt x="317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29824" name="Group 645"/>
              <p:cNvGrpSpPr>
                <a:grpSpLocks/>
              </p:cNvGrpSpPr>
              <p:nvPr/>
            </p:nvGrpSpPr>
            <p:grpSpPr bwMode="auto">
              <a:xfrm>
                <a:off x="4767" y="4949"/>
                <a:ext cx="501" cy="680"/>
                <a:chOff x="1763" y="4964"/>
                <a:chExt cx="516" cy="715"/>
              </a:xfrm>
            </p:grpSpPr>
            <p:grpSp>
              <p:nvGrpSpPr>
                <p:cNvPr id="29838" name="Group 646"/>
                <p:cNvGrpSpPr>
                  <a:grpSpLocks/>
                </p:cNvGrpSpPr>
                <p:nvPr/>
              </p:nvGrpSpPr>
              <p:grpSpPr bwMode="auto">
                <a:xfrm>
                  <a:off x="1763" y="4964"/>
                  <a:ext cx="515" cy="715"/>
                  <a:chOff x="1737" y="4532"/>
                  <a:chExt cx="515" cy="715"/>
                </a:xfrm>
              </p:grpSpPr>
              <p:sp>
                <p:nvSpPr>
                  <p:cNvPr id="29848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prstGeom prst="rect">
                    <a:avLst/>
                  </a:prstGeom>
                  <a:solidFill>
                    <a:srgbClr val="99CCFF">
                      <a:alpha val="25098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49" name="Freeform 10"/>
                  <p:cNvSpPr>
                    <a:spLocks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custGeom>
                    <a:avLst/>
                    <a:gdLst>
                      <a:gd name="T0" fmla="*/ 0 w 17441"/>
                      <a:gd name="T1" fmla="*/ 1 h 6963"/>
                      <a:gd name="T2" fmla="*/ 0 w 17441"/>
                      <a:gd name="T3" fmla="*/ 1 h 6963"/>
                      <a:gd name="T4" fmla="*/ 0 w 17441"/>
                      <a:gd name="T5" fmla="*/ 0 h 6963"/>
                      <a:gd name="T6" fmla="*/ 0 w 17441"/>
                      <a:gd name="T7" fmla="*/ 0 h 6963"/>
                      <a:gd name="T8" fmla="*/ 0 w 17441"/>
                      <a:gd name="T9" fmla="*/ 1 h 6963"/>
                      <a:gd name="T10" fmla="*/ 0 w 17441"/>
                      <a:gd name="T11" fmla="*/ 1 h 69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7441" h="6963">
                        <a:moveTo>
                          <a:pt x="8721" y="6963"/>
                        </a:moveTo>
                        <a:lnTo>
                          <a:pt x="0" y="6963"/>
                        </a:lnTo>
                        <a:lnTo>
                          <a:pt x="0" y="0"/>
                        </a:lnTo>
                        <a:lnTo>
                          <a:pt x="17441" y="0"/>
                        </a:lnTo>
                        <a:lnTo>
                          <a:pt x="17441" y="6963"/>
                        </a:lnTo>
                        <a:lnTo>
                          <a:pt x="872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  <p:grpSp>
              <p:nvGrpSpPr>
                <p:cNvPr id="29839" name="Group 649"/>
                <p:cNvGrpSpPr>
                  <a:grpSpLocks/>
                </p:cNvGrpSpPr>
                <p:nvPr/>
              </p:nvGrpSpPr>
              <p:grpSpPr bwMode="auto">
                <a:xfrm>
                  <a:off x="1764" y="4964"/>
                  <a:ext cx="515" cy="715"/>
                  <a:chOff x="1743" y="5396"/>
                  <a:chExt cx="488" cy="715"/>
                </a:xfrm>
              </p:grpSpPr>
              <p:sp>
                <p:nvSpPr>
                  <p:cNvPr id="29840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prstGeom prst="rect">
                    <a:avLst/>
                  </a:prstGeom>
                  <a:solidFill>
                    <a:srgbClr val="355E00"/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41" name="Freeform 14"/>
                  <p:cNvSpPr>
                    <a:spLocks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custGeom>
                    <a:avLst/>
                    <a:gdLst>
                      <a:gd name="T0" fmla="*/ 0 w 2114"/>
                      <a:gd name="T1" fmla="*/ 0 h 581"/>
                      <a:gd name="T2" fmla="*/ 0 w 2114"/>
                      <a:gd name="T3" fmla="*/ 0 h 581"/>
                      <a:gd name="T4" fmla="*/ 0 w 2114"/>
                      <a:gd name="T5" fmla="*/ 0 h 581"/>
                      <a:gd name="T6" fmla="*/ 0 w 2114"/>
                      <a:gd name="T7" fmla="*/ 0 h 581"/>
                      <a:gd name="T8" fmla="*/ 0 w 2114"/>
                      <a:gd name="T9" fmla="*/ 0 h 581"/>
                      <a:gd name="T10" fmla="*/ 0 w 2114"/>
                      <a:gd name="T11" fmla="*/ 0 h 5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14" h="581">
                        <a:moveTo>
                          <a:pt x="1057" y="581"/>
                        </a:moveTo>
                        <a:lnTo>
                          <a:pt x="0" y="581"/>
                        </a:lnTo>
                        <a:lnTo>
                          <a:pt x="0" y="0"/>
                        </a:lnTo>
                        <a:lnTo>
                          <a:pt x="2114" y="0"/>
                        </a:lnTo>
                        <a:lnTo>
                          <a:pt x="2114" y="581"/>
                        </a:lnTo>
                        <a:lnTo>
                          <a:pt x="1057" y="58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42" name="Freeform 15"/>
                  <p:cNvSpPr>
                    <a:spLocks/>
                  </p:cNvSpPr>
                  <p:nvPr/>
                </p:nvSpPr>
                <p:spPr bwMode="auto">
                  <a:xfrm>
                    <a:off x="1831" y="5396"/>
                    <a:ext cx="94" cy="655"/>
                  </a:xfrm>
                  <a:custGeom>
                    <a:avLst/>
                    <a:gdLst>
                      <a:gd name="T0" fmla="*/ 0 w 1585"/>
                      <a:gd name="T1" fmla="*/ 0 h 6382"/>
                      <a:gd name="T2" fmla="*/ 0 w 1585"/>
                      <a:gd name="T3" fmla="*/ 0 h 6382"/>
                      <a:gd name="T4" fmla="*/ 0 w 1585"/>
                      <a:gd name="T5" fmla="*/ 0 h 6382"/>
                      <a:gd name="T6" fmla="*/ 0 w 1585"/>
                      <a:gd name="T7" fmla="*/ 0 h 6382"/>
                      <a:gd name="T8" fmla="*/ 0 w 1585"/>
                      <a:gd name="T9" fmla="*/ 1 h 6382"/>
                      <a:gd name="T10" fmla="*/ 0 w 1585"/>
                      <a:gd name="T11" fmla="*/ 1 h 6382"/>
                      <a:gd name="T12" fmla="*/ 0 w 1585"/>
                      <a:gd name="T13" fmla="*/ 1 h 6382"/>
                      <a:gd name="T14" fmla="*/ 0 w 1585"/>
                      <a:gd name="T15" fmla="*/ 1 h 6382"/>
                      <a:gd name="T16" fmla="*/ 0 w 1585"/>
                      <a:gd name="T17" fmla="*/ 1 h 6382"/>
                      <a:gd name="T18" fmla="*/ 0 w 1585"/>
                      <a:gd name="T19" fmla="*/ 1 h 6382"/>
                      <a:gd name="T20" fmla="*/ 0 w 1585"/>
                      <a:gd name="T21" fmla="*/ 1 h 6382"/>
                      <a:gd name="T22" fmla="*/ 0 w 1585"/>
                      <a:gd name="T23" fmla="*/ 1 h 6382"/>
                      <a:gd name="T24" fmla="*/ 0 w 1585"/>
                      <a:gd name="T25" fmla="*/ 1 h 6382"/>
                      <a:gd name="T26" fmla="*/ 0 w 1585"/>
                      <a:gd name="T27" fmla="*/ 1 h 6382"/>
                      <a:gd name="T28" fmla="*/ 0 w 1585"/>
                      <a:gd name="T29" fmla="*/ 1 h 6382"/>
                      <a:gd name="T30" fmla="*/ 0 w 1585"/>
                      <a:gd name="T31" fmla="*/ 1 h 6382"/>
                      <a:gd name="T32" fmla="*/ 0 w 1585"/>
                      <a:gd name="T33" fmla="*/ 1 h 6382"/>
                      <a:gd name="T34" fmla="*/ 0 w 1585"/>
                      <a:gd name="T35" fmla="*/ 1 h 6382"/>
                      <a:gd name="T36" fmla="*/ 0 w 1585"/>
                      <a:gd name="T37" fmla="*/ 1 h 6382"/>
                      <a:gd name="T38" fmla="*/ 0 w 1585"/>
                      <a:gd name="T39" fmla="*/ 1 h 6382"/>
                      <a:gd name="T40" fmla="*/ 0 w 1585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5" h="6382">
                        <a:moveTo>
                          <a:pt x="0" y="0"/>
                        </a:moveTo>
                        <a:lnTo>
                          <a:pt x="67" y="1940"/>
                        </a:lnTo>
                        <a:lnTo>
                          <a:pt x="145" y="2743"/>
                        </a:lnTo>
                        <a:lnTo>
                          <a:pt x="247" y="3445"/>
                        </a:lnTo>
                        <a:lnTo>
                          <a:pt x="367" y="4051"/>
                        </a:lnTo>
                        <a:lnTo>
                          <a:pt x="502" y="4570"/>
                        </a:lnTo>
                        <a:lnTo>
                          <a:pt x="644" y="5005"/>
                        </a:lnTo>
                        <a:lnTo>
                          <a:pt x="792" y="5367"/>
                        </a:lnTo>
                        <a:lnTo>
                          <a:pt x="940" y="5661"/>
                        </a:lnTo>
                        <a:lnTo>
                          <a:pt x="1083" y="5893"/>
                        </a:lnTo>
                        <a:lnTo>
                          <a:pt x="1217" y="6070"/>
                        </a:lnTo>
                        <a:lnTo>
                          <a:pt x="1338" y="6201"/>
                        </a:lnTo>
                        <a:lnTo>
                          <a:pt x="1439" y="6291"/>
                        </a:lnTo>
                        <a:lnTo>
                          <a:pt x="1517" y="6346"/>
                        </a:lnTo>
                        <a:lnTo>
                          <a:pt x="1567" y="6374"/>
                        </a:lnTo>
                        <a:lnTo>
                          <a:pt x="1581" y="6380"/>
                        </a:lnTo>
                        <a:lnTo>
                          <a:pt x="1584" y="6382"/>
                        </a:lnTo>
                        <a:lnTo>
                          <a:pt x="1585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43" name="Freeform 18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94" cy="655"/>
                  </a:xfrm>
                  <a:custGeom>
                    <a:avLst/>
                    <a:gdLst>
                      <a:gd name="T0" fmla="*/ 0 w 1586"/>
                      <a:gd name="T1" fmla="*/ 0 h 6382"/>
                      <a:gd name="T2" fmla="*/ 0 w 1586"/>
                      <a:gd name="T3" fmla="*/ 0 h 6382"/>
                      <a:gd name="T4" fmla="*/ 0 w 1586"/>
                      <a:gd name="T5" fmla="*/ 0 h 6382"/>
                      <a:gd name="T6" fmla="*/ 0 w 1586"/>
                      <a:gd name="T7" fmla="*/ 0 h 6382"/>
                      <a:gd name="T8" fmla="*/ 0 w 1586"/>
                      <a:gd name="T9" fmla="*/ 1 h 6382"/>
                      <a:gd name="T10" fmla="*/ 0 w 1586"/>
                      <a:gd name="T11" fmla="*/ 1 h 6382"/>
                      <a:gd name="T12" fmla="*/ 0 w 1586"/>
                      <a:gd name="T13" fmla="*/ 1 h 6382"/>
                      <a:gd name="T14" fmla="*/ 0 w 1586"/>
                      <a:gd name="T15" fmla="*/ 1 h 6382"/>
                      <a:gd name="T16" fmla="*/ 0 w 1586"/>
                      <a:gd name="T17" fmla="*/ 1 h 6382"/>
                      <a:gd name="T18" fmla="*/ 0 w 1586"/>
                      <a:gd name="T19" fmla="*/ 1 h 6382"/>
                      <a:gd name="T20" fmla="*/ 0 w 1586"/>
                      <a:gd name="T21" fmla="*/ 1 h 6382"/>
                      <a:gd name="T22" fmla="*/ 0 w 1586"/>
                      <a:gd name="T23" fmla="*/ 1 h 6382"/>
                      <a:gd name="T24" fmla="*/ 0 w 1586"/>
                      <a:gd name="T25" fmla="*/ 1 h 6382"/>
                      <a:gd name="T26" fmla="*/ 0 w 1586"/>
                      <a:gd name="T27" fmla="*/ 1 h 6382"/>
                      <a:gd name="T28" fmla="*/ 0 w 1586"/>
                      <a:gd name="T29" fmla="*/ 1 h 6382"/>
                      <a:gd name="T30" fmla="*/ 0 w 1586"/>
                      <a:gd name="T31" fmla="*/ 1 h 6382"/>
                      <a:gd name="T32" fmla="*/ 0 w 1586"/>
                      <a:gd name="T33" fmla="*/ 1 h 6382"/>
                      <a:gd name="T34" fmla="*/ 0 w 1586"/>
                      <a:gd name="T35" fmla="*/ 1 h 6382"/>
                      <a:gd name="T36" fmla="*/ 0 w 1586"/>
                      <a:gd name="T37" fmla="*/ 1 h 6382"/>
                      <a:gd name="T38" fmla="*/ 0 w 1586"/>
                      <a:gd name="T39" fmla="*/ 1 h 6382"/>
                      <a:gd name="T40" fmla="*/ 0 w 1586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6" h="6382">
                        <a:moveTo>
                          <a:pt x="1586" y="0"/>
                        </a:moveTo>
                        <a:lnTo>
                          <a:pt x="1518" y="1940"/>
                        </a:lnTo>
                        <a:lnTo>
                          <a:pt x="1440" y="2743"/>
                        </a:lnTo>
                        <a:lnTo>
                          <a:pt x="1339" y="3445"/>
                        </a:lnTo>
                        <a:lnTo>
                          <a:pt x="1218" y="4051"/>
                        </a:lnTo>
                        <a:lnTo>
                          <a:pt x="1084" y="4570"/>
                        </a:lnTo>
                        <a:lnTo>
                          <a:pt x="941" y="5005"/>
                        </a:lnTo>
                        <a:lnTo>
                          <a:pt x="793" y="5367"/>
                        </a:lnTo>
                        <a:lnTo>
                          <a:pt x="645" y="5661"/>
                        </a:lnTo>
                        <a:lnTo>
                          <a:pt x="503" y="5893"/>
                        </a:lnTo>
                        <a:lnTo>
                          <a:pt x="368" y="6070"/>
                        </a:lnTo>
                        <a:lnTo>
                          <a:pt x="248" y="6201"/>
                        </a:lnTo>
                        <a:lnTo>
                          <a:pt x="146" y="6291"/>
                        </a:lnTo>
                        <a:lnTo>
                          <a:pt x="68" y="6346"/>
                        </a:lnTo>
                        <a:lnTo>
                          <a:pt x="18" y="6374"/>
                        </a:lnTo>
                        <a:lnTo>
                          <a:pt x="5" y="6380"/>
                        </a:lnTo>
                        <a:lnTo>
                          <a:pt x="2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44" name="Freeform 20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188" cy="715"/>
                  </a:xfrm>
                  <a:custGeom>
                    <a:avLst/>
                    <a:gdLst>
                      <a:gd name="T0" fmla="*/ 0 w 3172"/>
                      <a:gd name="T1" fmla="*/ 0 h 6963"/>
                      <a:gd name="T2" fmla="*/ 0 w 3172"/>
                      <a:gd name="T3" fmla="*/ 0 h 6963"/>
                      <a:gd name="T4" fmla="*/ 0 w 3172"/>
                      <a:gd name="T5" fmla="*/ 0 h 6963"/>
                      <a:gd name="T6" fmla="*/ 0 w 3172"/>
                      <a:gd name="T7" fmla="*/ 0 h 6963"/>
                      <a:gd name="T8" fmla="*/ 0 w 3172"/>
                      <a:gd name="T9" fmla="*/ 1 h 6963"/>
                      <a:gd name="T10" fmla="*/ 0 w 3172"/>
                      <a:gd name="T11" fmla="*/ 1 h 6963"/>
                      <a:gd name="T12" fmla="*/ 0 w 3172"/>
                      <a:gd name="T13" fmla="*/ 1 h 6963"/>
                      <a:gd name="T14" fmla="*/ 0 w 3172"/>
                      <a:gd name="T15" fmla="*/ 1 h 6963"/>
                      <a:gd name="T16" fmla="*/ 0 w 3172"/>
                      <a:gd name="T17" fmla="*/ 1 h 6963"/>
                      <a:gd name="T18" fmla="*/ 0 w 3172"/>
                      <a:gd name="T19" fmla="*/ 1 h 6963"/>
                      <a:gd name="T20" fmla="*/ 0 w 3172"/>
                      <a:gd name="T21" fmla="*/ 1 h 6963"/>
                      <a:gd name="T22" fmla="*/ 0 w 3172"/>
                      <a:gd name="T23" fmla="*/ 1 h 6963"/>
                      <a:gd name="T24" fmla="*/ 0 w 3172"/>
                      <a:gd name="T25" fmla="*/ 1 h 6963"/>
                      <a:gd name="T26" fmla="*/ 0 w 3172"/>
                      <a:gd name="T27" fmla="*/ 1 h 6963"/>
                      <a:gd name="T28" fmla="*/ 0 w 3172"/>
                      <a:gd name="T29" fmla="*/ 1 h 6963"/>
                      <a:gd name="T30" fmla="*/ 0 w 3172"/>
                      <a:gd name="T31" fmla="*/ 1 h 6963"/>
                      <a:gd name="T32" fmla="*/ 0 w 3172"/>
                      <a:gd name="T33" fmla="*/ 1 h 6963"/>
                      <a:gd name="T34" fmla="*/ 0 w 3172"/>
                      <a:gd name="T35" fmla="*/ 1 h 6963"/>
                      <a:gd name="T36" fmla="*/ 0 w 3172"/>
                      <a:gd name="T37" fmla="*/ 1 h 6963"/>
                      <a:gd name="T38" fmla="*/ 0 w 3172"/>
                      <a:gd name="T39" fmla="*/ 1 h 6963"/>
                      <a:gd name="T40" fmla="*/ 0 w 3172"/>
                      <a:gd name="T41" fmla="*/ 1 h 6963"/>
                      <a:gd name="T42" fmla="*/ 0 w 3172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2" h="6963">
                        <a:moveTo>
                          <a:pt x="3172" y="0"/>
                        </a:moveTo>
                        <a:lnTo>
                          <a:pt x="3136" y="1225"/>
                        </a:lnTo>
                        <a:lnTo>
                          <a:pt x="3035" y="2297"/>
                        </a:lnTo>
                        <a:lnTo>
                          <a:pt x="2879" y="3228"/>
                        </a:lnTo>
                        <a:lnTo>
                          <a:pt x="2676" y="4025"/>
                        </a:lnTo>
                        <a:lnTo>
                          <a:pt x="2436" y="4700"/>
                        </a:lnTo>
                        <a:lnTo>
                          <a:pt x="2168" y="5263"/>
                        </a:lnTo>
                        <a:lnTo>
                          <a:pt x="1882" y="5723"/>
                        </a:lnTo>
                        <a:lnTo>
                          <a:pt x="1586" y="6092"/>
                        </a:lnTo>
                        <a:lnTo>
                          <a:pt x="1290" y="6380"/>
                        </a:lnTo>
                        <a:lnTo>
                          <a:pt x="1004" y="6596"/>
                        </a:lnTo>
                        <a:lnTo>
                          <a:pt x="736" y="6750"/>
                        </a:lnTo>
                        <a:lnTo>
                          <a:pt x="496" y="6854"/>
                        </a:lnTo>
                        <a:lnTo>
                          <a:pt x="293" y="6916"/>
                        </a:lnTo>
                        <a:lnTo>
                          <a:pt x="137" y="6949"/>
                        </a:lnTo>
                        <a:lnTo>
                          <a:pt x="36" y="6962"/>
                        </a:lnTo>
                        <a:lnTo>
                          <a:pt x="10" y="6963"/>
                        </a:lnTo>
                        <a:lnTo>
                          <a:pt x="3" y="6963"/>
                        </a:lnTo>
                        <a:lnTo>
                          <a:pt x="2" y="6963"/>
                        </a:lnTo>
                        <a:lnTo>
                          <a:pt x="0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45" name="Freeform 21"/>
                  <p:cNvSpPr>
                    <a:spLocks/>
                  </p:cNvSpPr>
                  <p:nvPr/>
                </p:nvSpPr>
                <p:spPr bwMode="auto">
                  <a:xfrm>
                    <a:off x="2018" y="5396"/>
                    <a:ext cx="31" cy="655"/>
                  </a:xfrm>
                  <a:custGeom>
                    <a:avLst/>
                    <a:gdLst>
                      <a:gd name="T0" fmla="*/ 0 w 528"/>
                      <a:gd name="T1" fmla="*/ 0 h 6382"/>
                      <a:gd name="T2" fmla="*/ 0 w 528"/>
                      <a:gd name="T3" fmla="*/ 1 h 6382"/>
                      <a:gd name="T4" fmla="*/ 0 w 528"/>
                      <a:gd name="T5" fmla="*/ 1 h 6382"/>
                      <a:gd name="T6" fmla="*/ 0 w 528"/>
                      <a:gd name="T7" fmla="*/ 1 h 6382"/>
                      <a:gd name="T8" fmla="*/ 0 w 528"/>
                      <a:gd name="T9" fmla="*/ 1 h 6382"/>
                      <a:gd name="T10" fmla="*/ 0 w 528"/>
                      <a:gd name="T11" fmla="*/ 1 h 6382"/>
                      <a:gd name="T12" fmla="*/ 0 w 528"/>
                      <a:gd name="T13" fmla="*/ 1 h 6382"/>
                      <a:gd name="T14" fmla="*/ 0 w 528"/>
                      <a:gd name="T15" fmla="*/ 1 h 6382"/>
                      <a:gd name="T16" fmla="*/ 0 w 528"/>
                      <a:gd name="T17" fmla="*/ 1 h 6382"/>
                      <a:gd name="T18" fmla="*/ 0 w 528"/>
                      <a:gd name="T19" fmla="*/ 1 h 6382"/>
                      <a:gd name="T20" fmla="*/ 0 w 528"/>
                      <a:gd name="T21" fmla="*/ 1 h 6382"/>
                      <a:gd name="T22" fmla="*/ 0 w 528"/>
                      <a:gd name="T23" fmla="*/ 1 h 6382"/>
                      <a:gd name="T24" fmla="*/ 0 w 528"/>
                      <a:gd name="T25" fmla="*/ 1 h 6382"/>
                      <a:gd name="T26" fmla="*/ 0 w 528"/>
                      <a:gd name="T27" fmla="*/ 1 h 6382"/>
                      <a:gd name="T28" fmla="*/ 0 w 528"/>
                      <a:gd name="T29" fmla="*/ 1 h 6382"/>
                      <a:gd name="T30" fmla="*/ 0 w 528"/>
                      <a:gd name="T31" fmla="*/ 1 h 6382"/>
                      <a:gd name="T32" fmla="*/ 0 w 528"/>
                      <a:gd name="T33" fmla="*/ 1 h 6382"/>
                      <a:gd name="T34" fmla="*/ 0 w 528"/>
                      <a:gd name="T35" fmla="*/ 1 h 6382"/>
                      <a:gd name="T36" fmla="*/ 0 w 528"/>
                      <a:gd name="T37" fmla="*/ 1 h 6382"/>
                      <a:gd name="T38" fmla="*/ 0 w 528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8" h="6382">
                        <a:moveTo>
                          <a:pt x="528" y="0"/>
                        </a:moveTo>
                        <a:lnTo>
                          <a:pt x="446" y="3690"/>
                        </a:lnTo>
                        <a:lnTo>
                          <a:pt x="361" y="4824"/>
                        </a:lnTo>
                        <a:lnTo>
                          <a:pt x="264" y="5585"/>
                        </a:lnTo>
                        <a:lnTo>
                          <a:pt x="214" y="5847"/>
                        </a:lnTo>
                        <a:lnTo>
                          <a:pt x="167" y="6046"/>
                        </a:lnTo>
                        <a:lnTo>
                          <a:pt x="122" y="6187"/>
                        </a:lnTo>
                        <a:lnTo>
                          <a:pt x="82" y="6283"/>
                        </a:lnTo>
                        <a:lnTo>
                          <a:pt x="64" y="6315"/>
                        </a:lnTo>
                        <a:lnTo>
                          <a:pt x="48" y="6341"/>
                        </a:lnTo>
                        <a:lnTo>
                          <a:pt x="35" y="6358"/>
                        </a:lnTo>
                        <a:lnTo>
                          <a:pt x="22" y="6370"/>
                        </a:lnTo>
                        <a:lnTo>
                          <a:pt x="12" y="6377"/>
                        </a:lnTo>
                        <a:lnTo>
                          <a:pt x="6" y="6381"/>
                        </a:lnTo>
                        <a:lnTo>
                          <a:pt x="1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46" name="Freeform 24"/>
                  <p:cNvSpPr>
                    <a:spLocks/>
                  </p:cNvSpPr>
                  <p:nvPr/>
                </p:nvSpPr>
                <p:spPr bwMode="auto">
                  <a:xfrm>
                    <a:off x="1918" y="5396"/>
                    <a:ext cx="31" cy="655"/>
                  </a:xfrm>
                  <a:custGeom>
                    <a:avLst/>
                    <a:gdLst>
                      <a:gd name="T0" fmla="*/ 0 w 529"/>
                      <a:gd name="T1" fmla="*/ 0 h 6382"/>
                      <a:gd name="T2" fmla="*/ 0 w 529"/>
                      <a:gd name="T3" fmla="*/ 1 h 6382"/>
                      <a:gd name="T4" fmla="*/ 0 w 529"/>
                      <a:gd name="T5" fmla="*/ 1 h 6382"/>
                      <a:gd name="T6" fmla="*/ 0 w 529"/>
                      <a:gd name="T7" fmla="*/ 1 h 6382"/>
                      <a:gd name="T8" fmla="*/ 0 w 529"/>
                      <a:gd name="T9" fmla="*/ 1 h 6382"/>
                      <a:gd name="T10" fmla="*/ 0 w 529"/>
                      <a:gd name="T11" fmla="*/ 1 h 6382"/>
                      <a:gd name="T12" fmla="*/ 0 w 529"/>
                      <a:gd name="T13" fmla="*/ 1 h 6382"/>
                      <a:gd name="T14" fmla="*/ 0 w 529"/>
                      <a:gd name="T15" fmla="*/ 1 h 6382"/>
                      <a:gd name="T16" fmla="*/ 0 w 529"/>
                      <a:gd name="T17" fmla="*/ 1 h 6382"/>
                      <a:gd name="T18" fmla="*/ 0 w 529"/>
                      <a:gd name="T19" fmla="*/ 1 h 6382"/>
                      <a:gd name="T20" fmla="*/ 0 w 529"/>
                      <a:gd name="T21" fmla="*/ 1 h 6382"/>
                      <a:gd name="T22" fmla="*/ 0 w 529"/>
                      <a:gd name="T23" fmla="*/ 1 h 6382"/>
                      <a:gd name="T24" fmla="*/ 0 w 529"/>
                      <a:gd name="T25" fmla="*/ 1 h 6382"/>
                      <a:gd name="T26" fmla="*/ 0 w 529"/>
                      <a:gd name="T27" fmla="*/ 1 h 6382"/>
                      <a:gd name="T28" fmla="*/ 0 w 529"/>
                      <a:gd name="T29" fmla="*/ 1 h 6382"/>
                      <a:gd name="T30" fmla="*/ 0 w 529"/>
                      <a:gd name="T31" fmla="*/ 1 h 6382"/>
                      <a:gd name="T32" fmla="*/ 0 w 529"/>
                      <a:gd name="T33" fmla="*/ 1 h 6382"/>
                      <a:gd name="T34" fmla="*/ 0 w 529"/>
                      <a:gd name="T35" fmla="*/ 1 h 6382"/>
                      <a:gd name="T36" fmla="*/ 0 w 529"/>
                      <a:gd name="T37" fmla="*/ 1 h 6382"/>
                      <a:gd name="T38" fmla="*/ 0 w 529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9" h="6382">
                        <a:moveTo>
                          <a:pt x="0" y="0"/>
                        </a:moveTo>
                        <a:lnTo>
                          <a:pt x="83" y="3690"/>
                        </a:lnTo>
                        <a:lnTo>
                          <a:pt x="167" y="4824"/>
                        </a:lnTo>
                        <a:lnTo>
                          <a:pt x="265" y="5585"/>
                        </a:lnTo>
                        <a:lnTo>
                          <a:pt x="314" y="5847"/>
                        </a:lnTo>
                        <a:lnTo>
                          <a:pt x="362" y="6046"/>
                        </a:lnTo>
                        <a:lnTo>
                          <a:pt x="406" y="6187"/>
                        </a:lnTo>
                        <a:lnTo>
                          <a:pt x="446" y="6283"/>
                        </a:lnTo>
                        <a:lnTo>
                          <a:pt x="464" y="6315"/>
                        </a:lnTo>
                        <a:lnTo>
                          <a:pt x="480" y="6341"/>
                        </a:lnTo>
                        <a:lnTo>
                          <a:pt x="494" y="6358"/>
                        </a:lnTo>
                        <a:lnTo>
                          <a:pt x="507" y="6370"/>
                        </a:lnTo>
                        <a:lnTo>
                          <a:pt x="516" y="6377"/>
                        </a:lnTo>
                        <a:lnTo>
                          <a:pt x="523" y="6381"/>
                        </a:lnTo>
                        <a:lnTo>
                          <a:pt x="528" y="6382"/>
                        </a:lnTo>
                        <a:lnTo>
                          <a:pt x="529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47" name="Freeform 26"/>
                  <p:cNvSpPr>
                    <a:spLocks/>
                  </p:cNvSpPr>
                  <p:nvPr/>
                </p:nvSpPr>
                <p:spPr bwMode="auto">
                  <a:xfrm>
                    <a:off x="1743" y="5396"/>
                    <a:ext cx="188" cy="715"/>
                  </a:xfrm>
                  <a:custGeom>
                    <a:avLst/>
                    <a:gdLst>
                      <a:gd name="T0" fmla="*/ 0 w 3171"/>
                      <a:gd name="T1" fmla="*/ 0 h 6963"/>
                      <a:gd name="T2" fmla="*/ 0 w 3171"/>
                      <a:gd name="T3" fmla="*/ 0 h 6963"/>
                      <a:gd name="T4" fmla="*/ 0 w 3171"/>
                      <a:gd name="T5" fmla="*/ 0 h 6963"/>
                      <a:gd name="T6" fmla="*/ 0 w 3171"/>
                      <a:gd name="T7" fmla="*/ 0 h 6963"/>
                      <a:gd name="T8" fmla="*/ 0 w 3171"/>
                      <a:gd name="T9" fmla="*/ 1 h 6963"/>
                      <a:gd name="T10" fmla="*/ 0 w 3171"/>
                      <a:gd name="T11" fmla="*/ 1 h 6963"/>
                      <a:gd name="T12" fmla="*/ 0 w 3171"/>
                      <a:gd name="T13" fmla="*/ 1 h 6963"/>
                      <a:gd name="T14" fmla="*/ 0 w 3171"/>
                      <a:gd name="T15" fmla="*/ 1 h 6963"/>
                      <a:gd name="T16" fmla="*/ 0 w 3171"/>
                      <a:gd name="T17" fmla="*/ 1 h 6963"/>
                      <a:gd name="T18" fmla="*/ 0 w 3171"/>
                      <a:gd name="T19" fmla="*/ 1 h 6963"/>
                      <a:gd name="T20" fmla="*/ 0 w 3171"/>
                      <a:gd name="T21" fmla="*/ 1 h 6963"/>
                      <a:gd name="T22" fmla="*/ 0 w 3171"/>
                      <a:gd name="T23" fmla="*/ 1 h 6963"/>
                      <a:gd name="T24" fmla="*/ 0 w 3171"/>
                      <a:gd name="T25" fmla="*/ 1 h 6963"/>
                      <a:gd name="T26" fmla="*/ 0 w 3171"/>
                      <a:gd name="T27" fmla="*/ 1 h 6963"/>
                      <a:gd name="T28" fmla="*/ 0 w 3171"/>
                      <a:gd name="T29" fmla="*/ 1 h 6963"/>
                      <a:gd name="T30" fmla="*/ 0 w 3171"/>
                      <a:gd name="T31" fmla="*/ 1 h 6963"/>
                      <a:gd name="T32" fmla="*/ 0 w 3171"/>
                      <a:gd name="T33" fmla="*/ 1 h 6963"/>
                      <a:gd name="T34" fmla="*/ 0 w 3171"/>
                      <a:gd name="T35" fmla="*/ 1 h 6963"/>
                      <a:gd name="T36" fmla="*/ 0 w 3171"/>
                      <a:gd name="T37" fmla="*/ 1 h 6963"/>
                      <a:gd name="T38" fmla="*/ 0 w 3171"/>
                      <a:gd name="T39" fmla="*/ 1 h 6963"/>
                      <a:gd name="T40" fmla="*/ 0 w 3171"/>
                      <a:gd name="T41" fmla="*/ 1 h 6963"/>
                      <a:gd name="T42" fmla="*/ 0 w 3171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1" h="6963">
                        <a:moveTo>
                          <a:pt x="0" y="0"/>
                        </a:moveTo>
                        <a:lnTo>
                          <a:pt x="36" y="1225"/>
                        </a:lnTo>
                        <a:lnTo>
                          <a:pt x="136" y="2297"/>
                        </a:lnTo>
                        <a:lnTo>
                          <a:pt x="293" y="3228"/>
                        </a:lnTo>
                        <a:lnTo>
                          <a:pt x="495" y="4025"/>
                        </a:lnTo>
                        <a:lnTo>
                          <a:pt x="735" y="4700"/>
                        </a:lnTo>
                        <a:lnTo>
                          <a:pt x="1003" y="5263"/>
                        </a:lnTo>
                        <a:lnTo>
                          <a:pt x="1289" y="5723"/>
                        </a:lnTo>
                        <a:lnTo>
                          <a:pt x="1585" y="6092"/>
                        </a:lnTo>
                        <a:lnTo>
                          <a:pt x="1881" y="6380"/>
                        </a:lnTo>
                        <a:lnTo>
                          <a:pt x="2168" y="6596"/>
                        </a:lnTo>
                        <a:lnTo>
                          <a:pt x="2435" y="6750"/>
                        </a:lnTo>
                        <a:lnTo>
                          <a:pt x="2675" y="6854"/>
                        </a:lnTo>
                        <a:lnTo>
                          <a:pt x="2878" y="6916"/>
                        </a:lnTo>
                        <a:lnTo>
                          <a:pt x="3034" y="6949"/>
                        </a:lnTo>
                        <a:lnTo>
                          <a:pt x="3135" y="6962"/>
                        </a:lnTo>
                        <a:lnTo>
                          <a:pt x="3161" y="6963"/>
                        </a:lnTo>
                        <a:lnTo>
                          <a:pt x="3169" y="6963"/>
                        </a:lnTo>
                        <a:lnTo>
                          <a:pt x="3170" y="6963"/>
                        </a:lnTo>
                        <a:lnTo>
                          <a:pt x="317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29825" name="Group 658"/>
              <p:cNvGrpSpPr>
                <a:grpSpLocks/>
              </p:cNvGrpSpPr>
              <p:nvPr/>
            </p:nvGrpSpPr>
            <p:grpSpPr bwMode="auto">
              <a:xfrm>
                <a:off x="5762" y="4949"/>
                <a:ext cx="501" cy="680"/>
                <a:chOff x="1763" y="4964"/>
                <a:chExt cx="516" cy="715"/>
              </a:xfrm>
            </p:grpSpPr>
            <p:grpSp>
              <p:nvGrpSpPr>
                <p:cNvPr id="29826" name="Group 659"/>
                <p:cNvGrpSpPr>
                  <a:grpSpLocks/>
                </p:cNvGrpSpPr>
                <p:nvPr/>
              </p:nvGrpSpPr>
              <p:grpSpPr bwMode="auto">
                <a:xfrm>
                  <a:off x="1763" y="4964"/>
                  <a:ext cx="515" cy="715"/>
                  <a:chOff x="1737" y="4532"/>
                  <a:chExt cx="515" cy="715"/>
                </a:xfrm>
              </p:grpSpPr>
              <p:sp>
                <p:nvSpPr>
                  <p:cNvPr id="29836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prstGeom prst="rect">
                    <a:avLst/>
                  </a:prstGeom>
                  <a:solidFill>
                    <a:srgbClr val="99CCFF">
                      <a:alpha val="25098"/>
                    </a:srgbClr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37" name="Freeform 10"/>
                  <p:cNvSpPr>
                    <a:spLocks/>
                  </p:cNvSpPr>
                  <p:nvPr/>
                </p:nvSpPr>
                <p:spPr bwMode="auto">
                  <a:xfrm>
                    <a:off x="1737" y="4532"/>
                    <a:ext cx="515" cy="715"/>
                  </a:xfrm>
                  <a:custGeom>
                    <a:avLst/>
                    <a:gdLst>
                      <a:gd name="T0" fmla="*/ 0 w 17441"/>
                      <a:gd name="T1" fmla="*/ 1 h 6963"/>
                      <a:gd name="T2" fmla="*/ 0 w 17441"/>
                      <a:gd name="T3" fmla="*/ 1 h 6963"/>
                      <a:gd name="T4" fmla="*/ 0 w 17441"/>
                      <a:gd name="T5" fmla="*/ 0 h 6963"/>
                      <a:gd name="T6" fmla="*/ 0 w 17441"/>
                      <a:gd name="T7" fmla="*/ 0 h 6963"/>
                      <a:gd name="T8" fmla="*/ 0 w 17441"/>
                      <a:gd name="T9" fmla="*/ 1 h 6963"/>
                      <a:gd name="T10" fmla="*/ 0 w 17441"/>
                      <a:gd name="T11" fmla="*/ 1 h 69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7441" h="6963">
                        <a:moveTo>
                          <a:pt x="8721" y="6963"/>
                        </a:moveTo>
                        <a:lnTo>
                          <a:pt x="0" y="6963"/>
                        </a:lnTo>
                        <a:lnTo>
                          <a:pt x="0" y="0"/>
                        </a:lnTo>
                        <a:lnTo>
                          <a:pt x="17441" y="0"/>
                        </a:lnTo>
                        <a:lnTo>
                          <a:pt x="17441" y="6963"/>
                        </a:lnTo>
                        <a:lnTo>
                          <a:pt x="872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  <p:grpSp>
              <p:nvGrpSpPr>
                <p:cNvPr id="29827" name="Group 662"/>
                <p:cNvGrpSpPr>
                  <a:grpSpLocks/>
                </p:cNvGrpSpPr>
                <p:nvPr/>
              </p:nvGrpSpPr>
              <p:grpSpPr bwMode="auto">
                <a:xfrm>
                  <a:off x="1764" y="4964"/>
                  <a:ext cx="515" cy="715"/>
                  <a:chOff x="1743" y="5396"/>
                  <a:chExt cx="488" cy="715"/>
                </a:xfrm>
              </p:grpSpPr>
              <p:sp>
                <p:nvSpPr>
                  <p:cNvPr id="29828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prstGeom prst="rect">
                    <a:avLst/>
                  </a:prstGeom>
                  <a:solidFill>
                    <a:srgbClr val="355E00"/>
                  </a:solidFill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buClr>
                        <a:schemeClr val="accent2"/>
                      </a:buClr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1pPr>
                    <a:lvl2pPr marL="742950" indent="-285750">
                      <a:lnSpc>
                        <a:spcPct val="110000"/>
                      </a:lnSpc>
                      <a:buClr>
                        <a:schemeClr val="tx1"/>
                      </a:buClr>
                      <a:buSzPct val="80000"/>
                      <a:buFont typeface="Arial" charset="0"/>
                      <a:buChar char="•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2pPr>
                    <a:lvl3pPr marL="11430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MS PGothic" pitchFamily="34" charset="-128"/>
                      </a:defRPr>
                    </a:lvl3pPr>
                    <a:lvl4pPr marL="1600200" indent="-228600">
                      <a:lnSpc>
                        <a:spcPct val="110000"/>
                      </a:lnSpc>
                      <a:buFont typeface="Arial Narrow" pitchFamily="34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4pPr>
                    <a:lvl5pPr marL="2057400" indent="-228600">
                      <a:lnSpc>
                        <a:spcPct val="110000"/>
                      </a:lnSpc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Lucida Grande" charset="0"/>
                      <a:buChar char="–"/>
                      <a:defRPr sz="1700">
                        <a:solidFill>
                          <a:schemeClr val="tx1"/>
                        </a:solidFill>
                        <a:latin typeface="Arial Narrow" pitchFamily="34" charset="0"/>
                        <a:ea typeface="ヒラギノ角ゴ Pro W3" charset="-128"/>
                        <a:cs typeface="Arial Narrow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buClrTx/>
                    </a:pPr>
                    <a:endParaRPr lang="de-DE" altLang="de-DE" sz="6600">
                      <a:latin typeface="Times" pitchFamily="18" charset="0"/>
                    </a:endParaRPr>
                  </a:p>
                </p:txBody>
              </p:sp>
              <p:sp>
                <p:nvSpPr>
                  <p:cNvPr id="29829" name="Freeform 14"/>
                  <p:cNvSpPr>
                    <a:spLocks/>
                  </p:cNvSpPr>
                  <p:nvPr/>
                </p:nvSpPr>
                <p:spPr bwMode="auto">
                  <a:xfrm>
                    <a:off x="1925" y="6051"/>
                    <a:ext cx="124" cy="60"/>
                  </a:xfrm>
                  <a:custGeom>
                    <a:avLst/>
                    <a:gdLst>
                      <a:gd name="T0" fmla="*/ 0 w 2114"/>
                      <a:gd name="T1" fmla="*/ 0 h 581"/>
                      <a:gd name="T2" fmla="*/ 0 w 2114"/>
                      <a:gd name="T3" fmla="*/ 0 h 581"/>
                      <a:gd name="T4" fmla="*/ 0 w 2114"/>
                      <a:gd name="T5" fmla="*/ 0 h 581"/>
                      <a:gd name="T6" fmla="*/ 0 w 2114"/>
                      <a:gd name="T7" fmla="*/ 0 h 581"/>
                      <a:gd name="T8" fmla="*/ 0 w 2114"/>
                      <a:gd name="T9" fmla="*/ 0 h 581"/>
                      <a:gd name="T10" fmla="*/ 0 w 2114"/>
                      <a:gd name="T11" fmla="*/ 0 h 5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14" h="581">
                        <a:moveTo>
                          <a:pt x="1057" y="581"/>
                        </a:moveTo>
                        <a:lnTo>
                          <a:pt x="0" y="581"/>
                        </a:lnTo>
                        <a:lnTo>
                          <a:pt x="0" y="0"/>
                        </a:lnTo>
                        <a:lnTo>
                          <a:pt x="2114" y="0"/>
                        </a:lnTo>
                        <a:lnTo>
                          <a:pt x="2114" y="581"/>
                        </a:lnTo>
                        <a:lnTo>
                          <a:pt x="1057" y="581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30" name="Freeform 15"/>
                  <p:cNvSpPr>
                    <a:spLocks/>
                  </p:cNvSpPr>
                  <p:nvPr/>
                </p:nvSpPr>
                <p:spPr bwMode="auto">
                  <a:xfrm>
                    <a:off x="1831" y="5396"/>
                    <a:ext cx="94" cy="655"/>
                  </a:xfrm>
                  <a:custGeom>
                    <a:avLst/>
                    <a:gdLst>
                      <a:gd name="T0" fmla="*/ 0 w 1585"/>
                      <a:gd name="T1" fmla="*/ 0 h 6382"/>
                      <a:gd name="T2" fmla="*/ 0 w 1585"/>
                      <a:gd name="T3" fmla="*/ 0 h 6382"/>
                      <a:gd name="T4" fmla="*/ 0 w 1585"/>
                      <a:gd name="T5" fmla="*/ 0 h 6382"/>
                      <a:gd name="T6" fmla="*/ 0 w 1585"/>
                      <a:gd name="T7" fmla="*/ 0 h 6382"/>
                      <a:gd name="T8" fmla="*/ 0 w 1585"/>
                      <a:gd name="T9" fmla="*/ 1 h 6382"/>
                      <a:gd name="T10" fmla="*/ 0 w 1585"/>
                      <a:gd name="T11" fmla="*/ 1 h 6382"/>
                      <a:gd name="T12" fmla="*/ 0 w 1585"/>
                      <a:gd name="T13" fmla="*/ 1 h 6382"/>
                      <a:gd name="T14" fmla="*/ 0 w 1585"/>
                      <a:gd name="T15" fmla="*/ 1 h 6382"/>
                      <a:gd name="T16" fmla="*/ 0 w 1585"/>
                      <a:gd name="T17" fmla="*/ 1 h 6382"/>
                      <a:gd name="T18" fmla="*/ 0 w 1585"/>
                      <a:gd name="T19" fmla="*/ 1 h 6382"/>
                      <a:gd name="T20" fmla="*/ 0 w 1585"/>
                      <a:gd name="T21" fmla="*/ 1 h 6382"/>
                      <a:gd name="T22" fmla="*/ 0 w 1585"/>
                      <a:gd name="T23" fmla="*/ 1 h 6382"/>
                      <a:gd name="T24" fmla="*/ 0 w 1585"/>
                      <a:gd name="T25" fmla="*/ 1 h 6382"/>
                      <a:gd name="T26" fmla="*/ 0 w 1585"/>
                      <a:gd name="T27" fmla="*/ 1 h 6382"/>
                      <a:gd name="T28" fmla="*/ 0 w 1585"/>
                      <a:gd name="T29" fmla="*/ 1 h 6382"/>
                      <a:gd name="T30" fmla="*/ 0 w 1585"/>
                      <a:gd name="T31" fmla="*/ 1 h 6382"/>
                      <a:gd name="T32" fmla="*/ 0 w 1585"/>
                      <a:gd name="T33" fmla="*/ 1 h 6382"/>
                      <a:gd name="T34" fmla="*/ 0 w 1585"/>
                      <a:gd name="T35" fmla="*/ 1 h 6382"/>
                      <a:gd name="T36" fmla="*/ 0 w 1585"/>
                      <a:gd name="T37" fmla="*/ 1 h 6382"/>
                      <a:gd name="T38" fmla="*/ 0 w 1585"/>
                      <a:gd name="T39" fmla="*/ 1 h 6382"/>
                      <a:gd name="T40" fmla="*/ 0 w 1585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5" h="6382">
                        <a:moveTo>
                          <a:pt x="0" y="0"/>
                        </a:moveTo>
                        <a:lnTo>
                          <a:pt x="67" y="1940"/>
                        </a:lnTo>
                        <a:lnTo>
                          <a:pt x="145" y="2743"/>
                        </a:lnTo>
                        <a:lnTo>
                          <a:pt x="247" y="3445"/>
                        </a:lnTo>
                        <a:lnTo>
                          <a:pt x="367" y="4051"/>
                        </a:lnTo>
                        <a:lnTo>
                          <a:pt x="502" y="4570"/>
                        </a:lnTo>
                        <a:lnTo>
                          <a:pt x="644" y="5005"/>
                        </a:lnTo>
                        <a:lnTo>
                          <a:pt x="792" y="5367"/>
                        </a:lnTo>
                        <a:lnTo>
                          <a:pt x="940" y="5661"/>
                        </a:lnTo>
                        <a:lnTo>
                          <a:pt x="1083" y="5893"/>
                        </a:lnTo>
                        <a:lnTo>
                          <a:pt x="1217" y="6070"/>
                        </a:lnTo>
                        <a:lnTo>
                          <a:pt x="1338" y="6201"/>
                        </a:lnTo>
                        <a:lnTo>
                          <a:pt x="1439" y="6291"/>
                        </a:lnTo>
                        <a:lnTo>
                          <a:pt x="1517" y="6346"/>
                        </a:lnTo>
                        <a:lnTo>
                          <a:pt x="1567" y="6374"/>
                        </a:lnTo>
                        <a:lnTo>
                          <a:pt x="1581" y="6380"/>
                        </a:lnTo>
                        <a:lnTo>
                          <a:pt x="1584" y="6382"/>
                        </a:lnTo>
                        <a:lnTo>
                          <a:pt x="1585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31" name="Freeform 18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94" cy="655"/>
                  </a:xfrm>
                  <a:custGeom>
                    <a:avLst/>
                    <a:gdLst>
                      <a:gd name="T0" fmla="*/ 0 w 1586"/>
                      <a:gd name="T1" fmla="*/ 0 h 6382"/>
                      <a:gd name="T2" fmla="*/ 0 w 1586"/>
                      <a:gd name="T3" fmla="*/ 0 h 6382"/>
                      <a:gd name="T4" fmla="*/ 0 w 1586"/>
                      <a:gd name="T5" fmla="*/ 0 h 6382"/>
                      <a:gd name="T6" fmla="*/ 0 w 1586"/>
                      <a:gd name="T7" fmla="*/ 0 h 6382"/>
                      <a:gd name="T8" fmla="*/ 0 w 1586"/>
                      <a:gd name="T9" fmla="*/ 1 h 6382"/>
                      <a:gd name="T10" fmla="*/ 0 w 1586"/>
                      <a:gd name="T11" fmla="*/ 1 h 6382"/>
                      <a:gd name="T12" fmla="*/ 0 w 1586"/>
                      <a:gd name="T13" fmla="*/ 1 h 6382"/>
                      <a:gd name="T14" fmla="*/ 0 w 1586"/>
                      <a:gd name="T15" fmla="*/ 1 h 6382"/>
                      <a:gd name="T16" fmla="*/ 0 w 1586"/>
                      <a:gd name="T17" fmla="*/ 1 h 6382"/>
                      <a:gd name="T18" fmla="*/ 0 w 1586"/>
                      <a:gd name="T19" fmla="*/ 1 h 6382"/>
                      <a:gd name="T20" fmla="*/ 0 w 1586"/>
                      <a:gd name="T21" fmla="*/ 1 h 6382"/>
                      <a:gd name="T22" fmla="*/ 0 w 1586"/>
                      <a:gd name="T23" fmla="*/ 1 h 6382"/>
                      <a:gd name="T24" fmla="*/ 0 w 1586"/>
                      <a:gd name="T25" fmla="*/ 1 h 6382"/>
                      <a:gd name="T26" fmla="*/ 0 w 1586"/>
                      <a:gd name="T27" fmla="*/ 1 h 6382"/>
                      <a:gd name="T28" fmla="*/ 0 w 1586"/>
                      <a:gd name="T29" fmla="*/ 1 h 6382"/>
                      <a:gd name="T30" fmla="*/ 0 w 1586"/>
                      <a:gd name="T31" fmla="*/ 1 h 6382"/>
                      <a:gd name="T32" fmla="*/ 0 w 1586"/>
                      <a:gd name="T33" fmla="*/ 1 h 6382"/>
                      <a:gd name="T34" fmla="*/ 0 w 1586"/>
                      <a:gd name="T35" fmla="*/ 1 h 6382"/>
                      <a:gd name="T36" fmla="*/ 0 w 1586"/>
                      <a:gd name="T37" fmla="*/ 1 h 6382"/>
                      <a:gd name="T38" fmla="*/ 0 w 1586"/>
                      <a:gd name="T39" fmla="*/ 1 h 6382"/>
                      <a:gd name="T40" fmla="*/ 0 w 1586"/>
                      <a:gd name="T41" fmla="*/ 1 h 638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586" h="6382">
                        <a:moveTo>
                          <a:pt x="1586" y="0"/>
                        </a:moveTo>
                        <a:lnTo>
                          <a:pt x="1518" y="1940"/>
                        </a:lnTo>
                        <a:lnTo>
                          <a:pt x="1440" y="2743"/>
                        </a:lnTo>
                        <a:lnTo>
                          <a:pt x="1339" y="3445"/>
                        </a:lnTo>
                        <a:lnTo>
                          <a:pt x="1218" y="4051"/>
                        </a:lnTo>
                        <a:lnTo>
                          <a:pt x="1084" y="4570"/>
                        </a:lnTo>
                        <a:lnTo>
                          <a:pt x="941" y="5005"/>
                        </a:lnTo>
                        <a:lnTo>
                          <a:pt x="793" y="5367"/>
                        </a:lnTo>
                        <a:lnTo>
                          <a:pt x="645" y="5661"/>
                        </a:lnTo>
                        <a:lnTo>
                          <a:pt x="503" y="5893"/>
                        </a:lnTo>
                        <a:lnTo>
                          <a:pt x="368" y="6070"/>
                        </a:lnTo>
                        <a:lnTo>
                          <a:pt x="248" y="6201"/>
                        </a:lnTo>
                        <a:lnTo>
                          <a:pt x="146" y="6291"/>
                        </a:lnTo>
                        <a:lnTo>
                          <a:pt x="68" y="6346"/>
                        </a:lnTo>
                        <a:lnTo>
                          <a:pt x="18" y="6374"/>
                        </a:lnTo>
                        <a:lnTo>
                          <a:pt x="5" y="6380"/>
                        </a:lnTo>
                        <a:lnTo>
                          <a:pt x="2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32" name="Freeform 20"/>
                  <p:cNvSpPr>
                    <a:spLocks/>
                  </p:cNvSpPr>
                  <p:nvPr/>
                </p:nvSpPr>
                <p:spPr bwMode="auto">
                  <a:xfrm>
                    <a:off x="2043" y="5396"/>
                    <a:ext cx="188" cy="715"/>
                  </a:xfrm>
                  <a:custGeom>
                    <a:avLst/>
                    <a:gdLst>
                      <a:gd name="T0" fmla="*/ 0 w 3172"/>
                      <a:gd name="T1" fmla="*/ 0 h 6963"/>
                      <a:gd name="T2" fmla="*/ 0 w 3172"/>
                      <a:gd name="T3" fmla="*/ 0 h 6963"/>
                      <a:gd name="T4" fmla="*/ 0 w 3172"/>
                      <a:gd name="T5" fmla="*/ 0 h 6963"/>
                      <a:gd name="T6" fmla="*/ 0 w 3172"/>
                      <a:gd name="T7" fmla="*/ 0 h 6963"/>
                      <a:gd name="T8" fmla="*/ 0 w 3172"/>
                      <a:gd name="T9" fmla="*/ 1 h 6963"/>
                      <a:gd name="T10" fmla="*/ 0 w 3172"/>
                      <a:gd name="T11" fmla="*/ 1 h 6963"/>
                      <a:gd name="T12" fmla="*/ 0 w 3172"/>
                      <a:gd name="T13" fmla="*/ 1 h 6963"/>
                      <a:gd name="T14" fmla="*/ 0 w 3172"/>
                      <a:gd name="T15" fmla="*/ 1 h 6963"/>
                      <a:gd name="T16" fmla="*/ 0 w 3172"/>
                      <a:gd name="T17" fmla="*/ 1 h 6963"/>
                      <a:gd name="T18" fmla="*/ 0 w 3172"/>
                      <a:gd name="T19" fmla="*/ 1 h 6963"/>
                      <a:gd name="T20" fmla="*/ 0 w 3172"/>
                      <a:gd name="T21" fmla="*/ 1 h 6963"/>
                      <a:gd name="T22" fmla="*/ 0 w 3172"/>
                      <a:gd name="T23" fmla="*/ 1 h 6963"/>
                      <a:gd name="T24" fmla="*/ 0 w 3172"/>
                      <a:gd name="T25" fmla="*/ 1 h 6963"/>
                      <a:gd name="T26" fmla="*/ 0 w 3172"/>
                      <a:gd name="T27" fmla="*/ 1 h 6963"/>
                      <a:gd name="T28" fmla="*/ 0 w 3172"/>
                      <a:gd name="T29" fmla="*/ 1 h 6963"/>
                      <a:gd name="T30" fmla="*/ 0 w 3172"/>
                      <a:gd name="T31" fmla="*/ 1 h 6963"/>
                      <a:gd name="T32" fmla="*/ 0 w 3172"/>
                      <a:gd name="T33" fmla="*/ 1 h 6963"/>
                      <a:gd name="T34" fmla="*/ 0 w 3172"/>
                      <a:gd name="T35" fmla="*/ 1 h 6963"/>
                      <a:gd name="T36" fmla="*/ 0 w 3172"/>
                      <a:gd name="T37" fmla="*/ 1 h 6963"/>
                      <a:gd name="T38" fmla="*/ 0 w 3172"/>
                      <a:gd name="T39" fmla="*/ 1 h 6963"/>
                      <a:gd name="T40" fmla="*/ 0 w 3172"/>
                      <a:gd name="T41" fmla="*/ 1 h 6963"/>
                      <a:gd name="T42" fmla="*/ 0 w 3172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2" h="6963">
                        <a:moveTo>
                          <a:pt x="3172" y="0"/>
                        </a:moveTo>
                        <a:lnTo>
                          <a:pt x="3136" y="1225"/>
                        </a:lnTo>
                        <a:lnTo>
                          <a:pt x="3035" y="2297"/>
                        </a:lnTo>
                        <a:lnTo>
                          <a:pt x="2879" y="3228"/>
                        </a:lnTo>
                        <a:lnTo>
                          <a:pt x="2676" y="4025"/>
                        </a:lnTo>
                        <a:lnTo>
                          <a:pt x="2436" y="4700"/>
                        </a:lnTo>
                        <a:lnTo>
                          <a:pt x="2168" y="5263"/>
                        </a:lnTo>
                        <a:lnTo>
                          <a:pt x="1882" y="5723"/>
                        </a:lnTo>
                        <a:lnTo>
                          <a:pt x="1586" y="6092"/>
                        </a:lnTo>
                        <a:lnTo>
                          <a:pt x="1290" y="6380"/>
                        </a:lnTo>
                        <a:lnTo>
                          <a:pt x="1004" y="6596"/>
                        </a:lnTo>
                        <a:lnTo>
                          <a:pt x="736" y="6750"/>
                        </a:lnTo>
                        <a:lnTo>
                          <a:pt x="496" y="6854"/>
                        </a:lnTo>
                        <a:lnTo>
                          <a:pt x="293" y="6916"/>
                        </a:lnTo>
                        <a:lnTo>
                          <a:pt x="137" y="6949"/>
                        </a:lnTo>
                        <a:lnTo>
                          <a:pt x="36" y="6962"/>
                        </a:lnTo>
                        <a:lnTo>
                          <a:pt x="10" y="6963"/>
                        </a:lnTo>
                        <a:lnTo>
                          <a:pt x="3" y="6963"/>
                        </a:lnTo>
                        <a:lnTo>
                          <a:pt x="2" y="6963"/>
                        </a:lnTo>
                        <a:lnTo>
                          <a:pt x="0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33" name="Freeform 21"/>
                  <p:cNvSpPr>
                    <a:spLocks/>
                  </p:cNvSpPr>
                  <p:nvPr/>
                </p:nvSpPr>
                <p:spPr bwMode="auto">
                  <a:xfrm>
                    <a:off x="2018" y="5396"/>
                    <a:ext cx="31" cy="655"/>
                  </a:xfrm>
                  <a:custGeom>
                    <a:avLst/>
                    <a:gdLst>
                      <a:gd name="T0" fmla="*/ 0 w 528"/>
                      <a:gd name="T1" fmla="*/ 0 h 6382"/>
                      <a:gd name="T2" fmla="*/ 0 w 528"/>
                      <a:gd name="T3" fmla="*/ 1 h 6382"/>
                      <a:gd name="T4" fmla="*/ 0 w 528"/>
                      <a:gd name="T5" fmla="*/ 1 h 6382"/>
                      <a:gd name="T6" fmla="*/ 0 w 528"/>
                      <a:gd name="T7" fmla="*/ 1 h 6382"/>
                      <a:gd name="T8" fmla="*/ 0 w 528"/>
                      <a:gd name="T9" fmla="*/ 1 h 6382"/>
                      <a:gd name="T10" fmla="*/ 0 w 528"/>
                      <a:gd name="T11" fmla="*/ 1 h 6382"/>
                      <a:gd name="T12" fmla="*/ 0 w 528"/>
                      <a:gd name="T13" fmla="*/ 1 h 6382"/>
                      <a:gd name="T14" fmla="*/ 0 w 528"/>
                      <a:gd name="T15" fmla="*/ 1 h 6382"/>
                      <a:gd name="T16" fmla="*/ 0 w 528"/>
                      <a:gd name="T17" fmla="*/ 1 h 6382"/>
                      <a:gd name="T18" fmla="*/ 0 w 528"/>
                      <a:gd name="T19" fmla="*/ 1 h 6382"/>
                      <a:gd name="T20" fmla="*/ 0 w 528"/>
                      <a:gd name="T21" fmla="*/ 1 h 6382"/>
                      <a:gd name="T22" fmla="*/ 0 w 528"/>
                      <a:gd name="T23" fmla="*/ 1 h 6382"/>
                      <a:gd name="T24" fmla="*/ 0 w 528"/>
                      <a:gd name="T25" fmla="*/ 1 h 6382"/>
                      <a:gd name="T26" fmla="*/ 0 w 528"/>
                      <a:gd name="T27" fmla="*/ 1 h 6382"/>
                      <a:gd name="T28" fmla="*/ 0 w 528"/>
                      <a:gd name="T29" fmla="*/ 1 h 6382"/>
                      <a:gd name="T30" fmla="*/ 0 w 528"/>
                      <a:gd name="T31" fmla="*/ 1 h 6382"/>
                      <a:gd name="T32" fmla="*/ 0 w 528"/>
                      <a:gd name="T33" fmla="*/ 1 h 6382"/>
                      <a:gd name="T34" fmla="*/ 0 w 528"/>
                      <a:gd name="T35" fmla="*/ 1 h 6382"/>
                      <a:gd name="T36" fmla="*/ 0 w 528"/>
                      <a:gd name="T37" fmla="*/ 1 h 6382"/>
                      <a:gd name="T38" fmla="*/ 0 w 528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8" h="6382">
                        <a:moveTo>
                          <a:pt x="528" y="0"/>
                        </a:moveTo>
                        <a:lnTo>
                          <a:pt x="446" y="3690"/>
                        </a:lnTo>
                        <a:lnTo>
                          <a:pt x="361" y="4824"/>
                        </a:lnTo>
                        <a:lnTo>
                          <a:pt x="264" y="5585"/>
                        </a:lnTo>
                        <a:lnTo>
                          <a:pt x="214" y="5847"/>
                        </a:lnTo>
                        <a:lnTo>
                          <a:pt x="167" y="6046"/>
                        </a:lnTo>
                        <a:lnTo>
                          <a:pt x="122" y="6187"/>
                        </a:lnTo>
                        <a:lnTo>
                          <a:pt x="82" y="6283"/>
                        </a:lnTo>
                        <a:lnTo>
                          <a:pt x="64" y="6315"/>
                        </a:lnTo>
                        <a:lnTo>
                          <a:pt x="48" y="6341"/>
                        </a:lnTo>
                        <a:lnTo>
                          <a:pt x="35" y="6358"/>
                        </a:lnTo>
                        <a:lnTo>
                          <a:pt x="22" y="6370"/>
                        </a:lnTo>
                        <a:lnTo>
                          <a:pt x="12" y="6377"/>
                        </a:lnTo>
                        <a:lnTo>
                          <a:pt x="6" y="6381"/>
                        </a:lnTo>
                        <a:lnTo>
                          <a:pt x="1" y="6382"/>
                        </a:lnTo>
                        <a:lnTo>
                          <a:pt x="0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34" name="Freeform 24"/>
                  <p:cNvSpPr>
                    <a:spLocks/>
                  </p:cNvSpPr>
                  <p:nvPr/>
                </p:nvSpPr>
                <p:spPr bwMode="auto">
                  <a:xfrm>
                    <a:off x="1918" y="5396"/>
                    <a:ext cx="31" cy="655"/>
                  </a:xfrm>
                  <a:custGeom>
                    <a:avLst/>
                    <a:gdLst>
                      <a:gd name="T0" fmla="*/ 0 w 529"/>
                      <a:gd name="T1" fmla="*/ 0 h 6382"/>
                      <a:gd name="T2" fmla="*/ 0 w 529"/>
                      <a:gd name="T3" fmla="*/ 1 h 6382"/>
                      <a:gd name="T4" fmla="*/ 0 w 529"/>
                      <a:gd name="T5" fmla="*/ 1 h 6382"/>
                      <a:gd name="T6" fmla="*/ 0 w 529"/>
                      <a:gd name="T7" fmla="*/ 1 h 6382"/>
                      <a:gd name="T8" fmla="*/ 0 w 529"/>
                      <a:gd name="T9" fmla="*/ 1 h 6382"/>
                      <a:gd name="T10" fmla="*/ 0 w 529"/>
                      <a:gd name="T11" fmla="*/ 1 h 6382"/>
                      <a:gd name="T12" fmla="*/ 0 w 529"/>
                      <a:gd name="T13" fmla="*/ 1 h 6382"/>
                      <a:gd name="T14" fmla="*/ 0 w 529"/>
                      <a:gd name="T15" fmla="*/ 1 h 6382"/>
                      <a:gd name="T16" fmla="*/ 0 w 529"/>
                      <a:gd name="T17" fmla="*/ 1 h 6382"/>
                      <a:gd name="T18" fmla="*/ 0 w 529"/>
                      <a:gd name="T19" fmla="*/ 1 h 6382"/>
                      <a:gd name="T20" fmla="*/ 0 w 529"/>
                      <a:gd name="T21" fmla="*/ 1 h 6382"/>
                      <a:gd name="T22" fmla="*/ 0 w 529"/>
                      <a:gd name="T23" fmla="*/ 1 h 6382"/>
                      <a:gd name="T24" fmla="*/ 0 w 529"/>
                      <a:gd name="T25" fmla="*/ 1 h 6382"/>
                      <a:gd name="T26" fmla="*/ 0 w 529"/>
                      <a:gd name="T27" fmla="*/ 1 h 6382"/>
                      <a:gd name="T28" fmla="*/ 0 w 529"/>
                      <a:gd name="T29" fmla="*/ 1 h 6382"/>
                      <a:gd name="T30" fmla="*/ 0 w 529"/>
                      <a:gd name="T31" fmla="*/ 1 h 6382"/>
                      <a:gd name="T32" fmla="*/ 0 w 529"/>
                      <a:gd name="T33" fmla="*/ 1 h 6382"/>
                      <a:gd name="T34" fmla="*/ 0 w 529"/>
                      <a:gd name="T35" fmla="*/ 1 h 6382"/>
                      <a:gd name="T36" fmla="*/ 0 w 529"/>
                      <a:gd name="T37" fmla="*/ 1 h 6382"/>
                      <a:gd name="T38" fmla="*/ 0 w 529"/>
                      <a:gd name="T39" fmla="*/ 1 h 638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529" h="6382">
                        <a:moveTo>
                          <a:pt x="0" y="0"/>
                        </a:moveTo>
                        <a:lnTo>
                          <a:pt x="83" y="3690"/>
                        </a:lnTo>
                        <a:lnTo>
                          <a:pt x="167" y="4824"/>
                        </a:lnTo>
                        <a:lnTo>
                          <a:pt x="265" y="5585"/>
                        </a:lnTo>
                        <a:lnTo>
                          <a:pt x="314" y="5847"/>
                        </a:lnTo>
                        <a:lnTo>
                          <a:pt x="362" y="6046"/>
                        </a:lnTo>
                        <a:lnTo>
                          <a:pt x="406" y="6187"/>
                        </a:lnTo>
                        <a:lnTo>
                          <a:pt x="446" y="6283"/>
                        </a:lnTo>
                        <a:lnTo>
                          <a:pt x="464" y="6315"/>
                        </a:lnTo>
                        <a:lnTo>
                          <a:pt x="480" y="6341"/>
                        </a:lnTo>
                        <a:lnTo>
                          <a:pt x="494" y="6358"/>
                        </a:lnTo>
                        <a:lnTo>
                          <a:pt x="507" y="6370"/>
                        </a:lnTo>
                        <a:lnTo>
                          <a:pt x="516" y="6377"/>
                        </a:lnTo>
                        <a:lnTo>
                          <a:pt x="523" y="6381"/>
                        </a:lnTo>
                        <a:lnTo>
                          <a:pt x="528" y="6382"/>
                        </a:lnTo>
                        <a:lnTo>
                          <a:pt x="529" y="6382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835" name="Freeform 26"/>
                  <p:cNvSpPr>
                    <a:spLocks/>
                  </p:cNvSpPr>
                  <p:nvPr/>
                </p:nvSpPr>
                <p:spPr bwMode="auto">
                  <a:xfrm>
                    <a:off x="1743" y="5396"/>
                    <a:ext cx="188" cy="715"/>
                  </a:xfrm>
                  <a:custGeom>
                    <a:avLst/>
                    <a:gdLst>
                      <a:gd name="T0" fmla="*/ 0 w 3171"/>
                      <a:gd name="T1" fmla="*/ 0 h 6963"/>
                      <a:gd name="T2" fmla="*/ 0 w 3171"/>
                      <a:gd name="T3" fmla="*/ 0 h 6963"/>
                      <a:gd name="T4" fmla="*/ 0 w 3171"/>
                      <a:gd name="T5" fmla="*/ 0 h 6963"/>
                      <a:gd name="T6" fmla="*/ 0 w 3171"/>
                      <a:gd name="T7" fmla="*/ 0 h 6963"/>
                      <a:gd name="T8" fmla="*/ 0 w 3171"/>
                      <a:gd name="T9" fmla="*/ 1 h 6963"/>
                      <a:gd name="T10" fmla="*/ 0 w 3171"/>
                      <a:gd name="T11" fmla="*/ 1 h 6963"/>
                      <a:gd name="T12" fmla="*/ 0 w 3171"/>
                      <a:gd name="T13" fmla="*/ 1 h 6963"/>
                      <a:gd name="T14" fmla="*/ 0 w 3171"/>
                      <a:gd name="T15" fmla="*/ 1 h 6963"/>
                      <a:gd name="T16" fmla="*/ 0 w 3171"/>
                      <a:gd name="T17" fmla="*/ 1 h 6963"/>
                      <a:gd name="T18" fmla="*/ 0 w 3171"/>
                      <a:gd name="T19" fmla="*/ 1 h 6963"/>
                      <a:gd name="T20" fmla="*/ 0 w 3171"/>
                      <a:gd name="T21" fmla="*/ 1 h 6963"/>
                      <a:gd name="T22" fmla="*/ 0 w 3171"/>
                      <a:gd name="T23" fmla="*/ 1 h 6963"/>
                      <a:gd name="T24" fmla="*/ 0 w 3171"/>
                      <a:gd name="T25" fmla="*/ 1 h 6963"/>
                      <a:gd name="T26" fmla="*/ 0 w 3171"/>
                      <a:gd name="T27" fmla="*/ 1 h 6963"/>
                      <a:gd name="T28" fmla="*/ 0 w 3171"/>
                      <a:gd name="T29" fmla="*/ 1 h 6963"/>
                      <a:gd name="T30" fmla="*/ 0 w 3171"/>
                      <a:gd name="T31" fmla="*/ 1 h 6963"/>
                      <a:gd name="T32" fmla="*/ 0 w 3171"/>
                      <a:gd name="T33" fmla="*/ 1 h 6963"/>
                      <a:gd name="T34" fmla="*/ 0 w 3171"/>
                      <a:gd name="T35" fmla="*/ 1 h 6963"/>
                      <a:gd name="T36" fmla="*/ 0 w 3171"/>
                      <a:gd name="T37" fmla="*/ 1 h 6963"/>
                      <a:gd name="T38" fmla="*/ 0 w 3171"/>
                      <a:gd name="T39" fmla="*/ 1 h 6963"/>
                      <a:gd name="T40" fmla="*/ 0 w 3171"/>
                      <a:gd name="T41" fmla="*/ 1 h 6963"/>
                      <a:gd name="T42" fmla="*/ 0 w 3171"/>
                      <a:gd name="T43" fmla="*/ 1 h 696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171" h="6963">
                        <a:moveTo>
                          <a:pt x="0" y="0"/>
                        </a:moveTo>
                        <a:lnTo>
                          <a:pt x="36" y="1225"/>
                        </a:lnTo>
                        <a:lnTo>
                          <a:pt x="136" y="2297"/>
                        </a:lnTo>
                        <a:lnTo>
                          <a:pt x="293" y="3228"/>
                        </a:lnTo>
                        <a:lnTo>
                          <a:pt x="495" y="4025"/>
                        </a:lnTo>
                        <a:lnTo>
                          <a:pt x="735" y="4700"/>
                        </a:lnTo>
                        <a:lnTo>
                          <a:pt x="1003" y="5263"/>
                        </a:lnTo>
                        <a:lnTo>
                          <a:pt x="1289" y="5723"/>
                        </a:lnTo>
                        <a:lnTo>
                          <a:pt x="1585" y="6092"/>
                        </a:lnTo>
                        <a:lnTo>
                          <a:pt x="1881" y="6380"/>
                        </a:lnTo>
                        <a:lnTo>
                          <a:pt x="2168" y="6596"/>
                        </a:lnTo>
                        <a:lnTo>
                          <a:pt x="2435" y="6750"/>
                        </a:lnTo>
                        <a:lnTo>
                          <a:pt x="2675" y="6854"/>
                        </a:lnTo>
                        <a:lnTo>
                          <a:pt x="2878" y="6916"/>
                        </a:lnTo>
                        <a:lnTo>
                          <a:pt x="3034" y="6949"/>
                        </a:lnTo>
                        <a:lnTo>
                          <a:pt x="3135" y="6962"/>
                        </a:lnTo>
                        <a:lnTo>
                          <a:pt x="3161" y="6963"/>
                        </a:lnTo>
                        <a:lnTo>
                          <a:pt x="3169" y="6963"/>
                        </a:lnTo>
                        <a:lnTo>
                          <a:pt x="3170" y="6963"/>
                        </a:lnTo>
                        <a:lnTo>
                          <a:pt x="3171" y="6963"/>
                        </a:lnTo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</p:grpSp>
      </p:grpSp>
      <p:sp>
        <p:nvSpPr>
          <p:cNvPr id="29700" name="Text Box 671"/>
          <p:cNvSpPr txBox="1">
            <a:spLocks noChangeArrowheads="1"/>
          </p:cNvSpPr>
          <p:nvPr/>
        </p:nvSpPr>
        <p:spPr bwMode="auto">
          <a:xfrm>
            <a:off x="7956103" y="1706563"/>
            <a:ext cx="10922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Arial Narrow" pitchFamily="34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MS PGothic" pitchFamily="34" charset="-128"/>
              </a:defRPr>
            </a:lvl3pPr>
            <a:lvl4pPr marL="1600200" indent="-228600">
              <a:lnSpc>
                <a:spcPct val="110000"/>
              </a:lnSpc>
              <a:buFont typeface="Arial Narrow" pitchFamily="34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</a:pPr>
            <a:r>
              <a:rPr lang="en-US" altLang="de-DE" sz="1100">
                <a:latin typeface="Calibri" pitchFamily="34" charset="0"/>
              </a:rPr>
              <a:t>Radiation </a:t>
            </a:r>
          </a:p>
          <a:p>
            <a:pPr algn="ctr" eaLnBrk="1" hangingPunct="1">
              <a:lnSpc>
                <a:spcPct val="100000"/>
              </a:lnSpc>
              <a:buClrTx/>
            </a:pPr>
            <a:r>
              <a:rPr lang="en-US" altLang="de-DE" sz="1100">
                <a:latin typeface="Calibri" pitchFamily="34" charset="0"/>
              </a:rPr>
              <a:t>conversion</a:t>
            </a:r>
          </a:p>
        </p:txBody>
      </p:sp>
      <p:grpSp>
        <p:nvGrpSpPr>
          <p:cNvPr id="29701" name="Group 672"/>
          <p:cNvGrpSpPr>
            <a:grpSpLocks/>
          </p:cNvGrpSpPr>
          <p:nvPr/>
        </p:nvGrpSpPr>
        <p:grpSpPr bwMode="auto">
          <a:xfrm>
            <a:off x="3482528" y="2768600"/>
            <a:ext cx="5842000" cy="723900"/>
            <a:chOff x="1781" y="5981"/>
            <a:chExt cx="6228" cy="647"/>
          </a:xfrm>
        </p:grpSpPr>
        <p:grpSp>
          <p:nvGrpSpPr>
            <p:cNvPr id="29797" name="Group 673"/>
            <p:cNvGrpSpPr>
              <a:grpSpLocks/>
            </p:cNvGrpSpPr>
            <p:nvPr/>
          </p:nvGrpSpPr>
          <p:grpSpPr bwMode="auto">
            <a:xfrm>
              <a:off x="1781" y="6095"/>
              <a:ext cx="4481" cy="533"/>
              <a:chOff x="1781" y="5645"/>
              <a:chExt cx="4481" cy="533"/>
            </a:xfrm>
          </p:grpSpPr>
          <p:grpSp>
            <p:nvGrpSpPr>
              <p:cNvPr id="29799" name="Group 674"/>
              <p:cNvGrpSpPr>
                <a:grpSpLocks/>
              </p:cNvGrpSpPr>
              <p:nvPr/>
            </p:nvGrpSpPr>
            <p:grpSpPr bwMode="auto">
              <a:xfrm>
                <a:off x="1938" y="5645"/>
                <a:ext cx="3821" cy="533"/>
                <a:chOff x="1938" y="5629"/>
                <a:chExt cx="3821" cy="533"/>
              </a:xfrm>
            </p:grpSpPr>
            <p:graphicFrame>
              <p:nvGraphicFramePr>
                <p:cNvPr id="29801" name="Object 675"/>
                <p:cNvGraphicFramePr>
                  <a:graphicFrameLocks noChangeAspect="1"/>
                </p:cNvGraphicFramePr>
                <p:nvPr/>
              </p:nvGraphicFramePr>
              <p:xfrm>
                <a:off x="4779" y="5629"/>
                <a:ext cx="980" cy="5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" name="Chart" r:id="rId4" imgW="8934331" imgH="4714875" progId="Excel.Chart.8">
                        <p:embed/>
                      </p:oleObj>
                    </mc:Choice>
                    <mc:Fallback>
                      <p:oleObj name="Chart" r:id="rId4" imgW="8934331" imgH="4714875" progId="Excel.Char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79" y="5629"/>
                              <a:ext cx="980" cy="5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9802" name="Object 676"/>
                <p:cNvGraphicFramePr>
                  <a:graphicFrameLocks noChangeAspect="1"/>
                </p:cNvGraphicFramePr>
                <p:nvPr/>
              </p:nvGraphicFramePr>
              <p:xfrm>
                <a:off x="2951" y="5629"/>
                <a:ext cx="1470" cy="5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" name="Chart" r:id="rId6" imgW="8934331" imgH="4714875" progId="Excel.Chart.8">
                        <p:embed/>
                      </p:oleObj>
                    </mc:Choice>
                    <mc:Fallback>
                      <p:oleObj name="Chart" r:id="rId6" imgW="8934331" imgH="4714875" progId="Excel.Char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5629"/>
                              <a:ext cx="1470" cy="5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9803" name="Object 677"/>
                <p:cNvGraphicFramePr>
                  <a:graphicFrameLocks noChangeAspect="1"/>
                </p:cNvGraphicFramePr>
                <p:nvPr/>
              </p:nvGraphicFramePr>
              <p:xfrm>
                <a:off x="1938" y="5629"/>
                <a:ext cx="1179" cy="5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" name="Chart" r:id="rId7" imgW="8934331" imgH="4714875" progId="Excel.Chart.8">
                        <p:embed/>
                      </p:oleObj>
                    </mc:Choice>
                    <mc:Fallback>
                      <p:oleObj name="Chart" r:id="rId7" imgW="8934331" imgH="4714875" progId="Excel.Char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8" y="5629"/>
                              <a:ext cx="1179" cy="5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9800" name="Line 678"/>
              <p:cNvSpPr>
                <a:spLocks noChangeShapeType="1"/>
              </p:cNvSpPr>
              <p:nvPr/>
            </p:nvSpPr>
            <p:spPr bwMode="auto">
              <a:xfrm flipV="1">
                <a:off x="1781" y="6157"/>
                <a:ext cx="4481" cy="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29798" name="Text Box 679"/>
            <p:cNvSpPr txBox="1">
              <a:spLocks noChangeArrowheads="1"/>
            </p:cNvSpPr>
            <p:nvPr/>
          </p:nvSpPr>
          <p:spPr bwMode="auto">
            <a:xfrm>
              <a:off x="6320" y="5981"/>
              <a:ext cx="1689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Arial Narrow" pitchFamily="34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MS PGothic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Arial Narrow" pitchFamily="34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</a:pPr>
              <a:r>
                <a:rPr lang="en-US" altLang="de-DE" sz="1100">
                  <a:latin typeface="Calibri" pitchFamily="34" charset="0"/>
                </a:rPr>
                <a:t>Charge collection</a:t>
              </a:r>
            </a:p>
            <a:p>
              <a:pPr algn="ctr" eaLnBrk="1" hangingPunct="1">
                <a:lnSpc>
                  <a:spcPct val="100000"/>
                </a:lnSpc>
                <a:buClrTx/>
              </a:pPr>
              <a:r>
                <a:rPr lang="en-US" altLang="de-DE" sz="1100">
                  <a:latin typeface="Calibri" pitchFamily="34" charset="0"/>
                </a:rPr>
                <a:t>after drift and diffusion</a:t>
              </a:r>
            </a:p>
          </p:txBody>
        </p:sp>
      </p:grpSp>
      <p:grpSp>
        <p:nvGrpSpPr>
          <p:cNvPr id="29702" name="Group 680"/>
          <p:cNvGrpSpPr>
            <a:grpSpLocks/>
          </p:cNvGrpSpPr>
          <p:nvPr/>
        </p:nvGrpSpPr>
        <p:grpSpPr bwMode="auto">
          <a:xfrm>
            <a:off x="3482528" y="4044950"/>
            <a:ext cx="5684838" cy="763588"/>
            <a:chOff x="1781" y="7246"/>
            <a:chExt cx="6061" cy="681"/>
          </a:xfrm>
        </p:grpSpPr>
        <p:grpSp>
          <p:nvGrpSpPr>
            <p:cNvPr id="29786" name="Group 681"/>
            <p:cNvGrpSpPr>
              <a:grpSpLocks/>
            </p:cNvGrpSpPr>
            <p:nvPr/>
          </p:nvGrpSpPr>
          <p:grpSpPr bwMode="auto">
            <a:xfrm>
              <a:off x="1781" y="7246"/>
              <a:ext cx="4474" cy="681"/>
              <a:chOff x="1781" y="6326"/>
              <a:chExt cx="4474" cy="681"/>
            </a:xfrm>
          </p:grpSpPr>
          <p:sp>
            <p:nvSpPr>
              <p:cNvPr id="29788" name="Rectangle 637"/>
              <p:cNvSpPr>
                <a:spLocks noChangeArrowheads="1"/>
              </p:cNvSpPr>
              <p:nvPr/>
            </p:nvSpPr>
            <p:spPr bwMode="auto">
              <a:xfrm>
                <a:off x="5264" y="6326"/>
                <a:ext cx="494" cy="68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10000"/>
                  </a:lnSpc>
                  <a:buClr>
                    <a:schemeClr val="accent2"/>
                  </a:buClr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1pPr>
                <a:lvl2pPr marL="742950" indent="-285750">
                  <a:lnSpc>
                    <a:spcPct val="110000"/>
                  </a:lnSpc>
                  <a:buClr>
                    <a:schemeClr val="tx1"/>
                  </a:buClr>
                  <a:buSzPct val="80000"/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2pPr>
                <a:lvl3pPr marL="11430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MS PGothic" pitchFamily="34" charset="-128"/>
                  </a:defRPr>
                </a:lvl3pPr>
                <a:lvl4pPr marL="16002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4pPr>
                <a:lvl5pPr marL="2057400" indent="-228600">
                  <a:lnSpc>
                    <a:spcPct val="110000"/>
                  </a:lnSpc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</a:pPr>
                <a:endParaRPr lang="de-DE" altLang="de-DE" sz="6600">
                  <a:latin typeface="Times" pitchFamily="18" charset="0"/>
                </a:endParaRPr>
              </a:p>
            </p:txBody>
          </p:sp>
          <p:sp>
            <p:nvSpPr>
              <p:cNvPr id="29789" name="Rectangle 631"/>
              <p:cNvSpPr>
                <a:spLocks noChangeArrowheads="1"/>
              </p:cNvSpPr>
              <p:nvPr/>
            </p:nvSpPr>
            <p:spPr bwMode="auto">
              <a:xfrm>
                <a:off x="2279" y="6326"/>
                <a:ext cx="494" cy="68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10000"/>
                  </a:lnSpc>
                  <a:buClr>
                    <a:schemeClr val="accent2"/>
                  </a:buClr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1pPr>
                <a:lvl2pPr marL="742950" indent="-285750">
                  <a:lnSpc>
                    <a:spcPct val="110000"/>
                  </a:lnSpc>
                  <a:buClr>
                    <a:schemeClr val="tx1"/>
                  </a:buClr>
                  <a:buSzPct val="80000"/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2pPr>
                <a:lvl3pPr marL="11430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MS PGothic" pitchFamily="34" charset="-128"/>
                  </a:defRPr>
                </a:lvl3pPr>
                <a:lvl4pPr marL="16002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4pPr>
                <a:lvl5pPr marL="2057400" indent="-228600">
                  <a:lnSpc>
                    <a:spcPct val="110000"/>
                  </a:lnSpc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</a:pPr>
                <a:endParaRPr lang="de-DE" altLang="de-DE" sz="6600">
                  <a:latin typeface="Times" pitchFamily="18" charset="0"/>
                </a:endParaRPr>
              </a:p>
            </p:txBody>
          </p:sp>
          <p:sp>
            <p:nvSpPr>
              <p:cNvPr id="29790" name="Rectangle 632"/>
              <p:cNvSpPr>
                <a:spLocks noChangeArrowheads="1"/>
              </p:cNvSpPr>
              <p:nvPr/>
            </p:nvSpPr>
            <p:spPr bwMode="auto">
              <a:xfrm>
                <a:off x="3274" y="6327"/>
                <a:ext cx="494" cy="680"/>
              </a:xfrm>
              <a:prstGeom prst="rect">
                <a:avLst/>
              </a:prstGeom>
              <a:solidFill>
                <a:srgbClr val="5F5F5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10000"/>
                  </a:lnSpc>
                  <a:buClr>
                    <a:schemeClr val="accent2"/>
                  </a:buClr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1pPr>
                <a:lvl2pPr marL="742950" indent="-285750">
                  <a:lnSpc>
                    <a:spcPct val="110000"/>
                  </a:lnSpc>
                  <a:buClr>
                    <a:schemeClr val="tx1"/>
                  </a:buClr>
                  <a:buSzPct val="80000"/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2pPr>
                <a:lvl3pPr marL="11430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MS PGothic" pitchFamily="34" charset="-128"/>
                  </a:defRPr>
                </a:lvl3pPr>
                <a:lvl4pPr marL="16002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4pPr>
                <a:lvl5pPr marL="2057400" indent="-228600">
                  <a:lnSpc>
                    <a:spcPct val="110000"/>
                  </a:lnSpc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</a:pPr>
                <a:endParaRPr lang="de-DE" altLang="de-DE" sz="6600">
                  <a:latin typeface="Times" pitchFamily="18" charset="0"/>
                </a:endParaRPr>
              </a:p>
            </p:txBody>
          </p:sp>
          <p:sp>
            <p:nvSpPr>
              <p:cNvPr id="29791" name="Rectangle 635"/>
              <p:cNvSpPr>
                <a:spLocks noChangeArrowheads="1"/>
              </p:cNvSpPr>
              <p:nvPr/>
            </p:nvSpPr>
            <p:spPr bwMode="auto">
              <a:xfrm>
                <a:off x="3771" y="6326"/>
                <a:ext cx="494" cy="680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10000"/>
                  </a:lnSpc>
                  <a:buClr>
                    <a:schemeClr val="accent2"/>
                  </a:buClr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1pPr>
                <a:lvl2pPr marL="742950" indent="-285750">
                  <a:lnSpc>
                    <a:spcPct val="110000"/>
                  </a:lnSpc>
                  <a:buClr>
                    <a:schemeClr val="tx1"/>
                  </a:buClr>
                  <a:buSzPct val="80000"/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2pPr>
                <a:lvl3pPr marL="11430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MS PGothic" pitchFamily="34" charset="-128"/>
                  </a:defRPr>
                </a:lvl3pPr>
                <a:lvl4pPr marL="16002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4pPr>
                <a:lvl5pPr marL="2057400" indent="-228600">
                  <a:lnSpc>
                    <a:spcPct val="110000"/>
                  </a:lnSpc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</a:pPr>
                <a:endParaRPr lang="de-DE" altLang="de-DE" sz="6600">
                  <a:latin typeface="Times" pitchFamily="18" charset="0"/>
                </a:endParaRPr>
              </a:p>
            </p:txBody>
          </p:sp>
          <p:sp>
            <p:nvSpPr>
              <p:cNvPr id="29792" name="Rectangle 636"/>
              <p:cNvSpPr>
                <a:spLocks noChangeArrowheads="1"/>
              </p:cNvSpPr>
              <p:nvPr/>
            </p:nvSpPr>
            <p:spPr bwMode="auto">
              <a:xfrm>
                <a:off x="4766" y="6326"/>
                <a:ext cx="494" cy="68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777777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10000"/>
                  </a:lnSpc>
                  <a:buClr>
                    <a:schemeClr val="accent2"/>
                  </a:buClr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1pPr>
                <a:lvl2pPr marL="742950" indent="-285750">
                  <a:lnSpc>
                    <a:spcPct val="110000"/>
                  </a:lnSpc>
                  <a:buClr>
                    <a:schemeClr val="tx1"/>
                  </a:buClr>
                  <a:buSzPct val="80000"/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2pPr>
                <a:lvl3pPr marL="11430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MS PGothic" pitchFamily="34" charset="-128"/>
                  </a:defRPr>
                </a:lvl3pPr>
                <a:lvl4pPr marL="16002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4pPr>
                <a:lvl5pPr marL="2057400" indent="-228600">
                  <a:lnSpc>
                    <a:spcPct val="110000"/>
                  </a:lnSpc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</a:pPr>
                <a:endParaRPr lang="de-DE" altLang="de-DE" sz="6600">
                  <a:latin typeface="Times" pitchFamily="18" charset="0"/>
                </a:endParaRPr>
              </a:p>
            </p:txBody>
          </p:sp>
          <p:sp>
            <p:nvSpPr>
              <p:cNvPr id="29793" name="Rectangle 631"/>
              <p:cNvSpPr>
                <a:spLocks noChangeArrowheads="1"/>
              </p:cNvSpPr>
              <p:nvPr/>
            </p:nvSpPr>
            <p:spPr bwMode="auto">
              <a:xfrm>
                <a:off x="1781" y="6326"/>
                <a:ext cx="494" cy="6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10000"/>
                  </a:lnSpc>
                  <a:buClr>
                    <a:schemeClr val="accent2"/>
                  </a:buClr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1pPr>
                <a:lvl2pPr marL="742950" indent="-285750">
                  <a:lnSpc>
                    <a:spcPct val="110000"/>
                  </a:lnSpc>
                  <a:buClr>
                    <a:schemeClr val="tx1"/>
                  </a:buClr>
                  <a:buSzPct val="80000"/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2pPr>
                <a:lvl3pPr marL="11430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MS PGothic" pitchFamily="34" charset="-128"/>
                  </a:defRPr>
                </a:lvl3pPr>
                <a:lvl4pPr marL="16002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4pPr>
                <a:lvl5pPr marL="2057400" indent="-228600">
                  <a:lnSpc>
                    <a:spcPct val="110000"/>
                  </a:lnSpc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</a:pPr>
                <a:endParaRPr lang="de-DE" altLang="de-DE" sz="6600">
                  <a:latin typeface="Times" pitchFamily="18" charset="0"/>
                </a:endParaRPr>
              </a:p>
            </p:txBody>
          </p:sp>
          <p:sp>
            <p:nvSpPr>
              <p:cNvPr id="29794" name="Rectangle 631"/>
              <p:cNvSpPr>
                <a:spLocks noChangeArrowheads="1"/>
              </p:cNvSpPr>
              <p:nvPr/>
            </p:nvSpPr>
            <p:spPr bwMode="auto">
              <a:xfrm>
                <a:off x="2776" y="6326"/>
                <a:ext cx="494" cy="6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10000"/>
                  </a:lnSpc>
                  <a:buClr>
                    <a:schemeClr val="accent2"/>
                  </a:buClr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1pPr>
                <a:lvl2pPr marL="742950" indent="-285750">
                  <a:lnSpc>
                    <a:spcPct val="110000"/>
                  </a:lnSpc>
                  <a:buClr>
                    <a:schemeClr val="tx1"/>
                  </a:buClr>
                  <a:buSzPct val="80000"/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2pPr>
                <a:lvl3pPr marL="11430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MS PGothic" pitchFamily="34" charset="-128"/>
                  </a:defRPr>
                </a:lvl3pPr>
                <a:lvl4pPr marL="16002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4pPr>
                <a:lvl5pPr marL="2057400" indent="-228600">
                  <a:lnSpc>
                    <a:spcPct val="110000"/>
                  </a:lnSpc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</a:pPr>
                <a:endParaRPr lang="de-DE" altLang="de-DE" sz="6600">
                  <a:latin typeface="Times" pitchFamily="18" charset="0"/>
                </a:endParaRPr>
              </a:p>
            </p:txBody>
          </p:sp>
          <p:sp>
            <p:nvSpPr>
              <p:cNvPr id="29795" name="Rectangle 631"/>
              <p:cNvSpPr>
                <a:spLocks noChangeArrowheads="1"/>
              </p:cNvSpPr>
              <p:nvPr/>
            </p:nvSpPr>
            <p:spPr bwMode="auto">
              <a:xfrm>
                <a:off x="4269" y="6327"/>
                <a:ext cx="494" cy="6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10000"/>
                  </a:lnSpc>
                  <a:buClr>
                    <a:schemeClr val="accent2"/>
                  </a:buClr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1pPr>
                <a:lvl2pPr marL="742950" indent="-285750">
                  <a:lnSpc>
                    <a:spcPct val="110000"/>
                  </a:lnSpc>
                  <a:buClr>
                    <a:schemeClr val="tx1"/>
                  </a:buClr>
                  <a:buSzPct val="80000"/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2pPr>
                <a:lvl3pPr marL="11430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MS PGothic" pitchFamily="34" charset="-128"/>
                  </a:defRPr>
                </a:lvl3pPr>
                <a:lvl4pPr marL="16002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4pPr>
                <a:lvl5pPr marL="2057400" indent="-228600">
                  <a:lnSpc>
                    <a:spcPct val="110000"/>
                  </a:lnSpc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</a:pPr>
                <a:endParaRPr lang="de-DE" altLang="de-DE" sz="6600">
                  <a:latin typeface="Times" pitchFamily="18" charset="0"/>
                </a:endParaRPr>
              </a:p>
            </p:txBody>
          </p:sp>
          <p:sp>
            <p:nvSpPr>
              <p:cNvPr id="29796" name="Rectangle 631"/>
              <p:cNvSpPr>
                <a:spLocks noChangeArrowheads="1"/>
              </p:cNvSpPr>
              <p:nvPr/>
            </p:nvSpPr>
            <p:spPr bwMode="auto">
              <a:xfrm>
                <a:off x="5761" y="6326"/>
                <a:ext cx="494" cy="6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10000"/>
                  </a:lnSpc>
                  <a:buClr>
                    <a:schemeClr val="accent2"/>
                  </a:buClr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1pPr>
                <a:lvl2pPr marL="742950" indent="-285750">
                  <a:lnSpc>
                    <a:spcPct val="110000"/>
                  </a:lnSpc>
                  <a:buClr>
                    <a:schemeClr val="tx1"/>
                  </a:buClr>
                  <a:buSzPct val="80000"/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2pPr>
                <a:lvl3pPr marL="11430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MS PGothic" pitchFamily="34" charset="-128"/>
                  </a:defRPr>
                </a:lvl3pPr>
                <a:lvl4pPr marL="1600200" indent="-228600">
                  <a:lnSpc>
                    <a:spcPct val="110000"/>
                  </a:lnSpc>
                  <a:buFont typeface="Arial Narrow" pitchFamily="34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4pPr>
                <a:lvl5pPr marL="2057400" indent="-228600">
                  <a:lnSpc>
                    <a:spcPct val="110000"/>
                  </a:lnSpc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Lucida Grande" charset="0"/>
                  <a:buChar char="–"/>
                  <a:defRPr sz="1700">
                    <a:solidFill>
                      <a:schemeClr val="tx1"/>
                    </a:solidFill>
                    <a:latin typeface="Arial Narrow" pitchFamily="34" charset="0"/>
                    <a:ea typeface="ヒラギノ角ゴ Pro W3" charset="-128"/>
                    <a:cs typeface="Arial Narrow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ClrTx/>
                </a:pPr>
                <a:endParaRPr lang="de-DE" altLang="de-DE" sz="6600">
                  <a:latin typeface="Times" pitchFamily="18" charset="0"/>
                </a:endParaRPr>
              </a:p>
            </p:txBody>
          </p:sp>
        </p:grpSp>
        <p:sp>
          <p:nvSpPr>
            <p:cNvPr id="29787" name="Text Box 691"/>
            <p:cNvSpPr txBox="1">
              <a:spLocks noChangeArrowheads="1"/>
            </p:cNvSpPr>
            <p:nvPr/>
          </p:nvSpPr>
          <p:spPr bwMode="auto">
            <a:xfrm>
              <a:off x="6243" y="7290"/>
              <a:ext cx="1599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Arial Narrow" pitchFamily="34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MS PGothic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Arial Narrow" pitchFamily="34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</a:pPr>
              <a:r>
                <a:rPr lang="en-US" altLang="de-DE" sz="1100">
                  <a:latin typeface="Calibri" pitchFamily="34" charset="0"/>
                </a:rPr>
                <a:t>Low resolution </a:t>
              </a:r>
            </a:p>
            <a:p>
              <a:pPr algn="ctr" eaLnBrk="1" hangingPunct="1">
                <a:lnSpc>
                  <a:spcPct val="100000"/>
                </a:lnSpc>
                <a:buClrTx/>
              </a:pPr>
              <a:r>
                <a:rPr lang="en-US" altLang="de-DE" sz="1100">
                  <a:latin typeface="Calibri" pitchFamily="34" charset="0"/>
                </a:rPr>
                <a:t>analog image</a:t>
              </a:r>
            </a:p>
          </p:txBody>
        </p:sp>
      </p:grpSp>
      <p:grpSp>
        <p:nvGrpSpPr>
          <p:cNvPr id="29703" name="Group 692"/>
          <p:cNvGrpSpPr>
            <a:grpSpLocks/>
          </p:cNvGrpSpPr>
          <p:nvPr/>
        </p:nvGrpSpPr>
        <p:grpSpPr bwMode="auto">
          <a:xfrm>
            <a:off x="3476178" y="5348288"/>
            <a:ext cx="5632450" cy="765175"/>
            <a:chOff x="1775" y="8446"/>
            <a:chExt cx="6004" cy="681"/>
          </a:xfrm>
        </p:grpSpPr>
        <p:grpSp>
          <p:nvGrpSpPr>
            <p:cNvPr id="29732" name="Group 693"/>
            <p:cNvGrpSpPr>
              <a:grpSpLocks/>
            </p:cNvGrpSpPr>
            <p:nvPr/>
          </p:nvGrpSpPr>
          <p:grpSpPr bwMode="auto">
            <a:xfrm>
              <a:off x="1775" y="8446"/>
              <a:ext cx="4486" cy="681"/>
              <a:chOff x="1775" y="7127"/>
              <a:chExt cx="4486" cy="681"/>
            </a:xfrm>
          </p:grpSpPr>
          <p:grpSp>
            <p:nvGrpSpPr>
              <p:cNvPr id="29734" name="Group 694"/>
              <p:cNvGrpSpPr>
                <a:grpSpLocks/>
              </p:cNvGrpSpPr>
              <p:nvPr/>
            </p:nvGrpSpPr>
            <p:grpSpPr bwMode="auto">
              <a:xfrm>
                <a:off x="1775" y="7127"/>
                <a:ext cx="4474" cy="680"/>
                <a:chOff x="1775" y="7127"/>
                <a:chExt cx="4474" cy="680"/>
              </a:xfrm>
            </p:grpSpPr>
            <p:sp>
              <p:nvSpPr>
                <p:cNvPr id="29782" name="Rectangle 569"/>
                <p:cNvSpPr>
                  <a:spLocks noChangeArrowheads="1"/>
                </p:cNvSpPr>
                <p:nvPr/>
              </p:nvSpPr>
              <p:spPr bwMode="auto">
                <a:xfrm>
                  <a:off x="1775" y="7127"/>
                  <a:ext cx="4474" cy="68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10000"/>
                    </a:lnSpc>
                    <a:buClr>
                      <a:schemeClr val="accent2"/>
                    </a:buClr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buClr>
                      <a:schemeClr val="tx1"/>
                    </a:buClr>
                    <a:buSzPct val="80000"/>
                    <a:buFont typeface="Arial" charset="0"/>
                    <a:buChar char="•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buFont typeface="Arial Narrow" pitchFamily="34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MS PGothic" pitchFamily="34" charset="-128"/>
                    </a:defRPr>
                  </a:lvl3pPr>
                  <a:lvl4pPr marL="1600200" indent="-228600">
                    <a:lnSpc>
                      <a:spcPct val="110000"/>
                    </a:lnSpc>
                    <a:buFont typeface="Arial Narrow" pitchFamily="34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buClrTx/>
                  </a:pPr>
                  <a:endParaRPr lang="de-DE" altLang="de-DE" sz="6600">
                    <a:latin typeface="Times" pitchFamily="18" charset="0"/>
                  </a:endParaRPr>
                </a:p>
              </p:txBody>
            </p:sp>
            <p:sp>
              <p:nvSpPr>
                <p:cNvPr id="29783" name="Rectangle 628"/>
                <p:cNvSpPr>
                  <a:spLocks noChangeArrowheads="1"/>
                </p:cNvSpPr>
                <p:nvPr/>
              </p:nvSpPr>
              <p:spPr bwMode="auto">
                <a:xfrm>
                  <a:off x="3573" y="7127"/>
                  <a:ext cx="98" cy="68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10000"/>
                    </a:lnSpc>
                    <a:buClr>
                      <a:schemeClr val="accent2"/>
                    </a:buClr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buClr>
                      <a:schemeClr val="tx1"/>
                    </a:buClr>
                    <a:buSzPct val="80000"/>
                    <a:buFont typeface="Arial" charset="0"/>
                    <a:buChar char="•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buFont typeface="Arial Narrow" pitchFamily="34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MS PGothic" pitchFamily="34" charset="-128"/>
                    </a:defRPr>
                  </a:lvl3pPr>
                  <a:lvl4pPr marL="1600200" indent="-228600">
                    <a:lnSpc>
                      <a:spcPct val="110000"/>
                    </a:lnSpc>
                    <a:buFont typeface="Arial Narrow" pitchFamily="34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buClrTx/>
                  </a:pPr>
                  <a:endParaRPr lang="de-DE" altLang="de-DE" sz="6600">
                    <a:latin typeface="Times" pitchFamily="18" charset="0"/>
                  </a:endParaRPr>
                </a:p>
              </p:txBody>
            </p:sp>
            <p:sp>
              <p:nvSpPr>
                <p:cNvPr id="29784" name="Rectangle 629"/>
                <p:cNvSpPr>
                  <a:spLocks noChangeArrowheads="1"/>
                </p:cNvSpPr>
                <p:nvPr/>
              </p:nvSpPr>
              <p:spPr bwMode="auto">
                <a:xfrm>
                  <a:off x="5273" y="7127"/>
                  <a:ext cx="92" cy="68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10000"/>
                    </a:lnSpc>
                    <a:buClr>
                      <a:schemeClr val="accent2"/>
                    </a:buClr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buClr>
                      <a:schemeClr val="tx1"/>
                    </a:buClr>
                    <a:buSzPct val="80000"/>
                    <a:buFont typeface="Arial" charset="0"/>
                    <a:buChar char="•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buFont typeface="Arial Narrow" pitchFamily="34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MS PGothic" pitchFamily="34" charset="-128"/>
                    </a:defRPr>
                  </a:lvl3pPr>
                  <a:lvl4pPr marL="1600200" indent="-228600">
                    <a:lnSpc>
                      <a:spcPct val="110000"/>
                    </a:lnSpc>
                    <a:buFont typeface="Arial Narrow" pitchFamily="34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buClrTx/>
                  </a:pPr>
                  <a:endParaRPr lang="de-DE" altLang="de-DE" sz="6600">
                    <a:latin typeface="Times" pitchFamily="18" charset="0"/>
                  </a:endParaRPr>
                </a:p>
              </p:txBody>
            </p:sp>
            <p:sp>
              <p:nvSpPr>
                <p:cNvPr id="29785" name="Rectangle 630"/>
                <p:cNvSpPr>
                  <a:spLocks noChangeArrowheads="1"/>
                </p:cNvSpPr>
                <p:nvPr/>
              </p:nvSpPr>
              <p:spPr bwMode="auto">
                <a:xfrm>
                  <a:off x="2480" y="7127"/>
                  <a:ext cx="97" cy="68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10000"/>
                    </a:lnSpc>
                    <a:buClr>
                      <a:schemeClr val="accent2"/>
                    </a:buClr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1pPr>
                  <a:lvl2pPr marL="742950" indent="-285750">
                    <a:lnSpc>
                      <a:spcPct val="110000"/>
                    </a:lnSpc>
                    <a:buClr>
                      <a:schemeClr val="tx1"/>
                    </a:buClr>
                    <a:buSzPct val="80000"/>
                    <a:buFont typeface="Arial" charset="0"/>
                    <a:buChar char="•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2pPr>
                  <a:lvl3pPr marL="1143000" indent="-228600">
                    <a:lnSpc>
                      <a:spcPct val="110000"/>
                    </a:lnSpc>
                    <a:buFont typeface="Arial Narrow" pitchFamily="34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MS PGothic" pitchFamily="34" charset="-128"/>
                    </a:defRPr>
                  </a:lvl3pPr>
                  <a:lvl4pPr marL="1600200" indent="-228600">
                    <a:lnSpc>
                      <a:spcPct val="110000"/>
                    </a:lnSpc>
                    <a:buFont typeface="Arial Narrow" pitchFamily="34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4pPr>
                  <a:lvl5pPr marL="2057400" indent="-228600">
                    <a:lnSpc>
                      <a:spcPct val="110000"/>
                    </a:lnSpc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5pPr>
                  <a:lvl6pPr marL="25146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6pPr>
                  <a:lvl7pPr marL="29718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7pPr>
                  <a:lvl8pPr marL="34290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8pPr>
                  <a:lvl9pPr marL="3886200" indent="-228600" eaLnBrk="0" fontAlgn="base" hangingPunct="0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Lucida Grande" charset="0"/>
                    <a:buChar char="–"/>
                    <a:defRPr sz="1700">
                      <a:solidFill>
                        <a:schemeClr val="tx1"/>
                      </a:solidFill>
                      <a:latin typeface="Arial Narrow" pitchFamily="34" charset="0"/>
                      <a:ea typeface="ヒラギノ角ゴ Pro W3" charset="-128"/>
                      <a:cs typeface="Arial Narrow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buClrTx/>
                  </a:pPr>
                  <a:endParaRPr lang="de-DE" altLang="de-DE" sz="6600">
                    <a:latin typeface="Times" pitchFamily="18" charset="0"/>
                  </a:endParaRPr>
                </a:p>
              </p:txBody>
            </p:sp>
          </p:grpSp>
          <p:grpSp>
            <p:nvGrpSpPr>
              <p:cNvPr id="29735" name="Group 699"/>
              <p:cNvGrpSpPr>
                <a:grpSpLocks/>
              </p:cNvGrpSpPr>
              <p:nvPr/>
            </p:nvGrpSpPr>
            <p:grpSpPr bwMode="auto">
              <a:xfrm>
                <a:off x="1781" y="7127"/>
                <a:ext cx="4480" cy="681"/>
                <a:chOff x="1781" y="7129"/>
                <a:chExt cx="4480" cy="681"/>
              </a:xfrm>
            </p:grpSpPr>
            <p:sp>
              <p:nvSpPr>
                <p:cNvPr id="29736" name="Line 700"/>
                <p:cNvSpPr>
                  <a:spLocks noChangeShapeType="1"/>
                </p:cNvSpPr>
                <p:nvPr/>
              </p:nvSpPr>
              <p:spPr bwMode="auto">
                <a:xfrm>
                  <a:off x="2079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37" name="Line 701"/>
                <p:cNvSpPr>
                  <a:spLocks noChangeShapeType="1"/>
                </p:cNvSpPr>
                <p:nvPr/>
              </p:nvSpPr>
              <p:spPr bwMode="auto">
                <a:xfrm>
                  <a:off x="1880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38" name="Line 702"/>
                <p:cNvSpPr>
                  <a:spLocks noChangeShapeType="1"/>
                </p:cNvSpPr>
                <p:nvPr/>
              </p:nvSpPr>
              <p:spPr bwMode="auto">
                <a:xfrm>
                  <a:off x="1980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39" name="Line 703"/>
                <p:cNvSpPr>
                  <a:spLocks noChangeShapeType="1"/>
                </p:cNvSpPr>
                <p:nvPr/>
              </p:nvSpPr>
              <p:spPr bwMode="auto">
                <a:xfrm>
                  <a:off x="2179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40" name="Line 704"/>
                <p:cNvSpPr>
                  <a:spLocks noChangeShapeType="1"/>
                </p:cNvSpPr>
                <p:nvPr/>
              </p:nvSpPr>
              <p:spPr bwMode="auto">
                <a:xfrm>
                  <a:off x="1781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41" name="Line 705"/>
                <p:cNvSpPr>
                  <a:spLocks noChangeShapeType="1"/>
                </p:cNvSpPr>
                <p:nvPr/>
              </p:nvSpPr>
              <p:spPr bwMode="auto">
                <a:xfrm>
                  <a:off x="2278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42" name="Line 706"/>
                <p:cNvSpPr>
                  <a:spLocks noChangeShapeType="1"/>
                </p:cNvSpPr>
                <p:nvPr/>
              </p:nvSpPr>
              <p:spPr bwMode="auto">
                <a:xfrm>
                  <a:off x="2577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43" name="Line 707"/>
                <p:cNvSpPr>
                  <a:spLocks noChangeShapeType="1"/>
                </p:cNvSpPr>
                <p:nvPr/>
              </p:nvSpPr>
              <p:spPr bwMode="auto">
                <a:xfrm>
                  <a:off x="2378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44" name="Line 708"/>
                <p:cNvSpPr>
                  <a:spLocks noChangeShapeType="1"/>
                </p:cNvSpPr>
                <p:nvPr/>
              </p:nvSpPr>
              <p:spPr bwMode="auto">
                <a:xfrm>
                  <a:off x="2477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45" name="Line 709"/>
                <p:cNvSpPr>
                  <a:spLocks noChangeShapeType="1"/>
                </p:cNvSpPr>
                <p:nvPr/>
              </p:nvSpPr>
              <p:spPr bwMode="auto">
                <a:xfrm>
                  <a:off x="2677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46" name="Line 710"/>
                <p:cNvSpPr>
                  <a:spLocks noChangeShapeType="1"/>
                </p:cNvSpPr>
                <p:nvPr/>
              </p:nvSpPr>
              <p:spPr bwMode="auto">
                <a:xfrm>
                  <a:off x="2776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47" name="Line 711"/>
                <p:cNvSpPr>
                  <a:spLocks noChangeShapeType="1"/>
                </p:cNvSpPr>
                <p:nvPr/>
              </p:nvSpPr>
              <p:spPr bwMode="auto">
                <a:xfrm>
                  <a:off x="3075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48" name="Line 712"/>
                <p:cNvSpPr>
                  <a:spLocks noChangeShapeType="1"/>
                </p:cNvSpPr>
                <p:nvPr/>
              </p:nvSpPr>
              <p:spPr bwMode="auto">
                <a:xfrm>
                  <a:off x="2876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49" name="Line 713"/>
                <p:cNvSpPr>
                  <a:spLocks noChangeShapeType="1"/>
                </p:cNvSpPr>
                <p:nvPr/>
              </p:nvSpPr>
              <p:spPr bwMode="auto">
                <a:xfrm>
                  <a:off x="2975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50" name="Line 714"/>
                <p:cNvSpPr>
                  <a:spLocks noChangeShapeType="1"/>
                </p:cNvSpPr>
                <p:nvPr/>
              </p:nvSpPr>
              <p:spPr bwMode="auto">
                <a:xfrm>
                  <a:off x="3174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51" name="Line 715"/>
                <p:cNvSpPr>
                  <a:spLocks noChangeShapeType="1"/>
                </p:cNvSpPr>
                <p:nvPr/>
              </p:nvSpPr>
              <p:spPr bwMode="auto">
                <a:xfrm>
                  <a:off x="3274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52" name="Line 716"/>
                <p:cNvSpPr>
                  <a:spLocks noChangeShapeType="1"/>
                </p:cNvSpPr>
                <p:nvPr/>
              </p:nvSpPr>
              <p:spPr bwMode="auto">
                <a:xfrm>
                  <a:off x="3573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53" name="Line 717"/>
                <p:cNvSpPr>
                  <a:spLocks noChangeShapeType="1"/>
                </p:cNvSpPr>
                <p:nvPr/>
              </p:nvSpPr>
              <p:spPr bwMode="auto">
                <a:xfrm>
                  <a:off x="3373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54" name="Line 718"/>
                <p:cNvSpPr>
                  <a:spLocks noChangeShapeType="1"/>
                </p:cNvSpPr>
                <p:nvPr/>
              </p:nvSpPr>
              <p:spPr bwMode="auto">
                <a:xfrm>
                  <a:off x="3473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55" name="Line 719"/>
                <p:cNvSpPr>
                  <a:spLocks noChangeShapeType="1"/>
                </p:cNvSpPr>
                <p:nvPr/>
              </p:nvSpPr>
              <p:spPr bwMode="auto">
                <a:xfrm>
                  <a:off x="3672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56" name="Line 720"/>
                <p:cNvSpPr>
                  <a:spLocks noChangeShapeType="1"/>
                </p:cNvSpPr>
                <p:nvPr/>
              </p:nvSpPr>
              <p:spPr bwMode="auto">
                <a:xfrm>
                  <a:off x="3772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57" name="Line 721"/>
                <p:cNvSpPr>
                  <a:spLocks noChangeShapeType="1"/>
                </p:cNvSpPr>
                <p:nvPr/>
              </p:nvSpPr>
              <p:spPr bwMode="auto">
                <a:xfrm>
                  <a:off x="4070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58" name="Line 722"/>
                <p:cNvSpPr>
                  <a:spLocks noChangeShapeType="1"/>
                </p:cNvSpPr>
                <p:nvPr/>
              </p:nvSpPr>
              <p:spPr bwMode="auto">
                <a:xfrm>
                  <a:off x="3871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59" name="Line 723"/>
                <p:cNvSpPr>
                  <a:spLocks noChangeShapeType="1"/>
                </p:cNvSpPr>
                <p:nvPr/>
              </p:nvSpPr>
              <p:spPr bwMode="auto">
                <a:xfrm>
                  <a:off x="3971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60" name="Line 724"/>
                <p:cNvSpPr>
                  <a:spLocks noChangeShapeType="1"/>
                </p:cNvSpPr>
                <p:nvPr/>
              </p:nvSpPr>
              <p:spPr bwMode="auto">
                <a:xfrm>
                  <a:off x="4170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61" name="Line 725"/>
                <p:cNvSpPr>
                  <a:spLocks noChangeShapeType="1"/>
                </p:cNvSpPr>
                <p:nvPr/>
              </p:nvSpPr>
              <p:spPr bwMode="auto">
                <a:xfrm>
                  <a:off x="4269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62" name="Line 726"/>
                <p:cNvSpPr>
                  <a:spLocks noChangeShapeType="1"/>
                </p:cNvSpPr>
                <p:nvPr/>
              </p:nvSpPr>
              <p:spPr bwMode="auto">
                <a:xfrm>
                  <a:off x="4568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63" name="Line 727"/>
                <p:cNvSpPr>
                  <a:spLocks noChangeShapeType="1"/>
                </p:cNvSpPr>
                <p:nvPr/>
              </p:nvSpPr>
              <p:spPr bwMode="auto">
                <a:xfrm>
                  <a:off x="4369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64" name="Line 728"/>
                <p:cNvSpPr>
                  <a:spLocks noChangeShapeType="1"/>
                </p:cNvSpPr>
                <p:nvPr/>
              </p:nvSpPr>
              <p:spPr bwMode="auto">
                <a:xfrm>
                  <a:off x="4469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65" name="Line 729"/>
                <p:cNvSpPr>
                  <a:spLocks noChangeShapeType="1"/>
                </p:cNvSpPr>
                <p:nvPr/>
              </p:nvSpPr>
              <p:spPr bwMode="auto">
                <a:xfrm>
                  <a:off x="4668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66" name="Line 730"/>
                <p:cNvSpPr>
                  <a:spLocks noChangeShapeType="1"/>
                </p:cNvSpPr>
                <p:nvPr/>
              </p:nvSpPr>
              <p:spPr bwMode="auto">
                <a:xfrm>
                  <a:off x="4767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67" name="Line 731"/>
                <p:cNvSpPr>
                  <a:spLocks noChangeShapeType="1"/>
                </p:cNvSpPr>
                <p:nvPr/>
              </p:nvSpPr>
              <p:spPr bwMode="auto">
                <a:xfrm>
                  <a:off x="5066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68" name="Line 732"/>
                <p:cNvSpPr>
                  <a:spLocks noChangeShapeType="1"/>
                </p:cNvSpPr>
                <p:nvPr/>
              </p:nvSpPr>
              <p:spPr bwMode="auto">
                <a:xfrm>
                  <a:off x="4867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69" name="Line 733"/>
                <p:cNvSpPr>
                  <a:spLocks noChangeShapeType="1"/>
                </p:cNvSpPr>
                <p:nvPr/>
              </p:nvSpPr>
              <p:spPr bwMode="auto">
                <a:xfrm>
                  <a:off x="4966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70" name="Line 734"/>
                <p:cNvSpPr>
                  <a:spLocks noChangeShapeType="1"/>
                </p:cNvSpPr>
                <p:nvPr/>
              </p:nvSpPr>
              <p:spPr bwMode="auto">
                <a:xfrm>
                  <a:off x="5165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71" name="Line 735"/>
                <p:cNvSpPr>
                  <a:spLocks noChangeShapeType="1"/>
                </p:cNvSpPr>
                <p:nvPr/>
              </p:nvSpPr>
              <p:spPr bwMode="auto">
                <a:xfrm>
                  <a:off x="5265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72" name="Line 736"/>
                <p:cNvSpPr>
                  <a:spLocks noChangeShapeType="1"/>
                </p:cNvSpPr>
                <p:nvPr/>
              </p:nvSpPr>
              <p:spPr bwMode="auto">
                <a:xfrm>
                  <a:off x="5564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73" name="Line 737"/>
                <p:cNvSpPr>
                  <a:spLocks noChangeShapeType="1"/>
                </p:cNvSpPr>
                <p:nvPr/>
              </p:nvSpPr>
              <p:spPr bwMode="auto">
                <a:xfrm>
                  <a:off x="5365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74" name="Line 738"/>
                <p:cNvSpPr>
                  <a:spLocks noChangeShapeType="1"/>
                </p:cNvSpPr>
                <p:nvPr/>
              </p:nvSpPr>
              <p:spPr bwMode="auto">
                <a:xfrm>
                  <a:off x="5464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75" name="Line 739"/>
                <p:cNvSpPr>
                  <a:spLocks noChangeShapeType="1"/>
                </p:cNvSpPr>
                <p:nvPr/>
              </p:nvSpPr>
              <p:spPr bwMode="auto">
                <a:xfrm>
                  <a:off x="5663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76" name="Line 740"/>
                <p:cNvSpPr>
                  <a:spLocks noChangeShapeType="1"/>
                </p:cNvSpPr>
                <p:nvPr/>
              </p:nvSpPr>
              <p:spPr bwMode="auto">
                <a:xfrm>
                  <a:off x="5763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77" name="Line 741"/>
                <p:cNvSpPr>
                  <a:spLocks noChangeShapeType="1"/>
                </p:cNvSpPr>
                <p:nvPr/>
              </p:nvSpPr>
              <p:spPr bwMode="auto">
                <a:xfrm>
                  <a:off x="6061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78" name="Line 742"/>
                <p:cNvSpPr>
                  <a:spLocks noChangeShapeType="1"/>
                </p:cNvSpPr>
                <p:nvPr/>
              </p:nvSpPr>
              <p:spPr bwMode="auto">
                <a:xfrm>
                  <a:off x="5862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79" name="Line 743"/>
                <p:cNvSpPr>
                  <a:spLocks noChangeShapeType="1"/>
                </p:cNvSpPr>
                <p:nvPr/>
              </p:nvSpPr>
              <p:spPr bwMode="auto">
                <a:xfrm>
                  <a:off x="5962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80" name="Line 744"/>
                <p:cNvSpPr>
                  <a:spLocks noChangeShapeType="1"/>
                </p:cNvSpPr>
                <p:nvPr/>
              </p:nvSpPr>
              <p:spPr bwMode="auto">
                <a:xfrm>
                  <a:off x="6161" y="7129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9781" name="Line 745"/>
                <p:cNvSpPr>
                  <a:spLocks noChangeShapeType="1"/>
                </p:cNvSpPr>
                <p:nvPr/>
              </p:nvSpPr>
              <p:spPr bwMode="auto">
                <a:xfrm>
                  <a:off x="6261" y="7130"/>
                  <a:ext cx="0" cy="68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</p:grpSp>
        </p:grpSp>
        <p:sp>
          <p:nvSpPr>
            <p:cNvPr id="29733" name="Text Box 746"/>
            <p:cNvSpPr txBox="1">
              <a:spLocks noChangeArrowheads="1"/>
            </p:cNvSpPr>
            <p:nvPr/>
          </p:nvSpPr>
          <p:spPr bwMode="auto">
            <a:xfrm>
              <a:off x="6411" y="8488"/>
              <a:ext cx="136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Arial Narrow" pitchFamily="34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MS PGothic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Arial Narrow" pitchFamily="34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</a:pPr>
              <a:r>
                <a:rPr lang="en-US" altLang="de-DE" sz="1100">
                  <a:latin typeface="Calibri" pitchFamily="34" charset="0"/>
                </a:rPr>
                <a:t>High resolution </a:t>
              </a:r>
            </a:p>
            <a:p>
              <a:pPr algn="ctr" eaLnBrk="1" hangingPunct="1">
                <a:lnSpc>
                  <a:spcPct val="100000"/>
                </a:lnSpc>
                <a:buClrTx/>
              </a:pPr>
              <a:r>
                <a:rPr lang="en-US" altLang="de-DE" sz="1100">
                  <a:latin typeface="Calibri" pitchFamily="34" charset="0"/>
                </a:rPr>
                <a:t>digital image</a:t>
              </a:r>
            </a:p>
          </p:txBody>
        </p:sp>
      </p:grpSp>
      <p:grpSp>
        <p:nvGrpSpPr>
          <p:cNvPr id="29704" name="Group 747"/>
          <p:cNvGrpSpPr>
            <a:grpSpLocks/>
          </p:cNvGrpSpPr>
          <p:nvPr/>
        </p:nvGrpSpPr>
        <p:grpSpPr bwMode="auto">
          <a:xfrm>
            <a:off x="3482528" y="1611313"/>
            <a:ext cx="4202113" cy="4502150"/>
            <a:chOff x="1781" y="5658"/>
            <a:chExt cx="4481" cy="504"/>
          </a:xfrm>
        </p:grpSpPr>
        <p:sp>
          <p:nvSpPr>
            <p:cNvPr id="29722" name="Line 748"/>
            <p:cNvSpPr>
              <a:spLocks noChangeShapeType="1"/>
            </p:cNvSpPr>
            <p:nvPr/>
          </p:nvSpPr>
          <p:spPr bwMode="auto">
            <a:xfrm>
              <a:off x="1781" y="5658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723" name="Line 749"/>
            <p:cNvSpPr>
              <a:spLocks noChangeShapeType="1"/>
            </p:cNvSpPr>
            <p:nvPr/>
          </p:nvSpPr>
          <p:spPr bwMode="auto">
            <a:xfrm>
              <a:off x="2279" y="5658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724" name="Line 750"/>
            <p:cNvSpPr>
              <a:spLocks noChangeShapeType="1"/>
            </p:cNvSpPr>
            <p:nvPr/>
          </p:nvSpPr>
          <p:spPr bwMode="auto">
            <a:xfrm>
              <a:off x="2777" y="5658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725" name="Line 751"/>
            <p:cNvSpPr>
              <a:spLocks noChangeShapeType="1"/>
            </p:cNvSpPr>
            <p:nvPr/>
          </p:nvSpPr>
          <p:spPr bwMode="auto">
            <a:xfrm>
              <a:off x="3277" y="5658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726" name="Line 752"/>
            <p:cNvSpPr>
              <a:spLocks noChangeShapeType="1"/>
            </p:cNvSpPr>
            <p:nvPr/>
          </p:nvSpPr>
          <p:spPr bwMode="auto">
            <a:xfrm>
              <a:off x="3774" y="5658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727" name="Line 753"/>
            <p:cNvSpPr>
              <a:spLocks noChangeShapeType="1"/>
            </p:cNvSpPr>
            <p:nvPr/>
          </p:nvSpPr>
          <p:spPr bwMode="auto">
            <a:xfrm>
              <a:off x="4271" y="5658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728" name="Line 754"/>
            <p:cNvSpPr>
              <a:spLocks noChangeShapeType="1"/>
            </p:cNvSpPr>
            <p:nvPr/>
          </p:nvSpPr>
          <p:spPr bwMode="auto">
            <a:xfrm>
              <a:off x="4771" y="5658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729" name="Line 755"/>
            <p:cNvSpPr>
              <a:spLocks noChangeShapeType="1"/>
            </p:cNvSpPr>
            <p:nvPr/>
          </p:nvSpPr>
          <p:spPr bwMode="auto">
            <a:xfrm>
              <a:off x="5268" y="5658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730" name="Line 756"/>
            <p:cNvSpPr>
              <a:spLocks noChangeShapeType="1"/>
            </p:cNvSpPr>
            <p:nvPr/>
          </p:nvSpPr>
          <p:spPr bwMode="auto">
            <a:xfrm>
              <a:off x="5759" y="5658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9731" name="Line 757"/>
            <p:cNvSpPr>
              <a:spLocks noChangeShapeType="1"/>
            </p:cNvSpPr>
            <p:nvPr/>
          </p:nvSpPr>
          <p:spPr bwMode="auto">
            <a:xfrm>
              <a:off x="6262" y="5658"/>
              <a:ext cx="0" cy="5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9705" name="AutoShape 758"/>
          <p:cNvSpPr>
            <a:spLocks noChangeArrowheads="1"/>
          </p:cNvSpPr>
          <p:nvPr/>
        </p:nvSpPr>
        <p:spPr bwMode="auto">
          <a:xfrm>
            <a:off x="8243441" y="2393950"/>
            <a:ext cx="434975" cy="393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Arial Narrow" pitchFamily="34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MS PGothic" pitchFamily="34" charset="-128"/>
              </a:defRPr>
            </a:lvl3pPr>
            <a:lvl4pPr marL="1600200" indent="-228600">
              <a:lnSpc>
                <a:spcPct val="110000"/>
              </a:lnSpc>
              <a:buFont typeface="Arial Narrow" pitchFamily="34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</a:pPr>
            <a:endParaRPr lang="de-CH" altLang="de-DE" sz="5400">
              <a:latin typeface="Arial" charset="0"/>
              <a:ea typeface="MS PGothic" pitchFamily="34" charset="-128"/>
            </a:endParaRPr>
          </a:p>
        </p:txBody>
      </p:sp>
      <p:sp>
        <p:nvSpPr>
          <p:cNvPr id="29706" name="AutoShape 759"/>
          <p:cNvSpPr>
            <a:spLocks noChangeArrowheads="1"/>
          </p:cNvSpPr>
          <p:nvPr/>
        </p:nvSpPr>
        <p:spPr bwMode="auto">
          <a:xfrm>
            <a:off x="8243441" y="3629025"/>
            <a:ext cx="434975" cy="3952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Arial Narrow" pitchFamily="34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MS PGothic" pitchFamily="34" charset="-128"/>
              </a:defRPr>
            </a:lvl3pPr>
            <a:lvl4pPr marL="1600200" indent="-228600">
              <a:lnSpc>
                <a:spcPct val="110000"/>
              </a:lnSpc>
              <a:buFont typeface="Arial Narrow" pitchFamily="34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</a:pPr>
            <a:endParaRPr lang="de-CH" altLang="de-DE" sz="5400">
              <a:latin typeface="Arial" charset="0"/>
              <a:ea typeface="MS PGothic" pitchFamily="34" charset="-128"/>
            </a:endParaRPr>
          </a:p>
        </p:txBody>
      </p:sp>
      <p:sp>
        <p:nvSpPr>
          <p:cNvPr id="29707" name="AutoShape 760"/>
          <p:cNvSpPr>
            <a:spLocks noChangeArrowheads="1"/>
          </p:cNvSpPr>
          <p:nvPr/>
        </p:nvSpPr>
        <p:spPr bwMode="auto">
          <a:xfrm>
            <a:off x="8243441" y="4919663"/>
            <a:ext cx="434975" cy="393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Arial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Arial Narrow" pitchFamily="34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MS PGothic" pitchFamily="34" charset="-128"/>
              </a:defRPr>
            </a:lvl3pPr>
            <a:lvl4pPr marL="1600200" indent="-228600">
              <a:lnSpc>
                <a:spcPct val="110000"/>
              </a:lnSpc>
              <a:buFont typeface="Arial Narrow" pitchFamily="34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</a:pPr>
            <a:endParaRPr lang="de-CH" altLang="de-DE" sz="5400">
              <a:latin typeface="Arial" charset="0"/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DAE86-0CA8-450D-8C37-1F19F7B6FAF9}" type="slidenum">
              <a:rPr lang="de-DE" altLang="de-DE"/>
              <a:pPr>
                <a:defRPr/>
              </a:pPr>
              <a:t>14</a:t>
            </a:fld>
            <a:endParaRPr lang="de-DE" altLang="de-DE"/>
          </a:p>
        </p:txBody>
      </p:sp>
      <p:sp>
        <p:nvSpPr>
          <p:cNvPr id="232" name="Content Placeholder 4"/>
          <p:cNvSpPr txBox="1">
            <a:spLocks/>
          </p:cNvSpPr>
          <p:nvPr/>
        </p:nvSpPr>
        <p:spPr>
          <a:xfrm>
            <a:off x="125525" y="1628800"/>
            <a:ext cx="3222339" cy="23452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1841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GB" altLang="de-DE" sz="2400" dirty="0" smtClean="0"/>
              <a:t>Charge sharing depends on: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de-DE" sz="2000" dirty="0" smtClean="0"/>
              <a:t>Charge mobility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de-DE" sz="2000" dirty="0" smtClean="0"/>
              <a:t>Applied bias voltage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de-DE" sz="2000" kern="0" dirty="0" smtClean="0"/>
              <a:t>Sensor thickness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GB" altLang="de-DE" sz="2000" kern="0" dirty="0" smtClean="0"/>
              <a:t>X-ray energy</a:t>
            </a:r>
          </a:p>
        </p:txBody>
      </p:sp>
      <p:sp>
        <p:nvSpPr>
          <p:cNvPr id="233" name="Title 1"/>
          <p:cNvSpPr>
            <a:spLocks noGrp="1"/>
          </p:cNvSpPr>
          <p:nvPr>
            <p:ph type="title"/>
          </p:nvPr>
        </p:nvSpPr>
        <p:spPr>
          <a:xfrm>
            <a:off x="2077200" y="291600"/>
            <a:ext cx="6708025" cy="508500"/>
          </a:xfrm>
        </p:spPr>
        <p:txBody>
          <a:bodyPr/>
          <a:lstStyle/>
          <a:p>
            <a:r>
              <a:rPr lang="en-US" altLang="de-DE" dirty="0" smtClean="0"/>
              <a:t>Charge sharing and interpolation</a:t>
            </a:r>
            <a:endParaRPr lang="de-CH" altLang="de-DE" dirty="0" smtClean="0"/>
          </a:p>
        </p:txBody>
      </p:sp>
      <p:sp>
        <p:nvSpPr>
          <p:cNvPr id="234" name="Content Placeholder 3"/>
          <p:cNvSpPr txBox="1">
            <a:spLocks/>
          </p:cNvSpPr>
          <p:nvPr/>
        </p:nvSpPr>
        <p:spPr>
          <a:xfrm>
            <a:off x="125348" y="4091281"/>
            <a:ext cx="3222516" cy="23620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1841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sz="2000" dirty="0" smtClean="0"/>
              <a:t>Max. </a:t>
            </a:r>
            <a:r>
              <a:rPr lang="en-US" sz="2000" kern="1000" spc="30" dirty="0" smtClean="0">
                <a:cs typeface="Franklin Gothic Book"/>
              </a:rPr>
              <a:t>100 photons/mm</a:t>
            </a:r>
            <a:r>
              <a:rPr lang="en-US" sz="2000" kern="1000" spc="30" baseline="30000" dirty="0" smtClean="0">
                <a:cs typeface="Franklin Gothic Book"/>
              </a:rPr>
              <a:t>2</a:t>
            </a:r>
            <a:r>
              <a:rPr lang="en-US" sz="2000" kern="1000" spc="30" dirty="0" smtClean="0">
                <a:cs typeface="Franklin Gothic Book"/>
              </a:rPr>
              <a:t>/frame to separate single photons</a:t>
            </a:r>
          </a:p>
          <a:p>
            <a:pPr lvl="1"/>
            <a:r>
              <a:rPr lang="en-US" sz="2000" kern="1000" spc="30" dirty="0" smtClean="0">
                <a:cs typeface="Franklin Gothic Book"/>
              </a:rPr>
              <a:t>@10 kHz frame rate =&gt; </a:t>
            </a:r>
          </a:p>
          <a:p>
            <a:pPr lvl="2" indent="0">
              <a:buFont typeface="Symbol" panose="05050102010706020507" pitchFamily="18" charset="2"/>
              <a:buNone/>
            </a:pPr>
            <a:r>
              <a:rPr lang="en-US" sz="2000" kern="1000" spc="30" dirty="0" smtClean="0">
                <a:cs typeface="Franklin Gothic Book"/>
              </a:rPr>
              <a:t>10</a:t>
            </a:r>
            <a:r>
              <a:rPr lang="en-US" sz="2000" kern="1000" spc="30" baseline="30000" dirty="0" smtClean="0">
                <a:cs typeface="Franklin Gothic Book"/>
              </a:rPr>
              <a:t>6</a:t>
            </a:r>
            <a:r>
              <a:rPr lang="en-US" sz="2000" kern="1000" spc="30" dirty="0" smtClean="0">
                <a:cs typeface="Franklin Gothic Book"/>
              </a:rPr>
              <a:t> photons/mm</a:t>
            </a:r>
            <a:r>
              <a:rPr lang="en-US" sz="2000" kern="1000" spc="30" baseline="30000" dirty="0" smtClean="0">
                <a:cs typeface="Franklin Gothic Book"/>
              </a:rPr>
              <a:t>2</a:t>
            </a:r>
            <a:r>
              <a:rPr lang="en-US" sz="2000" kern="1000" spc="30" dirty="0" smtClean="0">
                <a:cs typeface="Franklin Gothic Book"/>
              </a:rPr>
              <a:t>/s</a:t>
            </a:r>
          </a:p>
          <a:p>
            <a:pPr lvl="2" indent="0">
              <a:buFont typeface="Symbol" panose="05050102010706020507" pitchFamily="18" charset="2"/>
              <a:buNone/>
            </a:pPr>
            <a:r>
              <a:rPr lang="en-US" sz="2000" kern="1000" spc="30" dirty="0" smtClean="0">
                <a:cs typeface="Franklin Gothic Book"/>
              </a:rPr>
              <a:t>=&gt;Long measurement 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630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4"/>
          <p:cNvSpPr>
            <a:spLocks noGrp="1"/>
          </p:cNvSpPr>
          <p:nvPr>
            <p:ph sz="quarter" idx="13"/>
          </p:nvPr>
        </p:nvSpPr>
        <p:spPr>
          <a:xfrm>
            <a:off x="1042988" y="1341438"/>
            <a:ext cx="7633468" cy="172752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GB" altLang="de-DE" sz="2400" dirty="0" smtClean="0"/>
              <a:t>In single photon regime, clustering is possible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GB" altLang="de-DE" sz="2000" dirty="0" smtClean="0"/>
              <a:t>Preserves spectral information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GB" altLang="de-DE" sz="2000" dirty="0" smtClean="0"/>
              <a:t>Suppresses charge sharing </a:t>
            </a:r>
          </a:p>
          <a:p>
            <a:pPr lvl="2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GB" altLang="de-DE" sz="2000" dirty="0" smtClean="0"/>
              <a:t>Improves with single-pixel gain calibration</a:t>
            </a:r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Clustering</a:t>
            </a:r>
            <a:endParaRPr lang="de-CH" altLang="de-DE" dirty="0" smtClean="0"/>
          </a:p>
        </p:txBody>
      </p:sp>
      <p:pic>
        <p:nvPicPr>
          <p:cNvPr id="29" name="Content Placeholder 6"/>
          <p:cNvPicPr>
            <a:picLocks noGrp="1" noChangeAspect="1"/>
          </p:cNvPicPr>
          <p:nvPr>
            <p:ph sz="quarter" idx="1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64088" y="3217972"/>
            <a:ext cx="3781425" cy="3667412"/>
          </a:xfr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5" y="3717854"/>
            <a:ext cx="5154940" cy="2595674"/>
          </a:xfrm>
          <a:prstGeom prst="rect">
            <a:avLst/>
          </a:prstGeom>
        </p:spPr>
      </p:pic>
      <p:sp>
        <p:nvSpPr>
          <p:cNvPr id="59" name="Text Box 58"/>
          <p:cNvSpPr txBox="1">
            <a:spLocks noChangeArrowheads="1"/>
          </p:cNvSpPr>
          <p:nvPr/>
        </p:nvSpPr>
        <p:spPr bwMode="auto">
          <a:xfrm>
            <a:off x="755576" y="6165304"/>
            <a:ext cx="15322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9pPr>
          </a:lstStyle>
          <a:p>
            <a:pPr eaLnBrk="1" hangingPunct="1"/>
            <a:r>
              <a:rPr lang="en-US" altLang="de-DE" sz="2800" dirty="0" smtClean="0">
                <a:latin typeface="Calibri" pitchFamily="34" charset="0"/>
              </a:rPr>
              <a:t>Raw data</a:t>
            </a:r>
            <a:endParaRPr lang="en-US" altLang="de-DE" sz="2800" dirty="0">
              <a:latin typeface="Calibri" pitchFamily="34" charset="0"/>
            </a:endParaRPr>
          </a:p>
        </p:txBody>
      </p:sp>
      <p:sp>
        <p:nvSpPr>
          <p:cNvPr id="60" name="Text Box 58"/>
          <p:cNvSpPr txBox="1">
            <a:spLocks noChangeArrowheads="1"/>
          </p:cNvSpPr>
          <p:nvPr/>
        </p:nvSpPr>
        <p:spPr bwMode="auto">
          <a:xfrm>
            <a:off x="3563888" y="6178625"/>
            <a:ext cx="13376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ヒラギノ角ゴ Pro W3" pitchFamily="-1" charset="-128"/>
              </a:defRPr>
            </a:lvl9pPr>
          </a:lstStyle>
          <a:p>
            <a:pPr eaLnBrk="1" hangingPunct="1"/>
            <a:r>
              <a:rPr lang="en-US" altLang="de-DE" sz="2800" dirty="0" smtClean="0">
                <a:latin typeface="Calibri" pitchFamily="34" charset="0"/>
              </a:rPr>
              <a:t>Clusters</a:t>
            </a:r>
            <a:endParaRPr lang="en-US" altLang="de-DE" sz="2800" dirty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47065" y="3645024"/>
            <a:ext cx="25174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Measured</a:t>
            </a:r>
          </a:p>
          <a:p>
            <a:pPr algn="r"/>
            <a:r>
              <a:rPr lang="en-US" sz="1400" dirty="0" smtClean="0">
                <a:solidFill>
                  <a:schemeClr val="tx1"/>
                </a:solidFill>
                <a:latin typeface="+mn-lt"/>
              </a:rPr>
              <a:t>MÖNCH</a:t>
            </a:r>
          </a:p>
          <a:p>
            <a:pPr algn="r"/>
            <a:r>
              <a:rPr lang="en-US" sz="1400" dirty="0" smtClean="0">
                <a:solidFill>
                  <a:srgbClr val="00B050"/>
                </a:solidFill>
                <a:latin typeface="+mn-lt"/>
              </a:rPr>
              <a:t>JUNGFRAU</a:t>
            </a:r>
            <a:endParaRPr lang="de-CH" sz="14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15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55230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1520" y="724634"/>
            <a:ext cx="325375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Gain</a:t>
            </a:r>
            <a:endParaRPr lang="en-US" sz="2000" b="1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3789041"/>
            <a:ext cx="4211960" cy="288031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139952" y="817112"/>
            <a:ext cx="5004048" cy="2755904"/>
          </a:xfrm>
        </p:spPr>
        <p:txBody>
          <a:bodyPr/>
          <a:lstStyle/>
          <a:p>
            <a:r>
              <a:rPr lang="en-US" sz="2000" dirty="0" smtClean="0"/>
              <a:t>Adjustable gain for CDS (static) and preamp (dynamic in MÖNCH02)</a:t>
            </a:r>
          </a:p>
          <a:p>
            <a:r>
              <a:rPr lang="en-US" sz="2000" dirty="0" smtClean="0"/>
              <a:t>Single photon sensitivity down to 600 eV (5</a:t>
            </a:r>
            <a:r>
              <a:rPr lang="el-GR" sz="2000" dirty="0" smtClean="0"/>
              <a:t>σ</a:t>
            </a:r>
            <a:r>
              <a:rPr lang="en-US" sz="2000" dirty="0" smtClean="0"/>
              <a:t> from noise)</a:t>
            </a:r>
          </a:p>
          <a:p>
            <a:pPr lvl="1"/>
            <a:r>
              <a:rPr lang="en-US" sz="2000" dirty="0" smtClean="0"/>
              <a:t>700 </a:t>
            </a:r>
            <a:r>
              <a:rPr lang="en-US" sz="2000" dirty="0"/>
              <a:t>eV</a:t>
            </a:r>
            <a:r>
              <a:rPr lang="en-US" sz="2000" dirty="0" smtClean="0"/>
              <a:t> for MÖNCH03, probably due to readout system</a:t>
            </a:r>
          </a:p>
          <a:p>
            <a:pPr lvl="1"/>
            <a:r>
              <a:rPr lang="en-US" sz="2000" dirty="0" smtClean="0"/>
              <a:t>Dynamic range up to ≈1800</a:t>
            </a:r>
            <a:r>
              <a:rPr lang="en-US" sz="2000" baseline="30000" dirty="0" smtClean="0"/>
              <a:t> </a:t>
            </a:r>
            <a:r>
              <a:rPr lang="en-US" sz="2000" dirty="0"/>
              <a:t>∙</a:t>
            </a:r>
            <a:r>
              <a:rPr lang="en-US" sz="2000" baseline="30000" dirty="0"/>
              <a:t> </a:t>
            </a:r>
            <a:r>
              <a:rPr lang="en-US" sz="2000" dirty="0" smtClean="0"/>
              <a:t>1keV</a:t>
            </a:r>
            <a:r>
              <a:rPr lang="en-US" sz="2000" baseline="30000" dirty="0" smtClean="0"/>
              <a:t> </a:t>
            </a:r>
            <a:r>
              <a:rPr lang="el-GR" sz="2000" dirty="0" smtClean="0"/>
              <a:t>γ</a:t>
            </a:r>
            <a:r>
              <a:rPr lang="en-US" sz="2000" dirty="0" smtClean="0"/>
              <a:t>, ≈150</a:t>
            </a:r>
            <a:r>
              <a:rPr lang="el-GR" sz="2000" dirty="0" smtClean="0"/>
              <a:t> </a:t>
            </a:r>
            <a:r>
              <a:rPr lang="en-US" sz="2000" dirty="0"/>
              <a:t>∙ </a:t>
            </a:r>
            <a:r>
              <a:rPr lang="en-US" sz="2000" dirty="0" smtClean="0"/>
              <a:t>12keV </a:t>
            </a:r>
            <a:r>
              <a:rPr lang="el-GR" sz="2000" dirty="0" smtClean="0"/>
              <a:t>γ</a:t>
            </a:r>
            <a:endParaRPr lang="de-CH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Gain, noise and dynamic range</a:t>
            </a:r>
            <a:endParaRPr lang="de-CH" dirty="0"/>
          </a:p>
        </p:txBody>
      </p:sp>
      <p:pic>
        <p:nvPicPr>
          <p:cNvPr id="6" name="Picture 10"/>
          <p:cNvPicPr/>
          <p:nvPr/>
        </p:nvPicPr>
        <p:blipFill rotWithShape="1">
          <a:blip r:embed="rId4"/>
          <a:srcRect l="9633" t="9717" b="9926"/>
          <a:stretch/>
        </p:blipFill>
        <p:spPr>
          <a:xfrm>
            <a:off x="351947" y="3880648"/>
            <a:ext cx="3643989" cy="2353511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95537" y="4077072"/>
            <a:ext cx="134220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MÖNCH02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51520" y="6165304"/>
            <a:ext cx="3744415" cy="2472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+mn-lt"/>
                <a:cs typeface="Franklin Gothic Book"/>
              </a:rPr>
              <a:t>-800 -600   -400   -200      0      200    400    600    800   </a:t>
            </a:r>
            <a:r>
              <a:rPr lang="en-US" kern="1000" spc="30" dirty="0" smtClean="0">
                <a:latin typeface="+mn-lt"/>
                <a:cs typeface="Franklin Gothic Book"/>
              </a:rPr>
              <a:t>e</a:t>
            </a:r>
            <a:r>
              <a:rPr lang="en-US" kern="1000" spc="30" baseline="30000" dirty="0" smtClean="0">
                <a:latin typeface="+mn-lt"/>
                <a:cs typeface="Franklin Gothic Book"/>
              </a:rPr>
              <a:t>-</a:t>
            </a:r>
            <a:endParaRPr lang="de-CH" kern="1000" spc="30" baseline="30000" dirty="0" err="1" smtClean="0">
              <a:latin typeface="+mn-lt"/>
              <a:cs typeface="Franklin Gothic Book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1521" y="6309320"/>
            <a:ext cx="3744415" cy="2472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-2.9  -2.1    -1.45  -0.72     0      0.72  1.45     2.1    2.9   </a:t>
            </a:r>
            <a:r>
              <a:rPr lang="en-US" kern="1000" spc="30" dirty="0" err="1" smtClean="0">
                <a:solidFill>
                  <a:srgbClr val="FF0000"/>
                </a:solidFill>
                <a:latin typeface="+mn-lt"/>
                <a:cs typeface="Franklin Gothic Book"/>
              </a:rPr>
              <a:t>keV</a:t>
            </a:r>
            <a:endParaRPr lang="de-CH" kern="1000" spc="30" baseline="30000" dirty="0" err="1" smtClean="0">
              <a:solidFill>
                <a:srgbClr val="FF0000"/>
              </a:solidFill>
              <a:latin typeface="+mn-lt"/>
              <a:cs typeface="Franklin Gothic Book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419873" y="4437112"/>
            <a:ext cx="185830" cy="903074"/>
            <a:chOff x="4386170" y="4382636"/>
            <a:chExt cx="185830" cy="903074"/>
          </a:xfrm>
        </p:grpSpPr>
        <p:sp>
          <p:nvSpPr>
            <p:cNvPr id="39" name="Rectangle 38"/>
            <p:cNvSpPr/>
            <p:nvPr/>
          </p:nvSpPr>
          <p:spPr bwMode="auto">
            <a:xfrm>
              <a:off x="4386170" y="4382636"/>
              <a:ext cx="185830" cy="19849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36</a:t>
              </a: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rot="16200000">
              <a:off x="4127811" y="4841521"/>
              <a:ext cx="702548" cy="1858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tIns="0" bIns="0" anchor="ctr" anchorCtr="0">
              <a:noAutofit/>
            </a:bodyPr>
            <a:lstStyle/>
            <a:p>
              <a:r>
                <a:rPr lang="en-US" sz="1000" dirty="0" smtClean="0"/>
                <a:t>MÖNCH03</a:t>
              </a:r>
              <a:endParaRPr lang="en-US" sz="1000" dirty="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5292080" y="4005064"/>
            <a:ext cx="151216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MÖNCH03</a:t>
            </a:r>
          </a:p>
          <a:p>
            <a:r>
              <a:rPr lang="en-US" dirty="0" smtClean="0"/>
              <a:t>IR-laser and ND filters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351947" y="3480538"/>
            <a:ext cx="325375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Noise</a:t>
            </a:r>
            <a:endParaRPr lang="en-US" sz="2000" b="1" dirty="0"/>
          </a:p>
        </p:txBody>
      </p:sp>
      <p:sp>
        <p:nvSpPr>
          <p:cNvPr id="50" name="Rectangle 49"/>
          <p:cNvSpPr/>
          <p:nvPr/>
        </p:nvSpPr>
        <p:spPr>
          <a:xfrm>
            <a:off x="5047743" y="3532946"/>
            <a:ext cx="334068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Dynamic range</a:t>
            </a:r>
            <a:endParaRPr lang="en-US" sz="2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16</a:t>
            </a:fld>
            <a:endParaRPr lang="de-DE" altLang="de-DE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8866"/>
            <a:ext cx="3590536" cy="25801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 bwMode="auto">
          <a:xfrm>
            <a:off x="3419872" y="872108"/>
            <a:ext cx="576064" cy="3966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Mo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1547664" y="2672308"/>
            <a:ext cx="576064" cy="3966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</a:rPr>
              <a:t>Ge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23528" y="2528292"/>
            <a:ext cx="576064" cy="3966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chemeClr val="tx1"/>
                </a:solidFill>
              </a:rPr>
              <a:t>Cu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1233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6057" y="1268760"/>
            <a:ext cx="7944415" cy="10081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kern="1000" spc="30" dirty="0">
                <a:latin typeface="Calibri"/>
                <a:cs typeface="Franklin Gothic Book"/>
              </a:rPr>
              <a:t>E</a:t>
            </a:r>
            <a:r>
              <a:rPr lang="en-US" sz="2800" kern="1000" spc="30" dirty="0" smtClean="0">
                <a:latin typeface="Calibri"/>
                <a:cs typeface="Franklin Gothic Book"/>
              </a:rPr>
              <a:t>nergies </a:t>
            </a:r>
            <a:r>
              <a:rPr lang="en-US" sz="2800" b="1" kern="1000" spc="30" dirty="0" smtClean="0">
                <a:latin typeface="Calibri"/>
                <a:cs typeface="Franklin Gothic Book"/>
              </a:rPr>
              <a:t>between 1.75 </a:t>
            </a:r>
            <a:r>
              <a:rPr lang="en-US" sz="2800" b="1" kern="1000" spc="30" dirty="0" err="1" smtClean="0">
                <a:latin typeface="Calibri"/>
                <a:cs typeface="Franklin Gothic Book"/>
              </a:rPr>
              <a:t>keV</a:t>
            </a:r>
            <a:r>
              <a:rPr lang="en-US" sz="2800" b="1" kern="1000" spc="30" dirty="0" smtClean="0">
                <a:latin typeface="Calibri"/>
                <a:cs typeface="Franklin Gothic Book"/>
              </a:rPr>
              <a:t> and 3.5 </a:t>
            </a:r>
            <a:r>
              <a:rPr lang="en-US" sz="2800" b="1" kern="1000" spc="30" dirty="0" err="1" smtClean="0">
                <a:latin typeface="Calibri"/>
                <a:cs typeface="Franklin Gothic Book"/>
              </a:rPr>
              <a:t>keV</a:t>
            </a:r>
            <a:r>
              <a:rPr lang="en-US" sz="2800" b="1" kern="1000" spc="30" dirty="0" smtClean="0">
                <a:latin typeface="Calibri"/>
                <a:cs typeface="Franklin Gothic Book"/>
              </a:rPr>
              <a:t>. </a:t>
            </a:r>
            <a:endParaRPr lang="en-US" sz="2800" kern="1000" spc="30" dirty="0" smtClean="0">
              <a:latin typeface="Calibri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kern="1000" spc="30" dirty="0" smtClean="0">
                <a:latin typeface="Calibri"/>
                <a:cs typeface="Franklin Gothic Book"/>
              </a:rPr>
              <a:t>Sensor </a:t>
            </a:r>
            <a:r>
              <a:rPr lang="en-US" sz="2800" b="1" kern="1000" spc="30" dirty="0" smtClean="0">
                <a:latin typeface="Calibri"/>
                <a:cs typeface="Franklin Gothic Book"/>
              </a:rPr>
              <a:t>entrance window</a:t>
            </a:r>
            <a:r>
              <a:rPr lang="en-US" sz="2800" kern="1000" spc="30" dirty="0">
                <a:latin typeface="Calibri"/>
                <a:cs typeface="Franklin Gothic Book"/>
              </a:rPr>
              <a:t> ~ </a:t>
            </a:r>
            <a:r>
              <a:rPr lang="en-US" sz="2800" b="1" kern="1000" spc="30" dirty="0">
                <a:latin typeface="Calibri"/>
                <a:cs typeface="Franklin Gothic Book"/>
              </a:rPr>
              <a:t>1.5 </a:t>
            </a:r>
            <a:r>
              <a:rPr lang="en-US" sz="2800" b="1" kern="1000" spc="30" dirty="0" smtClean="0">
                <a:latin typeface="Calibri"/>
                <a:cs typeface="Franklin Gothic Book"/>
              </a:rPr>
              <a:t>µm.</a:t>
            </a:r>
            <a:endParaRPr lang="de-CH" sz="2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5839" y="4055944"/>
            <a:ext cx="2162346" cy="11012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kern="1000" spc="30" dirty="0">
                <a:latin typeface="+mn-lt"/>
                <a:cs typeface="Franklin Gothic Book"/>
              </a:rPr>
              <a:t>P</a:t>
            </a:r>
            <a:r>
              <a:rPr lang="en-US" sz="1000" kern="1000" spc="30" dirty="0" smtClean="0">
                <a:latin typeface="+mn-lt"/>
                <a:cs typeface="Franklin Gothic Book"/>
              </a:rPr>
              <a:t>hoton-finding algorithm works properly, and gain calibration seems to be portable at low energies within a few percent. </a:t>
            </a:r>
            <a:endParaRPr lang="de-CH" sz="1000" kern="1000" spc="30" dirty="0" err="1" smtClean="0">
              <a:latin typeface="+mn-lt"/>
              <a:cs typeface="Franklin Gothic Boo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83906" y="2711119"/>
            <a:ext cx="4209780" cy="3742217"/>
            <a:chOff x="142043" y="1742411"/>
            <a:chExt cx="4209780" cy="374221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" t="4682" r="6803"/>
            <a:stretch/>
          </p:blipFill>
          <p:spPr>
            <a:xfrm>
              <a:off x="142043" y="1824022"/>
              <a:ext cx="4209780" cy="366060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539552" y="1742411"/>
              <a:ext cx="2124236" cy="2464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400" kern="1000" spc="30" dirty="0">
                  <a:latin typeface="+mn-lt"/>
                  <a:cs typeface="Franklin Gothic Book"/>
                </a:rPr>
                <a:t>2×2 </a:t>
              </a:r>
              <a:r>
                <a:rPr lang="en-US" sz="1400" kern="1000" spc="30" dirty="0" err="1">
                  <a:latin typeface="+mn-lt"/>
                  <a:cs typeface="Franklin Gothic Book"/>
                </a:rPr>
                <a:t>subcluster</a:t>
              </a:r>
              <a:r>
                <a:rPr lang="en-US" sz="1400" kern="1000" spc="30" dirty="0">
                  <a:latin typeface="+mn-lt"/>
                  <a:cs typeface="Franklin Gothic Book"/>
                </a:rPr>
                <a:t> spectra</a:t>
              </a:r>
              <a:endParaRPr lang="de-CH" sz="1400" kern="1000" spc="30" dirty="0" err="1">
                <a:latin typeface="+mn-lt"/>
                <a:cs typeface="Franklin Gothic Book"/>
              </a:endParaRPr>
            </a:p>
          </p:txBody>
        </p:sp>
      </p:grpSp>
      <p:pic>
        <p:nvPicPr>
          <p:cNvPr id="25" name="Picture 2" descr="C:\Users\dinapoli\Desktop\FEE2016\noise\M03_T2_ExpTimevsNoi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79862"/>
            <a:ext cx="4792178" cy="34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2077200" y="291600"/>
            <a:ext cx="6708025" cy="508500"/>
          </a:xfrm>
        </p:spPr>
        <p:txBody>
          <a:bodyPr/>
          <a:lstStyle/>
          <a:p>
            <a:r>
              <a:rPr lang="en-US" dirty="0" err="1" smtClean="0"/>
              <a:t>Moench</a:t>
            </a:r>
            <a:r>
              <a:rPr lang="en-US" dirty="0" smtClean="0"/>
              <a:t>  03 at low energies</a:t>
            </a:r>
            <a:endParaRPr lang="de-CH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17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2426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CustomShape 18"/>
          <p:cNvSpPr/>
          <p:nvPr/>
        </p:nvSpPr>
        <p:spPr>
          <a:xfrm>
            <a:off x="398520" y="1285920"/>
            <a:ext cx="8381520" cy="187596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1042989" y="1124744"/>
            <a:ext cx="4681140" cy="4679951"/>
          </a:xfrm>
        </p:spPr>
        <p:txBody>
          <a:bodyPr/>
          <a:lstStyle/>
          <a:p>
            <a:r>
              <a:rPr lang="en-US" sz="2400" dirty="0"/>
              <a:t>The bins of the η-distribution histogram are assigned to position bin within the pixel </a:t>
            </a:r>
            <a:endParaRPr lang="en-US" sz="2400" dirty="0" smtClean="0"/>
          </a:p>
          <a:p>
            <a:pPr lvl="1"/>
            <a:r>
              <a:rPr lang="en-US" sz="2400" dirty="0" smtClean="0"/>
              <a:t>η </a:t>
            </a:r>
            <a:r>
              <a:rPr lang="en-US" sz="2400" dirty="0"/>
              <a:t>flat distribution </a:t>
            </a:r>
            <a:r>
              <a:rPr lang="en-US" sz="2400" dirty="0" smtClean="0"/>
              <a:t>gives flat </a:t>
            </a:r>
            <a:r>
              <a:rPr lang="en-US" sz="2400" dirty="0" err="1" smtClean="0"/>
              <a:t>flatfield</a:t>
            </a:r>
            <a:r>
              <a:rPr lang="en-US" sz="2400" dirty="0" smtClean="0"/>
              <a:t> image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Iterative algorithm defines </a:t>
            </a:r>
            <a:r>
              <a:rPr lang="el-GR" sz="2400" dirty="0"/>
              <a:t>η </a:t>
            </a:r>
            <a:r>
              <a:rPr lang="en-US" sz="2400" dirty="0"/>
              <a:t>bins </a:t>
            </a:r>
            <a:r>
              <a:rPr lang="en-US" sz="2400" dirty="0" smtClean="0"/>
              <a:t>map to </a:t>
            </a:r>
            <a:r>
              <a:rPr lang="en-US" sz="2400" dirty="0"/>
              <a:t>obtain flat </a:t>
            </a:r>
            <a:r>
              <a:rPr lang="en-US" sz="2400" dirty="0" smtClean="0"/>
              <a:t>distribution</a:t>
            </a:r>
          </a:p>
          <a:p>
            <a:endParaRPr lang="en-US" sz="2400" dirty="0"/>
          </a:p>
          <a:p>
            <a:r>
              <a:rPr lang="en-US" sz="2400" dirty="0"/>
              <a:t>Algorithm converges once the </a:t>
            </a:r>
            <a:r>
              <a:rPr lang="en-US" sz="2400" dirty="0" smtClean="0"/>
              <a:t>flat field image is </a:t>
            </a:r>
            <a:r>
              <a:rPr lang="en-US" sz="2400" dirty="0"/>
              <a:t>flat</a:t>
            </a:r>
          </a:p>
          <a:p>
            <a:endParaRPr lang="en-US" sz="2400" dirty="0"/>
          </a:p>
          <a:p>
            <a:r>
              <a:rPr lang="en-US" sz="2400" dirty="0"/>
              <a:t>Position dependent resolution</a:t>
            </a:r>
          </a:p>
          <a:p>
            <a:endParaRPr lang="de-CH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correction method</a:t>
            </a:r>
            <a:endParaRPr lang="de-CH" dirty="0"/>
          </a:p>
        </p:txBody>
      </p:sp>
      <p:sp>
        <p:nvSpPr>
          <p:cNvPr id="652" name="CustomShape 28"/>
          <p:cNvSpPr/>
          <p:nvPr/>
        </p:nvSpPr>
        <p:spPr>
          <a:xfrm>
            <a:off x="6355940" y="1388114"/>
            <a:ext cx="903044" cy="67463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l-GR" sz="1100" dirty="0" smtClean="0">
                <a:solidFill>
                  <a:srgbClr val="000000"/>
                </a:solidFill>
                <a:ea typeface="MS PGothic"/>
              </a:rPr>
              <a:t>η</a:t>
            </a:r>
            <a:r>
              <a:rPr lang="en-US" sz="1100" dirty="0" smtClean="0">
                <a:solidFill>
                  <a:srgbClr val="000000"/>
                </a:solidFill>
                <a:ea typeface="MS PGothic"/>
              </a:rPr>
              <a:t> bin </a:t>
            </a:r>
            <a:r>
              <a:rPr lang="en-US" sz="1100" dirty="0">
                <a:solidFill>
                  <a:srgbClr val="000000"/>
                </a:solidFill>
                <a:ea typeface="MS PGothic"/>
              </a:rPr>
              <a:t>map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653" name="CustomShape 29"/>
          <p:cNvSpPr/>
          <p:nvPr/>
        </p:nvSpPr>
        <p:spPr>
          <a:xfrm>
            <a:off x="7104603" y="1380760"/>
            <a:ext cx="1931892" cy="67463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ea typeface="MS PGothic"/>
              </a:rPr>
              <a:t>Flat field</a:t>
            </a:r>
            <a:endParaRPr dirty="0">
              <a:solidFill>
                <a:prstClr val="black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46488" y="1671486"/>
            <a:ext cx="2566579" cy="941842"/>
            <a:chOff x="6046488" y="1671486"/>
            <a:chExt cx="2566579" cy="941842"/>
          </a:xfrm>
        </p:grpSpPr>
        <p:pic>
          <p:nvPicPr>
            <p:cNvPr id="639" name="Picture 3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363408" y="1671486"/>
              <a:ext cx="895575" cy="94184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4" name="Picture 3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716890" y="1671486"/>
              <a:ext cx="896177" cy="941842"/>
            </a:xfrm>
            <a:prstGeom prst="rect">
              <a:avLst/>
            </a:prstGeom>
            <a:ln>
              <a:noFill/>
            </a:ln>
          </p:spPr>
        </p:pic>
        <p:sp>
          <p:nvSpPr>
            <p:cNvPr id="646" name="CustomShape 22"/>
            <p:cNvSpPr/>
            <p:nvPr/>
          </p:nvSpPr>
          <p:spPr>
            <a:xfrm>
              <a:off x="6046488" y="1671486"/>
              <a:ext cx="644164" cy="6721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r>
                <a:rPr lang="en-US" sz="1100" dirty="0">
                  <a:solidFill>
                    <a:srgbClr val="000000"/>
                  </a:solidFill>
                  <a:ea typeface="MS PGothic"/>
                </a:rPr>
                <a:t>1</a:t>
              </a:r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655" name="CustomShape 31"/>
            <p:cNvSpPr/>
            <p:nvPr/>
          </p:nvSpPr>
          <p:spPr>
            <a:xfrm>
              <a:off x="7365451" y="2060604"/>
              <a:ext cx="279483" cy="18761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600">
              <a:solidFill>
                <a:srgbClr val="8AA5A7"/>
              </a:solidFill>
              <a:round/>
            </a:ln>
          </p:spPr>
        </p:sp>
      </p:grpSp>
      <p:grpSp>
        <p:nvGrpSpPr>
          <p:cNvPr id="22" name="Group 21"/>
          <p:cNvGrpSpPr/>
          <p:nvPr/>
        </p:nvGrpSpPr>
        <p:grpSpPr>
          <a:xfrm>
            <a:off x="5936421" y="2468631"/>
            <a:ext cx="2671548" cy="1103931"/>
            <a:chOff x="5936421" y="2468631"/>
            <a:chExt cx="2671548" cy="1103931"/>
          </a:xfrm>
        </p:grpSpPr>
        <p:sp>
          <p:nvSpPr>
            <p:cNvPr id="647" name="CustomShape 23"/>
            <p:cNvSpPr/>
            <p:nvPr/>
          </p:nvSpPr>
          <p:spPr>
            <a:xfrm>
              <a:off x="5936421" y="2742823"/>
              <a:ext cx="839037" cy="6714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r>
                <a:rPr lang="en-US" sz="1100" dirty="0">
                  <a:solidFill>
                    <a:srgbClr val="000000"/>
                  </a:solidFill>
                  <a:ea typeface="MS PGothic"/>
                </a:rPr>
                <a:t>10</a:t>
              </a:r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63408" y="2468631"/>
              <a:ext cx="2244561" cy="1103931"/>
              <a:chOff x="6363408" y="2468631"/>
              <a:chExt cx="2244561" cy="1103931"/>
            </a:xfrm>
          </p:grpSpPr>
          <p:pic>
            <p:nvPicPr>
              <p:cNvPr id="635" name="Picture 3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63408" y="2613961"/>
                <a:ext cx="895575" cy="94057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0" name="Picture 2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11792" y="2631983"/>
                <a:ext cx="896177" cy="94057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56" name="CustomShape 32"/>
              <p:cNvSpPr/>
              <p:nvPr/>
            </p:nvSpPr>
            <p:spPr>
              <a:xfrm>
                <a:off x="7365451" y="2990444"/>
                <a:ext cx="279483" cy="18761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600">
                <a:solidFill>
                  <a:srgbClr val="8AA5A7"/>
                </a:solidFill>
                <a:round/>
              </a:ln>
            </p:spPr>
          </p:sp>
          <p:sp>
            <p:nvSpPr>
              <p:cNvPr id="68" name="CustomShape 31"/>
              <p:cNvSpPr/>
              <p:nvPr/>
            </p:nvSpPr>
            <p:spPr>
              <a:xfrm rot="8816479">
                <a:off x="7329019" y="2468631"/>
                <a:ext cx="279483" cy="18761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600">
                <a:solidFill>
                  <a:srgbClr val="8AA5A7"/>
                </a:solidFill>
                <a:round/>
              </a:ln>
            </p:spPr>
          </p:sp>
        </p:grpSp>
      </p:grpSp>
      <p:grpSp>
        <p:nvGrpSpPr>
          <p:cNvPr id="23" name="Group 22"/>
          <p:cNvGrpSpPr/>
          <p:nvPr/>
        </p:nvGrpSpPr>
        <p:grpSpPr>
          <a:xfrm>
            <a:off x="5949052" y="3426477"/>
            <a:ext cx="2658917" cy="1120175"/>
            <a:chOff x="5949052" y="3426477"/>
            <a:chExt cx="2658917" cy="1120175"/>
          </a:xfrm>
        </p:grpSpPr>
        <p:sp>
          <p:nvSpPr>
            <p:cNvPr id="648" name="CustomShape 24"/>
            <p:cNvSpPr/>
            <p:nvPr/>
          </p:nvSpPr>
          <p:spPr>
            <a:xfrm>
              <a:off x="5949052" y="3684666"/>
              <a:ext cx="838436" cy="6721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r>
                <a:rPr lang="en-US" sz="1100" dirty="0">
                  <a:solidFill>
                    <a:srgbClr val="000000"/>
                  </a:solidFill>
                  <a:ea typeface="MS PGothic"/>
                </a:rPr>
                <a:t>20</a:t>
              </a:r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363408" y="3426477"/>
              <a:ext cx="2244561" cy="1120175"/>
              <a:chOff x="6363408" y="3426477"/>
              <a:chExt cx="2244561" cy="1120175"/>
            </a:xfrm>
          </p:grpSpPr>
          <p:pic>
            <p:nvPicPr>
              <p:cNvPr id="636" name="Picture 3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63408" y="3555171"/>
                <a:ext cx="895575" cy="94184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1" name="Picture 2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11792" y="3604810"/>
                <a:ext cx="896177" cy="94184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57" name="CustomShape 33"/>
              <p:cNvSpPr/>
              <p:nvPr/>
            </p:nvSpPr>
            <p:spPr>
              <a:xfrm>
                <a:off x="7365451" y="3932286"/>
                <a:ext cx="279483" cy="18761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600">
                <a:solidFill>
                  <a:srgbClr val="8AA5A7"/>
                </a:solidFill>
                <a:round/>
              </a:ln>
            </p:spPr>
          </p:sp>
          <p:sp>
            <p:nvSpPr>
              <p:cNvPr id="69" name="CustomShape 31"/>
              <p:cNvSpPr/>
              <p:nvPr/>
            </p:nvSpPr>
            <p:spPr>
              <a:xfrm rot="8816479">
                <a:off x="7351942" y="3426477"/>
                <a:ext cx="279483" cy="18761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600">
                <a:solidFill>
                  <a:srgbClr val="8AA5A7"/>
                </a:solidFill>
                <a:round/>
              </a:ln>
            </p:spPr>
          </p:sp>
        </p:grpSp>
      </p:grpSp>
      <p:grpSp>
        <p:nvGrpSpPr>
          <p:cNvPr id="24" name="Group 23"/>
          <p:cNvGrpSpPr/>
          <p:nvPr/>
        </p:nvGrpSpPr>
        <p:grpSpPr>
          <a:xfrm>
            <a:off x="5936421" y="4399304"/>
            <a:ext cx="2671548" cy="1039551"/>
            <a:chOff x="5936421" y="4399304"/>
            <a:chExt cx="2671548" cy="1039551"/>
          </a:xfrm>
        </p:grpSpPr>
        <p:sp>
          <p:nvSpPr>
            <p:cNvPr id="649" name="CustomShape 25"/>
            <p:cNvSpPr/>
            <p:nvPr/>
          </p:nvSpPr>
          <p:spPr>
            <a:xfrm>
              <a:off x="5936421" y="4682096"/>
              <a:ext cx="839037" cy="6714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r>
                <a:rPr lang="en-US" sz="1100" dirty="0">
                  <a:solidFill>
                    <a:srgbClr val="000000"/>
                  </a:solidFill>
                  <a:ea typeface="MS PGothic"/>
                </a:rPr>
                <a:t>30</a:t>
              </a:r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363408" y="4399304"/>
              <a:ext cx="2244561" cy="1039551"/>
              <a:chOff x="6363408" y="4399304"/>
              <a:chExt cx="2244561" cy="1039551"/>
            </a:xfrm>
          </p:grpSpPr>
          <p:pic>
            <p:nvPicPr>
              <p:cNvPr id="637" name="Picture 3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63408" y="4498276"/>
                <a:ext cx="895575" cy="94057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2" name="Picture 2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11792" y="4498276"/>
                <a:ext cx="896177" cy="94057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58" name="CustomShape 34"/>
              <p:cNvSpPr/>
              <p:nvPr/>
            </p:nvSpPr>
            <p:spPr>
              <a:xfrm>
                <a:off x="7365451" y="4930348"/>
                <a:ext cx="279483" cy="18697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2600">
                <a:solidFill>
                  <a:srgbClr val="8AA5A7"/>
                </a:solidFill>
                <a:round/>
              </a:ln>
            </p:spPr>
          </p:sp>
          <p:sp>
            <p:nvSpPr>
              <p:cNvPr id="70" name="CustomShape 31"/>
              <p:cNvSpPr/>
              <p:nvPr/>
            </p:nvSpPr>
            <p:spPr>
              <a:xfrm rot="8816479">
                <a:off x="7351942" y="4399304"/>
                <a:ext cx="279483" cy="187611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12600">
                <a:solidFill>
                  <a:srgbClr val="8AA5A7"/>
                </a:solidFill>
                <a:round/>
              </a:ln>
            </p:spPr>
          </p: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18</a:t>
            </a:fld>
            <a:endParaRPr lang="de-DE" altLang="de-DE" dirty="0"/>
          </a:p>
        </p:txBody>
      </p:sp>
      <p:grpSp>
        <p:nvGrpSpPr>
          <p:cNvPr id="10" name="Group 9"/>
          <p:cNvGrpSpPr/>
          <p:nvPr/>
        </p:nvGrpSpPr>
        <p:grpSpPr>
          <a:xfrm>
            <a:off x="7716890" y="1671486"/>
            <a:ext cx="896177" cy="941842"/>
            <a:chOff x="7716890" y="1671486"/>
            <a:chExt cx="896177" cy="941842"/>
          </a:xfrm>
        </p:grpSpPr>
        <p:cxnSp>
          <p:nvCxnSpPr>
            <p:cNvPr id="3" name="Straight Connector 2"/>
            <p:cNvCxnSpPr>
              <a:stCxn id="644" idx="0"/>
              <a:endCxn id="644" idx="2"/>
            </p:cNvCxnSpPr>
            <p:nvPr/>
          </p:nvCxnSpPr>
          <p:spPr bwMode="auto">
            <a:xfrm>
              <a:off x="8164979" y="1671486"/>
              <a:ext cx="0" cy="9418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>
              <a:stCxn id="644" idx="1"/>
              <a:endCxn id="644" idx="3"/>
            </p:cNvCxnSpPr>
            <p:nvPr/>
          </p:nvCxnSpPr>
          <p:spPr bwMode="auto">
            <a:xfrm>
              <a:off x="7716890" y="2142407"/>
              <a:ext cx="89617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5936421" y="5379048"/>
            <a:ext cx="2668027" cy="1002280"/>
            <a:chOff x="5936421" y="5379048"/>
            <a:chExt cx="2668027" cy="1002280"/>
          </a:xfrm>
        </p:grpSpPr>
        <p:grpSp>
          <p:nvGrpSpPr>
            <p:cNvPr id="25" name="Group 24"/>
            <p:cNvGrpSpPr/>
            <p:nvPr/>
          </p:nvGrpSpPr>
          <p:grpSpPr>
            <a:xfrm>
              <a:off x="5936421" y="5379048"/>
              <a:ext cx="2649661" cy="1002280"/>
              <a:chOff x="5936421" y="5379048"/>
              <a:chExt cx="2649661" cy="1002280"/>
            </a:xfrm>
          </p:grpSpPr>
          <p:sp>
            <p:nvSpPr>
              <p:cNvPr id="650" name="CustomShape 26"/>
              <p:cNvSpPr/>
              <p:nvPr/>
            </p:nvSpPr>
            <p:spPr>
              <a:xfrm>
                <a:off x="5936421" y="5568981"/>
                <a:ext cx="839037" cy="6721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/>
              <a:lstStyle/>
              <a:p>
                <a:r>
                  <a:rPr lang="en-US" sz="1100" dirty="0">
                    <a:solidFill>
                      <a:srgbClr val="000000"/>
                    </a:solidFill>
                    <a:ea typeface="MS PGothic"/>
                  </a:rPr>
                  <a:t>40</a:t>
                </a:r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6363408" y="5379048"/>
                <a:ext cx="2222674" cy="1002280"/>
                <a:chOff x="6363408" y="5379048"/>
                <a:chExt cx="2222674" cy="1002280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6363408" y="5440749"/>
                  <a:ext cx="2222674" cy="940579"/>
                  <a:chOff x="6363408" y="5440749"/>
                  <a:chExt cx="2222674" cy="940579"/>
                </a:xfrm>
              </p:grpSpPr>
              <p:pic>
                <p:nvPicPr>
                  <p:cNvPr id="638" name="Picture 34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363408" y="5440749"/>
                    <a:ext cx="895575" cy="94057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643" name="Picture 29"/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750882" y="5460153"/>
                    <a:ext cx="835200" cy="90847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59" name="CustomShape 35"/>
                  <p:cNvSpPr/>
                  <p:nvPr/>
                </p:nvSpPr>
                <p:spPr>
                  <a:xfrm>
                    <a:off x="7365451" y="5817233"/>
                    <a:ext cx="279483" cy="187611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 w="12600">
                    <a:solidFill>
                      <a:srgbClr val="8AA5A7"/>
                    </a:solidFill>
                    <a:round/>
                  </a:ln>
                </p:spPr>
              </p:sp>
            </p:grpSp>
            <p:sp>
              <p:nvSpPr>
                <p:cNvPr id="71" name="CustomShape 31"/>
                <p:cNvSpPr/>
                <p:nvPr/>
              </p:nvSpPr>
              <p:spPr>
                <a:xfrm rot="8816479">
                  <a:off x="7351942" y="5379048"/>
                  <a:ext cx="279483" cy="187611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2600">
                  <a:solidFill>
                    <a:srgbClr val="8AA5A7"/>
                  </a:solidFill>
                  <a:round/>
                </a:ln>
              </p:spPr>
            </p:sp>
          </p:grpSp>
        </p:grpSp>
        <p:grpSp>
          <p:nvGrpSpPr>
            <p:cNvPr id="49" name="Group 48"/>
            <p:cNvGrpSpPr/>
            <p:nvPr/>
          </p:nvGrpSpPr>
          <p:grpSpPr>
            <a:xfrm>
              <a:off x="7708271" y="5439486"/>
              <a:ext cx="896177" cy="941842"/>
              <a:chOff x="7716890" y="1671486"/>
              <a:chExt cx="896177" cy="941842"/>
            </a:xfrm>
          </p:grpSpPr>
          <p:cxnSp>
            <p:nvCxnSpPr>
              <p:cNvPr id="50" name="Straight Connector 49"/>
              <p:cNvCxnSpPr/>
              <p:nvPr/>
            </p:nvCxnSpPr>
            <p:spPr bwMode="auto">
              <a:xfrm>
                <a:off x="8164979" y="1671486"/>
                <a:ext cx="0" cy="9418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7716890" y="2142407"/>
                <a:ext cx="8961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5404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</a:t>
            </a:r>
            <a:endParaRPr lang="de-CH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r="10660"/>
          <a:stretch/>
        </p:blipFill>
        <p:spPr>
          <a:xfrm>
            <a:off x="877441" y="3933056"/>
            <a:ext cx="6416918" cy="216024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r="12491"/>
          <a:stretch/>
        </p:blipFill>
        <p:spPr>
          <a:xfrm>
            <a:off x="877790" y="1196752"/>
            <a:ext cx="6358506" cy="2066288"/>
          </a:xfrm>
        </p:spPr>
      </p:pic>
      <p:sp>
        <p:nvSpPr>
          <p:cNvPr id="6" name="TextBox 5"/>
          <p:cNvSpPr txBox="1"/>
          <p:nvPr/>
        </p:nvSpPr>
        <p:spPr>
          <a:xfrm>
            <a:off x="745190" y="764704"/>
            <a:ext cx="2376264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400" kern="1000" spc="30" dirty="0" smtClean="0">
                <a:latin typeface="+mj-lt"/>
                <a:cs typeface="Franklin Gothic Book"/>
              </a:rPr>
              <a:t>25 µm pixels</a:t>
            </a:r>
            <a:endParaRPr lang="de-CH" sz="2400" kern="1000" spc="30" dirty="0" err="1" smtClean="0">
              <a:latin typeface="+mj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8067" y="3501008"/>
            <a:ext cx="2376264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400" kern="1000" spc="30" dirty="0" smtClean="0">
                <a:latin typeface="+mj-lt"/>
                <a:cs typeface="Franklin Gothic Book"/>
              </a:rPr>
              <a:t>Interpolated</a:t>
            </a:r>
            <a:endParaRPr lang="de-CH" sz="2400" kern="1000" spc="30" dirty="0" err="1" smtClean="0">
              <a:latin typeface="+mj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4776" y="426368"/>
            <a:ext cx="2051720" cy="1202432"/>
          </a:xfrm>
          <a:prstGeom prst="rect">
            <a:avLst/>
          </a:prstGeom>
          <a:solidFill>
            <a:srgbClr val="E5E5E5"/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MÖNCH02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TOMCAT 16.7 </a:t>
            </a:r>
            <a:r>
              <a:rPr lang="en-US" sz="1800" kern="1000" spc="30" dirty="0" err="1" smtClean="0">
                <a:latin typeface="+mn-lt"/>
                <a:cs typeface="Franklin Gothic Book"/>
              </a:rPr>
              <a:t>keV</a:t>
            </a:r>
            <a:endParaRPr lang="en-US" sz="1800" kern="1000" spc="30" dirty="0" smtClean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Kidney stone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 2 µm bins</a:t>
            </a: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4308847" y="6640864"/>
            <a:ext cx="911225" cy="365125"/>
          </a:xfrm>
        </p:spPr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19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448973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sz="quarter"/>
          </p:nvPr>
        </p:nvSpPr>
        <p:spPr>
          <a:xfrm>
            <a:off x="1979712" y="144463"/>
            <a:ext cx="7161213" cy="474662"/>
          </a:xfrm>
        </p:spPr>
        <p:txBody>
          <a:bodyPr/>
          <a:lstStyle/>
          <a:p>
            <a:r>
              <a:rPr lang="en-US" altLang="de-DE" dirty="0" smtClean="0"/>
              <a:t>Hybrid Detectors of the SLS Detector group</a:t>
            </a:r>
            <a:endParaRPr lang="de-CH" altLang="de-DE" dirty="0" smtClean="0"/>
          </a:p>
        </p:txBody>
      </p:sp>
      <p:sp>
        <p:nvSpPr>
          <p:cNvPr id="7176" name="TextBox 18"/>
          <p:cNvSpPr txBox="1">
            <a:spLocks noChangeArrowheads="1"/>
          </p:cNvSpPr>
          <p:nvPr/>
        </p:nvSpPr>
        <p:spPr bwMode="auto">
          <a:xfrm>
            <a:off x="5724128" y="786190"/>
            <a:ext cx="729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 dirty="0" smtClean="0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Pixels</a:t>
            </a:r>
            <a:endParaRPr lang="en-US" altLang="de-DE" dirty="0">
              <a:solidFill>
                <a:srgbClr val="00B0F0"/>
              </a:solidFill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7181" name="TextBox 24"/>
          <p:cNvSpPr txBox="1">
            <a:spLocks noChangeArrowheads="1"/>
          </p:cNvSpPr>
          <p:nvPr/>
        </p:nvSpPr>
        <p:spPr bwMode="auto">
          <a:xfrm>
            <a:off x="-180528" y="2157388"/>
            <a:ext cx="1417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 dirty="0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Single</a:t>
            </a: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 dirty="0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Photon</a:t>
            </a: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 dirty="0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Counting</a:t>
            </a:r>
          </a:p>
        </p:txBody>
      </p:sp>
      <p:sp>
        <p:nvSpPr>
          <p:cNvPr id="7182" name="TextBox 25"/>
          <p:cNvSpPr txBox="1">
            <a:spLocks noChangeArrowheads="1"/>
          </p:cNvSpPr>
          <p:nvPr/>
        </p:nvSpPr>
        <p:spPr bwMode="auto">
          <a:xfrm>
            <a:off x="-324544" y="4757936"/>
            <a:ext cx="1639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 dirty="0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Charge</a:t>
            </a:r>
          </a:p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 dirty="0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Integrating</a:t>
            </a: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4418123" y="1052736"/>
            <a:ext cx="8739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 dirty="0" smtClean="0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172 µm</a:t>
            </a:r>
            <a:endParaRPr lang="de-CH" altLang="de-DE" dirty="0">
              <a:solidFill>
                <a:srgbClr val="00B0F0"/>
              </a:solidFill>
              <a:latin typeface="Arial" charset="0"/>
              <a:ea typeface="ヒラギノ角ゴ Pro W3" charset="0"/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779913" y="4005064"/>
            <a:ext cx="2088231" cy="2398075"/>
            <a:chOff x="7072090" y="3969177"/>
            <a:chExt cx="1886853" cy="233959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7" t="35714" r="24132" b="35239"/>
            <a:stretch/>
          </p:blipFill>
          <p:spPr>
            <a:xfrm>
              <a:off x="7072090" y="4901041"/>
              <a:ext cx="1886853" cy="1407734"/>
            </a:xfrm>
            <a:prstGeom prst="rect">
              <a:avLst/>
            </a:prstGeom>
          </p:spPr>
        </p:pic>
        <p:grpSp>
          <p:nvGrpSpPr>
            <p:cNvPr id="17" name="Group 27"/>
            <p:cNvGrpSpPr>
              <a:grpSpLocks/>
            </p:cNvGrpSpPr>
            <p:nvPr/>
          </p:nvGrpSpPr>
          <p:grpSpPr bwMode="auto">
            <a:xfrm>
              <a:off x="7165978" y="3969177"/>
              <a:ext cx="1728788" cy="900112"/>
              <a:chOff x="4540" y="3577"/>
              <a:chExt cx="1089" cy="567"/>
            </a:xfrm>
          </p:grpSpPr>
          <p:pic>
            <p:nvPicPr>
              <p:cNvPr id="19" name="Picture 10" descr="Desylogo_cyan_trans_klein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0" y="3577"/>
                <a:ext cx="296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Grafik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6" y="3610"/>
                <a:ext cx="789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Grafik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6" y="3863"/>
                <a:ext cx="283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6" descr="PSI-Logo_narrow_pc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2" y="3879"/>
                <a:ext cx="76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7152119" y="5929989"/>
              <a:ext cx="676779" cy="330298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</p:spPr>
          <p:txBody>
            <a:bodyPr wrap="square">
              <a:spAutoFit/>
            </a:bodyPr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dirty="0" smtClean="0">
                  <a:solidFill>
                    <a:srgbClr val="0070C0"/>
                  </a:solidFill>
                  <a:latin typeface="Arial Narrow"/>
                  <a:ea typeface="ヒラギノ角ゴ Pro W3" charset="0"/>
                </a:rPr>
                <a:t>AGIPD</a:t>
              </a:r>
              <a:endParaRPr lang="de-CH" dirty="0">
                <a:solidFill>
                  <a:srgbClr val="0070C0"/>
                </a:solidFill>
                <a:latin typeface="Arial Narrow"/>
                <a:ea typeface="ヒラギノ角ゴ Pro W3" charset="0"/>
              </a:endParaRPr>
            </a:p>
          </p:txBody>
        </p:sp>
      </p:grpSp>
      <p:pic>
        <p:nvPicPr>
          <p:cNvPr id="24" name="Picture 39" descr="PILATUS 6M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94" y="1618778"/>
            <a:ext cx="2044249" cy="207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991250" y="3089573"/>
            <a:ext cx="1219373" cy="461665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 smtClean="0">
                <a:solidFill>
                  <a:srgbClr val="0070C0"/>
                </a:solidFill>
                <a:latin typeface="Arial Narrow"/>
                <a:ea typeface="ヒラギノ角ゴ Pro W3" charset="0"/>
              </a:rPr>
              <a:t>PILATUS</a:t>
            </a:r>
            <a:endParaRPr lang="de-CH" dirty="0">
              <a:solidFill>
                <a:srgbClr val="0070C0"/>
              </a:solidFill>
              <a:latin typeface="Arial Narrow"/>
              <a:ea typeface="ヒラギノ角ゴ Pro W3" charset="0"/>
            </a:endParaRPr>
          </a:p>
        </p:txBody>
      </p:sp>
      <p:pic>
        <p:nvPicPr>
          <p:cNvPr id="30" name="Picture 2" descr="Logo DECTR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97" y="3455069"/>
            <a:ext cx="1647829" cy="1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4318868" y="3811072"/>
            <a:ext cx="8739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 dirty="0" smtClean="0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200 µm</a:t>
            </a:r>
            <a:endParaRPr lang="de-CH" altLang="de-DE" dirty="0">
              <a:solidFill>
                <a:srgbClr val="00B0F0"/>
              </a:solidFill>
              <a:latin typeface="Arial" charset="0"/>
              <a:ea typeface="ヒラギノ角ゴ Pro W3" charset="0"/>
              <a:cs typeface="Arial" charset="0"/>
            </a:endParaRPr>
          </a:p>
        </p:txBody>
      </p:sp>
      <p:pic>
        <p:nvPicPr>
          <p:cNvPr id="22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6" t="26408" r="10780" b="16109"/>
          <a:stretch>
            <a:fillRect/>
          </a:stretch>
        </p:blipFill>
        <p:spPr>
          <a:xfrm>
            <a:off x="6132140" y="1582250"/>
            <a:ext cx="2328292" cy="2206642"/>
          </a:xfrm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15576" b="20105"/>
          <a:stretch>
            <a:fillRect/>
          </a:stretch>
        </p:blipFill>
        <p:spPr bwMode="auto">
          <a:xfrm>
            <a:off x="6214158" y="4005064"/>
            <a:ext cx="2246274" cy="240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529" r="15576" b="201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6836192" y="1052736"/>
            <a:ext cx="760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 dirty="0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75 </a:t>
            </a:r>
            <a:r>
              <a:rPr lang="en-US" altLang="de-DE" dirty="0" smtClean="0">
                <a:solidFill>
                  <a:srgbClr val="00B0F0"/>
                </a:solidFill>
                <a:cs typeface="Arial" charset="0"/>
              </a:rPr>
              <a:t>µm</a:t>
            </a:r>
            <a:endParaRPr lang="de-CH" altLang="de-DE" dirty="0">
              <a:solidFill>
                <a:srgbClr val="00B0F0"/>
              </a:solidFill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94053" y="3309467"/>
            <a:ext cx="971550" cy="461962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rgbClr val="0070C0"/>
                </a:solidFill>
                <a:latin typeface="Arial Narrow"/>
                <a:ea typeface="ヒラギノ角ゴ Pro W3" charset="0"/>
              </a:rPr>
              <a:t>EIGER</a:t>
            </a:r>
            <a:endParaRPr lang="de-CH" dirty="0">
              <a:solidFill>
                <a:srgbClr val="0070C0"/>
              </a:solidFill>
              <a:latin typeface="Arial Narrow"/>
              <a:ea typeface="ヒラギノ角ゴ Pro W3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52778" y="5992342"/>
            <a:ext cx="1562100" cy="461962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rgbClr val="0070C0"/>
                </a:solidFill>
                <a:latin typeface="Arial Narrow"/>
                <a:ea typeface="ヒラギノ角ゴ Pro W3" charset="0"/>
              </a:rPr>
              <a:t>JUNGFRAU</a:t>
            </a:r>
            <a:endParaRPr lang="de-CH" dirty="0">
              <a:solidFill>
                <a:srgbClr val="0070C0"/>
              </a:solidFill>
              <a:latin typeface="Arial Narrow"/>
              <a:ea typeface="ヒラギノ角ゴ Pro W3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</a:t>
            </a:fld>
            <a:endParaRPr lang="de-DE" altLang="de-DE" dirty="0"/>
          </a:p>
        </p:txBody>
      </p:sp>
      <p:pic>
        <p:nvPicPr>
          <p:cNvPr id="32" name="Picture 23" descr="Gotthard.tiff"/>
          <p:cNvPicPr>
            <a:picLocks noGrp="1" noChangeAspect="1"/>
          </p:cNvPicPr>
          <p:nvPr>
            <p:ph sz="quarter"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9" b="46935"/>
          <a:stretch>
            <a:fillRect/>
          </a:stretch>
        </p:blipFill>
        <p:spPr>
          <a:xfrm>
            <a:off x="1130305" y="3980349"/>
            <a:ext cx="2289567" cy="234985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" t="7114" r="12750" b="6754"/>
          <a:stretch>
            <a:fillRect/>
          </a:stretch>
        </p:blipFill>
        <p:spPr bwMode="auto">
          <a:xfrm>
            <a:off x="1187624" y="1609300"/>
            <a:ext cx="2232249" cy="205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1469058" y="764704"/>
            <a:ext cx="167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Microstrips</a:t>
            </a: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1801336" y="1056561"/>
            <a:ext cx="1039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de-DE" dirty="0">
                <a:solidFill>
                  <a:srgbClr val="00B0F0"/>
                </a:solidFill>
                <a:latin typeface="Arial" charset="0"/>
                <a:ea typeface="ヒラギノ角ゴ Pro W3" charset="0"/>
                <a:cs typeface="Arial" charset="0"/>
              </a:rPr>
              <a:t>50 um</a:t>
            </a:r>
            <a:endParaRPr lang="de-CH" altLang="de-DE" dirty="0">
              <a:solidFill>
                <a:srgbClr val="00B0F0"/>
              </a:solidFill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0596" y="5992342"/>
            <a:ext cx="1603375" cy="461962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rgbClr val="0070C0"/>
                </a:solidFill>
                <a:latin typeface="Arial Narrow"/>
                <a:ea typeface="ヒラギノ角ゴ Pro W3" charset="0"/>
              </a:rPr>
              <a:t>GOTTHARD</a:t>
            </a:r>
            <a:endParaRPr lang="de-CH" dirty="0">
              <a:solidFill>
                <a:srgbClr val="0070C0"/>
              </a:solidFill>
              <a:latin typeface="Arial Narrow"/>
              <a:ea typeface="ヒラギノ角ゴ Pro W3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59632" y="3328517"/>
            <a:ext cx="936104" cy="338554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rgbClr val="0070C0"/>
                </a:solidFill>
                <a:latin typeface="Arial Narrow"/>
                <a:ea typeface="ヒラギノ角ゴ Pro W3" charset="0"/>
              </a:rPr>
              <a:t>MYTHEN</a:t>
            </a:r>
            <a:endParaRPr lang="de-CH" dirty="0">
              <a:solidFill>
                <a:srgbClr val="0070C0"/>
              </a:solidFill>
              <a:latin typeface="Arial Narrow"/>
              <a:ea typeface="ヒラギノ角ゴ Pro W3" charset="0"/>
            </a:endParaRPr>
          </a:p>
        </p:txBody>
      </p:sp>
      <p:pic>
        <p:nvPicPr>
          <p:cNvPr id="38" name="Picture 10" descr="Desylogo_cyan_trans_kl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83" y="4415954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55" descr="PSI-Logo_hellblu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83" y="3958754"/>
            <a:ext cx="115093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1053012" y="1366575"/>
            <a:ext cx="2484000" cy="5172584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600168" y="1366574"/>
            <a:ext cx="5076288" cy="5146777"/>
          </a:xfrm>
          <a:prstGeom prst="roundRect">
            <a:avLst>
              <a:gd name="adj" fmla="val 6448"/>
            </a:avLst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1" name="Grafik 26" descr="Switzerland 2006 Eiger Mönch Jungfrau panorama stamp europe mainpage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4"/>
          <a:stretch/>
        </p:blipFill>
        <p:spPr bwMode="auto">
          <a:xfrm>
            <a:off x="6084168" y="4011239"/>
            <a:ext cx="2551882" cy="244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707904" y="4437112"/>
            <a:ext cx="2267976" cy="1370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Poster by D. Mezza</a:t>
            </a:r>
            <a:endParaRPr kumimoji="0" lang="de-CH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6152778" y="1986920"/>
            <a:ext cx="2267976" cy="1370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Talk by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G.Tinti</a:t>
            </a:r>
            <a:endParaRPr kumimoji="0" lang="de-CH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4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</a:t>
            </a:r>
            <a:endParaRPr lang="de-CH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t="12773" r="14543" b="14454"/>
          <a:stretch/>
        </p:blipFill>
        <p:spPr>
          <a:xfrm>
            <a:off x="755576" y="2501795"/>
            <a:ext cx="3040938" cy="3015437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2" t="12717" r="14560" b="14527"/>
          <a:stretch/>
        </p:blipFill>
        <p:spPr>
          <a:xfrm>
            <a:off x="4452865" y="2490310"/>
            <a:ext cx="2999455" cy="2996288"/>
          </a:xfrm>
        </p:spPr>
      </p:pic>
      <p:sp>
        <p:nvSpPr>
          <p:cNvPr id="6" name="TextBox 5"/>
          <p:cNvSpPr txBox="1"/>
          <p:nvPr/>
        </p:nvSpPr>
        <p:spPr>
          <a:xfrm>
            <a:off x="1109102" y="1844824"/>
            <a:ext cx="2376264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400" kern="1000" spc="30" dirty="0" smtClean="0">
                <a:latin typeface="+mj-lt"/>
                <a:cs typeface="Franklin Gothic Book"/>
              </a:rPr>
              <a:t>25 µm pixels</a:t>
            </a:r>
            <a:endParaRPr lang="de-CH" sz="2400" kern="1000" spc="30" dirty="0" err="1" smtClean="0">
              <a:latin typeface="+mj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5341" y="1792752"/>
            <a:ext cx="2376264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400" kern="1000" spc="30" dirty="0" smtClean="0">
                <a:latin typeface="+mj-lt"/>
                <a:cs typeface="Franklin Gothic Book"/>
              </a:rPr>
              <a:t>Interpolated</a:t>
            </a:r>
            <a:endParaRPr lang="de-CH" sz="2400" kern="1000" spc="30" dirty="0" err="1" smtClean="0">
              <a:latin typeface="+mj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6256" y="692696"/>
            <a:ext cx="2195736" cy="1343431"/>
          </a:xfrm>
          <a:prstGeom prst="rect">
            <a:avLst/>
          </a:prstGeom>
          <a:solidFill>
            <a:srgbClr val="E5E5E5"/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MÖNCH03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W-tube 55kV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EIGER HDI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5 µm </a:t>
            </a:r>
            <a:r>
              <a:rPr lang="en-US" sz="1800" kern="1000" spc="30" dirty="0">
                <a:latin typeface="+mn-lt"/>
                <a:cs typeface="Franklin Gothic Book"/>
              </a:rPr>
              <a:t>bins</a:t>
            </a:r>
            <a:endParaRPr lang="de-CH" sz="1800" kern="1000" spc="30" dirty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20</a:t>
            </a:fld>
            <a:endParaRPr lang="de-DE" altLang="de-DE" dirty="0"/>
          </a:p>
        </p:txBody>
      </p:sp>
      <p:grpSp>
        <p:nvGrpSpPr>
          <p:cNvPr id="34" name="Group 33"/>
          <p:cNvGrpSpPr/>
          <p:nvPr/>
        </p:nvGrpSpPr>
        <p:grpSpPr>
          <a:xfrm>
            <a:off x="772178" y="3525729"/>
            <a:ext cx="5881604" cy="1944216"/>
            <a:chOff x="971600" y="2924944"/>
            <a:chExt cx="5881604" cy="19442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5" t="5942" r="5241" b="14898"/>
            <a:stretch/>
          </p:blipFill>
          <p:spPr>
            <a:xfrm>
              <a:off x="1331640" y="2931922"/>
              <a:ext cx="1912955" cy="1552224"/>
            </a:xfrm>
            <a:prstGeom prst="rect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971600" y="4786296"/>
              <a:ext cx="113772" cy="82864"/>
            </a:xfrm>
            <a:prstGeom prst="rect">
              <a:avLst/>
            </a:prstGeom>
            <a:noFill/>
            <a:ln w="3810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flipV="1">
              <a:off x="971600" y="2924944"/>
              <a:ext cx="336924" cy="182420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1085372" y="4559424"/>
              <a:ext cx="2159223" cy="30973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Rectangle 28"/>
            <p:cNvSpPr/>
            <p:nvPr/>
          </p:nvSpPr>
          <p:spPr bwMode="auto">
            <a:xfrm>
              <a:off x="4618231" y="4741040"/>
              <a:ext cx="113772" cy="82864"/>
            </a:xfrm>
            <a:prstGeom prst="rect">
              <a:avLst/>
            </a:prstGeom>
            <a:noFill/>
            <a:ln w="3810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 flipV="1">
              <a:off x="4618231" y="2924944"/>
              <a:ext cx="336924" cy="181609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4732003" y="4484146"/>
              <a:ext cx="2121201" cy="3397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6" t="5510" r="6792" b="15301"/>
            <a:stretch/>
          </p:blipFill>
          <p:spPr>
            <a:xfrm>
              <a:off x="5015983" y="2924944"/>
              <a:ext cx="1837221" cy="1552800"/>
            </a:xfrm>
            <a:prstGeom prst="rect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</p:pic>
      </p:grpSp>
      <p:sp>
        <p:nvSpPr>
          <p:cNvPr id="21" name="Rectangle 20"/>
          <p:cNvSpPr/>
          <p:nvPr/>
        </p:nvSpPr>
        <p:spPr>
          <a:xfrm>
            <a:off x="3275856" y="6258798"/>
            <a:ext cx="5623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Grating-based,G2-less, phase </a:t>
            </a:r>
            <a:r>
              <a:rPr lang="en-US" sz="2000" dirty="0">
                <a:solidFill>
                  <a:srgbClr val="FF0000"/>
                </a:solidFill>
              </a:rPr>
              <a:t>contrast imaging</a:t>
            </a:r>
            <a:endParaRPr lang="de-CH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2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899592" y="1052736"/>
            <a:ext cx="3456384" cy="791418"/>
          </a:xfrm>
        </p:spPr>
        <p:txBody>
          <a:bodyPr/>
          <a:lstStyle/>
          <a:p>
            <a:r>
              <a:rPr lang="en-US" b="1" dirty="0" smtClean="0">
                <a:solidFill>
                  <a:prstClr val="black"/>
                </a:solidFill>
              </a:rPr>
              <a:t>Absorption image </a:t>
            </a:r>
            <a:r>
              <a:rPr lang="en-US" b="1" dirty="0">
                <a:solidFill>
                  <a:prstClr val="black"/>
                </a:solidFill>
              </a:rPr>
              <a:t>of metal grid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PHOENIX beamline at PSI</a:t>
            </a:r>
          </a:p>
          <a:p>
            <a:r>
              <a:rPr lang="en-US" dirty="0">
                <a:solidFill>
                  <a:srgbClr val="FF0000"/>
                </a:solidFill>
              </a:rPr>
              <a:t>2 </a:t>
            </a:r>
            <a:r>
              <a:rPr lang="en-US" dirty="0" err="1">
                <a:solidFill>
                  <a:srgbClr val="FF0000"/>
                </a:solidFill>
              </a:rPr>
              <a:t>keV</a:t>
            </a:r>
            <a:r>
              <a:rPr lang="en-US" dirty="0">
                <a:solidFill>
                  <a:srgbClr val="FF0000"/>
                </a:solidFill>
              </a:rPr>
              <a:t> energy</a:t>
            </a:r>
            <a:r>
              <a:rPr lang="en-US" dirty="0">
                <a:solidFill>
                  <a:prstClr val="black"/>
                </a:solidFill>
              </a:rPr>
              <a:t> photon beam</a:t>
            </a:r>
          </a:p>
          <a:p>
            <a:endParaRPr lang="de-CH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6480720" y="704216"/>
            <a:ext cx="1943280" cy="192024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4895280" y="3006000"/>
            <a:ext cx="3517200" cy="3519344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274320" y="3058560"/>
            <a:ext cx="3577600" cy="3466784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11559" y="2754294"/>
            <a:ext cx="3528393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prstClr val="black"/>
                </a:solidFill>
              </a:rPr>
              <a:t>No position </a:t>
            </a:r>
            <a:r>
              <a:rPr lang="en-US" sz="1800" dirty="0" smtClean="0">
                <a:solidFill>
                  <a:prstClr val="black"/>
                </a:solidFill>
              </a:rPr>
              <a:t>interpolation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DC2300"/>
                </a:solidFill>
              </a:rPr>
              <a:t>25 </a:t>
            </a:r>
            <a:r>
              <a:rPr lang="en-US" sz="1800" dirty="0">
                <a:solidFill>
                  <a:srgbClr val="DC2300"/>
                </a:solidFill>
                <a:ea typeface="Arial"/>
              </a:rPr>
              <a:t>µm bins</a:t>
            </a:r>
            <a:endParaRPr lang="en-US" sz="1800" dirty="0">
              <a:solidFill>
                <a:prstClr val="black"/>
              </a:solidFill>
            </a:endParaRPr>
          </a:p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7" y="2709904"/>
            <a:ext cx="3528393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prstClr val="black"/>
                </a:solidFill>
              </a:rPr>
              <a:t>With position interpolation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DC2300"/>
                </a:solidFill>
              </a:rPr>
              <a:t>1</a:t>
            </a:r>
            <a:r>
              <a:rPr lang="en-US" sz="1800" dirty="0" smtClean="0">
                <a:solidFill>
                  <a:srgbClr val="DC2300"/>
                </a:solidFill>
              </a:rPr>
              <a:t> </a:t>
            </a:r>
            <a:r>
              <a:rPr lang="en-US" sz="1800" dirty="0">
                <a:solidFill>
                  <a:srgbClr val="DC2300"/>
                </a:solidFill>
                <a:ea typeface="Arial"/>
              </a:rPr>
              <a:t>µm bins</a:t>
            </a:r>
            <a:endParaRPr lang="en-US" sz="1800" dirty="0">
              <a:solidFill>
                <a:prstClr val="black"/>
              </a:solidFill>
            </a:endParaRPr>
          </a:p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4355976" y="1052736"/>
            <a:ext cx="2103120" cy="1097280"/>
          </a:xfrm>
          <a:prstGeom prst="rect">
            <a:avLst/>
          </a:prstGeom>
          <a:solidFill>
            <a:srgbClr val="FFFFFF"/>
          </a:solidFill>
          <a:ln w="18360">
            <a:solidFill>
              <a:srgbClr val="3465A4"/>
            </a:solidFill>
            <a:round/>
          </a:ln>
        </p:spPr>
        <p:txBody>
          <a:bodyPr wrap="none" lIns="99000" tIns="54000" rIns="99000" bIns="54000" anchor="ctr"/>
          <a:lstStyle/>
          <a:p>
            <a:r>
              <a:rPr lang="en-US" dirty="0">
                <a:solidFill>
                  <a:prstClr val="black"/>
                </a:solidFill>
                <a:latin typeface="+mn-lt"/>
              </a:rPr>
              <a:t>63 </a:t>
            </a:r>
            <a:r>
              <a:rPr lang="en-US" dirty="0" err="1">
                <a:solidFill>
                  <a:prstClr val="black"/>
                </a:solidFill>
                <a:latin typeface="+mn-lt"/>
                <a:ea typeface="Arial"/>
              </a:rPr>
              <a:t>μ</a:t>
            </a:r>
            <a:r>
              <a:rPr lang="en-US" dirty="0" err="1">
                <a:solidFill>
                  <a:prstClr val="black"/>
                </a:solidFill>
                <a:latin typeface="+mn-lt"/>
              </a:rPr>
              <a:t>m</a:t>
            </a:r>
            <a:r>
              <a:rPr lang="en-US" dirty="0">
                <a:solidFill>
                  <a:prstClr val="black"/>
                </a:solidFill>
                <a:latin typeface="+mn-lt"/>
              </a:rPr>
              <a:t> pitch</a:t>
            </a:r>
            <a:endParaRPr dirty="0">
              <a:solidFill>
                <a:prstClr val="black"/>
              </a:solidFill>
              <a:latin typeface="+mn-lt"/>
            </a:endParaRPr>
          </a:p>
          <a:p>
            <a:r>
              <a:rPr lang="en-US" dirty="0">
                <a:solidFill>
                  <a:prstClr val="black"/>
                </a:solidFill>
                <a:latin typeface="+mn-lt"/>
              </a:rPr>
              <a:t>12 </a:t>
            </a:r>
            <a:r>
              <a:rPr lang="en-US" dirty="0" err="1">
                <a:solidFill>
                  <a:prstClr val="black"/>
                </a:solidFill>
                <a:latin typeface="+mn-lt"/>
                <a:ea typeface="Arial"/>
              </a:rPr>
              <a:t>μ</a:t>
            </a:r>
            <a:r>
              <a:rPr lang="en-US" dirty="0" err="1">
                <a:solidFill>
                  <a:prstClr val="black"/>
                </a:solidFill>
                <a:latin typeface="+mn-lt"/>
              </a:rPr>
              <a:t>m</a:t>
            </a:r>
            <a:r>
              <a:rPr lang="en-US" dirty="0">
                <a:solidFill>
                  <a:prstClr val="black"/>
                </a:solidFill>
                <a:latin typeface="+mn-lt"/>
              </a:rPr>
              <a:t> bar width</a:t>
            </a:r>
            <a:endParaRPr dirty="0">
              <a:solidFill>
                <a:prstClr val="black"/>
              </a:solidFill>
              <a:latin typeface="+mn-lt"/>
            </a:endParaRPr>
          </a:p>
          <a:p>
            <a:r>
              <a:rPr lang="en-US" dirty="0">
                <a:solidFill>
                  <a:prstClr val="black"/>
                </a:solidFill>
                <a:latin typeface="+mn-lt"/>
              </a:rPr>
              <a:t>51 </a:t>
            </a:r>
            <a:r>
              <a:rPr lang="en-US" dirty="0" err="1">
                <a:solidFill>
                  <a:prstClr val="black"/>
                </a:solidFill>
                <a:latin typeface="+mn-lt"/>
                <a:ea typeface="Arial"/>
              </a:rPr>
              <a:t>μ</a:t>
            </a:r>
            <a:r>
              <a:rPr lang="en-US" dirty="0" err="1">
                <a:solidFill>
                  <a:prstClr val="black"/>
                </a:solidFill>
                <a:latin typeface="+mn-lt"/>
              </a:rPr>
              <a:t>m</a:t>
            </a:r>
            <a:r>
              <a:rPr lang="en-US" dirty="0">
                <a:solidFill>
                  <a:prstClr val="black"/>
                </a:solidFill>
                <a:latin typeface="+mn-lt"/>
              </a:rPr>
              <a:t> hole width</a:t>
            </a:r>
            <a:endParaRPr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2077200" y="291600"/>
            <a:ext cx="6708025" cy="508500"/>
          </a:xfrm>
        </p:spPr>
        <p:txBody>
          <a:bodyPr/>
          <a:lstStyle/>
          <a:p>
            <a:r>
              <a:rPr lang="en-US" dirty="0" smtClean="0"/>
              <a:t>Interpolation at low energy</a:t>
            </a:r>
            <a:endParaRPr lang="de-CH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71510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55575" y="1341438"/>
            <a:ext cx="7851003" cy="4679950"/>
          </a:xfrm>
        </p:spPr>
        <p:txBody>
          <a:bodyPr/>
          <a:lstStyle/>
          <a:p>
            <a:r>
              <a:rPr lang="en-US" sz="2400" dirty="0"/>
              <a:t>Large area MÖNCH </a:t>
            </a:r>
            <a:r>
              <a:rPr lang="en-US" sz="2400" dirty="0" smtClean="0"/>
              <a:t>(end 2017?)</a:t>
            </a:r>
            <a:endParaRPr lang="en-US" sz="2400" dirty="0"/>
          </a:p>
          <a:p>
            <a:pPr lvl="1"/>
            <a:r>
              <a:rPr lang="en-US" sz="2000" dirty="0"/>
              <a:t>Low noise, dynamic gain </a:t>
            </a:r>
            <a:r>
              <a:rPr lang="en-US" sz="2000" dirty="0" smtClean="0"/>
              <a:t>switching</a:t>
            </a:r>
            <a:endParaRPr lang="en-US" sz="2000" dirty="0"/>
          </a:p>
          <a:p>
            <a:pPr lvl="1"/>
            <a:r>
              <a:rPr lang="en-US" sz="2000" dirty="0"/>
              <a:t>ASIC 2 x 3 cm</a:t>
            </a:r>
            <a:r>
              <a:rPr lang="en-US" sz="2000" baseline="30000" dirty="0"/>
              <a:t>2</a:t>
            </a:r>
            <a:r>
              <a:rPr lang="en-US" sz="2000" dirty="0"/>
              <a:t>  </a:t>
            </a:r>
            <a:r>
              <a:rPr lang="en-US" sz="2000" dirty="0" smtClean="0"/>
              <a:t>(768 </a:t>
            </a:r>
            <a:r>
              <a:rPr lang="en-US" sz="2000" dirty="0"/>
              <a:t>x </a:t>
            </a:r>
            <a:r>
              <a:rPr lang="en-US" sz="2000" dirty="0" smtClean="0"/>
              <a:t>1024 </a:t>
            </a:r>
            <a:r>
              <a:rPr lang="en-US" sz="2000" dirty="0"/>
              <a:t>channels  </a:t>
            </a:r>
            <a:r>
              <a:rPr lang="en-US" sz="2000" dirty="0" smtClean="0"/>
              <a:t>~800k pixel)</a:t>
            </a:r>
            <a:endParaRPr lang="en-US" sz="2000" dirty="0"/>
          </a:p>
          <a:p>
            <a:pPr lvl="1"/>
            <a:r>
              <a:rPr lang="en-US" sz="2000" dirty="0"/>
              <a:t>Modules  up to 4 x 3 cm</a:t>
            </a:r>
            <a:r>
              <a:rPr lang="en-US" sz="2000" baseline="30000" dirty="0"/>
              <a:t>2</a:t>
            </a:r>
            <a:r>
              <a:rPr lang="en-US" sz="2000" dirty="0"/>
              <a:t> (~ </a:t>
            </a:r>
            <a:r>
              <a:rPr lang="en-US" sz="2000" dirty="0" smtClean="0"/>
              <a:t>1.6M pixel)</a:t>
            </a:r>
            <a:endParaRPr lang="en-US" sz="2000" dirty="0"/>
          </a:p>
          <a:p>
            <a:pPr lvl="1"/>
            <a:r>
              <a:rPr lang="en-US" sz="2000" dirty="0" smtClean="0"/>
              <a:t>Almost 1G pixel after interpolation</a:t>
            </a:r>
          </a:p>
          <a:p>
            <a:r>
              <a:rPr lang="en-US" sz="2400" dirty="0" smtClean="0"/>
              <a:t>DAQ challenge</a:t>
            </a:r>
          </a:p>
          <a:p>
            <a:pPr marL="177800" lvl="1" indent="0">
              <a:buNone/>
            </a:pPr>
            <a:r>
              <a:rPr lang="en-US" sz="2400" kern="1000" spc="30" dirty="0">
                <a:cs typeface="Franklin Gothic Book"/>
              </a:rPr>
              <a:t>Currently 32x40MHz ADCs, 2X10Gb interfaces</a:t>
            </a:r>
          </a:p>
          <a:p>
            <a:pPr marL="355600" lvl="2" indent="0">
              <a:buNone/>
            </a:pPr>
            <a:r>
              <a:rPr lang="en-US" sz="2000" kern="1000" spc="30" dirty="0" smtClean="0">
                <a:cs typeface="Franklin Gothic Book"/>
              </a:rPr>
              <a:t>-Already </a:t>
            </a:r>
            <a:r>
              <a:rPr lang="en-US" sz="2000" kern="1000" spc="30" dirty="0">
                <a:cs typeface="Franklin Gothic Book"/>
              </a:rPr>
              <a:t>limited by backend (file writing)</a:t>
            </a:r>
          </a:p>
          <a:p>
            <a:pPr marL="177800" lvl="1" indent="0">
              <a:buNone/>
            </a:pPr>
            <a:r>
              <a:rPr lang="en-US" sz="2000" kern="1000" spc="30" dirty="0" smtClean="0">
                <a:cs typeface="Franklin Gothic Book"/>
              </a:rPr>
              <a:t>    -On </a:t>
            </a:r>
            <a:r>
              <a:rPr lang="en-US" sz="2000" kern="1000" spc="30" dirty="0">
                <a:cs typeface="Franklin Gothic Book"/>
              </a:rPr>
              <a:t>the fly (in firmware?) data compression necessary to avoid </a:t>
            </a:r>
            <a:r>
              <a:rPr lang="en-US" sz="2000" kern="1000" spc="30" dirty="0" smtClean="0">
                <a:cs typeface="Franklin Gothic Book"/>
              </a:rPr>
              <a:t>data </a:t>
            </a:r>
            <a:r>
              <a:rPr lang="en-US" sz="2000" kern="1000" spc="30" dirty="0">
                <a:cs typeface="Franklin Gothic Book"/>
              </a:rPr>
              <a:t>throughput </a:t>
            </a:r>
            <a:r>
              <a:rPr lang="en-US" sz="2000" kern="1000" spc="30" dirty="0" smtClean="0">
                <a:cs typeface="Franklin Gothic Book"/>
              </a:rPr>
              <a:t>overflow</a:t>
            </a:r>
            <a:br>
              <a:rPr lang="en-US" sz="2000" kern="1000" spc="30" dirty="0" smtClean="0">
                <a:cs typeface="Franklin Gothic Book"/>
              </a:rPr>
            </a:br>
            <a:r>
              <a:rPr lang="en-US" sz="2000" kern="1000" spc="30" dirty="0" smtClean="0">
                <a:cs typeface="Franklin Gothic Book"/>
              </a:rPr>
              <a:t>    -Online clustering</a:t>
            </a:r>
            <a:endParaRPr lang="de-CH" sz="2000" kern="1000" spc="30" dirty="0">
              <a:cs typeface="Franklin Gothic Book"/>
            </a:endParaRPr>
          </a:p>
          <a:p>
            <a:r>
              <a:rPr lang="en-US" sz="2400" dirty="0" smtClean="0"/>
              <a:t>Sensors optimized for soft X-rays </a:t>
            </a:r>
          </a:p>
          <a:p>
            <a:pPr lvl="1"/>
            <a:r>
              <a:rPr lang="en-US" sz="2400" dirty="0" smtClean="0"/>
              <a:t>20-200 nm backplane by FBK</a:t>
            </a:r>
            <a:endParaRPr lang="en-US" sz="24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larger area</a:t>
            </a:r>
            <a:endParaRPr lang="de-CH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775501" y="1189736"/>
            <a:ext cx="2116979" cy="1663200"/>
            <a:chOff x="3517281" y="3825054"/>
            <a:chExt cx="3024256" cy="2375999"/>
          </a:xfrm>
        </p:grpSpPr>
        <p:sp>
          <p:nvSpPr>
            <p:cNvPr id="12" name="Rectangle 11"/>
            <p:cNvSpPr/>
            <p:nvPr/>
          </p:nvSpPr>
          <p:spPr bwMode="auto">
            <a:xfrm>
              <a:off x="3563968" y="3933056"/>
              <a:ext cx="1440000" cy="2160000"/>
            </a:xfrm>
            <a:prstGeom prst="rect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042348" y="3933056"/>
              <a:ext cx="1440000" cy="2160000"/>
            </a:xfrm>
            <a:prstGeom prst="rect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517281" y="3825054"/>
              <a:ext cx="3024256" cy="2375999"/>
            </a:xfrm>
            <a:prstGeom prst="rect">
              <a:avLst/>
            </a:prstGeom>
            <a:solidFill>
              <a:srgbClr val="AFDAFF">
                <a:alpha val="47059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57089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55576" y="1315543"/>
            <a:ext cx="8376195" cy="4921769"/>
          </a:xfrm>
          <a:solidFill>
            <a:srgbClr val="FFFFFF">
              <a:alpha val="74902"/>
            </a:srgbClr>
          </a:solidFill>
        </p:spPr>
        <p:txBody>
          <a:bodyPr/>
          <a:lstStyle/>
          <a:p>
            <a:r>
              <a:rPr lang="de-CH" sz="2400" b="1" dirty="0" err="1"/>
              <a:t>We</a:t>
            </a:r>
            <a:r>
              <a:rPr lang="de-CH" sz="2400" b="1" dirty="0"/>
              <a:t> </a:t>
            </a:r>
            <a:r>
              <a:rPr lang="de-CH" sz="2400" b="1" dirty="0" err="1" smtClean="0"/>
              <a:t>are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learning</a:t>
            </a:r>
            <a:r>
              <a:rPr lang="de-CH" sz="2400" b="1" dirty="0" smtClean="0"/>
              <a:t> </a:t>
            </a:r>
            <a:r>
              <a:rPr lang="de-CH" sz="2400" b="1" dirty="0" err="1"/>
              <a:t>how</a:t>
            </a:r>
            <a:r>
              <a:rPr lang="de-CH" sz="2400" b="1" dirty="0"/>
              <a:t> </a:t>
            </a:r>
            <a:r>
              <a:rPr lang="de-CH" sz="2400" b="1" dirty="0" err="1"/>
              <a:t>to</a:t>
            </a:r>
            <a:r>
              <a:rPr lang="de-CH" sz="2400" b="1" dirty="0"/>
              <a:t> </a:t>
            </a:r>
            <a:r>
              <a:rPr lang="de-CH" sz="2400" b="1" dirty="0" err="1"/>
              <a:t>tame</a:t>
            </a:r>
            <a:r>
              <a:rPr lang="de-CH" sz="2400" b="1" dirty="0"/>
              <a:t> a 25 µm </a:t>
            </a:r>
            <a:r>
              <a:rPr lang="de-CH" sz="2400" b="1" dirty="0" err="1" smtClean="0"/>
              <a:t>pixel</a:t>
            </a:r>
            <a:r>
              <a:rPr lang="de-CH" sz="2400" b="1" dirty="0"/>
              <a:t> </a:t>
            </a:r>
            <a:r>
              <a:rPr lang="de-CH" sz="2400" b="1" dirty="0" err="1" smtClean="0"/>
              <a:t>pitch</a:t>
            </a:r>
            <a:r>
              <a:rPr lang="de-CH" sz="2400" b="1" dirty="0" smtClean="0"/>
              <a:t> hybrid </a:t>
            </a:r>
            <a:r>
              <a:rPr lang="de-CH" sz="2400" b="1" dirty="0" err="1"/>
              <a:t>detector</a:t>
            </a:r>
            <a:endParaRPr lang="de-CH" sz="2400" b="1" dirty="0"/>
          </a:p>
          <a:p>
            <a:pPr lvl="1"/>
            <a:r>
              <a:rPr lang="de-CH" sz="2000" dirty="0" err="1"/>
              <a:t>Good</a:t>
            </a:r>
            <a:r>
              <a:rPr lang="de-CH" sz="2000" dirty="0"/>
              <a:t> </a:t>
            </a:r>
            <a:r>
              <a:rPr lang="de-CH" sz="2000" dirty="0" err="1"/>
              <a:t>bump</a:t>
            </a:r>
            <a:r>
              <a:rPr lang="de-CH" sz="2000" dirty="0"/>
              <a:t>-bond </a:t>
            </a:r>
            <a:r>
              <a:rPr lang="de-CH" sz="2000" dirty="0" err="1"/>
              <a:t>yield</a:t>
            </a:r>
            <a:r>
              <a:rPr lang="de-CH" sz="2000" dirty="0"/>
              <a:t>, Low </a:t>
            </a:r>
            <a:r>
              <a:rPr lang="de-CH" sz="2000" dirty="0" err="1"/>
              <a:t>noise</a:t>
            </a:r>
            <a:r>
              <a:rPr lang="de-CH" sz="2000" dirty="0"/>
              <a:t>, Large </a:t>
            </a:r>
            <a:r>
              <a:rPr lang="de-CH" sz="2000" dirty="0" err="1"/>
              <a:t>dynamic</a:t>
            </a:r>
            <a:r>
              <a:rPr lang="de-CH" sz="2000" dirty="0"/>
              <a:t> </a:t>
            </a:r>
            <a:r>
              <a:rPr lang="de-CH" sz="2000" dirty="0" err="1"/>
              <a:t>range</a:t>
            </a:r>
            <a:endParaRPr lang="de-CH" sz="2000" dirty="0"/>
          </a:p>
          <a:p>
            <a:pPr lvl="1"/>
            <a:r>
              <a:rPr lang="en-US" sz="2000" dirty="0" smtClean="0"/>
              <a:t>Some imaging applications tested…</a:t>
            </a:r>
          </a:p>
          <a:p>
            <a:pPr lvl="1"/>
            <a:r>
              <a:rPr lang="en-US" sz="2000" dirty="0" smtClean="0"/>
              <a:t>…many more still to be tried e.g. Laue diffraction, IXS, soft X-rays &lt; 2 </a:t>
            </a:r>
            <a:r>
              <a:rPr lang="en-US" sz="2000" dirty="0" err="1" smtClean="0"/>
              <a:t>keV</a:t>
            </a:r>
            <a:endParaRPr lang="en-US" sz="2000" dirty="0" smtClean="0"/>
          </a:p>
          <a:p>
            <a:r>
              <a:rPr lang="de-CH" sz="2400" b="1" dirty="0" err="1" smtClean="0"/>
              <a:t>We</a:t>
            </a:r>
            <a:r>
              <a:rPr lang="de-CH" sz="2400" b="1" dirty="0" smtClean="0"/>
              <a:t> </a:t>
            </a:r>
            <a:r>
              <a:rPr lang="de-CH" sz="2400" b="1" dirty="0" err="1"/>
              <a:t>have</a:t>
            </a:r>
            <a:r>
              <a:rPr lang="de-CH" sz="2400" b="1" dirty="0"/>
              <a:t> </a:t>
            </a:r>
            <a:r>
              <a:rPr lang="de-CH" sz="2400" b="1" dirty="0" err="1"/>
              <a:t>to</a:t>
            </a:r>
            <a:r>
              <a:rPr lang="de-CH" sz="2400" b="1" dirty="0"/>
              <a:t> </a:t>
            </a:r>
            <a:r>
              <a:rPr lang="de-CH" sz="2400" b="1" dirty="0" err="1"/>
              <a:t>work</a:t>
            </a:r>
            <a:r>
              <a:rPr lang="de-CH" sz="2400" b="1" dirty="0"/>
              <a:t> on final </a:t>
            </a:r>
            <a:r>
              <a:rPr lang="de-CH" sz="2400" b="1" dirty="0" err="1"/>
              <a:t>detector</a:t>
            </a:r>
            <a:r>
              <a:rPr lang="de-CH" sz="2400" b="1" dirty="0"/>
              <a:t> </a:t>
            </a:r>
            <a:r>
              <a:rPr lang="de-CH" sz="2400" b="1" dirty="0" err="1" smtClean="0"/>
              <a:t>system</a:t>
            </a:r>
            <a:endParaRPr lang="de-CH" sz="2400" b="1" dirty="0" smtClean="0"/>
          </a:p>
          <a:p>
            <a:pPr marL="469900" lvl="2" indent="-285750"/>
            <a:r>
              <a:rPr lang="en-US" sz="2000" dirty="0" smtClean="0"/>
              <a:t>Define </a:t>
            </a:r>
            <a:r>
              <a:rPr lang="en-US" sz="2000" dirty="0"/>
              <a:t>specifications (XFEL?)</a:t>
            </a:r>
            <a:endParaRPr lang="de-CH" sz="2000" dirty="0"/>
          </a:p>
          <a:p>
            <a:pPr marL="469900" lvl="2" indent="-285750"/>
            <a:r>
              <a:rPr lang="de-CH" sz="2000" dirty="0" smtClean="0"/>
              <a:t>Large </a:t>
            </a:r>
            <a:r>
              <a:rPr lang="de-CH" sz="2000" dirty="0" err="1"/>
              <a:t>area</a:t>
            </a:r>
            <a:r>
              <a:rPr lang="de-CH" sz="2000" dirty="0"/>
              <a:t> </a:t>
            </a:r>
            <a:r>
              <a:rPr lang="de-CH" sz="2000" dirty="0" smtClean="0"/>
              <a:t>ASIC</a:t>
            </a:r>
          </a:p>
          <a:p>
            <a:pPr marL="469900" lvl="2" indent="-285750"/>
            <a:r>
              <a:rPr lang="en-US" sz="2000" dirty="0" smtClean="0"/>
              <a:t>Thin backplane sensors (FBK)</a:t>
            </a:r>
            <a:endParaRPr lang="de-CH" sz="2000" dirty="0" smtClean="0"/>
          </a:p>
          <a:p>
            <a:pPr marL="469900" lvl="2" indent="-285750"/>
            <a:r>
              <a:rPr lang="de-CH" sz="2000" dirty="0" err="1"/>
              <a:t>C</a:t>
            </a:r>
            <a:r>
              <a:rPr lang="de-CH" sz="2000" dirty="0" err="1" smtClean="0"/>
              <a:t>apability</a:t>
            </a:r>
            <a:r>
              <a:rPr lang="de-CH" sz="2000" dirty="0" smtClean="0"/>
              <a:t> </a:t>
            </a:r>
            <a:r>
              <a:rPr lang="de-CH" sz="2000" dirty="0" err="1"/>
              <a:t>to</a:t>
            </a:r>
            <a:r>
              <a:rPr lang="de-CH" sz="2000" dirty="0"/>
              <a:t> handle </a:t>
            </a:r>
            <a:r>
              <a:rPr lang="de-CH" sz="2000" dirty="0" err="1"/>
              <a:t>huge</a:t>
            </a:r>
            <a:r>
              <a:rPr lang="de-CH" sz="2000" dirty="0"/>
              <a:t> </a:t>
            </a:r>
            <a:r>
              <a:rPr lang="de-CH" sz="2000" dirty="0" err="1"/>
              <a:t>data</a:t>
            </a:r>
            <a:r>
              <a:rPr lang="de-CH" sz="2000" dirty="0"/>
              <a:t> </a:t>
            </a:r>
            <a:r>
              <a:rPr lang="de-CH" sz="2000" dirty="0" err="1"/>
              <a:t>amount</a:t>
            </a:r>
            <a:endParaRPr lang="de-CH" sz="2000" b="1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CH" sz="2400" b="1" dirty="0" smtClean="0"/>
              <a:t>MÖNCH </a:t>
            </a:r>
            <a:r>
              <a:rPr lang="de-CH" sz="2400" b="1" dirty="0" err="1" smtClean="0"/>
              <a:t>can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be</a:t>
            </a:r>
            <a:r>
              <a:rPr lang="de-CH" sz="2400" b="1" dirty="0" smtClean="0"/>
              <a:t> </a:t>
            </a:r>
            <a:r>
              <a:rPr lang="de-CH" sz="2400" b="1" dirty="0"/>
              <a:t>a </a:t>
            </a:r>
            <a:r>
              <a:rPr lang="de-CH" sz="2400" b="1" dirty="0" err="1"/>
              <a:t>tool</a:t>
            </a:r>
            <a:r>
              <a:rPr lang="de-CH" sz="2400" b="1" dirty="0"/>
              <a:t> </a:t>
            </a:r>
            <a:r>
              <a:rPr lang="de-CH" sz="2400" b="1" dirty="0" err="1" smtClean="0"/>
              <a:t>to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study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charge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collection</a:t>
            </a:r>
            <a:endParaRPr lang="de-CH" sz="2400" b="1" dirty="0" smtClean="0"/>
          </a:p>
          <a:p>
            <a:pPr marL="527050" lvl="2" indent="-342900"/>
            <a:r>
              <a:rPr lang="en-US" sz="2000" dirty="0" smtClean="0"/>
              <a:t>Different sensor designs, thickness,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/h collection</a:t>
            </a:r>
            <a:endParaRPr lang="de-CH" sz="2000" dirty="0" smtClean="0"/>
          </a:p>
          <a:p>
            <a:pPr marL="527050" lvl="2" indent="-342900"/>
            <a:r>
              <a:rPr lang="de-CH" sz="2000" dirty="0" smtClean="0"/>
              <a:t>High-Z </a:t>
            </a:r>
            <a:r>
              <a:rPr lang="de-CH" sz="2000" dirty="0" err="1" smtClean="0"/>
              <a:t>sensors</a:t>
            </a:r>
            <a:endParaRPr lang="de-CH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outlook</a:t>
            </a:r>
            <a:endParaRPr lang="de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62137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SLS detector group at PSI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6832" r="4785" b="4502"/>
          <a:stretch/>
        </p:blipFill>
        <p:spPr>
          <a:xfrm>
            <a:off x="774044" y="764704"/>
            <a:ext cx="8080598" cy="583264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1187624" y="4214366"/>
            <a:ext cx="1152128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Aldo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Mozzanica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912036" y="901998"/>
            <a:ext cx="792088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Sophie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chemeClr val="tx1"/>
                </a:solidFill>
              </a:rPr>
              <a:t>Redford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444160" y="2852936"/>
            <a:ext cx="864096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Dhanya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algn="ctr">
              <a:spcBef>
                <a:spcPct val="0"/>
              </a:spcBef>
            </a:pPr>
            <a:r>
              <a:rPr lang="en-US" sz="1200" kern="1000" spc="30" dirty="0" err="1" smtClean="0">
                <a:cs typeface="Franklin Gothic Book"/>
              </a:rPr>
              <a:t>Thattil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499992" y="4609581"/>
            <a:ext cx="855712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Gemma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Tinti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788296" y="2996952"/>
            <a:ext cx="711696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Marco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err="1" smtClean="0">
                <a:solidFill>
                  <a:schemeClr val="tx1"/>
                </a:solidFill>
              </a:rPr>
              <a:t>Ramilli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971600" y="2054126"/>
            <a:ext cx="855712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Sebastian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chemeClr val="tx1"/>
                </a:solidFill>
              </a:rPr>
              <a:t>Cartier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529622" y="2397897"/>
            <a:ext cx="675692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Davide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chemeClr val="tx1"/>
                </a:solidFill>
              </a:rPr>
              <a:t>Mezza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355976" y="1262038"/>
            <a:ext cx="720080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Erik</a:t>
            </a:r>
          </a:p>
          <a:p>
            <a:pPr algn="ctr">
              <a:spcBef>
                <a:spcPct val="0"/>
              </a:spcBef>
            </a:pPr>
            <a:r>
              <a:rPr lang="en-US" sz="1200" kern="1000" spc="30" dirty="0" err="1">
                <a:cs typeface="Franklin Gothic Book"/>
              </a:rPr>
              <a:t>Fröjdh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563887" y="764704"/>
            <a:ext cx="1080121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Dominic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err="1" smtClean="0">
                <a:solidFill>
                  <a:schemeClr val="tx1"/>
                </a:solidFill>
              </a:rPr>
              <a:t>Greiffenberg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467893" y="2745492"/>
            <a:ext cx="751892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Xintian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Shi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438788" y="2522955"/>
            <a:ext cx="1047345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de-CH" sz="1200" dirty="0" err="1"/>
              <a:t>Jiaguo</a:t>
            </a:r>
            <a:endParaRPr lang="de-CH" sz="1200" dirty="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</a:pPr>
            <a:r>
              <a:rPr lang="de-CH" sz="1200" dirty="0" smtClean="0"/>
              <a:t>Zhang</a:t>
            </a:r>
            <a:r>
              <a:rPr lang="de-CH" sz="1200" dirty="0"/>
              <a:t> 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2720933" y="4381901"/>
            <a:ext cx="1075928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Anna Bergamaschi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4427984" y="2420888"/>
            <a:ext cx="800471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Roberto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err="1" smtClean="0">
                <a:solidFill>
                  <a:schemeClr val="tx1"/>
                </a:solidFill>
              </a:rPr>
              <a:t>Dinapoli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076056" y="836712"/>
            <a:ext cx="936104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Martin</a:t>
            </a:r>
          </a:p>
          <a:p>
            <a:pPr algn="ctr">
              <a:spcBef>
                <a:spcPct val="0"/>
              </a:spcBef>
            </a:pPr>
            <a:r>
              <a:rPr lang="en-US" sz="1200" kern="1000" spc="30" dirty="0" err="1">
                <a:cs typeface="Franklin Gothic Book"/>
              </a:rPr>
              <a:t>Brückner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876528" y="974006"/>
            <a:ext cx="1071736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Christian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chemeClr val="tx1"/>
                </a:solidFill>
              </a:rPr>
              <a:t>Ruder</a:t>
            </a:r>
            <a:endParaRPr kumimoji="0" lang="de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6804248" y="836712"/>
            <a:ext cx="1063352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Lukas</a:t>
            </a:r>
          </a:p>
          <a:p>
            <a:pPr algn="ctr">
              <a:spcBef>
                <a:spcPct val="0"/>
              </a:spcBef>
            </a:pPr>
            <a:r>
              <a:rPr lang="en-US" sz="1200" kern="1000" spc="30" dirty="0" err="1" smtClean="0">
                <a:cs typeface="Franklin Gothic Book"/>
              </a:rPr>
              <a:t>Schädler</a:t>
            </a:r>
            <a:endParaRPr lang="en-US" sz="1200" kern="1000" spc="30" dirty="0">
              <a:cs typeface="Franklin Gothic Book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2127354" y="974006"/>
            <a:ext cx="932478" cy="510778"/>
          </a:xfrm>
          <a:prstGeom prst="roundRect">
            <a:avLst/>
          </a:prstGeom>
          <a:gradFill flip="none" rotWithShape="1">
            <a:gsLst>
              <a:gs pos="49000">
                <a:srgbClr val="EBEBEB"/>
              </a:gs>
              <a:gs pos="0">
                <a:schemeClr val="bg1"/>
              </a:gs>
              <a:gs pos="100000">
                <a:schemeClr val="bg2">
                  <a:lumMod val="40000"/>
                  <a:lumOff val="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chemeClr val="tx1"/>
                </a:solidFill>
              </a:rPr>
              <a:t>Davit</a:t>
            </a:r>
          </a:p>
          <a:p>
            <a:pPr algn="ctr">
              <a:spcBef>
                <a:spcPct val="0"/>
              </a:spcBef>
            </a:pPr>
            <a:r>
              <a:rPr lang="en-US" sz="1200" kern="1000" spc="30" dirty="0" err="1" smtClean="0">
                <a:cs typeface="Franklin Gothic Book"/>
              </a:rPr>
              <a:t>Mayilyan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789484" y="6150773"/>
            <a:ext cx="8065158" cy="37457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Th.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Huthwelker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@PHOENIX,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A. Diaz @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cSAXS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Zh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. Wang,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M.Kagias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, M.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Stampanoni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@TOMCAT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5576" y="773087"/>
            <a:ext cx="7161793" cy="4003090"/>
            <a:chOff x="755576" y="773087"/>
            <a:chExt cx="7161793" cy="4003090"/>
          </a:xfrm>
        </p:grpSpPr>
        <p:sp>
          <p:nvSpPr>
            <p:cNvPr id="33" name="7-Point Star 32"/>
            <p:cNvSpPr/>
            <p:nvPr/>
          </p:nvSpPr>
          <p:spPr bwMode="auto">
            <a:xfrm>
              <a:off x="1475656" y="2348880"/>
              <a:ext cx="1224136" cy="612845"/>
            </a:xfrm>
            <a:prstGeom prst="star7">
              <a:avLst/>
            </a:prstGeom>
            <a:noFill/>
            <a:ln w="381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55576" y="773087"/>
              <a:ext cx="7161793" cy="4003090"/>
              <a:chOff x="755576" y="773087"/>
              <a:chExt cx="7161793" cy="4003090"/>
            </a:xfrm>
          </p:grpSpPr>
          <p:sp>
            <p:nvSpPr>
              <p:cNvPr id="26" name="Rounded Rectangle 25"/>
              <p:cNvSpPr/>
              <p:nvPr/>
            </p:nvSpPr>
            <p:spPr bwMode="auto">
              <a:xfrm>
                <a:off x="1691680" y="2414166"/>
                <a:ext cx="728464" cy="510778"/>
              </a:xfrm>
              <a:prstGeom prst="roundRect">
                <a:avLst/>
              </a:prstGeom>
              <a:gradFill flip="none" rotWithShape="1">
                <a:gsLst>
                  <a:gs pos="49000">
                    <a:srgbClr val="EBEBEB"/>
                  </a:gs>
                  <a:gs pos="0">
                    <a:schemeClr val="bg1"/>
                  </a:gs>
                  <a:gs pos="100000">
                    <a:schemeClr val="bg2">
                      <a:lumMod val="40000"/>
                      <a:lumOff val="60000"/>
                      <a:alpha val="0"/>
                    </a:schemeClr>
                  </a:gs>
                </a:gsLst>
                <a:path path="rect">
                  <a:fillToRect l="50000" t="50000" r="50000" b="50000"/>
                </a:path>
                <a:tileRect/>
              </a:gra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Bernd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chemeClr val="tx1"/>
                    </a:solidFill>
                  </a:rPr>
                  <a:t>Schmitt</a:t>
                </a:r>
                <a:endParaRPr kumimoji="0" lang="de-CH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" name="7-Point Star 4"/>
              <p:cNvSpPr/>
              <p:nvPr/>
            </p:nvSpPr>
            <p:spPr bwMode="auto">
              <a:xfrm>
                <a:off x="4202275" y="2346863"/>
                <a:ext cx="1224136" cy="612845"/>
              </a:xfrm>
              <a:prstGeom prst="star7">
                <a:avLst/>
              </a:prstGeom>
              <a:noFill/>
              <a:ln w="381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8" name="7-Point Star 27"/>
              <p:cNvSpPr/>
              <p:nvPr/>
            </p:nvSpPr>
            <p:spPr bwMode="auto">
              <a:xfrm>
                <a:off x="3563888" y="2888163"/>
                <a:ext cx="1224136" cy="612845"/>
              </a:xfrm>
              <a:prstGeom prst="star7">
                <a:avLst/>
              </a:prstGeom>
              <a:noFill/>
              <a:ln w="381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9" name="7-Point Star 28"/>
              <p:cNvSpPr/>
              <p:nvPr/>
            </p:nvSpPr>
            <p:spPr bwMode="auto">
              <a:xfrm>
                <a:off x="2264140" y="2780928"/>
                <a:ext cx="1224136" cy="612845"/>
              </a:xfrm>
              <a:prstGeom prst="star7">
                <a:avLst/>
              </a:prstGeom>
              <a:noFill/>
              <a:ln w="381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0" name="7-Point Star 29"/>
              <p:cNvSpPr/>
              <p:nvPr/>
            </p:nvSpPr>
            <p:spPr bwMode="auto">
              <a:xfrm>
                <a:off x="6693233" y="773087"/>
                <a:ext cx="1224136" cy="612845"/>
              </a:xfrm>
              <a:prstGeom prst="star7">
                <a:avLst/>
              </a:prstGeom>
              <a:noFill/>
              <a:ln w="381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1" name="7-Point Star 30"/>
              <p:cNvSpPr/>
              <p:nvPr/>
            </p:nvSpPr>
            <p:spPr bwMode="auto">
              <a:xfrm>
                <a:off x="5868144" y="871939"/>
                <a:ext cx="1224136" cy="612845"/>
              </a:xfrm>
              <a:prstGeom prst="star7">
                <a:avLst/>
              </a:prstGeom>
              <a:noFill/>
              <a:ln w="381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2" name="7-Point Star 31"/>
              <p:cNvSpPr/>
              <p:nvPr/>
            </p:nvSpPr>
            <p:spPr bwMode="auto">
              <a:xfrm>
                <a:off x="755576" y="1952059"/>
                <a:ext cx="1224136" cy="612845"/>
              </a:xfrm>
              <a:prstGeom prst="star7">
                <a:avLst/>
              </a:prstGeom>
              <a:noFill/>
              <a:ln w="381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4" name="7-Point Star 33"/>
              <p:cNvSpPr/>
              <p:nvPr/>
            </p:nvSpPr>
            <p:spPr bwMode="auto">
              <a:xfrm>
                <a:off x="1143236" y="4163332"/>
                <a:ext cx="1224136" cy="612845"/>
              </a:xfrm>
              <a:prstGeom prst="star7">
                <a:avLst/>
              </a:prstGeom>
              <a:noFill/>
              <a:ln w="381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27460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0743" r="14694" b="14489"/>
          <a:stretch/>
        </p:blipFill>
        <p:spPr>
          <a:xfrm>
            <a:off x="3347864" y="1550837"/>
            <a:ext cx="2676625" cy="2742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479" y="291600"/>
            <a:ext cx="6708025" cy="508500"/>
          </a:xfrm>
        </p:spPr>
        <p:txBody>
          <a:bodyPr/>
          <a:lstStyle/>
          <a:p>
            <a:r>
              <a:rPr lang="en-US" sz="5400" dirty="0" smtClean="0"/>
              <a:t>Thank you!</a:t>
            </a:r>
            <a:endParaRPr lang="de-CH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25</a:t>
            </a:fld>
            <a:endParaRPr lang="de-DE" altLang="de-DE" dirty="0"/>
          </a:p>
        </p:txBody>
      </p:sp>
      <p:pic>
        <p:nvPicPr>
          <p:cNvPr id="7" name="Content Placeholder 1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r="10660"/>
          <a:stretch/>
        </p:blipFill>
        <p:spPr>
          <a:xfrm>
            <a:off x="172274" y="4365104"/>
            <a:ext cx="6416918" cy="2160240"/>
          </a:xfrm>
        </p:spPr>
      </p:pic>
      <p:pic>
        <p:nvPicPr>
          <p:cNvPr id="8" name="Content Placeholder 10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7" t="13643" r="15209" b="14541"/>
          <a:stretch/>
        </p:blipFill>
        <p:spPr>
          <a:xfrm>
            <a:off x="467544" y="1176669"/>
            <a:ext cx="2660761" cy="2633985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74205"/>
            <a:ext cx="2381906" cy="415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26" descr="Switzerland 2006 Eiger Mönch Jungfrau panorama stamp europe mainpag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3" r="37858"/>
          <a:stretch/>
        </p:blipFill>
        <p:spPr bwMode="auto">
          <a:xfrm>
            <a:off x="6320947" y="-1"/>
            <a:ext cx="1779445" cy="229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02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30" dirty="0" smtClean="0">
                <a:solidFill>
                  <a:schemeClr val="bg1">
                    <a:lumMod val="50000"/>
                  </a:schemeClr>
                </a:solidFill>
                <a:cs typeface="Franklin Gothic Book"/>
              </a:rPr>
              <a:t>MÖNCH </a:t>
            </a:r>
            <a:r>
              <a:rPr lang="en-US" sz="2800" spc="30" dirty="0" smtClean="0">
                <a:solidFill>
                  <a:schemeClr val="bg1">
                    <a:lumMod val="50000"/>
                  </a:schemeClr>
                </a:solidFill>
                <a:cs typeface="Franklin Gothic Book"/>
              </a:rPr>
              <a:t>03 </a:t>
            </a:r>
            <a:r>
              <a:rPr lang="en-US" sz="2800" spc="30" dirty="0" err="1" smtClean="0">
                <a:solidFill>
                  <a:schemeClr val="bg1">
                    <a:lumMod val="50000"/>
                  </a:schemeClr>
                </a:solidFill>
                <a:cs typeface="Franklin Gothic Book"/>
              </a:rPr>
              <a:t>additioal</a:t>
            </a:r>
            <a:r>
              <a:rPr lang="en-US" sz="2800" spc="30" dirty="0" smtClean="0">
                <a:solidFill>
                  <a:schemeClr val="bg1">
                    <a:lumMod val="50000"/>
                  </a:schemeClr>
                </a:solidFill>
                <a:cs typeface="Franklin Gothic Book"/>
              </a:rPr>
              <a:t> features</a:t>
            </a:r>
            <a:r>
              <a:rPr lang="en-US" sz="2800" spc="30" dirty="0">
                <a:solidFill>
                  <a:srgbClr val="0070C0"/>
                </a:solidFill>
                <a:cs typeface="Franklin Gothic Book"/>
              </a:rPr>
              <a:t/>
            </a:r>
            <a:br>
              <a:rPr lang="en-US" sz="2800" spc="30" dirty="0">
                <a:solidFill>
                  <a:srgbClr val="0070C0"/>
                </a:solidFill>
                <a:cs typeface="Franklin Gothic Book"/>
              </a:rPr>
            </a:br>
            <a:endParaRPr lang="de-CH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26</a:t>
            </a:fld>
            <a:endParaRPr lang="de-DE" altLang="de-DE" dirty="0"/>
          </a:p>
        </p:txBody>
      </p:sp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1763688" y="764704"/>
            <a:ext cx="5472608" cy="2751019"/>
          </a:xfrm>
          <a:prstGeom prst="rect">
            <a:avLst/>
          </a:prstGeom>
          <a:ln>
            <a:noFill/>
          </a:ln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15106" y="3573016"/>
            <a:ext cx="8713788" cy="3140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Readout on both sides</a:t>
            </a: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Improved column buffer</a:t>
            </a: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Improved s. ended to diff. off-chip buffer</a:t>
            </a: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Storage caps can be kept disconnected from pixel buffer</a:t>
            </a:r>
          </a:p>
          <a:p>
            <a:pPr>
              <a:buFontTx/>
              <a:buChar char="•"/>
            </a:pP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One storage cap is now a </a:t>
            </a:r>
            <a:r>
              <a:rPr lang="en-US" altLang="de-DE" sz="2000" dirty="0" err="1">
                <a:solidFill>
                  <a:schemeClr val="accent2"/>
                </a:solidFill>
                <a:latin typeface="Calibri" pitchFamily="34" charset="0"/>
              </a:rPr>
              <a:t>MimCap</a:t>
            </a:r>
            <a:endParaRPr lang="el-GR" altLang="de-DE" sz="200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Region of interest possible (</a:t>
            </a:r>
            <a:r>
              <a:rPr lang="en-US" altLang="de-DE" sz="2000" dirty="0">
                <a:solidFill>
                  <a:schemeClr val="accent2"/>
                </a:solidFill>
                <a:latin typeface="Calibri" pitchFamily="34" charset="0"/>
              </a:rPr>
              <a:t>frame rate &gt; </a:t>
            </a: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6kHz)</a:t>
            </a:r>
            <a:endParaRPr lang="en-US" altLang="de-DE" sz="200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altLang="de-DE" sz="2000" dirty="0" smtClean="0">
                <a:solidFill>
                  <a:schemeClr val="accent2"/>
                </a:solidFill>
                <a:latin typeface="Calibri" pitchFamily="34" charset="0"/>
              </a:rPr>
              <a:t>Additional debugging features</a:t>
            </a:r>
            <a:endParaRPr lang="en-US" altLang="de-DE" sz="20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2890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1"/>
          <a:stretch/>
        </p:blipFill>
        <p:spPr bwMode="auto">
          <a:xfrm>
            <a:off x="323528" y="690554"/>
            <a:ext cx="5832648" cy="192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84168" y="764704"/>
            <a:ext cx="2999916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lnSpc>
                <a:spcPct val="110000"/>
              </a:lnSpc>
              <a:buClr>
                <a:schemeClr val="accent2"/>
              </a:buClr>
              <a:defRPr/>
            </a:pPr>
            <a:r>
              <a:rPr lang="en-US" altLang="de-DE" sz="2000" b="0" dirty="0" smtClean="0">
                <a:latin typeface="Arial Narrow" pitchFamily="34" charset="0"/>
              </a:rPr>
              <a:t>Magnification: ~80x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defRPr/>
            </a:pPr>
            <a:r>
              <a:rPr lang="en-US" altLang="de-DE" sz="2000" b="0" dirty="0" smtClean="0">
                <a:latin typeface="Arial Narrow" pitchFamily="34" charset="0"/>
              </a:rPr>
              <a:t>No Zernike phase dots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defRPr/>
            </a:pPr>
            <a:r>
              <a:rPr lang="en-US" altLang="de-DE" sz="2000" b="0" dirty="0" smtClean="0">
                <a:latin typeface="Arial Narrow" pitchFamily="34" charset="0"/>
              </a:rPr>
              <a:t>Si111 and 40 </a:t>
            </a:r>
            <a:r>
              <a:rPr lang="el-GR" altLang="de-DE" sz="2000" b="0" dirty="0" smtClean="0">
                <a:latin typeface="Arial Narrow" pitchFamily="34" charset="0"/>
              </a:rPr>
              <a:t>μ</a:t>
            </a:r>
            <a:r>
              <a:rPr lang="en-US" altLang="de-DE" sz="2000" b="0" dirty="0" smtClean="0">
                <a:latin typeface="Arial Narrow" pitchFamily="34" charset="0"/>
              </a:rPr>
              <a:t>m Cu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defRPr/>
            </a:pPr>
            <a:r>
              <a:rPr lang="en-US" altLang="de-DE" sz="2000" b="0" dirty="0" smtClean="0">
                <a:latin typeface="Arial Narrow" pitchFamily="34" charset="0"/>
              </a:rPr>
              <a:t>Siemens star test images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defRPr/>
            </a:pPr>
            <a:endParaRPr lang="de-CH" altLang="de-DE" sz="2000" b="0" dirty="0" smtClean="0">
              <a:latin typeface="Arial Narrow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Nanoscope</a:t>
            </a:r>
            <a:r>
              <a:rPr lang="en-US" dirty="0" smtClean="0"/>
              <a:t> </a:t>
            </a:r>
            <a:r>
              <a:rPr lang="en-US" dirty="0" smtClean="0"/>
              <a:t>imaging with </a:t>
            </a:r>
            <a:r>
              <a:rPr lang="en-US" dirty="0" err="1" smtClean="0"/>
              <a:t>Moench</a:t>
            </a:r>
            <a:endParaRPr lang="de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27</a:t>
            </a:fld>
            <a:endParaRPr lang="de-DE" altLang="de-DE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00" y="2708920"/>
            <a:ext cx="2381906" cy="415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38416" r="3864" b="12128"/>
          <a:stretch>
            <a:fillRect/>
          </a:stretch>
        </p:blipFill>
        <p:spPr bwMode="auto">
          <a:xfrm>
            <a:off x="5076056" y="2741741"/>
            <a:ext cx="2160240" cy="411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0" y="3637186"/>
            <a:ext cx="169168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MÖNCH02</a:t>
            </a:r>
            <a:r>
              <a:rPr lang="en-US" altLang="de-DE" sz="20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  <a:endParaRPr lang="en-US" altLang="de-DE" sz="20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algn="ctr" eaLnBrk="1" hangingPunct="1"/>
            <a:r>
              <a:rPr lang="en-US" altLang="de-DE" sz="1600" b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25</a:t>
            </a:r>
            <a:r>
              <a:rPr lang="el-GR" altLang="de-DE" sz="1600" b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μ</a:t>
            </a:r>
            <a:r>
              <a:rPr lang="en-US" altLang="de-DE" sz="1600" b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 </a:t>
            </a:r>
            <a:r>
              <a:rPr lang="en-US" altLang="de-DE" sz="1600" b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pixel</a:t>
            </a:r>
          </a:p>
          <a:p>
            <a:pPr algn="ctr" eaLnBrk="1" hangingPunct="1"/>
            <a:r>
              <a:rPr lang="en-US" altLang="de-DE" sz="1600" b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interpolation </a:t>
            </a:r>
          </a:p>
          <a:p>
            <a:pPr algn="ctr" eaLnBrk="1" hangingPunct="1"/>
            <a:r>
              <a:rPr lang="en-US" altLang="de-DE" sz="1600" b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5 x stitching </a:t>
            </a:r>
          </a:p>
          <a:p>
            <a:pPr algn="ctr" eaLnBrk="1" hangingPunct="1"/>
            <a:r>
              <a:rPr lang="en-US" altLang="de-DE" sz="1600" b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not cooled</a:t>
            </a:r>
            <a:endParaRPr lang="de-CH" altLang="de-DE" sz="1600" b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236296" y="3606408"/>
            <a:ext cx="191979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20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Photonic </a:t>
            </a:r>
            <a:r>
              <a:rPr lang="en-US" altLang="de-DE" sz="20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Science CCD </a:t>
            </a:r>
          </a:p>
          <a:p>
            <a:pPr algn="ctr" eaLnBrk="1" hangingPunct="1"/>
            <a:r>
              <a:rPr lang="en-US" altLang="de-DE" sz="1600" b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4</a:t>
            </a:r>
            <a:r>
              <a:rPr lang="el-GR" altLang="de-DE" sz="1600" b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μ</a:t>
            </a:r>
            <a:r>
              <a:rPr lang="en-US" altLang="de-DE" sz="1600" b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 </a:t>
            </a:r>
            <a:r>
              <a:rPr lang="en-US" altLang="de-DE" sz="1600" b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pixel </a:t>
            </a:r>
          </a:p>
          <a:p>
            <a:pPr algn="ctr" eaLnBrk="1" hangingPunct="1"/>
            <a:r>
              <a:rPr lang="en-US" altLang="de-DE" sz="1600" b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2 x stitching </a:t>
            </a:r>
          </a:p>
          <a:p>
            <a:pPr algn="ctr" eaLnBrk="1" hangingPunct="1"/>
            <a:r>
              <a:rPr lang="en-US" altLang="de-DE" sz="1600" b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cooled</a:t>
            </a:r>
            <a:endParaRPr lang="de-CH" altLang="de-DE" sz="1600" b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995936" y="2996952"/>
            <a:ext cx="1440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3815443" y="2735342"/>
            <a:ext cx="540533" cy="2616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de-DE" sz="1100" dirty="0" smtClean="0">
                <a:solidFill>
                  <a:srgbClr val="FF0000"/>
                </a:solidFill>
                <a:ea typeface="ＭＳ Ｐゴシック" charset="-128"/>
              </a:rPr>
              <a:t>80</a:t>
            </a:r>
            <a:r>
              <a:rPr lang="el-GR" altLang="de-DE" sz="1100" dirty="0" smtClean="0">
                <a:solidFill>
                  <a:srgbClr val="FF0000"/>
                </a:solidFill>
                <a:ea typeface="ＭＳ Ｐゴシック" charset="-128"/>
              </a:rPr>
              <a:t>μ</a:t>
            </a:r>
            <a:r>
              <a:rPr lang="en-US" altLang="de-DE" sz="1100" dirty="0">
                <a:solidFill>
                  <a:srgbClr val="FF0000"/>
                </a:solidFill>
                <a:ea typeface="ＭＳ Ｐゴシック" charset="-128"/>
              </a:rPr>
              <a:t>m</a:t>
            </a:r>
            <a:endParaRPr lang="de-CH" sz="11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18031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Charge sharing</a:t>
            </a:r>
            <a:endParaRPr lang="de-CH" altLang="de-DE" dirty="0" smtClean="0"/>
          </a:p>
        </p:txBody>
      </p:sp>
      <p:sp>
        <p:nvSpPr>
          <p:cNvPr id="13315" name="Content Placeholder 4"/>
          <p:cNvSpPr>
            <a:spLocks noGrp="1"/>
          </p:cNvSpPr>
          <p:nvPr>
            <p:ph sz="half" idx="1"/>
          </p:nvPr>
        </p:nvSpPr>
        <p:spPr>
          <a:xfrm>
            <a:off x="755576" y="1376634"/>
            <a:ext cx="4032448" cy="5292726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GB" altLang="de-DE" sz="2400" dirty="0" smtClean="0"/>
              <a:t>The charge diffuses while drifting to the electrodes </a:t>
            </a:r>
            <a:endParaRPr lang="en-GB" altLang="de-DE" sz="2400" dirty="0"/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GB" altLang="de-DE" sz="2400" dirty="0" smtClean="0"/>
              <a:t>The diffusion length depends on the drift time: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</a:pPr>
            <a:r>
              <a:rPr lang="en-GB" altLang="de-DE" sz="2000" dirty="0" smtClean="0"/>
              <a:t>Charge mobility/diffusivity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</a:pPr>
            <a:r>
              <a:rPr lang="en-GB" altLang="de-DE" sz="2000" dirty="0" smtClean="0"/>
              <a:t>Applied bias voltage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</a:pPr>
            <a:r>
              <a:rPr lang="en-GB" altLang="de-DE" sz="2000" dirty="0" smtClean="0"/>
              <a:t>Absorption depth</a:t>
            </a:r>
          </a:p>
          <a:p>
            <a:pPr marL="857250" lvl="2" indent="0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</a:pPr>
            <a:r>
              <a:rPr lang="en-GB" altLang="de-DE" sz="1800" dirty="0" smtClean="0"/>
              <a:t>Sensor thickness</a:t>
            </a:r>
          </a:p>
          <a:p>
            <a:pPr marL="857250" lvl="2" indent="0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</a:pPr>
            <a:r>
              <a:rPr lang="en-GB" altLang="de-DE" sz="1800" dirty="0" smtClean="0"/>
              <a:t>X-ray energy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GB" altLang="de-DE" sz="2400" dirty="0" smtClean="0"/>
              <a:t>The charge can be collected by several strips/pixels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–"/>
            </a:pPr>
            <a:r>
              <a:rPr lang="en-GB" altLang="de-DE" sz="2000" dirty="0" smtClean="0"/>
              <a:t>For 320 um thick sensors, 120V bias voltage we have measured a charge sharing region of 15-20 um </a:t>
            </a:r>
          </a:p>
        </p:txBody>
      </p:sp>
      <p:grpSp>
        <p:nvGrpSpPr>
          <p:cNvPr id="13316" name="Group 16"/>
          <p:cNvGrpSpPr>
            <a:grpSpLocks/>
          </p:cNvGrpSpPr>
          <p:nvPr/>
        </p:nvGrpSpPr>
        <p:grpSpPr bwMode="auto">
          <a:xfrm>
            <a:off x="4856163" y="3257550"/>
            <a:ext cx="4189412" cy="3367088"/>
            <a:chOff x="4646613" y="2389188"/>
            <a:chExt cx="4189412" cy="4064000"/>
          </a:xfrm>
        </p:grpSpPr>
        <p:pic>
          <p:nvPicPr>
            <p:cNvPr id="13326" name="Content Placeholder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613" y="2389188"/>
              <a:ext cx="4189412" cy="406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327" name="Group 9"/>
            <p:cNvGrpSpPr>
              <a:grpSpLocks/>
            </p:cNvGrpSpPr>
            <p:nvPr/>
          </p:nvGrpSpPr>
          <p:grpSpPr bwMode="auto">
            <a:xfrm>
              <a:off x="5274357" y="2845214"/>
              <a:ext cx="3444311" cy="3178605"/>
              <a:chOff x="5274089" y="2845907"/>
              <a:chExt cx="3443901" cy="3178242"/>
            </a:xfrm>
          </p:grpSpPr>
          <p:sp>
            <p:nvSpPr>
              <p:cNvPr id="13328" name="Explosion 1 7"/>
              <p:cNvSpPr>
                <a:spLocks noChangeArrowheads="1"/>
              </p:cNvSpPr>
              <p:nvPr/>
            </p:nvSpPr>
            <p:spPr bwMode="auto">
              <a:xfrm>
                <a:off x="5364088" y="2996952"/>
                <a:ext cx="144016" cy="158749"/>
              </a:xfrm>
              <a:prstGeom prst="irregularSeal1">
                <a:avLst/>
              </a:prstGeom>
              <a:solidFill>
                <a:srgbClr val="00B0F0"/>
              </a:solidFill>
              <a:ln w="9525" algn="ctr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 altLang="de-DE">
                  <a:latin typeface="+mn-lt"/>
                </a:endParaRPr>
              </a:p>
            </p:txBody>
          </p:sp>
          <p:sp>
            <p:nvSpPr>
              <p:cNvPr id="13329" name="Explosion 1 42"/>
              <p:cNvSpPr>
                <a:spLocks noChangeArrowheads="1"/>
              </p:cNvSpPr>
              <p:nvPr/>
            </p:nvSpPr>
            <p:spPr bwMode="auto">
              <a:xfrm>
                <a:off x="6228184" y="4581128"/>
                <a:ext cx="144016" cy="158749"/>
              </a:xfrm>
              <a:prstGeom prst="irregularSeal1">
                <a:avLst/>
              </a:prstGeom>
              <a:solidFill>
                <a:srgbClr val="00B050"/>
              </a:solidFill>
              <a:ln w="9525" algn="ctr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 altLang="de-DE">
                  <a:latin typeface="+mn-lt"/>
                </a:endParaRPr>
              </a:p>
            </p:txBody>
          </p:sp>
          <p:sp>
            <p:nvSpPr>
              <p:cNvPr id="13330" name="Explosion 1 43"/>
              <p:cNvSpPr>
                <a:spLocks noChangeArrowheads="1"/>
              </p:cNvSpPr>
              <p:nvPr/>
            </p:nvSpPr>
            <p:spPr bwMode="auto">
              <a:xfrm>
                <a:off x="8028384" y="5286475"/>
                <a:ext cx="144016" cy="158749"/>
              </a:xfrm>
              <a:prstGeom prst="irregularSeal1">
                <a:avLst/>
              </a:prstGeom>
              <a:solidFill>
                <a:srgbClr val="7030A0"/>
              </a:solidFill>
              <a:ln w="9525" algn="ctr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 altLang="de-DE">
                  <a:latin typeface="+mn-lt"/>
                </a:endParaRPr>
              </a:p>
            </p:txBody>
          </p:sp>
          <p:sp>
            <p:nvSpPr>
              <p:cNvPr id="13331" name="Explosion 1 44"/>
              <p:cNvSpPr>
                <a:spLocks noChangeArrowheads="1"/>
              </p:cNvSpPr>
              <p:nvPr/>
            </p:nvSpPr>
            <p:spPr bwMode="auto">
              <a:xfrm>
                <a:off x="5796136" y="4782419"/>
                <a:ext cx="144016" cy="158749"/>
              </a:xfrm>
              <a:prstGeom prst="irregularSeal1">
                <a:avLst/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 altLang="de-DE">
                  <a:latin typeface="+mn-lt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528966" y="2845907"/>
                <a:ext cx="1048560" cy="482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CH" altLang="de-DE" sz="2000" b="1" dirty="0">
                    <a:solidFill>
                      <a:srgbClr val="00B0F0"/>
                    </a:solidFill>
                    <a:latin typeface="+mn-lt"/>
                  </a:rPr>
                  <a:t>MÖNCH</a:t>
                </a:r>
                <a:endParaRPr lang="en-US" altLang="de-DE" sz="2000" b="1" dirty="0">
                  <a:solidFill>
                    <a:srgbClr val="00B0F0"/>
                  </a:solidFill>
                  <a:latin typeface="+mn-lt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668661" y="4867138"/>
                <a:ext cx="1049329" cy="482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CH" altLang="de-DE" sz="2000" b="1" dirty="0">
                    <a:solidFill>
                      <a:srgbClr val="7030A0"/>
                    </a:solidFill>
                    <a:latin typeface="+mn-lt"/>
                  </a:rPr>
                  <a:t>PILATUS</a:t>
                </a:r>
                <a:endParaRPr lang="en-US" altLang="de-DE" sz="2000" b="1" dirty="0">
                  <a:solidFill>
                    <a:srgbClr val="7030A0"/>
                  </a:solidFill>
                  <a:latin typeface="+mn-lt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74089" y="5169844"/>
                <a:ext cx="1395473" cy="854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de-CH" altLang="de-DE" sz="2000" b="1" dirty="0">
                    <a:solidFill>
                      <a:srgbClr val="FF0000"/>
                    </a:solidFill>
                    <a:latin typeface="+mn-lt"/>
                  </a:rPr>
                  <a:t>MYTHEN</a:t>
                </a:r>
              </a:p>
              <a:p>
                <a:pPr algn="ctr">
                  <a:spcBef>
                    <a:spcPts val="0"/>
                  </a:spcBef>
                  <a:defRPr/>
                </a:pPr>
                <a:r>
                  <a:rPr lang="en-US" altLang="de-DE" sz="2000" b="1" dirty="0">
                    <a:solidFill>
                      <a:srgbClr val="FF0000"/>
                    </a:solidFill>
                    <a:latin typeface="+mn-lt"/>
                  </a:rPr>
                  <a:t>GOTTHARD</a:t>
                </a:r>
              </a:p>
            </p:txBody>
          </p:sp>
        </p:grpSp>
      </p:grp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4652962" y="816428"/>
            <a:ext cx="4392613" cy="2016125"/>
          </a:xfrm>
          <a:prstGeom prst="cube">
            <a:avLst>
              <a:gd name="adj" fmla="val 61106"/>
            </a:avLst>
          </a:prstGeom>
          <a:solidFill>
            <a:srgbClr val="97E1FF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4870450" y="1751465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5375275" y="1751465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5878512" y="1751465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6383337" y="1751465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6886575" y="1751465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>
            <a:off x="7389812" y="1751465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5157787" y="1476828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34" name="AutoShape 13"/>
          <p:cNvSpPr>
            <a:spLocks noChangeArrowheads="1"/>
          </p:cNvSpPr>
          <p:nvPr/>
        </p:nvSpPr>
        <p:spPr bwMode="auto">
          <a:xfrm>
            <a:off x="5662612" y="1476828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35" name="AutoShape 14"/>
          <p:cNvSpPr>
            <a:spLocks noChangeArrowheads="1"/>
          </p:cNvSpPr>
          <p:nvPr/>
        </p:nvSpPr>
        <p:spPr bwMode="auto">
          <a:xfrm>
            <a:off x="6165850" y="1476828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36" name="AutoShape 15"/>
          <p:cNvSpPr>
            <a:spLocks noChangeArrowheads="1"/>
          </p:cNvSpPr>
          <p:nvPr/>
        </p:nvSpPr>
        <p:spPr bwMode="auto">
          <a:xfrm>
            <a:off x="6670675" y="1476828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37" name="AutoShape 16"/>
          <p:cNvSpPr>
            <a:spLocks noChangeArrowheads="1"/>
          </p:cNvSpPr>
          <p:nvPr/>
        </p:nvSpPr>
        <p:spPr bwMode="auto">
          <a:xfrm>
            <a:off x="7173912" y="1476828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38" name="AutoShape 17"/>
          <p:cNvSpPr>
            <a:spLocks noChangeArrowheads="1"/>
          </p:cNvSpPr>
          <p:nvPr/>
        </p:nvSpPr>
        <p:spPr bwMode="auto">
          <a:xfrm>
            <a:off x="7677150" y="1476828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39" name="AutoShape 18"/>
          <p:cNvSpPr>
            <a:spLocks noChangeArrowheads="1"/>
          </p:cNvSpPr>
          <p:nvPr/>
        </p:nvSpPr>
        <p:spPr bwMode="auto">
          <a:xfrm>
            <a:off x="5445125" y="1175203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40" name="AutoShape 19"/>
          <p:cNvSpPr>
            <a:spLocks noChangeArrowheads="1"/>
          </p:cNvSpPr>
          <p:nvPr/>
        </p:nvSpPr>
        <p:spPr bwMode="auto">
          <a:xfrm>
            <a:off x="5949950" y="1175203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41" name="AutoShape 20"/>
          <p:cNvSpPr>
            <a:spLocks noChangeArrowheads="1"/>
          </p:cNvSpPr>
          <p:nvPr/>
        </p:nvSpPr>
        <p:spPr bwMode="auto">
          <a:xfrm>
            <a:off x="6453187" y="1175203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42" name="AutoShape 21"/>
          <p:cNvSpPr>
            <a:spLocks noChangeArrowheads="1"/>
          </p:cNvSpPr>
          <p:nvPr/>
        </p:nvSpPr>
        <p:spPr bwMode="auto">
          <a:xfrm>
            <a:off x="6958012" y="1175203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7461250" y="1175203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44" name="AutoShape 23"/>
          <p:cNvSpPr>
            <a:spLocks noChangeArrowheads="1"/>
          </p:cNvSpPr>
          <p:nvPr/>
        </p:nvSpPr>
        <p:spPr bwMode="auto">
          <a:xfrm>
            <a:off x="7964487" y="1175203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45" name="AutoShape 24"/>
          <p:cNvSpPr>
            <a:spLocks noChangeArrowheads="1"/>
          </p:cNvSpPr>
          <p:nvPr/>
        </p:nvSpPr>
        <p:spPr bwMode="auto">
          <a:xfrm>
            <a:off x="5734050" y="887865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6238875" y="887865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47" name="AutoShape 26"/>
          <p:cNvSpPr>
            <a:spLocks noChangeArrowheads="1"/>
          </p:cNvSpPr>
          <p:nvPr/>
        </p:nvSpPr>
        <p:spPr bwMode="auto">
          <a:xfrm>
            <a:off x="6742112" y="887865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48" name="AutoShape 27"/>
          <p:cNvSpPr>
            <a:spLocks noChangeArrowheads="1"/>
          </p:cNvSpPr>
          <p:nvPr/>
        </p:nvSpPr>
        <p:spPr bwMode="auto">
          <a:xfrm>
            <a:off x="7246937" y="887865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49" name="AutoShape 28"/>
          <p:cNvSpPr>
            <a:spLocks noChangeArrowheads="1"/>
          </p:cNvSpPr>
          <p:nvPr/>
        </p:nvSpPr>
        <p:spPr bwMode="auto">
          <a:xfrm>
            <a:off x="7750175" y="887865"/>
            <a:ext cx="576262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50" name="AutoShape 29"/>
          <p:cNvSpPr>
            <a:spLocks noChangeArrowheads="1"/>
          </p:cNvSpPr>
          <p:nvPr/>
        </p:nvSpPr>
        <p:spPr bwMode="auto">
          <a:xfrm>
            <a:off x="8253412" y="887865"/>
            <a:ext cx="576263" cy="203200"/>
          </a:xfrm>
          <a:prstGeom prst="cube">
            <a:avLst>
              <a:gd name="adj" fmla="val 9970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51" name="Line 30"/>
          <p:cNvSpPr>
            <a:spLocks noChangeShapeType="1"/>
          </p:cNvSpPr>
          <p:nvPr/>
        </p:nvSpPr>
        <p:spPr bwMode="auto">
          <a:xfrm flipH="1">
            <a:off x="6519862" y="2543628"/>
            <a:ext cx="9525" cy="928687"/>
          </a:xfrm>
          <a:prstGeom prst="line">
            <a:avLst/>
          </a:prstGeom>
          <a:noFill/>
          <a:ln w="76200">
            <a:solidFill>
              <a:srgbClr val="FF99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6650037" y="3023053"/>
            <a:ext cx="73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de-DE">
                <a:solidFill>
                  <a:srgbClr val="FF9900"/>
                </a:solidFill>
                <a:latin typeface="Arial" pitchFamily="34" charset="0"/>
              </a:rPr>
              <a:t>X-ray</a:t>
            </a:r>
          </a:p>
        </p:txBody>
      </p:sp>
      <p:sp>
        <p:nvSpPr>
          <p:cNvPr id="53" name="Oval 32"/>
          <p:cNvSpPr>
            <a:spLocks noChangeArrowheads="1"/>
          </p:cNvSpPr>
          <p:nvPr/>
        </p:nvSpPr>
        <p:spPr bwMode="auto">
          <a:xfrm>
            <a:off x="6483350" y="2472190"/>
            <a:ext cx="73025" cy="71438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BED8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de-DE"/>
          </a:p>
        </p:txBody>
      </p:sp>
      <p:sp>
        <p:nvSpPr>
          <p:cNvPr id="54" name="Rectangle 53"/>
          <p:cNvSpPr/>
          <p:nvPr/>
        </p:nvSpPr>
        <p:spPr bwMode="auto">
          <a:xfrm>
            <a:off x="6431253" y="4765313"/>
            <a:ext cx="1354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de-CH" altLang="de-DE" sz="2000" b="1" dirty="0" smtClean="0">
                <a:solidFill>
                  <a:srgbClr val="00B050"/>
                </a:solidFill>
                <a:latin typeface="+mn-lt"/>
              </a:rPr>
              <a:t>JUNGFRAU</a:t>
            </a:r>
          </a:p>
          <a:p>
            <a:pPr algn="r">
              <a:spcBef>
                <a:spcPts val="0"/>
              </a:spcBef>
              <a:defRPr/>
            </a:pPr>
            <a:r>
              <a:rPr lang="de-CH" altLang="de-DE" sz="2000" b="1" dirty="0">
                <a:solidFill>
                  <a:srgbClr val="00B050"/>
                </a:solidFill>
                <a:latin typeface="+mn-lt"/>
              </a:rPr>
              <a:t>EIGER</a:t>
            </a:r>
            <a:endParaRPr lang="en-US" altLang="de-DE" sz="20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8898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8.33333E-7 -0.1465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3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mph" presetSubtype="1" repeatCount="indefinite" accel="5000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C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mph" presetSubtype="1" repeatCount="indefinite" accel="5000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1FFE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3" grpId="1" animBg="1"/>
      <p:bldP spid="53" grpId="2" animBg="1"/>
      <p:bldP spid="53" grpId="3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13" y="908720"/>
            <a:ext cx="3125420" cy="278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0" name="Text Box 123"/>
          <p:cNvSpPr txBox="1">
            <a:spLocks noChangeArrowheads="1"/>
          </p:cNvSpPr>
          <p:nvPr/>
        </p:nvSpPr>
        <p:spPr bwMode="auto">
          <a:xfrm>
            <a:off x="2142019" y="1467822"/>
            <a:ext cx="341749" cy="40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CH" altLang="de-DE" dirty="0">
                <a:solidFill>
                  <a:schemeClr val="accent1"/>
                </a:solidFill>
                <a:latin typeface="+mn-lt"/>
              </a:rPr>
              <a:t>d</a:t>
            </a:r>
            <a:endParaRPr lang="en-US" altLang="de-DE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7439" name="Line 122"/>
          <p:cNvSpPr>
            <a:spLocks noChangeShapeType="1"/>
          </p:cNvSpPr>
          <p:nvPr/>
        </p:nvSpPr>
        <p:spPr bwMode="auto">
          <a:xfrm>
            <a:off x="1907704" y="1892088"/>
            <a:ext cx="769086" cy="778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533" name="Text Box 124"/>
          <p:cNvSpPr txBox="1">
            <a:spLocks noChangeArrowheads="1"/>
          </p:cNvSpPr>
          <p:nvPr/>
        </p:nvSpPr>
        <p:spPr bwMode="auto">
          <a:xfrm>
            <a:off x="2664356" y="3356992"/>
            <a:ext cx="341748" cy="40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CH" altLang="de-DE" dirty="0">
                <a:solidFill>
                  <a:schemeClr val="accent1"/>
                </a:solidFill>
                <a:latin typeface="+mn-lt"/>
              </a:rPr>
              <a:t>p</a:t>
            </a:r>
            <a:endParaRPr lang="en-US" altLang="de-DE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7441" name="Line 125"/>
          <p:cNvSpPr>
            <a:spLocks noChangeShapeType="1"/>
          </p:cNvSpPr>
          <p:nvPr/>
        </p:nvSpPr>
        <p:spPr bwMode="auto">
          <a:xfrm>
            <a:off x="2322597" y="3356992"/>
            <a:ext cx="1025267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17415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1" r="12975"/>
          <a:stretch/>
        </p:blipFill>
        <p:spPr bwMode="auto">
          <a:xfrm>
            <a:off x="4695772" y="904831"/>
            <a:ext cx="3332612" cy="31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17"/>
          <p:cNvGrpSpPr>
            <a:grpSpLocks/>
          </p:cNvGrpSpPr>
          <p:nvPr/>
        </p:nvGrpSpPr>
        <p:grpSpPr bwMode="auto">
          <a:xfrm>
            <a:off x="93663" y="3933056"/>
            <a:ext cx="8912225" cy="1839912"/>
            <a:chOff x="0" y="4592676"/>
            <a:chExt cx="8911113" cy="1839899"/>
          </a:xfrm>
        </p:grpSpPr>
        <p:pic>
          <p:nvPicPr>
            <p:cNvPr id="43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92676"/>
              <a:ext cx="8356896" cy="1067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1338095" y="5602319"/>
              <a:ext cx="1880953" cy="8302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  <a:latin typeface="+mn-lt"/>
                </a:rPr>
                <a:t>Full charge collection</a:t>
              </a:r>
              <a:endParaRPr lang="de-CH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36508" y="5605494"/>
              <a:ext cx="3455557" cy="46037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170CF4"/>
                  </a:solidFill>
                  <a:latin typeface="+mn-lt"/>
                </a:rPr>
                <a:t>Charge sharing</a:t>
              </a:r>
              <a:endParaRPr lang="de-CH" dirty="0">
                <a:solidFill>
                  <a:srgbClr val="170CF4"/>
                </a:solidFill>
                <a:latin typeface="+mn-lt"/>
              </a:endParaRPr>
            </a:p>
          </p:txBody>
        </p:sp>
        <p:sp>
          <p:nvSpPr>
            <p:cNvPr id="46" name="Rounded Rectangle 11"/>
            <p:cNvSpPr>
              <a:spLocks noChangeArrowheads="1"/>
            </p:cNvSpPr>
            <p:nvPr/>
          </p:nvSpPr>
          <p:spPr bwMode="auto">
            <a:xfrm>
              <a:off x="1423358" y="4592676"/>
              <a:ext cx="1795353" cy="100890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CH" altLang="de-DE"/>
            </a:p>
          </p:txBody>
        </p:sp>
        <p:sp>
          <p:nvSpPr>
            <p:cNvPr id="47" name="Rounded Rectangle 20"/>
            <p:cNvSpPr>
              <a:spLocks noChangeArrowheads="1"/>
            </p:cNvSpPr>
            <p:nvPr/>
          </p:nvSpPr>
          <p:spPr bwMode="auto">
            <a:xfrm>
              <a:off x="3404470" y="4598434"/>
              <a:ext cx="4689519" cy="100890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170CF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CH" altLang="de-DE"/>
            </a:p>
          </p:txBody>
        </p:sp>
        <p:sp>
          <p:nvSpPr>
            <p:cNvPr id="48" name="Rounded Rectangle 21"/>
            <p:cNvSpPr>
              <a:spLocks noChangeArrowheads="1"/>
            </p:cNvSpPr>
            <p:nvPr/>
          </p:nvSpPr>
          <p:spPr bwMode="auto">
            <a:xfrm>
              <a:off x="3869674" y="4804913"/>
              <a:ext cx="416916" cy="655608"/>
            </a:xfrm>
            <a:prstGeom prst="roundRect">
              <a:avLst>
                <a:gd name="adj" fmla="val 16667"/>
              </a:avLst>
            </a:prstGeom>
            <a:solidFill>
              <a:srgbClr val="00B05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altLang="de-DE"/>
            </a:p>
          </p:txBody>
        </p:sp>
        <p:sp>
          <p:nvSpPr>
            <p:cNvPr id="49" name="Rounded Rectangle 22"/>
            <p:cNvSpPr>
              <a:spLocks noChangeArrowheads="1"/>
            </p:cNvSpPr>
            <p:nvPr/>
          </p:nvSpPr>
          <p:spPr bwMode="auto">
            <a:xfrm>
              <a:off x="4286591" y="4804913"/>
              <a:ext cx="1889922" cy="655608"/>
            </a:xfrm>
            <a:prstGeom prst="roundRect">
              <a:avLst>
                <a:gd name="adj" fmla="val 16667"/>
              </a:avLst>
            </a:prstGeom>
            <a:solidFill>
              <a:srgbClr val="EA16C2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altLang="de-DE"/>
            </a:p>
          </p:txBody>
        </p:sp>
        <p:sp>
          <p:nvSpPr>
            <p:cNvPr id="50" name="Rounded Rectangle 23"/>
            <p:cNvSpPr>
              <a:spLocks noChangeArrowheads="1"/>
            </p:cNvSpPr>
            <p:nvPr/>
          </p:nvSpPr>
          <p:spPr bwMode="auto">
            <a:xfrm>
              <a:off x="6218444" y="4769323"/>
              <a:ext cx="1795496" cy="655608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altLang="de-DE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04762" y="5970616"/>
              <a:ext cx="965080" cy="4619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B050"/>
                  </a:solidFill>
                  <a:latin typeface="+mn-lt"/>
                </a:rPr>
                <a:t>Sides</a:t>
              </a:r>
              <a:endParaRPr lang="de-CH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60318" y="5970616"/>
              <a:ext cx="1452382" cy="4619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EA16C2"/>
                  </a:solidFill>
                  <a:latin typeface="+mn-lt"/>
                </a:rPr>
                <a:t>Corners</a:t>
              </a:r>
              <a:endParaRPr lang="de-CH" dirty="0">
                <a:solidFill>
                  <a:srgbClr val="EA16C2"/>
                </a:solidFill>
                <a:latin typeface="+mn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80954" y="5970616"/>
              <a:ext cx="2930159" cy="4619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9900"/>
                  </a:solidFill>
                  <a:latin typeface="+mn-lt"/>
                </a:rPr>
                <a:t>Noise convolution</a:t>
              </a:r>
              <a:endParaRPr lang="de-CH" dirty="0">
                <a:solidFill>
                  <a:srgbClr val="FF9900"/>
                </a:solidFill>
                <a:latin typeface="+mn-lt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charge collection model</a:t>
            </a:r>
            <a:endParaRPr lang="de-CH" dirty="0"/>
          </a:p>
        </p:txBody>
      </p:sp>
      <p:sp>
        <p:nvSpPr>
          <p:cNvPr id="56" name="TextBox 55"/>
          <p:cNvSpPr txBox="1"/>
          <p:nvPr/>
        </p:nvSpPr>
        <p:spPr>
          <a:xfrm>
            <a:off x="1990718" y="5664150"/>
            <a:ext cx="2021707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l-GR" altLang="de-DE" dirty="0">
                <a:solidFill>
                  <a:schemeClr val="tx1"/>
                </a:solidFill>
                <a:latin typeface="Arial" charset="0"/>
              </a:rPr>
              <a:t>α</a:t>
            </a:r>
            <a:r>
              <a:rPr lang="en-US" altLang="de-DE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de-DE" dirty="0" smtClean="0">
                <a:solidFill>
                  <a:schemeClr val="tx1"/>
                </a:solidFill>
                <a:latin typeface="Arial" charset="0"/>
              </a:rPr>
              <a:t>: </a:t>
            </a:r>
            <a:r>
              <a:rPr lang="en-US" altLang="de-DE" dirty="0" err="1" smtClean="0">
                <a:solidFill>
                  <a:schemeClr val="tx1"/>
                </a:solidFill>
                <a:latin typeface="Arial" charset="0"/>
              </a:rPr>
              <a:t>d</a:t>
            </a:r>
            <a:r>
              <a:rPr lang="en-US" altLang="de-DE" baseline="-25000" dirty="0" err="1" smtClean="0">
                <a:solidFill>
                  <a:schemeClr val="tx1"/>
                </a:solidFill>
                <a:latin typeface="Arial" charset="0"/>
              </a:rPr>
              <a:t>chargeSharing</a:t>
            </a:r>
            <a:r>
              <a:rPr lang="en-US" altLang="de-DE" dirty="0" smtClean="0">
                <a:solidFill>
                  <a:schemeClr val="tx1"/>
                </a:solidFill>
                <a:latin typeface="Arial" charset="0"/>
              </a:rPr>
              <a:t> /pitch</a:t>
            </a:r>
            <a:endParaRPr lang="en-US" altLang="de-DE" dirty="0">
              <a:solidFill>
                <a:schemeClr val="tx1"/>
              </a:solidFill>
              <a:latin typeface="Arial" charset="0"/>
            </a:endParaRPr>
          </a:p>
          <a:p>
            <a:r>
              <a:rPr lang="en-US" altLang="de-DE" dirty="0">
                <a:solidFill>
                  <a:schemeClr val="tx1"/>
                </a:solidFill>
                <a:latin typeface="Arial" charset="0"/>
              </a:rPr>
              <a:t>Q</a:t>
            </a:r>
            <a:r>
              <a:rPr lang="en-US" altLang="de-DE" baseline="-25000" dirty="0">
                <a:solidFill>
                  <a:schemeClr val="tx1"/>
                </a:solidFill>
                <a:latin typeface="Arial" charset="0"/>
              </a:rPr>
              <a:t>0</a:t>
            </a:r>
            <a:r>
              <a:rPr lang="en-US" altLang="de-DE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de-DE" dirty="0" smtClean="0">
                <a:solidFill>
                  <a:schemeClr val="tx1"/>
                </a:solidFill>
                <a:latin typeface="Arial" charset="0"/>
              </a:rPr>
              <a:t>: total </a:t>
            </a:r>
            <a:r>
              <a:rPr lang="en-US" altLang="de-DE" dirty="0">
                <a:solidFill>
                  <a:schemeClr val="tx1"/>
                </a:solidFill>
                <a:latin typeface="Arial" charset="0"/>
              </a:rPr>
              <a:t>charge </a:t>
            </a:r>
          </a:p>
          <a:p>
            <a:r>
              <a:rPr lang="en-US" altLang="de-DE" dirty="0">
                <a:solidFill>
                  <a:schemeClr val="tx1"/>
                </a:solidFill>
                <a:latin typeface="Arial" charset="0"/>
              </a:rPr>
              <a:t>Q </a:t>
            </a:r>
            <a:r>
              <a:rPr lang="en-US" altLang="de-DE" dirty="0" smtClean="0">
                <a:solidFill>
                  <a:schemeClr val="tx1"/>
                </a:solidFill>
                <a:latin typeface="Arial" charset="0"/>
              </a:rPr>
              <a:t>: collected charge</a:t>
            </a:r>
            <a:endParaRPr lang="en-US" altLang="de-DE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88024" y="5859269"/>
            <a:ext cx="262443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l-GR" altLang="de-DE" dirty="0" smtClean="0">
                <a:solidFill>
                  <a:schemeClr val="tx1"/>
                </a:solidFill>
                <a:latin typeface="Arial" charset="0"/>
              </a:rPr>
              <a:t>σ</a:t>
            </a:r>
            <a:r>
              <a:rPr lang="en-US" altLang="de-DE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de-DE" dirty="0" smtClean="0"/>
              <a:t>: </a:t>
            </a:r>
            <a:r>
              <a:rPr lang="en-US" altLang="de-DE" dirty="0" smtClean="0">
                <a:solidFill>
                  <a:schemeClr val="tx1"/>
                </a:solidFill>
                <a:latin typeface="Arial" charset="0"/>
              </a:rPr>
              <a:t>electronic noise </a:t>
            </a:r>
            <a:r>
              <a:rPr lang="en-US" altLang="de-DE" dirty="0" err="1" smtClean="0">
                <a:solidFill>
                  <a:schemeClr val="tx1"/>
                </a:solidFill>
                <a:latin typeface="Arial" charset="0"/>
              </a:rPr>
              <a:t>ENC</a:t>
            </a:r>
            <a:r>
              <a:rPr lang="en-US" altLang="de-DE" baseline="-25000" dirty="0" err="1" smtClean="0">
                <a:solidFill>
                  <a:schemeClr val="tx1"/>
                </a:solidFill>
                <a:latin typeface="Arial" charset="0"/>
              </a:rPr>
              <a:t>rms</a:t>
            </a:r>
            <a:endParaRPr lang="en-US" altLang="de-DE" baseline="-25000" dirty="0">
              <a:solidFill>
                <a:schemeClr val="tx1"/>
              </a:solidFill>
              <a:latin typeface="Arial" charset="0"/>
            </a:endParaRPr>
          </a:p>
          <a:p>
            <a:r>
              <a:rPr lang="en-US" altLang="de-DE" dirty="0">
                <a:solidFill>
                  <a:schemeClr val="tx1"/>
                </a:solidFill>
                <a:latin typeface="Arial" charset="0"/>
              </a:rPr>
              <a:t>A </a:t>
            </a:r>
            <a:r>
              <a:rPr lang="en-US" altLang="de-DE" dirty="0" smtClean="0">
                <a:solidFill>
                  <a:schemeClr val="tx1"/>
                </a:solidFill>
                <a:latin typeface="Arial" charset="0"/>
              </a:rPr>
              <a:t>: number </a:t>
            </a:r>
            <a:r>
              <a:rPr lang="en-US" altLang="de-DE" dirty="0">
                <a:solidFill>
                  <a:schemeClr val="tx1"/>
                </a:solidFill>
                <a:latin typeface="Arial" charset="0"/>
              </a:rPr>
              <a:t>of photons</a:t>
            </a:r>
          </a:p>
          <a:p>
            <a:r>
              <a:rPr lang="en-US" altLang="de-DE" baseline="-25000" dirty="0">
                <a:solidFill>
                  <a:schemeClr val="tx1"/>
                </a:solidFill>
                <a:latin typeface="Arial" charset="0"/>
              </a:rPr>
              <a:t> </a:t>
            </a:r>
            <a:endParaRPr lang="de-CH" altLang="de-DE" baseline="-25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29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17790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and solutions</a:t>
            </a:r>
            <a:endParaRPr lang="de-CH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899592" y="1484784"/>
            <a:ext cx="2551876" cy="9361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dirty="0" smtClean="0"/>
              <a:t>High resolution</a:t>
            </a:r>
            <a:endParaRPr lang="de-CH" sz="2400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3564885" y="1484784"/>
            <a:ext cx="2551876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dirty="0" smtClean="0"/>
              <a:t>Low noise</a:t>
            </a:r>
            <a:endParaRPr lang="de-CH" sz="2400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6230178" y="1484784"/>
            <a:ext cx="2551876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dirty="0" smtClean="0"/>
              <a:t>Large dynamic range</a:t>
            </a:r>
            <a:endParaRPr lang="de-CH" sz="24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10148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36" y="908720"/>
            <a:ext cx="3603600" cy="25895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 for MÖNCH 03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 dirty="0"/>
          </a:p>
        </p:txBody>
      </p:sp>
      <p:sp>
        <p:nvSpPr>
          <p:cNvPr id="7" name="TextShape 2"/>
          <p:cNvSpPr txBox="1"/>
          <p:nvPr/>
        </p:nvSpPr>
        <p:spPr>
          <a:xfrm>
            <a:off x="2635200" y="799920"/>
            <a:ext cx="3017520" cy="3556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buSzPct val="45000"/>
            </a:pPr>
            <a:r>
              <a:rPr lang="en-US" dirty="0">
                <a:solidFill>
                  <a:srgbClr val="000000"/>
                </a:solidFill>
                <a:latin typeface="Arial Narrow"/>
                <a:ea typeface="AR PL UMing HK"/>
              </a:rPr>
              <a:t>Highest Gain Setting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30400" y="3751920"/>
            <a:ext cx="3604680" cy="267120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04" y="908720"/>
            <a:ext cx="3603600" cy="2589522"/>
          </a:xfrm>
          <a:prstGeom prst="rect">
            <a:avLst/>
          </a:prstGeom>
        </p:spPr>
      </p:pic>
      <p:sp>
        <p:nvSpPr>
          <p:cNvPr id="12" name="TextShape 4"/>
          <p:cNvSpPr txBox="1"/>
          <p:nvPr/>
        </p:nvSpPr>
        <p:spPr>
          <a:xfrm>
            <a:off x="403200" y="3499920"/>
            <a:ext cx="3017520" cy="3556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buSzPct val="45000"/>
            </a:pPr>
            <a:r>
              <a:rPr lang="en-US" dirty="0">
                <a:solidFill>
                  <a:srgbClr val="000000"/>
                </a:solidFill>
                <a:latin typeface="Arial Narrow"/>
                <a:ea typeface="AR PL UMing HK"/>
              </a:rPr>
              <a:t>Highest Gain Setting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13" name="CustomShape 5"/>
          <p:cNvSpPr/>
          <p:nvPr/>
        </p:nvSpPr>
        <p:spPr>
          <a:xfrm>
            <a:off x="3835080" y="3818294"/>
            <a:ext cx="5212080" cy="2194560"/>
          </a:xfrm>
          <a:prstGeom prst="rect">
            <a:avLst/>
          </a:prstGeom>
          <a:solidFill>
            <a:srgbClr val="FFFFFF"/>
          </a:solidFill>
          <a:ln w="18360">
            <a:solidFill>
              <a:srgbClr val="3465A4"/>
            </a:solidFill>
            <a:round/>
          </a:ln>
        </p:spPr>
        <p:txBody>
          <a:bodyPr wrap="none" lIns="99000" tIns="54000" rIns="99000" bIns="54000" anchor="ctr"/>
          <a:lstStyle/>
          <a:p>
            <a:pPr marL="285750" indent="-285750">
              <a:buSzPct val="99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AR PL UMing HK"/>
              </a:rPr>
              <a:t>Dynamic range:</a:t>
            </a:r>
            <a:endParaRPr dirty="0">
              <a:solidFill>
                <a:prstClr val="black"/>
              </a:solidFill>
            </a:endParaRPr>
          </a:p>
          <a:p>
            <a:pPr marL="285750" indent="-285750">
              <a:buSzPct val="99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AR PL UMing HK"/>
              </a:rPr>
              <a:t>600 3 </a:t>
            </a:r>
            <a:r>
              <a:rPr lang="en-US" dirty="0" err="1">
                <a:solidFill>
                  <a:srgbClr val="000000"/>
                </a:solidFill>
                <a:ea typeface="AR PL UMing HK"/>
              </a:rPr>
              <a:t>keV</a:t>
            </a:r>
            <a:r>
              <a:rPr lang="en-US" dirty="0">
                <a:solidFill>
                  <a:srgbClr val="000000"/>
                </a:solidFill>
                <a:ea typeface="AR PL UMing HK"/>
              </a:rPr>
              <a:t> photons at lowest gain setting</a:t>
            </a:r>
            <a:endParaRPr dirty="0">
              <a:solidFill>
                <a:prstClr val="black"/>
              </a:solidFill>
            </a:endParaRPr>
          </a:p>
          <a:p>
            <a:pPr marL="285750" indent="-285750">
              <a:buSzPct val="99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AR PL UMing HK"/>
              </a:rPr>
              <a:t>18 3 </a:t>
            </a:r>
            <a:r>
              <a:rPr lang="en-US" dirty="0" err="1">
                <a:solidFill>
                  <a:srgbClr val="000000"/>
                </a:solidFill>
                <a:ea typeface="AR PL UMing HK"/>
              </a:rPr>
              <a:t>keV</a:t>
            </a:r>
            <a:r>
              <a:rPr lang="en-US" dirty="0">
                <a:solidFill>
                  <a:srgbClr val="000000"/>
                </a:solidFill>
                <a:ea typeface="AR PL UMing HK"/>
              </a:rPr>
              <a:t> photons at highest gain setting</a:t>
            </a:r>
            <a:endParaRPr dirty="0">
              <a:solidFill>
                <a:prstClr val="black"/>
              </a:solidFill>
            </a:endParaRPr>
          </a:p>
          <a:p>
            <a:pPr lvl="1">
              <a:buFont typeface="Wingdings" charset="2"/>
              <a:buChar char=""/>
            </a:pPr>
            <a:r>
              <a:rPr lang="en-US" dirty="0" smtClean="0">
                <a:solidFill>
                  <a:srgbClr val="000000"/>
                </a:solidFill>
                <a:ea typeface="AR PL UMing HK"/>
              </a:rPr>
              <a:t>non-linearity due output </a:t>
            </a:r>
            <a:r>
              <a:rPr lang="en-US" dirty="0">
                <a:solidFill>
                  <a:srgbClr val="000000"/>
                </a:solidFill>
                <a:ea typeface="AR PL UMing HK"/>
              </a:rPr>
              <a:t>buffer saturation</a:t>
            </a:r>
            <a:endParaRPr dirty="0">
              <a:solidFill>
                <a:prstClr val="black"/>
              </a:solidFill>
            </a:endParaRPr>
          </a:p>
          <a:p>
            <a:pPr lvl="1">
              <a:buFont typeface="Wingdings" charset="2"/>
              <a:buChar char=""/>
            </a:pPr>
            <a:r>
              <a:rPr lang="en-US" dirty="0">
                <a:solidFill>
                  <a:srgbClr val="000000"/>
                </a:solidFill>
                <a:ea typeface="AR PL UMing HK"/>
              </a:rPr>
              <a:t>optimize chip settings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14" name="Right Arrow Callout 13"/>
          <p:cNvSpPr/>
          <p:nvPr/>
        </p:nvSpPr>
        <p:spPr bwMode="auto">
          <a:xfrm>
            <a:off x="395536" y="836712"/>
            <a:ext cx="1800200" cy="72008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58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IR laser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schemeClr val="tx1"/>
                </a:solidFill>
              </a:rPr>
              <a:t>ND filters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Shape 3"/>
          <p:cNvSpPr txBox="1"/>
          <p:nvPr/>
        </p:nvSpPr>
        <p:spPr>
          <a:xfrm>
            <a:off x="5911200" y="799920"/>
            <a:ext cx="3017520" cy="3556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buSzPct val="45000"/>
            </a:pPr>
            <a:r>
              <a:rPr lang="en-US" dirty="0">
                <a:solidFill>
                  <a:srgbClr val="000000"/>
                </a:solidFill>
                <a:latin typeface="Arial Narrow"/>
                <a:ea typeface="AR PL UMing HK"/>
              </a:rPr>
              <a:t>Lowest Gain Setting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15" name="Down Arrow Callout 14"/>
          <p:cNvSpPr/>
          <p:nvPr/>
        </p:nvSpPr>
        <p:spPr bwMode="auto">
          <a:xfrm>
            <a:off x="230400" y="2565992"/>
            <a:ext cx="2109352" cy="1007024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3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keV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photons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 err="1" smtClean="0">
                <a:solidFill>
                  <a:schemeClr val="tx1"/>
                </a:solidFill>
              </a:rPr>
              <a:t>Kapton</a:t>
            </a:r>
            <a:r>
              <a:rPr lang="en-US" sz="1800" dirty="0" smtClean="0">
                <a:solidFill>
                  <a:schemeClr val="tx1"/>
                </a:solidFill>
              </a:rPr>
              <a:t> thickness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57558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</a:t>
            </a:r>
            <a:r>
              <a:rPr lang="en-US" altLang="de-DE" dirty="0" smtClean="0"/>
              <a:t>resolution</a:t>
            </a:r>
            <a:endParaRPr lang="de-CH" altLang="de-DE" dirty="0" smtClean="0"/>
          </a:p>
        </p:txBody>
      </p:sp>
      <p:pic>
        <p:nvPicPr>
          <p:cNvPr id="1945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7666"/>
          <a:stretch/>
        </p:blipFill>
        <p:spPr>
          <a:xfrm>
            <a:off x="117172" y="1332061"/>
            <a:ext cx="6308981" cy="5121275"/>
          </a:xfrm>
          <a:solidFill>
            <a:schemeClr val="bg1"/>
          </a:solidFill>
        </p:spPr>
      </p:pic>
      <p:cxnSp>
        <p:nvCxnSpPr>
          <p:cNvPr id="19460" name="Curved Connector 6"/>
          <p:cNvCxnSpPr>
            <a:cxnSpLocks noChangeShapeType="1"/>
          </p:cNvCxnSpPr>
          <p:nvPr/>
        </p:nvCxnSpPr>
        <p:spPr bwMode="auto">
          <a:xfrm rot="5400000">
            <a:off x="275833" y="2275735"/>
            <a:ext cx="982662" cy="696904"/>
          </a:xfrm>
          <a:prstGeom prst="curvedConnector3">
            <a:avLst>
              <a:gd name="adj1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-229433" y="2996952"/>
            <a:ext cx="129698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Compton </a:t>
            </a:r>
            <a:endParaRPr lang="en-US" sz="1400" dirty="0" smtClean="0">
              <a:solidFill>
                <a:schemeClr val="tx1"/>
              </a:solidFill>
              <a:latin typeface="+mn-lt"/>
            </a:endParaRPr>
          </a:p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Edge 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1.45 keV</a:t>
            </a:r>
            <a:endParaRPr lang="de-CH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7729" y="2230455"/>
            <a:ext cx="1295400" cy="6309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Main beam </a:t>
            </a:r>
            <a:endParaRPr lang="en-US" sz="1400" dirty="0" smtClean="0">
              <a:solidFill>
                <a:schemeClr val="tx1"/>
              </a:solidFill>
              <a:latin typeface="+mn-lt"/>
            </a:endParaRPr>
          </a:p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20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keV</a:t>
            </a:r>
            <a:endParaRPr lang="de-CH" sz="14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9463" name="Curved Connector 16"/>
          <p:cNvCxnSpPr>
            <a:cxnSpLocks noChangeShapeType="1"/>
          </p:cNvCxnSpPr>
          <p:nvPr/>
        </p:nvCxnSpPr>
        <p:spPr bwMode="auto">
          <a:xfrm rot="16200000" flipV="1">
            <a:off x="4212531" y="4076502"/>
            <a:ext cx="576263" cy="433388"/>
          </a:xfrm>
          <a:prstGeom prst="curvedConnector3">
            <a:avLst>
              <a:gd name="adj1" fmla="val 11972"/>
            </a:avLst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3635052" y="3429000"/>
            <a:ext cx="1296988" cy="6309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Si escape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18.2 keV</a:t>
            </a:r>
            <a:endParaRPr lang="de-CH" sz="14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9465" name="Straight Arrow Connector 19"/>
          <p:cNvCxnSpPr>
            <a:cxnSpLocks noChangeShapeType="1"/>
            <a:endCxn id="25" idx="0"/>
          </p:cNvCxnSpPr>
          <p:nvPr/>
        </p:nvCxnSpPr>
        <p:spPr bwMode="auto">
          <a:xfrm>
            <a:off x="3401967" y="4468830"/>
            <a:ext cx="35719" cy="16922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7" name="Straight Arrow Connector 25"/>
          <p:cNvCxnSpPr>
            <a:cxnSpLocks noChangeShapeType="1"/>
          </p:cNvCxnSpPr>
          <p:nvPr/>
        </p:nvCxnSpPr>
        <p:spPr bwMode="auto">
          <a:xfrm flipV="1">
            <a:off x="1601742" y="3998930"/>
            <a:ext cx="0" cy="5064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1133429" y="3427430"/>
            <a:ext cx="936625" cy="6309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In 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3.3 keV</a:t>
            </a:r>
          </a:p>
        </p:txBody>
      </p:sp>
      <p:cxnSp>
        <p:nvCxnSpPr>
          <p:cNvPr id="19469" name="Straight Arrow Connector 27"/>
          <p:cNvCxnSpPr>
            <a:cxnSpLocks noChangeShapeType="1"/>
          </p:cNvCxnSpPr>
          <p:nvPr/>
        </p:nvCxnSpPr>
        <p:spPr bwMode="auto">
          <a:xfrm>
            <a:off x="1817642" y="4581128"/>
            <a:ext cx="0" cy="15859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1385842" y="6165304"/>
            <a:ext cx="935037" cy="63094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Ti 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4.5 keV</a:t>
            </a:r>
          </a:p>
        </p:txBody>
      </p:sp>
      <p:cxnSp>
        <p:nvCxnSpPr>
          <p:cNvPr id="19471" name="Straight Arrow Connector 31"/>
          <p:cNvCxnSpPr>
            <a:cxnSpLocks noChangeShapeType="1"/>
          </p:cNvCxnSpPr>
          <p:nvPr/>
        </p:nvCxnSpPr>
        <p:spPr bwMode="auto">
          <a:xfrm flipV="1">
            <a:off x="2465342" y="4144980"/>
            <a:ext cx="0" cy="6477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3" name="Straight Arrow Connector 44"/>
          <p:cNvCxnSpPr>
            <a:cxnSpLocks noChangeShapeType="1"/>
            <a:endCxn id="47" idx="0"/>
          </p:cNvCxnSpPr>
          <p:nvPr/>
        </p:nvCxnSpPr>
        <p:spPr bwMode="auto">
          <a:xfrm>
            <a:off x="2644729" y="4792680"/>
            <a:ext cx="794" cy="13684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2178004" y="6161105"/>
            <a:ext cx="935038" cy="63094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Cu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8.0 keV</a:t>
            </a:r>
            <a:endParaRPr lang="de-CH" sz="14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9475" name="Straight Arrow Connector 47"/>
          <p:cNvCxnSpPr>
            <a:cxnSpLocks noChangeShapeType="1"/>
            <a:endCxn id="49" idx="2"/>
          </p:cNvCxnSpPr>
          <p:nvPr/>
        </p:nvCxnSpPr>
        <p:spPr bwMode="auto">
          <a:xfrm flipV="1">
            <a:off x="2932067" y="4129810"/>
            <a:ext cx="250825" cy="66287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2714579" y="3498868"/>
            <a:ext cx="936625" cy="63094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Au 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9.7 keV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33767" y="6161105"/>
            <a:ext cx="936625" cy="63094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Rb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?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13.3 keV</a:t>
            </a:r>
            <a:endParaRPr lang="de-CH" sz="14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9478" name="Curved Connector 66"/>
          <p:cNvCxnSpPr>
            <a:cxnSpLocks noChangeShapeType="1"/>
            <a:endCxn id="62" idx="0"/>
          </p:cNvCxnSpPr>
          <p:nvPr/>
        </p:nvCxnSpPr>
        <p:spPr bwMode="auto">
          <a:xfrm rot="16200000" flipH="1">
            <a:off x="3383711" y="5242736"/>
            <a:ext cx="1223962" cy="612776"/>
          </a:xfrm>
          <a:prstGeom prst="curvedConnector3">
            <a:avLst>
              <a:gd name="adj1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6353129" y="1484784"/>
            <a:ext cx="27908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No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spectral information from single pixel with no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cuts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Clustering increases the noise</a:t>
            </a:r>
            <a:endParaRPr lang="en-US" sz="2000" dirty="0" smtClean="0">
              <a:solidFill>
                <a:srgbClr val="00B05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B050"/>
                </a:solidFill>
                <a:latin typeface="+mn-lt"/>
              </a:rPr>
              <a:t>Cuts to charge sharing as “offline collimation”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B050"/>
                </a:solidFill>
                <a:latin typeface="+mn-lt"/>
              </a:rPr>
              <a:t>99% rejection rate</a:t>
            </a: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Use larger pixels</a:t>
            </a:r>
            <a:endParaRPr lang="de-CH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150" y="908720"/>
            <a:ext cx="6355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MÖNCH02 20keV monochromatic data. </a:t>
            </a:r>
          </a:p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The fluorescence lines come from the detector itself.</a:t>
            </a:r>
            <a:endParaRPr lang="de-CH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62104" y="3568718"/>
            <a:ext cx="935038" cy="6309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Ni 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7.4 keV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70167" y="6161105"/>
            <a:ext cx="935037" cy="63094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Br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11.9 keV</a:t>
            </a:r>
            <a:endParaRPr lang="de-CH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31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953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751398" y="1254239"/>
            <a:ext cx="8285098" cy="2246769"/>
            <a:chOff x="751398" y="1254239"/>
            <a:chExt cx="8285098" cy="2246769"/>
          </a:xfrm>
        </p:grpSpPr>
        <p:pic>
          <p:nvPicPr>
            <p:cNvPr id="29704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41" r="8537" b="54167"/>
            <a:stretch/>
          </p:blipFill>
          <p:spPr bwMode="auto">
            <a:xfrm>
              <a:off x="3595156" y="1549079"/>
              <a:ext cx="2561020" cy="166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0" name="TextBox 3"/>
            <p:cNvSpPr txBox="1">
              <a:spLocks noChangeArrowheads="1"/>
            </p:cNvSpPr>
            <p:nvPr/>
          </p:nvSpPr>
          <p:spPr bwMode="auto">
            <a:xfrm>
              <a:off x="5212682" y="1992635"/>
              <a:ext cx="596900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altLang="de-DE" sz="1700" dirty="0">
                  <a:solidFill>
                    <a:srgbClr val="4597A0"/>
                  </a:solidFill>
                  <a:latin typeface="Arial Narrow" pitchFamily="34" charset="0"/>
                </a:rPr>
                <a:t>ERF(</a:t>
              </a:r>
              <a:r>
                <a:rPr lang="el-GR" altLang="de-DE" sz="1700" dirty="0">
                  <a:solidFill>
                    <a:srgbClr val="4597A0"/>
                  </a:solidFill>
                  <a:latin typeface="Arial Narrow" pitchFamily="34" charset="0"/>
                </a:rPr>
                <a:t>σ</a:t>
              </a:r>
              <a:r>
                <a:rPr lang="en-US" altLang="de-DE" sz="1700" dirty="0">
                  <a:solidFill>
                    <a:srgbClr val="4597A0"/>
                  </a:solidFill>
                  <a:latin typeface="Arial Narrow" pitchFamily="34" charset="0"/>
                </a:rPr>
                <a:t>)</a:t>
              </a:r>
              <a:endParaRPr lang="de-CH" altLang="de-DE" sz="1700" dirty="0">
                <a:solidFill>
                  <a:srgbClr val="4597A0"/>
                </a:solidFill>
                <a:latin typeface="Arial Narrow" pitchFamily="34" charset="0"/>
              </a:endParaRPr>
            </a:p>
          </p:txBody>
        </p:sp>
        <p:sp>
          <p:nvSpPr>
            <p:cNvPr id="29711" name="TextBox 22"/>
            <p:cNvSpPr txBox="1">
              <a:spLocks noChangeArrowheads="1"/>
            </p:cNvSpPr>
            <p:nvPr/>
          </p:nvSpPr>
          <p:spPr bwMode="auto">
            <a:xfrm>
              <a:off x="4900067" y="2349141"/>
              <a:ext cx="1256109" cy="28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altLang="de-DE" sz="1700" dirty="0">
                  <a:solidFill>
                    <a:srgbClr val="4597A0"/>
                  </a:solidFill>
                  <a:latin typeface="Arial Narrow" pitchFamily="34" charset="0"/>
                </a:rPr>
                <a:t>Resolution=</a:t>
              </a:r>
              <a:r>
                <a:rPr lang="el-GR" altLang="de-DE" sz="1700" dirty="0">
                  <a:solidFill>
                    <a:srgbClr val="4597A0"/>
                  </a:solidFill>
                  <a:latin typeface="Arial Narrow" pitchFamily="34" charset="0"/>
                </a:rPr>
                <a:t>σ</a:t>
              </a:r>
              <a:endParaRPr lang="de-CH" altLang="de-DE" sz="1700" dirty="0">
                <a:solidFill>
                  <a:srgbClr val="4597A0"/>
                </a:solidFill>
                <a:latin typeface="Arial Narrow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96271" y="1254239"/>
              <a:ext cx="264022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n-lt"/>
                </a:rPr>
                <a:t>Position dependent resolution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n-lt"/>
                </a:rPr>
                <a:t>Average better than 2µm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n-lt"/>
                </a:rPr>
                <a:t>Ultimate lower than 1</a:t>
              </a:r>
              <a:r>
                <a:rPr lang="en-US" sz="2000" dirty="0"/>
                <a:t>µ</a:t>
              </a:r>
              <a:r>
                <a:rPr lang="en-US" sz="2000" dirty="0" smtClean="0">
                  <a:latin typeface="+mn-lt"/>
                </a:rPr>
                <a:t>m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51398" y="1469031"/>
              <a:ext cx="2668474" cy="1887961"/>
              <a:chOff x="103326" y="1256802"/>
              <a:chExt cx="3463311" cy="3003182"/>
            </a:xfrm>
          </p:grpSpPr>
          <p:pic>
            <p:nvPicPr>
              <p:cNvPr id="23" name="Picture 3" descr="C:\Users\dinapoli\Desktop\edgeRLR120V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380" t="6895" r="3137"/>
              <a:stretch/>
            </p:blipFill>
            <p:spPr bwMode="auto">
              <a:xfrm>
                <a:off x="107505" y="1256802"/>
                <a:ext cx="3440773" cy="2854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699" name="Picture 3" descr="C:\Users\dinapoli\Desktop\blade120Vc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69" r="619" b="66868"/>
              <a:stretch/>
            </p:blipFill>
            <p:spPr bwMode="auto">
              <a:xfrm>
                <a:off x="107506" y="2758393"/>
                <a:ext cx="3354104" cy="1501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9705" name="Straight Arrow Connector 2"/>
              <p:cNvCxnSpPr>
                <a:cxnSpLocks noChangeShapeType="1"/>
              </p:cNvCxnSpPr>
              <p:nvPr/>
            </p:nvCxnSpPr>
            <p:spPr bwMode="auto">
              <a:xfrm>
                <a:off x="2721587" y="1447739"/>
                <a:ext cx="485775" cy="0"/>
              </a:xfrm>
              <a:prstGeom prst="straightConnector1">
                <a:avLst/>
              </a:prstGeom>
              <a:noFill/>
              <a:ln w="28575">
                <a:solidFill>
                  <a:srgbClr val="00B0F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706" name="TextBox 7"/>
              <p:cNvSpPr txBox="1">
                <a:spLocks noChangeArrowheads="1"/>
              </p:cNvSpPr>
              <p:nvPr/>
            </p:nvSpPr>
            <p:spPr bwMode="auto">
              <a:xfrm>
                <a:off x="2649579" y="1518606"/>
                <a:ext cx="615553" cy="264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US" altLang="de-DE" sz="1700" dirty="0">
                    <a:solidFill>
                      <a:srgbClr val="00B0F0"/>
                    </a:solidFill>
                    <a:latin typeface="Arial Narrow" pitchFamily="34" charset="0"/>
                  </a:rPr>
                  <a:t>250 </a:t>
                </a:r>
                <a:r>
                  <a:rPr lang="el-GR" altLang="de-DE" sz="1700" dirty="0">
                    <a:solidFill>
                      <a:srgbClr val="00B0F0"/>
                    </a:solidFill>
                    <a:latin typeface="Arial Narrow" pitchFamily="34" charset="0"/>
                  </a:rPr>
                  <a:t>μ</a:t>
                </a:r>
                <a:r>
                  <a:rPr lang="en-US" altLang="de-DE" sz="1700" dirty="0">
                    <a:solidFill>
                      <a:srgbClr val="00B0F0"/>
                    </a:solidFill>
                    <a:latin typeface="Arial Narrow" pitchFamily="34" charset="0"/>
                  </a:rPr>
                  <a:t>m</a:t>
                </a:r>
                <a:endParaRPr lang="de-CH" altLang="de-DE" sz="1700" dirty="0">
                  <a:solidFill>
                    <a:srgbClr val="00B0F0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29707" name="Straight Connector 4"/>
              <p:cNvCxnSpPr>
                <a:cxnSpLocks noChangeShapeType="1"/>
              </p:cNvCxnSpPr>
              <p:nvPr/>
            </p:nvCxnSpPr>
            <p:spPr bwMode="auto">
              <a:xfrm flipH="1">
                <a:off x="2936007" y="2671081"/>
                <a:ext cx="36512" cy="1511821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708" name="Oval 9"/>
              <p:cNvSpPr>
                <a:spLocks noChangeArrowheads="1"/>
              </p:cNvSpPr>
              <p:nvPr/>
            </p:nvSpPr>
            <p:spPr bwMode="auto">
              <a:xfrm>
                <a:off x="2843932" y="3555318"/>
                <a:ext cx="215900" cy="25876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pitchFamily="18" charset="0"/>
                    <a:ea typeface="ヒラギノ角ゴ Pro W3" charset="-128"/>
                  </a:defRPr>
                </a:lvl9pPr>
              </a:lstStyle>
              <a:p>
                <a:endParaRPr lang="en-US" altLang="de-DE" b="0"/>
              </a:p>
            </p:txBody>
          </p:sp>
          <p:sp>
            <p:nvSpPr>
              <p:cNvPr id="3" name="Rectangle 2"/>
              <p:cNvSpPr/>
              <p:nvPr/>
            </p:nvSpPr>
            <p:spPr bwMode="auto">
              <a:xfrm>
                <a:off x="107505" y="1256802"/>
                <a:ext cx="3354105" cy="1501591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107504" y="2758393"/>
                <a:ext cx="3354105" cy="1501591"/>
              </a:xfrm>
              <a:prstGeom prst="rect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" name="Freeform 5"/>
              <p:cNvSpPr/>
              <p:nvPr/>
            </p:nvSpPr>
            <p:spPr bwMode="auto">
              <a:xfrm rot="1240942">
                <a:off x="3261201" y="2798922"/>
                <a:ext cx="305436" cy="955497"/>
              </a:xfrm>
              <a:custGeom>
                <a:avLst/>
                <a:gdLst>
                  <a:gd name="connsiteX0" fmla="*/ 0 w 688368"/>
                  <a:gd name="connsiteY0" fmla="*/ 955497 h 955497"/>
                  <a:gd name="connsiteX1" fmla="*/ 647272 w 688368"/>
                  <a:gd name="connsiteY1" fmla="*/ 811659 h 955497"/>
                  <a:gd name="connsiteX2" fmla="*/ 606175 w 688368"/>
                  <a:gd name="connsiteY2" fmla="*/ 297951 h 955497"/>
                  <a:gd name="connsiteX3" fmla="*/ 688368 w 688368"/>
                  <a:gd name="connsiteY3" fmla="*/ 0 h 955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8368" h="955497">
                    <a:moveTo>
                      <a:pt x="0" y="955497"/>
                    </a:moveTo>
                    <a:cubicBezTo>
                      <a:pt x="273121" y="938373"/>
                      <a:pt x="546243" y="921250"/>
                      <a:pt x="647272" y="811659"/>
                    </a:cubicBezTo>
                    <a:cubicBezTo>
                      <a:pt x="748301" y="702068"/>
                      <a:pt x="599326" y="433227"/>
                      <a:pt x="606175" y="297951"/>
                    </a:cubicBezTo>
                    <a:cubicBezTo>
                      <a:pt x="613024" y="162675"/>
                      <a:pt x="650696" y="81337"/>
                      <a:pt x="688368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7506" y="1256802"/>
                <a:ext cx="14718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B0F0"/>
                    </a:solidFill>
                    <a:latin typeface="+mj-lt"/>
                  </a:rPr>
                  <a:t>No interpolation</a:t>
                </a:r>
                <a:endParaRPr lang="de-CH" sz="1600" b="1" dirty="0">
                  <a:solidFill>
                    <a:srgbClr val="00B0F0"/>
                  </a:solidFill>
                  <a:latin typeface="+mj-lt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03326" y="2777879"/>
                <a:ext cx="12009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B0F0"/>
                    </a:solidFill>
                    <a:latin typeface="+mj-lt"/>
                  </a:rPr>
                  <a:t>Interpolation</a:t>
                </a:r>
                <a:endParaRPr lang="de-CH" sz="1600" b="1" dirty="0">
                  <a:solidFill>
                    <a:srgbClr val="00B0F0"/>
                  </a:solidFill>
                  <a:latin typeface="+mj-lt"/>
                </a:endParaRPr>
              </a:p>
            </p:txBody>
          </p:sp>
        </p:grp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dependent resolution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32</a:t>
            </a:fld>
            <a:endParaRPr lang="de-DE" altLang="de-DE" dirty="0"/>
          </a:p>
        </p:txBody>
      </p:sp>
      <p:pic>
        <p:nvPicPr>
          <p:cNvPr id="33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0"/>
          <a:stretch/>
        </p:blipFill>
        <p:spPr>
          <a:xfrm>
            <a:off x="3024336" y="3759086"/>
            <a:ext cx="3131840" cy="291027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346625" y="3891003"/>
            <a:ext cx="8495642" cy="2778357"/>
            <a:chOff x="346625" y="3891003"/>
            <a:chExt cx="8495642" cy="2778357"/>
          </a:xfrm>
        </p:grpSpPr>
        <p:sp>
          <p:nvSpPr>
            <p:cNvPr id="34" name="TextBox 33"/>
            <p:cNvSpPr txBox="1"/>
            <p:nvPr/>
          </p:nvSpPr>
          <p:spPr>
            <a:xfrm>
              <a:off x="3252309" y="3891003"/>
              <a:ext cx="2603163" cy="3300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b="1" kern="1000" spc="30" dirty="0" smtClean="0">
                  <a:latin typeface="+mn-lt"/>
                  <a:cs typeface="Franklin Gothic Book"/>
                </a:rPr>
                <a:t>Charge collection efficiency at 16 </a:t>
              </a:r>
              <a:r>
                <a:rPr lang="en-US" b="1" kern="1000" spc="30" dirty="0" err="1" smtClean="0">
                  <a:latin typeface="+mn-lt"/>
                  <a:cs typeface="Franklin Gothic Book"/>
                </a:rPr>
                <a:t>keV</a:t>
              </a:r>
              <a:endParaRPr lang="de-CH" b="1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20314" y="4379219"/>
              <a:ext cx="1057638" cy="10733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latin typeface="+mn-lt"/>
                  <a:cs typeface="Franklin Gothic Book"/>
                </a:rPr>
                <a:t>Selective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latin typeface="+mn-lt"/>
                  <a:cs typeface="Franklin Gothic Book"/>
                </a:rPr>
                <a:t>radiation damage</a:t>
              </a:r>
              <a:endParaRPr lang="de-CH" sz="1800" kern="1000" spc="30" dirty="0" err="1" smtClean="0">
                <a:latin typeface="+mn-lt"/>
                <a:cs typeface="Franklin Gothic Book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>
              <a:off x="4176464" y="5278967"/>
              <a:ext cx="516091" cy="52629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6228184" y="4144669"/>
              <a:ext cx="2614083" cy="2524691"/>
              <a:chOff x="6228184" y="4144669"/>
              <a:chExt cx="2614083" cy="2524691"/>
            </a:xfrm>
          </p:grpSpPr>
          <p:pic>
            <p:nvPicPr>
              <p:cNvPr id="43" name="Content Placeholder 1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496" r="13078"/>
              <a:stretch/>
            </p:blipFill>
            <p:spPr>
              <a:xfrm>
                <a:off x="6228184" y="4144669"/>
                <a:ext cx="2614083" cy="2524691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7441023" y="4397358"/>
                <a:ext cx="1296145" cy="130598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1800" kern="1000" spc="30" dirty="0" smtClean="0">
                    <a:latin typeface="+mn-lt"/>
                    <a:cs typeface="Franklin Gothic Book"/>
                  </a:rPr>
                  <a:t>Resolution 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1800" kern="1000" spc="30" dirty="0" smtClean="0">
                    <a:latin typeface="+mn-lt"/>
                    <a:cs typeface="Franklin Gothic Book"/>
                  </a:rPr>
                  <a:t>in X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1800" kern="1000" spc="30" dirty="0" smtClean="0">
                    <a:latin typeface="+mn-lt"/>
                    <a:cs typeface="Franklin Gothic Book"/>
                  </a:rPr>
                  <a:t>&lt; 1um RMS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1800" kern="1000" spc="30" dirty="0" smtClean="0">
                    <a:latin typeface="+mn-lt"/>
                    <a:cs typeface="Franklin Gothic Book"/>
                  </a:rPr>
                  <a:t>In the corner</a:t>
                </a:r>
                <a:endParaRPr lang="de-CH" sz="1800" kern="1000" spc="30" dirty="0" err="1" smtClean="0">
                  <a:latin typeface="+mn-lt"/>
                  <a:cs typeface="Franklin Gothic Book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346625" y="4249075"/>
              <a:ext cx="2857223" cy="1988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2000" kern="1000" spc="30" dirty="0" smtClean="0">
                  <a:cs typeface="Franklin Gothic Book"/>
                </a:rPr>
                <a:t>Pencil beam scan at </a:t>
              </a:r>
              <a:r>
                <a:rPr lang="en-US" sz="2000" kern="1000" spc="30" dirty="0" err="1">
                  <a:cs typeface="Franklin Gothic Book"/>
                </a:rPr>
                <a:t>cSAXS</a:t>
              </a:r>
              <a:r>
                <a:rPr lang="en-US" sz="2000" kern="1000" spc="30" dirty="0">
                  <a:cs typeface="Franklin Gothic Book"/>
                </a:rPr>
                <a:t> with </a:t>
              </a:r>
              <a:r>
                <a:rPr lang="en-US" sz="2000" kern="1000" spc="30" dirty="0" err="1" smtClean="0">
                  <a:cs typeface="Franklin Gothic Book"/>
                </a:rPr>
                <a:t>nano</a:t>
              </a:r>
              <a:r>
                <a:rPr lang="en-US" sz="2000" kern="1000" spc="30" dirty="0">
                  <a:cs typeface="Franklin Gothic Book"/>
                </a:rPr>
                <a:t>-</a:t>
              </a:r>
              <a:r>
                <a:rPr lang="en-US" sz="2000" kern="1000" spc="30" dirty="0" smtClean="0">
                  <a:cs typeface="Franklin Gothic Book"/>
                </a:rPr>
                <a:t>focused </a:t>
              </a:r>
              <a:r>
                <a:rPr lang="en-US" sz="2000" kern="1000" spc="30" dirty="0">
                  <a:cs typeface="Franklin Gothic Book"/>
                </a:rPr>
                <a:t>beam using </a:t>
              </a:r>
              <a:r>
                <a:rPr lang="en-US" sz="2000" kern="1000" spc="30" dirty="0" smtClean="0">
                  <a:cs typeface="Franklin Gothic Book"/>
                </a:rPr>
                <a:t>FZP</a:t>
              </a:r>
              <a:endParaRPr lang="en-US" sz="2000" kern="1000" spc="30" dirty="0">
                <a:cs typeface="Franklin Gothic Book"/>
              </a:endParaRPr>
            </a:p>
            <a:p>
              <a:pPr marL="285750" indent="-285750" algn="ctr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kern="1000" spc="30" dirty="0">
                  <a:cs typeface="Franklin Gothic Book"/>
                </a:rPr>
                <a:t>Analysis in progress</a:t>
              </a:r>
              <a:endParaRPr lang="de-CH" kern="1000" spc="30" dirty="0">
                <a:cs typeface="Franklin Gothic Book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n-US" kern="1000" spc="30" dirty="0"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32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7283222" y="2636913"/>
            <a:ext cx="944990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dirty="0" smtClean="0">
                <a:solidFill>
                  <a:srgbClr val="00B050"/>
                </a:solidFill>
                <a:latin typeface="+mj-lt"/>
              </a:rPr>
              <a:t>Phase shift</a:t>
            </a:r>
            <a:endParaRPr lang="de-CH" sz="18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9894" y="5365665"/>
            <a:ext cx="21226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</a:t>
            </a:r>
            <a:endParaRPr lang="en-US" sz="20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modulations </a:t>
            </a:r>
            <a:endParaRPr lang="de-CH" sz="2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496" y="2477794"/>
            <a:ext cx="5472608" cy="2808312"/>
            <a:chOff x="35496" y="1844824"/>
            <a:chExt cx="7067550" cy="3600400"/>
          </a:xfrm>
        </p:grpSpPr>
        <p:pic>
          <p:nvPicPr>
            <p:cNvPr id="5" name="OSA Image" descr="OSA Image"/>
            <p:cNvPicPr>
              <a:picLocks noChangeAspect="1"/>
            </p:cNvPicPr>
            <p:nvPr/>
          </p:nvPicPr>
          <p:blipFill rotWithShape="1">
            <a:blip r:embed="rId2"/>
            <a:srcRect t="24606" b="14520"/>
            <a:stretch/>
          </p:blipFill>
          <p:spPr>
            <a:xfrm>
              <a:off x="35496" y="2186280"/>
              <a:ext cx="7067550" cy="2893325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6093653" y="1844824"/>
              <a:ext cx="0" cy="3600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</p:grpSp>
      <p:sp>
        <p:nvSpPr>
          <p:cNvPr id="15" name="TextBox 14"/>
          <p:cNvSpPr txBox="1"/>
          <p:nvPr/>
        </p:nvSpPr>
        <p:spPr>
          <a:xfrm>
            <a:off x="4067943" y="1405225"/>
            <a:ext cx="1368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EA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G2 Analyzer grating</a:t>
            </a:r>
            <a:endParaRPr lang="de-CH" sz="2000" dirty="0">
              <a:solidFill>
                <a:srgbClr val="DEA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3215" y="5365665"/>
            <a:ext cx="2005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rgbClr val="DEA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fringes 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rgbClr val="DEA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on large 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rgbClr val="DEA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pixels</a:t>
            </a:r>
            <a:endParaRPr lang="de-CH" sz="2000" dirty="0">
              <a:solidFill>
                <a:srgbClr val="DEA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2388" r="3679" b="6070"/>
          <a:stretch/>
        </p:blipFill>
        <p:spPr>
          <a:xfrm>
            <a:off x="5580112" y="1484784"/>
            <a:ext cx="3491880" cy="107041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 bwMode="auto">
          <a:xfrm>
            <a:off x="5580112" y="1887585"/>
            <a:ext cx="34918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580112" y="2250000"/>
            <a:ext cx="34918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6200715" y="1887585"/>
            <a:ext cx="0" cy="3624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126188" y="2068792"/>
            <a:ext cx="0" cy="3624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7138800" y="2431207"/>
            <a:ext cx="3855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7803307" y="1887585"/>
            <a:ext cx="0" cy="821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7702223" y="2249999"/>
            <a:ext cx="0" cy="4589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7812360" y="2636912"/>
            <a:ext cx="2160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7504998" y="2636912"/>
            <a:ext cx="19638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6751936" y="2479459"/>
            <a:ext cx="700384" cy="688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Darkfield</a:t>
            </a:r>
            <a:endParaRPr lang="de-CH" sz="1800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652120" y="2350621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Absorption</a:t>
            </a:r>
            <a:endParaRPr lang="de-CH" sz="1800" dirty="0"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973273" y="1196676"/>
            <a:ext cx="98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 sample</a:t>
            </a:r>
            <a:endParaRPr lang="de-CH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428383" y="2348880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Sample</a:t>
            </a:r>
            <a:endParaRPr lang="de-CH" sz="1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29085" y="3356992"/>
            <a:ext cx="33794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detector with sufficient spatial resolution and SNR allows to remove G2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Lower dose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Shorter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stepping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Larger area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Higher energies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>
            <a:off x="5652120" y="1484784"/>
            <a:ext cx="79208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5652120" y="1146230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~ 5 um</a:t>
            </a:r>
            <a:endParaRPr lang="de-CH" sz="1600" dirty="0">
              <a:latin typeface="+mj-lt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V="1">
            <a:off x="5508104" y="1200527"/>
            <a:ext cx="0" cy="12306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Grating-based phase contrast imaging</a:t>
            </a:r>
            <a:endParaRPr lang="de-CH" dirty="0"/>
          </a:p>
        </p:txBody>
      </p:sp>
      <p:sp>
        <p:nvSpPr>
          <p:cNvPr id="33" name="TextBox 32"/>
          <p:cNvSpPr txBox="1"/>
          <p:nvPr/>
        </p:nvSpPr>
        <p:spPr>
          <a:xfrm>
            <a:off x="1907704" y="1613698"/>
            <a:ext cx="115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 Phase grating</a:t>
            </a:r>
            <a:endParaRPr lang="de-CH" sz="2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33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01762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retrieval</a:t>
            </a:r>
            <a:endParaRPr lang="de-CH" dirty="0"/>
          </a:p>
        </p:txBody>
      </p:sp>
      <p:pic>
        <p:nvPicPr>
          <p:cNvPr id="12" name="Content Placeholder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95762"/>
            <a:ext cx="4191000" cy="1013358"/>
          </a:xfrm>
          <a:prstGeom prst="rect">
            <a:avLst/>
          </a:prstGeom>
        </p:spPr>
      </p:pic>
      <p:pic>
        <p:nvPicPr>
          <p:cNvPr id="13" name="Content Placeholder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26" y="3497878"/>
            <a:ext cx="4189413" cy="1047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2441" y="285239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800" kern="1000" spc="30" dirty="0" smtClean="0">
                <a:latin typeface="+mn-lt"/>
                <a:cs typeface="Franklin Gothic Book"/>
              </a:rPr>
              <a:t>Absorption</a:t>
            </a:r>
            <a:endParaRPr lang="de-CH" sz="2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9808" y="7144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Performed </a:t>
            </a:r>
            <a:r>
              <a:rPr lang="en-US" dirty="0">
                <a:solidFill>
                  <a:prstClr val="black"/>
                </a:solidFill>
              </a:rPr>
              <a:t>at TOMCAT beamline at PSI</a:t>
            </a:r>
          </a:p>
          <a:p>
            <a:r>
              <a:rPr lang="en-US" dirty="0">
                <a:solidFill>
                  <a:prstClr val="black"/>
                </a:solidFill>
              </a:rPr>
              <a:t>16 </a:t>
            </a:r>
            <a:r>
              <a:rPr lang="en-US" dirty="0" err="1">
                <a:solidFill>
                  <a:prstClr val="black"/>
                </a:solidFill>
              </a:rPr>
              <a:t>keV</a:t>
            </a:r>
            <a:r>
              <a:rPr lang="en-US" dirty="0">
                <a:solidFill>
                  <a:prstClr val="black"/>
                </a:solidFill>
              </a:rPr>
              <a:t> beam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de-CH" sz="14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331" y="4653136"/>
            <a:ext cx="8653908" cy="14219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kern="1000" spc="30" dirty="0" smtClean="0">
                <a:latin typeface="+mn-lt"/>
                <a:cs typeface="Franklin Gothic Book"/>
              </a:rPr>
              <a:t>G2-less works in 2D and matches simulations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kern="1000" spc="30" dirty="0" smtClean="0">
                <a:latin typeface="+mn-lt"/>
                <a:cs typeface="Franklin Gothic Book"/>
              </a:rPr>
              <a:t>Hilbert-transform based algorithm  developed to deal with position dependent resolution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kern="1000" spc="30" dirty="0" smtClean="0">
                <a:latin typeface="+mn-lt"/>
                <a:cs typeface="Franklin Gothic Book"/>
              </a:rPr>
              <a:t>Fringes visible only at the boundary between pixels </a:t>
            </a:r>
            <a:endParaRPr lang="de-CH" sz="2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34</a:t>
            </a:fld>
            <a:endParaRPr lang="de-DE" altLang="de-DE" dirty="0"/>
          </a:p>
        </p:txBody>
      </p:sp>
      <p:pic>
        <p:nvPicPr>
          <p:cNvPr id="15" name="Picture 279"/>
          <p:cNvPicPr/>
          <p:nvPr/>
        </p:nvPicPr>
        <p:blipFill>
          <a:blip r:embed="rId4"/>
          <a:srcRect t="6725"/>
          <a:stretch>
            <a:fillRect/>
          </a:stretch>
        </p:blipFill>
        <p:spPr>
          <a:xfrm>
            <a:off x="1259632" y="1268760"/>
            <a:ext cx="4176464" cy="1368152"/>
          </a:xfrm>
          <a:prstGeom prst="rect">
            <a:avLst/>
          </a:prstGeom>
          <a:ln w="9360">
            <a:noFill/>
          </a:ln>
        </p:spPr>
      </p:pic>
      <p:sp>
        <p:nvSpPr>
          <p:cNvPr id="16" name="TextShape 3"/>
          <p:cNvSpPr txBox="1"/>
          <p:nvPr/>
        </p:nvSpPr>
        <p:spPr>
          <a:xfrm>
            <a:off x="5462360" y="1386560"/>
            <a:ext cx="3070080" cy="6022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US" dirty="0">
                <a:solidFill>
                  <a:prstClr val="black"/>
                </a:solidFill>
              </a:rPr>
              <a:t>Si wafer target</a:t>
            </a:r>
            <a:endParaRPr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Pyramids of different size</a:t>
            </a:r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59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7" t="13643" r="15209" b="14541"/>
          <a:stretch/>
        </p:blipFill>
        <p:spPr>
          <a:xfrm>
            <a:off x="1588510" y="2852415"/>
            <a:ext cx="2660761" cy="2633985"/>
          </a:xfr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de-CH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0743" r="14694" b="14489"/>
          <a:stretch/>
        </p:blipFill>
        <p:spPr>
          <a:xfrm>
            <a:off x="5552975" y="2744141"/>
            <a:ext cx="2676625" cy="2742259"/>
          </a:xfrm>
        </p:spPr>
      </p:pic>
      <p:sp>
        <p:nvSpPr>
          <p:cNvPr id="2" name="TextBox 1"/>
          <p:cNvSpPr txBox="1"/>
          <p:nvPr/>
        </p:nvSpPr>
        <p:spPr>
          <a:xfrm>
            <a:off x="755576" y="1052736"/>
            <a:ext cx="640871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kern="1000" spc="30" dirty="0" smtClean="0">
                <a:latin typeface="+mn-lt"/>
                <a:cs typeface="Franklin Gothic Book"/>
              </a:rPr>
              <a:t>After clustering</a:t>
            </a:r>
            <a:endParaRPr lang="en-US" sz="2400" kern="1000" spc="30" dirty="0">
              <a:latin typeface="+mn-lt"/>
              <a:cs typeface="Franklin Gothic Book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kern="1000" spc="30" dirty="0">
                <a:latin typeface="+mn-lt"/>
                <a:cs typeface="Franklin Gothic Book"/>
              </a:rPr>
              <a:t>Photon counting behavior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kern="1000" spc="30" dirty="0" smtClean="0">
                <a:latin typeface="+mn-lt"/>
                <a:cs typeface="Franklin Gothic Book"/>
              </a:rPr>
              <a:t>25 µm spatial resolution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kern="1000" spc="30" dirty="0" smtClean="0">
                <a:latin typeface="+mn-lt"/>
                <a:cs typeface="Franklin Gothic Book"/>
              </a:rPr>
              <a:t>…but we can exploit charge sharing within cluster to interpolate </a:t>
            </a:r>
            <a:endParaRPr lang="de-CH" sz="2400" b="1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6021288"/>
            <a:ext cx="7416824" cy="3518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Images acquired MÖNCH03 with W-anode X-ray tube, 55kV 30mA</a:t>
            </a: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35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8177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938433"/>
            <a:ext cx="3033023" cy="2941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5" y="913342"/>
            <a:ext cx="3033023" cy="294157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74" y="913342"/>
            <a:ext cx="3033023" cy="294157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38433"/>
            <a:ext cx="3033023" cy="2941575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Position dependent charge sharing</a:t>
            </a:r>
            <a:endParaRPr lang="de-CH" altLang="de-DE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871955" y="2873983"/>
            <a:ext cx="1965332" cy="1813080"/>
            <a:chOff x="150756" y="2330029"/>
            <a:chExt cx="2973444" cy="3151002"/>
          </a:xfrm>
        </p:grpSpPr>
        <p:grpSp>
          <p:nvGrpSpPr>
            <p:cNvPr id="15380" name="Group 6"/>
            <p:cNvGrpSpPr>
              <a:grpSpLocks/>
            </p:cNvGrpSpPr>
            <p:nvPr/>
          </p:nvGrpSpPr>
          <p:grpSpPr bwMode="auto">
            <a:xfrm>
              <a:off x="150756" y="3908628"/>
              <a:ext cx="2973444" cy="1572403"/>
              <a:chOff x="2932687" y="2821457"/>
              <a:chExt cx="1853512" cy="926757"/>
            </a:xfrm>
          </p:grpSpPr>
          <p:sp>
            <p:nvSpPr>
              <p:cNvPr id="15384" name="Rectangle 8"/>
              <p:cNvSpPr>
                <a:spLocks noChangeArrowheads="1"/>
              </p:cNvSpPr>
              <p:nvPr/>
            </p:nvSpPr>
            <p:spPr bwMode="auto">
              <a:xfrm>
                <a:off x="2932687" y="2821457"/>
                <a:ext cx="926756" cy="92675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 altLang="de-DE"/>
              </a:p>
            </p:txBody>
          </p:sp>
          <p:sp>
            <p:nvSpPr>
              <p:cNvPr id="15385" name="Rectangle 9"/>
              <p:cNvSpPr>
                <a:spLocks noChangeArrowheads="1"/>
              </p:cNvSpPr>
              <p:nvPr/>
            </p:nvSpPr>
            <p:spPr bwMode="auto">
              <a:xfrm>
                <a:off x="3859443" y="2821457"/>
                <a:ext cx="926756" cy="92675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 altLang="de-DE"/>
              </a:p>
            </p:txBody>
          </p:sp>
        </p:grpSp>
        <p:grpSp>
          <p:nvGrpSpPr>
            <p:cNvPr id="15381" name="Group 5"/>
            <p:cNvGrpSpPr>
              <a:grpSpLocks/>
            </p:cNvGrpSpPr>
            <p:nvPr/>
          </p:nvGrpSpPr>
          <p:grpSpPr bwMode="auto">
            <a:xfrm>
              <a:off x="150756" y="2330029"/>
              <a:ext cx="2973444" cy="1576310"/>
              <a:chOff x="2924446" y="1884138"/>
              <a:chExt cx="1853512" cy="929060"/>
            </a:xfrm>
          </p:grpSpPr>
          <p:sp>
            <p:nvSpPr>
              <p:cNvPr id="15382" name="Rectangle 10"/>
              <p:cNvSpPr>
                <a:spLocks noChangeArrowheads="1"/>
              </p:cNvSpPr>
              <p:nvPr/>
            </p:nvSpPr>
            <p:spPr bwMode="auto">
              <a:xfrm>
                <a:off x="2924446" y="1884138"/>
                <a:ext cx="926756" cy="92675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 altLang="de-DE"/>
              </a:p>
            </p:txBody>
          </p:sp>
          <p:sp>
            <p:nvSpPr>
              <p:cNvPr id="15383" name="Rectangle 11"/>
              <p:cNvSpPr>
                <a:spLocks noChangeArrowheads="1"/>
              </p:cNvSpPr>
              <p:nvPr/>
            </p:nvSpPr>
            <p:spPr bwMode="auto">
              <a:xfrm>
                <a:off x="3851202" y="1886441"/>
                <a:ext cx="926756" cy="92675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 altLang="de-DE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879435" y="3429000"/>
            <a:ext cx="7457138" cy="3384376"/>
            <a:chOff x="879435" y="3429000"/>
            <a:chExt cx="7457138" cy="3384376"/>
          </a:xfrm>
        </p:grpSpPr>
        <p:sp>
          <p:nvSpPr>
            <p:cNvPr id="15375" name="Freeform 36"/>
            <p:cNvSpPr>
              <a:spLocks noChangeArrowheads="1"/>
            </p:cNvSpPr>
            <p:nvPr/>
          </p:nvSpPr>
          <p:spPr bwMode="auto">
            <a:xfrm>
              <a:off x="5094206" y="4083083"/>
              <a:ext cx="308189" cy="108466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solidFill>
              <a:schemeClr val="tx1"/>
            </a:solidFill>
            <a:ln w="2844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9" name="Freeform 36"/>
            <p:cNvSpPr>
              <a:spLocks noChangeArrowheads="1"/>
            </p:cNvSpPr>
            <p:nvPr/>
          </p:nvSpPr>
          <p:spPr bwMode="auto">
            <a:xfrm>
              <a:off x="8028384" y="6453336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0" name="Freeform 36"/>
            <p:cNvSpPr>
              <a:spLocks noChangeArrowheads="1"/>
            </p:cNvSpPr>
            <p:nvPr/>
          </p:nvSpPr>
          <p:spPr bwMode="auto">
            <a:xfrm>
              <a:off x="6084168" y="3429000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1" name="Freeform 36"/>
            <p:cNvSpPr>
              <a:spLocks noChangeArrowheads="1"/>
            </p:cNvSpPr>
            <p:nvPr/>
          </p:nvSpPr>
          <p:spPr bwMode="auto">
            <a:xfrm>
              <a:off x="879435" y="3429000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2" name="Freeform 36"/>
            <p:cNvSpPr>
              <a:spLocks noChangeArrowheads="1"/>
            </p:cNvSpPr>
            <p:nvPr/>
          </p:nvSpPr>
          <p:spPr bwMode="auto">
            <a:xfrm>
              <a:off x="899592" y="6453336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9435" y="3356992"/>
            <a:ext cx="6521034" cy="3456384"/>
            <a:chOff x="879435" y="3356992"/>
            <a:chExt cx="6521034" cy="3456384"/>
          </a:xfrm>
        </p:grpSpPr>
        <p:sp>
          <p:nvSpPr>
            <p:cNvPr id="15370" name="Freeform 36"/>
            <p:cNvSpPr>
              <a:spLocks noChangeArrowheads="1"/>
            </p:cNvSpPr>
            <p:nvPr/>
          </p:nvSpPr>
          <p:spPr bwMode="auto">
            <a:xfrm>
              <a:off x="5094207" y="3737819"/>
              <a:ext cx="308189" cy="108466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solidFill>
              <a:srgbClr val="FF0000"/>
            </a:solidFill>
            <a:ln w="2844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3" name="Freeform 36"/>
            <p:cNvSpPr>
              <a:spLocks noChangeArrowheads="1"/>
            </p:cNvSpPr>
            <p:nvPr/>
          </p:nvSpPr>
          <p:spPr bwMode="auto">
            <a:xfrm>
              <a:off x="7092280" y="3429000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rgbClr val="EF5B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4" name="Freeform 36"/>
            <p:cNvSpPr>
              <a:spLocks noChangeArrowheads="1"/>
            </p:cNvSpPr>
            <p:nvPr/>
          </p:nvSpPr>
          <p:spPr bwMode="auto">
            <a:xfrm>
              <a:off x="7072123" y="6453336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rgbClr val="EF5B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5" name="Freeform 36"/>
            <p:cNvSpPr>
              <a:spLocks noChangeArrowheads="1"/>
            </p:cNvSpPr>
            <p:nvPr/>
          </p:nvSpPr>
          <p:spPr bwMode="auto">
            <a:xfrm>
              <a:off x="879435" y="3356992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rgbClr val="EF5B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6" name="Freeform 36"/>
            <p:cNvSpPr>
              <a:spLocks noChangeArrowheads="1"/>
            </p:cNvSpPr>
            <p:nvPr/>
          </p:nvSpPr>
          <p:spPr bwMode="auto">
            <a:xfrm>
              <a:off x="879435" y="6453336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rgbClr val="EF5B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11483" y="3429000"/>
            <a:ext cx="5584930" cy="3384376"/>
            <a:chOff x="1311483" y="3429000"/>
            <a:chExt cx="5584930" cy="3384376"/>
          </a:xfrm>
        </p:grpSpPr>
        <p:sp>
          <p:nvSpPr>
            <p:cNvPr id="15376" name="Freeform 36"/>
            <p:cNvSpPr>
              <a:spLocks noChangeArrowheads="1"/>
            </p:cNvSpPr>
            <p:nvPr/>
          </p:nvSpPr>
          <p:spPr bwMode="auto">
            <a:xfrm>
              <a:off x="4779424" y="3727121"/>
              <a:ext cx="308189" cy="108466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solidFill>
              <a:srgbClr val="170CF4"/>
            </a:solidFill>
            <a:ln w="28440">
              <a:solidFill>
                <a:srgbClr val="170CF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311483" y="3429000"/>
              <a:ext cx="5584930" cy="3384376"/>
              <a:chOff x="1311483" y="3429000"/>
              <a:chExt cx="5584930" cy="3384376"/>
            </a:xfrm>
          </p:grpSpPr>
          <p:sp>
            <p:nvSpPr>
              <p:cNvPr id="77" name="Freeform 36"/>
              <p:cNvSpPr>
                <a:spLocks noChangeArrowheads="1"/>
              </p:cNvSpPr>
              <p:nvPr/>
            </p:nvSpPr>
            <p:spPr bwMode="auto">
              <a:xfrm>
                <a:off x="6588224" y="3429000"/>
                <a:ext cx="308189" cy="360040"/>
              </a:xfrm>
              <a:custGeom>
                <a:avLst/>
                <a:gdLst>
                  <a:gd name="T0" fmla="*/ 7614 w 3701"/>
                  <a:gd name="T1" fmla="*/ 394 h 3947"/>
                  <a:gd name="T2" fmla="*/ 6437 w 3701"/>
                  <a:gd name="T3" fmla="*/ 169 h 3947"/>
                  <a:gd name="T4" fmla="*/ 5652 w 3701"/>
                  <a:gd name="T5" fmla="*/ 591 h 3947"/>
                  <a:gd name="T6" fmla="*/ 2983 w 3701"/>
                  <a:gd name="T7" fmla="*/ 338 h 3947"/>
                  <a:gd name="T8" fmla="*/ 3532 w 3701"/>
                  <a:gd name="T9" fmla="*/ 704 h 3947"/>
                  <a:gd name="T10" fmla="*/ 785 w 3701"/>
                  <a:gd name="T11" fmla="*/ 760 h 3947"/>
                  <a:gd name="T12" fmla="*/ 2590 w 3701"/>
                  <a:gd name="T13" fmla="*/ 1070 h 3947"/>
                  <a:gd name="T14" fmla="*/ 0 w 3701"/>
                  <a:gd name="T15" fmla="*/ 1182 h 3947"/>
                  <a:gd name="T16" fmla="*/ 2198 w 3701"/>
                  <a:gd name="T17" fmla="*/ 1408 h 3947"/>
                  <a:gd name="T18" fmla="*/ 863 w 3701"/>
                  <a:gd name="T19" fmla="*/ 1633 h 3947"/>
                  <a:gd name="T20" fmla="*/ 3218 w 3701"/>
                  <a:gd name="T21" fmla="*/ 1661 h 3947"/>
                  <a:gd name="T22" fmla="*/ 3297 w 3701"/>
                  <a:gd name="T23" fmla="*/ 1971 h 3947"/>
                  <a:gd name="T24" fmla="*/ 5024 w 3701"/>
                  <a:gd name="T25" fmla="*/ 1661 h 3947"/>
                  <a:gd name="T26" fmla="*/ 5809 w 3701"/>
                  <a:gd name="T27" fmla="*/ 1802 h 3947"/>
                  <a:gd name="T28" fmla="*/ 6594 w 3701"/>
                  <a:gd name="T29" fmla="*/ 1577 h 3947"/>
                  <a:gd name="T30" fmla="*/ 7693 w 3701"/>
                  <a:gd name="T31" fmla="*/ 1717 h 3947"/>
                  <a:gd name="T32" fmla="*/ 8085 w 3701"/>
                  <a:gd name="T33" fmla="*/ 1464 h 3947"/>
                  <a:gd name="T34" fmla="*/ 9969 w 3701"/>
                  <a:gd name="T35" fmla="*/ 1577 h 3947"/>
                  <a:gd name="T36" fmla="*/ 9733 w 3701"/>
                  <a:gd name="T37" fmla="*/ 1295 h 3947"/>
                  <a:gd name="T38" fmla="*/ 12559 w 3701"/>
                  <a:gd name="T39" fmla="*/ 1436 h 3947"/>
                  <a:gd name="T40" fmla="*/ 10911 w 3701"/>
                  <a:gd name="T41" fmla="*/ 1126 h 3947"/>
                  <a:gd name="T42" fmla="*/ 12167 w 3701"/>
                  <a:gd name="T43" fmla="*/ 1042 h 3947"/>
                  <a:gd name="T44" fmla="*/ 11303 w 3701"/>
                  <a:gd name="T45" fmla="*/ 845 h 3947"/>
                  <a:gd name="T46" fmla="*/ 14365 w 3701"/>
                  <a:gd name="T47" fmla="*/ 619 h 3947"/>
                  <a:gd name="T48" fmla="*/ 10911 w 3701"/>
                  <a:gd name="T49" fmla="*/ 591 h 3947"/>
                  <a:gd name="T50" fmla="*/ 11931 w 3701"/>
                  <a:gd name="T51" fmla="*/ 282 h 3947"/>
                  <a:gd name="T52" fmla="*/ 9655 w 3701"/>
                  <a:gd name="T53" fmla="*/ 535 h 3947"/>
                  <a:gd name="T54" fmla="*/ 9812 w 3701"/>
                  <a:gd name="T55" fmla="*/ 0 h 3947"/>
                  <a:gd name="T56" fmla="*/ 7614 w 3701"/>
                  <a:gd name="T57" fmla="*/ 394 h 39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701" h="3947">
                    <a:moveTo>
                      <a:pt x="1964" y="792"/>
                    </a:moveTo>
                    <a:lnTo>
                      <a:pt x="1665" y="344"/>
                    </a:lnTo>
                    <a:lnTo>
                      <a:pt x="1464" y="1166"/>
                    </a:lnTo>
                    <a:lnTo>
                      <a:pt x="771" y="661"/>
                    </a:lnTo>
                    <a:lnTo>
                      <a:pt x="920" y="1427"/>
                    </a:lnTo>
                    <a:lnTo>
                      <a:pt x="201" y="1511"/>
                    </a:lnTo>
                    <a:lnTo>
                      <a:pt x="673" y="2118"/>
                    </a:lnTo>
                    <a:lnTo>
                      <a:pt x="0" y="2352"/>
                    </a:lnTo>
                    <a:lnTo>
                      <a:pt x="570" y="2808"/>
                    </a:lnTo>
                    <a:lnTo>
                      <a:pt x="219" y="3256"/>
                    </a:lnTo>
                    <a:lnTo>
                      <a:pt x="822" y="3332"/>
                    </a:lnTo>
                    <a:lnTo>
                      <a:pt x="842" y="3947"/>
                    </a:lnTo>
                    <a:lnTo>
                      <a:pt x="1289" y="3311"/>
                    </a:lnTo>
                    <a:lnTo>
                      <a:pt x="1489" y="3601"/>
                    </a:lnTo>
                    <a:lnTo>
                      <a:pt x="1690" y="3174"/>
                    </a:lnTo>
                    <a:lnTo>
                      <a:pt x="1989" y="3443"/>
                    </a:lnTo>
                    <a:lnTo>
                      <a:pt x="2086" y="2911"/>
                    </a:lnTo>
                    <a:lnTo>
                      <a:pt x="2560" y="3174"/>
                    </a:lnTo>
                    <a:lnTo>
                      <a:pt x="2507" y="2621"/>
                    </a:lnTo>
                    <a:lnTo>
                      <a:pt x="3234" y="2856"/>
                    </a:lnTo>
                    <a:lnTo>
                      <a:pt x="2806" y="2249"/>
                    </a:lnTo>
                    <a:lnTo>
                      <a:pt x="3130" y="2062"/>
                    </a:lnTo>
                    <a:lnTo>
                      <a:pt x="2910" y="1717"/>
                    </a:lnTo>
                    <a:lnTo>
                      <a:pt x="3701" y="1214"/>
                    </a:lnTo>
                    <a:lnTo>
                      <a:pt x="2806" y="1193"/>
                    </a:lnTo>
                    <a:lnTo>
                      <a:pt x="3084" y="579"/>
                    </a:lnTo>
                    <a:lnTo>
                      <a:pt x="2488" y="1055"/>
                    </a:lnTo>
                    <a:lnTo>
                      <a:pt x="2534" y="0"/>
                    </a:lnTo>
                    <a:lnTo>
                      <a:pt x="1964" y="792"/>
                    </a:lnTo>
                    <a:close/>
                  </a:path>
                </a:pathLst>
              </a:custGeom>
              <a:noFill/>
              <a:ln w="28440">
                <a:solidFill>
                  <a:schemeClr val="accent5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78" name="Freeform 36"/>
              <p:cNvSpPr>
                <a:spLocks noChangeArrowheads="1"/>
              </p:cNvSpPr>
              <p:nvPr/>
            </p:nvSpPr>
            <p:spPr bwMode="auto">
              <a:xfrm>
                <a:off x="6588224" y="6453336"/>
                <a:ext cx="308189" cy="360040"/>
              </a:xfrm>
              <a:custGeom>
                <a:avLst/>
                <a:gdLst>
                  <a:gd name="T0" fmla="*/ 7614 w 3701"/>
                  <a:gd name="T1" fmla="*/ 394 h 3947"/>
                  <a:gd name="T2" fmla="*/ 6437 w 3701"/>
                  <a:gd name="T3" fmla="*/ 169 h 3947"/>
                  <a:gd name="T4" fmla="*/ 5652 w 3701"/>
                  <a:gd name="T5" fmla="*/ 591 h 3947"/>
                  <a:gd name="T6" fmla="*/ 2983 w 3701"/>
                  <a:gd name="T7" fmla="*/ 338 h 3947"/>
                  <a:gd name="T8" fmla="*/ 3532 w 3701"/>
                  <a:gd name="T9" fmla="*/ 704 h 3947"/>
                  <a:gd name="T10" fmla="*/ 785 w 3701"/>
                  <a:gd name="T11" fmla="*/ 760 h 3947"/>
                  <a:gd name="T12" fmla="*/ 2590 w 3701"/>
                  <a:gd name="T13" fmla="*/ 1070 h 3947"/>
                  <a:gd name="T14" fmla="*/ 0 w 3701"/>
                  <a:gd name="T15" fmla="*/ 1182 h 3947"/>
                  <a:gd name="T16" fmla="*/ 2198 w 3701"/>
                  <a:gd name="T17" fmla="*/ 1408 h 3947"/>
                  <a:gd name="T18" fmla="*/ 863 w 3701"/>
                  <a:gd name="T19" fmla="*/ 1633 h 3947"/>
                  <a:gd name="T20" fmla="*/ 3218 w 3701"/>
                  <a:gd name="T21" fmla="*/ 1661 h 3947"/>
                  <a:gd name="T22" fmla="*/ 3297 w 3701"/>
                  <a:gd name="T23" fmla="*/ 1971 h 3947"/>
                  <a:gd name="T24" fmla="*/ 5024 w 3701"/>
                  <a:gd name="T25" fmla="*/ 1661 h 3947"/>
                  <a:gd name="T26" fmla="*/ 5809 w 3701"/>
                  <a:gd name="T27" fmla="*/ 1802 h 3947"/>
                  <a:gd name="T28" fmla="*/ 6594 w 3701"/>
                  <a:gd name="T29" fmla="*/ 1577 h 3947"/>
                  <a:gd name="T30" fmla="*/ 7693 w 3701"/>
                  <a:gd name="T31" fmla="*/ 1717 h 3947"/>
                  <a:gd name="T32" fmla="*/ 8085 w 3701"/>
                  <a:gd name="T33" fmla="*/ 1464 h 3947"/>
                  <a:gd name="T34" fmla="*/ 9969 w 3701"/>
                  <a:gd name="T35" fmla="*/ 1577 h 3947"/>
                  <a:gd name="T36" fmla="*/ 9733 w 3701"/>
                  <a:gd name="T37" fmla="*/ 1295 h 3947"/>
                  <a:gd name="T38" fmla="*/ 12559 w 3701"/>
                  <a:gd name="T39" fmla="*/ 1436 h 3947"/>
                  <a:gd name="T40" fmla="*/ 10911 w 3701"/>
                  <a:gd name="T41" fmla="*/ 1126 h 3947"/>
                  <a:gd name="T42" fmla="*/ 12167 w 3701"/>
                  <a:gd name="T43" fmla="*/ 1042 h 3947"/>
                  <a:gd name="T44" fmla="*/ 11303 w 3701"/>
                  <a:gd name="T45" fmla="*/ 845 h 3947"/>
                  <a:gd name="T46" fmla="*/ 14365 w 3701"/>
                  <a:gd name="T47" fmla="*/ 619 h 3947"/>
                  <a:gd name="T48" fmla="*/ 10911 w 3701"/>
                  <a:gd name="T49" fmla="*/ 591 h 3947"/>
                  <a:gd name="T50" fmla="*/ 11931 w 3701"/>
                  <a:gd name="T51" fmla="*/ 282 h 3947"/>
                  <a:gd name="T52" fmla="*/ 9655 w 3701"/>
                  <a:gd name="T53" fmla="*/ 535 h 3947"/>
                  <a:gd name="T54" fmla="*/ 9812 w 3701"/>
                  <a:gd name="T55" fmla="*/ 0 h 3947"/>
                  <a:gd name="T56" fmla="*/ 7614 w 3701"/>
                  <a:gd name="T57" fmla="*/ 394 h 39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701" h="3947">
                    <a:moveTo>
                      <a:pt x="1964" y="792"/>
                    </a:moveTo>
                    <a:lnTo>
                      <a:pt x="1665" y="344"/>
                    </a:lnTo>
                    <a:lnTo>
                      <a:pt x="1464" y="1166"/>
                    </a:lnTo>
                    <a:lnTo>
                      <a:pt x="771" y="661"/>
                    </a:lnTo>
                    <a:lnTo>
                      <a:pt x="920" y="1427"/>
                    </a:lnTo>
                    <a:lnTo>
                      <a:pt x="201" y="1511"/>
                    </a:lnTo>
                    <a:lnTo>
                      <a:pt x="673" y="2118"/>
                    </a:lnTo>
                    <a:lnTo>
                      <a:pt x="0" y="2352"/>
                    </a:lnTo>
                    <a:lnTo>
                      <a:pt x="570" y="2808"/>
                    </a:lnTo>
                    <a:lnTo>
                      <a:pt x="219" y="3256"/>
                    </a:lnTo>
                    <a:lnTo>
                      <a:pt x="822" y="3332"/>
                    </a:lnTo>
                    <a:lnTo>
                      <a:pt x="842" y="3947"/>
                    </a:lnTo>
                    <a:lnTo>
                      <a:pt x="1289" y="3311"/>
                    </a:lnTo>
                    <a:lnTo>
                      <a:pt x="1489" y="3601"/>
                    </a:lnTo>
                    <a:lnTo>
                      <a:pt x="1690" y="3174"/>
                    </a:lnTo>
                    <a:lnTo>
                      <a:pt x="1989" y="3443"/>
                    </a:lnTo>
                    <a:lnTo>
                      <a:pt x="2086" y="2911"/>
                    </a:lnTo>
                    <a:lnTo>
                      <a:pt x="2560" y="3174"/>
                    </a:lnTo>
                    <a:lnTo>
                      <a:pt x="2507" y="2621"/>
                    </a:lnTo>
                    <a:lnTo>
                      <a:pt x="3234" y="2856"/>
                    </a:lnTo>
                    <a:lnTo>
                      <a:pt x="2806" y="2249"/>
                    </a:lnTo>
                    <a:lnTo>
                      <a:pt x="3130" y="2062"/>
                    </a:lnTo>
                    <a:lnTo>
                      <a:pt x="2910" y="1717"/>
                    </a:lnTo>
                    <a:lnTo>
                      <a:pt x="3701" y="1214"/>
                    </a:lnTo>
                    <a:lnTo>
                      <a:pt x="2806" y="1193"/>
                    </a:lnTo>
                    <a:lnTo>
                      <a:pt x="3084" y="579"/>
                    </a:lnTo>
                    <a:lnTo>
                      <a:pt x="2488" y="1055"/>
                    </a:lnTo>
                    <a:lnTo>
                      <a:pt x="2534" y="0"/>
                    </a:lnTo>
                    <a:lnTo>
                      <a:pt x="1964" y="792"/>
                    </a:lnTo>
                    <a:close/>
                  </a:path>
                </a:pathLst>
              </a:custGeom>
              <a:noFill/>
              <a:ln w="28440">
                <a:solidFill>
                  <a:schemeClr val="accent5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79" name="Freeform 36"/>
              <p:cNvSpPr>
                <a:spLocks noChangeArrowheads="1"/>
              </p:cNvSpPr>
              <p:nvPr/>
            </p:nvSpPr>
            <p:spPr bwMode="auto">
              <a:xfrm>
                <a:off x="1403648" y="6453336"/>
                <a:ext cx="308189" cy="360040"/>
              </a:xfrm>
              <a:custGeom>
                <a:avLst/>
                <a:gdLst>
                  <a:gd name="T0" fmla="*/ 7614 w 3701"/>
                  <a:gd name="T1" fmla="*/ 394 h 3947"/>
                  <a:gd name="T2" fmla="*/ 6437 w 3701"/>
                  <a:gd name="T3" fmla="*/ 169 h 3947"/>
                  <a:gd name="T4" fmla="*/ 5652 w 3701"/>
                  <a:gd name="T5" fmla="*/ 591 h 3947"/>
                  <a:gd name="T6" fmla="*/ 2983 w 3701"/>
                  <a:gd name="T7" fmla="*/ 338 h 3947"/>
                  <a:gd name="T8" fmla="*/ 3532 w 3701"/>
                  <a:gd name="T9" fmla="*/ 704 h 3947"/>
                  <a:gd name="T10" fmla="*/ 785 w 3701"/>
                  <a:gd name="T11" fmla="*/ 760 h 3947"/>
                  <a:gd name="T12" fmla="*/ 2590 w 3701"/>
                  <a:gd name="T13" fmla="*/ 1070 h 3947"/>
                  <a:gd name="T14" fmla="*/ 0 w 3701"/>
                  <a:gd name="T15" fmla="*/ 1182 h 3947"/>
                  <a:gd name="T16" fmla="*/ 2198 w 3701"/>
                  <a:gd name="T17" fmla="*/ 1408 h 3947"/>
                  <a:gd name="T18" fmla="*/ 863 w 3701"/>
                  <a:gd name="T19" fmla="*/ 1633 h 3947"/>
                  <a:gd name="T20" fmla="*/ 3218 w 3701"/>
                  <a:gd name="T21" fmla="*/ 1661 h 3947"/>
                  <a:gd name="T22" fmla="*/ 3297 w 3701"/>
                  <a:gd name="T23" fmla="*/ 1971 h 3947"/>
                  <a:gd name="T24" fmla="*/ 5024 w 3701"/>
                  <a:gd name="T25" fmla="*/ 1661 h 3947"/>
                  <a:gd name="T26" fmla="*/ 5809 w 3701"/>
                  <a:gd name="T27" fmla="*/ 1802 h 3947"/>
                  <a:gd name="T28" fmla="*/ 6594 w 3701"/>
                  <a:gd name="T29" fmla="*/ 1577 h 3947"/>
                  <a:gd name="T30" fmla="*/ 7693 w 3701"/>
                  <a:gd name="T31" fmla="*/ 1717 h 3947"/>
                  <a:gd name="T32" fmla="*/ 8085 w 3701"/>
                  <a:gd name="T33" fmla="*/ 1464 h 3947"/>
                  <a:gd name="T34" fmla="*/ 9969 w 3701"/>
                  <a:gd name="T35" fmla="*/ 1577 h 3947"/>
                  <a:gd name="T36" fmla="*/ 9733 w 3701"/>
                  <a:gd name="T37" fmla="*/ 1295 h 3947"/>
                  <a:gd name="T38" fmla="*/ 12559 w 3701"/>
                  <a:gd name="T39" fmla="*/ 1436 h 3947"/>
                  <a:gd name="T40" fmla="*/ 10911 w 3701"/>
                  <a:gd name="T41" fmla="*/ 1126 h 3947"/>
                  <a:gd name="T42" fmla="*/ 12167 w 3701"/>
                  <a:gd name="T43" fmla="*/ 1042 h 3947"/>
                  <a:gd name="T44" fmla="*/ 11303 w 3701"/>
                  <a:gd name="T45" fmla="*/ 845 h 3947"/>
                  <a:gd name="T46" fmla="*/ 14365 w 3701"/>
                  <a:gd name="T47" fmla="*/ 619 h 3947"/>
                  <a:gd name="T48" fmla="*/ 10911 w 3701"/>
                  <a:gd name="T49" fmla="*/ 591 h 3947"/>
                  <a:gd name="T50" fmla="*/ 11931 w 3701"/>
                  <a:gd name="T51" fmla="*/ 282 h 3947"/>
                  <a:gd name="T52" fmla="*/ 9655 w 3701"/>
                  <a:gd name="T53" fmla="*/ 535 h 3947"/>
                  <a:gd name="T54" fmla="*/ 9812 w 3701"/>
                  <a:gd name="T55" fmla="*/ 0 h 3947"/>
                  <a:gd name="T56" fmla="*/ 7614 w 3701"/>
                  <a:gd name="T57" fmla="*/ 394 h 39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701" h="3947">
                    <a:moveTo>
                      <a:pt x="1964" y="792"/>
                    </a:moveTo>
                    <a:lnTo>
                      <a:pt x="1665" y="344"/>
                    </a:lnTo>
                    <a:lnTo>
                      <a:pt x="1464" y="1166"/>
                    </a:lnTo>
                    <a:lnTo>
                      <a:pt x="771" y="661"/>
                    </a:lnTo>
                    <a:lnTo>
                      <a:pt x="920" y="1427"/>
                    </a:lnTo>
                    <a:lnTo>
                      <a:pt x="201" y="1511"/>
                    </a:lnTo>
                    <a:lnTo>
                      <a:pt x="673" y="2118"/>
                    </a:lnTo>
                    <a:lnTo>
                      <a:pt x="0" y="2352"/>
                    </a:lnTo>
                    <a:lnTo>
                      <a:pt x="570" y="2808"/>
                    </a:lnTo>
                    <a:lnTo>
                      <a:pt x="219" y="3256"/>
                    </a:lnTo>
                    <a:lnTo>
                      <a:pt x="822" y="3332"/>
                    </a:lnTo>
                    <a:lnTo>
                      <a:pt x="842" y="3947"/>
                    </a:lnTo>
                    <a:lnTo>
                      <a:pt x="1289" y="3311"/>
                    </a:lnTo>
                    <a:lnTo>
                      <a:pt x="1489" y="3601"/>
                    </a:lnTo>
                    <a:lnTo>
                      <a:pt x="1690" y="3174"/>
                    </a:lnTo>
                    <a:lnTo>
                      <a:pt x="1989" y="3443"/>
                    </a:lnTo>
                    <a:lnTo>
                      <a:pt x="2086" y="2911"/>
                    </a:lnTo>
                    <a:lnTo>
                      <a:pt x="2560" y="3174"/>
                    </a:lnTo>
                    <a:lnTo>
                      <a:pt x="2507" y="2621"/>
                    </a:lnTo>
                    <a:lnTo>
                      <a:pt x="3234" y="2856"/>
                    </a:lnTo>
                    <a:lnTo>
                      <a:pt x="2806" y="2249"/>
                    </a:lnTo>
                    <a:lnTo>
                      <a:pt x="3130" y="2062"/>
                    </a:lnTo>
                    <a:lnTo>
                      <a:pt x="2910" y="1717"/>
                    </a:lnTo>
                    <a:lnTo>
                      <a:pt x="3701" y="1214"/>
                    </a:lnTo>
                    <a:lnTo>
                      <a:pt x="2806" y="1193"/>
                    </a:lnTo>
                    <a:lnTo>
                      <a:pt x="3084" y="579"/>
                    </a:lnTo>
                    <a:lnTo>
                      <a:pt x="2488" y="1055"/>
                    </a:lnTo>
                    <a:lnTo>
                      <a:pt x="2534" y="0"/>
                    </a:lnTo>
                    <a:lnTo>
                      <a:pt x="1964" y="792"/>
                    </a:lnTo>
                    <a:close/>
                  </a:path>
                </a:pathLst>
              </a:custGeom>
              <a:noFill/>
              <a:ln w="28440">
                <a:solidFill>
                  <a:schemeClr val="accent5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80" name="Freeform 36"/>
              <p:cNvSpPr>
                <a:spLocks noChangeArrowheads="1"/>
              </p:cNvSpPr>
              <p:nvPr/>
            </p:nvSpPr>
            <p:spPr bwMode="auto">
              <a:xfrm>
                <a:off x="1311483" y="3429000"/>
                <a:ext cx="308189" cy="360040"/>
              </a:xfrm>
              <a:custGeom>
                <a:avLst/>
                <a:gdLst>
                  <a:gd name="T0" fmla="*/ 7614 w 3701"/>
                  <a:gd name="T1" fmla="*/ 394 h 3947"/>
                  <a:gd name="T2" fmla="*/ 6437 w 3701"/>
                  <a:gd name="T3" fmla="*/ 169 h 3947"/>
                  <a:gd name="T4" fmla="*/ 5652 w 3701"/>
                  <a:gd name="T5" fmla="*/ 591 h 3947"/>
                  <a:gd name="T6" fmla="*/ 2983 w 3701"/>
                  <a:gd name="T7" fmla="*/ 338 h 3947"/>
                  <a:gd name="T8" fmla="*/ 3532 w 3701"/>
                  <a:gd name="T9" fmla="*/ 704 h 3947"/>
                  <a:gd name="T10" fmla="*/ 785 w 3701"/>
                  <a:gd name="T11" fmla="*/ 760 h 3947"/>
                  <a:gd name="T12" fmla="*/ 2590 w 3701"/>
                  <a:gd name="T13" fmla="*/ 1070 h 3947"/>
                  <a:gd name="T14" fmla="*/ 0 w 3701"/>
                  <a:gd name="T15" fmla="*/ 1182 h 3947"/>
                  <a:gd name="T16" fmla="*/ 2198 w 3701"/>
                  <a:gd name="T17" fmla="*/ 1408 h 3947"/>
                  <a:gd name="T18" fmla="*/ 863 w 3701"/>
                  <a:gd name="T19" fmla="*/ 1633 h 3947"/>
                  <a:gd name="T20" fmla="*/ 3218 w 3701"/>
                  <a:gd name="T21" fmla="*/ 1661 h 3947"/>
                  <a:gd name="T22" fmla="*/ 3297 w 3701"/>
                  <a:gd name="T23" fmla="*/ 1971 h 3947"/>
                  <a:gd name="T24" fmla="*/ 5024 w 3701"/>
                  <a:gd name="T25" fmla="*/ 1661 h 3947"/>
                  <a:gd name="T26" fmla="*/ 5809 w 3701"/>
                  <a:gd name="T27" fmla="*/ 1802 h 3947"/>
                  <a:gd name="T28" fmla="*/ 6594 w 3701"/>
                  <a:gd name="T29" fmla="*/ 1577 h 3947"/>
                  <a:gd name="T30" fmla="*/ 7693 w 3701"/>
                  <a:gd name="T31" fmla="*/ 1717 h 3947"/>
                  <a:gd name="T32" fmla="*/ 8085 w 3701"/>
                  <a:gd name="T33" fmla="*/ 1464 h 3947"/>
                  <a:gd name="T34" fmla="*/ 9969 w 3701"/>
                  <a:gd name="T35" fmla="*/ 1577 h 3947"/>
                  <a:gd name="T36" fmla="*/ 9733 w 3701"/>
                  <a:gd name="T37" fmla="*/ 1295 h 3947"/>
                  <a:gd name="T38" fmla="*/ 12559 w 3701"/>
                  <a:gd name="T39" fmla="*/ 1436 h 3947"/>
                  <a:gd name="T40" fmla="*/ 10911 w 3701"/>
                  <a:gd name="T41" fmla="*/ 1126 h 3947"/>
                  <a:gd name="T42" fmla="*/ 12167 w 3701"/>
                  <a:gd name="T43" fmla="*/ 1042 h 3947"/>
                  <a:gd name="T44" fmla="*/ 11303 w 3701"/>
                  <a:gd name="T45" fmla="*/ 845 h 3947"/>
                  <a:gd name="T46" fmla="*/ 14365 w 3701"/>
                  <a:gd name="T47" fmla="*/ 619 h 3947"/>
                  <a:gd name="T48" fmla="*/ 10911 w 3701"/>
                  <a:gd name="T49" fmla="*/ 591 h 3947"/>
                  <a:gd name="T50" fmla="*/ 11931 w 3701"/>
                  <a:gd name="T51" fmla="*/ 282 h 3947"/>
                  <a:gd name="T52" fmla="*/ 9655 w 3701"/>
                  <a:gd name="T53" fmla="*/ 535 h 3947"/>
                  <a:gd name="T54" fmla="*/ 9812 w 3701"/>
                  <a:gd name="T55" fmla="*/ 0 h 3947"/>
                  <a:gd name="T56" fmla="*/ 7614 w 3701"/>
                  <a:gd name="T57" fmla="*/ 394 h 39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701" h="3947">
                    <a:moveTo>
                      <a:pt x="1964" y="792"/>
                    </a:moveTo>
                    <a:lnTo>
                      <a:pt x="1665" y="344"/>
                    </a:lnTo>
                    <a:lnTo>
                      <a:pt x="1464" y="1166"/>
                    </a:lnTo>
                    <a:lnTo>
                      <a:pt x="771" y="661"/>
                    </a:lnTo>
                    <a:lnTo>
                      <a:pt x="920" y="1427"/>
                    </a:lnTo>
                    <a:lnTo>
                      <a:pt x="201" y="1511"/>
                    </a:lnTo>
                    <a:lnTo>
                      <a:pt x="673" y="2118"/>
                    </a:lnTo>
                    <a:lnTo>
                      <a:pt x="0" y="2352"/>
                    </a:lnTo>
                    <a:lnTo>
                      <a:pt x="570" y="2808"/>
                    </a:lnTo>
                    <a:lnTo>
                      <a:pt x="219" y="3256"/>
                    </a:lnTo>
                    <a:lnTo>
                      <a:pt x="822" y="3332"/>
                    </a:lnTo>
                    <a:lnTo>
                      <a:pt x="842" y="3947"/>
                    </a:lnTo>
                    <a:lnTo>
                      <a:pt x="1289" y="3311"/>
                    </a:lnTo>
                    <a:lnTo>
                      <a:pt x="1489" y="3601"/>
                    </a:lnTo>
                    <a:lnTo>
                      <a:pt x="1690" y="3174"/>
                    </a:lnTo>
                    <a:lnTo>
                      <a:pt x="1989" y="3443"/>
                    </a:lnTo>
                    <a:lnTo>
                      <a:pt x="2086" y="2911"/>
                    </a:lnTo>
                    <a:lnTo>
                      <a:pt x="2560" y="3174"/>
                    </a:lnTo>
                    <a:lnTo>
                      <a:pt x="2507" y="2621"/>
                    </a:lnTo>
                    <a:lnTo>
                      <a:pt x="3234" y="2856"/>
                    </a:lnTo>
                    <a:lnTo>
                      <a:pt x="2806" y="2249"/>
                    </a:lnTo>
                    <a:lnTo>
                      <a:pt x="3130" y="2062"/>
                    </a:lnTo>
                    <a:lnTo>
                      <a:pt x="2910" y="1717"/>
                    </a:lnTo>
                    <a:lnTo>
                      <a:pt x="3701" y="1214"/>
                    </a:lnTo>
                    <a:lnTo>
                      <a:pt x="2806" y="1193"/>
                    </a:lnTo>
                    <a:lnTo>
                      <a:pt x="3084" y="579"/>
                    </a:lnTo>
                    <a:lnTo>
                      <a:pt x="2488" y="1055"/>
                    </a:lnTo>
                    <a:lnTo>
                      <a:pt x="2534" y="0"/>
                    </a:lnTo>
                    <a:lnTo>
                      <a:pt x="1964" y="792"/>
                    </a:lnTo>
                    <a:close/>
                  </a:path>
                </a:pathLst>
              </a:custGeom>
              <a:noFill/>
              <a:ln w="28440">
                <a:solidFill>
                  <a:schemeClr val="accent5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27584" y="3429000"/>
            <a:ext cx="6572885" cy="3384376"/>
            <a:chOff x="827584" y="3429000"/>
            <a:chExt cx="6572885" cy="3384376"/>
          </a:xfrm>
        </p:grpSpPr>
        <p:sp>
          <p:nvSpPr>
            <p:cNvPr id="81" name="Freeform 36"/>
            <p:cNvSpPr>
              <a:spLocks noChangeArrowheads="1"/>
            </p:cNvSpPr>
            <p:nvPr/>
          </p:nvSpPr>
          <p:spPr bwMode="auto">
            <a:xfrm>
              <a:off x="4700526" y="4180451"/>
              <a:ext cx="308189" cy="108466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solidFill>
              <a:srgbClr val="00B050"/>
            </a:solidFill>
            <a:ln w="28440">
              <a:solidFill>
                <a:srgbClr val="00B05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27584" y="3429000"/>
              <a:ext cx="6572885" cy="3384376"/>
              <a:chOff x="827584" y="3429000"/>
              <a:chExt cx="6572885" cy="3384376"/>
            </a:xfrm>
          </p:grpSpPr>
          <p:sp>
            <p:nvSpPr>
              <p:cNvPr id="82" name="Freeform 36"/>
              <p:cNvSpPr>
                <a:spLocks noChangeArrowheads="1"/>
              </p:cNvSpPr>
              <p:nvPr/>
            </p:nvSpPr>
            <p:spPr bwMode="auto">
              <a:xfrm>
                <a:off x="1887547" y="6453336"/>
                <a:ext cx="308189" cy="360040"/>
              </a:xfrm>
              <a:custGeom>
                <a:avLst/>
                <a:gdLst>
                  <a:gd name="T0" fmla="*/ 7614 w 3701"/>
                  <a:gd name="T1" fmla="*/ 394 h 3947"/>
                  <a:gd name="T2" fmla="*/ 6437 w 3701"/>
                  <a:gd name="T3" fmla="*/ 169 h 3947"/>
                  <a:gd name="T4" fmla="*/ 5652 w 3701"/>
                  <a:gd name="T5" fmla="*/ 591 h 3947"/>
                  <a:gd name="T6" fmla="*/ 2983 w 3701"/>
                  <a:gd name="T7" fmla="*/ 338 h 3947"/>
                  <a:gd name="T8" fmla="*/ 3532 w 3701"/>
                  <a:gd name="T9" fmla="*/ 704 h 3947"/>
                  <a:gd name="T10" fmla="*/ 785 w 3701"/>
                  <a:gd name="T11" fmla="*/ 760 h 3947"/>
                  <a:gd name="T12" fmla="*/ 2590 w 3701"/>
                  <a:gd name="T13" fmla="*/ 1070 h 3947"/>
                  <a:gd name="T14" fmla="*/ 0 w 3701"/>
                  <a:gd name="T15" fmla="*/ 1182 h 3947"/>
                  <a:gd name="T16" fmla="*/ 2198 w 3701"/>
                  <a:gd name="T17" fmla="*/ 1408 h 3947"/>
                  <a:gd name="T18" fmla="*/ 863 w 3701"/>
                  <a:gd name="T19" fmla="*/ 1633 h 3947"/>
                  <a:gd name="T20" fmla="*/ 3218 w 3701"/>
                  <a:gd name="T21" fmla="*/ 1661 h 3947"/>
                  <a:gd name="T22" fmla="*/ 3297 w 3701"/>
                  <a:gd name="T23" fmla="*/ 1971 h 3947"/>
                  <a:gd name="T24" fmla="*/ 5024 w 3701"/>
                  <a:gd name="T25" fmla="*/ 1661 h 3947"/>
                  <a:gd name="T26" fmla="*/ 5809 w 3701"/>
                  <a:gd name="T27" fmla="*/ 1802 h 3947"/>
                  <a:gd name="T28" fmla="*/ 6594 w 3701"/>
                  <a:gd name="T29" fmla="*/ 1577 h 3947"/>
                  <a:gd name="T30" fmla="*/ 7693 w 3701"/>
                  <a:gd name="T31" fmla="*/ 1717 h 3947"/>
                  <a:gd name="T32" fmla="*/ 8085 w 3701"/>
                  <a:gd name="T33" fmla="*/ 1464 h 3947"/>
                  <a:gd name="T34" fmla="*/ 9969 w 3701"/>
                  <a:gd name="T35" fmla="*/ 1577 h 3947"/>
                  <a:gd name="T36" fmla="*/ 9733 w 3701"/>
                  <a:gd name="T37" fmla="*/ 1295 h 3947"/>
                  <a:gd name="T38" fmla="*/ 12559 w 3701"/>
                  <a:gd name="T39" fmla="*/ 1436 h 3947"/>
                  <a:gd name="T40" fmla="*/ 10911 w 3701"/>
                  <a:gd name="T41" fmla="*/ 1126 h 3947"/>
                  <a:gd name="T42" fmla="*/ 12167 w 3701"/>
                  <a:gd name="T43" fmla="*/ 1042 h 3947"/>
                  <a:gd name="T44" fmla="*/ 11303 w 3701"/>
                  <a:gd name="T45" fmla="*/ 845 h 3947"/>
                  <a:gd name="T46" fmla="*/ 14365 w 3701"/>
                  <a:gd name="T47" fmla="*/ 619 h 3947"/>
                  <a:gd name="T48" fmla="*/ 10911 w 3701"/>
                  <a:gd name="T49" fmla="*/ 591 h 3947"/>
                  <a:gd name="T50" fmla="*/ 11931 w 3701"/>
                  <a:gd name="T51" fmla="*/ 282 h 3947"/>
                  <a:gd name="T52" fmla="*/ 9655 w 3701"/>
                  <a:gd name="T53" fmla="*/ 535 h 3947"/>
                  <a:gd name="T54" fmla="*/ 9812 w 3701"/>
                  <a:gd name="T55" fmla="*/ 0 h 3947"/>
                  <a:gd name="T56" fmla="*/ 7614 w 3701"/>
                  <a:gd name="T57" fmla="*/ 394 h 39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701" h="3947">
                    <a:moveTo>
                      <a:pt x="1964" y="792"/>
                    </a:moveTo>
                    <a:lnTo>
                      <a:pt x="1665" y="344"/>
                    </a:lnTo>
                    <a:lnTo>
                      <a:pt x="1464" y="1166"/>
                    </a:lnTo>
                    <a:lnTo>
                      <a:pt x="771" y="661"/>
                    </a:lnTo>
                    <a:lnTo>
                      <a:pt x="920" y="1427"/>
                    </a:lnTo>
                    <a:lnTo>
                      <a:pt x="201" y="1511"/>
                    </a:lnTo>
                    <a:lnTo>
                      <a:pt x="673" y="2118"/>
                    </a:lnTo>
                    <a:lnTo>
                      <a:pt x="0" y="2352"/>
                    </a:lnTo>
                    <a:lnTo>
                      <a:pt x="570" y="2808"/>
                    </a:lnTo>
                    <a:lnTo>
                      <a:pt x="219" y="3256"/>
                    </a:lnTo>
                    <a:lnTo>
                      <a:pt x="822" y="3332"/>
                    </a:lnTo>
                    <a:lnTo>
                      <a:pt x="842" y="3947"/>
                    </a:lnTo>
                    <a:lnTo>
                      <a:pt x="1289" y="3311"/>
                    </a:lnTo>
                    <a:lnTo>
                      <a:pt x="1489" y="3601"/>
                    </a:lnTo>
                    <a:lnTo>
                      <a:pt x="1690" y="3174"/>
                    </a:lnTo>
                    <a:lnTo>
                      <a:pt x="1989" y="3443"/>
                    </a:lnTo>
                    <a:lnTo>
                      <a:pt x="2086" y="2911"/>
                    </a:lnTo>
                    <a:lnTo>
                      <a:pt x="2560" y="3174"/>
                    </a:lnTo>
                    <a:lnTo>
                      <a:pt x="2507" y="2621"/>
                    </a:lnTo>
                    <a:lnTo>
                      <a:pt x="3234" y="2856"/>
                    </a:lnTo>
                    <a:lnTo>
                      <a:pt x="2806" y="2249"/>
                    </a:lnTo>
                    <a:lnTo>
                      <a:pt x="3130" y="2062"/>
                    </a:lnTo>
                    <a:lnTo>
                      <a:pt x="2910" y="1717"/>
                    </a:lnTo>
                    <a:lnTo>
                      <a:pt x="3701" y="1214"/>
                    </a:lnTo>
                    <a:lnTo>
                      <a:pt x="2806" y="1193"/>
                    </a:lnTo>
                    <a:lnTo>
                      <a:pt x="3084" y="579"/>
                    </a:lnTo>
                    <a:lnTo>
                      <a:pt x="2488" y="1055"/>
                    </a:lnTo>
                    <a:lnTo>
                      <a:pt x="2534" y="0"/>
                    </a:lnTo>
                    <a:lnTo>
                      <a:pt x="1964" y="792"/>
                    </a:lnTo>
                    <a:close/>
                  </a:path>
                </a:pathLst>
              </a:custGeom>
              <a:noFill/>
              <a:ln w="2844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83" name="Freeform 36"/>
              <p:cNvSpPr>
                <a:spLocks noChangeArrowheads="1"/>
              </p:cNvSpPr>
              <p:nvPr/>
            </p:nvSpPr>
            <p:spPr bwMode="auto">
              <a:xfrm>
                <a:off x="7092280" y="6453336"/>
                <a:ext cx="308189" cy="360040"/>
              </a:xfrm>
              <a:custGeom>
                <a:avLst/>
                <a:gdLst>
                  <a:gd name="T0" fmla="*/ 7614 w 3701"/>
                  <a:gd name="T1" fmla="*/ 394 h 3947"/>
                  <a:gd name="T2" fmla="*/ 6437 w 3701"/>
                  <a:gd name="T3" fmla="*/ 169 h 3947"/>
                  <a:gd name="T4" fmla="*/ 5652 w 3701"/>
                  <a:gd name="T5" fmla="*/ 591 h 3947"/>
                  <a:gd name="T6" fmla="*/ 2983 w 3701"/>
                  <a:gd name="T7" fmla="*/ 338 h 3947"/>
                  <a:gd name="T8" fmla="*/ 3532 w 3701"/>
                  <a:gd name="T9" fmla="*/ 704 h 3947"/>
                  <a:gd name="T10" fmla="*/ 785 w 3701"/>
                  <a:gd name="T11" fmla="*/ 760 h 3947"/>
                  <a:gd name="T12" fmla="*/ 2590 w 3701"/>
                  <a:gd name="T13" fmla="*/ 1070 h 3947"/>
                  <a:gd name="T14" fmla="*/ 0 w 3701"/>
                  <a:gd name="T15" fmla="*/ 1182 h 3947"/>
                  <a:gd name="T16" fmla="*/ 2198 w 3701"/>
                  <a:gd name="T17" fmla="*/ 1408 h 3947"/>
                  <a:gd name="T18" fmla="*/ 863 w 3701"/>
                  <a:gd name="T19" fmla="*/ 1633 h 3947"/>
                  <a:gd name="T20" fmla="*/ 3218 w 3701"/>
                  <a:gd name="T21" fmla="*/ 1661 h 3947"/>
                  <a:gd name="T22" fmla="*/ 3297 w 3701"/>
                  <a:gd name="T23" fmla="*/ 1971 h 3947"/>
                  <a:gd name="T24" fmla="*/ 5024 w 3701"/>
                  <a:gd name="T25" fmla="*/ 1661 h 3947"/>
                  <a:gd name="T26" fmla="*/ 5809 w 3701"/>
                  <a:gd name="T27" fmla="*/ 1802 h 3947"/>
                  <a:gd name="T28" fmla="*/ 6594 w 3701"/>
                  <a:gd name="T29" fmla="*/ 1577 h 3947"/>
                  <a:gd name="T30" fmla="*/ 7693 w 3701"/>
                  <a:gd name="T31" fmla="*/ 1717 h 3947"/>
                  <a:gd name="T32" fmla="*/ 8085 w 3701"/>
                  <a:gd name="T33" fmla="*/ 1464 h 3947"/>
                  <a:gd name="T34" fmla="*/ 9969 w 3701"/>
                  <a:gd name="T35" fmla="*/ 1577 h 3947"/>
                  <a:gd name="T36" fmla="*/ 9733 w 3701"/>
                  <a:gd name="T37" fmla="*/ 1295 h 3947"/>
                  <a:gd name="T38" fmla="*/ 12559 w 3701"/>
                  <a:gd name="T39" fmla="*/ 1436 h 3947"/>
                  <a:gd name="T40" fmla="*/ 10911 w 3701"/>
                  <a:gd name="T41" fmla="*/ 1126 h 3947"/>
                  <a:gd name="T42" fmla="*/ 12167 w 3701"/>
                  <a:gd name="T43" fmla="*/ 1042 h 3947"/>
                  <a:gd name="T44" fmla="*/ 11303 w 3701"/>
                  <a:gd name="T45" fmla="*/ 845 h 3947"/>
                  <a:gd name="T46" fmla="*/ 14365 w 3701"/>
                  <a:gd name="T47" fmla="*/ 619 h 3947"/>
                  <a:gd name="T48" fmla="*/ 10911 w 3701"/>
                  <a:gd name="T49" fmla="*/ 591 h 3947"/>
                  <a:gd name="T50" fmla="*/ 11931 w 3701"/>
                  <a:gd name="T51" fmla="*/ 282 h 3947"/>
                  <a:gd name="T52" fmla="*/ 9655 w 3701"/>
                  <a:gd name="T53" fmla="*/ 535 h 3947"/>
                  <a:gd name="T54" fmla="*/ 9812 w 3701"/>
                  <a:gd name="T55" fmla="*/ 0 h 3947"/>
                  <a:gd name="T56" fmla="*/ 7614 w 3701"/>
                  <a:gd name="T57" fmla="*/ 394 h 39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701" h="3947">
                    <a:moveTo>
                      <a:pt x="1964" y="792"/>
                    </a:moveTo>
                    <a:lnTo>
                      <a:pt x="1665" y="344"/>
                    </a:lnTo>
                    <a:lnTo>
                      <a:pt x="1464" y="1166"/>
                    </a:lnTo>
                    <a:lnTo>
                      <a:pt x="771" y="661"/>
                    </a:lnTo>
                    <a:lnTo>
                      <a:pt x="920" y="1427"/>
                    </a:lnTo>
                    <a:lnTo>
                      <a:pt x="201" y="1511"/>
                    </a:lnTo>
                    <a:lnTo>
                      <a:pt x="673" y="2118"/>
                    </a:lnTo>
                    <a:lnTo>
                      <a:pt x="0" y="2352"/>
                    </a:lnTo>
                    <a:lnTo>
                      <a:pt x="570" y="2808"/>
                    </a:lnTo>
                    <a:lnTo>
                      <a:pt x="219" y="3256"/>
                    </a:lnTo>
                    <a:lnTo>
                      <a:pt x="822" y="3332"/>
                    </a:lnTo>
                    <a:lnTo>
                      <a:pt x="842" y="3947"/>
                    </a:lnTo>
                    <a:lnTo>
                      <a:pt x="1289" y="3311"/>
                    </a:lnTo>
                    <a:lnTo>
                      <a:pt x="1489" y="3601"/>
                    </a:lnTo>
                    <a:lnTo>
                      <a:pt x="1690" y="3174"/>
                    </a:lnTo>
                    <a:lnTo>
                      <a:pt x="1989" y="3443"/>
                    </a:lnTo>
                    <a:lnTo>
                      <a:pt x="2086" y="2911"/>
                    </a:lnTo>
                    <a:lnTo>
                      <a:pt x="2560" y="3174"/>
                    </a:lnTo>
                    <a:lnTo>
                      <a:pt x="2507" y="2621"/>
                    </a:lnTo>
                    <a:lnTo>
                      <a:pt x="3234" y="2856"/>
                    </a:lnTo>
                    <a:lnTo>
                      <a:pt x="2806" y="2249"/>
                    </a:lnTo>
                    <a:lnTo>
                      <a:pt x="3130" y="2062"/>
                    </a:lnTo>
                    <a:lnTo>
                      <a:pt x="2910" y="1717"/>
                    </a:lnTo>
                    <a:lnTo>
                      <a:pt x="3701" y="1214"/>
                    </a:lnTo>
                    <a:lnTo>
                      <a:pt x="2806" y="1193"/>
                    </a:lnTo>
                    <a:lnTo>
                      <a:pt x="3084" y="579"/>
                    </a:lnTo>
                    <a:lnTo>
                      <a:pt x="2488" y="1055"/>
                    </a:lnTo>
                    <a:lnTo>
                      <a:pt x="2534" y="0"/>
                    </a:lnTo>
                    <a:lnTo>
                      <a:pt x="1964" y="792"/>
                    </a:lnTo>
                    <a:close/>
                  </a:path>
                </a:pathLst>
              </a:custGeom>
              <a:noFill/>
              <a:ln w="2844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84" name="Freeform 36"/>
              <p:cNvSpPr>
                <a:spLocks noChangeArrowheads="1"/>
              </p:cNvSpPr>
              <p:nvPr/>
            </p:nvSpPr>
            <p:spPr bwMode="auto">
              <a:xfrm>
                <a:off x="6064011" y="3429000"/>
                <a:ext cx="308189" cy="360040"/>
              </a:xfrm>
              <a:custGeom>
                <a:avLst/>
                <a:gdLst>
                  <a:gd name="T0" fmla="*/ 7614 w 3701"/>
                  <a:gd name="T1" fmla="*/ 394 h 3947"/>
                  <a:gd name="T2" fmla="*/ 6437 w 3701"/>
                  <a:gd name="T3" fmla="*/ 169 h 3947"/>
                  <a:gd name="T4" fmla="*/ 5652 w 3701"/>
                  <a:gd name="T5" fmla="*/ 591 h 3947"/>
                  <a:gd name="T6" fmla="*/ 2983 w 3701"/>
                  <a:gd name="T7" fmla="*/ 338 h 3947"/>
                  <a:gd name="T8" fmla="*/ 3532 w 3701"/>
                  <a:gd name="T9" fmla="*/ 704 h 3947"/>
                  <a:gd name="T10" fmla="*/ 785 w 3701"/>
                  <a:gd name="T11" fmla="*/ 760 h 3947"/>
                  <a:gd name="T12" fmla="*/ 2590 w 3701"/>
                  <a:gd name="T13" fmla="*/ 1070 h 3947"/>
                  <a:gd name="T14" fmla="*/ 0 w 3701"/>
                  <a:gd name="T15" fmla="*/ 1182 h 3947"/>
                  <a:gd name="T16" fmla="*/ 2198 w 3701"/>
                  <a:gd name="T17" fmla="*/ 1408 h 3947"/>
                  <a:gd name="T18" fmla="*/ 863 w 3701"/>
                  <a:gd name="T19" fmla="*/ 1633 h 3947"/>
                  <a:gd name="T20" fmla="*/ 3218 w 3701"/>
                  <a:gd name="T21" fmla="*/ 1661 h 3947"/>
                  <a:gd name="T22" fmla="*/ 3297 w 3701"/>
                  <a:gd name="T23" fmla="*/ 1971 h 3947"/>
                  <a:gd name="T24" fmla="*/ 5024 w 3701"/>
                  <a:gd name="T25" fmla="*/ 1661 h 3947"/>
                  <a:gd name="T26" fmla="*/ 5809 w 3701"/>
                  <a:gd name="T27" fmla="*/ 1802 h 3947"/>
                  <a:gd name="T28" fmla="*/ 6594 w 3701"/>
                  <a:gd name="T29" fmla="*/ 1577 h 3947"/>
                  <a:gd name="T30" fmla="*/ 7693 w 3701"/>
                  <a:gd name="T31" fmla="*/ 1717 h 3947"/>
                  <a:gd name="T32" fmla="*/ 8085 w 3701"/>
                  <a:gd name="T33" fmla="*/ 1464 h 3947"/>
                  <a:gd name="T34" fmla="*/ 9969 w 3701"/>
                  <a:gd name="T35" fmla="*/ 1577 h 3947"/>
                  <a:gd name="T36" fmla="*/ 9733 w 3701"/>
                  <a:gd name="T37" fmla="*/ 1295 h 3947"/>
                  <a:gd name="T38" fmla="*/ 12559 w 3701"/>
                  <a:gd name="T39" fmla="*/ 1436 h 3947"/>
                  <a:gd name="T40" fmla="*/ 10911 w 3701"/>
                  <a:gd name="T41" fmla="*/ 1126 h 3947"/>
                  <a:gd name="T42" fmla="*/ 12167 w 3701"/>
                  <a:gd name="T43" fmla="*/ 1042 h 3947"/>
                  <a:gd name="T44" fmla="*/ 11303 w 3701"/>
                  <a:gd name="T45" fmla="*/ 845 h 3947"/>
                  <a:gd name="T46" fmla="*/ 14365 w 3701"/>
                  <a:gd name="T47" fmla="*/ 619 h 3947"/>
                  <a:gd name="T48" fmla="*/ 10911 w 3701"/>
                  <a:gd name="T49" fmla="*/ 591 h 3947"/>
                  <a:gd name="T50" fmla="*/ 11931 w 3701"/>
                  <a:gd name="T51" fmla="*/ 282 h 3947"/>
                  <a:gd name="T52" fmla="*/ 9655 w 3701"/>
                  <a:gd name="T53" fmla="*/ 535 h 3947"/>
                  <a:gd name="T54" fmla="*/ 9812 w 3701"/>
                  <a:gd name="T55" fmla="*/ 0 h 3947"/>
                  <a:gd name="T56" fmla="*/ 7614 w 3701"/>
                  <a:gd name="T57" fmla="*/ 394 h 39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701" h="3947">
                    <a:moveTo>
                      <a:pt x="1964" y="792"/>
                    </a:moveTo>
                    <a:lnTo>
                      <a:pt x="1665" y="344"/>
                    </a:lnTo>
                    <a:lnTo>
                      <a:pt x="1464" y="1166"/>
                    </a:lnTo>
                    <a:lnTo>
                      <a:pt x="771" y="661"/>
                    </a:lnTo>
                    <a:lnTo>
                      <a:pt x="920" y="1427"/>
                    </a:lnTo>
                    <a:lnTo>
                      <a:pt x="201" y="1511"/>
                    </a:lnTo>
                    <a:lnTo>
                      <a:pt x="673" y="2118"/>
                    </a:lnTo>
                    <a:lnTo>
                      <a:pt x="0" y="2352"/>
                    </a:lnTo>
                    <a:lnTo>
                      <a:pt x="570" y="2808"/>
                    </a:lnTo>
                    <a:lnTo>
                      <a:pt x="219" y="3256"/>
                    </a:lnTo>
                    <a:lnTo>
                      <a:pt x="822" y="3332"/>
                    </a:lnTo>
                    <a:lnTo>
                      <a:pt x="842" y="3947"/>
                    </a:lnTo>
                    <a:lnTo>
                      <a:pt x="1289" y="3311"/>
                    </a:lnTo>
                    <a:lnTo>
                      <a:pt x="1489" y="3601"/>
                    </a:lnTo>
                    <a:lnTo>
                      <a:pt x="1690" y="3174"/>
                    </a:lnTo>
                    <a:lnTo>
                      <a:pt x="1989" y="3443"/>
                    </a:lnTo>
                    <a:lnTo>
                      <a:pt x="2086" y="2911"/>
                    </a:lnTo>
                    <a:lnTo>
                      <a:pt x="2560" y="3174"/>
                    </a:lnTo>
                    <a:lnTo>
                      <a:pt x="2507" y="2621"/>
                    </a:lnTo>
                    <a:lnTo>
                      <a:pt x="3234" y="2856"/>
                    </a:lnTo>
                    <a:lnTo>
                      <a:pt x="2806" y="2249"/>
                    </a:lnTo>
                    <a:lnTo>
                      <a:pt x="3130" y="2062"/>
                    </a:lnTo>
                    <a:lnTo>
                      <a:pt x="2910" y="1717"/>
                    </a:lnTo>
                    <a:lnTo>
                      <a:pt x="3701" y="1214"/>
                    </a:lnTo>
                    <a:lnTo>
                      <a:pt x="2806" y="1193"/>
                    </a:lnTo>
                    <a:lnTo>
                      <a:pt x="3084" y="579"/>
                    </a:lnTo>
                    <a:lnTo>
                      <a:pt x="2488" y="1055"/>
                    </a:lnTo>
                    <a:lnTo>
                      <a:pt x="2534" y="0"/>
                    </a:lnTo>
                    <a:lnTo>
                      <a:pt x="1964" y="792"/>
                    </a:lnTo>
                    <a:close/>
                  </a:path>
                </a:pathLst>
              </a:custGeom>
              <a:noFill/>
              <a:ln w="2844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85" name="Freeform 36"/>
              <p:cNvSpPr>
                <a:spLocks noChangeArrowheads="1"/>
              </p:cNvSpPr>
              <p:nvPr/>
            </p:nvSpPr>
            <p:spPr bwMode="auto">
              <a:xfrm>
                <a:off x="827584" y="3429000"/>
                <a:ext cx="308189" cy="360040"/>
              </a:xfrm>
              <a:custGeom>
                <a:avLst/>
                <a:gdLst>
                  <a:gd name="T0" fmla="*/ 7614 w 3701"/>
                  <a:gd name="T1" fmla="*/ 394 h 3947"/>
                  <a:gd name="T2" fmla="*/ 6437 w 3701"/>
                  <a:gd name="T3" fmla="*/ 169 h 3947"/>
                  <a:gd name="T4" fmla="*/ 5652 w 3701"/>
                  <a:gd name="T5" fmla="*/ 591 h 3947"/>
                  <a:gd name="T6" fmla="*/ 2983 w 3701"/>
                  <a:gd name="T7" fmla="*/ 338 h 3947"/>
                  <a:gd name="T8" fmla="*/ 3532 w 3701"/>
                  <a:gd name="T9" fmla="*/ 704 h 3947"/>
                  <a:gd name="T10" fmla="*/ 785 w 3701"/>
                  <a:gd name="T11" fmla="*/ 760 h 3947"/>
                  <a:gd name="T12" fmla="*/ 2590 w 3701"/>
                  <a:gd name="T13" fmla="*/ 1070 h 3947"/>
                  <a:gd name="T14" fmla="*/ 0 w 3701"/>
                  <a:gd name="T15" fmla="*/ 1182 h 3947"/>
                  <a:gd name="T16" fmla="*/ 2198 w 3701"/>
                  <a:gd name="T17" fmla="*/ 1408 h 3947"/>
                  <a:gd name="T18" fmla="*/ 863 w 3701"/>
                  <a:gd name="T19" fmla="*/ 1633 h 3947"/>
                  <a:gd name="T20" fmla="*/ 3218 w 3701"/>
                  <a:gd name="T21" fmla="*/ 1661 h 3947"/>
                  <a:gd name="T22" fmla="*/ 3297 w 3701"/>
                  <a:gd name="T23" fmla="*/ 1971 h 3947"/>
                  <a:gd name="T24" fmla="*/ 5024 w 3701"/>
                  <a:gd name="T25" fmla="*/ 1661 h 3947"/>
                  <a:gd name="T26" fmla="*/ 5809 w 3701"/>
                  <a:gd name="T27" fmla="*/ 1802 h 3947"/>
                  <a:gd name="T28" fmla="*/ 6594 w 3701"/>
                  <a:gd name="T29" fmla="*/ 1577 h 3947"/>
                  <a:gd name="T30" fmla="*/ 7693 w 3701"/>
                  <a:gd name="T31" fmla="*/ 1717 h 3947"/>
                  <a:gd name="T32" fmla="*/ 8085 w 3701"/>
                  <a:gd name="T33" fmla="*/ 1464 h 3947"/>
                  <a:gd name="T34" fmla="*/ 9969 w 3701"/>
                  <a:gd name="T35" fmla="*/ 1577 h 3947"/>
                  <a:gd name="T36" fmla="*/ 9733 w 3701"/>
                  <a:gd name="T37" fmla="*/ 1295 h 3947"/>
                  <a:gd name="T38" fmla="*/ 12559 w 3701"/>
                  <a:gd name="T39" fmla="*/ 1436 h 3947"/>
                  <a:gd name="T40" fmla="*/ 10911 w 3701"/>
                  <a:gd name="T41" fmla="*/ 1126 h 3947"/>
                  <a:gd name="T42" fmla="*/ 12167 w 3701"/>
                  <a:gd name="T43" fmla="*/ 1042 h 3947"/>
                  <a:gd name="T44" fmla="*/ 11303 w 3701"/>
                  <a:gd name="T45" fmla="*/ 845 h 3947"/>
                  <a:gd name="T46" fmla="*/ 14365 w 3701"/>
                  <a:gd name="T47" fmla="*/ 619 h 3947"/>
                  <a:gd name="T48" fmla="*/ 10911 w 3701"/>
                  <a:gd name="T49" fmla="*/ 591 h 3947"/>
                  <a:gd name="T50" fmla="*/ 11931 w 3701"/>
                  <a:gd name="T51" fmla="*/ 282 h 3947"/>
                  <a:gd name="T52" fmla="*/ 9655 w 3701"/>
                  <a:gd name="T53" fmla="*/ 535 h 3947"/>
                  <a:gd name="T54" fmla="*/ 9812 w 3701"/>
                  <a:gd name="T55" fmla="*/ 0 h 3947"/>
                  <a:gd name="T56" fmla="*/ 7614 w 3701"/>
                  <a:gd name="T57" fmla="*/ 394 h 39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701" h="3947">
                    <a:moveTo>
                      <a:pt x="1964" y="792"/>
                    </a:moveTo>
                    <a:lnTo>
                      <a:pt x="1665" y="344"/>
                    </a:lnTo>
                    <a:lnTo>
                      <a:pt x="1464" y="1166"/>
                    </a:lnTo>
                    <a:lnTo>
                      <a:pt x="771" y="661"/>
                    </a:lnTo>
                    <a:lnTo>
                      <a:pt x="920" y="1427"/>
                    </a:lnTo>
                    <a:lnTo>
                      <a:pt x="201" y="1511"/>
                    </a:lnTo>
                    <a:lnTo>
                      <a:pt x="673" y="2118"/>
                    </a:lnTo>
                    <a:lnTo>
                      <a:pt x="0" y="2352"/>
                    </a:lnTo>
                    <a:lnTo>
                      <a:pt x="570" y="2808"/>
                    </a:lnTo>
                    <a:lnTo>
                      <a:pt x="219" y="3256"/>
                    </a:lnTo>
                    <a:lnTo>
                      <a:pt x="822" y="3332"/>
                    </a:lnTo>
                    <a:lnTo>
                      <a:pt x="842" y="3947"/>
                    </a:lnTo>
                    <a:lnTo>
                      <a:pt x="1289" y="3311"/>
                    </a:lnTo>
                    <a:lnTo>
                      <a:pt x="1489" y="3601"/>
                    </a:lnTo>
                    <a:lnTo>
                      <a:pt x="1690" y="3174"/>
                    </a:lnTo>
                    <a:lnTo>
                      <a:pt x="1989" y="3443"/>
                    </a:lnTo>
                    <a:lnTo>
                      <a:pt x="2086" y="2911"/>
                    </a:lnTo>
                    <a:lnTo>
                      <a:pt x="2560" y="3174"/>
                    </a:lnTo>
                    <a:lnTo>
                      <a:pt x="2507" y="2621"/>
                    </a:lnTo>
                    <a:lnTo>
                      <a:pt x="3234" y="2856"/>
                    </a:lnTo>
                    <a:lnTo>
                      <a:pt x="2806" y="2249"/>
                    </a:lnTo>
                    <a:lnTo>
                      <a:pt x="3130" y="2062"/>
                    </a:lnTo>
                    <a:lnTo>
                      <a:pt x="2910" y="1717"/>
                    </a:lnTo>
                    <a:lnTo>
                      <a:pt x="3701" y="1214"/>
                    </a:lnTo>
                    <a:lnTo>
                      <a:pt x="2806" y="1193"/>
                    </a:lnTo>
                    <a:lnTo>
                      <a:pt x="3084" y="579"/>
                    </a:lnTo>
                    <a:lnTo>
                      <a:pt x="2488" y="1055"/>
                    </a:lnTo>
                    <a:lnTo>
                      <a:pt x="2534" y="0"/>
                    </a:lnTo>
                    <a:lnTo>
                      <a:pt x="1964" y="792"/>
                    </a:lnTo>
                    <a:close/>
                  </a:path>
                </a:pathLst>
              </a:custGeom>
              <a:noFill/>
              <a:ln w="2844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3576762" y="1290464"/>
            <a:ext cx="229138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Looking at the charge collection distribution adds information to the absorption position</a:t>
            </a: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36</a:t>
            </a:fld>
            <a:endParaRPr lang="de-DE" altLang="de-DE" dirty="0"/>
          </a:p>
        </p:txBody>
      </p:sp>
      <p:sp>
        <p:nvSpPr>
          <p:cNvPr id="20" name="TextBox 19"/>
          <p:cNvSpPr txBox="1"/>
          <p:nvPr/>
        </p:nvSpPr>
        <p:spPr>
          <a:xfrm>
            <a:off x="1465576" y="1916832"/>
            <a:ext cx="1738271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Charge collection</a:t>
            </a:r>
            <a:endParaRPr lang="de-CH" sz="1800" b="1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460309" y="4869160"/>
            <a:ext cx="1738271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Charge collection</a:t>
            </a:r>
            <a:endParaRPr lang="de-CH" sz="1800" b="1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88224" y="1916832"/>
            <a:ext cx="1738271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Charge collection</a:t>
            </a: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722161" y="4705412"/>
            <a:ext cx="1738271" cy="36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Charge collection</a:t>
            </a: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62824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83568" y="3789040"/>
            <a:ext cx="8101657" cy="2016325"/>
          </a:xfrm>
        </p:spPr>
        <p:txBody>
          <a:bodyPr/>
          <a:lstStyle/>
          <a:p>
            <a:r>
              <a:rPr lang="en-US" sz="2000" dirty="0" smtClean="0"/>
              <a:t>Flat field image acquired previous to the measurement to measure the </a:t>
            </a:r>
            <a:r>
              <a:rPr lang="el-GR" sz="2000" dirty="0" smtClean="0"/>
              <a:t>η</a:t>
            </a:r>
            <a:r>
              <a:rPr lang="en-US" sz="2000" dirty="0"/>
              <a:t> </a:t>
            </a:r>
            <a:r>
              <a:rPr lang="en-US" sz="2000" dirty="0" smtClean="0"/>
              <a:t>correction map</a:t>
            </a:r>
          </a:p>
          <a:p>
            <a:r>
              <a:rPr lang="en-US" sz="2000" dirty="0" smtClean="0"/>
              <a:t>Each (</a:t>
            </a:r>
            <a:r>
              <a:rPr lang="el-GR" sz="2000" dirty="0" smtClean="0"/>
              <a:t>η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,</a:t>
            </a:r>
            <a:r>
              <a:rPr lang="el-GR" sz="2000" dirty="0"/>
              <a:t> </a:t>
            </a:r>
            <a:r>
              <a:rPr lang="el-GR" sz="2000" dirty="0" smtClean="0"/>
              <a:t>η</a:t>
            </a:r>
            <a:r>
              <a:rPr lang="en-US" sz="2000" baseline="-25000" dirty="0"/>
              <a:t>y</a:t>
            </a:r>
            <a:r>
              <a:rPr lang="en-US" sz="2000" dirty="0" smtClean="0"/>
              <a:t>) pair can be assigned to a position in the pixel after linearization</a:t>
            </a:r>
          </a:p>
          <a:p>
            <a:r>
              <a:rPr lang="en-US" sz="2000" dirty="0" smtClean="0"/>
              <a:t>Works well in 1D but…</a:t>
            </a:r>
          </a:p>
          <a:p>
            <a:r>
              <a:rPr lang="en-US" sz="2000" dirty="0" smtClean="0"/>
              <a:t>…in 2D </a:t>
            </a:r>
            <a:r>
              <a:rPr lang="el-GR" sz="2000" dirty="0" smtClean="0"/>
              <a:t>η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and </a:t>
            </a:r>
            <a:r>
              <a:rPr lang="el-GR" sz="2000" dirty="0" smtClean="0"/>
              <a:t> </a:t>
            </a:r>
            <a:r>
              <a:rPr lang="el-GR" sz="2000" dirty="0"/>
              <a:t>η</a:t>
            </a:r>
            <a:r>
              <a:rPr lang="en-US" sz="2000" baseline="-25000" dirty="0" smtClean="0"/>
              <a:t>y</a:t>
            </a:r>
            <a:r>
              <a:rPr lang="en-US" sz="2000" dirty="0" smtClean="0"/>
              <a:t> are strongly correlated and linearization does not work properly</a:t>
            </a:r>
          </a:p>
          <a:p>
            <a:pPr lvl="1"/>
            <a:r>
              <a:rPr lang="en-US" sz="2000" dirty="0" smtClean="0"/>
              <a:t>Non-flat flat field image and artefacts</a:t>
            </a:r>
          </a:p>
          <a:p>
            <a:r>
              <a:rPr lang="en-US" sz="2000" dirty="0" smtClean="0"/>
              <a:t>Iterative method developed to obtain artefact-free images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η distribution algorithm</a:t>
            </a:r>
            <a:endParaRPr lang="de-CH" altLang="de-DE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1187624" y="1447308"/>
            <a:ext cx="1965332" cy="1813080"/>
            <a:chOff x="150756" y="2330029"/>
            <a:chExt cx="2973444" cy="3151002"/>
          </a:xfrm>
        </p:grpSpPr>
        <p:grpSp>
          <p:nvGrpSpPr>
            <p:cNvPr id="15380" name="Group 6"/>
            <p:cNvGrpSpPr>
              <a:grpSpLocks/>
            </p:cNvGrpSpPr>
            <p:nvPr/>
          </p:nvGrpSpPr>
          <p:grpSpPr bwMode="auto">
            <a:xfrm>
              <a:off x="150756" y="3908628"/>
              <a:ext cx="2973444" cy="1572403"/>
              <a:chOff x="2932687" y="2821457"/>
              <a:chExt cx="1853512" cy="926757"/>
            </a:xfrm>
          </p:grpSpPr>
          <p:sp>
            <p:nvSpPr>
              <p:cNvPr id="15384" name="Rectangle 8"/>
              <p:cNvSpPr>
                <a:spLocks noChangeArrowheads="1"/>
              </p:cNvSpPr>
              <p:nvPr/>
            </p:nvSpPr>
            <p:spPr bwMode="auto">
              <a:xfrm>
                <a:off x="2932687" y="2821457"/>
                <a:ext cx="926756" cy="92675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 altLang="de-DE"/>
              </a:p>
            </p:txBody>
          </p:sp>
          <p:sp>
            <p:nvSpPr>
              <p:cNvPr id="15385" name="Rectangle 9"/>
              <p:cNvSpPr>
                <a:spLocks noChangeArrowheads="1"/>
              </p:cNvSpPr>
              <p:nvPr/>
            </p:nvSpPr>
            <p:spPr bwMode="auto">
              <a:xfrm>
                <a:off x="3859443" y="2821457"/>
                <a:ext cx="926756" cy="92675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 altLang="de-DE"/>
              </a:p>
            </p:txBody>
          </p:sp>
        </p:grpSp>
        <p:grpSp>
          <p:nvGrpSpPr>
            <p:cNvPr id="15381" name="Group 5"/>
            <p:cNvGrpSpPr>
              <a:grpSpLocks/>
            </p:cNvGrpSpPr>
            <p:nvPr/>
          </p:nvGrpSpPr>
          <p:grpSpPr bwMode="auto">
            <a:xfrm>
              <a:off x="150756" y="2330029"/>
              <a:ext cx="2973444" cy="1576310"/>
              <a:chOff x="2924446" y="1884138"/>
              <a:chExt cx="1853512" cy="929060"/>
            </a:xfrm>
          </p:grpSpPr>
          <p:sp>
            <p:nvSpPr>
              <p:cNvPr id="15382" name="Rectangle 10"/>
              <p:cNvSpPr>
                <a:spLocks noChangeArrowheads="1"/>
              </p:cNvSpPr>
              <p:nvPr/>
            </p:nvSpPr>
            <p:spPr bwMode="auto">
              <a:xfrm>
                <a:off x="2924446" y="1884138"/>
                <a:ext cx="926756" cy="92675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 altLang="de-DE"/>
              </a:p>
            </p:txBody>
          </p:sp>
          <p:sp>
            <p:nvSpPr>
              <p:cNvPr id="15383" name="Rectangle 11"/>
              <p:cNvSpPr>
                <a:spLocks noChangeArrowheads="1"/>
              </p:cNvSpPr>
              <p:nvPr/>
            </p:nvSpPr>
            <p:spPr bwMode="auto">
              <a:xfrm>
                <a:off x="3851202" y="1886441"/>
                <a:ext cx="926756" cy="92675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CH" altLang="de-DE"/>
              </a:p>
            </p:txBody>
          </p:sp>
        </p:grpSp>
      </p:grp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6"/>
          <a:stretch/>
        </p:blipFill>
        <p:spPr bwMode="auto">
          <a:xfrm>
            <a:off x="5889121" y="836712"/>
            <a:ext cx="2715327" cy="29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409875" y="2621876"/>
            <a:ext cx="5998706" cy="726370"/>
            <a:chOff x="2409875" y="2621876"/>
            <a:chExt cx="5998706" cy="726370"/>
          </a:xfrm>
        </p:grpSpPr>
        <p:sp>
          <p:nvSpPr>
            <p:cNvPr id="15375" name="Freeform 36"/>
            <p:cNvSpPr>
              <a:spLocks noChangeArrowheads="1"/>
            </p:cNvSpPr>
            <p:nvPr/>
          </p:nvSpPr>
          <p:spPr bwMode="auto">
            <a:xfrm>
              <a:off x="2409875" y="2621876"/>
              <a:ext cx="308189" cy="108466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solidFill>
              <a:schemeClr val="tx1"/>
            </a:solidFill>
            <a:ln w="2844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69" name="Freeform 36"/>
            <p:cNvSpPr>
              <a:spLocks noChangeArrowheads="1"/>
            </p:cNvSpPr>
            <p:nvPr/>
          </p:nvSpPr>
          <p:spPr bwMode="auto">
            <a:xfrm>
              <a:off x="8100392" y="2988206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09876" y="2128483"/>
            <a:ext cx="6044630" cy="360040"/>
            <a:chOff x="2409876" y="2128483"/>
            <a:chExt cx="6044630" cy="360040"/>
          </a:xfrm>
        </p:grpSpPr>
        <p:sp>
          <p:nvSpPr>
            <p:cNvPr id="15370" name="Freeform 36"/>
            <p:cNvSpPr>
              <a:spLocks noChangeArrowheads="1"/>
            </p:cNvSpPr>
            <p:nvPr/>
          </p:nvSpPr>
          <p:spPr bwMode="auto">
            <a:xfrm>
              <a:off x="2409876" y="2276612"/>
              <a:ext cx="308189" cy="108466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solidFill>
              <a:srgbClr val="FF0000"/>
            </a:solidFill>
            <a:ln w="2844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4" name="Freeform 36"/>
            <p:cNvSpPr>
              <a:spLocks noChangeArrowheads="1"/>
            </p:cNvSpPr>
            <p:nvPr/>
          </p:nvSpPr>
          <p:spPr bwMode="auto">
            <a:xfrm>
              <a:off x="8146317" y="2128483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rgbClr val="EF5B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95093" y="2195885"/>
            <a:ext cx="5443301" cy="360040"/>
            <a:chOff x="2095093" y="2195885"/>
            <a:chExt cx="5443301" cy="360040"/>
          </a:xfrm>
        </p:grpSpPr>
        <p:sp>
          <p:nvSpPr>
            <p:cNvPr id="15376" name="Freeform 36"/>
            <p:cNvSpPr>
              <a:spLocks noChangeArrowheads="1"/>
            </p:cNvSpPr>
            <p:nvPr/>
          </p:nvSpPr>
          <p:spPr bwMode="auto">
            <a:xfrm>
              <a:off x="2095093" y="2299615"/>
              <a:ext cx="308189" cy="108466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solidFill>
              <a:srgbClr val="170CF4"/>
            </a:solidFill>
            <a:ln w="28440">
              <a:solidFill>
                <a:srgbClr val="170CF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78" name="Freeform 36"/>
            <p:cNvSpPr>
              <a:spLocks noChangeArrowheads="1"/>
            </p:cNvSpPr>
            <p:nvPr/>
          </p:nvSpPr>
          <p:spPr bwMode="auto">
            <a:xfrm>
              <a:off x="7230205" y="2195885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16195" y="2719244"/>
            <a:ext cx="5522199" cy="629002"/>
            <a:chOff x="2016195" y="2719244"/>
            <a:chExt cx="5522199" cy="629002"/>
          </a:xfrm>
        </p:grpSpPr>
        <p:sp>
          <p:nvSpPr>
            <p:cNvPr id="81" name="Freeform 36"/>
            <p:cNvSpPr>
              <a:spLocks noChangeArrowheads="1"/>
            </p:cNvSpPr>
            <p:nvPr/>
          </p:nvSpPr>
          <p:spPr bwMode="auto">
            <a:xfrm>
              <a:off x="2016195" y="2719244"/>
              <a:ext cx="308189" cy="108466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solidFill>
              <a:srgbClr val="00B050"/>
            </a:solidFill>
            <a:ln w="28440">
              <a:solidFill>
                <a:srgbClr val="00B05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3" name="Freeform 36"/>
            <p:cNvSpPr>
              <a:spLocks noChangeArrowheads="1"/>
            </p:cNvSpPr>
            <p:nvPr/>
          </p:nvSpPr>
          <p:spPr bwMode="auto">
            <a:xfrm>
              <a:off x="7230205" y="2988206"/>
              <a:ext cx="308189" cy="360040"/>
            </a:xfrm>
            <a:custGeom>
              <a:avLst/>
              <a:gdLst>
                <a:gd name="T0" fmla="*/ 7614 w 3701"/>
                <a:gd name="T1" fmla="*/ 394 h 3947"/>
                <a:gd name="T2" fmla="*/ 6437 w 3701"/>
                <a:gd name="T3" fmla="*/ 169 h 3947"/>
                <a:gd name="T4" fmla="*/ 5652 w 3701"/>
                <a:gd name="T5" fmla="*/ 591 h 3947"/>
                <a:gd name="T6" fmla="*/ 2983 w 3701"/>
                <a:gd name="T7" fmla="*/ 338 h 3947"/>
                <a:gd name="T8" fmla="*/ 3532 w 3701"/>
                <a:gd name="T9" fmla="*/ 704 h 3947"/>
                <a:gd name="T10" fmla="*/ 785 w 3701"/>
                <a:gd name="T11" fmla="*/ 760 h 3947"/>
                <a:gd name="T12" fmla="*/ 2590 w 3701"/>
                <a:gd name="T13" fmla="*/ 1070 h 3947"/>
                <a:gd name="T14" fmla="*/ 0 w 3701"/>
                <a:gd name="T15" fmla="*/ 1182 h 3947"/>
                <a:gd name="T16" fmla="*/ 2198 w 3701"/>
                <a:gd name="T17" fmla="*/ 1408 h 3947"/>
                <a:gd name="T18" fmla="*/ 863 w 3701"/>
                <a:gd name="T19" fmla="*/ 1633 h 3947"/>
                <a:gd name="T20" fmla="*/ 3218 w 3701"/>
                <a:gd name="T21" fmla="*/ 1661 h 3947"/>
                <a:gd name="T22" fmla="*/ 3297 w 3701"/>
                <a:gd name="T23" fmla="*/ 1971 h 3947"/>
                <a:gd name="T24" fmla="*/ 5024 w 3701"/>
                <a:gd name="T25" fmla="*/ 1661 h 3947"/>
                <a:gd name="T26" fmla="*/ 5809 w 3701"/>
                <a:gd name="T27" fmla="*/ 1802 h 3947"/>
                <a:gd name="T28" fmla="*/ 6594 w 3701"/>
                <a:gd name="T29" fmla="*/ 1577 h 3947"/>
                <a:gd name="T30" fmla="*/ 7693 w 3701"/>
                <a:gd name="T31" fmla="*/ 1717 h 3947"/>
                <a:gd name="T32" fmla="*/ 8085 w 3701"/>
                <a:gd name="T33" fmla="*/ 1464 h 3947"/>
                <a:gd name="T34" fmla="*/ 9969 w 3701"/>
                <a:gd name="T35" fmla="*/ 1577 h 3947"/>
                <a:gd name="T36" fmla="*/ 9733 w 3701"/>
                <a:gd name="T37" fmla="*/ 1295 h 3947"/>
                <a:gd name="T38" fmla="*/ 12559 w 3701"/>
                <a:gd name="T39" fmla="*/ 1436 h 3947"/>
                <a:gd name="T40" fmla="*/ 10911 w 3701"/>
                <a:gd name="T41" fmla="*/ 1126 h 3947"/>
                <a:gd name="T42" fmla="*/ 12167 w 3701"/>
                <a:gd name="T43" fmla="*/ 1042 h 3947"/>
                <a:gd name="T44" fmla="*/ 11303 w 3701"/>
                <a:gd name="T45" fmla="*/ 845 h 3947"/>
                <a:gd name="T46" fmla="*/ 14365 w 3701"/>
                <a:gd name="T47" fmla="*/ 619 h 3947"/>
                <a:gd name="T48" fmla="*/ 10911 w 3701"/>
                <a:gd name="T49" fmla="*/ 591 h 3947"/>
                <a:gd name="T50" fmla="*/ 11931 w 3701"/>
                <a:gd name="T51" fmla="*/ 282 h 3947"/>
                <a:gd name="T52" fmla="*/ 9655 w 3701"/>
                <a:gd name="T53" fmla="*/ 535 h 3947"/>
                <a:gd name="T54" fmla="*/ 9812 w 3701"/>
                <a:gd name="T55" fmla="*/ 0 h 3947"/>
                <a:gd name="T56" fmla="*/ 7614 w 3701"/>
                <a:gd name="T57" fmla="*/ 394 h 39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01" h="3947">
                  <a:moveTo>
                    <a:pt x="1964" y="792"/>
                  </a:moveTo>
                  <a:lnTo>
                    <a:pt x="1665" y="344"/>
                  </a:lnTo>
                  <a:lnTo>
                    <a:pt x="1464" y="1166"/>
                  </a:lnTo>
                  <a:lnTo>
                    <a:pt x="771" y="661"/>
                  </a:lnTo>
                  <a:lnTo>
                    <a:pt x="920" y="1427"/>
                  </a:lnTo>
                  <a:lnTo>
                    <a:pt x="201" y="1511"/>
                  </a:lnTo>
                  <a:lnTo>
                    <a:pt x="673" y="2118"/>
                  </a:lnTo>
                  <a:lnTo>
                    <a:pt x="0" y="2352"/>
                  </a:lnTo>
                  <a:lnTo>
                    <a:pt x="570" y="2808"/>
                  </a:lnTo>
                  <a:lnTo>
                    <a:pt x="219" y="3256"/>
                  </a:lnTo>
                  <a:lnTo>
                    <a:pt x="822" y="3332"/>
                  </a:lnTo>
                  <a:lnTo>
                    <a:pt x="842" y="3947"/>
                  </a:lnTo>
                  <a:lnTo>
                    <a:pt x="1289" y="3311"/>
                  </a:lnTo>
                  <a:lnTo>
                    <a:pt x="1489" y="3601"/>
                  </a:lnTo>
                  <a:lnTo>
                    <a:pt x="1690" y="3174"/>
                  </a:lnTo>
                  <a:lnTo>
                    <a:pt x="1989" y="3443"/>
                  </a:lnTo>
                  <a:lnTo>
                    <a:pt x="2086" y="2911"/>
                  </a:lnTo>
                  <a:lnTo>
                    <a:pt x="2560" y="3174"/>
                  </a:lnTo>
                  <a:lnTo>
                    <a:pt x="2507" y="2621"/>
                  </a:lnTo>
                  <a:lnTo>
                    <a:pt x="3234" y="2856"/>
                  </a:lnTo>
                  <a:lnTo>
                    <a:pt x="2806" y="2249"/>
                  </a:lnTo>
                  <a:lnTo>
                    <a:pt x="3130" y="2062"/>
                  </a:lnTo>
                  <a:lnTo>
                    <a:pt x="2910" y="1717"/>
                  </a:lnTo>
                  <a:lnTo>
                    <a:pt x="3701" y="1214"/>
                  </a:lnTo>
                  <a:lnTo>
                    <a:pt x="2806" y="1193"/>
                  </a:lnTo>
                  <a:lnTo>
                    <a:pt x="3084" y="579"/>
                  </a:lnTo>
                  <a:lnTo>
                    <a:pt x="2488" y="1055"/>
                  </a:lnTo>
                  <a:lnTo>
                    <a:pt x="2534" y="0"/>
                  </a:lnTo>
                  <a:lnTo>
                    <a:pt x="1964" y="792"/>
                  </a:lnTo>
                  <a:close/>
                </a:path>
              </a:pathLst>
            </a:custGeom>
            <a:noFill/>
            <a:ln w="2844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63888" y="1997664"/>
            <a:ext cx="1299600" cy="639248"/>
            <a:chOff x="4136496" y="5244464"/>
            <a:chExt cx="1299600" cy="639248"/>
          </a:xfrm>
        </p:grpSpPr>
        <p:sp>
          <p:nvSpPr>
            <p:cNvPr id="86" name="CustomShape 9"/>
            <p:cNvSpPr/>
            <p:nvPr/>
          </p:nvSpPr>
          <p:spPr>
            <a:xfrm>
              <a:off x="4139952" y="5517232"/>
              <a:ext cx="1273680" cy="3664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r>
                <a:rPr lang="en-US" sz="1600" dirty="0" err="1">
                  <a:solidFill>
                    <a:srgbClr val="000000"/>
                  </a:solidFill>
                  <a:ea typeface="MS PGothic"/>
                </a:rPr>
                <a:t>η</a:t>
              </a:r>
              <a:r>
                <a:rPr lang="en-US" sz="1600" baseline="-25000" dirty="0" err="1">
                  <a:solidFill>
                    <a:srgbClr val="000000"/>
                  </a:solidFill>
                  <a:ea typeface="MS PGothic"/>
                </a:rPr>
                <a:t>y</a:t>
              </a:r>
              <a:r>
                <a:rPr lang="en-US" sz="1600" dirty="0">
                  <a:solidFill>
                    <a:srgbClr val="000000"/>
                  </a:solidFill>
                  <a:ea typeface="MS PGothic"/>
                </a:rPr>
                <a:t> = T/(B+T)</a:t>
              </a:r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87" name="CustomShape 14"/>
            <p:cNvSpPr/>
            <p:nvPr/>
          </p:nvSpPr>
          <p:spPr>
            <a:xfrm>
              <a:off x="4136496" y="5244464"/>
              <a:ext cx="1299600" cy="3664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r>
                <a:rPr lang="en-US" sz="1600" dirty="0" err="1">
                  <a:solidFill>
                    <a:srgbClr val="000000"/>
                  </a:solidFill>
                  <a:ea typeface="MS PGothic"/>
                </a:rPr>
                <a:t>η</a:t>
              </a:r>
              <a:r>
                <a:rPr lang="en-US" sz="1600" baseline="-25000" dirty="0" err="1">
                  <a:solidFill>
                    <a:srgbClr val="000000"/>
                  </a:solidFill>
                  <a:ea typeface="MS PGothic"/>
                </a:rPr>
                <a:t>x</a:t>
              </a:r>
              <a:r>
                <a:rPr lang="en-US" sz="1600" dirty="0">
                  <a:solidFill>
                    <a:srgbClr val="000000"/>
                  </a:solidFill>
                  <a:ea typeface="MS PGothic"/>
                </a:rPr>
                <a:t> = R/(L+R)</a:t>
              </a:r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88" name="Rectangle 15"/>
            <p:cNvSpPr>
              <a:spLocks noChangeArrowheads="1"/>
            </p:cNvSpPr>
            <p:nvPr/>
          </p:nvSpPr>
          <p:spPr bwMode="auto">
            <a:xfrm>
              <a:off x="4648675" y="5290641"/>
              <a:ext cx="128117" cy="22659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/>
          </p:spPr>
          <p:txBody>
            <a:bodyPr/>
            <a:lstStyle/>
            <a:p>
              <a:endParaRPr lang="de-CH" altLang="de-DE"/>
            </a:p>
          </p:txBody>
        </p:sp>
        <p:sp>
          <p:nvSpPr>
            <p:cNvPr id="89" name="Rectangle 15"/>
            <p:cNvSpPr>
              <a:spLocks noChangeArrowheads="1"/>
            </p:cNvSpPr>
            <p:nvPr/>
          </p:nvSpPr>
          <p:spPr bwMode="auto">
            <a:xfrm>
              <a:off x="5147029" y="5301208"/>
              <a:ext cx="128117" cy="22659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/>
          </p:spPr>
          <p:txBody>
            <a:bodyPr/>
            <a:lstStyle/>
            <a:p>
              <a:endParaRPr lang="de-CH" altLang="de-DE"/>
            </a:p>
          </p:txBody>
        </p:sp>
        <p:sp>
          <p:nvSpPr>
            <p:cNvPr id="90" name="Rectangle 15"/>
            <p:cNvSpPr>
              <a:spLocks noChangeArrowheads="1"/>
            </p:cNvSpPr>
            <p:nvPr/>
          </p:nvSpPr>
          <p:spPr bwMode="auto">
            <a:xfrm>
              <a:off x="4931005" y="5301208"/>
              <a:ext cx="128117" cy="2265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CH" altLang="de-DE"/>
            </a:p>
          </p:txBody>
        </p:sp>
        <p:sp>
          <p:nvSpPr>
            <p:cNvPr id="91" name="Rectangle 15"/>
            <p:cNvSpPr>
              <a:spLocks noChangeArrowheads="1"/>
            </p:cNvSpPr>
            <p:nvPr/>
          </p:nvSpPr>
          <p:spPr bwMode="auto">
            <a:xfrm>
              <a:off x="4622802" y="5578673"/>
              <a:ext cx="128117" cy="2265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de-CH" altLang="de-DE"/>
            </a:p>
          </p:txBody>
        </p:sp>
        <p:sp>
          <p:nvSpPr>
            <p:cNvPr id="92" name="Rectangle 15"/>
            <p:cNvSpPr>
              <a:spLocks noChangeArrowheads="1"/>
            </p:cNvSpPr>
            <p:nvPr/>
          </p:nvSpPr>
          <p:spPr bwMode="auto">
            <a:xfrm>
              <a:off x="5142362" y="5578673"/>
              <a:ext cx="128117" cy="22659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/>
          </p:spPr>
          <p:txBody>
            <a:bodyPr/>
            <a:lstStyle/>
            <a:p>
              <a:endParaRPr lang="de-CH" altLang="de-DE"/>
            </a:p>
          </p:txBody>
        </p:sp>
        <p:sp>
          <p:nvSpPr>
            <p:cNvPr id="93" name="Rectangle 15"/>
            <p:cNvSpPr>
              <a:spLocks noChangeArrowheads="1"/>
            </p:cNvSpPr>
            <p:nvPr/>
          </p:nvSpPr>
          <p:spPr bwMode="auto">
            <a:xfrm>
              <a:off x="4909404" y="5578673"/>
              <a:ext cx="128117" cy="2265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xtLst/>
          </p:spPr>
          <p:txBody>
            <a:bodyPr/>
            <a:lstStyle/>
            <a:p>
              <a:endParaRPr lang="de-CH" altLang="de-DE"/>
            </a:p>
          </p:txBody>
        </p:sp>
      </p:grpSp>
      <p:sp>
        <p:nvSpPr>
          <p:cNvPr id="14" name="Right Arrow 13"/>
          <p:cNvSpPr/>
          <p:nvPr/>
        </p:nvSpPr>
        <p:spPr bwMode="auto">
          <a:xfrm>
            <a:off x="4935496" y="2104244"/>
            <a:ext cx="288032" cy="38221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37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78599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calibration</a:t>
            </a:r>
            <a:endParaRPr lang="de-CH" dirty="0"/>
          </a:p>
        </p:txBody>
      </p:sp>
      <p:pic>
        <p:nvPicPr>
          <p:cNvPr id="8" name="Content Placeholder 7"/>
          <p:cNvPicPr>
            <a:picLocks noGrp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38" y="684213"/>
            <a:ext cx="4348162" cy="2960687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96416" y="3763963"/>
            <a:ext cx="4419600" cy="21859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Developed linear model to deal with 100% charge sharing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Gain  used to convert pedestal distribution into noise in e</a:t>
            </a:r>
            <a:r>
              <a:rPr lang="en-US" sz="2000" baseline="30000" dirty="0" smtClean="0"/>
              <a:t>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Width of the photon peak given by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ENC and </a:t>
            </a:r>
            <a:r>
              <a:rPr lang="en-US" sz="2000" dirty="0" err="1" smtClean="0"/>
              <a:t>Fano</a:t>
            </a:r>
            <a:r>
              <a:rPr lang="en-US" sz="2000" dirty="0" smtClean="0"/>
              <a:t> Noise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Dynamic range and linearity still to be fully characterized</a:t>
            </a:r>
            <a:endParaRPr lang="de-CH" sz="20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7857" r="9290" b="2390"/>
          <a:stretch>
            <a:fillRect/>
          </a:stretch>
        </p:blipFill>
        <p:spPr bwMode="auto">
          <a:xfrm>
            <a:off x="467544" y="908719"/>
            <a:ext cx="3744416" cy="259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8702" r="8040" b="2132"/>
          <a:stretch>
            <a:fillRect/>
          </a:stretch>
        </p:blipFill>
        <p:spPr bwMode="auto">
          <a:xfrm>
            <a:off x="4860032" y="3590230"/>
            <a:ext cx="3888432" cy="284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38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48601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Pencil beam scan</a:t>
            </a:r>
            <a:endParaRPr lang="de-CH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38" y="2987675"/>
            <a:ext cx="3941762" cy="382587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050"/>
            <a:ext cx="3117850" cy="3025775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89363"/>
            <a:ext cx="3117850" cy="3024187"/>
          </a:xfrm>
        </p:spPr>
      </p:pic>
      <p:sp>
        <p:nvSpPr>
          <p:cNvPr id="22" name="TextBox 21"/>
          <p:cNvSpPr txBox="1"/>
          <p:nvPr/>
        </p:nvSpPr>
        <p:spPr>
          <a:xfrm>
            <a:off x="5566933" y="3166120"/>
            <a:ext cx="3276364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Charge collection efficiency at 16 </a:t>
            </a:r>
            <a:r>
              <a:rPr lang="en-US" sz="1800" kern="1000" spc="30" dirty="0" err="1" smtClean="0">
                <a:latin typeface="+mn-lt"/>
                <a:cs typeface="Franklin Gothic Book"/>
              </a:rPr>
              <a:t>keV</a:t>
            </a: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1556792"/>
            <a:ext cx="108012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Resolution in X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&lt; 1um RMS</a:t>
            </a: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5656" y="4437112"/>
            <a:ext cx="144016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Resolution in Y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̴</a:t>
            </a:r>
            <a:r>
              <a:rPr lang="en-US" sz="1800" kern="1000" spc="30" dirty="0" smtClean="0">
                <a:latin typeface="+mn-lt"/>
                <a:cs typeface="Franklin Gothic Book"/>
              </a:rPr>
              <a:t>̴ ≈1.5um RMS</a:t>
            </a: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388206" y="5358007"/>
            <a:ext cx="288032" cy="360039"/>
          </a:xfrm>
          <a:prstGeom prst="ellipse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2200" y="3933055"/>
            <a:ext cx="2088232" cy="6480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Selective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radiation damage</a:t>
            </a:r>
            <a:endParaRPr lang="de-CH" sz="1800" kern="1000" spc="30" dirty="0" err="1" smtClean="0">
              <a:latin typeface="+mn-lt"/>
              <a:cs typeface="Franklin Gothic Book"/>
            </a:endParaRPr>
          </a:p>
        </p:txBody>
      </p:sp>
      <p:cxnSp>
        <p:nvCxnSpPr>
          <p:cNvPr id="21" name="Straight Arrow Connector 20"/>
          <p:cNvCxnSpPr>
            <a:stCxn id="16" idx="6"/>
            <a:endCxn id="17" idx="2"/>
          </p:cNvCxnSpPr>
          <p:nvPr/>
        </p:nvCxnSpPr>
        <p:spPr bwMode="auto">
          <a:xfrm flipV="1">
            <a:off x="6676238" y="4581128"/>
            <a:ext cx="740078" cy="9568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Oval 5"/>
          <p:cNvSpPr/>
          <p:nvPr/>
        </p:nvSpPr>
        <p:spPr bwMode="auto">
          <a:xfrm>
            <a:off x="5722481" y="3702733"/>
            <a:ext cx="208323" cy="230322"/>
          </a:xfrm>
          <a:prstGeom prst="ellipse">
            <a:avLst/>
          </a:prstGeom>
          <a:noFill/>
          <a:ln w="571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Arrow Connector 8"/>
          <p:cNvCxnSpPr>
            <a:stCxn id="6" idx="0"/>
          </p:cNvCxnSpPr>
          <p:nvPr/>
        </p:nvCxnSpPr>
        <p:spPr bwMode="auto">
          <a:xfrm flipH="1" flipV="1">
            <a:off x="3562243" y="2478598"/>
            <a:ext cx="2264400" cy="12241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3562243" y="3933055"/>
            <a:ext cx="2264399" cy="1501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11660" y="5080827"/>
            <a:ext cx="1260140" cy="9144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Beam asymmetry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or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electronic noise</a:t>
            </a:r>
            <a:endParaRPr lang="de-CH" sz="14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3271" y="1340768"/>
            <a:ext cx="4357241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b="1" kern="1000" spc="30" dirty="0" smtClean="0">
                <a:latin typeface="+mn-lt"/>
                <a:cs typeface="Franklin Gothic Book"/>
              </a:rPr>
              <a:t>Experiment at </a:t>
            </a:r>
            <a:r>
              <a:rPr lang="en-US" sz="2400" b="1" kern="1000" spc="30" dirty="0" err="1" smtClean="0">
                <a:latin typeface="+mn-lt"/>
                <a:cs typeface="Franklin Gothic Book"/>
              </a:rPr>
              <a:t>cSAXS</a:t>
            </a:r>
            <a:r>
              <a:rPr lang="en-US" sz="2400" b="1" kern="1000" spc="30" dirty="0" smtClean="0">
                <a:latin typeface="+mn-lt"/>
                <a:cs typeface="Franklin Gothic Book"/>
              </a:rPr>
              <a:t> with </a:t>
            </a:r>
            <a:r>
              <a:rPr lang="en-US" sz="2400" b="1" kern="1000" spc="30" dirty="0" err="1" smtClean="0">
                <a:latin typeface="+mn-lt"/>
                <a:cs typeface="Franklin Gothic Book"/>
              </a:rPr>
              <a:t>nanofocused</a:t>
            </a:r>
            <a:r>
              <a:rPr lang="en-US" sz="2400" b="1" kern="1000" spc="30" dirty="0" smtClean="0">
                <a:latin typeface="+mn-lt"/>
                <a:cs typeface="Franklin Gothic Book"/>
              </a:rPr>
              <a:t> beam using FZP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kern="1000" spc="30" dirty="0" smtClean="0">
                <a:latin typeface="+mn-lt"/>
                <a:cs typeface="Franklin Gothic Book"/>
              </a:rPr>
              <a:t>8, 16 </a:t>
            </a:r>
            <a:r>
              <a:rPr lang="en-US" sz="2400" kern="1000" spc="30" dirty="0" err="1" smtClean="0">
                <a:latin typeface="+mn-lt"/>
                <a:cs typeface="Franklin Gothic Book"/>
              </a:rPr>
              <a:t>keV</a:t>
            </a:r>
            <a:r>
              <a:rPr lang="en-US" sz="2400" kern="1000" spc="30" dirty="0" smtClean="0">
                <a:latin typeface="+mn-lt"/>
                <a:cs typeface="Franklin Gothic Book"/>
              </a:rPr>
              <a:t> data acquired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kern="1000" spc="30" dirty="0" smtClean="0">
                <a:latin typeface="+mn-lt"/>
                <a:cs typeface="Franklin Gothic Book"/>
              </a:rPr>
              <a:t>Analysis in progress</a:t>
            </a:r>
            <a:endParaRPr lang="de-CH" sz="24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39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46795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de-CH" dirty="0"/>
          </a:p>
        </p:txBody>
      </p:sp>
      <p:sp>
        <p:nvSpPr>
          <p:cNvPr id="4" name="Oval 3"/>
          <p:cNvSpPr/>
          <p:nvPr/>
        </p:nvSpPr>
        <p:spPr bwMode="auto">
          <a:xfrm>
            <a:off x="899592" y="1988840"/>
            <a:ext cx="5985048" cy="3312368"/>
          </a:xfrm>
          <a:prstGeom prst="ellipse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627784" y="1556792"/>
            <a:ext cx="6001870" cy="3384376"/>
          </a:xfrm>
          <a:prstGeom prst="ellipse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19459" y="3645024"/>
            <a:ext cx="5065766" cy="2808312"/>
          </a:xfrm>
          <a:prstGeom prst="ellipse">
            <a:avLst/>
          </a:prstGeom>
          <a:solidFill>
            <a:srgbClr val="00CC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9592" y="2636912"/>
            <a:ext cx="2232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chemeClr val="accent3"/>
                </a:solidFill>
                <a:latin typeface="+mn-lt"/>
              </a:rPr>
              <a:t>High 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chemeClr val="accent3"/>
                </a:solidFill>
                <a:latin typeface="+mn-lt"/>
              </a:rPr>
              <a:t>spatial 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chemeClr val="accent3"/>
                </a:solidFill>
                <a:latin typeface="+mn-lt"/>
              </a:rPr>
              <a:t>resolution</a:t>
            </a:r>
            <a:endParaRPr lang="de-CH" sz="3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32040" y="5180999"/>
            <a:ext cx="3193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smtClean="0">
                <a:solidFill>
                  <a:srgbClr val="3333CC"/>
                </a:solidFill>
                <a:latin typeface="+mn-lt"/>
              </a:rPr>
              <a:t>Large dynamic range</a:t>
            </a:r>
            <a:endParaRPr lang="de-CH" sz="3600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32240" y="2372687"/>
            <a:ext cx="1828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smtClean="0">
                <a:solidFill>
                  <a:srgbClr val="008000"/>
                </a:solidFill>
                <a:latin typeface="+mn-lt"/>
              </a:rPr>
              <a:t>Low </a:t>
            </a:r>
          </a:p>
          <a:p>
            <a:pPr algn="ctr">
              <a:spcBef>
                <a:spcPct val="0"/>
              </a:spcBef>
            </a:pPr>
            <a:r>
              <a:rPr lang="en-US" sz="3600" dirty="0" smtClean="0">
                <a:solidFill>
                  <a:srgbClr val="008000"/>
                </a:solidFill>
                <a:latin typeface="+mn-lt"/>
              </a:rPr>
              <a:t>noise</a:t>
            </a:r>
            <a:endParaRPr lang="de-CH" sz="3600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43808" y="1844824"/>
            <a:ext cx="4386227" cy="2808312"/>
            <a:chOff x="2843808" y="1844824"/>
            <a:chExt cx="4386227" cy="2808312"/>
          </a:xfrm>
        </p:grpSpPr>
        <p:sp>
          <p:nvSpPr>
            <p:cNvPr id="8" name="TextBox 7"/>
            <p:cNvSpPr txBox="1"/>
            <p:nvPr/>
          </p:nvSpPr>
          <p:spPr>
            <a:xfrm>
              <a:off x="5357827" y="3963392"/>
              <a:ext cx="1872208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Soft X-rays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28184" y="1844824"/>
              <a:ext cx="914400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XRF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43808" y="2852936"/>
              <a:ext cx="914400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Laue 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diffraction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89888" y="2315546"/>
              <a:ext cx="1867939" cy="6093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Color imaging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05477" y="4293096"/>
              <a:ext cx="914400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err="1" smtClean="0">
                  <a:latin typeface="+mn-lt"/>
                  <a:cs typeface="Franklin Gothic Book"/>
                </a:rPr>
                <a:t>HI-res</a:t>
              </a:r>
              <a:r>
                <a:rPr lang="en-US" sz="3600" kern="1000" spc="30" dirty="0" smtClean="0">
                  <a:latin typeface="+mn-lt"/>
                  <a:cs typeface="Franklin Gothic Book"/>
                </a:rPr>
                <a:t> imaging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1776" y="2996952"/>
              <a:ext cx="914400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(R)IXS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85956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 rotWithShape="1">
          <a:blip r:embed="rId3"/>
          <a:srcRect l="10043" t="10096" r="9761" b="8701"/>
          <a:stretch/>
        </p:blipFill>
        <p:spPr>
          <a:xfrm>
            <a:off x="1763689" y="4339165"/>
            <a:ext cx="2159803" cy="2042163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/>
          <p:nvPr/>
        </p:nvPicPr>
        <p:blipFill rotWithShape="1">
          <a:blip r:embed="rId4"/>
          <a:srcRect l="9379" t="9710" r="10046" b="9597"/>
          <a:stretch/>
        </p:blipFill>
        <p:spPr>
          <a:xfrm>
            <a:off x="1763687" y="2194797"/>
            <a:ext cx="2159803" cy="1999013"/>
          </a:xfrm>
          <a:prstGeom prst="rect">
            <a:avLst/>
          </a:prstGeom>
          <a:ln>
            <a:noFill/>
          </a:ln>
        </p:spPr>
      </p:pic>
      <p:sp>
        <p:nvSpPr>
          <p:cNvPr id="20" name="Content Placeholder 1"/>
          <p:cNvSpPr>
            <a:spLocks noGrp="1"/>
          </p:cNvSpPr>
          <p:nvPr>
            <p:ph sz="quarter" idx="13"/>
          </p:nvPr>
        </p:nvSpPr>
        <p:spPr>
          <a:xfrm>
            <a:off x="1115616" y="1413446"/>
            <a:ext cx="3384376" cy="791418"/>
          </a:xfrm>
        </p:spPr>
        <p:txBody>
          <a:bodyPr/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Absorption image </a:t>
            </a:r>
            <a:r>
              <a:rPr lang="en-US" sz="1600" b="1" dirty="0">
                <a:solidFill>
                  <a:prstClr val="black"/>
                </a:solidFill>
              </a:rPr>
              <a:t>of metal </a:t>
            </a:r>
            <a:r>
              <a:rPr lang="en-US" sz="1600" b="1" dirty="0" smtClean="0">
                <a:solidFill>
                  <a:prstClr val="black"/>
                </a:solidFill>
              </a:rPr>
              <a:t>grid</a:t>
            </a:r>
          </a:p>
          <a:p>
            <a:pPr lvl="1"/>
            <a:r>
              <a:rPr lang="en-US" sz="1600" dirty="0">
                <a:solidFill>
                  <a:prstClr val="black"/>
                </a:solidFill>
              </a:rPr>
              <a:t>63 </a:t>
            </a:r>
            <a:r>
              <a:rPr lang="en-US" sz="1600" dirty="0" err="1">
                <a:solidFill>
                  <a:prstClr val="black"/>
                </a:solidFill>
                <a:ea typeface="Arial"/>
              </a:rPr>
              <a:t>μ</a:t>
            </a:r>
            <a:r>
              <a:rPr lang="en-US" sz="1600" dirty="0" err="1">
                <a:solidFill>
                  <a:prstClr val="black"/>
                </a:solidFill>
              </a:rPr>
              <a:t>m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pitch, 12 </a:t>
            </a:r>
            <a:r>
              <a:rPr lang="en-US" sz="1600" dirty="0" err="1">
                <a:solidFill>
                  <a:prstClr val="black"/>
                </a:solidFill>
                <a:ea typeface="Arial"/>
              </a:rPr>
              <a:t>μ</a:t>
            </a:r>
            <a:r>
              <a:rPr lang="en-US" sz="1600" dirty="0" err="1">
                <a:solidFill>
                  <a:prstClr val="black"/>
                </a:solidFill>
              </a:rPr>
              <a:t>m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bar, 51 </a:t>
            </a:r>
            <a:r>
              <a:rPr lang="en-US" sz="1600" dirty="0" err="1">
                <a:solidFill>
                  <a:prstClr val="black"/>
                </a:solidFill>
                <a:ea typeface="Arial"/>
              </a:rPr>
              <a:t>μ</a:t>
            </a:r>
            <a:r>
              <a:rPr lang="en-US" sz="1600" dirty="0" err="1">
                <a:solidFill>
                  <a:prstClr val="black"/>
                </a:solidFill>
              </a:rPr>
              <a:t>m</a:t>
            </a:r>
            <a:r>
              <a:rPr lang="en-US" sz="1600" dirty="0">
                <a:solidFill>
                  <a:prstClr val="black"/>
                </a:solidFill>
              </a:rPr>
              <a:t> hole </a:t>
            </a:r>
          </a:p>
          <a:p>
            <a:endParaRPr lang="de-CH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uniform charge sharing seems the most limiting factor</a:t>
            </a:r>
            <a:br>
              <a:rPr lang="en-US" dirty="0"/>
            </a:br>
            <a:endParaRPr lang="de-CH" dirty="0"/>
          </a:p>
        </p:txBody>
      </p:sp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5256072" y="1787040"/>
            <a:ext cx="3032640" cy="239004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6"/>
          <a:srcRect t="4256"/>
          <a:stretch/>
        </p:blipFill>
        <p:spPr>
          <a:xfrm>
            <a:off x="5220072" y="4177080"/>
            <a:ext cx="3108960" cy="2276256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5868144" y="5733256"/>
            <a:ext cx="203132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ea typeface="Arial"/>
              </a:rPr>
              <a:t>near the pixel edges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52120" y="3519177"/>
            <a:ext cx="20441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ea typeface="Arial"/>
              </a:rPr>
              <a:t>near the pixel center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04" y="2839550"/>
            <a:ext cx="1396634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800" dirty="0">
                <a:solidFill>
                  <a:prstClr val="black"/>
                </a:solidFill>
              </a:rPr>
              <a:t>No position </a:t>
            </a:r>
            <a:r>
              <a:rPr lang="en-US" sz="1800" dirty="0" smtClean="0">
                <a:solidFill>
                  <a:prstClr val="black"/>
                </a:solidFill>
              </a:rPr>
              <a:t>interpolation</a:t>
            </a:r>
          </a:p>
          <a:p>
            <a:pPr algn="ctr">
              <a:spcBef>
                <a:spcPts val="600"/>
              </a:spcBef>
            </a:pPr>
            <a:r>
              <a:rPr lang="en-US" sz="1800" dirty="0">
                <a:solidFill>
                  <a:srgbClr val="DC2300"/>
                </a:solidFill>
              </a:rPr>
              <a:t>25 </a:t>
            </a:r>
            <a:r>
              <a:rPr lang="en-US" sz="1800" dirty="0">
                <a:solidFill>
                  <a:srgbClr val="DC2300"/>
                </a:solidFill>
                <a:ea typeface="Arial"/>
              </a:rPr>
              <a:t>µm bins</a:t>
            </a:r>
            <a:endParaRPr lang="en-US" sz="1800" dirty="0">
              <a:solidFill>
                <a:prstClr val="black"/>
              </a:solidFill>
            </a:endParaRPr>
          </a:p>
          <a:p>
            <a:pPr algn="ctr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4962886"/>
            <a:ext cx="1396634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800" dirty="0" smtClean="0">
                <a:solidFill>
                  <a:prstClr val="black"/>
                </a:solidFill>
              </a:rPr>
              <a:t>With position interpolation</a:t>
            </a:r>
          </a:p>
          <a:p>
            <a:pPr algn="ctr">
              <a:spcBef>
                <a:spcPts val="600"/>
              </a:spcBef>
            </a:pPr>
            <a:r>
              <a:rPr lang="en-US" sz="1800" dirty="0">
                <a:solidFill>
                  <a:srgbClr val="DC2300"/>
                </a:solidFill>
              </a:rPr>
              <a:t>1</a:t>
            </a:r>
            <a:r>
              <a:rPr lang="en-US" sz="1800" dirty="0" smtClean="0">
                <a:solidFill>
                  <a:srgbClr val="DC2300"/>
                </a:solidFill>
              </a:rPr>
              <a:t> </a:t>
            </a:r>
            <a:r>
              <a:rPr lang="en-US" sz="1800" dirty="0">
                <a:solidFill>
                  <a:srgbClr val="DC2300"/>
                </a:solidFill>
                <a:ea typeface="Arial"/>
              </a:rPr>
              <a:t>µm bins</a:t>
            </a:r>
            <a:endParaRPr lang="en-US" sz="1800" dirty="0">
              <a:solidFill>
                <a:prstClr val="black"/>
              </a:solidFill>
            </a:endParaRPr>
          </a:p>
          <a:p>
            <a:pPr algn="ctr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36096" y="1352962"/>
            <a:ext cx="3419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PHOENIX beamline at </a:t>
            </a:r>
            <a:r>
              <a:rPr lang="en-US" dirty="0" smtClean="0">
                <a:solidFill>
                  <a:prstClr val="black"/>
                </a:solidFill>
              </a:rPr>
              <a:t>PSI, 2 </a:t>
            </a:r>
            <a:r>
              <a:rPr lang="en-US" dirty="0" err="1" smtClean="0">
                <a:solidFill>
                  <a:prstClr val="black"/>
                </a:solidFill>
              </a:rPr>
              <a:t>keV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en-US" dirty="0">
                <a:solidFill>
                  <a:prstClr val="black"/>
                </a:solidFill>
              </a:rPr>
              <a:t>In </a:t>
            </a:r>
            <a:r>
              <a:rPr lang="en-US" dirty="0" smtClean="0">
                <a:solidFill>
                  <a:prstClr val="black"/>
                </a:solidFill>
              </a:rPr>
              <a:t>vacuum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40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17887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 limitations</a:t>
            </a:r>
            <a:endParaRPr lang="de-CH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06000" y="2060848"/>
            <a:ext cx="3961200" cy="4496544"/>
          </a:xfrm>
        </p:spPr>
        <p:txBody>
          <a:bodyPr/>
          <a:lstStyle/>
          <a:p>
            <a:pPr lvl="1"/>
            <a:r>
              <a:rPr lang="en-US" sz="2400" dirty="0" smtClean="0"/>
              <a:t>Higher Signal to </a:t>
            </a:r>
            <a:r>
              <a:rPr lang="en-US" sz="2400" dirty="0"/>
              <a:t>N</a:t>
            </a:r>
            <a:r>
              <a:rPr lang="en-US" sz="2400" dirty="0" smtClean="0"/>
              <a:t>oise Ratio</a:t>
            </a:r>
          </a:p>
          <a:p>
            <a:pPr lvl="2"/>
            <a:r>
              <a:rPr lang="en-US" sz="2400" dirty="0" smtClean="0"/>
              <a:t>High photon energy</a:t>
            </a:r>
          </a:p>
          <a:p>
            <a:pPr lvl="2"/>
            <a:r>
              <a:rPr lang="en-US" sz="2400" dirty="0" smtClean="0"/>
              <a:t>Low electronic noise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0" y="2060849"/>
            <a:ext cx="4267200" cy="2016224"/>
          </a:xfrm>
        </p:spPr>
        <p:txBody>
          <a:bodyPr/>
          <a:lstStyle/>
          <a:p>
            <a:pPr lvl="1"/>
            <a:r>
              <a:rPr lang="en-US" sz="2400" dirty="0"/>
              <a:t>More uniform charge sharing</a:t>
            </a:r>
          </a:p>
          <a:p>
            <a:pPr lvl="2"/>
            <a:r>
              <a:rPr lang="en-US" sz="2400" dirty="0"/>
              <a:t>Lower photon energy</a:t>
            </a:r>
          </a:p>
          <a:p>
            <a:pPr lvl="2"/>
            <a:r>
              <a:rPr lang="en-US" sz="2400" dirty="0"/>
              <a:t>Lower sensor bias</a:t>
            </a:r>
          </a:p>
          <a:p>
            <a:pPr lvl="2"/>
            <a:r>
              <a:rPr lang="en-US" sz="2400" dirty="0"/>
              <a:t>Thicker sensor</a:t>
            </a:r>
          </a:p>
          <a:p>
            <a:pPr lvl="2"/>
            <a:r>
              <a:rPr lang="en-US" sz="2400" dirty="0"/>
              <a:t>Smaller pitch</a:t>
            </a:r>
            <a:endParaRPr lang="de-CH" sz="2400" dirty="0"/>
          </a:p>
          <a:p>
            <a:endParaRPr lang="de-CH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9" b="3713"/>
          <a:stretch/>
        </p:blipFill>
        <p:spPr>
          <a:xfrm>
            <a:off x="4716016" y="4077072"/>
            <a:ext cx="3137257" cy="2524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7" b="4572"/>
          <a:stretch/>
        </p:blipFill>
        <p:spPr>
          <a:xfrm>
            <a:off x="500165" y="4087642"/>
            <a:ext cx="3154070" cy="25138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94603" y="1412776"/>
            <a:ext cx="5166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n-lt"/>
              </a:rPr>
              <a:t>Position resolution improves </a:t>
            </a:r>
            <a:r>
              <a:rPr lang="en-US" sz="2800" dirty="0" smtClean="0">
                <a:latin typeface="+mn-lt"/>
              </a:rPr>
              <a:t>with:</a:t>
            </a:r>
            <a:endParaRPr lang="en-US" sz="2800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41</a:t>
            </a:fld>
            <a:endParaRPr lang="de-DE" altLang="de-DE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4427984" y="1935996"/>
            <a:ext cx="4411216" cy="2141076"/>
          </a:xfrm>
          <a:prstGeom prst="round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21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de-CH" dirty="0"/>
          </a:p>
        </p:txBody>
      </p:sp>
      <p:sp>
        <p:nvSpPr>
          <p:cNvPr id="4" name="Oval 3"/>
          <p:cNvSpPr/>
          <p:nvPr/>
        </p:nvSpPr>
        <p:spPr bwMode="auto">
          <a:xfrm>
            <a:off x="899592" y="1988840"/>
            <a:ext cx="5985048" cy="3312368"/>
          </a:xfrm>
          <a:prstGeom prst="ellipse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627784" y="1556792"/>
            <a:ext cx="6001870" cy="3384376"/>
          </a:xfrm>
          <a:prstGeom prst="ellipse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19459" y="3645024"/>
            <a:ext cx="5065766" cy="2808312"/>
          </a:xfrm>
          <a:prstGeom prst="ellipse">
            <a:avLst/>
          </a:prstGeom>
          <a:solidFill>
            <a:srgbClr val="00CC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9592" y="2636912"/>
            <a:ext cx="2232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chemeClr val="accent3"/>
                </a:solidFill>
                <a:latin typeface="+mn-lt"/>
              </a:rPr>
              <a:t>High 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chemeClr val="accent3"/>
                </a:solidFill>
                <a:latin typeface="+mn-lt"/>
              </a:rPr>
              <a:t>spatial 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chemeClr val="accent3"/>
                </a:solidFill>
                <a:latin typeface="+mn-lt"/>
              </a:rPr>
              <a:t>resolution</a:t>
            </a:r>
            <a:endParaRPr lang="de-CH" sz="3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32040" y="5180999"/>
            <a:ext cx="3193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smtClean="0">
                <a:solidFill>
                  <a:srgbClr val="3333CC"/>
                </a:solidFill>
                <a:latin typeface="+mn-lt"/>
              </a:rPr>
              <a:t>Large dynamic range</a:t>
            </a:r>
            <a:endParaRPr lang="de-CH" sz="3600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32240" y="2372687"/>
            <a:ext cx="1828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smtClean="0">
                <a:solidFill>
                  <a:srgbClr val="008000"/>
                </a:solidFill>
                <a:latin typeface="+mn-lt"/>
              </a:rPr>
              <a:t>Low </a:t>
            </a:r>
          </a:p>
          <a:p>
            <a:pPr algn="ctr">
              <a:spcBef>
                <a:spcPct val="0"/>
              </a:spcBef>
            </a:pPr>
            <a:r>
              <a:rPr lang="en-US" sz="3600" dirty="0" smtClean="0">
                <a:solidFill>
                  <a:srgbClr val="008000"/>
                </a:solidFill>
                <a:latin typeface="+mn-lt"/>
              </a:rPr>
              <a:t>noise</a:t>
            </a:r>
            <a:endParaRPr lang="de-CH" sz="3600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43808" y="1844824"/>
            <a:ext cx="4386227" cy="2808312"/>
            <a:chOff x="2843808" y="1844824"/>
            <a:chExt cx="4386227" cy="2808312"/>
          </a:xfrm>
        </p:grpSpPr>
        <p:sp>
          <p:nvSpPr>
            <p:cNvPr id="8" name="TextBox 7"/>
            <p:cNvSpPr txBox="1"/>
            <p:nvPr/>
          </p:nvSpPr>
          <p:spPr>
            <a:xfrm>
              <a:off x="5357827" y="3963392"/>
              <a:ext cx="1872208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Soft X-rays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28184" y="1844824"/>
              <a:ext cx="914400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XRF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43808" y="2852936"/>
              <a:ext cx="914400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Laue 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diffraction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89888" y="2315546"/>
              <a:ext cx="1867939" cy="6093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Color imaging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05477" y="4293096"/>
              <a:ext cx="914400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err="1" smtClean="0">
                  <a:latin typeface="+mn-lt"/>
                  <a:cs typeface="Franklin Gothic Book"/>
                </a:rPr>
                <a:t>HI-res</a:t>
              </a:r>
              <a:r>
                <a:rPr lang="en-US" sz="3600" kern="1000" spc="30" dirty="0" smtClean="0">
                  <a:latin typeface="+mn-lt"/>
                  <a:cs typeface="Franklin Gothic Book"/>
                </a:rPr>
                <a:t> imaging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1776" y="2996952"/>
              <a:ext cx="914400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>
                <a:lnSpc>
                  <a:spcPct val="110000"/>
                </a:lnSpc>
                <a:spcBef>
                  <a:spcPts val="0"/>
                </a:spcBef>
              </a:pPr>
              <a:r>
                <a:rPr lang="en-US" sz="3600" kern="1000" spc="30" dirty="0" smtClean="0">
                  <a:latin typeface="+mn-lt"/>
                  <a:cs typeface="Franklin Gothic Book"/>
                </a:rPr>
                <a:t>(R)IXS</a:t>
              </a:r>
              <a:endParaRPr lang="de-CH" sz="3600" kern="1000" spc="30" dirty="0" err="1" smtClean="0">
                <a:latin typeface="+mn-lt"/>
                <a:cs typeface="Franklin Gothic Book"/>
              </a:endParaRPr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5</a:t>
            </a:fld>
            <a:endParaRPr lang="de-DE" altLang="de-DE" dirty="0"/>
          </a:p>
        </p:txBody>
      </p:sp>
      <p:sp>
        <p:nvSpPr>
          <p:cNvPr id="3" name="Oval 2"/>
          <p:cNvSpPr/>
          <p:nvPr/>
        </p:nvSpPr>
        <p:spPr bwMode="auto">
          <a:xfrm rot="20477577">
            <a:off x="3893245" y="3606145"/>
            <a:ext cx="3056231" cy="139390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MFZ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 (Maximum Fun Zone)</a:t>
            </a: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344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and solutions</a:t>
            </a:r>
            <a:endParaRPr lang="de-CH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899592" y="1628800"/>
            <a:ext cx="2551876" cy="9361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dirty="0" smtClean="0"/>
              <a:t>High resolution</a:t>
            </a:r>
            <a:endParaRPr lang="de-CH" sz="2400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3564885" y="1628800"/>
            <a:ext cx="2551876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dirty="0" smtClean="0"/>
              <a:t>Low noise</a:t>
            </a:r>
            <a:endParaRPr lang="de-CH" sz="2400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6230178" y="1628800"/>
            <a:ext cx="2551876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dirty="0" smtClean="0"/>
              <a:t>Large dynamic range</a:t>
            </a:r>
            <a:endParaRPr lang="de-CH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899592" y="2636912"/>
            <a:ext cx="7882462" cy="936104"/>
            <a:chOff x="899592" y="2492896"/>
            <a:chExt cx="7882462" cy="936104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899592" y="2492896"/>
              <a:ext cx="3168352" cy="936104"/>
            </a:xfrm>
            <a:prstGeom prst="roundRect">
              <a:avLst/>
            </a:prstGeom>
            <a:gradFill flip="none" rotWithShape="1">
              <a:gsLst>
                <a:gs pos="88000">
                  <a:schemeClr val="accent6">
                    <a:lumMod val="20000"/>
                    <a:lumOff val="80000"/>
                  </a:schemeClr>
                </a:gs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25 µm pitch pixels</a:t>
              </a:r>
              <a:endParaRPr lang="de-CH" sz="2400" dirty="0"/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4211959" y="2492896"/>
              <a:ext cx="1904801" cy="936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High gain</a:t>
              </a:r>
              <a:endParaRPr lang="de-CH" sz="2400" dirty="0"/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6230178" y="2492896"/>
              <a:ext cx="2551876" cy="93610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Adaptive gain</a:t>
              </a:r>
              <a:endParaRPr lang="de-CH" sz="2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99591" y="3717032"/>
            <a:ext cx="7885633" cy="2952328"/>
            <a:chOff x="899591" y="3573016"/>
            <a:chExt cx="7885633" cy="2952328"/>
          </a:xfrm>
          <a:solidFill>
            <a:srgbClr val="FDCA00"/>
          </a:solidFill>
        </p:grpSpPr>
        <p:sp>
          <p:nvSpPr>
            <p:cNvPr id="14" name="Rounded Rectangle 13"/>
            <p:cNvSpPr/>
            <p:nvPr/>
          </p:nvSpPr>
          <p:spPr bwMode="auto">
            <a:xfrm>
              <a:off x="899592" y="3573016"/>
              <a:ext cx="1459960" cy="1440160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Bump bonding yield</a:t>
              </a:r>
              <a:endParaRPr lang="de-CH" sz="2400" dirty="0"/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2463968" y="3573016"/>
              <a:ext cx="1315944" cy="1440160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100% charge</a:t>
              </a:r>
              <a:r>
                <a:rPr lang="de-CH" sz="2400" dirty="0"/>
                <a:t> </a:t>
              </a:r>
              <a:r>
                <a:rPr lang="de-CH" sz="2400" dirty="0" err="1" smtClean="0"/>
                <a:t>sharing</a:t>
              </a:r>
              <a:endParaRPr lang="en-US" sz="2400" dirty="0" smtClean="0"/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3923928" y="3573016"/>
              <a:ext cx="4858126" cy="1440160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Sensitive to leakage current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899591" y="5085184"/>
              <a:ext cx="7885633" cy="1440160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Many pixels per unit area, i.e. limited resources per pixel, huge data throughput</a:t>
              </a:r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6</a:t>
            </a:fld>
            <a:endParaRPr lang="de-DE" altLang="de-DE" dirty="0"/>
          </a:p>
        </p:txBody>
      </p:sp>
      <p:pic>
        <p:nvPicPr>
          <p:cNvPr id="20" name="Grafik 26" descr="Switzerland 2006 Eiger Mönch Jungfrau panorama stamp europe mainp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3" r="37858"/>
          <a:stretch/>
        </p:blipFill>
        <p:spPr bwMode="auto">
          <a:xfrm>
            <a:off x="6320947" y="0"/>
            <a:ext cx="1316497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773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hallenges and solutions</a:t>
            </a:r>
            <a:endParaRPr lang="de-CH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7</a:t>
            </a:fld>
            <a:endParaRPr lang="de-DE" altLang="de-DE" dirty="0"/>
          </a:p>
        </p:txBody>
      </p:sp>
      <p:sp>
        <p:nvSpPr>
          <p:cNvPr id="20" name="Rounded Rectangle 19"/>
          <p:cNvSpPr/>
          <p:nvPr/>
        </p:nvSpPr>
        <p:spPr bwMode="auto">
          <a:xfrm>
            <a:off x="899592" y="1628800"/>
            <a:ext cx="2551876" cy="9361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dirty="0" smtClean="0"/>
              <a:t>High resolution</a:t>
            </a:r>
            <a:endParaRPr lang="de-CH" sz="2400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3564885" y="1628800"/>
            <a:ext cx="2551876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dirty="0" smtClean="0"/>
              <a:t>Low noise</a:t>
            </a:r>
            <a:endParaRPr lang="de-CH" sz="2400" dirty="0"/>
          </a:p>
        </p:txBody>
      </p:sp>
      <p:sp>
        <p:nvSpPr>
          <p:cNvPr id="22" name="Rounded Rectangle 21"/>
          <p:cNvSpPr/>
          <p:nvPr/>
        </p:nvSpPr>
        <p:spPr bwMode="auto">
          <a:xfrm>
            <a:off x="6230178" y="1628800"/>
            <a:ext cx="2551876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dirty="0" smtClean="0"/>
              <a:t>Large dynamic range</a:t>
            </a:r>
            <a:endParaRPr lang="de-CH" sz="2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899592" y="2636912"/>
            <a:ext cx="7882462" cy="936104"/>
            <a:chOff x="899592" y="2492896"/>
            <a:chExt cx="7882462" cy="936104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899592" y="2492896"/>
              <a:ext cx="3168352" cy="936104"/>
            </a:xfrm>
            <a:prstGeom prst="roundRect">
              <a:avLst/>
            </a:prstGeom>
            <a:gradFill flip="none" rotWithShape="1">
              <a:gsLst>
                <a:gs pos="88000">
                  <a:schemeClr val="accent6">
                    <a:lumMod val="20000"/>
                    <a:lumOff val="80000"/>
                  </a:schemeClr>
                </a:gs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25 µm pitch pixels</a:t>
              </a:r>
              <a:endParaRPr lang="de-CH" sz="2400" dirty="0"/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4211959" y="2492896"/>
              <a:ext cx="1904801" cy="9361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High gain</a:t>
              </a:r>
              <a:endParaRPr lang="de-CH" sz="2400" dirty="0"/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6230178" y="2492896"/>
              <a:ext cx="2551876" cy="93610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Adaptive gain</a:t>
              </a:r>
              <a:endParaRPr lang="de-CH" sz="2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9591" y="3717032"/>
            <a:ext cx="7885633" cy="2952328"/>
            <a:chOff x="899591" y="3573016"/>
            <a:chExt cx="7885633" cy="2952328"/>
          </a:xfrm>
          <a:solidFill>
            <a:srgbClr val="FDCA00"/>
          </a:solidFill>
        </p:grpSpPr>
        <p:sp>
          <p:nvSpPr>
            <p:cNvPr id="28" name="Rounded Rectangle 27"/>
            <p:cNvSpPr/>
            <p:nvPr/>
          </p:nvSpPr>
          <p:spPr bwMode="auto">
            <a:xfrm>
              <a:off x="899592" y="3573016"/>
              <a:ext cx="1459960" cy="1440160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Bump bonding yield</a:t>
              </a:r>
              <a:endParaRPr lang="de-CH" sz="2400" dirty="0"/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2463968" y="3573016"/>
              <a:ext cx="1315944" cy="144016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100% charge</a:t>
              </a:r>
              <a:r>
                <a:rPr lang="de-CH" sz="2400" dirty="0"/>
                <a:t> </a:t>
              </a:r>
              <a:r>
                <a:rPr lang="de-CH" sz="2400" dirty="0" err="1" smtClean="0"/>
                <a:t>sharing</a:t>
              </a:r>
              <a:endParaRPr lang="en-US" sz="2400" dirty="0" smtClean="0"/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3923928" y="3573016"/>
              <a:ext cx="4858126" cy="1440160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Sensitive to leakage current</a:t>
              </a: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899591" y="5085184"/>
              <a:ext cx="7885633" cy="1440160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dirty="0" smtClean="0"/>
                <a:t>Many pixels per unit area, i.e. limited resources per pixel, huge data throughput</a:t>
              </a:r>
            </a:p>
          </p:txBody>
        </p:sp>
      </p:grpSp>
      <p:pic>
        <p:nvPicPr>
          <p:cNvPr id="32" name="Grafik 26" descr="Switzerland 2006 Eiger Mönch Jungfrau panorama stamp europe mainp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3" r="37858"/>
          <a:stretch/>
        </p:blipFill>
        <p:spPr bwMode="auto">
          <a:xfrm>
            <a:off x="6320947" y="0"/>
            <a:ext cx="1316497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51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4162440" y="188640"/>
            <a:ext cx="4802048" cy="862806"/>
          </a:xfrm>
          <a:prstGeom prst="rect">
            <a:avLst/>
          </a:prstGeom>
          <a:solidFill>
            <a:srgbClr val="E5E5E5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5000" rIns="90000" bIns="45000"/>
          <a:lstStyle>
            <a:lvl1pPr marL="180975" indent="-180975" defTabSz="457200"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marL="0" indent="0"/>
            <a:r>
              <a:rPr lang="en-US" altLang="de-DE" sz="2600" dirty="0">
                <a:solidFill>
                  <a:schemeClr val="accent2"/>
                </a:solidFill>
                <a:latin typeface="Calibri" pitchFamily="34" charset="0"/>
              </a:rPr>
              <a:t>UMC 110nm AE (Al only, shrunk technology, great quality/price)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rototypes</a:t>
            </a:r>
            <a:endParaRPr lang="de-CH" dirty="0"/>
          </a:p>
        </p:txBody>
      </p:sp>
      <p:pic>
        <p:nvPicPr>
          <p:cNvPr id="5" name="Picture 13"/>
          <p:cNvPicPr/>
          <p:nvPr/>
        </p:nvPicPr>
        <p:blipFill>
          <a:blip r:embed="rId3"/>
          <a:srcRect l="7104" t="17073" r="771" b="9695"/>
          <a:stretch>
            <a:fillRect/>
          </a:stretch>
        </p:blipFill>
        <p:spPr>
          <a:xfrm>
            <a:off x="5451968" y="1790439"/>
            <a:ext cx="2035440" cy="1944720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499991" y="4138976"/>
            <a:ext cx="4644009" cy="25303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kern="1000" spc="30" dirty="0">
                <a:solidFill>
                  <a:schemeClr val="accent2"/>
                </a:solidFill>
                <a:latin typeface="+mn-lt"/>
                <a:cs typeface="Franklin Gothic Book"/>
              </a:rPr>
              <a:t>Area </a:t>
            </a:r>
            <a:r>
              <a:rPr lang="en-US" sz="2200" kern="1000" spc="30" dirty="0" smtClean="0">
                <a:solidFill>
                  <a:schemeClr val="accent2"/>
                </a:solidFill>
                <a:latin typeface="+mn-lt"/>
                <a:cs typeface="Franklin Gothic Book"/>
              </a:rPr>
              <a:t>4x4 mm</a:t>
            </a:r>
            <a:r>
              <a:rPr lang="en-US" sz="2200" kern="1000" spc="30" baseline="30000" dirty="0" smtClean="0">
                <a:solidFill>
                  <a:schemeClr val="accent2"/>
                </a:solidFill>
                <a:latin typeface="+mn-lt"/>
                <a:cs typeface="Franklin Gothic Book"/>
              </a:rPr>
              <a:t>2</a:t>
            </a:r>
            <a:r>
              <a:rPr lang="en-US" sz="2200" kern="1000" spc="30" dirty="0">
                <a:solidFill>
                  <a:schemeClr val="accent2"/>
                </a:solidFill>
                <a:latin typeface="+mn-lt"/>
                <a:cs typeface="Franklin Gothic Book"/>
              </a:rPr>
              <a:t>, </a:t>
            </a:r>
            <a:r>
              <a:rPr lang="en-US" sz="2200" kern="1000" spc="30" dirty="0" smtClean="0">
                <a:solidFill>
                  <a:schemeClr val="accent2"/>
                </a:solidFill>
                <a:latin typeface="+mn-lt"/>
                <a:cs typeface="Franklin Gothic Book"/>
              </a:rPr>
              <a:t>160x160 = 25.6kpixels</a:t>
            </a:r>
            <a:endParaRPr lang="en-US" sz="2200" kern="1000" spc="30" dirty="0">
              <a:solidFill>
                <a:schemeClr val="accent2"/>
              </a:solidFill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kern="1000" spc="30" dirty="0" smtClean="0">
                <a:solidFill>
                  <a:schemeClr val="accent2"/>
                </a:solidFill>
                <a:latin typeface="+mn-lt"/>
                <a:cs typeface="Franklin Gothic Book"/>
              </a:rPr>
              <a:t>Five </a:t>
            </a:r>
            <a:r>
              <a:rPr lang="en-US" sz="2200" kern="1000" spc="30" dirty="0">
                <a:solidFill>
                  <a:schemeClr val="accent2"/>
                </a:solidFill>
                <a:latin typeface="+mn-lt"/>
                <a:cs typeface="Franklin Gothic Book"/>
              </a:rPr>
              <a:t>different pixel </a:t>
            </a:r>
            <a:r>
              <a:rPr lang="en-US" sz="2200" kern="1000" spc="30" dirty="0" smtClean="0">
                <a:solidFill>
                  <a:schemeClr val="accent2"/>
                </a:solidFill>
                <a:latin typeface="+mn-lt"/>
                <a:cs typeface="Franklin Gothic Book"/>
              </a:rPr>
              <a:t>architectures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kern="1000" spc="30" dirty="0" smtClean="0">
                <a:solidFill>
                  <a:schemeClr val="accent2"/>
                </a:solidFill>
                <a:latin typeface="+mn-lt"/>
                <a:cs typeface="Franklin Gothic Book"/>
              </a:rPr>
              <a:t>Different preamp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kern="1000" spc="30" dirty="0" smtClean="0">
                <a:solidFill>
                  <a:schemeClr val="accent2"/>
                </a:solidFill>
                <a:latin typeface="+mn-lt"/>
                <a:cs typeface="Franklin Gothic Book"/>
              </a:rPr>
              <a:t>Dynamic gain switching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kern="1000" spc="30" dirty="0" smtClean="0">
                <a:solidFill>
                  <a:schemeClr val="accent2"/>
                </a:solidFill>
                <a:latin typeface="+mn-lt"/>
                <a:cs typeface="Franklin Gothic Book"/>
              </a:rPr>
              <a:t>Input overvoltage control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kern="1000" spc="30" dirty="0" smtClean="0">
                <a:solidFill>
                  <a:schemeClr val="accent2"/>
                </a:solidFill>
                <a:latin typeface="+mn-lt"/>
                <a:cs typeface="Franklin Gothic Book"/>
              </a:rPr>
              <a:t>4 analog outputs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kern="1000" spc="30" dirty="0" smtClean="0">
                <a:solidFill>
                  <a:schemeClr val="accent2"/>
                </a:solidFill>
                <a:latin typeface="+mn-lt"/>
                <a:cs typeface="Franklin Gothic Book"/>
              </a:rPr>
              <a:t>2 kHz frame rate (1Gb port)</a:t>
            </a:r>
            <a:endParaRPr lang="de-CH" sz="2200" kern="1000" spc="30" dirty="0" err="1">
              <a:solidFill>
                <a:schemeClr val="accent2"/>
              </a:solidFill>
              <a:latin typeface="+mn-lt"/>
              <a:cs typeface="Franklin Gothic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2080" y="1148608"/>
            <a:ext cx="2334613" cy="592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kern="1000" spc="30" dirty="0">
                <a:solidFill>
                  <a:srgbClr val="0070C0"/>
                </a:solidFill>
                <a:cs typeface="Franklin Gothic Book"/>
              </a:rPr>
              <a:t>MÖNCH 02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DA529-1629-4900-B2FB-A652C71C2CCD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1099793" y="1916832"/>
            <a:ext cx="2520528" cy="2247652"/>
            <a:chOff x="249" y="663"/>
            <a:chExt cx="2423" cy="2736"/>
          </a:xfrm>
        </p:grpSpPr>
        <p:pic>
          <p:nvPicPr>
            <p:cNvPr id="15" name="Picture 4" descr="moench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663"/>
              <a:ext cx="2423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1111" y="2093"/>
              <a:ext cx="272" cy="22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-19165" y="2382069"/>
            <a:ext cx="1811893" cy="461665"/>
          </a:xfrm>
          <a:prstGeom prst="rect">
            <a:avLst/>
          </a:prstGeom>
          <a:solidFill>
            <a:srgbClr val="E5E5E5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r" eaLnBrk="1" hangingPunct="1"/>
            <a:r>
              <a:rPr lang="en-GB" altLang="de-DE" b="0" dirty="0">
                <a:solidFill>
                  <a:srgbClr val="0066FF"/>
                </a:solidFill>
                <a:latin typeface="Calibri" pitchFamily="34" charset="0"/>
              </a:rPr>
              <a:t>MÖNCH 01</a:t>
            </a: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H="1" flipV="1">
            <a:off x="2483768" y="2492896"/>
            <a:ext cx="659758" cy="109969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401532" y="3429261"/>
            <a:ext cx="1354693" cy="18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de-DE" sz="1200">
                <a:latin typeface="Arial Narrow" pitchFamily="34" charset="0"/>
              </a:rPr>
              <a:t>JUNGFRAU01</a:t>
            </a:r>
            <a:endParaRPr lang="de-CH" altLang="de-DE" sz="1200">
              <a:latin typeface="Arial Narrow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360057" y="2924944"/>
            <a:ext cx="180238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GB" altLang="de-DE" sz="2800" b="0" dirty="0" err="1">
                <a:solidFill>
                  <a:srgbClr val="0066FF"/>
                </a:solidFill>
                <a:latin typeface="Calibri" pitchFamily="34" charset="0"/>
              </a:rPr>
              <a:t>Multipitch</a:t>
            </a:r>
            <a:r>
              <a:rPr lang="en-GB" altLang="de-DE" sz="2800" b="0" dirty="0">
                <a:solidFill>
                  <a:srgbClr val="0066FF"/>
                </a:solidFill>
                <a:latin typeface="Calibri" pitchFamily="34" charset="0"/>
              </a:rPr>
              <a:t> strip sensor</a:t>
            </a: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1259631" y="2843734"/>
            <a:ext cx="721571" cy="23616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2" name="Rectangle 21"/>
          <p:cNvSpPr/>
          <p:nvPr/>
        </p:nvSpPr>
        <p:spPr>
          <a:xfrm>
            <a:off x="1157267" y="1180794"/>
            <a:ext cx="2334613" cy="5920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kern="1000" spc="30" dirty="0">
                <a:solidFill>
                  <a:srgbClr val="0070C0"/>
                </a:solidFill>
                <a:cs typeface="Franklin Gothic Book"/>
              </a:rPr>
              <a:t>MÖNCH </a:t>
            </a:r>
            <a:r>
              <a:rPr lang="en-US" sz="3200" kern="1000" spc="30" dirty="0" smtClean="0">
                <a:solidFill>
                  <a:srgbClr val="0070C0"/>
                </a:solidFill>
                <a:cs typeface="Franklin Gothic Book"/>
              </a:rPr>
              <a:t>01</a:t>
            </a:r>
            <a:endParaRPr lang="en-US" sz="3200" kern="1000" spc="30" dirty="0">
              <a:solidFill>
                <a:srgbClr val="0070C0"/>
              </a:solidFill>
              <a:cs typeface="Franklin Gothic Book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47700" y="4380508"/>
            <a:ext cx="4308276" cy="228885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>
            <a:lvl1pPr marL="180975" indent="-180975" defTabSz="457200"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>
              <a:buFontTx/>
              <a:buChar char="•"/>
            </a:pPr>
            <a:r>
              <a:rPr lang="en-US" altLang="de-DE" sz="2200" b="0" dirty="0">
                <a:solidFill>
                  <a:schemeClr val="accent2"/>
                </a:solidFill>
                <a:latin typeface="Calibri" pitchFamily="34" charset="0"/>
              </a:rPr>
              <a:t>“Guest” of Jungfrau01 MPW</a:t>
            </a:r>
          </a:p>
          <a:p>
            <a:pPr>
              <a:buFontTx/>
              <a:buChar char="•"/>
            </a:pPr>
            <a:r>
              <a:rPr lang="en-US" altLang="de-DE" sz="2200" b="0" dirty="0">
                <a:solidFill>
                  <a:schemeClr val="accent2"/>
                </a:solidFill>
                <a:latin typeface="Calibri" pitchFamily="34" charset="0"/>
              </a:rPr>
              <a:t>Test structures</a:t>
            </a:r>
          </a:p>
          <a:p>
            <a:pPr>
              <a:buFontTx/>
              <a:buChar char="•"/>
            </a:pPr>
            <a:r>
              <a:rPr lang="en-US" altLang="de-DE" sz="2200" b="0" dirty="0">
                <a:solidFill>
                  <a:schemeClr val="accent2"/>
                </a:solidFill>
                <a:latin typeface="Calibri" pitchFamily="34" charset="0"/>
              </a:rPr>
              <a:t>Seven single pixel channels</a:t>
            </a:r>
          </a:p>
          <a:p>
            <a:pPr>
              <a:buFontTx/>
              <a:buChar char="•"/>
            </a:pPr>
            <a:r>
              <a:rPr lang="en-US" altLang="de-DE" sz="2200" b="0" dirty="0" err="1" smtClean="0">
                <a:solidFill>
                  <a:schemeClr val="accent2"/>
                </a:solidFill>
                <a:latin typeface="Calibri" pitchFamily="34" charset="0"/>
              </a:rPr>
              <a:t>Wirebonded</a:t>
            </a:r>
            <a:r>
              <a:rPr lang="en-US" altLang="de-DE" sz="2200" b="0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altLang="de-DE" sz="2200" b="0" dirty="0">
                <a:solidFill>
                  <a:schemeClr val="accent2"/>
                </a:solidFill>
                <a:latin typeface="Calibri" pitchFamily="34" charset="0"/>
              </a:rPr>
              <a:t>to a strip detector for calibration</a:t>
            </a:r>
          </a:p>
        </p:txBody>
      </p:sp>
    </p:spTree>
    <p:extLst>
      <p:ext uri="{BB962C8B-B14F-4D97-AF65-F5344CB8AC3E}">
        <p14:creationId xmlns:p14="http://schemas.microsoft.com/office/powerpoint/2010/main" val="15725114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R. Dinapoli</a:t>
            </a:r>
            <a:endParaRPr lang="de-DE" altLang="de-DE"/>
          </a:p>
        </p:txBody>
      </p:sp>
      <p:sp>
        <p:nvSpPr>
          <p:cNvPr id="18435" name="Line 13"/>
          <p:cNvSpPr>
            <a:spLocks noChangeShapeType="1"/>
          </p:cNvSpPr>
          <p:nvPr/>
        </p:nvSpPr>
        <p:spPr bwMode="auto">
          <a:xfrm flipH="1">
            <a:off x="1355725" y="2359025"/>
            <a:ext cx="195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37" name="Line 15"/>
          <p:cNvSpPr>
            <a:spLocks noChangeShapeType="1"/>
          </p:cNvSpPr>
          <p:nvPr/>
        </p:nvSpPr>
        <p:spPr bwMode="auto">
          <a:xfrm>
            <a:off x="1550988" y="2105025"/>
            <a:ext cx="0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38" name="Line 16"/>
          <p:cNvSpPr>
            <a:spLocks noChangeShapeType="1"/>
          </p:cNvSpPr>
          <p:nvPr/>
        </p:nvSpPr>
        <p:spPr bwMode="auto">
          <a:xfrm flipV="1">
            <a:off x="1550988" y="2354263"/>
            <a:ext cx="392112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39" name="Line 17"/>
          <p:cNvSpPr>
            <a:spLocks noChangeShapeType="1"/>
          </p:cNvSpPr>
          <p:nvPr/>
        </p:nvSpPr>
        <p:spPr bwMode="auto">
          <a:xfrm flipH="1" flipV="1">
            <a:off x="1550988" y="2105025"/>
            <a:ext cx="392112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18440" name="Group 164"/>
          <p:cNvGrpSpPr>
            <a:grpSpLocks/>
          </p:cNvGrpSpPr>
          <p:nvPr/>
        </p:nvGrpSpPr>
        <p:grpSpPr bwMode="auto">
          <a:xfrm>
            <a:off x="1355725" y="1506538"/>
            <a:ext cx="768350" cy="298450"/>
            <a:chOff x="877" y="759"/>
            <a:chExt cx="484" cy="188"/>
          </a:xfrm>
        </p:grpSpPr>
        <p:sp>
          <p:nvSpPr>
            <p:cNvPr id="18594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95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96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97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8441" name="Group 22"/>
          <p:cNvGrpSpPr>
            <a:grpSpLocks/>
          </p:cNvGrpSpPr>
          <p:nvPr/>
        </p:nvGrpSpPr>
        <p:grpSpPr bwMode="auto">
          <a:xfrm rot="-5400000">
            <a:off x="730250" y="2433638"/>
            <a:ext cx="301625" cy="158750"/>
            <a:chOff x="1467" y="1369"/>
            <a:chExt cx="146" cy="100"/>
          </a:xfrm>
        </p:grpSpPr>
        <p:sp>
          <p:nvSpPr>
            <p:cNvPr id="18588" name="Line 23"/>
            <p:cNvSpPr>
              <a:spLocks noChangeShapeType="1"/>
            </p:cNvSpPr>
            <p:nvPr/>
          </p:nvSpPr>
          <p:spPr bwMode="auto">
            <a:xfrm flipH="1">
              <a:off x="1467" y="1421"/>
              <a:ext cx="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89" name="Line 24"/>
            <p:cNvSpPr>
              <a:spLocks noChangeShapeType="1"/>
            </p:cNvSpPr>
            <p:nvPr/>
          </p:nvSpPr>
          <p:spPr bwMode="auto">
            <a:xfrm flipH="1">
              <a:off x="1579" y="1420"/>
              <a:ext cx="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90" name="Line 25"/>
            <p:cNvSpPr>
              <a:spLocks noChangeShapeType="1"/>
            </p:cNvSpPr>
            <p:nvPr/>
          </p:nvSpPr>
          <p:spPr bwMode="auto">
            <a:xfrm>
              <a:off x="1505" y="1369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91" name="Line 26"/>
            <p:cNvSpPr>
              <a:spLocks noChangeShapeType="1"/>
            </p:cNvSpPr>
            <p:nvPr/>
          </p:nvSpPr>
          <p:spPr bwMode="auto">
            <a:xfrm flipV="1">
              <a:off x="1505" y="1421"/>
              <a:ext cx="7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92" name="Line 27"/>
            <p:cNvSpPr>
              <a:spLocks noChangeShapeType="1"/>
            </p:cNvSpPr>
            <p:nvPr/>
          </p:nvSpPr>
          <p:spPr bwMode="auto">
            <a:xfrm flipH="1" flipV="1">
              <a:off x="1504" y="1369"/>
              <a:ext cx="7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93" name="Line 28"/>
            <p:cNvSpPr>
              <a:spLocks noChangeShapeType="1"/>
            </p:cNvSpPr>
            <p:nvPr/>
          </p:nvSpPr>
          <p:spPr bwMode="auto">
            <a:xfrm>
              <a:off x="1580" y="1369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8442" name="Group 21"/>
          <p:cNvGrpSpPr>
            <a:grpSpLocks/>
          </p:cNvGrpSpPr>
          <p:nvPr/>
        </p:nvGrpSpPr>
        <p:grpSpPr bwMode="auto">
          <a:xfrm>
            <a:off x="608013" y="2290763"/>
            <a:ext cx="169862" cy="203200"/>
            <a:chOff x="406" y="1253"/>
            <a:chExt cx="107" cy="128"/>
          </a:xfrm>
        </p:grpSpPr>
        <p:sp>
          <p:nvSpPr>
            <p:cNvPr id="18586" name="AutoShape 29"/>
            <p:cNvSpPr>
              <a:spLocks noChangeArrowheads="1"/>
            </p:cNvSpPr>
            <p:nvPr/>
          </p:nvSpPr>
          <p:spPr bwMode="auto">
            <a:xfrm>
              <a:off x="474" y="1335"/>
              <a:ext cx="39" cy="46"/>
            </a:xfrm>
            <a:prstGeom prst="triangle">
              <a:avLst>
                <a:gd name="adj" fmla="val 1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1pPr>
              <a:lvl2pPr marL="742950" indent="-28575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2pPr>
              <a:lvl3pPr marL="11430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3pPr>
              <a:lvl4pPr marL="16002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4pPr>
              <a:lvl5pPr marL="2057400" indent="-228600" defTabSz="457200"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18" charset="0"/>
                  <a:ea typeface="ヒラギノ角ゴ Pro W3" charset="-128"/>
                </a:defRPr>
              </a:lvl9pPr>
            </a:lstStyle>
            <a:p>
              <a:pPr eaLnBrk="1" hangingPunct="1"/>
              <a:endParaRPr lang="en-GB" altLang="de-DE" sz="1800" b="0">
                <a:latin typeface="Calibri" pitchFamily="34" charset="0"/>
              </a:endParaRPr>
            </a:p>
          </p:txBody>
        </p:sp>
        <p:cxnSp>
          <p:nvCxnSpPr>
            <p:cNvPr id="18587" name="AutoShape 30"/>
            <p:cNvCxnSpPr>
              <a:cxnSpLocks noChangeShapeType="1"/>
            </p:cNvCxnSpPr>
            <p:nvPr/>
          </p:nvCxnSpPr>
          <p:spPr bwMode="auto">
            <a:xfrm rot="5400000" flipH="1">
              <a:off x="398" y="1261"/>
              <a:ext cx="104" cy="88"/>
            </a:xfrm>
            <a:prstGeom prst="curvedConnector3">
              <a:avLst>
                <a:gd name="adj1" fmla="val 6075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8443" name="AutoShape 31"/>
          <p:cNvCxnSpPr>
            <a:cxnSpLocks noChangeShapeType="1"/>
            <a:stCxn id="18597" idx="0"/>
            <a:endCxn id="18435" idx="1"/>
          </p:cNvCxnSpPr>
          <p:nvPr/>
        </p:nvCxnSpPr>
        <p:spPr bwMode="auto">
          <a:xfrm>
            <a:off x="1355725" y="1660525"/>
            <a:ext cx="1588" cy="698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AutoShape 32"/>
          <p:cNvCxnSpPr>
            <a:cxnSpLocks noChangeShapeType="1"/>
            <a:stCxn id="18596" idx="1"/>
          </p:cNvCxnSpPr>
          <p:nvPr/>
        </p:nvCxnSpPr>
        <p:spPr bwMode="auto">
          <a:xfrm flipH="1">
            <a:off x="2124072" y="1660527"/>
            <a:ext cx="4" cy="69849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5" name="Line 33"/>
          <p:cNvSpPr>
            <a:spLocks noChangeShapeType="1"/>
          </p:cNvSpPr>
          <p:nvPr/>
        </p:nvSpPr>
        <p:spPr bwMode="auto">
          <a:xfrm>
            <a:off x="671513" y="2665413"/>
            <a:ext cx="427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46" name="Line 34"/>
          <p:cNvSpPr>
            <a:spLocks noChangeShapeType="1"/>
          </p:cNvSpPr>
          <p:nvPr/>
        </p:nvSpPr>
        <p:spPr bwMode="auto">
          <a:xfrm flipH="1">
            <a:off x="671513" y="2665413"/>
            <a:ext cx="85725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47" name="Line 35"/>
          <p:cNvSpPr>
            <a:spLocks noChangeShapeType="1"/>
          </p:cNvSpPr>
          <p:nvPr/>
        </p:nvSpPr>
        <p:spPr bwMode="auto">
          <a:xfrm flipH="1">
            <a:off x="757238" y="2665413"/>
            <a:ext cx="85725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48" name="Line 36"/>
          <p:cNvSpPr>
            <a:spLocks noChangeShapeType="1"/>
          </p:cNvSpPr>
          <p:nvPr/>
        </p:nvSpPr>
        <p:spPr bwMode="auto">
          <a:xfrm flipH="1">
            <a:off x="842963" y="2665413"/>
            <a:ext cx="84137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49" name="Line 37"/>
          <p:cNvSpPr>
            <a:spLocks noChangeShapeType="1"/>
          </p:cNvSpPr>
          <p:nvPr/>
        </p:nvSpPr>
        <p:spPr bwMode="auto">
          <a:xfrm flipH="1">
            <a:off x="927100" y="2665413"/>
            <a:ext cx="85725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50" name="Text Box 38"/>
          <p:cNvSpPr txBox="1">
            <a:spLocks noChangeArrowheads="1"/>
          </p:cNvSpPr>
          <p:nvPr/>
        </p:nvSpPr>
        <p:spPr bwMode="auto">
          <a:xfrm>
            <a:off x="3535363" y="2646363"/>
            <a:ext cx="6397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CDS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Stage</a:t>
            </a:r>
          </a:p>
        </p:txBody>
      </p:sp>
      <p:sp>
        <p:nvSpPr>
          <p:cNvPr id="18451" name="Text Box 39"/>
          <p:cNvSpPr txBox="1">
            <a:spLocks noChangeArrowheads="1"/>
          </p:cNvSpPr>
          <p:nvPr/>
        </p:nvSpPr>
        <p:spPr bwMode="auto">
          <a:xfrm>
            <a:off x="1258888" y="1279525"/>
            <a:ext cx="398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de-DE" sz="1400" b="0">
                <a:latin typeface="Times New Roman" pitchFamily="18" charset="0"/>
              </a:rPr>
              <a:t>C</a:t>
            </a:r>
            <a:r>
              <a:rPr lang="en-US" altLang="de-DE" sz="1400" b="0" baseline="-25000">
                <a:latin typeface="Times New Roman" pitchFamily="18" charset="0"/>
              </a:rPr>
              <a:t>fb</a:t>
            </a:r>
            <a:endParaRPr lang="en-US" altLang="de-DE" sz="1400" b="0">
              <a:latin typeface="Times New Roman" pitchFamily="18" charset="0"/>
            </a:endParaRPr>
          </a:p>
        </p:txBody>
      </p:sp>
      <p:sp>
        <p:nvSpPr>
          <p:cNvPr id="18452" name="Text Box 40"/>
          <p:cNvSpPr txBox="1">
            <a:spLocks noChangeArrowheads="1"/>
          </p:cNvSpPr>
          <p:nvPr/>
        </p:nvSpPr>
        <p:spPr bwMode="auto">
          <a:xfrm>
            <a:off x="446088" y="2679700"/>
            <a:ext cx="796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de-DE" sz="1400" b="0">
                <a:latin typeface="Times New Roman" pitchFamily="18" charset="0"/>
              </a:rPr>
              <a:t>Detector</a:t>
            </a:r>
          </a:p>
        </p:txBody>
      </p:sp>
      <p:cxnSp>
        <p:nvCxnSpPr>
          <p:cNvPr id="18453" name="AutoShape 51"/>
          <p:cNvCxnSpPr>
            <a:cxnSpLocks noChangeShapeType="1"/>
          </p:cNvCxnSpPr>
          <p:nvPr/>
        </p:nvCxnSpPr>
        <p:spPr bwMode="auto">
          <a:xfrm>
            <a:off x="2124072" y="2359025"/>
            <a:ext cx="709616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54" name="Line 65"/>
          <p:cNvSpPr>
            <a:spLocks noChangeShapeType="1"/>
          </p:cNvSpPr>
          <p:nvPr/>
        </p:nvSpPr>
        <p:spPr bwMode="auto">
          <a:xfrm rot="5400000">
            <a:off x="1247775" y="28987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55" name="Line 66"/>
          <p:cNvSpPr>
            <a:spLocks noChangeShapeType="1"/>
          </p:cNvSpPr>
          <p:nvPr/>
        </p:nvSpPr>
        <p:spPr bwMode="auto">
          <a:xfrm rot="5400000">
            <a:off x="1247775" y="2971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56" name="Line 67"/>
          <p:cNvSpPr>
            <a:spLocks noChangeShapeType="1"/>
          </p:cNvSpPr>
          <p:nvPr/>
        </p:nvSpPr>
        <p:spPr bwMode="auto">
          <a:xfrm rot="5400000">
            <a:off x="1099343" y="3231357"/>
            <a:ext cx="290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57" name="Line 68"/>
          <p:cNvSpPr>
            <a:spLocks noChangeShapeType="1"/>
          </p:cNvSpPr>
          <p:nvPr/>
        </p:nvSpPr>
        <p:spPr bwMode="auto">
          <a:xfrm rot="5400000">
            <a:off x="1098550" y="2867025"/>
            <a:ext cx="292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58" name="Line 69"/>
          <p:cNvSpPr>
            <a:spLocks noChangeShapeType="1"/>
          </p:cNvSpPr>
          <p:nvPr/>
        </p:nvSpPr>
        <p:spPr bwMode="auto">
          <a:xfrm rot="16200000" flipH="1">
            <a:off x="1098550" y="3322638"/>
            <a:ext cx="292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59" name="Line 70"/>
          <p:cNvSpPr>
            <a:spLocks noChangeShapeType="1"/>
          </p:cNvSpPr>
          <p:nvPr/>
        </p:nvSpPr>
        <p:spPr bwMode="auto">
          <a:xfrm rot="16200000" flipH="1">
            <a:off x="1092200" y="3832225"/>
            <a:ext cx="292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60" name="Line 71"/>
          <p:cNvSpPr>
            <a:spLocks noChangeShapeType="1"/>
          </p:cNvSpPr>
          <p:nvPr/>
        </p:nvSpPr>
        <p:spPr bwMode="auto">
          <a:xfrm rot="-5400000" flipH="1" flipV="1">
            <a:off x="1059656" y="3501232"/>
            <a:ext cx="217487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61" name="Arc 72"/>
          <p:cNvSpPr>
            <a:spLocks/>
          </p:cNvSpPr>
          <p:nvPr/>
        </p:nvSpPr>
        <p:spPr bwMode="auto">
          <a:xfrm rot="16200000" flipH="1">
            <a:off x="1095375" y="3465513"/>
            <a:ext cx="146050" cy="152400"/>
          </a:xfrm>
          <a:custGeom>
            <a:avLst/>
            <a:gdLst>
              <a:gd name="T0" fmla="*/ 0 w 24055"/>
              <a:gd name="T1" fmla="*/ 0 h 21600"/>
              <a:gd name="T2" fmla="*/ 0 w 24055"/>
              <a:gd name="T3" fmla="*/ 0 h 21600"/>
              <a:gd name="T4" fmla="*/ 0 w 24055"/>
              <a:gd name="T5" fmla="*/ 0 h 21600"/>
              <a:gd name="T6" fmla="*/ 0 60000 65536"/>
              <a:gd name="T7" fmla="*/ 0 60000 65536"/>
              <a:gd name="T8" fmla="*/ 0 60000 65536"/>
              <a:gd name="T9" fmla="*/ 0 w 24055"/>
              <a:gd name="T10" fmla="*/ 0 h 21600"/>
              <a:gd name="T11" fmla="*/ 24055 w 2405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55" h="21600" fill="none" extrusionOk="0">
                <a:moveTo>
                  <a:pt x="-1" y="140"/>
                </a:moveTo>
                <a:cubicBezTo>
                  <a:pt x="817" y="47"/>
                  <a:pt x="1640" y="-1"/>
                  <a:pt x="2464" y="0"/>
                </a:cubicBezTo>
                <a:cubicBezTo>
                  <a:pt x="14145" y="0"/>
                  <a:pt x="23710" y="9287"/>
                  <a:pt x="24054" y="20964"/>
                </a:cubicBezTo>
              </a:path>
              <a:path w="24055" h="21600" stroke="0" extrusionOk="0">
                <a:moveTo>
                  <a:pt x="-1" y="140"/>
                </a:moveTo>
                <a:cubicBezTo>
                  <a:pt x="817" y="47"/>
                  <a:pt x="1640" y="-1"/>
                  <a:pt x="2464" y="0"/>
                </a:cubicBezTo>
                <a:cubicBezTo>
                  <a:pt x="14145" y="0"/>
                  <a:pt x="23710" y="9287"/>
                  <a:pt x="24054" y="20964"/>
                </a:cubicBezTo>
                <a:lnTo>
                  <a:pt x="2464" y="21600"/>
                </a:lnTo>
                <a:lnTo>
                  <a:pt x="-1" y="14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8462" name="Text Box 73"/>
          <p:cNvSpPr txBox="1">
            <a:spLocks noChangeArrowheads="1"/>
          </p:cNvSpPr>
          <p:nvPr/>
        </p:nvSpPr>
        <p:spPr bwMode="auto">
          <a:xfrm>
            <a:off x="619125" y="3454400"/>
            <a:ext cx="446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GB" altLang="de-DE" sz="1200" b="0">
                <a:latin typeface="Calibri" pitchFamily="34" charset="0"/>
              </a:rPr>
              <a:t>Test</a:t>
            </a:r>
          </a:p>
        </p:txBody>
      </p:sp>
      <p:sp>
        <p:nvSpPr>
          <p:cNvPr id="18463" name="Line 74"/>
          <p:cNvSpPr>
            <a:spLocks noChangeShapeType="1"/>
          </p:cNvSpPr>
          <p:nvPr/>
        </p:nvSpPr>
        <p:spPr bwMode="auto">
          <a:xfrm flipH="1" flipV="1">
            <a:off x="1244600" y="2362200"/>
            <a:ext cx="0" cy="592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64" name="Text Box 75"/>
          <p:cNvSpPr txBox="1">
            <a:spLocks noChangeArrowheads="1"/>
          </p:cNvSpPr>
          <p:nvPr/>
        </p:nvSpPr>
        <p:spPr bwMode="auto">
          <a:xfrm>
            <a:off x="857250" y="4233863"/>
            <a:ext cx="739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GB" altLang="de-DE" sz="1200" b="0">
                <a:latin typeface="Calibri" pitchFamily="34" charset="0"/>
              </a:rPr>
              <a:t>Calibrate</a:t>
            </a:r>
          </a:p>
        </p:txBody>
      </p:sp>
      <p:sp>
        <p:nvSpPr>
          <p:cNvPr id="18465" name="Line 104"/>
          <p:cNvSpPr>
            <a:spLocks noChangeShapeType="1"/>
          </p:cNvSpPr>
          <p:nvPr/>
        </p:nvSpPr>
        <p:spPr bwMode="auto">
          <a:xfrm flipH="1">
            <a:off x="7019925" y="2070100"/>
            <a:ext cx="1588" cy="649288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66" name="Line 134"/>
          <p:cNvSpPr>
            <a:spLocks noChangeShapeType="1"/>
          </p:cNvSpPr>
          <p:nvPr/>
        </p:nvSpPr>
        <p:spPr bwMode="auto">
          <a:xfrm flipV="1">
            <a:off x="1238250" y="3759200"/>
            <a:ext cx="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67" name="Line 150"/>
          <p:cNvSpPr>
            <a:spLocks noChangeShapeType="1"/>
          </p:cNvSpPr>
          <p:nvPr/>
        </p:nvSpPr>
        <p:spPr bwMode="auto">
          <a:xfrm flipH="1">
            <a:off x="879475" y="2359025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18468" name="Group 165"/>
          <p:cNvGrpSpPr>
            <a:grpSpLocks/>
          </p:cNvGrpSpPr>
          <p:nvPr/>
        </p:nvGrpSpPr>
        <p:grpSpPr bwMode="auto">
          <a:xfrm>
            <a:off x="2795588" y="2208213"/>
            <a:ext cx="768350" cy="298450"/>
            <a:chOff x="877" y="759"/>
            <a:chExt cx="484" cy="188"/>
          </a:xfrm>
        </p:grpSpPr>
        <p:sp>
          <p:nvSpPr>
            <p:cNvPr id="18582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83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84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85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8469" name="Group 174"/>
          <p:cNvGrpSpPr>
            <a:grpSpLocks/>
          </p:cNvGrpSpPr>
          <p:nvPr/>
        </p:nvGrpSpPr>
        <p:grpSpPr bwMode="auto">
          <a:xfrm>
            <a:off x="2159000" y="1785938"/>
            <a:ext cx="863600" cy="546100"/>
            <a:chOff x="1383" y="935"/>
            <a:chExt cx="544" cy="344"/>
          </a:xfrm>
        </p:grpSpPr>
        <p:sp>
          <p:nvSpPr>
            <p:cNvPr id="18579" name="Line 227"/>
            <p:cNvSpPr>
              <a:spLocks noChangeShapeType="1"/>
            </p:cNvSpPr>
            <p:nvPr/>
          </p:nvSpPr>
          <p:spPr bwMode="auto">
            <a:xfrm>
              <a:off x="1429" y="935"/>
              <a:ext cx="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8580" name="Line 228"/>
            <p:cNvSpPr>
              <a:spLocks noChangeShapeType="1"/>
            </p:cNvSpPr>
            <p:nvPr/>
          </p:nvSpPr>
          <p:spPr bwMode="auto">
            <a:xfrm>
              <a:off x="1383" y="1229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8581" name="Freeform 173"/>
            <p:cNvSpPr>
              <a:spLocks/>
            </p:cNvSpPr>
            <p:nvPr/>
          </p:nvSpPr>
          <p:spPr bwMode="auto">
            <a:xfrm>
              <a:off x="1429" y="935"/>
              <a:ext cx="498" cy="317"/>
            </a:xfrm>
            <a:custGeom>
              <a:avLst/>
              <a:gdLst>
                <a:gd name="T0" fmla="*/ 0 w 1361"/>
                <a:gd name="T1" fmla="*/ 1 h 922"/>
                <a:gd name="T2" fmla="*/ 1 w 1361"/>
                <a:gd name="T3" fmla="*/ 0 h 922"/>
                <a:gd name="T4" fmla="*/ 3 w 1361"/>
                <a:gd name="T5" fmla="*/ 0 h 9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1" h="922">
                  <a:moveTo>
                    <a:pt x="0" y="922"/>
                  </a:moveTo>
                  <a:cubicBezTo>
                    <a:pt x="45" y="612"/>
                    <a:pt x="91" y="302"/>
                    <a:pt x="318" y="151"/>
                  </a:cubicBezTo>
                  <a:cubicBezTo>
                    <a:pt x="545" y="0"/>
                    <a:pt x="953" y="7"/>
                    <a:pt x="1361" y="15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8470" name="Group 259"/>
          <p:cNvGrpSpPr>
            <a:grpSpLocks/>
          </p:cNvGrpSpPr>
          <p:nvPr/>
        </p:nvGrpSpPr>
        <p:grpSpPr bwMode="auto">
          <a:xfrm>
            <a:off x="3476625" y="2109788"/>
            <a:ext cx="768350" cy="498475"/>
            <a:chOff x="2190" y="1329"/>
            <a:chExt cx="484" cy="314"/>
          </a:xfrm>
        </p:grpSpPr>
        <p:sp>
          <p:nvSpPr>
            <p:cNvPr id="18574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75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76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77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78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8471" name="Group 188"/>
          <p:cNvGrpSpPr>
            <a:grpSpLocks/>
          </p:cNvGrpSpPr>
          <p:nvPr/>
        </p:nvGrpSpPr>
        <p:grpSpPr bwMode="auto">
          <a:xfrm>
            <a:off x="3476625" y="1514475"/>
            <a:ext cx="768350" cy="298450"/>
            <a:chOff x="877" y="759"/>
            <a:chExt cx="484" cy="188"/>
          </a:xfrm>
        </p:grpSpPr>
        <p:sp>
          <p:nvSpPr>
            <p:cNvPr id="18570" name="Line 18"/>
            <p:cNvSpPr>
              <a:spLocks noChangeShapeType="1"/>
            </p:cNvSpPr>
            <p:nvPr/>
          </p:nvSpPr>
          <p:spPr bwMode="auto">
            <a:xfrm>
              <a:off x="1092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71" name="Line 19"/>
            <p:cNvSpPr>
              <a:spLocks noChangeShapeType="1"/>
            </p:cNvSpPr>
            <p:nvPr/>
          </p:nvSpPr>
          <p:spPr bwMode="auto">
            <a:xfrm>
              <a:off x="1146" y="759"/>
              <a:ext cx="0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72" name="Line 20"/>
            <p:cNvSpPr>
              <a:spLocks noChangeShapeType="1"/>
            </p:cNvSpPr>
            <p:nvPr/>
          </p:nvSpPr>
          <p:spPr bwMode="auto">
            <a:xfrm>
              <a:off x="1146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73" name="Line 21"/>
            <p:cNvSpPr>
              <a:spLocks noChangeShapeType="1"/>
            </p:cNvSpPr>
            <p:nvPr/>
          </p:nvSpPr>
          <p:spPr bwMode="auto">
            <a:xfrm>
              <a:off x="877" y="856"/>
              <a:ext cx="2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cxnSp>
        <p:nvCxnSpPr>
          <p:cNvPr id="18472" name="AutoShape 31"/>
          <p:cNvCxnSpPr>
            <a:cxnSpLocks noChangeShapeType="1"/>
            <a:stCxn id="18573" idx="0"/>
            <a:endCxn id="18574" idx="1"/>
          </p:cNvCxnSpPr>
          <p:nvPr/>
        </p:nvCxnSpPr>
        <p:spPr bwMode="auto">
          <a:xfrm>
            <a:off x="3476625" y="1668463"/>
            <a:ext cx="1588" cy="695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73" name="AutoShape 32"/>
          <p:cNvCxnSpPr>
            <a:cxnSpLocks noChangeShapeType="1"/>
            <a:stCxn id="18572" idx="1"/>
            <a:endCxn id="18575" idx="0"/>
          </p:cNvCxnSpPr>
          <p:nvPr/>
        </p:nvCxnSpPr>
        <p:spPr bwMode="auto">
          <a:xfrm>
            <a:off x="4244975" y="1668463"/>
            <a:ext cx="0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474" name="Group 202"/>
          <p:cNvGrpSpPr>
            <a:grpSpLocks/>
          </p:cNvGrpSpPr>
          <p:nvPr/>
        </p:nvGrpSpPr>
        <p:grpSpPr bwMode="auto">
          <a:xfrm>
            <a:off x="4175125" y="2208213"/>
            <a:ext cx="717550" cy="153987"/>
            <a:chOff x="2835" y="1207"/>
            <a:chExt cx="452" cy="97"/>
          </a:xfrm>
        </p:grpSpPr>
        <p:sp>
          <p:nvSpPr>
            <p:cNvPr id="18566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67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8568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69" name="Line 201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8475" name="Group 224"/>
          <p:cNvGrpSpPr>
            <a:grpSpLocks/>
          </p:cNvGrpSpPr>
          <p:nvPr/>
        </p:nvGrpSpPr>
        <p:grpSpPr bwMode="auto">
          <a:xfrm>
            <a:off x="5205413" y="2363788"/>
            <a:ext cx="298450" cy="1254125"/>
            <a:chOff x="3300" y="1933"/>
            <a:chExt cx="188" cy="790"/>
          </a:xfrm>
        </p:grpSpPr>
        <p:grpSp>
          <p:nvGrpSpPr>
            <p:cNvPr id="18556" name="Group 225"/>
            <p:cNvGrpSpPr>
              <a:grpSpLocks/>
            </p:cNvGrpSpPr>
            <p:nvPr/>
          </p:nvGrpSpPr>
          <p:grpSpPr bwMode="auto">
            <a:xfrm rot="-5400000">
              <a:off x="3152" y="2387"/>
              <a:ext cx="484" cy="188"/>
              <a:chOff x="877" y="759"/>
              <a:chExt cx="484" cy="188"/>
            </a:xfrm>
          </p:grpSpPr>
          <p:sp>
            <p:nvSpPr>
              <p:cNvPr id="18562" name="Line 18"/>
              <p:cNvSpPr>
                <a:spLocks noChangeShapeType="1"/>
              </p:cNvSpPr>
              <p:nvPr/>
            </p:nvSpPr>
            <p:spPr bwMode="auto">
              <a:xfrm>
                <a:off x="1092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563" name="Line 19"/>
              <p:cNvSpPr>
                <a:spLocks noChangeShapeType="1"/>
              </p:cNvSpPr>
              <p:nvPr/>
            </p:nvSpPr>
            <p:spPr bwMode="auto">
              <a:xfrm>
                <a:off x="1146" y="759"/>
                <a:ext cx="0" cy="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564" name="Line 20"/>
              <p:cNvSpPr>
                <a:spLocks noChangeShapeType="1"/>
              </p:cNvSpPr>
              <p:nvPr/>
            </p:nvSpPr>
            <p:spPr bwMode="auto">
              <a:xfrm>
                <a:off x="1146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565" name="Line 21"/>
              <p:cNvSpPr>
                <a:spLocks noChangeShapeType="1"/>
              </p:cNvSpPr>
              <p:nvPr/>
            </p:nvSpPr>
            <p:spPr bwMode="auto">
              <a:xfrm>
                <a:off x="877" y="856"/>
                <a:ext cx="2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18557" name="Group 230"/>
            <p:cNvGrpSpPr>
              <a:grpSpLocks/>
            </p:cNvGrpSpPr>
            <p:nvPr/>
          </p:nvGrpSpPr>
          <p:grpSpPr bwMode="auto">
            <a:xfrm rot="-5400000">
              <a:off x="3123" y="2110"/>
              <a:ext cx="452" cy="97"/>
              <a:chOff x="2835" y="1207"/>
              <a:chExt cx="452" cy="97"/>
            </a:xfrm>
          </p:grpSpPr>
          <p:sp>
            <p:nvSpPr>
              <p:cNvPr id="18558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971" y="1207"/>
                <a:ext cx="13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559" name="Arc 72"/>
              <p:cNvSpPr>
                <a:spLocks/>
              </p:cNvSpPr>
              <p:nvPr/>
            </p:nvSpPr>
            <p:spPr bwMode="auto">
              <a:xfrm rot="10800000" flipH="1" flipV="1">
                <a:off x="2972" y="1207"/>
                <a:ext cx="92" cy="96"/>
              </a:xfrm>
              <a:custGeom>
                <a:avLst/>
                <a:gdLst>
                  <a:gd name="T0" fmla="*/ 0 w 24055"/>
                  <a:gd name="T1" fmla="*/ 0 h 21600"/>
                  <a:gd name="T2" fmla="*/ 0 w 24055"/>
                  <a:gd name="T3" fmla="*/ 0 h 21600"/>
                  <a:gd name="T4" fmla="*/ 0 w 240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55"/>
                  <a:gd name="T10" fmla="*/ 0 h 21600"/>
                  <a:gd name="T11" fmla="*/ 24055 w 240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55" h="21600" fill="none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</a:path>
                  <a:path w="24055" h="21600" stroke="0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  <a:lnTo>
                      <a:pt x="2464" y="21600"/>
                    </a:lnTo>
                    <a:lnTo>
                      <a:pt x="-1" y="14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8560" name="Line 134"/>
              <p:cNvSpPr>
                <a:spLocks noChangeShapeType="1"/>
              </p:cNvSpPr>
              <p:nvPr/>
            </p:nvSpPr>
            <p:spPr bwMode="auto">
              <a:xfrm rot="5400000">
                <a:off x="3221" y="1233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561" name="Line 234"/>
              <p:cNvSpPr>
                <a:spLocks noChangeShapeType="1"/>
              </p:cNvSpPr>
              <p:nvPr/>
            </p:nvSpPr>
            <p:spPr bwMode="auto">
              <a:xfrm flipH="1">
                <a:off x="2835" y="130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sp>
        <p:nvSpPr>
          <p:cNvPr id="18476" name="Line 15"/>
          <p:cNvSpPr>
            <a:spLocks noChangeShapeType="1"/>
          </p:cNvSpPr>
          <p:nvPr/>
        </p:nvSpPr>
        <p:spPr bwMode="auto">
          <a:xfrm>
            <a:off x="5940425" y="2109788"/>
            <a:ext cx="0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77" name="Line 16"/>
          <p:cNvSpPr>
            <a:spLocks noChangeShapeType="1"/>
          </p:cNvSpPr>
          <p:nvPr/>
        </p:nvSpPr>
        <p:spPr bwMode="auto">
          <a:xfrm flipV="1">
            <a:off x="5940425" y="2359025"/>
            <a:ext cx="392113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78" name="Line 17"/>
          <p:cNvSpPr>
            <a:spLocks noChangeShapeType="1"/>
          </p:cNvSpPr>
          <p:nvPr/>
        </p:nvSpPr>
        <p:spPr bwMode="auto">
          <a:xfrm flipH="1" flipV="1">
            <a:off x="5940425" y="2109788"/>
            <a:ext cx="392113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79" name="Line 238"/>
          <p:cNvSpPr>
            <a:spLocks noChangeShapeType="1"/>
          </p:cNvSpPr>
          <p:nvPr/>
        </p:nvSpPr>
        <p:spPr bwMode="auto">
          <a:xfrm>
            <a:off x="4859338" y="2349500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80" name="Text Box 38"/>
          <p:cNvSpPr txBox="1">
            <a:spLocks noChangeArrowheads="1"/>
          </p:cNvSpPr>
          <p:nvPr/>
        </p:nvSpPr>
        <p:spPr bwMode="auto">
          <a:xfrm>
            <a:off x="1354138" y="2574925"/>
            <a:ext cx="8270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CS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Preamp</a:t>
            </a:r>
          </a:p>
        </p:txBody>
      </p:sp>
      <p:grpSp>
        <p:nvGrpSpPr>
          <p:cNvPr id="18481" name="Group 305"/>
          <p:cNvGrpSpPr>
            <a:grpSpLocks/>
          </p:cNvGrpSpPr>
          <p:nvPr/>
        </p:nvGrpSpPr>
        <p:grpSpPr bwMode="auto">
          <a:xfrm>
            <a:off x="3476625" y="1125538"/>
            <a:ext cx="766763" cy="585787"/>
            <a:chOff x="2190" y="709"/>
            <a:chExt cx="483" cy="369"/>
          </a:xfrm>
        </p:grpSpPr>
        <p:grpSp>
          <p:nvGrpSpPr>
            <p:cNvPr id="18549" name="Group 240"/>
            <p:cNvGrpSpPr>
              <a:grpSpLocks/>
            </p:cNvGrpSpPr>
            <p:nvPr/>
          </p:nvGrpSpPr>
          <p:grpSpPr bwMode="auto">
            <a:xfrm>
              <a:off x="2191" y="709"/>
              <a:ext cx="452" cy="97"/>
              <a:chOff x="2835" y="1207"/>
              <a:chExt cx="452" cy="97"/>
            </a:xfrm>
          </p:grpSpPr>
          <p:sp>
            <p:nvSpPr>
              <p:cNvPr id="18552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971" y="1207"/>
                <a:ext cx="13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553" name="Arc 72"/>
              <p:cNvSpPr>
                <a:spLocks/>
              </p:cNvSpPr>
              <p:nvPr/>
            </p:nvSpPr>
            <p:spPr bwMode="auto">
              <a:xfrm rot="10800000" flipH="1" flipV="1">
                <a:off x="2972" y="1207"/>
                <a:ext cx="92" cy="96"/>
              </a:xfrm>
              <a:custGeom>
                <a:avLst/>
                <a:gdLst>
                  <a:gd name="T0" fmla="*/ 0 w 24055"/>
                  <a:gd name="T1" fmla="*/ 0 h 21600"/>
                  <a:gd name="T2" fmla="*/ 0 w 24055"/>
                  <a:gd name="T3" fmla="*/ 0 h 21600"/>
                  <a:gd name="T4" fmla="*/ 0 w 240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4055"/>
                  <a:gd name="T10" fmla="*/ 0 h 21600"/>
                  <a:gd name="T11" fmla="*/ 24055 w 240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55" h="21600" fill="none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</a:path>
                  <a:path w="24055" h="21600" stroke="0" extrusionOk="0">
                    <a:moveTo>
                      <a:pt x="-1" y="140"/>
                    </a:moveTo>
                    <a:cubicBezTo>
                      <a:pt x="817" y="47"/>
                      <a:pt x="1640" y="-1"/>
                      <a:pt x="2464" y="0"/>
                    </a:cubicBezTo>
                    <a:cubicBezTo>
                      <a:pt x="14145" y="0"/>
                      <a:pt x="23710" y="9287"/>
                      <a:pt x="24054" y="20964"/>
                    </a:cubicBezTo>
                    <a:lnTo>
                      <a:pt x="2464" y="21600"/>
                    </a:lnTo>
                    <a:lnTo>
                      <a:pt x="-1" y="14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8554" name="Line 134"/>
              <p:cNvSpPr>
                <a:spLocks noChangeShapeType="1"/>
              </p:cNvSpPr>
              <p:nvPr/>
            </p:nvSpPr>
            <p:spPr bwMode="auto">
              <a:xfrm rot="5400000">
                <a:off x="3221" y="1233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8555" name="Line 244"/>
              <p:cNvSpPr>
                <a:spLocks noChangeShapeType="1"/>
              </p:cNvSpPr>
              <p:nvPr/>
            </p:nvSpPr>
            <p:spPr bwMode="auto">
              <a:xfrm flipH="1">
                <a:off x="2835" y="130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18550" name="Line 245"/>
            <p:cNvSpPr>
              <a:spLocks noChangeShapeType="1"/>
            </p:cNvSpPr>
            <p:nvPr/>
          </p:nvSpPr>
          <p:spPr bwMode="auto">
            <a:xfrm>
              <a:off x="2673" y="806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51" name="Line 246"/>
            <p:cNvSpPr>
              <a:spLocks noChangeShapeType="1"/>
            </p:cNvSpPr>
            <p:nvPr/>
          </p:nvSpPr>
          <p:spPr bwMode="auto">
            <a:xfrm>
              <a:off x="2190" y="806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8482" name="Line 247"/>
          <p:cNvSpPr>
            <a:spLocks noChangeShapeType="1"/>
          </p:cNvSpPr>
          <p:nvPr/>
        </p:nvSpPr>
        <p:spPr bwMode="auto">
          <a:xfrm>
            <a:off x="4168775" y="1273175"/>
            <a:ext cx="71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83" name="AutoShape 249"/>
          <p:cNvSpPr>
            <a:spLocks noChangeArrowheads="1"/>
          </p:cNvSpPr>
          <p:nvPr/>
        </p:nvSpPr>
        <p:spPr bwMode="auto">
          <a:xfrm rot="10800000">
            <a:off x="5219700" y="3582988"/>
            <a:ext cx="288925" cy="2667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18484" name="Text Box 38"/>
          <p:cNvSpPr txBox="1">
            <a:spLocks noChangeArrowheads="1"/>
          </p:cNvSpPr>
          <p:nvPr/>
        </p:nvSpPr>
        <p:spPr bwMode="auto">
          <a:xfrm>
            <a:off x="5608638" y="1543050"/>
            <a:ext cx="892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Off-pixel</a:t>
            </a:r>
          </a:p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buffer</a:t>
            </a:r>
          </a:p>
        </p:txBody>
      </p:sp>
      <p:grpSp>
        <p:nvGrpSpPr>
          <p:cNvPr id="18485" name="Group 251"/>
          <p:cNvGrpSpPr>
            <a:grpSpLocks/>
          </p:cNvGrpSpPr>
          <p:nvPr/>
        </p:nvGrpSpPr>
        <p:grpSpPr bwMode="auto">
          <a:xfrm>
            <a:off x="6308725" y="2198688"/>
            <a:ext cx="717550" cy="153987"/>
            <a:chOff x="2835" y="1207"/>
            <a:chExt cx="452" cy="97"/>
          </a:xfrm>
        </p:grpSpPr>
        <p:sp>
          <p:nvSpPr>
            <p:cNvPr id="18545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46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8547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48" name="Line 255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8486" name="Line 256"/>
          <p:cNvSpPr>
            <a:spLocks noChangeShapeType="1"/>
          </p:cNvSpPr>
          <p:nvPr/>
        </p:nvSpPr>
        <p:spPr bwMode="auto">
          <a:xfrm>
            <a:off x="7019925" y="1123950"/>
            <a:ext cx="0" cy="2449513"/>
          </a:xfrm>
          <a:prstGeom prst="line">
            <a:avLst/>
          </a:prstGeom>
          <a:noFill/>
          <a:ln w="254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87" name="Text Box 38"/>
          <p:cNvSpPr txBox="1">
            <a:spLocks noChangeArrowheads="1"/>
          </p:cNvSpPr>
          <p:nvPr/>
        </p:nvSpPr>
        <p:spPr bwMode="auto">
          <a:xfrm>
            <a:off x="7054850" y="981075"/>
            <a:ext cx="1404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2000" b="0">
                <a:solidFill>
                  <a:srgbClr val="FF6600"/>
                </a:solidFill>
                <a:latin typeface="Calibri" pitchFamily="34" charset="0"/>
              </a:rPr>
              <a:t>Column bus</a:t>
            </a:r>
          </a:p>
        </p:txBody>
      </p:sp>
      <p:grpSp>
        <p:nvGrpSpPr>
          <p:cNvPr id="18488" name="Group 260"/>
          <p:cNvGrpSpPr>
            <a:grpSpLocks/>
          </p:cNvGrpSpPr>
          <p:nvPr/>
        </p:nvGrpSpPr>
        <p:grpSpPr bwMode="auto">
          <a:xfrm rot="5400000">
            <a:off x="6645276" y="3779837"/>
            <a:ext cx="768350" cy="498475"/>
            <a:chOff x="2190" y="1329"/>
            <a:chExt cx="484" cy="314"/>
          </a:xfrm>
        </p:grpSpPr>
        <p:sp>
          <p:nvSpPr>
            <p:cNvPr id="18540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41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42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43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44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8489" name="Text Box 75"/>
          <p:cNvSpPr txBox="1">
            <a:spLocks noChangeArrowheads="1"/>
          </p:cNvSpPr>
          <p:nvPr/>
        </p:nvSpPr>
        <p:spPr bwMode="auto">
          <a:xfrm>
            <a:off x="7380288" y="37893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r>
              <a:rPr lang="en-GB" altLang="de-DE" sz="1200" b="0">
                <a:latin typeface="Calibri" pitchFamily="34" charset="0"/>
              </a:rPr>
              <a:t>Column</a:t>
            </a:r>
          </a:p>
          <a:p>
            <a:pPr algn="ctr"/>
            <a:r>
              <a:rPr lang="en-GB" altLang="de-DE" sz="1200" b="0">
                <a:latin typeface="Calibri" pitchFamily="34" charset="0"/>
              </a:rPr>
              <a:t>receiver</a:t>
            </a:r>
          </a:p>
        </p:txBody>
      </p:sp>
      <p:grpSp>
        <p:nvGrpSpPr>
          <p:cNvPr id="18490" name="Group 273"/>
          <p:cNvGrpSpPr>
            <a:grpSpLocks/>
          </p:cNvGrpSpPr>
          <p:nvPr/>
        </p:nvGrpSpPr>
        <p:grpSpPr bwMode="auto">
          <a:xfrm rot="-5400000">
            <a:off x="6595269" y="4502944"/>
            <a:ext cx="717550" cy="153988"/>
            <a:chOff x="2835" y="1207"/>
            <a:chExt cx="452" cy="97"/>
          </a:xfrm>
        </p:grpSpPr>
        <p:sp>
          <p:nvSpPr>
            <p:cNvPr id="18536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37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8538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39" name="Line 277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8491" name="Line 278"/>
          <p:cNvSpPr>
            <a:spLocks noChangeShapeType="1"/>
          </p:cNvSpPr>
          <p:nvPr/>
        </p:nvSpPr>
        <p:spPr bwMode="auto">
          <a:xfrm>
            <a:off x="7019925" y="4941888"/>
            <a:ext cx="7207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92" name="Line 279"/>
          <p:cNvSpPr>
            <a:spLocks noChangeShapeType="1"/>
          </p:cNvSpPr>
          <p:nvPr/>
        </p:nvSpPr>
        <p:spPr bwMode="auto">
          <a:xfrm>
            <a:off x="7570788" y="4941888"/>
            <a:ext cx="1573212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93" name="AutoShape 280"/>
          <p:cNvSpPr>
            <a:spLocks noChangeArrowheads="1"/>
          </p:cNvSpPr>
          <p:nvPr/>
        </p:nvSpPr>
        <p:spPr bwMode="auto">
          <a:xfrm>
            <a:off x="395288" y="908050"/>
            <a:ext cx="6337300" cy="3025775"/>
          </a:xfrm>
          <a:prstGeom prst="roundRect">
            <a:avLst>
              <a:gd name="adj" fmla="val 16667"/>
            </a:avLst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endParaRPr lang="en-US" altLang="de-DE"/>
          </a:p>
        </p:txBody>
      </p:sp>
      <p:sp>
        <p:nvSpPr>
          <p:cNvPr id="18494" name="Line 281"/>
          <p:cNvSpPr>
            <a:spLocks noChangeShapeType="1"/>
          </p:cNvSpPr>
          <p:nvPr/>
        </p:nvSpPr>
        <p:spPr bwMode="auto">
          <a:xfrm>
            <a:off x="1243013" y="393382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95" name="Line 104"/>
          <p:cNvSpPr>
            <a:spLocks noChangeShapeType="1"/>
          </p:cNvSpPr>
          <p:nvPr/>
        </p:nvSpPr>
        <p:spPr bwMode="auto">
          <a:xfrm flipH="1">
            <a:off x="8412163" y="2070100"/>
            <a:ext cx="1587" cy="649288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496" name="Line 283"/>
          <p:cNvSpPr>
            <a:spLocks noChangeShapeType="1"/>
          </p:cNvSpPr>
          <p:nvPr/>
        </p:nvSpPr>
        <p:spPr bwMode="auto">
          <a:xfrm>
            <a:off x="8412163" y="1123950"/>
            <a:ext cx="0" cy="2449513"/>
          </a:xfrm>
          <a:prstGeom prst="line">
            <a:avLst/>
          </a:prstGeom>
          <a:noFill/>
          <a:ln w="254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18497" name="Group 284"/>
          <p:cNvGrpSpPr>
            <a:grpSpLocks/>
          </p:cNvGrpSpPr>
          <p:nvPr/>
        </p:nvGrpSpPr>
        <p:grpSpPr bwMode="auto">
          <a:xfrm rot="5400000">
            <a:off x="8037513" y="3779837"/>
            <a:ext cx="768350" cy="498475"/>
            <a:chOff x="2190" y="1329"/>
            <a:chExt cx="484" cy="314"/>
          </a:xfrm>
        </p:grpSpPr>
        <p:sp>
          <p:nvSpPr>
            <p:cNvPr id="18531" name="Line 13"/>
            <p:cNvSpPr>
              <a:spLocks noChangeShapeType="1"/>
            </p:cNvSpPr>
            <p:nvPr/>
          </p:nvSpPr>
          <p:spPr bwMode="auto">
            <a:xfrm flipH="1">
              <a:off x="2190" y="1489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32" name="Line 14"/>
            <p:cNvSpPr>
              <a:spLocks noChangeShapeType="1"/>
            </p:cNvSpPr>
            <p:nvPr/>
          </p:nvSpPr>
          <p:spPr bwMode="auto">
            <a:xfrm flipH="1">
              <a:off x="2560" y="1487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33" name="Line 15"/>
            <p:cNvSpPr>
              <a:spLocks noChangeShapeType="1"/>
            </p:cNvSpPr>
            <p:nvPr/>
          </p:nvSpPr>
          <p:spPr bwMode="auto">
            <a:xfrm>
              <a:off x="2313" y="1329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34" name="Line 16"/>
            <p:cNvSpPr>
              <a:spLocks noChangeShapeType="1"/>
            </p:cNvSpPr>
            <p:nvPr/>
          </p:nvSpPr>
          <p:spPr bwMode="auto">
            <a:xfrm flipV="1">
              <a:off x="2313" y="1486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35" name="Line 17"/>
            <p:cNvSpPr>
              <a:spLocks noChangeShapeType="1"/>
            </p:cNvSpPr>
            <p:nvPr/>
          </p:nvSpPr>
          <p:spPr bwMode="auto">
            <a:xfrm flipH="1" flipV="1">
              <a:off x="2313" y="1329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grpSp>
        <p:nvGrpSpPr>
          <p:cNvPr id="18498" name="Group 290"/>
          <p:cNvGrpSpPr>
            <a:grpSpLocks/>
          </p:cNvGrpSpPr>
          <p:nvPr/>
        </p:nvGrpSpPr>
        <p:grpSpPr bwMode="auto">
          <a:xfrm rot="-5400000">
            <a:off x="7987507" y="4502944"/>
            <a:ext cx="717550" cy="153987"/>
            <a:chOff x="2835" y="1207"/>
            <a:chExt cx="452" cy="97"/>
          </a:xfrm>
        </p:grpSpPr>
        <p:sp>
          <p:nvSpPr>
            <p:cNvPr id="18527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28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8529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30" name="Line 294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8499" name="Text Box 296"/>
          <p:cNvSpPr txBox="1">
            <a:spLocks noChangeArrowheads="1"/>
          </p:cNvSpPr>
          <p:nvPr/>
        </p:nvSpPr>
        <p:spPr bwMode="auto">
          <a:xfrm>
            <a:off x="4572000" y="981075"/>
            <a:ext cx="87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>
                <a:solidFill>
                  <a:schemeClr val="accent2"/>
                </a:solidFill>
                <a:latin typeface="Calibri" pitchFamily="34" charset="0"/>
              </a:rPr>
              <a:t>PIXEL</a:t>
            </a:r>
          </a:p>
        </p:txBody>
      </p:sp>
      <p:sp>
        <p:nvSpPr>
          <p:cNvPr id="18500" name="Text Box 38"/>
          <p:cNvSpPr txBox="1">
            <a:spLocks noChangeArrowheads="1"/>
          </p:cNvSpPr>
          <p:nvPr/>
        </p:nvSpPr>
        <p:spPr bwMode="auto">
          <a:xfrm>
            <a:off x="2905125" y="908050"/>
            <a:ext cx="5540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CDS</a:t>
            </a:r>
          </a:p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reset</a:t>
            </a:r>
          </a:p>
        </p:txBody>
      </p:sp>
      <p:sp>
        <p:nvSpPr>
          <p:cNvPr id="18501" name="Text Box 38"/>
          <p:cNvSpPr txBox="1">
            <a:spLocks noChangeArrowheads="1"/>
          </p:cNvSpPr>
          <p:nvPr/>
        </p:nvSpPr>
        <p:spPr bwMode="auto">
          <a:xfrm>
            <a:off x="611188" y="908050"/>
            <a:ext cx="747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Preamp</a:t>
            </a:r>
          </a:p>
          <a:p>
            <a:pPr algn="ctr" eaLnBrk="1" hangingPunct="1"/>
            <a:r>
              <a:rPr lang="en-US" altLang="de-DE" sz="1400" b="0">
                <a:latin typeface="Calibri" pitchFamily="34" charset="0"/>
              </a:rPr>
              <a:t>reset</a:t>
            </a:r>
          </a:p>
        </p:txBody>
      </p:sp>
      <p:grpSp>
        <p:nvGrpSpPr>
          <p:cNvPr id="18502" name="Group 307"/>
          <p:cNvGrpSpPr>
            <a:grpSpLocks/>
          </p:cNvGrpSpPr>
          <p:nvPr/>
        </p:nvGrpSpPr>
        <p:grpSpPr bwMode="auto">
          <a:xfrm>
            <a:off x="1357313" y="1076325"/>
            <a:ext cx="766762" cy="136525"/>
            <a:chOff x="2835" y="1207"/>
            <a:chExt cx="452" cy="97"/>
          </a:xfrm>
        </p:grpSpPr>
        <p:sp>
          <p:nvSpPr>
            <p:cNvPr id="18523" name="Line 71"/>
            <p:cNvSpPr>
              <a:spLocks noChangeShapeType="1"/>
            </p:cNvSpPr>
            <p:nvPr/>
          </p:nvSpPr>
          <p:spPr bwMode="auto">
            <a:xfrm rot="10800000" flipH="1">
              <a:off x="2971" y="1207"/>
              <a:ext cx="13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24" name="Arc 72"/>
            <p:cNvSpPr>
              <a:spLocks/>
            </p:cNvSpPr>
            <p:nvPr/>
          </p:nvSpPr>
          <p:spPr bwMode="auto">
            <a:xfrm rot="10800000" flipH="1" flipV="1">
              <a:off x="2972" y="1207"/>
              <a:ext cx="92" cy="96"/>
            </a:xfrm>
            <a:custGeom>
              <a:avLst/>
              <a:gdLst>
                <a:gd name="T0" fmla="*/ 0 w 24055"/>
                <a:gd name="T1" fmla="*/ 0 h 21600"/>
                <a:gd name="T2" fmla="*/ 0 w 24055"/>
                <a:gd name="T3" fmla="*/ 0 h 21600"/>
                <a:gd name="T4" fmla="*/ 0 w 24055"/>
                <a:gd name="T5" fmla="*/ 0 h 21600"/>
                <a:gd name="T6" fmla="*/ 0 60000 65536"/>
                <a:gd name="T7" fmla="*/ 0 60000 65536"/>
                <a:gd name="T8" fmla="*/ 0 60000 65536"/>
                <a:gd name="T9" fmla="*/ 0 w 24055"/>
                <a:gd name="T10" fmla="*/ 0 h 21600"/>
                <a:gd name="T11" fmla="*/ 24055 w 2405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55" h="21600" fill="none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</a:path>
                <a:path w="24055" h="21600" stroke="0" extrusionOk="0">
                  <a:moveTo>
                    <a:pt x="-1" y="140"/>
                  </a:moveTo>
                  <a:cubicBezTo>
                    <a:pt x="817" y="47"/>
                    <a:pt x="1640" y="-1"/>
                    <a:pt x="2464" y="0"/>
                  </a:cubicBezTo>
                  <a:cubicBezTo>
                    <a:pt x="14145" y="0"/>
                    <a:pt x="23710" y="9287"/>
                    <a:pt x="24054" y="20964"/>
                  </a:cubicBezTo>
                  <a:lnTo>
                    <a:pt x="2464" y="21600"/>
                  </a:lnTo>
                  <a:lnTo>
                    <a:pt x="-1" y="14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8525" name="Line 134"/>
            <p:cNvSpPr>
              <a:spLocks noChangeShapeType="1"/>
            </p:cNvSpPr>
            <p:nvPr/>
          </p:nvSpPr>
          <p:spPr bwMode="auto">
            <a:xfrm rot="5400000">
              <a:off x="3221" y="1233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26" name="Line 311"/>
            <p:cNvSpPr>
              <a:spLocks noChangeShapeType="1"/>
            </p:cNvSpPr>
            <p:nvPr/>
          </p:nvSpPr>
          <p:spPr bwMode="auto">
            <a:xfrm flipH="1">
              <a:off x="2835" y="13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8503" name="Line 312"/>
          <p:cNvSpPr>
            <a:spLocks noChangeShapeType="1"/>
          </p:cNvSpPr>
          <p:nvPr/>
        </p:nvSpPr>
        <p:spPr bwMode="auto">
          <a:xfrm>
            <a:off x="2122488" y="12144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504" name="Line 313"/>
          <p:cNvSpPr>
            <a:spLocks noChangeShapeType="1"/>
          </p:cNvSpPr>
          <p:nvPr/>
        </p:nvSpPr>
        <p:spPr bwMode="auto">
          <a:xfrm>
            <a:off x="1355725" y="12144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505" name="Text Box 38"/>
          <p:cNvSpPr txBox="1">
            <a:spLocks noChangeArrowheads="1"/>
          </p:cNvSpPr>
          <p:nvPr/>
        </p:nvSpPr>
        <p:spPr bwMode="auto">
          <a:xfrm>
            <a:off x="5491163" y="2919413"/>
            <a:ext cx="819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de-DE" sz="1600" b="0">
                <a:latin typeface="Calibri" pitchFamily="34" charset="0"/>
              </a:rPr>
              <a:t>Storage</a:t>
            </a:r>
          </a:p>
        </p:txBody>
      </p:sp>
      <p:sp>
        <p:nvSpPr>
          <p:cNvPr id="18506" name="Line 323"/>
          <p:cNvSpPr>
            <a:spLocks noChangeShapeType="1"/>
          </p:cNvSpPr>
          <p:nvPr/>
        </p:nvSpPr>
        <p:spPr bwMode="auto">
          <a:xfrm flipV="1">
            <a:off x="8196263" y="4941888"/>
            <a:ext cx="0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grpSp>
        <p:nvGrpSpPr>
          <p:cNvPr id="18508" name="Group 330"/>
          <p:cNvGrpSpPr>
            <a:grpSpLocks/>
          </p:cNvGrpSpPr>
          <p:nvPr/>
        </p:nvGrpSpPr>
        <p:grpSpPr bwMode="auto">
          <a:xfrm>
            <a:off x="7947025" y="5389563"/>
            <a:ext cx="500063" cy="614362"/>
            <a:chOff x="5011" y="3475"/>
            <a:chExt cx="315" cy="387"/>
          </a:xfrm>
        </p:grpSpPr>
        <p:sp>
          <p:nvSpPr>
            <p:cNvPr id="18517" name="Line 13"/>
            <p:cNvSpPr>
              <a:spLocks noChangeShapeType="1"/>
            </p:cNvSpPr>
            <p:nvPr/>
          </p:nvSpPr>
          <p:spPr bwMode="auto">
            <a:xfrm rot="5400000" flipH="1">
              <a:off x="5104" y="3537"/>
              <a:ext cx="1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18" name="Line 14"/>
            <p:cNvSpPr>
              <a:spLocks noChangeShapeType="1"/>
            </p:cNvSpPr>
            <p:nvPr/>
          </p:nvSpPr>
          <p:spPr bwMode="auto">
            <a:xfrm rot="5400000" flipH="1">
              <a:off x="5046" y="3805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19" name="Line 15"/>
            <p:cNvSpPr>
              <a:spLocks noChangeShapeType="1"/>
            </p:cNvSpPr>
            <p:nvPr/>
          </p:nvSpPr>
          <p:spPr bwMode="auto">
            <a:xfrm rot="5400000">
              <a:off x="5169" y="3441"/>
              <a:ext cx="0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20" name="Line 16"/>
            <p:cNvSpPr>
              <a:spLocks noChangeShapeType="1"/>
            </p:cNvSpPr>
            <p:nvPr/>
          </p:nvSpPr>
          <p:spPr bwMode="auto">
            <a:xfrm rot="5400000" flipV="1">
              <a:off x="4966" y="3643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21" name="Line 17"/>
            <p:cNvSpPr>
              <a:spLocks noChangeShapeType="1"/>
            </p:cNvSpPr>
            <p:nvPr/>
          </p:nvSpPr>
          <p:spPr bwMode="auto">
            <a:xfrm rot="5400000" flipH="1" flipV="1">
              <a:off x="5123" y="3643"/>
              <a:ext cx="247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522" name="Line 14"/>
            <p:cNvSpPr>
              <a:spLocks noChangeShapeType="1"/>
            </p:cNvSpPr>
            <p:nvPr/>
          </p:nvSpPr>
          <p:spPr bwMode="auto">
            <a:xfrm rot="5400000" flipH="1">
              <a:off x="5177" y="3805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18509" name="Rectangle 338"/>
          <p:cNvSpPr>
            <a:spLocks noChangeArrowheads="1"/>
          </p:cNvSpPr>
          <p:nvPr/>
        </p:nvSpPr>
        <p:spPr bwMode="auto">
          <a:xfrm>
            <a:off x="7812088" y="6237288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18510" name="Rectangle 339"/>
          <p:cNvSpPr>
            <a:spLocks noChangeArrowheads="1"/>
          </p:cNvSpPr>
          <p:nvPr/>
        </p:nvSpPr>
        <p:spPr bwMode="auto">
          <a:xfrm>
            <a:off x="8301038" y="6229350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endParaRPr lang="de-DE" altLang="de-DE"/>
          </a:p>
        </p:txBody>
      </p:sp>
      <p:sp>
        <p:nvSpPr>
          <p:cNvPr id="18511" name="Text Box 340"/>
          <p:cNvSpPr txBox="1">
            <a:spLocks noChangeArrowheads="1"/>
          </p:cNvSpPr>
          <p:nvPr/>
        </p:nvSpPr>
        <p:spPr bwMode="auto">
          <a:xfrm>
            <a:off x="7235825" y="6219825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 sz="1400">
                <a:latin typeface="Calibri" pitchFamily="34" charset="0"/>
              </a:rPr>
              <a:t>Pads</a:t>
            </a:r>
          </a:p>
        </p:txBody>
      </p:sp>
      <p:sp>
        <p:nvSpPr>
          <p:cNvPr id="18512" name="Line 341"/>
          <p:cNvSpPr>
            <a:spLocks noChangeShapeType="1"/>
          </p:cNvSpPr>
          <p:nvPr/>
        </p:nvSpPr>
        <p:spPr bwMode="auto">
          <a:xfrm>
            <a:off x="8093075" y="60134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513" name="Line 342"/>
          <p:cNvSpPr>
            <a:spLocks noChangeShapeType="1"/>
          </p:cNvSpPr>
          <p:nvPr/>
        </p:nvSpPr>
        <p:spPr bwMode="auto">
          <a:xfrm>
            <a:off x="8301038" y="60055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8514" name="Text Box 343"/>
          <p:cNvSpPr txBox="1">
            <a:spLocks noChangeArrowheads="1"/>
          </p:cNvSpPr>
          <p:nvPr/>
        </p:nvSpPr>
        <p:spPr bwMode="auto">
          <a:xfrm>
            <a:off x="6243786" y="5157192"/>
            <a:ext cx="13525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en-US" altLang="de-DE" sz="1600" dirty="0">
                <a:latin typeface="Calibri" pitchFamily="34" charset="0"/>
              </a:rPr>
              <a:t>Single ended</a:t>
            </a:r>
          </a:p>
          <a:p>
            <a:r>
              <a:rPr lang="en-US" altLang="de-DE" sz="1600" dirty="0">
                <a:latin typeface="Calibri" pitchFamily="34" charset="0"/>
              </a:rPr>
              <a:t>to differential</a:t>
            </a:r>
          </a:p>
          <a:p>
            <a:r>
              <a:rPr lang="en-US" altLang="de-DE" sz="1600" dirty="0">
                <a:latin typeface="Calibri" pitchFamily="34" charset="0"/>
              </a:rPr>
              <a:t>output driver</a:t>
            </a:r>
          </a:p>
          <a:p>
            <a:r>
              <a:rPr lang="en-US" altLang="de-DE" sz="1600" dirty="0">
                <a:latin typeface="Calibri" pitchFamily="34" charset="0"/>
              </a:rPr>
              <a:t>(1x/40cols)</a:t>
            </a:r>
          </a:p>
        </p:txBody>
      </p:sp>
      <p:sp>
        <p:nvSpPr>
          <p:cNvPr id="229720" name="Text Box 344"/>
          <p:cNvSpPr txBox="1">
            <a:spLocks noChangeArrowheads="1"/>
          </p:cNvSpPr>
          <p:nvPr/>
        </p:nvSpPr>
        <p:spPr bwMode="auto">
          <a:xfrm>
            <a:off x="899592" y="5164450"/>
            <a:ext cx="3744913" cy="784830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kern="1000" spc="30" dirty="0">
                <a:solidFill>
                  <a:srgbClr val="D04729"/>
                </a:solidFill>
                <a:cs typeface="Franklin Gothic Book"/>
              </a:rPr>
              <a:t>MÖNCH </a:t>
            </a:r>
            <a:r>
              <a:rPr lang="en-US" sz="1800" kern="1000" spc="30" dirty="0" smtClean="0">
                <a:solidFill>
                  <a:srgbClr val="D04729"/>
                </a:solidFill>
                <a:cs typeface="Franklin Gothic Book"/>
              </a:rPr>
              <a:t>02:</a:t>
            </a:r>
            <a:endParaRPr lang="en-US" sz="1800" kern="1000" spc="30" dirty="0">
              <a:solidFill>
                <a:srgbClr val="D04729"/>
              </a:solidFill>
              <a:cs typeface="Franklin Gothic Book"/>
            </a:endParaRPr>
          </a:p>
          <a:p>
            <a:pPr>
              <a:buFontTx/>
              <a:buChar char="•"/>
              <a:defRPr/>
            </a:pPr>
            <a:r>
              <a:rPr lang="en-US" altLang="de-DE" sz="1800" dirty="0" smtClean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Five </a:t>
            </a:r>
            <a:r>
              <a:rPr lang="en-US" altLang="de-DE" sz="1800" dirty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different </a:t>
            </a:r>
            <a:r>
              <a:rPr lang="en-US" altLang="de-DE" sz="1800" dirty="0" smtClean="0">
                <a:solidFill>
                  <a:srgbClr val="D047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sub-blocks</a:t>
            </a:r>
            <a:endParaRPr lang="en-US" altLang="de-DE" sz="1800" dirty="0">
              <a:solidFill>
                <a:srgbClr val="D0472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B3F54-6726-4052-81E6-1180AEF4FB50}" type="slidenum">
              <a:rPr lang="de-DE" altLang="de-DE"/>
              <a:pPr>
                <a:defRPr/>
              </a:pPr>
              <a:t>9</a:t>
            </a:fld>
            <a:endParaRPr lang="de-DE" altLang="de-DE"/>
          </a:p>
        </p:txBody>
      </p:sp>
      <p:sp>
        <p:nvSpPr>
          <p:cNvPr id="9" name="Oval 8"/>
          <p:cNvSpPr/>
          <p:nvPr/>
        </p:nvSpPr>
        <p:spPr bwMode="auto">
          <a:xfrm>
            <a:off x="1941989" y="2311668"/>
            <a:ext cx="114673" cy="101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3" name="Oval 172"/>
          <p:cNvSpPr/>
          <p:nvPr/>
        </p:nvSpPr>
        <p:spPr bwMode="auto">
          <a:xfrm>
            <a:off x="4078237" y="2307858"/>
            <a:ext cx="114673" cy="101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2056662" y="2358390"/>
            <a:ext cx="65826" cy="2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Title 2"/>
          <p:cNvSpPr>
            <a:spLocks noGrp="1"/>
          </p:cNvSpPr>
          <p:nvPr>
            <p:ph type="title"/>
          </p:nvPr>
        </p:nvSpPr>
        <p:spPr>
          <a:xfrm>
            <a:off x="2077200" y="291600"/>
            <a:ext cx="6708025" cy="508500"/>
          </a:xfrm>
        </p:spPr>
        <p:txBody>
          <a:bodyPr/>
          <a:lstStyle/>
          <a:p>
            <a:r>
              <a:rPr lang="en-US" dirty="0" smtClean="0"/>
              <a:t>Basic pixel architecture</a:t>
            </a:r>
            <a:endParaRPr lang="de-CH" dirty="0"/>
          </a:p>
        </p:txBody>
      </p:sp>
      <p:sp>
        <p:nvSpPr>
          <p:cNvPr id="177" name="Text Box 210"/>
          <p:cNvSpPr txBox="1">
            <a:spLocks noChangeArrowheads="1"/>
          </p:cNvSpPr>
          <p:nvPr/>
        </p:nvSpPr>
        <p:spPr bwMode="auto">
          <a:xfrm>
            <a:off x="5219700" y="4221163"/>
            <a:ext cx="16573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ctr"/>
            <a:r>
              <a:rPr lang="en-US" altLang="de-DE" sz="1600" dirty="0">
                <a:latin typeface="Calibri" pitchFamily="34" charset="0"/>
              </a:rPr>
              <a:t>Column selection </a:t>
            </a:r>
          </a:p>
          <a:p>
            <a:pPr algn="ctr"/>
            <a:r>
              <a:rPr lang="en-US" altLang="de-DE" sz="1600" dirty="0" smtClean="0">
                <a:latin typeface="Calibri" pitchFamily="34" charset="0"/>
              </a:rPr>
              <a:t>MUX</a:t>
            </a:r>
            <a:endParaRPr lang="en-US" altLang="de-DE" sz="1600" dirty="0">
              <a:latin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FEE 2016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3369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2391</Words>
  <Application>Microsoft Office PowerPoint</Application>
  <PresentationFormat>On-screen Show (4:3)</PresentationFormat>
  <Paragraphs>731</Paragraphs>
  <Slides>41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PSI-Powerpoint-Master Calibri V2</vt:lpstr>
      <vt:lpstr>Chart</vt:lpstr>
      <vt:lpstr>Low energy and high resolution performance of the MÖNCH hybrid pixel detector</vt:lpstr>
      <vt:lpstr>Hybrid Detectors of the SLS Detector group</vt:lpstr>
      <vt:lpstr>Challenges and solutions</vt:lpstr>
      <vt:lpstr>Applications</vt:lpstr>
      <vt:lpstr>Applications</vt:lpstr>
      <vt:lpstr>Challenges and solutions</vt:lpstr>
      <vt:lpstr>Challenges and solutions</vt:lpstr>
      <vt:lpstr>Prototypes</vt:lpstr>
      <vt:lpstr>Basic pixel architecture</vt:lpstr>
      <vt:lpstr>Variations</vt:lpstr>
      <vt:lpstr>Variations</vt:lpstr>
      <vt:lpstr>MÖNCH 03 </vt:lpstr>
      <vt:lpstr>Bump bonding</vt:lpstr>
      <vt:lpstr>Charge sharing and interpolation</vt:lpstr>
      <vt:lpstr>Clustering</vt:lpstr>
      <vt:lpstr>Gain, noise and dynamic range</vt:lpstr>
      <vt:lpstr>Moench  03 at low energies</vt:lpstr>
      <vt:lpstr>Iterative correction method</vt:lpstr>
      <vt:lpstr>Interpolation</vt:lpstr>
      <vt:lpstr>Interpolation</vt:lpstr>
      <vt:lpstr>Interpolation at low energy</vt:lpstr>
      <vt:lpstr>Towards larger area</vt:lpstr>
      <vt:lpstr>Conclusions and outlook</vt:lpstr>
      <vt:lpstr>The SLS detector group at PSI</vt:lpstr>
      <vt:lpstr>Thank you!</vt:lpstr>
      <vt:lpstr>MÖNCH 03 additioal features </vt:lpstr>
      <vt:lpstr>Nanoscope imaging with Moench</vt:lpstr>
      <vt:lpstr>Charge sharing</vt:lpstr>
      <vt:lpstr>Linear charge collection model</vt:lpstr>
      <vt:lpstr>Dynamic range for MÖNCH 03</vt:lpstr>
      <vt:lpstr>Energy resolution</vt:lpstr>
      <vt:lpstr>Position dependent resolution</vt:lpstr>
      <vt:lpstr>Grating-based phase contrast imaging</vt:lpstr>
      <vt:lpstr>Phase retrieval</vt:lpstr>
      <vt:lpstr>Imaging</vt:lpstr>
      <vt:lpstr>Position dependent charge sharing</vt:lpstr>
      <vt:lpstr>η distribution algorithm</vt:lpstr>
      <vt:lpstr>Energy calibration</vt:lpstr>
      <vt:lpstr>Pencil beam scan</vt:lpstr>
      <vt:lpstr>Non uniform charge sharing seems the most limiting factor </vt:lpstr>
      <vt:lpstr>Interpolation limitations</vt:lpstr>
    </vt:vector>
  </TitlesOfParts>
  <Company>Paul Scherrer Institut [PSI.CH]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Aktueller Power Point Vortrag  «Das PSI in Kürze»</dc:title>
  <dc:creator>Paul Scherrer Instiut</dc:creator>
  <cp:lastModifiedBy>Dinapoli Roberto</cp:lastModifiedBy>
  <cp:revision>515</cp:revision>
  <cp:lastPrinted>2015-07-23T13:50:07Z</cp:lastPrinted>
  <dcterms:created xsi:type="dcterms:W3CDTF">2015-06-09T12:31:54Z</dcterms:created>
  <dcterms:modified xsi:type="dcterms:W3CDTF">2016-09-07T22:01:28Z</dcterms:modified>
</cp:coreProperties>
</file>